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handoutMasterIdLst>
    <p:handoutMasterId r:id="rId51"/>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305" r:id="rId15"/>
    <p:sldId id="270" r:id="rId16"/>
    <p:sldId id="272" r:id="rId17"/>
    <p:sldId id="273" r:id="rId18"/>
    <p:sldId id="274" r:id="rId19"/>
    <p:sldId id="275" r:id="rId20"/>
    <p:sldId id="276" r:id="rId21"/>
    <p:sldId id="277" r:id="rId22"/>
    <p:sldId id="278" r:id="rId23"/>
    <p:sldId id="281" r:id="rId24"/>
    <p:sldId id="279" r:id="rId25"/>
    <p:sldId id="280" r:id="rId26"/>
    <p:sldId id="282" r:id="rId27"/>
    <p:sldId id="283" r:id="rId28"/>
    <p:sldId id="286" r:id="rId29"/>
    <p:sldId id="287" r:id="rId30"/>
    <p:sldId id="284" r:id="rId31"/>
    <p:sldId id="285" r:id="rId32"/>
    <p:sldId id="288" r:id="rId33"/>
    <p:sldId id="289" r:id="rId34"/>
    <p:sldId id="306" r:id="rId35"/>
    <p:sldId id="290" r:id="rId36"/>
    <p:sldId id="291" r:id="rId37"/>
    <p:sldId id="292" r:id="rId38"/>
    <p:sldId id="293" r:id="rId39"/>
    <p:sldId id="294" r:id="rId40"/>
    <p:sldId id="296" r:id="rId41"/>
    <p:sldId id="295" r:id="rId42"/>
    <p:sldId id="297" r:id="rId43"/>
    <p:sldId id="299" r:id="rId44"/>
    <p:sldId id="300" r:id="rId45"/>
    <p:sldId id="303" r:id="rId46"/>
    <p:sldId id="301" r:id="rId47"/>
    <p:sldId id="302" r:id="rId48"/>
    <p:sldId id="304"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30" autoAdjust="0"/>
  </p:normalViewPr>
  <p:slideViewPr>
    <p:cSldViewPr>
      <p:cViewPr>
        <p:scale>
          <a:sx n="70" d="100"/>
          <a:sy n="70" d="100"/>
        </p:scale>
        <p:origin x="-1810"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A4AF43-042C-46C5-BA90-B97D7A50D3E9}" type="doc">
      <dgm:prSet loTypeId="urn:microsoft.com/office/officeart/2005/8/layout/hProcess9" loCatId="process" qsTypeId="urn:microsoft.com/office/officeart/2005/8/quickstyle/simple1" qsCatId="simple" csTypeId="urn:microsoft.com/office/officeart/2005/8/colors/accent1_2" csCatId="accent1" phldr="1"/>
      <dgm:spPr/>
    </dgm:pt>
    <dgm:pt modelId="{74367A24-4D3A-465A-93F6-8DEB05BF5CAE}">
      <dgm:prSet phldrT="[Text]"/>
      <dgm:spPr>
        <a:xfrm>
          <a:off x="3616" y="1357788"/>
          <a:ext cx="1581224" cy="1810385"/>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a:solidFill>
                <a:sysClr val="window" lastClr="FFFFFF"/>
              </a:solidFill>
              <a:latin typeface="Calibri"/>
              <a:ea typeface="+mn-ea"/>
              <a:cs typeface="+mn-cs"/>
            </a:rPr>
            <a:t>I. Selecting Strategies</a:t>
          </a:r>
        </a:p>
      </dgm:t>
    </dgm:pt>
    <dgm:pt modelId="{311BE6B8-A9FE-43B6-B188-EE2AA0DF7BC5}" type="parTrans" cxnId="{7238F9ED-3146-4B6F-999F-0BB0A49A6F72}">
      <dgm:prSet/>
      <dgm:spPr/>
      <dgm:t>
        <a:bodyPr/>
        <a:lstStyle/>
        <a:p>
          <a:endParaRPr lang="en-US"/>
        </a:p>
      </dgm:t>
    </dgm:pt>
    <dgm:pt modelId="{39FF03B6-C39C-4603-A657-5BF10272D729}" type="sibTrans" cxnId="{7238F9ED-3146-4B6F-999F-0BB0A49A6F72}">
      <dgm:prSet/>
      <dgm:spPr/>
      <dgm:t>
        <a:bodyPr/>
        <a:lstStyle/>
        <a:p>
          <a:endParaRPr lang="en-US"/>
        </a:p>
      </dgm:t>
    </dgm:pt>
    <dgm:pt modelId="{CAFD68B3-F51A-45A1-B403-13832C0CB96C}">
      <dgm:prSet phldrT="[Text]"/>
      <dgm:spPr>
        <a:xfrm>
          <a:off x="1663902" y="1357788"/>
          <a:ext cx="1581224" cy="1810385"/>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0">
              <a:solidFill>
                <a:sysClr val="window" lastClr="FFFFFF"/>
              </a:solidFill>
              <a:latin typeface="Calibri"/>
              <a:ea typeface="+mn-ea"/>
              <a:cs typeface="+mn-cs"/>
            </a:rPr>
            <a:t>II. Selecting Activities/Tracks</a:t>
          </a:r>
        </a:p>
      </dgm:t>
    </dgm:pt>
    <dgm:pt modelId="{26F085E3-A32B-415E-9618-D34A618DB2D5}" type="parTrans" cxnId="{C9912483-3E3E-45F8-BDC2-9CFFF7EC101F}">
      <dgm:prSet/>
      <dgm:spPr/>
      <dgm:t>
        <a:bodyPr/>
        <a:lstStyle/>
        <a:p>
          <a:endParaRPr lang="en-US"/>
        </a:p>
      </dgm:t>
    </dgm:pt>
    <dgm:pt modelId="{DFC0F3B4-72B2-46A1-AE68-1856F40748F3}" type="sibTrans" cxnId="{C9912483-3E3E-45F8-BDC2-9CFFF7EC101F}">
      <dgm:prSet/>
      <dgm:spPr/>
      <dgm:t>
        <a:bodyPr/>
        <a:lstStyle/>
        <a:p>
          <a:endParaRPr lang="en-US"/>
        </a:p>
      </dgm:t>
    </dgm:pt>
    <dgm:pt modelId="{7B44C59D-CA73-4FE6-8121-0D359488DE79}">
      <dgm:prSet phldrT="[Text]"/>
      <dgm:spPr>
        <a:xfrm>
          <a:off x="4984473" y="1357788"/>
          <a:ext cx="1581224" cy="1810385"/>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IV. Acknowlegding Indicators &amp; Submitting Strategy for approval</a:t>
          </a:r>
        </a:p>
      </dgm:t>
    </dgm:pt>
    <dgm:pt modelId="{9132E98C-C06C-4D30-8622-46A4F29C6989}" type="parTrans" cxnId="{5EBFBB99-B825-47EC-8A4C-930952F912EB}">
      <dgm:prSet/>
      <dgm:spPr/>
      <dgm:t>
        <a:bodyPr/>
        <a:lstStyle/>
        <a:p>
          <a:endParaRPr lang="en-US"/>
        </a:p>
      </dgm:t>
    </dgm:pt>
    <dgm:pt modelId="{27EA66E9-5B63-4F22-B74A-8684CF618C5E}" type="sibTrans" cxnId="{5EBFBB99-B825-47EC-8A4C-930952F912EB}">
      <dgm:prSet/>
      <dgm:spPr/>
      <dgm:t>
        <a:bodyPr/>
        <a:lstStyle/>
        <a:p>
          <a:endParaRPr lang="en-US"/>
        </a:p>
      </dgm:t>
    </dgm:pt>
    <dgm:pt modelId="{9D4FAB2C-F76F-4D57-BDB3-AF7DDEAB3CF5}">
      <dgm:prSet phldrT="[Text]"/>
      <dgm:spPr>
        <a:xfrm>
          <a:off x="6644759" y="1357788"/>
          <a:ext cx="1581224" cy="1810385"/>
        </a:xfrm>
        <a:solidFill>
          <a:srgbClr val="4BACC6"/>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V. Creating &amp; Saving Actions </a:t>
          </a:r>
        </a:p>
      </dgm:t>
    </dgm:pt>
    <dgm:pt modelId="{95D817A2-1EB1-45C1-B9C4-F268D6BC2795}" type="parTrans" cxnId="{B57C60A8-ABA9-4302-9A74-19BA3C8C5183}">
      <dgm:prSet/>
      <dgm:spPr/>
      <dgm:t>
        <a:bodyPr/>
        <a:lstStyle/>
        <a:p>
          <a:endParaRPr lang="en-US"/>
        </a:p>
      </dgm:t>
    </dgm:pt>
    <dgm:pt modelId="{619F3F83-BF57-4DB3-B563-8F526F9C5690}" type="sibTrans" cxnId="{B57C60A8-ABA9-4302-9A74-19BA3C8C5183}">
      <dgm:prSet/>
      <dgm:spPr/>
      <dgm:t>
        <a:bodyPr/>
        <a:lstStyle/>
        <a:p>
          <a:endParaRPr lang="en-US"/>
        </a:p>
      </dgm:t>
    </dgm:pt>
    <dgm:pt modelId="{5FE06BF9-2913-4792-99C3-806DB22EAA89}">
      <dgm:prSet phldrT="[Text]"/>
      <dgm:spPr>
        <a:xfrm>
          <a:off x="3324187" y="1357788"/>
          <a:ext cx="1581224" cy="1810385"/>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0">
              <a:solidFill>
                <a:sysClr val="window" lastClr="FFFFFF"/>
              </a:solidFill>
              <a:latin typeface="Calibri"/>
              <a:ea typeface="+mn-ea"/>
              <a:cs typeface="+mn-cs"/>
            </a:rPr>
            <a:t>III. Selecting Community</a:t>
          </a:r>
        </a:p>
      </dgm:t>
    </dgm:pt>
    <dgm:pt modelId="{DC855FCA-2061-49CE-97B8-5B99BE5944DC}" type="parTrans" cxnId="{F084D960-C5F5-4321-B327-76D9F64121BC}">
      <dgm:prSet/>
      <dgm:spPr/>
      <dgm:t>
        <a:bodyPr/>
        <a:lstStyle/>
        <a:p>
          <a:endParaRPr lang="en-US"/>
        </a:p>
      </dgm:t>
    </dgm:pt>
    <dgm:pt modelId="{63AACA91-8B4C-487F-9537-E62C9FC43769}" type="sibTrans" cxnId="{F084D960-C5F5-4321-B327-76D9F64121BC}">
      <dgm:prSet/>
      <dgm:spPr/>
      <dgm:t>
        <a:bodyPr/>
        <a:lstStyle/>
        <a:p>
          <a:endParaRPr lang="en-US"/>
        </a:p>
      </dgm:t>
    </dgm:pt>
    <dgm:pt modelId="{845B3CB4-F53C-4AF4-A5A0-51B44BDBD46E}" type="pres">
      <dgm:prSet presAssocID="{F5A4AF43-042C-46C5-BA90-B97D7A50D3E9}" presName="CompostProcess" presStyleCnt="0">
        <dgm:presLayoutVars>
          <dgm:dir/>
          <dgm:resizeHandles val="exact"/>
        </dgm:presLayoutVars>
      </dgm:prSet>
      <dgm:spPr/>
    </dgm:pt>
    <dgm:pt modelId="{9EF0AC03-C4ED-43E8-B07F-F37AB8B6F9F8}" type="pres">
      <dgm:prSet presAssocID="{F5A4AF43-042C-46C5-BA90-B97D7A50D3E9}" presName="arrow" presStyleLbl="bgShp" presStyleIdx="0" presStyleCnt="1" custLinFactNeighborX="9936"/>
      <dgm:spPr>
        <a:xfrm>
          <a:off x="1234440" y="0"/>
          <a:ext cx="6995160" cy="4525963"/>
        </a:xfrm>
        <a:prstGeom prst="rightArrow">
          <a:avLst/>
        </a:prstGeom>
        <a:solidFill>
          <a:srgbClr val="4F81BD">
            <a:tint val="40000"/>
            <a:hueOff val="0"/>
            <a:satOff val="0"/>
            <a:lumOff val="0"/>
            <a:alphaOff val="0"/>
          </a:srgbClr>
        </a:solidFill>
        <a:ln>
          <a:noFill/>
        </a:ln>
        <a:effectLst/>
      </dgm:spPr>
    </dgm:pt>
    <dgm:pt modelId="{5B1837DB-A034-477A-A07B-C1A9EDA8FC2D}" type="pres">
      <dgm:prSet presAssocID="{F5A4AF43-042C-46C5-BA90-B97D7A50D3E9}" presName="linearProcess" presStyleCnt="0"/>
      <dgm:spPr/>
    </dgm:pt>
    <dgm:pt modelId="{EAD85A99-F86E-4D76-8595-B0F8DF2A7F13}" type="pres">
      <dgm:prSet presAssocID="{74367A24-4D3A-465A-93F6-8DEB05BF5CAE}" presName="textNode" presStyleLbl="node1" presStyleIdx="0" presStyleCnt="5">
        <dgm:presLayoutVars>
          <dgm:bulletEnabled val="1"/>
        </dgm:presLayoutVars>
      </dgm:prSet>
      <dgm:spPr>
        <a:prstGeom prst="roundRect">
          <a:avLst/>
        </a:prstGeom>
      </dgm:spPr>
      <dgm:t>
        <a:bodyPr/>
        <a:lstStyle/>
        <a:p>
          <a:endParaRPr lang="en-US"/>
        </a:p>
      </dgm:t>
    </dgm:pt>
    <dgm:pt modelId="{F90163DF-37BD-47AE-979F-FFBCE04993BF}" type="pres">
      <dgm:prSet presAssocID="{39FF03B6-C39C-4603-A657-5BF10272D729}" presName="sibTrans" presStyleCnt="0"/>
      <dgm:spPr/>
    </dgm:pt>
    <dgm:pt modelId="{98E5930F-A848-4060-B3D5-157B87BE2B21}" type="pres">
      <dgm:prSet presAssocID="{CAFD68B3-F51A-45A1-B403-13832C0CB96C}" presName="textNode" presStyleLbl="node1" presStyleIdx="1" presStyleCnt="5">
        <dgm:presLayoutVars>
          <dgm:bulletEnabled val="1"/>
        </dgm:presLayoutVars>
      </dgm:prSet>
      <dgm:spPr>
        <a:prstGeom prst="roundRect">
          <a:avLst/>
        </a:prstGeom>
      </dgm:spPr>
      <dgm:t>
        <a:bodyPr/>
        <a:lstStyle/>
        <a:p>
          <a:endParaRPr lang="en-US"/>
        </a:p>
      </dgm:t>
    </dgm:pt>
    <dgm:pt modelId="{DB444528-DFC5-40D6-AF14-6E886D79DAC1}" type="pres">
      <dgm:prSet presAssocID="{DFC0F3B4-72B2-46A1-AE68-1856F40748F3}" presName="sibTrans" presStyleCnt="0"/>
      <dgm:spPr/>
    </dgm:pt>
    <dgm:pt modelId="{3B875D44-E36B-4CF1-B3BD-A7BDCDCD8896}" type="pres">
      <dgm:prSet presAssocID="{5FE06BF9-2913-4792-99C3-806DB22EAA89}" presName="textNode" presStyleLbl="node1" presStyleIdx="2" presStyleCnt="5">
        <dgm:presLayoutVars>
          <dgm:bulletEnabled val="1"/>
        </dgm:presLayoutVars>
      </dgm:prSet>
      <dgm:spPr>
        <a:prstGeom prst="roundRect">
          <a:avLst/>
        </a:prstGeom>
      </dgm:spPr>
      <dgm:t>
        <a:bodyPr/>
        <a:lstStyle/>
        <a:p>
          <a:endParaRPr lang="en-US"/>
        </a:p>
      </dgm:t>
    </dgm:pt>
    <dgm:pt modelId="{BFFA6BE1-C5E3-4B2B-9936-39B1A84DAF37}" type="pres">
      <dgm:prSet presAssocID="{63AACA91-8B4C-487F-9537-E62C9FC43769}" presName="sibTrans" presStyleCnt="0"/>
      <dgm:spPr/>
    </dgm:pt>
    <dgm:pt modelId="{3B68B6CA-313E-4283-80E3-2BAB859C4D42}" type="pres">
      <dgm:prSet presAssocID="{7B44C59D-CA73-4FE6-8121-0D359488DE79}" presName="textNode" presStyleLbl="node1" presStyleIdx="3" presStyleCnt="5">
        <dgm:presLayoutVars>
          <dgm:bulletEnabled val="1"/>
        </dgm:presLayoutVars>
      </dgm:prSet>
      <dgm:spPr>
        <a:prstGeom prst="roundRect">
          <a:avLst/>
        </a:prstGeom>
      </dgm:spPr>
      <dgm:t>
        <a:bodyPr/>
        <a:lstStyle/>
        <a:p>
          <a:endParaRPr lang="en-US"/>
        </a:p>
      </dgm:t>
    </dgm:pt>
    <dgm:pt modelId="{03CEC162-C55D-4DB3-92E8-719B65A4C366}" type="pres">
      <dgm:prSet presAssocID="{27EA66E9-5B63-4F22-B74A-8684CF618C5E}" presName="sibTrans" presStyleCnt="0"/>
      <dgm:spPr/>
    </dgm:pt>
    <dgm:pt modelId="{A7EF5E4B-6B34-42B0-ACFD-8659F922B218}" type="pres">
      <dgm:prSet presAssocID="{9D4FAB2C-F76F-4D57-BDB3-AF7DDEAB3CF5}" presName="textNode" presStyleLbl="node1" presStyleIdx="4" presStyleCnt="5">
        <dgm:presLayoutVars>
          <dgm:bulletEnabled val="1"/>
        </dgm:presLayoutVars>
      </dgm:prSet>
      <dgm:spPr>
        <a:prstGeom prst="roundRect">
          <a:avLst/>
        </a:prstGeom>
      </dgm:spPr>
      <dgm:t>
        <a:bodyPr/>
        <a:lstStyle/>
        <a:p>
          <a:endParaRPr lang="en-US"/>
        </a:p>
      </dgm:t>
    </dgm:pt>
  </dgm:ptLst>
  <dgm:cxnLst>
    <dgm:cxn modelId="{5EBFBB99-B825-47EC-8A4C-930952F912EB}" srcId="{F5A4AF43-042C-46C5-BA90-B97D7A50D3E9}" destId="{7B44C59D-CA73-4FE6-8121-0D359488DE79}" srcOrd="3" destOrd="0" parTransId="{9132E98C-C06C-4D30-8622-46A4F29C6989}" sibTransId="{27EA66E9-5B63-4F22-B74A-8684CF618C5E}"/>
    <dgm:cxn modelId="{B57C60A8-ABA9-4302-9A74-19BA3C8C5183}" srcId="{F5A4AF43-042C-46C5-BA90-B97D7A50D3E9}" destId="{9D4FAB2C-F76F-4D57-BDB3-AF7DDEAB3CF5}" srcOrd="4" destOrd="0" parTransId="{95D817A2-1EB1-45C1-B9C4-F268D6BC2795}" sibTransId="{619F3F83-BF57-4DB3-B563-8F526F9C5690}"/>
    <dgm:cxn modelId="{1D0952CB-FF64-4927-9D70-5D190DB4B065}" type="presOf" srcId="{7B44C59D-CA73-4FE6-8121-0D359488DE79}" destId="{3B68B6CA-313E-4283-80E3-2BAB859C4D42}" srcOrd="0" destOrd="0" presId="urn:microsoft.com/office/officeart/2005/8/layout/hProcess9"/>
    <dgm:cxn modelId="{586A9F0C-7E23-4173-ABFB-3046026A78AE}" type="presOf" srcId="{9D4FAB2C-F76F-4D57-BDB3-AF7DDEAB3CF5}" destId="{A7EF5E4B-6B34-42B0-ACFD-8659F922B218}" srcOrd="0" destOrd="0" presId="urn:microsoft.com/office/officeart/2005/8/layout/hProcess9"/>
    <dgm:cxn modelId="{0E1F3317-1FB5-4F6C-922F-58FE11A49735}" type="presOf" srcId="{5FE06BF9-2913-4792-99C3-806DB22EAA89}" destId="{3B875D44-E36B-4CF1-B3BD-A7BDCDCD8896}" srcOrd="0" destOrd="0" presId="urn:microsoft.com/office/officeart/2005/8/layout/hProcess9"/>
    <dgm:cxn modelId="{676D8879-9764-4AC1-B546-25912FCCA96F}" type="presOf" srcId="{74367A24-4D3A-465A-93F6-8DEB05BF5CAE}" destId="{EAD85A99-F86E-4D76-8595-B0F8DF2A7F13}" srcOrd="0" destOrd="0" presId="urn:microsoft.com/office/officeart/2005/8/layout/hProcess9"/>
    <dgm:cxn modelId="{C9912483-3E3E-45F8-BDC2-9CFFF7EC101F}" srcId="{F5A4AF43-042C-46C5-BA90-B97D7A50D3E9}" destId="{CAFD68B3-F51A-45A1-B403-13832C0CB96C}" srcOrd="1" destOrd="0" parTransId="{26F085E3-A32B-415E-9618-D34A618DB2D5}" sibTransId="{DFC0F3B4-72B2-46A1-AE68-1856F40748F3}"/>
    <dgm:cxn modelId="{B3199497-9BF6-489E-B90D-FA20091DD153}" type="presOf" srcId="{F5A4AF43-042C-46C5-BA90-B97D7A50D3E9}" destId="{845B3CB4-F53C-4AF4-A5A0-51B44BDBD46E}" srcOrd="0" destOrd="0" presId="urn:microsoft.com/office/officeart/2005/8/layout/hProcess9"/>
    <dgm:cxn modelId="{F084D960-C5F5-4321-B327-76D9F64121BC}" srcId="{F5A4AF43-042C-46C5-BA90-B97D7A50D3E9}" destId="{5FE06BF9-2913-4792-99C3-806DB22EAA89}" srcOrd="2" destOrd="0" parTransId="{DC855FCA-2061-49CE-97B8-5B99BE5944DC}" sibTransId="{63AACA91-8B4C-487F-9537-E62C9FC43769}"/>
    <dgm:cxn modelId="{7238F9ED-3146-4B6F-999F-0BB0A49A6F72}" srcId="{F5A4AF43-042C-46C5-BA90-B97D7A50D3E9}" destId="{74367A24-4D3A-465A-93F6-8DEB05BF5CAE}" srcOrd="0" destOrd="0" parTransId="{311BE6B8-A9FE-43B6-B188-EE2AA0DF7BC5}" sibTransId="{39FF03B6-C39C-4603-A657-5BF10272D729}"/>
    <dgm:cxn modelId="{1DBCAF82-BCF8-4B79-8640-7A0A10E98867}" type="presOf" srcId="{CAFD68B3-F51A-45A1-B403-13832C0CB96C}" destId="{98E5930F-A848-4060-B3D5-157B87BE2B21}" srcOrd="0" destOrd="0" presId="urn:microsoft.com/office/officeart/2005/8/layout/hProcess9"/>
    <dgm:cxn modelId="{A5214898-B017-4015-9B08-A769ED41ADDF}" type="presParOf" srcId="{845B3CB4-F53C-4AF4-A5A0-51B44BDBD46E}" destId="{9EF0AC03-C4ED-43E8-B07F-F37AB8B6F9F8}" srcOrd="0" destOrd="0" presId="urn:microsoft.com/office/officeart/2005/8/layout/hProcess9"/>
    <dgm:cxn modelId="{8CEEA21F-B591-469C-8F42-DD248BEEA49F}" type="presParOf" srcId="{845B3CB4-F53C-4AF4-A5A0-51B44BDBD46E}" destId="{5B1837DB-A034-477A-A07B-C1A9EDA8FC2D}" srcOrd="1" destOrd="0" presId="urn:microsoft.com/office/officeart/2005/8/layout/hProcess9"/>
    <dgm:cxn modelId="{10BC20FA-CB2F-4520-8806-65A99D96E576}" type="presParOf" srcId="{5B1837DB-A034-477A-A07B-C1A9EDA8FC2D}" destId="{EAD85A99-F86E-4D76-8595-B0F8DF2A7F13}" srcOrd="0" destOrd="0" presId="urn:microsoft.com/office/officeart/2005/8/layout/hProcess9"/>
    <dgm:cxn modelId="{4DA69F71-9828-44E2-83FC-4512A5E73E09}" type="presParOf" srcId="{5B1837DB-A034-477A-A07B-C1A9EDA8FC2D}" destId="{F90163DF-37BD-47AE-979F-FFBCE04993BF}" srcOrd="1" destOrd="0" presId="urn:microsoft.com/office/officeart/2005/8/layout/hProcess9"/>
    <dgm:cxn modelId="{84446EEE-EDCC-4E50-BBB7-E56D6D62C196}" type="presParOf" srcId="{5B1837DB-A034-477A-A07B-C1A9EDA8FC2D}" destId="{98E5930F-A848-4060-B3D5-157B87BE2B21}" srcOrd="2" destOrd="0" presId="urn:microsoft.com/office/officeart/2005/8/layout/hProcess9"/>
    <dgm:cxn modelId="{B2057008-B2CE-4966-93DA-5E535D91C0D6}" type="presParOf" srcId="{5B1837DB-A034-477A-A07B-C1A9EDA8FC2D}" destId="{DB444528-DFC5-40D6-AF14-6E886D79DAC1}" srcOrd="3" destOrd="0" presId="urn:microsoft.com/office/officeart/2005/8/layout/hProcess9"/>
    <dgm:cxn modelId="{D1EC4DAA-8648-49D6-86EE-E44D39EA9332}" type="presParOf" srcId="{5B1837DB-A034-477A-A07B-C1A9EDA8FC2D}" destId="{3B875D44-E36B-4CF1-B3BD-A7BDCDCD8896}" srcOrd="4" destOrd="0" presId="urn:microsoft.com/office/officeart/2005/8/layout/hProcess9"/>
    <dgm:cxn modelId="{85E1FAC3-A3F1-4D37-A505-E38809DE7674}" type="presParOf" srcId="{5B1837DB-A034-477A-A07B-C1A9EDA8FC2D}" destId="{BFFA6BE1-C5E3-4B2B-9936-39B1A84DAF37}" srcOrd="5" destOrd="0" presId="urn:microsoft.com/office/officeart/2005/8/layout/hProcess9"/>
    <dgm:cxn modelId="{59659BFD-BBA7-448C-A219-ECB7DAD89151}" type="presParOf" srcId="{5B1837DB-A034-477A-A07B-C1A9EDA8FC2D}" destId="{3B68B6CA-313E-4283-80E3-2BAB859C4D42}" srcOrd="6" destOrd="0" presId="urn:microsoft.com/office/officeart/2005/8/layout/hProcess9"/>
    <dgm:cxn modelId="{AA9DD075-97BE-4972-A53C-27864580C027}" type="presParOf" srcId="{5B1837DB-A034-477A-A07B-C1A9EDA8FC2D}" destId="{03CEC162-C55D-4DB3-92E8-719B65A4C366}" srcOrd="7" destOrd="0" presId="urn:microsoft.com/office/officeart/2005/8/layout/hProcess9"/>
    <dgm:cxn modelId="{1D0BE769-A309-4BC2-ADC6-9461B63FADCA}" type="presParOf" srcId="{5B1837DB-A034-477A-A07B-C1A9EDA8FC2D}" destId="{A7EF5E4B-6B34-42B0-ACFD-8659F922B218}"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0AC03-C4ED-43E8-B07F-F37AB8B6F9F8}">
      <dsp:nvSpPr>
        <dsp:cNvPr id="0" name=""/>
        <dsp:cNvSpPr/>
      </dsp:nvSpPr>
      <dsp:spPr>
        <a:xfrm>
          <a:off x="1234440" y="0"/>
          <a:ext cx="6995160" cy="4525963"/>
        </a:xfrm>
        <a:prstGeom prst="rightArrow">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AD85A99-F86E-4D76-8595-B0F8DF2A7F13}">
      <dsp:nvSpPr>
        <dsp:cNvPr id="0" name=""/>
        <dsp:cNvSpPr/>
      </dsp:nvSpPr>
      <dsp:spPr>
        <a:xfrm>
          <a:off x="3616" y="1357788"/>
          <a:ext cx="1581224" cy="1810385"/>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solidFill>
                <a:sysClr val="window" lastClr="FFFFFF"/>
              </a:solidFill>
              <a:latin typeface="Calibri"/>
              <a:ea typeface="+mn-ea"/>
              <a:cs typeface="+mn-cs"/>
            </a:rPr>
            <a:t>I. Selecting Strategies</a:t>
          </a:r>
        </a:p>
      </dsp:txBody>
      <dsp:txXfrm>
        <a:off x="80805" y="1434977"/>
        <a:ext cx="1426846" cy="1656007"/>
      </dsp:txXfrm>
    </dsp:sp>
    <dsp:sp modelId="{98E5930F-A848-4060-B3D5-157B87BE2B21}">
      <dsp:nvSpPr>
        <dsp:cNvPr id="0" name=""/>
        <dsp:cNvSpPr/>
      </dsp:nvSpPr>
      <dsp:spPr>
        <a:xfrm>
          <a:off x="1663902" y="1357788"/>
          <a:ext cx="1581224" cy="1810385"/>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a:solidFill>
                <a:sysClr val="window" lastClr="FFFFFF"/>
              </a:solidFill>
              <a:latin typeface="Calibri"/>
              <a:ea typeface="+mn-ea"/>
              <a:cs typeface="+mn-cs"/>
            </a:rPr>
            <a:t>II. Selecting Activities/Tracks</a:t>
          </a:r>
        </a:p>
      </dsp:txBody>
      <dsp:txXfrm>
        <a:off x="1741091" y="1434977"/>
        <a:ext cx="1426846" cy="1656007"/>
      </dsp:txXfrm>
    </dsp:sp>
    <dsp:sp modelId="{3B875D44-E36B-4CF1-B3BD-A7BDCDCD8896}">
      <dsp:nvSpPr>
        <dsp:cNvPr id="0" name=""/>
        <dsp:cNvSpPr/>
      </dsp:nvSpPr>
      <dsp:spPr>
        <a:xfrm>
          <a:off x="3324187" y="1357788"/>
          <a:ext cx="1581224" cy="1810385"/>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a:solidFill>
                <a:sysClr val="window" lastClr="FFFFFF"/>
              </a:solidFill>
              <a:latin typeface="Calibri"/>
              <a:ea typeface="+mn-ea"/>
              <a:cs typeface="+mn-cs"/>
            </a:rPr>
            <a:t>III. Selecting Community</a:t>
          </a:r>
        </a:p>
      </dsp:txBody>
      <dsp:txXfrm>
        <a:off x="3401376" y="1434977"/>
        <a:ext cx="1426846" cy="1656007"/>
      </dsp:txXfrm>
    </dsp:sp>
    <dsp:sp modelId="{3B68B6CA-313E-4283-80E3-2BAB859C4D42}">
      <dsp:nvSpPr>
        <dsp:cNvPr id="0" name=""/>
        <dsp:cNvSpPr/>
      </dsp:nvSpPr>
      <dsp:spPr>
        <a:xfrm>
          <a:off x="4984473" y="1357788"/>
          <a:ext cx="1581224" cy="1810385"/>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solidFill>
                <a:sysClr val="window" lastClr="FFFFFF"/>
              </a:solidFill>
              <a:latin typeface="Calibri"/>
              <a:ea typeface="+mn-ea"/>
              <a:cs typeface="+mn-cs"/>
            </a:rPr>
            <a:t>IV. Acknowlegding Indicators &amp; Submitting Strategy for approval</a:t>
          </a:r>
        </a:p>
      </dsp:txBody>
      <dsp:txXfrm>
        <a:off x="5061662" y="1434977"/>
        <a:ext cx="1426846" cy="1656007"/>
      </dsp:txXfrm>
    </dsp:sp>
    <dsp:sp modelId="{A7EF5E4B-6B34-42B0-ACFD-8659F922B218}">
      <dsp:nvSpPr>
        <dsp:cNvPr id="0" name=""/>
        <dsp:cNvSpPr/>
      </dsp:nvSpPr>
      <dsp:spPr>
        <a:xfrm>
          <a:off x="6644759" y="1357788"/>
          <a:ext cx="1581224" cy="1810385"/>
        </a:xfrm>
        <a:prstGeom prst="roundRect">
          <a:avLst/>
        </a:prstGeom>
        <a:solidFill>
          <a:srgbClr val="4BACC6"/>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solidFill>
                <a:sysClr val="window" lastClr="FFFFFF"/>
              </a:solidFill>
              <a:latin typeface="Calibri"/>
              <a:ea typeface="+mn-ea"/>
              <a:cs typeface="+mn-cs"/>
            </a:rPr>
            <a:t>V. Creating &amp; Saving Actions </a:t>
          </a:r>
        </a:p>
      </dsp:txBody>
      <dsp:txXfrm>
        <a:off x="6721948" y="1434977"/>
        <a:ext cx="1426846" cy="165600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C04F24C-FF26-43E3-BF75-F8F5D5822728}" type="datetimeFigureOut">
              <a:rPr lang="en-US" smtClean="0"/>
              <a:t>10/27/2017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90DE142-A951-4FF1-ABE9-E915D0105AB2}" type="slidenum">
              <a:rPr lang="en-US" smtClean="0"/>
              <a:t>‹#›</a:t>
            </a:fld>
            <a:endParaRPr lang="en-US"/>
          </a:p>
        </p:txBody>
      </p:sp>
    </p:spTree>
    <p:extLst>
      <p:ext uri="{BB962C8B-B14F-4D97-AF65-F5344CB8AC3E}">
        <p14:creationId xmlns:p14="http://schemas.microsoft.com/office/powerpoint/2010/main" val="3797230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B2E3853-C905-4EC5-B2E7-5990EB0BDF69}" type="datetimeFigureOut">
              <a:rPr lang="en-US" smtClean="0"/>
              <a:t>10/27/2017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909F63E-3217-49B0-9571-DD7FDE5E1EE2}" type="slidenum">
              <a:rPr lang="en-US" smtClean="0"/>
              <a:t>‹#›</a:t>
            </a:fld>
            <a:endParaRPr lang="en-US" dirty="0"/>
          </a:p>
        </p:txBody>
      </p:sp>
    </p:spTree>
    <p:extLst>
      <p:ext uri="{BB962C8B-B14F-4D97-AF65-F5344CB8AC3E}">
        <p14:creationId xmlns:p14="http://schemas.microsoft.com/office/powerpoint/2010/main" val="579181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Arizona_Nutrition_Network@azdhs.gov"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core terms</a:t>
            </a:r>
          </a:p>
          <a:p>
            <a:endParaRPr lang="en-US" baseline="0" dirty="0" smtClean="0"/>
          </a:p>
          <a:p>
            <a:r>
              <a:rPr lang="en-US" baseline="0" dirty="0" smtClean="0"/>
              <a:t>We will provide more information about each of these in the next slides.</a:t>
            </a:r>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5</a:t>
            </a:fld>
            <a:endParaRPr lang="en-US" dirty="0"/>
          </a:p>
        </p:txBody>
      </p:sp>
    </p:spTree>
    <p:extLst>
      <p:ext uri="{BB962C8B-B14F-4D97-AF65-F5344CB8AC3E}">
        <p14:creationId xmlns:p14="http://schemas.microsoft.com/office/powerpoint/2010/main" val="1328792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20</a:t>
            </a:fld>
            <a:endParaRPr lang="en-US" dirty="0"/>
          </a:p>
        </p:txBody>
      </p:sp>
    </p:spTree>
    <p:extLst>
      <p:ext uri="{BB962C8B-B14F-4D97-AF65-F5344CB8AC3E}">
        <p14:creationId xmlns:p14="http://schemas.microsoft.com/office/powerpoint/2010/main" val="2413431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of the Select Community screen is to connect activities/tracks (within the Focus Areas) and assign each to a community or communities. The Select Community screen also will allow you assign a site(s) within the community (but it is not required.) </a:t>
            </a:r>
          </a:p>
          <a:p>
            <a:endParaRPr lang="en-US" dirty="0" smtClean="0"/>
          </a:p>
          <a:p>
            <a:r>
              <a:rPr lang="en-US" sz="1200" kern="1200" dirty="0" smtClean="0">
                <a:solidFill>
                  <a:schemeClr val="tx1"/>
                </a:solidFill>
                <a:effectLst/>
                <a:latin typeface="+mn-lt"/>
                <a:ea typeface="+mn-ea"/>
                <a:cs typeface="+mn-cs"/>
              </a:rPr>
              <a:t>Only Focus Areas where both strategies AND activities/tracks have been selected will appear.</a:t>
            </a:r>
          </a:p>
          <a:p>
            <a:r>
              <a:rPr lang="en-US" sz="1200" kern="1200" dirty="0" smtClean="0">
                <a:solidFill>
                  <a:schemeClr val="tx1"/>
                </a:solidFill>
                <a:effectLst/>
                <a:latin typeface="+mn-lt"/>
                <a:ea typeface="+mn-ea"/>
                <a:cs typeface="+mn-cs"/>
              </a:rPr>
              <a:t>You must click the Focus Area name to view the different activities/tracks with in each (above </a:t>
            </a:r>
            <a:r>
              <a:rPr lang="en-US" sz="1200" i="1" kern="1200" dirty="0" smtClean="0">
                <a:solidFill>
                  <a:schemeClr val="tx1"/>
                </a:solidFill>
                <a:effectLst/>
                <a:latin typeface="+mn-lt"/>
                <a:ea typeface="+mn-ea"/>
                <a:cs typeface="+mn-cs"/>
              </a:rPr>
              <a:t>Active Living</a:t>
            </a:r>
            <a:r>
              <a:rPr lang="en-US" sz="1200" kern="1200" dirty="0" smtClean="0">
                <a:solidFill>
                  <a:schemeClr val="tx1"/>
                </a:solidFill>
                <a:effectLst/>
                <a:latin typeface="+mn-lt"/>
                <a:ea typeface="+mn-ea"/>
                <a:cs typeface="+mn-cs"/>
              </a:rPr>
              <a:t> is selected so all activities/tracks that have been selected on the </a:t>
            </a:r>
            <a:r>
              <a:rPr lang="en-US" sz="1200" b="1" i="1" kern="1200" dirty="0" smtClean="0">
                <a:solidFill>
                  <a:schemeClr val="tx1"/>
                </a:solidFill>
                <a:effectLst/>
                <a:latin typeface="+mn-lt"/>
                <a:ea typeface="+mn-ea"/>
                <a:cs typeface="+mn-cs"/>
              </a:rPr>
              <a:t>Select Activity/Track</a:t>
            </a:r>
            <a:r>
              <a:rPr lang="en-US" sz="1200" kern="1200" dirty="0" smtClean="0">
                <a:solidFill>
                  <a:schemeClr val="tx1"/>
                </a:solidFill>
                <a:effectLst/>
                <a:latin typeface="+mn-lt"/>
                <a:ea typeface="+mn-ea"/>
                <a:cs typeface="+mn-cs"/>
              </a:rPr>
              <a:t> screen within Active Living are shown). </a:t>
            </a:r>
          </a:p>
          <a:p>
            <a:r>
              <a:rPr lang="en-US" sz="1200" b="1" i="1" kern="1200" dirty="0" smtClean="0">
                <a:solidFill>
                  <a:schemeClr val="tx1"/>
                </a:solidFill>
                <a:effectLst/>
                <a:latin typeface="+mn-lt"/>
                <a:ea typeface="+mn-ea"/>
                <a:cs typeface="+mn-cs"/>
              </a:rPr>
              <a:t> You can select multiple activities/tracks in different Focus Areas simultaneously when adding to communities. </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 You can select multiple sites but not from multiple communities</a:t>
            </a:r>
            <a:r>
              <a:rPr lang="en-US" sz="1200"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Why not? this logic doesn’t make sense since the focus area format is similar.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Because of the multi-level filters.. (1) community, (2) site type</a:t>
            </a:r>
          </a:p>
          <a:p>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21</a:t>
            </a:fld>
            <a:endParaRPr lang="en-US" dirty="0"/>
          </a:p>
        </p:txBody>
      </p:sp>
    </p:spTree>
    <p:extLst>
      <p:ext uri="{BB962C8B-B14F-4D97-AF65-F5344CB8AC3E}">
        <p14:creationId xmlns:p14="http://schemas.microsoft.com/office/powerpoint/2010/main" val="2883656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Please note</a:t>
            </a:r>
            <a:r>
              <a:rPr lang="en-US" sz="1200" kern="1200" dirty="0" smtClean="0">
                <a:solidFill>
                  <a:schemeClr val="tx1"/>
                </a:solidFill>
                <a:effectLst/>
                <a:latin typeface="+mn-lt"/>
                <a:ea typeface="+mn-ea"/>
                <a:cs typeface="+mn-cs"/>
              </a:rPr>
              <a:t>: you must assign activities/tracks to at least one community. If you see red text like above, it is an indication that this activity has not been assigned. When it has been assigned, it will return to black text.</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Please note</a:t>
            </a:r>
            <a:r>
              <a:rPr lang="en-US" sz="1200" kern="1200" dirty="0" smtClean="0">
                <a:solidFill>
                  <a:schemeClr val="tx1"/>
                </a:solidFill>
                <a:effectLst/>
                <a:latin typeface="+mn-lt"/>
                <a:ea typeface="+mn-ea"/>
                <a:cs typeface="+mn-cs"/>
              </a:rPr>
              <a:t>: If you do not click on “apply to community/site” all the selections you have made will </a:t>
            </a:r>
            <a:r>
              <a:rPr lang="en-US" sz="1200" b="1"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save and your activities/tracks will not have communities!</a:t>
            </a:r>
          </a:p>
          <a:p>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23</a:t>
            </a:fld>
            <a:endParaRPr lang="en-US" dirty="0"/>
          </a:p>
        </p:txBody>
      </p:sp>
    </p:spTree>
    <p:extLst>
      <p:ext uri="{BB962C8B-B14F-4D97-AF65-F5344CB8AC3E}">
        <p14:creationId xmlns:p14="http://schemas.microsoft.com/office/powerpoint/2010/main" val="2883656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will receive a popup confirmation message (above) that will confirm that you have added communities/sites. </a:t>
            </a:r>
          </a:p>
          <a:p>
            <a:endParaRPr lang="en-US" sz="1200" u="sng"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Please note</a:t>
            </a:r>
            <a:r>
              <a:rPr lang="en-US" sz="1200" kern="1200" dirty="0" smtClean="0">
                <a:solidFill>
                  <a:schemeClr val="tx1"/>
                </a:solidFill>
                <a:effectLst/>
                <a:latin typeface="+mn-lt"/>
                <a:ea typeface="+mn-ea"/>
                <a:cs typeface="+mn-cs"/>
              </a:rPr>
              <a:t>: the Select Community Page does not have a “Save” button, if you do not receive the confirmation above, your work will </a:t>
            </a:r>
            <a:r>
              <a:rPr lang="en-US" sz="1200" b="1" u="sng" kern="1200" dirty="0" smtClean="0">
                <a:solidFill>
                  <a:schemeClr val="tx1"/>
                </a:solidFill>
                <a:effectLst/>
                <a:latin typeface="+mn-lt"/>
                <a:ea typeface="+mn-ea"/>
                <a:cs typeface="+mn-cs"/>
              </a:rPr>
              <a:t>NOT </a:t>
            </a:r>
            <a:r>
              <a:rPr lang="en-US" sz="1200" kern="1200" dirty="0" smtClean="0">
                <a:solidFill>
                  <a:schemeClr val="tx1"/>
                </a:solidFill>
                <a:effectLst/>
                <a:latin typeface="+mn-lt"/>
                <a:ea typeface="+mn-ea"/>
                <a:cs typeface="+mn-cs"/>
              </a:rPr>
              <a:t>be saved.</a:t>
            </a:r>
          </a:p>
          <a:p>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24</a:t>
            </a:fld>
            <a:endParaRPr lang="en-US" dirty="0"/>
          </a:p>
        </p:txBody>
      </p:sp>
    </p:spTree>
    <p:extLst>
      <p:ext uri="{BB962C8B-B14F-4D97-AF65-F5344CB8AC3E}">
        <p14:creationId xmlns:p14="http://schemas.microsoft.com/office/powerpoint/2010/main" val="1238036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“Community Summary” section shows a summary of activities assigned and organized by community. It will display all activities/track for each community.</a:t>
            </a:r>
          </a:p>
          <a:p>
            <a:r>
              <a:rPr lang="en-US" sz="1200" b="1" i="1" kern="1200" dirty="0" smtClean="0">
                <a:solidFill>
                  <a:schemeClr val="tx1"/>
                </a:solidFill>
                <a:effectLst/>
                <a:latin typeface="+mn-lt"/>
                <a:ea typeface="+mn-ea"/>
                <a:cs typeface="+mn-cs"/>
              </a:rPr>
              <a:t>You are able to search and sort within the Community Summary.</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You can click on the headers/banners of </a:t>
            </a:r>
            <a:r>
              <a:rPr lang="en-US" sz="1200" b="1" i="1" kern="1200" dirty="0" smtClean="0">
                <a:solidFill>
                  <a:schemeClr val="tx1"/>
                </a:solidFill>
                <a:effectLst/>
                <a:latin typeface="+mn-lt"/>
                <a:ea typeface="+mn-ea"/>
                <a:cs typeface="+mn-cs"/>
              </a:rPr>
              <a:t>Activity, Track </a:t>
            </a:r>
            <a:r>
              <a:rPr lang="en-US" sz="1200" kern="1200" dirty="0" smtClean="0">
                <a:solidFill>
                  <a:schemeClr val="tx1"/>
                </a:solidFill>
                <a:effectLst/>
                <a:latin typeface="+mn-lt"/>
                <a:ea typeface="+mn-ea"/>
                <a:cs typeface="+mn-cs"/>
              </a:rPr>
              <a:t>or</a:t>
            </a:r>
            <a:r>
              <a:rPr lang="en-US" sz="1200" b="1" i="1" kern="1200" dirty="0" smtClean="0">
                <a:solidFill>
                  <a:schemeClr val="tx1"/>
                </a:solidFill>
                <a:effectLst/>
                <a:latin typeface="+mn-lt"/>
                <a:ea typeface="+mn-ea"/>
                <a:cs typeface="+mn-cs"/>
              </a:rPr>
              <a:t> Site</a:t>
            </a:r>
            <a:r>
              <a:rPr lang="en-US" sz="1200" kern="1200" dirty="0" smtClean="0">
                <a:solidFill>
                  <a:schemeClr val="tx1"/>
                </a:solidFill>
                <a:effectLst/>
                <a:latin typeface="+mn-lt"/>
                <a:ea typeface="+mn-ea"/>
                <a:cs typeface="+mn-cs"/>
              </a:rPr>
              <a:t>, and it will sort by each in ascending or descending order.</a:t>
            </a:r>
          </a:p>
          <a:p>
            <a:r>
              <a:rPr lang="en-US" sz="1200"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There is a print option available. This will extract the community summary shown at the time.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“Next” button will then automatically take you to the </a:t>
            </a:r>
            <a:r>
              <a:rPr lang="en-US" sz="1200" b="1" i="1" kern="1200" dirty="0" smtClean="0">
                <a:solidFill>
                  <a:schemeClr val="tx1"/>
                </a:solidFill>
                <a:effectLst/>
                <a:latin typeface="+mn-lt"/>
                <a:ea typeface="+mn-ea"/>
                <a:cs typeface="+mn-cs"/>
              </a:rPr>
              <a:t>Indicators </a:t>
            </a:r>
            <a:r>
              <a:rPr lang="en-US" sz="1200" kern="1200" dirty="0" smtClean="0">
                <a:solidFill>
                  <a:schemeClr val="tx1"/>
                </a:solidFill>
                <a:effectLst/>
                <a:latin typeface="+mn-lt"/>
                <a:ea typeface="+mn-ea"/>
                <a:cs typeface="+mn-cs"/>
              </a:rPr>
              <a:t>screen.</a:t>
            </a:r>
          </a:p>
          <a:p>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25</a:t>
            </a:fld>
            <a:endParaRPr lang="en-US" dirty="0"/>
          </a:p>
        </p:txBody>
      </p:sp>
    </p:spTree>
    <p:extLst>
      <p:ext uri="{BB962C8B-B14F-4D97-AF65-F5344CB8AC3E}">
        <p14:creationId xmlns:p14="http://schemas.microsoft.com/office/powerpoint/2010/main" val="2442899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you have: 1) Selected Strategy, 2) Selected Activity/Track, 3) Selected Community, you are ready to submit for approval.</a:t>
            </a:r>
          </a:p>
          <a:p>
            <a:r>
              <a:rPr lang="en-US" sz="1200" kern="1200" dirty="0" smtClean="0">
                <a:solidFill>
                  <a:schemeClr val="tx1"/>
                </a:solidFill>
                <a:effectLst/>
                <a:latin typeface="+mn-lt"/>
                <a:ea typeface="+mn-ea"/>
                <a:cs typeface="+mn-cs"/>
              </a:rPr>
              <a:t>All submissions will start in the </a:t>
            </a:r>
            <a:r>
              <a:rPr lang="en-US" sz="1200" b="1" i="1" kern="1200" dirty="0" smtClean="0">
                <a:solidFill>
                  <a:schemeClr val="tx1"/>
                </a:solidFill>
                <a:effectLst/>
                <a:latin typeface="+mn-lt"/>
                <a:ea typeface="+mn-ea"/>
                <a:cs typeface="+mn-cs"/>
              </a:rPr>
              <a:t>Indicators </a:t>
            </a:r>
            <a:r>
              <a:rPr lang="en-US" sz="1200" kern="1200" dirty="0" smtClean="0">
                <a:solidFill>
                  <a:schemeClr val="tx1"/>
                </a:solidFill>
                <a:effectLst/>
                <a:latin typeface="+mn-lt"/>
                <a:ea typeface="+mn-ea"/>
                <a:cs typeface="+mn-cs"/>
              </a:rPr>
              <a:t>screen. The screen will be blank until you select a strategy from the dropdown. Only strategies that have been tied to activities/tracks and communities will be available in the dropdown.</a:t>
            </a:r>
          </a:p>
          <a:p>
            <a:r>
              <a:rPr lang="en-US" sz="1200" kern="1200" dirty="0" smtClean="0">
                <a:solidFill>
                  <a:schemeClr val="tx1"/>
                </a:solidFill>
                <a:effectLst/>
                <a:latin typeface="+mn-lt"/>
                <a:ea typeface="+mn-ea"/>
                <a:cs typeface="+mn-cs"/>
              </a:rPr>
              <a:t>Here the strategy </a:t>
            </a:r>
            <a:r>
              <a:rPr lang="en-US" sz="1200" i="1" kern="1200" dirty="0" smtClean="0">
                <a:solidFill>
                  <a:schemeClr val="tx1"/>
                </a:solidFill>
                <a:effectLst/>
                <a:latin typeface="+mn-lt"/>
                <a:ea typeface="+mn-ea"/>
                <a:cs typeface="+mn-cs"/>
              </a:rPr>
              <a:t>Use of Stairs </a:t>
            </a:r>
            <a:r>
              <a:rPr lang="en-US" sz="1200" kern="1200" dirty="0" smtClean="0">
                <a:solidFill>
                  <a:schemeClr val="tx1"/>
                </a:solidFill>
                <a:effectLst/>
                <a:latin typeface="+mn-lt"/>
                <a:ea typeface="+mn-ea"/>
                <a:cs typeface="+mn-cs"/>
              </a:rPr>
              <a:t>has been selected, the indicators for this strategy popup and you will have to click the box </a:t>
            </a:r>
            <a:r>
              <a:rPr lang="en-US" sz="1200" b="1" kern="1200" dirty="0" smtClean="0">
                <a:solidFill>
                  <a:schemeClr val="tx1"/>
                </a:solidFill>
                <a:effectLst/>
                <a:latin typeface="+mn-lt"/>
                <a:ea typeface="+mn-ea"/>
                <a:cs typeface="+mn-cs"/>
              </a:rPr>
              <a:t>“I understand these are the required indicators for FFY2018.” </a:t>
            </a:r>
            <a:r>
              <a:rPr lang="en-US" sz="1200" kern="1200" dirty="0" smtClean="0">
                <a:solidFill>
                  <a:schemeClr val="tx1"/>
                </a:solidFill>
                <a:effectLst/>
                <a:latin typeface="+mn-lt"/>
                <a:ea typeface="+mn-ea"/>
                <a:cs typeface="+mn-cs"/>
              </a:rPr>
              <a:t>Once you have acknowledged, then you are able to click on the “Submit Strategy” button.</a:t>
            </a:r>
          </a:p>
          <a:p>
            <a:r>
              <a:rPr lang="en-US" sz="1200" kern="1200" dirty="0" smtClean="0">
                <a:solidFill>
                  <a:schemeClr val="tx1"/>
                </a:solidFill>
                <a:effectLst/>
                <a:latin typeface="+mn-lt"/>
                <a:ea typeface="+mn-ea"/>
                <a:cs typeface="+mn-cs"/>
              </a:rPr>
              <a:t>This will then be sent to the State Implementation Team and they will either “approve” or “reject,” with feedback for resubmission. </a:t>
            </a:r>
          </a:p>
          <a:p>
            <a:r>
              <a:rPr lang="en-US" sz="1200" kern="1200" dirty="0" smtClean="0">
                <a:solidFill>
                  <a:schemeClr val="tx1"/>
                </a:solidFill>
                <a:effectLst/>
                <a:latin typeface="+mn-lt"/>
                <a:ea typeface="+mn-ea"/>
                <a:cs typeface="+mn-cs"/>
              </a:rPr>
              <a:t>The status of the strategy will change to “</a:t>
            </a:r>
            <a:r>
              <a:rPr lang="en-US" sz="1200" b="1" i="1" kern="1200" dirty="0" smtClean="0">
                <a:solidFill>
                  <a:schemeClr val="tx1"/>
                </a:solidFill>
                <a:effectLst/>
                <a:latin typeface="+mn-lt"/>
                <a:ea typeface="+mn-ea"/>
                <a:cs typeface="+mn-cs"/>
              </a:rPr>
              <a:t>Submitted.”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26</a:t>
            </a:fld>
            <a:endParaRPr lang="en-US" dirty="0"/>
          </a:p>
        </p:txBody>
      </p:sp>
    </p:spTree>
    <p:extLst>
      <p:ext uri="{BB962C8B-B14F-4D97-AF65-F5344CB8AC3E}">
        <p14:creationId xmlns:p14="http://schemas.microsoft.com/office/powerpoint/2010/main" val="2707812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will be how</a:t>
            </a:r>
            <a:r>
              <a:rPr lang="en-US" baseline="0" dirty="0" smtClean="0"/>
              <a:t> your strategies are categorized in the home/dashboard screen.</a:t>
            </a:r>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27</a:t>
            </a:fld>
            <a:endParaRPr lang="en-US" dirty="0"/>
          </a:p>
        </p:txBody>
      </p:sp>
    </p:spTree>
    <p:extLst>
      <p:ext uri="{BB962C8B-B14F-4D97-AF65-F5344CB8AC3E}">
        <p14:creationId xmlns:p14="http://schemas.microsoft.com/office/powerpoint/2010/main" val="2872048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are able to edit strategies throughout the process and in any status.  </a:t>
            </a:r>
          </a:p>
          <a:p>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28</a:t>
            </a:fld>
            <a:endParaRPr lang="en-US" dirty="0"/>
          </a:p>
        </p:txBody>
      </p:sp>
    </p:spTree>
    <p:extLst>
      <p:ext uri="{BB962C8B-B14F-4D97-AF65-F5344CB8AC3E}">
        <p14:creationId xmlns:p14="http://schemas.microsoft.com/office/powerpoint/2010/main" val="3013339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34</a:t>
            </a:fld>
            <a:endParaRPr lang="en-US" dirty="0"/>
          </a:p>
        </p:txBody>
      </p:sp>
    </p:spTree>
    <p:extLst>
      <p:ext uri="{BB962C8B-B14F-4D97-AF65-F5344CB8AC3E}">
        <p14:creationId xmlns:p14="http://schemas.microsoft.com/office/powerpoint/2010/main" val="1994640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possible!</a:t>
            </a:r>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35</a:t>
            </a:fld>
            <a:endParaRPr lang="en-US" dirty="0"/>
          </a:p>
        </p:txBody>
      </p:sp>
    </p:spTree>
    <p:extLst>
      <p:ext uri="{BB962C8B-B14F-4D97-AF65-F5344CB8AC3E}">
        <p14:creationId xmlns:p14="http://schemas.microsoft.com/office/powerpoint/2010/main" val="2630936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6</a:t>
            </a:fld>
            <a:endParaRPr lang="en-US" dirty="0"/>
          </a:p>
        </p:txBody>
      </p:sp>
    </p:spTree>
    <p:extLst>
      <p:ext uri="{BB962C8B-B14F-4D97-AF65-F5344CB8AC3E}">
        <p14:creationId xmlns:p14="http://schemas.microsoft.com/office/powerpoint/2010/main" val="462415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36</a:t>
            </a:fld>
            <a:endParaRPr lang="en-US" dirty="0"/>
          </a:p>
        </p:txBody>
      </p:sp>
    </p:spTree>
    <p:extLst>
      <p:ext uri="{BB962C8B-B14F-4D97-AF65-F5344CB8AC3E}">
        <p14:creationId xmlns:p14="http://schemas.microsoft.com/office/powerpoint/2010/main" val="3146430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38</a:t>
            </a:fld>
            <a:endParaRPr lang="en-US" dirty="0"/>
          </a:p>
        </p:txBody>
      </p:sp>
    </p:spTree>
    <p:extLst>
      <p:ext uri="{BB962C8B-B14F-4D97-AF65-F5344CB8AC3E}">
        <p14:creationId xmlns:p14="http://schemas.microsoft.com/office/powerpoint/2010/main" val="4112811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access the Edit Action or Edit Sub-Action screen, you will go into the Home </a:t>
            </a:r>
            <a:r>
              <a:rPr lang="en-US" dirty="0" err="1" smtClean="0"/>
              <a:t>Screenselect</a:t>
            </a:r>
            <a:r>
              <a:rPr lang="en-US" dirty="0" smtClean="0"/>
              <a:t> the Action by clicking “All </a:t>
            </a:r>
            <a:r>
              <a:rPr lang="en-US" dirty="0" err="1" smtClean="0"/>
              <a:t>Actions”search</a:t>
            </a:r>
            <a:r>
              <a:rPr lang="en-US" dirty="0" smtClean="0"/>
              <a:t> and find your Action click name in blue text. </a:t>
            </a:r>
          </a:p>
          <a:p>
            <a:r>
              <a:rPr lang="en-US" dirty="0" smtClean="0"/>
              <a:t>Sub-Actions will be listed under the parent action.</a:t>
            </a:r>
          </a:p>
          <a:p>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39</a:t>
            </a:fld>
            <a:endParaRPr lang="en-US" dirty="0"/>
          </a:p>
        </p:txBody>
      </p:sp>
    </p:spTree>
    <p:extLst>
      <p:ext uri="{BB962C8B-B14F-4D97-AF65-F5344CB8AC3E}">
        <p14:creationId xmlns:p14="http://schemas.microsoft.com/office/powerpoint/2010/main" val="2526542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Because of the authentication with Microsoft, </a:t>
            </a:r>
            <a:r>
              <a:rPr lang="en-US" sz="1200" b="1" kern="1200" dirty="0" smtClean="0">
                <a:solidFill>
                  <a:schemeClr val="tx1"/>
                </a:solidFill>
                <a:effectLst/>
                <a:latin typeface="+mn-lt"/>
                <a:ea typeface="+mn-ea"/>
                <a:cs typeface="+mn-cs"/>
              </a:rPr>
              <a:t>your user name and password will continue to be stored/logged in</a:t>
            </a:r>
            <a:r>
              <a:rPr lang="en-US" sz="1200" kern="1200" dirty="0" smtClean="0">
                <a:solidFill>
                  <a:schemeClr val="tx1"/>
                </a:solidFill>
                <a:effectLst/>
                <a:latin typeface="+mn-lt"/>
                <a:ea typeface="+mn-ea"/>
                <a:cs typeface="+mn-cs"/>
              </a:rPr>
              <a:t>, even if you click on the “Log off” button on a screen; this means you will continue to be logged in until you close your Internet Browser. </a:t>
            </a:r>
          </a:p>
          <a:p>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44</a:t>
            </a:fld>
            <a:endParaRPr lang="en-US" dirty="0"/>
          </a:p>
        </p:txBody>
      </p:sp>
    </p:spTree>
    <p:extLst>
      <p:ext uri="{BB962C8B-B14F-4D97-AF65-F5344CB8AC3E}">
        <p14:creationId xmlns:p14="http://schemas.microsoft.com/office/powerpoint/2010/main" val="2347019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have a table like this for all the strategies</a:t>
            </a:r>
            <a:r>
              <a:rPr lang="en-US" baseline="0" dirty="0" smtClean="0"/>
              <a:t> and activities.</a:t>
            </a:r>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7</a:t>
            </a:fld>
            <a:endParaRPr lang="en-US" dirty="0"/>
          </a:p>
        </p:txBody>
      </p:sp>
    </p:spTree>
    <p:extLst>
      <p:ext uri="{BB962C8B-B14F-4D97-AF65-F5344CB8AC3E}">
        <p14:creationId xmlns:p14="http://schemas.microsoft.com/office/powerpoint/2010/main" val="3950622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Tracks in SEEDS align with the Arizona SNAP-Ed Evaluation Framework</a:t>
            </a:r>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8</a:t>
            </a:fld>
            <a:endParaRPr lang="en-US" dirty="0"/>
          </a:p>
        </p:txBody>
      </p:sp>
    </p:spTree>
    <p:extLst>
      <p:ext uri="{BB962C8B-B14F-4D97-AF65-F5344CB8AC3E}">
        <p14:creationId xmlns:p14="http://schemas.microsoft.com/office/powerpoint/2010/main" val="1859567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Action Types were selected to align with the Arizona SNAP-Ed Evaluation Framework as well as USDA data collection requirements. Below are definitions/guidance for Action Types:</a:t>
            </a:r>
          </a:p>
          <a:p>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9</a:t>
            </a:fld>
            <a:endParaRPr lang="en-US" dirty="0"/>
          </a:p>
        </p:txBody>
      </p:sp>
    </p:spTree>
    <p:extLst>
      <p:ext uri="{BB962C8B-B14F-4D97-AF65-F5344CB8AC3E}">
        <p14:creationId xmlns:p14="http://schemas.microsoft.com/office/powerpoint/2010/main" val="745953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will be redirected to Microsoft Sign in page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this is your first time, you will have to “create an account” via Microsoft. This does not mean you are getting a new email, you are registering your current work email with Microsoft to create an account.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create a new Microsoft Account by clicking on “Create one!” (Shown above).</a:t>
            </a:r>
          </a:p>
          <a:p>
            <a:r>
              <a:rPr lang="en-US" sz="1200" kern="1200" dirty="0" smtClean="0">
                <a:solidFill>
                  <a:schemeClr val="tx1"/>
                </a:solidFill>
                <a:effectLst/>
                <a:latin typeface="+mn-lt"/>
                <a:ea typeface="+mn-ea"/>
                <a:cs typeface="+mn-cs"/>
              </a:rPr>
              <a:t>Please use your </a:t>
            </a:r>
            <a:r>
              <a:rPr lang="en-US" sz="1200" b="1" u="sng" kern="1200" dirty="0" smtClean="0">
                <a:solidFill>
                  <a:schemeClr val="tx1"/>
                </a:solidFill>
                <a:effectLst/>
                <a:latin typeface="+mn-lt"/>
                <a:ea typeface="+mn-ea"/>
                <a:cs typeface="+mn-cs"/>
              </a:rPr>
              <a:t>work email</a:t>
            </a:r>
            <a:r>
              <a:rPr lang="en-US" sz="1200" kern="1200" dirty="0" smtClean="0">
                <a:solidFill>
                  <a:schemeClr val="tx1"/>
                </a:solidFill>
                <a:effectLst/>
                <a:latin typeface="+mn-lt"/>
                <a:ea typeface="+mn-ea"/>
                <a:cs typeface="+mn-cs"/>
              </a:rPr>
              <a:t> for the </a:t>
            </a:r>
            <a:r>
              <a:rPr lang="en-US" sz="1200" b="1" kern="1200" dirty="0" smtClean="0">
                <a:solidFill>
                  <a:schemeClr val="tx1"/>
                </a:solidFill>
                <a:effectLst/>
                <a:latin typeface="+mn-lt"/>
                <a:ea typeface="+mn-ea"/>
                <a:cs typeface="+mn-cs"/>
              </a:rPr>
              <a:t>first box</a:t>
            </a:r>
            <a:r>
              <a:rPr lang="en-US" sz="1200" kern="1200" dirty="0" smtClean="0">
                <a:solidFill>
                  <a:schemeClr val="tx1"/>
                </a:solidFill>
                <a:effectLst/>
                <a:latin typeface="+mn-lt"/>
                <a:ea typeface="+mn-ea"/>
                <a:cs typeface="+mn-cs"/>
              </a:rPr>
              <a:t> **you do not need to create a new email.**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Once you have completed the registering process with Microsoft, you will be redirected back to the SEEDS website.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12</a:t>
            </a:fld>
            <a:endParaRPr lang="en-US" dirty="0"/>
          </a:p>
        </p:txBody>
      </p:sp>
    </p:spTree>
    <p:extLst>
      <p:ext uri="{BB962C8B-B14F-4D97-AF65-F5344CB8AC3E}">
        <p14:creationId xmlns:p14="http://schemas.microsoft.com/office/powerpoint/2010/main" val="3242802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you have completed the registering process with </a:t>
            </a:r>
            <a:r>
              <a:rPr lang="en-US" sz="1200" kern="1200" dirty="0" smtClean="0">
                <a:solidFill>
                  <a:schemeClr val="tx1"/>
                </a:solidFill>
                <a:effectLst/>
                <a:latin typeface="+mn-lt"/>
                <a:ea typeface="+mn-ea"/>
                <a:cs typeface="+mn-cs"/>
              </a:rPr>
              <a:t>Google, </a:t>
            </a:r>
            <a:r>
              <a:rPr lang="en-US" sz="1200" kern="1200" dirty="0" smtClean="0">
                <a:solidFill>
                  <a:schemeClr val="tx1"/>
                </a:solidFill>
                <a:effectLst/>
                <a:latin typeface="+mn-lt"/>
                <a:ea typeface="+mn-ea"/>
                <a:cs typeface="+mn-cs"/>
              </a:rPr>
              <a:t>you will be redirected back to the SEEDS website.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this is your first time logging into SEEDS, you will receive the message instructing you to:</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email:  </a:t>
            </a:r>
            <a:r>
              <a:rPr lang="en-US" sz="1200" u="sng" kern="1200" dirty="0" smtClean="0">
                <a:solidFill>
                  <a:schemeClr val="tx1"/>
                </a:solidFill>
                <a:effectLst/>
                <a:latin typeface="+mn-lt"/>
                <a:ea typeface="+mn-ea"/>
                <a:cs typeface="+mn-cs"/>
                <a:hlinkClick r:id="rId3"/>
              </a:rPr>
              <a:t>Arizona_Nutrition_Network@azdhs.gov</a:t>
            </a:r>
            <a:r>
              <a:rPr lang="en-US" sz="1200" kern="1200" dirty="0" smtClean="0">
                <a:solidFill>
                  <a:schemeClr val="tx1"/>
                </a:solidFill>
                <a:effectLst/>
                <a:latin typeface="+mn-lt"/>
                <a:ea typeface="+mn-ea"/>
                <a:cs typeface="+mn-cs"/>
              </a:rPr>
              <a:t> and provide: </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Local Implementing Agency</a:t>
            </a:r>
          </a:p>
          <a:p>
            <a:pPr lvl="0"/>
            <a:r>
              <a:rPr lang="en-US" sz="1200" kern="1200" dirty="0" smtClean="0">
                <a:solidFill>
                  <a:schemeClr val="tx1"/>
                </a:solidFill>
                <a:effectLst/>
                <a:latin typeface="+mn-lt"/>
                <a:ea typeface="+mn-ea"/>
                <a:cs typeface="+mn-cs"/>
              </a:rPr>
              <a:t>Full Name</a:t>
            </a:r>
          </a:p>
          <a:p>
            <a:pPr lvl="0"/>
            <a:r>
              <a:rPr lang="en-US" sz="1200" kern="1200" dirty="0" smtClean="0">
                <a:solidFill>
                  <a:schemeClr val="tx1"/>
                </a:solidFill>
                <a:effectLst/>
                <a:latin typeface="+mn-lt"/>
                <a:ea typeface="+mn-ea"/>
                <a:cs typeface="+mn-cs"/>
              </a:rPr>
              <a:t>Email </a:t>
            </a:r>
            <a:r>
              <a:rPr lang="en-US" sz="1200" u="sng" kern="1200" dirty="0" smtClean="0">
                <a:solidFill>
                  <a:schemeClr val="tx1"/>
                </a:solidFill>
                <a:effectLst/>
                <a:latin typeface="+mn-lt"/>
                <a:ea typeface="+mn-ea"/>
                <a:cs typeface="+mn-cs"/>
              </a:rPr>
              <a:t>Address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will be granted access by</a:t>
            </a:r>
            <a:r>
              <a:rPr lang="en-US" sz="1200" kern="1200" baseline="0" dirty="0" smtClean="0">
                <a:solidFill>
                  <a:schemeClr val="tx1"/>
                </a:solidFill>
                <a:effectLst/>
                <a:latin typeface="+mn-lt"/>
                <a:ea typeface="+mn-ea"/>
                <a:cs typeface="+mn-cs"/>
              </a:rPr>
              <a:t> the State Implementation Team and should hear back within</a:t>
            </a:r>
            <a:r>
              <a:rPr lang="en-US" sz="1200" kern="1200" dirty="0" smtClean="0">
                <a:solidFill>
                  <a:schemeClr val="tx1"/>
                </a:solidFill>
                <a:effectLst/>
                <a:latin typeface="+mn-lt"/>
                <a:ea typeface="+mn-ea"/>
                <a:cs typeface="+mn-cs"/>
              </a:rPr>
              <a:t> 3-5 business days.</a:t>
            </a:r>
          </a:p>
          <a:p>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13</a:t>
            </a:fld>
            <a:endParaRPr lang="en-US" dirty="0"/>
          </a:p>
        </p:txBody>
      </p:sp>
    </p:spTree>
    <p:extLst>
      <p:ext uri="{BB962C8B-B14F-4D97-AF65-F5344CB8AC3E}">
        <p14:creationId xmlns:p14="http://schemas.microsoft.com/office/powerpoint/2010/main" val="2676991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you log in, you will land on the “Home” screen, which is also your dashboard. This will show the number of strategies in each of the different statuses. This page will also allow you to view and navigate between all your actions.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yellow box shows the navigation bar which will be on all screens. This will allow you to navigate between the different screens. (Please note it is recommended that you use the navigation bar versus the back button on your browser.)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15</a:t>
            </a:fld>
            <a:endParaRPr lang="en-US" dirty="0"/>
          </a:p>
        </p:txBody>
      </p:sp>
    </p:spTree>
    <p:extLst>
      <p:ext uri="{BB962C8B-B14F-4D97-AF65-F5344CB8AC3E}">
        <p14:creationId xmlns:p14="http://schemas.microsoft.com/office/powerpoint/2010/main" val="552930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9F63E-3217-49B0-9571-DD7FDE5E1EE2}" type="slidenum">
              <a:rPr lang="en-US" smtClean="0"/>
              <a:t>17</a:t>
            </a:fld>
            <a:endParaRPr lang="en-US" dirty="0"/>
          </a:p>
        </p:txBody>
      </p:sp>
    </p:spTree>
    <p:extLst>
      <p:ext uri="{BB962C8B-B14F-4D97-AF65-F5344CB8AC3E}">
        <p14:creationId xmlns:p14="http://schemas.microsoft.com/office/powerpoint/2010/main" val="2536920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90169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8542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2116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4" name="Straight Connector 3"/>
          <p:cNvCxnSpPr/>
          <p:nvPr userDrawn="1"/>
        </p:nvCxnSpPr>
        <p:spPr>
          <a:xfrm>
            <a:off x="457200" y="1219200"/>
            <a:ext cx="8305800" cy="0"/>
          </a:xfrm>
          <a:prstGeom prst="line">
            <a:avLst/>
          </a:prstGeom>
          <a:ln w="38100">
            <a:solidFill>
              <a:srgbClr val="0772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53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7791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9426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860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946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988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6749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89679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12340-4_ADHS_CorpID_PPT temp 16.9_V4_1.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35469"/>
            <a:ext cx="9144000" cy="6858000"/>
          </a:xfrm>
          <a:prstGeom prst="rect">
            <a:avLst/>
          </a:prstGeom>
        </p:spPr>
      </p:pic>
      <p:pic>
        <p:nvPicPr>
          <p:cNvPr id="1026"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705600" y="6057900"/>
            <a:ext cx="2067002" cy="45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082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mailto:edith.disanto@azdhs.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2340-4_ADHS_CorpID_PPT temp 16.9_V4_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1923026" y="1649113"/>
            <a:ext cx="5544573" cy="3539430"/>
          </a:xfrm>
          <a:prstGeom prst="rect">
            <a:avLst/>
          </a:prstGeom>
          <a:noFill/>
        </p:spPr>
        <p:txBody>
          <a:bodyPr wrap="square" rtlCol="0">
            <a:spAutoFit/>
          </a:bodyPr>
          <a:lstStyle/>
          <a:p>
            <a:pPr algn="ctr" defTabSz="457200"/>
            <a:r>
              <a:rPr lang="en-US" sz="2800" b="1" dirty="0" smtClean="0"/>
              <a:t>SNAP-Ed </a:t>
            </a:r>
            <a:r>
              <a:rPr lang="en-US" sz="2800" b="1" dirty="0"/>
              <a:t>Electronic Data System </a:t>
            </a:r>
            <a:endParaRPr lang="en-US" sz="2800" b="1" dirty="0" smtClean="0"/>
          </a:p>
          <a:p>
            <a:pPr algn="ctr" defTabSz="457200"/>
            <a:endParaRPr lang="en-US" sz="2800" i="1" dirty="0"/>
          </a:p>
          <a:p>
            <a:pPr algn="ctr" defTabSz="457200"/>
            <a:endParaRPr lang="en-US" sz="2800" i="1" dirty="0" smtClean="0">
              <a:solidFill>
                <a:prstClr val="black"/>
              </a:solidFill>
              <a:latin typeface="Fira Sans"/>
              <a:cs typeface="Fira Sans"/>
            </a:endParaRPr>
          </a:p>
          <a:p>
            <a:pPr algn="ctr" defTabSz="457200"/>
            <a:endParaRPr lang="en-US" sz="2800" i="1" dirty="0">
              <a:solidFill>
                <a:prstClr val="black"/>
              </a:solidFill>
              <a:latin typeface="Fira Sans"/>
              <a:cs typeface="Fira Sans"/>
            </a:endParaRPr>
          </a:p>
          <a:p>
            <a:pPr algn="ctr" defTabSz="457200"/>
            <a:endParaRPr lang="en-US" sz="1600" dirty="0" smtClean="0">
              <a:solidFill>
                <a:prstClr val="black"/>
              </a:solidFill>
              <a:latin typeface="Fira Sans"/>
              <a:cs typeface="Fira Sans"/>
            </a:endParaRPr>
          </a:p>
          <a:p>
            <a:pPr algn="ctr" defTabSz="457200"/>
            <a:endParaRPr lang="en-US" sz="1600" dirty="0">
              <a:solidFill>
                <a:prstClr val="black"/>
              </a:solidFill>
              <a:latin typeface="Fira Sans"/>
              <a:cs typeface="Fira Sans"/>
            </a:endParaRPr>
          </a:p>
          <a:p>
            <a:pPr algn="ctr" defTabSz="457200"/>
            <a:r>
              <a:rPr lang="en-US" sz="1600" dirty="0" smtClean="0">
                <a:solidFill>
                  <a:prstClr val="black"/>
                </a:solidFill>
                <a:latin typeface="Fira Sans"/>
                <a:cs typeface="Fira Sans"/>
              </a:rPr>
              <a:t>Kick </a:t>
            </a:r>
            <a:r>
              <a:rPr lang="en-US" sz="1600" dirty="0">
                <a:solidFill>
                  <a:prstClr val="black"/>
                </a:solidFill>
                <a:latin typeface="Fira Sans"/>
                <a:cs typeface="Fira Sans"/>
              </a:rPr>
              <a:t>Off Webinar </a:t>
            </a:r>
            <a:endParaRPr lang="en-US" sz="1600" dirty="0" smtClean="0">
              <a:solidFill>
                <a:prstClr val="black"/>
              </a:solidFill>
              <a:latin typeface="Fira Sans"/>
              <a:cs typeface="Fira Sans"/>
            </a:endParaRPr>
          </a:p>
          <a:p>
            <a:pPr algn="ctr" defTabSz="457200"/>
            <a:endParaRPr lang="en-US" sz="1600" dirty="0">
              <a:solidFill>
                <a:prstClr val="black"/>
              </a:solidFill>
              <a:latin typeface="Fira Sans"/>
              <a:cs typeface="Fira Sans"/>
            </a:endParaRPr>
          </a:p>
          <a:p>
            <a:pPr algn="ctr" defTabSz="457200"/>
            <a:endParaRPr lang="en-US" sz="1600" dirty="0" smtClean="0">
              <a:solidFill>
                <a:prstClr val="black"/>
              </a:solidFill>
              <a:latin typeface="Fira Sans Light"/>
              <a:cs typeface="Fira Sans Light"/>
            </a:endParaRPr>
          </a:p>
          <a:p>
            <a:pPr algn="ctr" defTabSz="457200"/>
            <a:r>
              <a:rPr lang="en-US" sz="1600" dirty="0" smtClean="0">
                <a:solidFill>
                  <a:prstClr val="black"/>
                </a:solidFill>
                <a:latin typeface="Fira Sans Light"/>
                <a:cs typeface="Fira Sans Light"/>
              </a:rPr>
              <a:t>September </a:t>
            </a:r>
            <a:r>
              <a:rPr lang="en-US" sz="1600" dirty="0">
                <a:solidFill>
                  <a:prstClr val="black"/>
                </a:solidFill>
                <a:latin typeface="Fira Sans Light"/>
                <a:cs typeface="Fira Sans Light"/>
              </a:rPr>
              <a:t>14, 2017</a:t>
            </a:r>
          </a:p>
          <a:p>
            <a:pPr algn="ctr" defTabSz="457200"/>
            <a:endParaRPr lang="en-US" sz="1600" dirty="0" smtClean="0">
              <a:solidFill>
                <a:prstClr val="black"/>
              </a:solidFill>
              <a:latin typeface="Fira Sans"/>
              <a:cs typeface="Fira San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4612" y="2649854"/>
            <a:ext cx="3581400" cy="779146"/>
          </a:xfrm>
          <a:prstGeom prst="rect">
            <a:avLst/>
          </a:prstGeom>
        </p:spPr>
      </p:pic>
    </p:spTree>
    <p:extLst>
      <p:ext uri="{BB962C8B-B14F-4D97-AF65-F5344CB8AC3E}">
        <p14:creationId xmlns:p14="http://schemas.microsoft.com/office/powerpoint/2010/main" val="3799262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Getting Started </a:t>
            </a:r>
            <a:endParaRPr lang="en-US" dirty="0"/>
          </a:p>
        </p:txBody>
      </p:sp>
      <p:sp>
        <p:nvSpPr>
          <p:cNvPr id="3" name="Content Placeholder 2"/>
          <p:cNvSpPr>
            <a:spLocks noGrp="1"/>
          </p:cNvSpPr>
          <p:nvPr>
            <p:ph idx="1"/>
          </p:nvPr>
        </p:nvSpPr>
        <p:spPr/>
        <p:txBody>
          <a:bodyPr/>
          <a:lstStyle/>
          <a:p>
            <a:r>
              <a:rPr lang="en-US" b="1" dirty="0"/>
              <a:t>Are special computers or software needed? </a:t>
            </a:r>
            <a:endParaRPr lang="en-US" b="1" dirty="0" smtClean="0"/>
          </a:p>
          <a:p>
            <a:pPr lvl="1"/>
            <a:r>
              <a:rPr lang="en-US" dirty="0"/>
              <a:t>No, SEEDS can be via any computer that has internet access and can accessed via a web browser. It can be accessed via Chrome, Firefox, and Internet Explorer.  </a:t>
            </a:r>
            <a:endParaRPr lang="en-US" dirty="0" smtClean="0"/>
          </a:p>
          <a:p>
            <a:pPr lvl="1"/>
            <a:endParaRPr lang="en-US" dirty="0"/>
          </a:p>
          <a:p>
            <a:pPr marL="1371600" lvl="3" indent="0">
              <a:buNone/>
            </a:pPr>
            <a:r>
              <a:rPr lang="en-US" dirty="0" smtClean="0"/>
              <a:t>		Chrome is recommended</a:t>
            </a:r>
          </a:p>
          <a:p>
            <a:pPr marL="457200" lvl="1" indent="0">
              <a:buNone/>
            </a:pPr>
            <a:endParaRPr lang="en-US" dirty="0"/>
          </a:p>
        </p:txBody>
      </p:sp>
      <p:pic>
        <p:nvPicPr>
          <p:cNvPr id="4" name="Picture 3" descr="C:\Users\DISANTE\AppData\Local\Microsoft\Windows\INetCache\IE\7SH7BY8N\tooltip[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4343400"/>
            <a:ext cx="1066800" cy="609600"/>
          </a:xfrm>
          <a:prstGeom prst="rect">
            <a:avLst/>
          </a:prstGeom>
          <a:noFill/>
          <a:ln>
            <a:noFill/>
          </a:ln>
        </p:spPr>
      </p:pic>
    </p:spTree>
    <p:extLst>
      <p:ext uri="{BB962C8B-B14F-4D97-AF65-F5344CB8AC3E}">
        <p14:creationId xmlns:p14="http://schemas.microsoft.com/office/powerpoint/2010/main" val="1783179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dirty="0"/>
              <a:t>T</a:t>
            </a:r>
            <a:r>
              <a:rPr lang="en-US" dirty="0" smtClean="0"/>
              <a:t>o Get Access</a:t>
            </a:r>
            <a:endParaRPr lang="en-US" dirty="0"/>
          </a:p>
        </p:txBody>
      </p:sp>
      <p:sp>
        <p:nvSpPr>
          <p:cNvPr id="3" name="Content Placeholder 2"/>
          <p:cNvSpPr>
            <a:spLocks noGrp="1"/>
          </p:cNvSpPr>
          <p:nvPr>
            <p:ph idx="1"/>
          </p:nvPr>
        </p:nvSpPr>
        <p:spPr/>
        <p:txBody>
          <a:bodyPr/>
          <a:lstStyle/>
          <a:p>
            <a:r>
              <a:rPr lang="en-US" dirty="0"/>
              <a:t>SEEDS will require authentication via </a:t>
            </a:r>
            <a:r>
              <a:rPr lang="en-US" dirty="0" smtClean="0"/>
              <a:t>Google. </a:t>
            </a:r>
            <a:endParaRPr lang="en-US" dirty="0" smtClean="0"/>
          </a:p>
          <a:p>
            <a:pPr lvl="1"/>
            <a:r>
              <a:rPr lang="en-US" dirty="0" smtClean="0"/>
              <a:t>This </a:t>
            </a:r>
            <a:r>
              <a:rPr lang="en-US" dirty="0"/>
              <a:t>means that </a:t>
            </a:r>
            <a:r>
              <a:rPr lang="en-US" dirty="0" smtClean="0"/>
              <a:t>Google </a:t>
            </a:r>
            <a:r>
              <a:rPr lang="en-US" dirty="0"/>
              <a:t>will manage the emails and </a:t>
            </a:r>
            <a:r>
              <a:rPr lang="en-US" dirty="0" smtClean="0"/>
              <a:t>passwords for SEEDS. </a:t>
            </a:r>
          </a:p>
          <a:p>
            <a:pPr lvl="1"/>
            <a:r>
              <a:rPr lang="en-US" dirty="0" smtClean="0"/>
              <a:t>Users </a:t>
            </a:r>
            <a:r>
              <a:rPr lang="en-US" dirty="0"/>
              <a:t>will be creating and resetting passwords directly through </a:t>
            </a:r>
            <a:r>
              <a:rPr lang="en-US" dirty="0" smtClean="0"/>
              <a:t>Google. </a:t>
            </a:r>
            <a:endParaRPr lang="en-US" dirty="0" smtClean="0"/>
          </a:p>
          <a:p>
            <a:pPr lvl="1"/>
            <a:r>
              <a:rPr lang="en-US" dirty="0" smtClean="0"/>
              <a:t>To </a:t>
            </a:r>
            <a:r>
              <a:rPr lang="en-US" dirty="0"/>
              <a:t>prepare you can register your email with </a:t>
            </a:r>
            <a:r>
              <a:rPr lang="en-US" dirty="0" smtClean="0"/>
              <a:t>Google.</a:t>
            </a:r>
            <a:endParaRPr lang="en-US" dirty="0"/>
          </a:p>
        </p:txBody>
      </p:sp>
    </p:spTree>
    <p:extLst>
      <p:ext uri="{BB962C8B-B14F-4D97-AF65-F5344CB8AC3E}">
        <p14:creationId xmlns:p14="http://schemas.microsoft.com/office/powerpoint/2010/main" val="2033349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Registering with </a:t>
            </a:r>
            <a:r>
              <a:rPr lang="en-US" dirty="0" smtClean="0"/>
              <a:t>Google</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057400"/>
            <a:ext cx="8229600" cy="2619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5638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SEEDS Access</a:t>
            </a:r>
            <a:endParaRPr lang="en-US" dirty="0"/>
          </a:p>
        </p:txBody>
      </p:sp>
      <p:pic>
        <p:nvPicPr>
          <p:cNvPr id="4" name="Content Placeholder 3" descr="C:\Users\DISANTE\AppData\Local\Microsoft\Windows\INetCache\Content.Word\screencapture-localhost-5084-Account-Contact-1505158060888.png"/>
          <p:cNvPicPr>
            <a:picLocks noGrp="1"/>
          </p:cNvPicPr>
          <p:nvPr>
            <p:ph idx="1"/>
          </p:nvPr>
        </p:nvPicPr>
        <p:blipFill rotWithShape="1">
          <a:blip r:embed="rId3">
            <a:extLst>
              <a:ext uri="{28A0092B-C50C-407E-A947-70E740481C1C}">
                <a14:useLocalDpi xmlns:a14="http://schemas.microsoft.com/office/drawing/2010/main" val="0"/>
              </a:ext>
            </a:extLst>
          </a:blip>
          <a:srcRect r="43960" b="60363"/>
          <a:stretch/>
        </p:blipFill>
        <p:spPr bwMode="auto">
          <a:xfrm>
            <a:off x="457200" y="1600200"/>
            <a:ext cx="8214238" cy="3392842"/>
          </a:xfrm>
          <a:prstGeom prst="rect">
            <a:avLst/>
          </a:prstGeom>
          <a:noFill/>
          <a:ln w="38100">
            <a:solidFill>
              <a:srgbClr val="0070C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9228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of Functions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8555608"/>
              </p:ext>
            </p:extLst>
          </p:nvPr>
        </p:nvGraphicFramePr>
        <p:xfrm>
          <a:off x="457200" y="15240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p:cNvCxnSpPr/>
          <p:nvPr/>
        </p:nvCxnSpPr>
        <p:spPr>
          <a:xfrm>
            <a:off x="7086600" y="2743200"/>
            <a:ext cx="0" cy="2429424"/>
          </a:xfrm>
          <a:prstGeom prst="line">
            <a:avLst/>
          </a:prstGeom>
          <a:ln w="57150">
            <a:prstDash val="lgDash"/>
          </a:ln>
        </p:spPr>
        <p:style>
          <a:lnRef idx="1">
            <a:schemeClr val="accent1"/>
          </a:lnRef>
          <a:fillRef idx="0">
            <a:schemeClr val="accent1"/>
          </a:fillRef>
          <a:effectRef idx="0">
            <a:schemeClr val="accent1"/>
          </a:effectRef>
          <a:fontRef idx="minor">
            <a:schemeClr val="tx1"/>
          </a:fontRef>
        </p:style>
      </p:cxnSp>
      <p:sp>
        <p:nvSpPr>
          <p:cNvPr id="9" name="Text Box 21"/>
          <p:cNvSpPr txBox="1"/>
          <p:nvPr/>
        </p:nvSpPr>
        <p:spPr>
          <a:xfrm>
            <a:off x="6544945" y="5116530"/>
            <a:ext cx="1083310" cy="464185"/>
          </a:xfrm>
          <a:prstGeom prst="rect">
            <a:avLst/>
          </a:prstGeom>
          <a:solidFill>
            <a:schemeClr val="lt1"/>
          </a:solidFill>
          <a:ln w="57150">
            <a:solidFill>
              <a:schemeClr val="accent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dirty="0">
                <a:effectLst/>
                <a:ea typeface="Calibri"/>
                <a:cs typeface="Times New Roman"/>
              </a:rPr>
              <a:t>Approval</a:t>
            </a:r>
          </a:p>
        </p:txBody>
      </p:sp>
    </p:spTree>
    <p:extLst>
      <p:ext uri="{BB962C8B-B14F-4D97-AF65-F5344CB8AC3E}">
        <p14:creationId xmlns:p14="http://schemas.microsoft.com/office/powerpoint/2010/main" val="902731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Guide- Navigating</a:t>
            </a:r>
            <a:endParaRPr lang="en-US"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8229600" cy="3012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712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Functionality</a:t>
            </a:r>
            <a:endParaRPr lang="en-US" dirty="0"/>
          </a:p>
        </p:txBody>
      </p:sp>
      <p:sp>
        <p:nvSpPr>
          <p:cNvPr id="3" name="Content Placeholder 2"/>
          <p:cNvSpPr>
            <a:spLocks noGrp="1"/>
          </p:cNvSpPr>
          <p:nvPr>
            <p:ph idx="1"/>
          </p:nvPr>
        </p:nvSpPr>
        <p:spPr/>
        <p:txBody>
          <a:bodyPr/>
          <a:lstStyle/>
          <a:p>
            <a:pPr marL="0" indent="0">
              <a:buNone/>
            </a:pPr>
            <a:r>
              <a:rPr lang="en-US" b="1" dirty="0" smtClean="0"/>
              <a:t>		</a:t>
            </a:r>
            <a:r>
              <a:rPr lang="en-US" dirty="0" smtClean="0"/>
              <a:t>The </a:t>
            </a:r>
            <a:r>
              <a:rPr lang="en-US" dirty="0"/>
              <a:t>system builds off each </a:t>
            </a:r>
            <a:r>
              <a:rPr lang="en-US" dirty="0" smtClean="0"/>
              <a:t>other.</a:t>
            </a:r>
          </a:p>
          <a:p>
            <a:r>
              <a:rPr lang="en-US" dirty="0" smtClean="0"/>
              <a:t>You </a:t>
            </a:r>
            <a:r>
              <a:rPr lang="en-US" dirty="0"/>
              <a:t>must complete each step before the next (and vice versa when removing</a:t>
            </a:r>
            <a:r>
              <a:rPr lang="en-US" dirty="0" smtClean="0"/>
              <a:t>). </a:t>
            </a:r>
          </a:p>
          <a:p>
            <a:r>
              <a:rPr lang="en-US" dirty="0" smtClean="0"/>
              <a:t>Example:</a:t>
            </a:r>
          </a:p>
          <a:p>
            <a:pPr lvl="1"/>
            <a:r>
              <a:rPr lang="en-US" dirty="0" smtClean="0"/>
              <a:t>If </a:t>
            </a:r>
            <a:r>
              <a:rPr lang="en-US" dirty="0"/>
              <a:t>you do not select a strategy you cannot select or connect to activities/tracks. </a:t>
            </a:r>
            <a:endParaRPr lang="en-US" dirty="0" smtClean="0"/>
          </a:p>
          <a:p>
            <a:pPr lvl="1"/>
            <a:r>
              <a:rPr lang="en-US" dirty="0" smtClean="0"/>
              <a:t>If </a:t>
            </a:r>
            <a:r>
              <a:rPr lang="en-US" dirty="0"/>
              <a:t>you would like to remove a strategy you must remove all activities/tracks first.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447800"/>
            <a:ext cx="889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642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Select Strategy</a:t>
            </a:r>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8229600" cy="3829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9238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Select </a:t>
            </a:r>
            <a:r>
              <a:rPr lang="en-US" dirty="0" smtClean="0"/>
              <a:t>Strategy (cont.)</a:t>
            </a:r>
            <a:endParaRPr lang="en-US" dirty="0"/>
          </a:p>
        </p:txBody>
      </p:sp>
      <p:pic>
        <p:nvPicPr>
          <p:cNvPr id="10245"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8108216"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938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Select Activity/Track </a:t>
            </a: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229600" cy="3936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2792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Agenda-Objectives</a:t>
            </a:r>
            <a:endParaRPr lang="en-US" dirty="0"/>
          </a:p>
        </p:txBody>
      </p:sp>
      <p:sp>
        <p:nvSpPr>
          <p:cNvPr id="3" name="Content Placeholder 2"/>
          <p:cNvSpPr>
            <a:spLocks noGrp="1"/>
          </p:cNvSpPr>
          <p:nvPr>
            <p:ph idx="1"/>
          </p:nvPr>
        </p:nvSpPr>
        <p:spPr/>
        <p:txBody>
          <a:bodyPr/>
          <a:lstStyle/>
          <a:p>
            <a:r>
              <a:rPr lang="en-US" dirty="0" smtClean="0"/>
              <a:t>Provide overview of SEEDS</a:t>
            </a:r>
          </a:p>
          <a:p>
            <a:r>
              <a:rPr lang="en-US" dirty="0" smtClean="0"/>
              <a:t>Explain how SEEDS is organized</a:t>
            </a:r>
          </a:p>
          <a:p>
            <a:r>
              <a:rPr lang="en-US" dirty="0" smtClean="0"/>
              <a:t>Review functions and how to use SEEDS</a:t>
            </a:r>
            <a:endParaRPr lang="en-US" dirty="0"/>
          </a:p>
        </p:txBody>
      </p:sp>
    </p:spTree>
    <p:extLst>
      <p:ext uri="{BB962C8B-B14F-4D97-AF65-F5344CB8AC3E}">
        <p14:creationId xmlns:p14="http://schemas.microsoft.com/office/powerpoint/2010/main" val="2711320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Select Activity/Track </a:t>
            </a:r>
            <a:r>
              <a:rPr lang="en-US" dirty="0" smtClean="0"/>
              <a:t>(cont.)</a:t>
            </a:r>
            <a:endParaRPr lang="en-US" dirty="0"/>
          </a:p>
        </p:txBody>
      </p:sp>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828800"/>
            <a:ext cx="8570711" cy="2550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996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	Select Community </a:t>
            </a:r>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8748466" cy="4128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1083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a:t>
            </a:r>
            <a:endParaRPr lang="en-US" dirty="0"/>
          </a:p>
        </p:txBody>
      </p:sp>
      <p:sp>
        <p:nvSpPr>
          <p:cNvPr id="3" name="Content Placeholder 2"/>
          <p:cNvSpPr>
            <a:spLocks noGrp="1"/>
          </p:cNvSpPr>
          <p:nvPr>
            <p:ph idx="1"/>
          </p:nvPr>
        </p:nvSpPr>
        <p:spPr/>
        <p:txBody>
          <a:bodyPr/>
          <a:lstStyle/>
          <a:p>
            <a:pPr marL="457200" lvl="1" indent="0">
              <a:buNone/>
            </a:pPr>
            <a:r>
              <a:rPr lang="en-US" dirty="0" smtClean="0"/>
              <a:t>  We advise you to approach the </a:t>
            </a:r>
            <a:r>
              <a:rPr lang="en-US" b="1" i="1" dirty="0" smtClean="0"/>
              <a:t>Select Community </a:t>
            </a:r>
            <a:r>
              <a:rPr lang="en-US" dirty="0" smtClean="0"/>
              <a:t>screen in one of the two ways below:</a:t>
            </a:r>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87629445"/>
              </p:ext>
            </p:extLst>
          </p:nvPr>
        </p:nvGraphicFramePr>
        <p:xfrm>
          <a:off x="990599" y="3048000"/>
          <a:ext cx="7376161" cy="1712722"/>
        </p:xfrm>
        <a:graphic>
          <a:graphicData uri="http://schemas.openxmlformats.org/drawingml/2006/table">
            <a:tbl>
              <a:tblPr firstRow="1" firstCol="1" bandRow="1">
                <a:tableStyleId>{BC89EF96-8CEA-46FF-86C4-4CE0E7609802}</a:tableStyleId>
              </a:tblPr>
              <a:tblGrid>
                <a:gridCol w="269174"/>
                <a:gridCol w="948134"/>
                <a:gridCol w="6158853"/>
              </a:tblGrid>
              <a:tr h="680980">
                <a:tc>
                  <a:txBody>
                    <a:bodyPr/>
                    <a:lstStyle/>
                    <a:p>
                      <a:pPr marL="0" marR="0">
                        <a:lnSpc>
                          <a:spcPct val="115000"/>
                        </a:lnSpc>
                        <a:spcBef>
                          <a:spcPts val="0"/>
                        </a:spcBef>
                        <a:spcAft>
                          <a:spcPts val="0"/>
                        </a:spcAft>
                      </a:pPr>
                      <a:r>
                        <a:rPr lang="en-US" sz="1600" dirty="0" smtClean="0">
                          <a:effectLst/>
                        </a:rPr>
                        <a:t>1</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0">
                          <a:effectLst/>
                        </a:rPr>
                        <a:t>By Site:</a:t>
                      </a:r>
                      <a:endParaRPr lang="en-US" sz="1400" b="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0" dirty="0">
                          <a:effectLst/>
                        </a:rPr>
                        <a:t>Select all activities/tracks in all Focus Areas for each site and then apply. This will reduce the overall number of clicks needed. </a:t>
                      </a:r>
                      <a:endParaRPr lang="en-US" sz="1400" b="0" dirty="0">
                        <a:effectLst/>
                        <a:latin typeface="Calibri"/>
                        <a:ea typeface="Calibri"/>
                        <a:cs typeface="Times New Roman"/>
                      </a:endParaRPr>
                    </a:p>
                  </a:txBody>
                  <a:tcPr marL="68580" marR="68580" marT="0" marB="0"/>
                </a:tc>
              </a:tr>
              <a:tr h="1031742">
                <a:tc>
                  <a:txBody>
                    <a:bodyPr/>
                    <a:lstStyle/>
                    <a:p>
                      <a:pPr marL="0" marR="0">
                        <a:lnSpc>
                          <a:spcPct val="115000"/>
                        </a:lnSpc>
                        <a:spcBef>
                          <a:spcPts val="0"/>
                        </a:spcBef>
                        <a:spcAft>
                          <a:spcPts val="0"/>
                        </a:spcAft>
                      </a:pPr>
                      <a:r>
                        <a:rPr lang="en-US" sz="1600" dirty="0" smtClean="0">
                          <a:effectLst/>
                        </a:rPr>
                        <a:t>2</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By Activity:</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Select each activity, then apply to all sites within each community. This works best when multiple staff will be completing data entry or for teams organized by strategy or subject matter experts.</a:t>
                      </a:r>
                      <a:endParaRPr lang="en-US" sz="1400" dirty="0">
                        <a:effectLst/>
                        <a:latin typeface="Calibri"/>
                        <a:ea typeface="Calibri"/>
                        <a:cs typeface="Times New Roman"/>
                      </a:endParaRPr>
                    </a:p>
                  </a:txBody>
                  <a:tcPr marL="68580" marR="68580" marT="0" marB="0"/>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00200"/>
            <a:ext cx="1066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1191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	Select </a:t>
            </a:r>
            <a:r>
              <a:rPr lang="en-US" dirty="0" smtClean="0"/>
              <a:t>Community (again) </a:t>
            </a:r>
            <a:endParaRPr lang="en-US" dirty="0"/>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8748466" cy="4128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1480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Confirmation of Community/Sites</a:t>
            </a:r>
            <a:endParaRPr lang="en-US" dirty="0"/>
          </a:p>
        </p:txBody>
      </p:sp>
      <p:pic>
        <p:nvPicPr>
          <p:cNvPr id="4" name="Content Placeholder 3"/>
          <p:cNvPicPr>
            <a:picLocks noGrp="1"/>
          </p:cNvPicPr>
          <p:nvPr>
            <p:ph idx="1"/>
          </p:nvPr>
        </p:nvPicPr>
        <p:blipFill rotWithShape="1">
          <a:blip r:embed="rId3"/>
          <a:srcRect l="49966" t="18746" r="772" b="8554"/>
          <a:stretch/>
        </p:blipFill>
        <p:spPr bwMode="auto">
          <a:xfrm>
            <a:off x="533400" y="1752601"/>
            <a:ext cx="8153400" cy="3818486"/>
          </a:xfrm>
          <a:prstGeom prst="rect">
            <a:avLst/>
          </a:prstGeom>
          <a:ln w="38100">
            <a:solidFill>
              <a:srgbClr val="0070C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7356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Summary Section</a:t>
            </a:r>
            <a:endParaRPr lang="en-US" dirty="0"/>
          </a:p>
        </p:txBody>
      </p:sp>
      <p:sp>
        <p:nvSpPr>
          <p:cNvPr id="4" name="Content Placeholder 3"/>
          <p:cNvSpPr>
            <a:spLocks noGrp="1"/>
          </p:cNvSpPr>
          <p:nvPr>
            <p:ph idx="1"/>
          </p:nvPr>
        </p:nvSpPr>
        <p:spPr/>
        <p:txBody>
          <a:bodyPr/>
          <a:lstStyle/>
          <a:p>
            <a:endParaRPr lang="en-US"/>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1419225"/>
            <a:ext cx="8559800"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3168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153400" cy="944561"/>
          </a:xfrm>
        </p:spPr>
        <p:txBody>
          <a:bodyPr>
            <a:normAutofit/>
          </a:bodyPr>
          <a:lstStyle/>
          <a:p>
            <a:r>
              <a:rPr lang="en-US" sz="3600" dirty="0"/>
              <a:t>IV</a:t>
            </a:r>
            <a:r>
              <a:rPr lang="en-US" sz="3600" dirty="0" smtClean="0"/>
              <a:t>. Indicators </a:t>
            </a:r>
            <a:r>
              <a:rPr lang="en-US" sz="3600" dirty="0"/>
              <a:t>&amp; Submitting </a:t>
            </a:r>
            <a:r>
              <a:rPr lang="en-US" sz="3600" dirty="0" smtClean="0"/>
              <a:t>for Approval</a:t>
            </a:r>
            <a:endParaRPr lang="en-US" sz="3600" dirty="0"/>
          </a:p>
        </p:txBody>
      </p:sp>
      <p:pic>
        <p:nvPicPr>
          <p:cNvPr id="1638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408" b="-1"/>
          <a:stretch/>
        </p:blipFill>
        <p:spPr bwMode="auto">
          <a:xfrm>
            <a:off x="320646" y="1600200"/>
            <a:ext cx="8366154"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7471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Statuses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9715498"/>
              </p:ext>
            </p:extLst>
          </p:nvPr>
        </p:nvGraphicFramePr>
        <p:xfrm>
          <a:off x="609600" y="1981202"/>
          <a:ext cx="7924800" cy="3352800"/>
        </p:xfrm>
        <a:graphic>
          <a:graphicData uri="http://schemas.openxmlformats.org/drawingml/2006/table">
            <a:tbl>
              <a:tblPr firstRow="1" firstCol="1" bandRow="1">
                <a:tableStyleId>{BC89EF96-8CEA-46FF-86C4-4CE0E7609802}</a:tableStyleId>
              </a:tblPr>
              <a:tblGrid>
                <a:gridCol w="1482694"/>
                <a:gridCol w="6442106"/>
              </a:tblGrid>
              <a:tr h="670560">
                <a:tc>
                  <a:txBody>
                    <a:bodyPr/>
                    <a:lstStyle/>
                    <a:p>
                      <a:pPr marL="0" marR="0">
                        <a:lnSpc>
                          <a:spcPct val="115000"/>
                        </a:lnSpc>
                        <a:spcBef>
                          <a:spcPts val="0"/>
                        </a:spcBef>
                        <a:spcAft>
                          <a:spcPts val="0"/>
                        </a:spcAft>
                      </a:pPr>
                      <a:r>
                        <a:rPr lang="en-US" sz="1200" dirty="0">
                          <a:effectLst/>
                        </a:rPr>
                        <a:t>Saved</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Once you select and save a strategy it will be in Saved status. The strategy will remain in Saved status until submitted for review by the SIT.</a:t>
                      </a:r>
                      <a:endParaRPr lang="en-US" sz="1100">
                        <a:effectLst/>
                        <a:latin typeface="Calibri"/>
                        <a:ea typeface="Calibri"/>
                        <a:cs typeface="Times New Roman"/>
                      </a:endParaRPr>
                    </a:p>
                  </a:txBody>
                  <a:tcPr marL="68580" marR="68580" marT="0" marB="0"/>
                </a:tc>
              </a:tr>
              <a:tr h="670560">
                <a:tc>
                  <a:txBody>
                    <a:bodyPr/>
                    <a:lstStyle/>
                    <a:p>
                      <a:pPr marL="0" marR="0">
                        <a:lnSpc>
                          <a:spcPct val="115000"/>
                        </a:lnSpc>
                        <a:spcBef>
                          <a:spcPts val="0"/>
                        </a:spcBef>
                        <a:spcAft>
                          <a:spcPts val="0"/>
                        </a:spcAft>
                      </a:pPr>
                      <a:r>
                        <a:rPr lang="en-US" sz="1200" dirty="0">
                          <a:effectLst/>
                        </a:rPr>
                        <a:t>Submitted</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Once all the steps are completed and you acknowledge indicators it will be in Submitted status. The SIT will be notified this strategy is ready for review.</a:t>
                      </a:r>
                      <a:endParaRPr lang="en-US" sz="1100" dirty="0">
                        <a:effectLst/>
                        <a:latin typeface="Calibri"/>
                        <a:ea typeface="Calibri"/>
                        <a:cs typeface="Times New Roman"/>
                      </a:endParaRPr>
                    </a:p>
                  </a:txBody>
                  <a:tcPr marL="68580" marR="68580" marT="0" marB="0"/>
                </a:tc>
              </a:tr>
              <a:tr h="670560">
                <a:tc>
                  <a:txBody>
                    <a:bodyPr/>
                    <a:lstStyle/>
                    <a:p>
                      <a:pPr marL="0" marR="0">
                        <a:lnSpc>
                          <a:spcPct val="115000"/>
                        </a:lnSpc>
                        <a:spcBef>
                          <a:spcPts val="0"/>
                        </a:spcBef>
                        <a:spcAft>
                          <a:spcPts val="0"/>
                        </a:spcAft>
                      </a:pPr>
                      <a:r>
                        <a:rPr lang="en-US" sz="1200">
                          <a:effectLst/>
                        </a:rPr>
                        <a:t>Approved</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Once the SIT approves your strategy it will be in Approved status. * This will be for both 1</a:t>
                      </a:r>
                      <a:r>
                        <a:rPr lang="en-US" sz="1200" baseline="30000">
                          <a:effectLst/>
                        </a:rPr>
                        <a:t>st</a:t>
                      </a:r>
                      <a:r>
                        <a:rPr lang="en-US" sz="1200">
                          <a:effectLst/>
                        </a:rPr>
                        <a:t> submissions and resubmissions.</a:t>
                      </a:r>
                      <a:endParaRPr lang="en-US" sz="1100">
                        <a:effectLst/>
                        <a:latin typeface="Calibri"/>
                        <a:ea typeface="Calibri"/>
                        <a:cs typeface="Times New Roman"/>
                      </a:endParaRPr>
                    </a:p>
                  </a:txBody>
                  <a:tcPr marL="68580" marR="68580" marT="0" marB="0"/>
                </a:tc>
              </a:tr>
              <a:tr h="670560">
                <a:tc>
                  <a:txBody>
                    <a:bodyPr/>
                    <a:lstStyle/>
                    <a:p>
                      <a:pPr marL="0" marR="0">
                        <a:lnSpc>
                          <a:spcPct val="115000"/>
                        </a:lnSpc>
                        <a:spcBef>
                          <a:spcPts val="0"/>
                        </a:spcBef>
                        <a:spcAft>
                          <a:spcPts val="0"/>
                        </a:spcAft>
                      </a:pPr>
                      <a:r>
                        <a:rPr lang="en-US" sz="1200">
                          <a:effectLst/>
                        </a:rPr>
                        <a:t>Rejected</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If the SIT rejects, your strategy, the SIT will provide instructions for revisions. It will remain in Rejected status until it is corrected and resubmitted.</a:t>
                      </a:r>
                      <a:endParaRPr lang="en-US" sz="1100">
                        <a:effectLst/>
                        <a:latin typeface="Calibri"/>
                        <a:ea typeface="Calibri"/>
                        <a:cs typeface="Times New Roman"/>
                      </a:endParaRPr>
                    </a:p>
                  </a:txBody>
                  <a:tcPr marL="68580" marR="68580" marT="0" marB="0"/>
                </a:tc>
              </a:tr>
              <a:tr h="670560">
                <a:tc>
                  <a:txBody>
                    <a:bodyPr/>
                    <a:lstStyle/>
                    <a:p>
                      <a:pPr marL="0" marR="0">
                        <a:lnSpc>
                          <a:spcPct val="115000"/>
                        </a:lnSpc>
                        <a:spcBef>
                          <a:spcPts val="0"/>
                        </a:spcBef>
                        <a:spcAft>
                          <a:spcPts val="0"/>
                        </a:spcAft>
                      </a:pPr>
                      <a:r>
                        <a:rPr lang="en-US" sz="1200">
                          <a:effectLst/>
                        </a:rPr>
                        <a:t>Resubmitted</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A strategy will be in Resubmitted status if a strategy is edited and submitted again after approval or rejection by SIT.</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287620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a:t>V.	Editing Strategies, Activities/Tracks, &amp;  Communities</a:t>
            </a:r>
          </a:p>
        </p:txBody>
      </p:sp>
      <p:sp>
        <p:nvSpPr>
          <p:cNvPr id="3" name="Content Placeholder 2"/>
          <p:cNvSpPr>
            <a:spLocks noGrp="1"/>
          </p:cNvSpPr>
          <p:nvPr>
            <p:ph idx="1"/>
          </p:nvPr>
        </p:nvSpPr>
        <p:spPr>
          <a:xfrm>
            <a:off x="457200" y="1447800"/>
            <a:ext cx="8229600" cy="4525963"/>
          </a:xfrm>
        </p:spPr>
        <p:txBody>
          <a:bodyPr>
            <a:normAutofit fontScale="92500" lnSpcReduction="10000"/>
          </a:bodyPr>
          <a:lstStyle/>
          <a:p>
            <a:r>
              <a:rPr lang="en-US" dirty="0" smtClean="0"/>
              <a:t>There </a:t>
            </a:r>
            <a:r>
              <a:rPr lang="en-US" dirty="0"/>
              <a:t>are two main types of </a:t>
            </a:r>
            <a:r>
              <a:rPr lang="en-US" dirty="0" smtClean="0"/>
              <a:t>edits</a:t>
            </a:r>
            <a:endParaRPr lang="en-US" dirty="0"/>
          </a:p>
          <a:p>
            <a:pPr lvl="1"/>
            <a:r>
              <a:rPr lang="en-US" b="1" dirty="0"/>
              <a:t>Adding:</a:t>
            </a:r>
            <a:r>
              <a:rPr lang="en-US" dirty="0"/>
              <a:t> will always be done in the corresponding screen. You are able to select/click Strategies and Activities/Tracks in the corresponding screens any time. If the strategy is in approved or rejected status, you will need to resubmit. </a:t>
            </a:r>
            <a:endParaRPr lang="en-US" dirty="0" smtClean="0"/>
          </a:p>
          <a:p>
            <a:pPr lvl="1"/>
            <a:endParaRPr lang="en-US" dirty="0" smtClean="0"/>
          </a:p>
          <a:p>
            <a:pPr lvl="1"/>
            <a:r>
              <a:rPr lang="en-US" b="1" dirty="0" smtClean="0"/>
              <a:t>Deleting</a:t>
            </a:r>
            <a:r>
              <a:rPr lang="en-US" b="1" dirty="0"/>
              <a:t>:</a:t>
            </a:r>
            <a:r>
              <a:rPr lang="en-US" dirty="0"/>
              <a:t> will be done via the </a:t>
            </a:r>
            <a:r>
              <a:rPr lang="en-US" b="1" i="1" dirty="0"/>
              <a:t>View Strategy Detail </a:t>
            </a:r>
            <a:r>
              <a:rPr lang="en-US" dirty="0"/>
              <a:t>screen when communities are tied to it. Otherwise (given there is nothing tied to it) you can deselect in the corresponding screen. </a:t>
            </a:r>
          </a:p>
          <a:p>
            <a:endParaRPr lang="en-US" dirty="0"/>
          </a:p>
        </p:txBody>
      </p:sp>
    </p:spTree>
    <p:extLst>
      <p:ext uri="{BB962C8B-B14F-4D97-AF65-F5344CB8AC3E}">
        <p14:creationId xmlns:p14="http://schemas.microsoft.com/office/powerpoint/2010/main" val="1013467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8229600" cy="3936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0620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Implementation will begin OCTOBER 1, 2017</a:t>
            </a:r>
          </a:p>
          <a:p>
            <a:pPr marL="742950" lvl="2" indent="-342900"/>
            <a:r>
              <a:rPr lang="en-US" dirty="0" smtClean="0"/>
              <a:t> Federal </a:t>
            </a:r>
            <a:r>
              <a:rPr lang="en-US" dirty="0"/>
              <a:t>Fiscal Year 2018</a:t>
            </a:r>
          </a:p>
          <a:p>
            <a:endParaRPr lang="en-US" dirty="0" smtClean="0"/>
          </a:p>
          <a:p>
            <a:r>
              <a:rPr lang="en-US" dirty="0" smtClean="0"/>
              <a:t>1</a:t>
            </a:r>
            <a:r>
              <a:rPr lang="en-US" baseline="30000" dirty="0" smtClean="0"/>
              <a:t>st</a:t>
            </a:r>
            <a:r>
              <a:rPr lang="en-US" dirty="0" smtClean="0"/>
              <a:t> Monthly Report to be replaced is the one due November 30, 2017</a:t>
            </a:r>
          </a:p>
        </p:txBody>
      </p:sp>
    </p:spTree>
    <p:extLst>
      <p:ext uri="{BB962C8B-B14F-4D97-AF65-F5344CB8AC3E}">
        <p14:creationId xmlns:p14="http://schemas.microsoft.com/office/powerpoint/2010/main" val="742694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001000" cy="868361"/>
          </a:xfrm>
        </p:spPr>
        <p:txBody>
          <a:bodyPr>
            <a:normAutofit/>
          </a:bodyPr>
          <a:lstStyle/>
          <a:p>
            <a:r>
              <a:rPr lang="en-US" dirty="0" smtClean="0"/>
              <a:t>Deleting (Step 1)</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8229600" cy="3012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544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Deleting (Step </a:t>
            </a:r>
            <a:r>
              <a:rPr lang="en-US" dirty="0" smtClean="0"/>
              <a:t>2)</a:t>
            </a:r>
            <a:endParaRPr lang="en-US" dirty="0"/>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2296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1946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Deleting (Step </a:t>
            </a:r>
            <a:r>
              <a:rPr lang="en-US" dirty="0" smtClean="0"/>
              <a:t>3)</a:t>
            </a:r>
            <a:endParaRPr lang="en-US" dirty="0"/>
          </a:p>
        </p:txBody>
      </p:sp>
      <p:pic>
        <p:nvPicPr>
          <p:cNvPr id="2048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71601"/>
            <a:ext cx="8686800" cy="411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5280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Deleting (Step </a:t>
            </a:r>
            <a:r>
              <a:rPr lang="en-US" dirty="0" smtClean="0"/>
              <a:t>4)</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82590"/>
            <a:ext cx="8229600" cy="4161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7098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Deleting Activities</a:t>
            </a:r>
            <a:endParaRPr lang="en-US" dirty="0"/>
          </a:p>
        </p:txBody>
      </p:sp>
      <p:sp>
        <p:nvSpPr>
          <p:cNvPr id="4" name="Content Placeholder 3"/>
          <p:cNvSpPr>
            <a:spLocks noGrp="1"/>
          </p:cNvSpPr>
          <p:nvPr>
            <p:ph idx="1"/>
          </p:nvPr>
        </p:nvSpPr>
        <p:spPr/>
        <p:txBody>
          <a:bodyPr/>
          <a:lstStyle/>
          <a:p>
            <a:pPr marL="0" indent="0">
              <a:buNone/>
            </a:pPr>
            <a:r>
              <a:rPr lang="en-US" dirty="0" smtClean="0"/>
              <a:t>		</a:t>
            </a:r>
            <a:r>
              <a:rPr lang="en-US" sz="2800" dirty="0" smtClean="0"/>
              <a:t>If an Activity/Track has more than 1 community or site, when you delete. It will be deleted from </a:t>
            </a:r>
            <a:r>
              <a:rPr lang="en-US" sz="2800" u="sng" dirty="0" smtClean="0"/>
              <a:t>ALL </a:t>
            </a:r>
            <a:r>
              <a:rPr lang="en-US" sz="2800" dirty="0" smtClean="0"/>
              <a:t>communities and sites.</a:t>
            </a:r>
          </a:p>
          <a:p>
            <a:pPr marL="0" indent="0">
              <a:buNone/>
            </a:pPr>
            <a:endParaRPr lang="en-US" dirty="0"/>
          </a:p>
        </p:txBody>
      </p:sp>
      <p:pic>
        <p:nvPicPr>
          <p:cNvPr id="6" name="Picture 5" descr="C:\Users\DISANTE\AppData\Local\Microsoft\Windows\INetCache\IE\7SH7BY8N\tooltip[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371" y="1524000"/>
            <a:ext cx="1066800" cy="609600"/>
          </a:xfrm>
          <a:prstGeom prst="rect">
            <a:avLst/>
          </a:prstGeom>
          <a:noFill/>
          <a:ln>
            <a:noFill/>
          </a:ln>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457200" y="3429000"/>
            <a:ext cx="8229600" cy="2286000"/>
          </a:xfrm>
          <a:prstGeom prst="rect">
            <a:avLst/>
          </a:prstGeom>
          <a:noFill/>
          <a:ln w="38100">
            <a:solidFill>
              <a:srgbClr val="0070C0"/>
            </a:solidFill>
            <a:miter lim="800000"/>
            <a:headEnd/>
            <a:tailEnd/>
          </a:ln>
          <a:extLst/>
        </p:spPr>
      </p:pic>
      <p:sp>
        <p:nvSpPr>
          <p:cNvPr id="5" name="Rectangle 4"/>
          <p:cNvSpPr/>
          <p:nvPr/>
        </p:nvSpPr>
        <p:spPr>
          <a:xfrm>
            <a:off x="2209800" y="3429000"/>
            <a:ext cx="3505200" cy="2286000"/>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685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Deleting (when linked)</a:t>
            </a:r>
            <a:endParaRPr lang="en-US" dirty="0"/>
          </a:p>
        </p:txBody>
      </p:sp>
      <p:pic>
        <p:nvPicPr>
          <p:cNvPr id="2150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8229600" cy="3161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74776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	Creating </a:t>
            </a:r>
            <a:r>
              <a:rPr lang="en-US" dirty="0" smtClean="0"/>
              <a:t>Actions</a:t>
            </a:r>
            <a:endParaRPr lang="en-US" dirty="0"/>
          </a:p>
        </p:txBody>
      </p:sp>
      <p:pic>
        <p:nvPicPr>
          <p:cNvPr id="2253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1357518"/>
            <a:ext cx="6489354" cy="4814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67419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Sub-Actions</a:t>
            </a:r>
            <a:endParaRPr lang="en-US" dirty="0"/>
          </a:p>
        </p:txBody>
      </p:sp>
      <p:sp>
        <p:nvSpPr>
          <p:cNvPr id="3" name="Content Placeholder 2"/>
          <p:cNvSpPr>
            <a:spLocks noGrp="1"/>
          </p:cNvSpPr>
          <p:nvPr>
            <p:ph idx="1"/>
          </p:nvPr>
        </p:nvSpPr>
        <p:spPr/>
        <p:txBody>
          <a:bodyPr/>
          <a:lstStyle/>
          <a:p>
            <a:r>
              <a:rPr lang="en-US" dirty="0" smtClean="0"/>
              <a:t>When you select a series, it will ask for number of series. This will automatically create sub-actions.</a:t>
            </a:r>
          </a:p>
          <a:p>
            <a:endParaRPr lang="en-US" dirty="0" smtClean="0"/>
          </a:p>
        </p:txBody>
      </p:sp>
      <p:pic>
        <p:nvPicPr>
          <p:cNvPr id="5" name="Picture 4"/>
          <p:cNvPicPr/>
          <p:nvPr/>
        </p:nvPicPr>
        <p:blipFill rotWithShape="1">
          <a:blip r:embed="rId2"/>
          <a:srcRect l="67281" t="34451" r="18230" b="30722"/>
          <a:stretch/>
        </p:blipFill>
        <p:spPr bwMode="auto">
          <a:xfrm>
            <a:off x="2286000" y="3124200"/>
            <a:ext cx="4038600" cy="2667000"/>
          </a:xfrm>
          <a:prstGeom prst="rect">
            <a:avLst/>
          </a:prstGeom>
          <a:ln w="38100" cap="flat" cmpd="sng" algn="ctr">
            <a:solidFill>
              <a:srgbClr val="0070C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443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Sub-Action Screen</a:t>
            </a:r>
            <a:endParaRPr lang="en-US" dirty="0"/>
          </a:p>
        </p:txBody>
      </p:sp>
      <p:pic>
        <p:nvPicPr>
          <p:cNvPr id="24580"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8394204" cy="3542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1971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VII.	Editing Actions &amp; Sub-Actions</a:t>
            </a:r>
          </a:p>
        </p:txBody>
      </p:sp>
      <p:sp>
        <p:nvSpPr>
          <p:cNvPr id="3" name="Content Placeholder 2"/>
          <p:cNvSpPr>
            <a:spLocks noGrp="1"/>
          </p:cNvSpPr>
          <p:nvPr>
            <p:ph idx="1"/>
          </p:nvPr>
        </p:nvSpPr>
        <p:spPr>
          <a:xfrm>
            <a:off x="457200" y="1600201"/>
            <a:ext cx="8229600" cy="4343399"/>
          </a:xfrm>
        </p:spPr>
        <p:txBody>
          <a:bodyPr>
            <a:normAutofit/>
          </a:bodyPr>
          <a:lstStyle/>
          <a:p>
            <a:r>
              <a:rPr lang="en-US" dirty="0" smtClean="0"/>
              <a:t>You will </a:t>
            </a:r>
            <a:r>
              <a:rPr lang="en-US" dirty="0"/>
              <a:t>be automatically taken to the </a:t>
            </a:r>
            <a:r>
              <a:rPr lang="en-US" b="1" i="1" dirty="0"/>
              <a:t>Edit Action</a:t>
            </a:r>
            <a:r>
              <a:rPr lang="en-US" dirty="0"/>
              <a:t> or </a:t>
            </a:r>
            <a:r>
              <a:rPr lang="en-US" b="1" i="1" dirty="0"/>
              <a:t>Edit Sub-Action </a:t>
            </a:r>
            <a:r>
              <a:rPr lang="en-US" dirty="0"/>
              <a:t>screen, once you save when in </a:t>
            </a:r>
            <a:r>
              <a:rPr lang="en-US" b="1" i="1" dirty="0"/>
              <a:t>Creating Action</a:t>
            </a:r>
            <a:r>
              <a:rPr lang="en-US" dirty="0"/>
              <a:t> screen</a:t>
            </a:r>
            <a:r>
              <a:rPr lang="en-US" dirty="0" smtClean="0"/>
              <a:t>. </a:t>
            </a:r>
            <a:endParaRPr lang="en-US" dirty="0"/>
          </a:p>
          <a:p>
            <a:endParaRPr lang="en-US" dirty="0" smtClean="0"/>
          </a:p>
          <a:p>
            <a:r>
              <a:rPr lang="en-US" dirty="0" smtClean="0"/>
              <a:t>But </a:t>
            </a:r>
            <a:r>
              <a:rPr lang="en-US" dirty="0"/>
              <a:t>if you would like to view your action, you are able to access it via the </a:t>
            </a:r>
            <a:r>
              <a:rPr lang="en-US" b="1" i="1" dirty="0" smtClean="0"/>
              <a:t>Home/Dashboard</a:t>
            </a:r>
            <a:r>
              <a:rPr lang="en-US" dirty="0" smtClean="0"/>
              <a:t> </a:t>
            </a:r>
            <a:r>
              <a:rPr lang="en-US" dirty="0"/>
              <a:t>screen</a:t>
            </a:r>
            <a:r>
              <a:rPr lang="en-US" dirty="0" smtClean="0"/>
              <a:t>.</a:t>
            </a:r>
            <a:endParaRPr lang="en-US" dirty="0"/>
          </a:p>
          <a:p>
            <a:endParaRPr lang="en-US" dirty="0"/>
          </a:p>
        </p:txBody>
      </p:sp>
    </p:spTree>
    <p:extLst>
      <p:ext uri="{BB962C8B-B14F-4D97-AF65-F5344CB8AC3E}">
        <p14:creationId xmlns:p14="http://schemas.microsoft.com/office/powerpoint/2010/main" val="2860909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Should </a:t>
            </a:r>
            <a:r>
              <a:rPr lang="en-US" dirty="0"/>
              <a:t>A</a:t>
            </a:r>
            <a:r>
              <a:rPr lang="en-US" dirty="0" smtClean="0"/>
              <a:t>ccess SEEDS?</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SEEDS is available to all SNAP-Ed staff</a:t>
            </a:r>
          </a:p>
          <a:p>
            <a:r>
              <a:rPr lang="en-US" dirty="0" smtClean="0"/>
              <a:t>LIAs can define how they would like to define roles within SEEDS</a:t>
            </a:r>
          </a:p>
          <a:p>
            <a:pPr marL="1371600" lvl="3" indent="0">
              <a:buNone/>
            </a:pPr>
            <a:endParaRPr lang="en-US" dirty="0"/>
          </a:p>
          <a:p>
            <a:pPr marL="1371600" lvl="3" indent="0">
              <a:buNone/>
            </a:pPr>
            <a:r>
              <a:rPr lang="en-US" dirty="0" smtClean="0"/>
              <a:t>Note: SEEDS allows </a:t>
            </a:r>
            <a:r>
              <a:rPr lang="en-US" dirty="0"/>
              <a:t>multiple users for the same LIA. Changes that are made by one user will affect the entire LIA profile</a:t>
            </a:r>
            <a:r>
              <a:rPr lang="en-US" dirty="0" smtClean="0"/>
              <a:t>.</a:t>
            </a:r>
          </a:p>
          <a:p>
            <a:pPr marL="1371600" lvl="3" indent="0">
              <a:buNone/>
            </a:pPr>
            <a:endParaRPr lang="en-US" dirty="0"/>
          </a:p>
          <a:p>
            <a:pPr marL="1371600" lvl="3" indent="0">
              <a:buNone/>
            </a:pPr>
            <a:r>
              <a:rPr lang="en-US" dirty="0" smtClean="0"/>
              <a:t>Ex: For </a:t>
            </a:r>
            <a:r>
              <a:rPr lang="en-US" dirty="0"/>
              <a:t>example if </a:t>
            </a:r>
            <a:r>
              <a:rPr lang="en-US" i="1" dirty="0"/>
              <a:t>User A</a:t>
            </a:r>
            <a:r>
              <a:rPr lang="en-US" dirty="0"/>
              <a:t>, begins drafting strategy and saves it midway, then </a:t>
            </a:r>
            <a:r>
              <a:rPr lang="en-US" i="1" dirty="0"/>
              <a:t>User B </a:t>
            </a:r>
            <a:r>
              <a:rPr lang="en-US" dirty="0"/>
              <a:t>comes in works on another portion </a:t>
            </a:r>
            <a:r>
              <a:rPr lang="en-US" dirty="0" smtClean="0"/>
              <a:t>of the strategy and </a:t>
            </a:r>
            <a:r>
              <a:rPr lang="en-US" dirty="0"/>
              <a:t>submits, the entire strategy will be submitted for the </a:t>
            </a:r>
            <a:r>
              <a:rPr lang="en-US" dirty="0" smtClean="0"/>
              <a:t>LIA.</a:t>
            </a:r>
          </a:p>
        </p:txBody>
      </p:sp>
      <p:pic>
        <p:nvPicPr>
          <p:cNvPr id="4" name="Picture 3" descr="C:\Users\DISANTE\AppData\Local\Microsoft\Windows\INetCache\IE\7SH7BY8N\tooltip[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429000"/>
            <a:ext cx="1066800" cy="609600"/>
          </a:xfrm>
          <a:prstGeom prst="rect">
            <a:avLst/>
          </a:prstGeom>
          <a:noFill/>
          <a:ln>
            <a:noFill/>
          </a:ln>
        </p:spPr>
      </p:pic>
    </p:spTree>
    <p:extLst>
      <p:ext uri="{BB962C8B-B14F-4D97-AF65-F5344CB8AC3E}">
        <p14:creationId xmlns:p14="http://schemas.microsoft.com/office/powerpoint/2010/main" val="21288982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001000" cy="868361"/>
          </a:xfrm>
        </p:spPr>
        <p:txBody>
          <a:bodyPr>
            <a:normAutofit/>
          </a:bodyPr>
          <a:lstStyle/>
          <a:p>
            <a:r>
              <a:rPr lang="en-US" dirty="0" smtClean="0"/>
              <a:t>Editing Action/Sub-Action (Step 1)</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8229600" cy="3012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71992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Editing Action/Sub-Action (Step </a:t>
            </a:r>
            <a:r>
              <a:rPr lang="en-US" dirty="0" smtClean="0"/>
              <a:t>2)</a:t>
            </a:r>
            <a:endParaRPr lang="en-US" dirty="0"/>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8229600" cy="3354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5791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Editing Action/Sub-Action (Step </a:t>
            </a:r>
            <a:r>
              <a:rPr lang="en-US" dirty="0" smtClean="0"/>
              <a:t>3)</a:t>
            </a:r>
            <a:endParaRPr lang="en-US" dirty="0"/>
          </a:p>
        </p:txBody>
      </p:sp>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8651" y="1371600"/>
            <a:ext cx="562669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2228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VIII.	 Logging Off</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8229600" cy="3012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848600" y="2438400"/>
            <a:ext cx="381000" cy="228600"/>
          </a:xfrm>
          <a:prstGeom prst="rect">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9180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VIII.	</a:t>
            </a:r>
            <a:r>
              <a:rPr lang="en-US" dirty="0" smtClean="0"/>
              <a:t> Logging </a:t>
            </a:r>
            <a:r>
              <a:rPr lang="en-US" dirty="0"/>
              <a:t>Off</a:t>
            </a:r>
          </a:p>
        </p:txBody>
      </p:sp>
      <p:pic>
        <p:nvPicPr>
          <p:cNvPr id="276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76394" y="1676400"/>
            <a:ext cx="4481556"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221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1840375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Next Steps &amp; Timeline </a:t>
            </a:r>
            <a:endParaRPr lang="en-US" dirty="0"/>
          </a:p>
        </p:txBody>
      </p:sp>
      <p:sp>
        <p:nvSpPr>
          <p:cNvPr id="3" name="Content Placeholder 2"/>
          <p:cNvSpPr>
            <a:spLocks noGrp="1"/>
          </p:cNvSpPr>
          <p:nvPr>
            <p:ph idx="1"/>
          </p:nvPr>
        </p:nvSpPr>
        <p:spPr/>
        <p:txBody>
          <a:bodyPr>
            <a:normAutofit/>
          </a:bodyPr>
          <a:lstStyle/>
          <a:p>
            <a:r>
              <a:rPr lang="en-US" i="1" dirty="0"/>
              <a:t>Phase 2 for SEEDS is expected to be released in late October 2017. </a:t>
            </a:r>
            <a:endParaRPr lang="en-US" i="1" dirty="0" smtClean="0"/>
          </a:p>
          <a:p>
            <a:endParaRPr lang="en-US" i="1" dirty="0"/>
          </a:p>
          <a:p>
            <a:r>
              <a:rPr lang="en-US" i="1" dirty="0" smtClean="0"/>
              <a:t>Phase </a:t>
            </a:r>
            <a:r>
              <a:rPr lang="en-US" i="1" dirty="0"/>
              <a:t>2 will </a:t>
            </a:r>
            <a:r>
              <a:rPr lang="en-US" i="1" dirty="0" smtClean="0"/>
              <a:t>be Action </a:t>
            </a:r>
            <a:r>
              <a:rPr lang="en-US" i="1" dirty="0"/>
              <a:t>data, which will replace the Monthly Report data elements</a:t>
            </a:r>
            <a:r>
              <a:rPr lang="en-US" i="1" dirty="0" smtClean="0"/>
              <a:t>.</a:t>
            </a:r>
          </a:p>
          <a:p>
            <a:pPr marL="0" indent="0">
              <a:buNone/>
            </a:pPr>
            <a:endParaRPr lang="en-US" dirty="0"/>
          </a:p>
        </p:txBody>
      </p:sp>
    </p:spTree>
    <p:extLst>
      <p:ext uri="{BB962C8B-B14F-4D97-AF65-F5344CB8AC3E}">
        <p14:creationId xmlns:p14="http://schemas.microsoft.com/office/powerpoint/2010/main" val="3233635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92161"/>
          </a:xfrm>
        </p:spPr>
        <p:txBody>
          <a:bodyPr>
            <a:normAutofit fontScale="90000"/>
          </a:bodyPr>
          <a:lstStyle/>
          <a:p>
            <a:r>
              <a:rPr lang="en-US" b="1" dirty="0"/>
              <a:t>Open House TA available Pre-P&amp;P Training</a:t>
            </a:r>
            <a:r>
              <a:rPr lang="en-US" b="1" dirty="0" smtClean="0"/>
              <a:t>:</a:t>
            </a:r>
            <a:endParaRPr lang="en-US" dirty="0"/>
          </a:p>
        </p:txBody>
      </p:sp>
      <p:sp>
        <p:nvSpPr>
          <p:cNvPr id="3" name="Content Placeholder 2"/>
          <p:cNvSpPr>
            <a:spLocks noGrp="1"/>
          </p:cNvSpPr>
          <p:nvPr>
            <p:ph idx="1"/>
          </p:nvPr>
        </p:nvSpPr>
        <p:spPr/>
        <p:txBody>
          <a:bodyPr/>
          <a:lstStyle/>
          <a:p>
            <a:r>
              <a:rPr lang="en-US" b="1" dirty="0" smtClean="0"/>
              <a:t>Northern </a:t>
            </a:r>
            <a:r>
              <a:rPr lang="en-US" b="1" dirty="0"/>
              <a:t>AZ: </a:t>
            </a:r>
            <a:r>
              <a:rPr lang="en-US" b="1" dirty="0" smtClean="0"/>
              <a:t>Flagstaff </a:t>
            </a:r>
          </a:p>
          <a:p>
            <a:pPr lvl="1"/>
            <a:r>
              <a:rPr lang="en-US" dirty="0" smtClean="0"/>
              <a:t>Monday</a:t>
            </a:r>
            <a:r>
              <a:rPr lang="en-US" dirty="0"/>
              <a:t>, October 2, 2017 12pm-5pm: </a:t>
            </a:r>
          </a:p>
          <a:p>
            <a:r>
              <a:rPr lang="en-US" b="1" dirty="0"/>
              <a:t>Central AZ: </a:t>
            </a:r>
            <a:r>
              <a:rPr lang="en-US" b="1" dirty="0" smtClean="0"/>
              <a:t>Phoenix/Tempe</a:t>
            </a:r>
          </a:p>
          <a:p>
            <a:pPr lvl="1"/>
            <a:r>
              <a:rPr lang="en-US" dirty="0" smtClean="0"/>
              <a:t>Tuesday</a:t>
            </a:r>
            <a:r>
              <a:rPr lang="en-US" dirty="0"/>
              <a:t>, Oct. 3, 2017 12pm-5pm</a:t>
            </a:r>
          </a:p>
          <a:p>
            <a:r>
              <a:rPr lang="en-US" b="1" dirty="0"/>
              <a:t>Southern AZ: </a:t>
            </a:r>
            <a:r>
              <a:rPr lang="en-US" b="1" dirty="0" smtClean="0"/>
              <a:t>Tucson </a:t>
            </a:r>
          </a:p>
          <a:p>
            <a:pPr lvl="1"/>
            <a:r>
              <a:rPr lang="en-US" dirty="0" smtClean="0"/>
              <a:t>Wednesday</a:t>
            </a:r>
            <a:r>
              <a:rPr lang="en-US" dirty="0"/>
              <a:t>, Oct. 4, 2017 12pm-5pm</a:t>
            </a:r>
          </a:p>
          <a:p>
            <a:endParaRPr lang="en-US" dirty="0"/>
          </a:p>
        </p:txBody>
      </p:sp>
    </p:spTree>
    <p:extLst>
      <p:ext uri="{BB962C8B-B14F-4D97-AF65-F5344CB8AC3E}">
        <p14:creationId xmlns:p14="http://schemas.microsoft.com/office/powerpoint/2010/main" val="29315157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Questions </a:t>
            </a:r>
            <a:endParaRPr lang="en-US" dirty="0"/>
          </a:p>
        </p:txBody>
      </p:sp>
      <p:sp>
        <p:nvSpPr>
          <p:cNvPr id="3" name="Content Placeholder 2"/>
          <p:cNvSpPr>
            <a:spLocks noGrp="1"/>
          </p:cNvSpPr>
          <p:nvPr>
            <p:ph idx="1"/>
          </p:nvPr>
        </p:nvSpPr>
        <p:spPr/>
        <p:txBody>
          <a:bodyPr/>
          <a:lstStyle/>
          <a:p>
            <a:r>
              <a:rPr lang="en-US" dirty="0"/>
              <a:t>Please feel free to reach out to us with any questions.</a:t>
            </a:r>
          </a:p>
          <a:p>
            <a:r>
              <a:rPr lang="en-US" dirty="0"/>
              <a:t>For SEEDS specific information: contact Edith Di Santo:, </a:t>
            </a:r>
            <a:r>
              <a:rPr lang="en-US" u="sng" dirty="0">
                <a:hlinkClick r:id="rId2"/>
              </a:rPr>
              <a:t>edith.disanto@azdhs.gov</a:t>
            </a:r>
            <a:endParaRPr lang="en-US" dirty="0"/>
          </a:p>
        </p:txBody>
      </p:sp>
    </p:spTree>
    <p:extLst>
      <p:ext uri="{BB962C8B-B14F-4D97-AF65-F5344CB8AC3E}">
        <p14:creationId xmlns:p14="http://schemas.microsoft.com/office/powerpoint/2010/main" val="2168079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Terms &amp; Definitions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6964406"/>
              </p:ext>
            </p:extLst>
          </p:nvPr>
        </p:nvGraphicFramePr>
        <p:xfrm>
          <a:off x="685800" y="1447802"/>
          <a:ext cx="7924799" cy="3940804"/>
        </p:xfrm>
        <a:graphic>
          <a:graphicData uri="http://schemas.openxmlformats.org/drawingml/2006/table">
            <a:tbl>
              <a:tblPr firstRow="1" firstCol="1" bandRow="1">
                <a:tableStyleId>{69012ECD-51FC-41F1-AA8D-1B2483CD663E}</a:tableStyleId>
              </a:tblPr>
              <a:tblGrid>
                <a:gridCol w="1280968"/>
                <a:gridCol w="6643831"/>
              </a:tblGrid>
              <a:tr h="321595">
                <a:tc>
                  <a:txBody>
                    <a:bodyPr/>
                    <a:lstStyle/>
                    <a:p>
                      <a:pPr marL="0" marR="0">
                        <a:lnSpc>
                          <a:spcPct val="115000"/>
                        </a:lnSpc>
                        <a:spcBef>
                          <a:spcPts val="0"/>
                        </a:spcBef>
                        <a:spcAft>
                          <a:spcPts val="0"/>
                        </a:spcAft>
                      </a:pPr>
                      <a:r>
                        <a:rPr lang="en-US" sz="1800" dirty="0">
                          <a:effectLst/>
                        </a:rPr>
                        <a:t>Term</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Definition</a:t>
                      </a:r>
                      <a:endParaRPr lang="en-US" sz="1600">
                        <a:effectLst/>
                        <a:latin typeface="Calibri"/>
                        <a:ea typeface="Calibri"/>
                        <a:cs typeface="Times New Roman"/>
                      </a:endParaRPr>
                    </a:p>
                  </a:txBody>
                  <a:tcPr marL="68580" marR="68580" marT="0" marB="0"/>
                </a:tc>
              </a:tr>
              <a:tr h="1004803">
                <a:tc>
                  <a:txBody>
                    <a:bodyPr/>
                    <a:lstStyle/>
                    <a:p>
                      <a:pPr marL="0" marR="0">
                        <a:lnSpc>
                          <a:spcPct val="115000"/>
                        </a:lnSpc>
                        <a:spcBef>
                          <a:spcPts val="0"/>
                        </a:spcBef>
                        <a:spcAft>
                          <a:spcPts val="0"/>
                        </a:spcAft>
                      </a:pPr>
                      <a:r>
                        <a:rPr lang="en-US" sz="1800">
                          <a:effectLst/>
                        </a:rPr>
                        <a:t>Strategy</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High level description of evidence-based interventions designed to impact individual’s food or physical activity choices.</a:t>
                      </a:r>
                      <a:endParaRPr lang="en-US" sz="1600">
                        <a:effectLst/>
                      </a:endParaRPr>
                    </a:p>
                    <a:p>
                      <a:pPr marL="0" marR="0">
                        <a:lnSpc>
                          <a:spcPct val="115000"/>
                        </a:lnSpc>
                        <a:spcBef>
                          <a:spcPts val="0"/>
                        </a:spcBef>
                        <a:spcAft>
                          <a:spcPts val="0"/>
                        </a:spcAft>
                      </a:pPr>
                      <a:r>
                        <a:rPr lang="en-US" sz="1800">
                          <a:effectLst/>
                        </a:rPr>
                        <a:t> </a:t>
                      </a:r>
                      <a:endParaRPr lang="en-US" sz="1600">
                        <a:effectLst/>
                        <a:latin typeface="Calibri"/>
                        <a:ea typeface="Calibri"/>
                        <a:cs typeface="Times New Roman"/>
                      </a:endParaRPr>
                    </a:p>
                  </a:txBody>
                  <a:tcPr marL="68580" marR="68580" marT="0" marB="0"/>
                </a:tc>
              </a:tr>
              <a:tr h="663199">
                <a:tc>
                  <a:txBody>
                    <a:bodyPr/>
                    <a:lstStyle/>
                    <a:p>
                      <a:pPr marL="0" marR="0">
                        <a:lnSpc>
                          <a:spcPct val="115000"/>
                        </a:lnSpc>
                        <a:spcBef>
                          <a:spcPts val="0"/>
                        </a:spcBef>
                        <a:spcAft>
                          <a:spcPts val="0"/>
                        </a:spcAft>
                      </a:pPr>
                      <a:r>
                        <a:rPr lang="en-US" sz="1800">
                          <a:effectLst/>
                        </a:rPr>
                        <a:t>Activity</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A function of implementing the related strategy.</a:t>
                      </a:r>
                      <a:endParaRPr lang="en-US" sz="1600">
                        <a:effectLst/>
                      </a:endParaRPr>
                    </a:p>
                    <a:p>
                      <a:pPr marL="0" marR="0">
                        <a:lnSpc>
                          <a:spcPct val="115000"/>
                        </a:lnSpc>
                        <a:spcBef>
                          <a:spcPts val="0"/>
                        </a:spcBef>
                        <a:spcAft>
                          <a:spcPts val="0"/>
                        </a:spcAft>
                      </a:pPr>
                      <a:r>
                        <a:rPr lang="en-US" sz="1800">
                          <a:effectLst/>
                        </a:rPr>
                        <a:t> </a:t>
                      </a:r>
                      <a:endParaRPr lang="en-US" sz="1600">
                        <a:effectLst/>
                        <a:latin typeface="Calibri"/>
                        <a:ea typeface="Calibri"/>
                        <a:cs typeface="Times New Roman"/>
                      </a:endParaRPr>
                    </a:p>
                  </a:txBody>
                  <a:tcPr marL="68580" marR="68580" marT="0" marB="0"/>
                </a:tc>
              </a:tr>
              <a:tr h="1004803">
                <a:tc>
                  <a:txBody>
                    <a:bodyPr/>
                    <a:lstStyle/>
                    <a:p>
                      <a:pPr marL="0" marR="0">
                        <a:lnSpc>
                          <a:spcPct val="115000"/>
                        </a:lnSpc>
                        <a:spcBef>
                          <a:spcPts val="0"/>
                        </a:spcBef>
                        <a:spcAft>
                          <a:spcPts val="0"/>
                        </a:spcAft>
                      </a:pPr>
                      <a:r>
                        <a:rPr lang="en-US" sz="1800">
                          <a:effectLst/>
                        </a:rPr>
                        <a:t>Track</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The specialized path of a strategy that aligns with the Arizona SNAP-Ed Evaluation Framework.</a:t>
                      </a:r>
                      <a:endParaRPr lang="en-US" sz="1600">
                        <a:effectLst/>
                      </a:endParaRPr>
                    </a:p>
                    <a:p>
                      <a:pPr marL="0" marR="0">
                        <a:lnSpc>
                          <a:spcPct val="115000"/>
                        </a:lnSpc>
                        <a:spcBef>
                          <a:spcPts val="0"/>
                        </a:spcBef>
                        <a:spcAft>
                          <a:spcPts val="0"/>
                        </a:spcAft>
                      </a:pPr>
                      <a:r>
                        <a:rPr lang="en-US" sz="1800">
                          <a:effectLst/>
                        </a:rPr>
                        <a:t> </a:t>
                      </a:r>
                      <a:endParaRPr lang="en-US" sz="1600">
                        <a:effectLst/>
                        <a:latin typeface="Calibri"/>
                        <a:ea typeface="Calibri"/>
                        <a:cs typeface="Times New Roman"/>
                      </a:endParaRPr>
                    </a:p>
                  </a:txBody>
                  <a:tcPr marL="68580" marR="68580" marT="0" marB="0"/>
                </a:tc>
              </a:tr>
              <a:tr h="663199">
                <a:tc>
                  <a:txBody>
                    <a:bodyPr/>
                    <a:lstStyle/>
                    <a:p>
                      <a:pPr marL="0" marR="0">
                        <a:lnSpc>
                          <a:spcPct val="115000"/>
                        </a:lnSpc>
                        <a:spcBef>
                          <a:spcPts val="0"/>
                        </a:spcBef>
                        <a:spcAft>
                          <a:spcPts val="0"/>
                        </a:spcAft>
                      </a:pPr>
                      <a:r>
                        <a:rPr lang="en-US" sz="1800">
                          <a:effectLst/>
                        </a:rPr>
                        <a:t>Action</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The thing you will do to help achieve the aim of your activity or strategy.</a:t>
                      </a:r>
                      <a:endParaRPr lang="en-US" sz="1600" dirty="0">
                        <a:effectLst/>
                      </a:endParaRPr>
                    </a:p>
                    <a:p>
                      <a:pPr marL="0" marR="0">
                        <a:lnSpc>
                          <a:spcPct val="115000"/>
                        </a:lnSpc>
                        <a:spcBef>
                          <a:spcPts val="0"/>
                        </a:spcBef>
                        <a:spcAft>
                          <a:spcPts val="0"/>
                        </a:spcAft>
                      </a:pPr>
                      <a:r>
                        <a:rPr lang="en-US" sz="1800" dirty="0">
                          <a:effectLst/>
                        </a:rPr>
                        <a:t> </a:t>
                      </a:r>
                      <a:endParaRPr lang="en-US"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763664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How is SEEDS </a:t>
            </a:r>
            <a:r>
              <a:rPr lang="en-US" dirty="0" smtClean="0"/>
              <a:t>Organized?</a:t>
            </a:r>
            <a:endParaRPr lang="en-US" dirty="0"/>
          </a:p>
        </p:txBody>
      </p:sp>
      <p:sp>
        <p:nvSpPr>
          <p:cNvPr id="5" name="Content Placeholder 4"/>
          <p:cNvSpPr>
            <a:spLocks noGrp="1"/>
          </p:cNvSpPr>
          <p:nvPr>
            <p:ph idx="1"/>
          </p:nvPr>
        </p:nvSpPr>
        <p:spPr/>
        <p:txBody>
          <a:bodyPr/>
          <a:lstStyle/>
          <a:p>
            <a:r>
              <a:rPr lang="en-US" dirty="0" smtClean="0"/>
              <a:t>The foundation of SEEDS is on the Strategies from FFY2016.</a:t>
            </a:r>
          </a:p>
          <a:p>
            <a:pPr lvl="1"/>
            <a:r>
              <a:rPr lang="en-US" dirty="0"/>
              <a:t>Direct Education is no longer a stand-alone strategy; instead it is folded under each of the 15 PSE </a:t>
            </a:r>
            <a:r>
              <a:rPr lang="en-US" dirty="0" smtClean="0"/>
              <a:t>strategies.</a:t>
            </a:r>
          </a:p>
          <a:p>
            <a:pPr lvl="1"/>
            <a:r>
              <a:rPr lang="en-US" dirty="0"/>
              <a:t>N</a:t>
            </a:r>
            <a:r>
              <a:rPr lang="en-US" dirty="0" smtClean="0"/>
              <a:t>o </a:t>
            </a:r>
            <a:r>
              <a:rPr lang="en-US" dirty="0"/>
              <a:t>longer going to be using the numbers for the strategies</a:t>
            </a:r>
          </a:p>
        </p:txBody>
      </p:sp>
    </p:spTree>
    <p:extLst>
      <p:ext uri="{BB962C8B-B14F-4D97-AF65-F5344CB8AC3E}">
        <p14:creationId xmlns:p14="http://schemas.microsoft.com/office/powerpoint/2010/main" val="3645627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Strategies &amp; Activities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40449626"/>
              </p:ext>
            </p:extLst>
          </p:nvPr>
        </p:nvGraphicFramePr>
        <p:xfrm>
          <a:off x="2693744" y="1342136"/>
          <a:ext cx="3935656" cy="4753864"/>
        </p:xfrm>
        <a:graphic>
          <a:graphicData uri="http://schemas.openxmlformats.org/drawingml/2006/table">
            <a:tbl>
              <a:tblPr firstRow="1" firstCol="1" bandRow="1"/>
              <a:tblGrid>
                <a:gridCol w="676061"/>
                <a:gridCol w="1350865"/>
                <a:gridCol w="1908730"/>
              </a:tblGrid>
              <a:tr h="138817">
                <a:tc gridSpan="3">
                  <a:txBody>
                    <a:bodyPr/>
                    <a:lstStyle/>
                    <a:p>
                      <a:pPr marL="0" marR="0">
                        <a:lnSpc>
                          <a:spcPct val="115000"/>
                        </a:lnSpc>
                        <a:spcBef>
                          <a:spcPts val="0"/>
                        </a:spcBef>
                        <a:spcAft>
                          <a:spcPts val="0"/>
                        </a:spcAft>
                      </a:pPr>
                      <a:r>
                        <a:rPr lang="en-US" sz="800" b="1" i="1" dirty="0">
                          <a:solidFill>
                            <a:srgbClr val="000000"/>
                          </a:solidFill>
                          <a:effectLst/>
                          <a:latin typeface="Calibri"/>
                          <a:ea typeface="Times New Roman"/>
                          <a:cs typeface="Times New Roman"/>
                        </a:rPr>
                        <a:t>Food Systems</a:t>
                      </a:r>
                      <a:endParaRPr lang="en-US" sz="700" dirty="0">
                        <a:effectLst/>
                        <a:latin typeface="Calibri"/>
                        <a:ea typeface="Calibri"/>
                        <a:cs typeface="Times New Roman"/>
                      </a:endParaRPr>
                    </a:p>
                  </a:txBody>
                  <a:tcPr marL="45266" marR="45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hMerge="1">
                  <a:txBody>
                    <a:bodyPr/>
                    <a:lstStyle/>
                    <a:p>
                      <a:endParaRPr lang="en-US"/>
                    </a:p>
                  </a:txBody>
                  <a:tcPr/>
                </a:tc>
                <a:tc hMerge="1">
                  <a:txBody>
                    <a:bodyPr/>
                    <a:lstStyle/>
                    <a:p>
                      <a:endParaRPr lang="en-US"/>
                    </a:p>
                  </a:txBody>
                  <a:tcPr/>
                </a:tc>
              </a:tr>
              <a:tr h="138817">
                <a:tc>
                  <a:txBody>
                    <a:bodyPr/>
                    <a:lstStyle/>
                    <a:p>
                      <a:pPr marL="0" marR="0">
                        <a:lnSpc>
                          <a:spcPct val="115000"/>
                        </a:lnSpc>
                        <a:spcBef>
                          <a:spcPts val="0"/>
                        </a:spcBef>
                        <a:spcAft>
                          <a:spcPts val="0"/>
                        </a:spcAft>
                      </a:pPr>
                      <a:r>
                        <a:rPr lang="en-US" sz="800" i="1">
                          <a:solidFill>
                            <a:srgbClr val="000000"/>
                          </a:solidFill>
                          <a:effectLst/>
                          <a:latin typeface="Calibri"/>
                          <a:ea typeface="Times New Roman"/>
                          <a:cs typeface="Times New Roman"/>
                        </a:rPr>
                        <a:t>Short Name</a:t>
                      </a:r>
                      <a:endParaRPr lang="en-US" sz="700">
                        <a:effectLst/>
                        <a:latin typeface="Calibri"/>
                        <a:ea typeface="Calibri"/>
                        <a:cs typeface="Times New Roman"/>
                      </a:endParaRPr>
                    </a:p>
                  </a:txBody>
                  <a:tcPr marL="45266" marR="45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800" i="1">
                          <a:solidFill>
                            <a:srgbClr val="000000"/>
                          </a:solidFill>
                          <a:effectLst/>
                          <a:latin typeface="Calibri"/>
                          <a:ea typeface="Times New Roman"/>
                          <a:cs typeface="Times New Roman"/>
                        </a:rPr>
                        <a:t>Description</a:t>
                      </a:r>
                      <a:endParaRPr lang="en-US" sz="700">
                        <a:effectLst/>
                        <a:latin typeface="Calibri"/>
                        <a:ea typeface="Calibri"/>
                        <a:cs typeface="Times New Roman"/>
                      </a:endParaRPr>
                    </a:p>
                  </a:txBody>
                  <a:tcPr marL="45266" marR="45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tabLst>
                          <a:tab pos="570230" algn="l"/>
                        </a:tabLst>
                      </a:pPr>
                      <a:r>
                        <a:rPr lang="en-US" sz="800" i="1">
                          <a:solidFill>
                            <a:srgbClr val="000000"/>
                          </a:solidFill>
                          <a:effectLst/>
                          <a:latin typeface="Calibri"/>
                          <a:ea typeface="Times New Roman"/>
                          <a:cs typeface="Times New Roman"/>
                        </a:rPr>
                        <a:t>Activities (Tracks)</a:t>
                      </a:r>
                      <a:endParaRPr lang="en-US" sz="700">
                        <a:effectLst/>
                        <a:latin typeface="Calibri"/>
                        <a:ea typeface="Calibri"/>
                        <a:cs typeface="Times New Roman"/>
                      </a:endParaRPr>
                    </a:p>
                  </a:txBody>
                  <a:tcPr marL="45266" marR="45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804618">
                <a:tc>
                  <a:txBody>
                    <a:bodyPr/>
                    <a:lstStyle/>
                    <a:p>
                      <a:pPr marL="0" marR="0">
                        <a:lnSpc>
                          <a:spcPct val="115000"/>
                        </a:lnSpc>
                        <a:spcBef>
                          <a:spcPts val="0"/>
                        </a:spcBef>
                        <a:spcAft>
                          <a:spcPts val="0"/>
                        </a:spcAft>
                      </a:pPr>
                      <a:r>
                        <a:rPr lang="en-US" sz="800">
                          <a:solidFill>
                            <a:srgbClr val="000000"/>
                          </a:solidFill>
                          <a:effectLst/>
                          <a:latin typeface="Calibri"/>
                          <a:ea typeface="Times New Roman"/>
                          <a:cs typeface="Times New Roman"/>
                        </a:rPr>
                        <a:t>Healthy Food Retail</a:t>
                      </a:r>
                      <a:endParaRPr lang="en-US" sz="700">
                        <a:effectLst/>
                        <a:latin typeface="Calibri"/>
                        <a:ea typeface="Calibri"/>
                        <a:cs typeface="Times New Roman"/>
                      </a:endParaRPr>
                    </a:p>
                  </a:txBody>
                  <a:tcPr marL="45266" marR="45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solidFill>
                            <a:srgbClr val="000000"/>
                          </a:solidFill>
                          <a:effectLst/>
                          <a:latin typeface="Calibri"/>
                          <a:ea typeface="Times New Roman"/>
                          <a:cs typeface="Times New Roman"/>
                        </a:rPr>
                        <a:t>Increase availability of healthy food retail, including mobile vendors, farmers’ markets, corner/country stores, and grocery stores.</a:t>
                      </a:r>
                      <a:endParaRPr lang="en-US" sz="700" dirty="0">
                        <a:effectLst/>
                        <a:latin typeface="Calibri"/>
                        <a:ea typeface="Calibri"/>
                        <a:cs typeface="Times New Roman"/>
                      </a:endParaRPr>
                    </a:p>
                  </a:txBody>
                  <a:tcPr marL="45266" marR="45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tabLst>
                          <a:tab pos="570230" algn="l"/>
                        </a:tabLst>
                      </a:pPr>
                      <a:r>
                        <a:rPr lang="en-US" sz="800" dirty="0">
                          <a:solidFill>
                            <a:srgbClr val="000000"/>
                          </a:solidFill>
                          <a:effectLst/>
                          <a:latin typeface="Calibri"/>
                          <a:ea typeface="Times New Roman"/>
                          <a:cs typeface="Times New Roman"/>
                        </a:rPr>
                        <a:t>New Mobile (Single or Coalition)</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Symbol"/>
                        <a:buChar char=""/>
                        <a:tabLst>
                          <a:tab pos="570230" algn="l"/>
                        </a:tabLst>
                      </a:pPr>
                      <a:r>
                        <a:rPr lang="en-US" sz="800" dirty="0">
                          <a:solidFill>
                            <a:srgbClr val="000000"/>
                          </a:solidFill>
                          <a:effectLst/>
                          <a:latin typeface="Calibri"/>
                          <a:ea typeface="Times New Roman"/>
                          <a:cs typeface="Times New Roman"/>
                        </a:rPr>
                        <a:t>Existing Mobile (Single or Coalition)</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Symbol"/>
                        <a:buChar char=""/>
                        <a:tabLst>
                          <a:tab pos="570230" algn="l"/>
                        </a:tabLst>
                      </a:pPr>
                      <a:r>
                        <a:rPr lang="en-US" sz="800" dirty="0">
                          <a:solidFill>
                            <a:srgbClr val="000000"/>
                          </a:solidFill>
                          <a:effectLst/>
                          <a:latin typeface="Calibri"/>
                          <a:ea typeface="Times New Roman"/>
                          <a:cs typeface="Times New Roman"/>
                        </a:rPr>
                        <a:t>New FM or Stand (Single or Coalition)</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Symbol"/>
                        <a:buChar char=""/>
                        <a:tabLst>
                          <a:tab pos="570230" algn="l"/>
                        </a:tabLst>
                      </a:pPr>
                      <a:r>
                        <a:rPr lang="en-US" sz="800" dirty="0">
                          <a:solidFill>
                            <a:srgbClr val="000000"/>
                          </a:solidFill>
                          <a:effectLst/>
                          <a:latin typeface="Calibri"/>
                          <a:ea typeface="Times New Roman"/>
                          <a:cs typeface="Times New Roman"/>
                        </a:rPr>
                        <a:t>Existing FM or Stand (Single or Coalition)</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Symbol"/>
                        <a:buChar char=""/>
                        <a:tabLst>
                          <a:tab pos="570230" algn="l"/>
                        </a:tabLst>
                      </a:pPr>
                      <a:r>
                        <a:rPr lang="en-US" sz="800" dirty="0">
                          <a:solidFill>
                            <a:srgbClr val="000000"/>
                          </a:solidFill>
                          <a:effectLst/>
                          <a:latin typeface="Calibri"/>
                          <a:ea typeface="Times New Roman"/>
                          <a:cs typeface="Times New Roman"/>
                        </a:rPr>
                        <a:t>Corner/Country Stores(Single or Coalition)</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Symbol"/>
                        <a:buChar char=""/>
                        <a:tabLst>
                          <a:tab pos="570230" algn="l"/>
                        </a:tabLst>
                      </a:pPr>
                      <a:r>
                        <a:rPr lang="en-US" sz="800" dirty="0">
                          <a:solidFill>
                            <a:srgbClr val="000000"/>
                          </a:solidFill>
                          <a:effectLst/>
                          <a:latin typeface="Calibri"/>
                          <a:ea typeface="Times New Roman"/>
                          <a:cs typeface="Times New Roman"/>
                        </a:rPr>
                        <a:t>Grocery Stores (Single or Coalition)</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Symbol"/>
                        <a:buChar char=""/>
                        <a:tabLst>
                          <a:tab pos="570230" algn="l"/>
                        </a:tabLst>
                      </a:pPr>
                      <a:r>
                        <a:rPr lang="en-US" sz="800" dirty="0">
                          <a:solidFill>
                            <a:srgbClr val="000000"/>
                          </a:solidFill>
                          <a:effectLst/>
                          <a:latin typeface="Calibri"/>
                          <a:ea typeface="Times New Roman"/>
                          <a:cs typeface="Times New Roman"/>
                        </a:rPr>
                        <a:t>Growers (Single or Coalition)</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Symbol"/>
                        <a:buChar char=""/>
                        <a:tabLst>
                          <a:tab pos="570230" algn="l"/>
                        </a:tabLst>
                      </a:pPr>
                      <a:r>
                        <a:rPr lang="en-US" sz="800" dirty="0">
                          <a:solidFill>
                            <a:srgbClr val="000000"/>
                          </a:solidFill>
                          <a:effectLst/>
                          <a:latin typeface="Calibri"/>
                          <a:ea typeface="Times New Roman"/>
                          <a:cs typeface="Times New Roman"/>
                        </a:rPr>
                        <a:t>Food Hub (Single or Coalition)</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Symbol"/>
                        <a:buChar char=""/>
                        <a:tabLst>
                          <a:tab pos="570230" algn="l"/>
                        </a:tabLst>
                      </a:pPr>
                      <a:r>
                        <a:rPr lang="en-US" sz="800" dirty="0">
                          <a:solidFill>
                            <a:srgbClr val="000000"/>
                          </a:solidFill>
                          <a:effectLst/>
                          <a:latin typeface="Calibri"/>
                          <a:ea typeface="Times New Roman"/>
                          <a:cs typeface="Times New Roman"/>
                        </a:rPr>
                        <a:t>Food Bank (Single or Coalition)</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Symbol"/>
                        <a:buChar char=""/>
                        <a:tabLst>
                          <a:tab pos="570230" algn="l"/>
                        </a:tabLst>
                      </a:pPr>
                      <a:r>
                        <a:rPr lang="en-US" sz="800" dirty="0">
                          <a:solidFill>
                            <a:srgbClr val="000000"/>
                          </a:solidFill>
                          <a:effectLst/>
                          <a:latin typeface="Calibri"/>
                          <a:ea typeface="Times New Roman"/>
                          <a:cs typeface="Times New Roman"/>
                        </a:rPr>
                        <a:t>Direct Education – Healthy Food Retail (Youth or Adult) </a:t>
                      </a:r>
                      <a:endParaRPr lang="en-US" sz="700" dirty="0">
                        <a:effectLst/>
                        <a:latin typeface="Calibri"/>
                        <a:ea typeface="Calibri"/>
                        <a:cs typeface="Times New Roman"/>
                      </a:endParaRPr>
                    </a:p>
                  </a:txBody>
                  <a:tcPr marL="45266" marR="45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9351">
                <a:tc>
                  <a:txBody>
                    <a:bodyPr/>
                    <a:lstStyle/>
                    <a:p>
                      <a:pPr marL="0" marR="0">
                        <a:lnSpc>
                          <a:spcPct val="115000"/>
                        </a:lnSpc>
                        <a:spcBef>
                          <a:spcPts val="0"/>
                        </a:spcBef>
                        <a:spcAft>
                          <a:spcPts val="0"/>
                        </a:spcAft>
                      </a:pPr>
                      <a:r>
                        <a:rPr lang="en-US" sz="800">
                          <a:solidFill>
                            <a:srgbClr val="000000"/>
                          </a:solidFill>
                          <a:effectLst/>
                          <a:latin typeface="Calibri"/>
                          <a:ea typeface="Times New Roman"/>
                          <a:cs typeface="Times New Roman"/>
                        </a:rPr>
                        <a:t>Gardens</a:t>
                      </a:r>
                      <a:endParaRPr lang="en-US" sz="700">
                        <a:effectLst/>
                        <a:latin typeface="Calibri"/>
                        <a:ea typeface="Calibri"/>
                        <a:cs typeface="Times New Roman"/>
                      </a:endParaRPr>
                    </a:p>
                  </a:txBody>
                  <a:tcPr marL="45266" marR="45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Calibri"/>
                          <a:ea typeface="Times New Roman"/>
                          <a:cs typeface="Times New Roman"/>
                        </a:rPr>
                        <a:t>Encourage participation in community, home, school, and child care gardens.</a:t>
                      </a:r>
                      <a:endParaRPr lang="en-US" sz="700">
                        <a:effectLst/>
                        <a:latin typeface="Calibri"/>
                        <a:ea typeface="Calibri"/>
                        <a:cs typeface="Times New Roman"/>
                      </a:endParaRPr>
                    </a:p>
                  </a:txBody>
                  <a:tcPr marL="45266" marR="45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tabLst>
                          <a:tab pos="570230" algn="l"/>
                        </a:tabLst>
                      </a:pPr>
                      <a:r>
                        <a:rPr lang="en-US" sz="800" dirty="0">
                          <a:solidFill>
                            <a:srgbClr val="000000"/>
                          </a:solidFill>
                          <a:effectLst/>
                          <a:latin typeface="Calibri"/>
                          <a:ea typeface="Times New Roman"/>
                          <a:cs typeface="Times New Roman"/>
                        </a:rPr>
                        <a:t>New Community Garden</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Symbol"/>
                        <a:buChar char=""/>
                        <a:tabLst>
                          <a:tab pos="570230" algn="l"/>
                        </a:tabLst>
                      </a:pPr>
                      <a:r>
                        <a:rPr lang="en-US" sz="800" dirty="0">
                          <a:solidFill>
                            <a:srgbClr val="000000"/>
                          </a:solidFill>
                          <a:effectLst/>
                          <a:latin typeface="Calibri"/>
                          <a:ea typeface="Times New Roman"/>
                          <a:cs typeface="Times New Roman"/>
                        </a:rPr>
                        <a:t>New School Garden</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Symbol"/>
                        <a:buChar char=""/>
                        <a:tabLst>
                          <a:tab pos="570230" algn="l"/>
                        </a:tabLst>
                      </a:pPr>
                      <a:r>
                        <a:rPr lang="en-US" sz="800" dirty="0">
                          <a:solidFill>
                            <a:srgbClr val="000000"/>
                          </a:solidFill>
                          <a:effectLst/>
                          <a:latin typeface="Calibri"/>
                          <a:ea typeface="Times New Roman"/>
                          <a:cs typeface="Times New Roman"/>
                        </a:rPr>
                        <a:t>New Child Care Garden</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Symbol"/>
                        <a:buChar char=""/>
                        <a:tabLst>
                          <a:tab pos="570230" algn="l"/>
                        </a:tabLst>
                      </a:pPr>
                      <a:r>
                        <a:rPr lang="en-US" sz="800" dirty="0">
                          <a:solidFill>
                            <a:srgbClr val="000000"/>
                          </a:solidFill>
                          <a:effectLst/>
                          <a:latin typeface="Calibri"/>
                          <a:ea typeface="Times New Roman"/>
                          <a:cs typeface="Times New Roman"/>
                        </a:rPr>
                        <a:t>Support Existing Garden</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Symbol"/>
                        <a:buChar char=""/>
                        <a:tabLst>
                          <a:tab pos="570230" algn="l"/>
                        </a:tabLst>
                      </a:pPr>
                      <a:r>
                        <a:rPr lang="en-US" sz="800" dirty="0">
                          <a:solidFill>
                            <a:srgbClr val="000000"/>
                          </a:solidFill>
                          <a:effectLst/>
                          <a:latin typeface="Calibri"/>
                          <a:ea typeface="Times New Roman"/>
                          <a:cs typeface="Times New Roman"/>
                        </a:rPr>
                        <a:t>Home Garden Training</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Symbol"/>
                        <a:buChar char=""/>
                        <a:tabLst>
                          <a:tab pos="570230" algn="l"/>
                        </a:tabLst>
                      </a:pPr>
                      <a:r>
                        <a:rPr lang="en-US" sz="800" dirty="0">
                          <a:solidFill>
                            <a:srgbClr val="000000"/>
                          </a:solidFill>
                          <a:effectLst/>
                          <a:latin typeface="Calibri"/>
                          <a:ea typeface="Times New Roman"/>
                          <a:cs typeface="Times New Roman"/>
                        </a:rPr>
                        <a:t>City/County Policy</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Symbol"/>
                        <a:buChar char=""/>
                        <a:tabLst>
                          <a:tab pos="570230" algn="l"/>
                        </a:tabLst>
                      </a:pPr>
                      <a:r>
                        <a:rPr lang="en-US" sz="800" dirty="0">
                          <a:solidFill>
                            <a:srgbClr val="000000"/>
                          </a:solidFill>
                          <a:effectLst/>
                          <a:latin typeface="Calibri"/>
                          <a:ea typeface="Times New Roman"/>
                          <a:cs typeface="Times New Roman"/>
                        </a:rPr>
                        <a:t>Direct Education – Gardens (Youth or Adult)</a:t>
                      </a:r>
                      <a:endParaRPr lang="en-US" sz="700" dirty="0">
                        <a:effectLst/>
                        <a:latin typeface="Calibri"/>
                        <a:ea typeface="Calibri"/>
                        <a:cs typeface="Times New Roman"/>
                      </a:endParaRPr>
                    </a:p>
                    <a:p>
                      <a:pPr marL="0" marR="0">
                        <a:lnSpc>
                          <a:spcPct val="115000"/>
                        </a:lnSpc>
                        <a:spcBef>
                          <a:spcPts val="0"/>
                        </a:spcBef>
                        <a:spcAft>
                          <a:spcPts val="0"/>
                        </a:spcAft>
                        <a:tabLst>
                          <a:tab pos="570230" algn="l"/>
                        </a:tabLst>
                      </a:pPr>
                      <a:r>
                        <a:rPr lang="en-US" sz="800" dirty="0">
                          <a:solidFill>
                            <a:srgbClr val="000000"/>
                          </a:solidFill>
                          <a:effectLst/>
                          <a:latin typeface="Calibri"/>
                          <a:ea typeface="Times New Roman"/>
                          <a:cs typeface="Times New Roman"/>
                        </a:rPr>
                        <a:t> </a:t>
                      </a:r>
                      <a:endParaRPr lang="en-US" sz="700" dirty="0">
                        <a:effectLst/>
                        <a:latin typeface="Calibri"/>
                        <a:ea typeface="Calibri"/>
                        <a:cs typeface="Times New Roman"/>
                      </a:endParaRPr>
                    </a:p>
                  </a:txBody>
                  <a:tcPr marL="45266" marR="45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4361">
                <a:tc>
                  <a:txBody>
                    <a:bodyPr/>
                    <a:lstStyle/>
                    <a:p>
                      <a:pPr marL="0" marR="0">
                        <a:lnSpc>
                          <a:spcPct val="115000"/>
                        </a:lnSpc>
                        <a:spcBef>
                          <a:spcPts val="0"/>
                        </a:spcBef>
                        <a:spcAft>
                          <a:spcPts val="1000"/>
                        </a:spcAft>
                      </a:pPr>
                      <a:r>
                        <a:rPr lang="en-US" sz="800">
                          <a:effectLst/>
                          <a:latin typeface="Calibri"/>
                          <a:ea typeface="Calibri"/>
                          <a:cs typeface="Times New Roman"/>
                        </a:rPr>
                        <a:t>Farm to Institution</a:t>
                      </a:r>
                      <a:endParaRPr lang="en-US" sz="700">
                        <a:effectLst/>
                        <a:latin typeface="Calibri"/>
                        <a:ea typeface="Calibri"/>
                        <a:cs typeface="Times New Roman"/>
                      </a:endParaRPr>
                    </a:p>
                  </a:txBody>
                  <a:tcPr marL="45266" marR="45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solidFill>
                            <a:srgbClr val="000000"/>
                          </a:solidFill>
                          <a:effectLst/>
                          <a:latin typeface="Calibri"/>
                          <a:ea typeface="Times New Roman"/>
                          <a:cs typeface="Times New Roman"/>
                        </a:rPr>
                        <a:t>Start and expand Farm to School, Farm to Child Care, or Farm to Worksite programs.</a:t>
                      </a:r>
                      <a:endParaRPr lang="en-US" sz="700">
                        <a:effectLst/>
                        <a:latin typeface="Calibri"/>
                        <a:ea typeface="Calibri"/>
                        <a:cs typeface="Times New Roman"/>
                      </a:endParaRPr>
                    </a:p>
                  </a:txBody>
                  <a:tcPr marL="45266" marR="45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tabLst>
                          <a:tab pos="570230" algn="l"/>
                        </a:tabLst>
                      </a:pPr>
                      <a:r>
                        <a:rPr lang="en-US" sz="800" dirty="0">
                          <a:solidFill>
                            <a:srgbClr val="000000"/>
                          </a:solidFill>
                          <a:effectLst/>
                          <a:latin typeface="Calibri"/>
                          <a:ea typeface="Times New Roman"/>
                          <a:cs typeface="Times New Roman"/>
                        </a:rPr>
                        <a:t>Garden to Cafeteria (Single or Coalition)</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Symbol"/>
                        <a:buChar char=""/>
                        <a:tabLst>
                          <a:tab pos="570230" algn="l"/>
                        </a:tabLst>
                      </a:pPr>
                      <a:r>
                        <a:rPr lang="en-US" sz="800" dirty="0">
                          <a:solidFill>
                            <a:srgbClr val="000000"/>
                          </a:solidFill>
                          <a:effectLst/>
                          <a:latin typeface="Calibri"/>
                          <a:ea typeface="Times New Roman"/>
                          <a:cs typeface="Times New Roman"/>
                        </a:rPr>
                        <a:t>Purchasing/ Procurement (Single or Coalition)</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Symbol"/>
                        <a:buChar char=""/>
                        <a:tabLst>
                          <a:tab pos="570230" algn="l"/>
                        </a:tabLst>
                      </a:pPr>
                      <a:r>
                        <a:rPr lang="en-US" sz="800" dirty="0">
                          <a:solidFill>
                            <a:srgbClr val="000000"/>
                          </a:solidFill>
                          <a:effectLst/>
                          <a:latin typeface="Calibri"/>
                          <a:ea typeface="Times New Roman"/>
                          <a:cs typeface="Times New Roman"/>
                        </a:rPr>
                        <a:t>CSA (Single or Coalition)</a:t>
                      </a:r>
                      <a:endParaRPr lang="en-US" sz="700" dirty="0">
                        <a:effectLst/>
                        <a:latin typeface="Calibri"/>
                        <a:ea typeface="Calibri"/>
                        <a:cs typeface="Times New Roman"/>
                      </a:endParaRPr>
                    </a:p>
                    <a:p>
                      <a:pPr marL="342900" marR="0" lvl="0" indent="-342900">
                        <a:lnSpc>
                          <a:spcPct val="115000"/>
                        </a:lnSpc>
                        <a:spcBef>
                          <a:spcPts val="0"/>
                        </a:spcBef>
                        <a:spcAft>
                          <a:spcPts val="1000"/>
                        </a:spcAft>
                        <a:buFont typeface="Symbol"/>
                        <a:buChar char=""/>
                      </a:pPr>
                      <a:r>
                        <a:rPr lang="en-US" sz="800" dirty="0">
                          <a:solidFill>
                            <a:srgbClr val="000000"/>
                          </a:solidFill>
                          <a:effectLst/>
                          <a:latin typeface="Calibri"/>
                          <a:ea typeface="Times New Roman"/>
                          <a:cs typeface="Times New Roman"/>
                        </a:rPr>
                        <a:t>Direct Education – Farm to Institution(Youth or Adult)</a:t>
                      </a:r>
                      <a:endParaRPr lang="en-US" sz="700" dirty="0">
                        <a:effectLst/>
                        <a:latin typeface="Calibri"/>
                        <a:ea typeface="Calibri"/>
                        <a:cs typeface="Times New Roman"/>
                      </a:endParaRPr>
                    </a:p>
                    <a:p>
                      <a:pPr marL="0" marR="0">
                        <a:lnSpc>
                          <a:spcPct val="115000"/>
                        </a:lnSpc>
                        <a:spcBef>
                          <a:spcPts val="0"/>
                        </a:spcBef>
                        <a:spcAft>
                          <a:spcPts val="0"/>
                        </a:spcAft>
                        <a:tabLst>
                          <a:tab pos="570230" algn="l"/>
                        </a:tabLst>
                      </a:pPr>
                      <a:r>
                        <a:rPr lang="en-US" sz="800" u="none" strike="noStrike" dirty="0">
                          <a:solidFill>
                            <a:srgbClr val="000000"/>
                          </a:solidFill>
                          <a:effectLst/>
                          <a:latin typeface="Calibri"/>
                          <a:ea typeface="Times New Roman"/>
                          <a:cs typeface="Times New Roman"/>
                        </a:rPr>
                        <a:t> </a:t>
                      </a:r>
                      <a:endParaRPr lang="en-US" sz="700" dirty="0">
                        <a:effectLst/>
                        <a:latin typeface="Calibri"/>
                        <a:ea typeface="Calibri"/>
                        <a:cs typeface="Times New Roman"/>
                      </a:endParaRPr>
                    </a:p>
                  </a:txBody>
                  <a:tcPr marL="45266" marR="45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36166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for Track Options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6313433"/>
              </p:ext>
            </p:extLst>
          </p:nvPr>
        </p:nvGraphicFramePr>
        <p:xfrm>
          <a:off x="2181531" y="1417636"/>
          <a:ext cx="5057469" cy="4525964"/>
        </p:xfrm>
        <a:graphic>
          <a:graphicData uri="http://schemas.openxmlformats.org/drawingml/2006/table">
            <a:tbl>
              <a:tblPr firstRow="1" firstCol="1" bandRow="1"/>
              <a:tblGrid>
                <a:gridCol w="727981"/>
                <a:gridCol w="3359913"/>
                <a:gridCol w="969575"/>
              </a:tblGrid>
              <a:tr h="353271">
                <a:tc>
                  <a:txBody>
                    <a:bodyPr/>
                    <a:lstStyle/>
                    <a:p>
                      <a:pPr marL="0" marR="0">
                        <a:lnSpc>
                          <a:spcPct val="115000"/>
                        </a:lnSpc>
                        <a:spcBef>
                          <a:spcPts val="0"/>
                        </a:spcBef>
                        <a:spcAft>
                          <a:spcPts val="0"/>
                        </a:spcAft>
                      </a:pPr>
                      <a:r>
                        <a:rPr lang="en-US" sz="1000" b="1" dirty="0">
                          <a:solidFill>
                            <a:srgbClr val="000000"/>
                          </a:solidFill>
                          <a:effectLst/>
                          <a:latin typeface="Calibri"/>
                          <a:ea typeface="Times New Roman"/>
                          <a:cs typeface="Times New Roman"/>
                        </a:rPr>
                        <a:t>Track</a:t>
                      </a:r>
                      <a:endParaRPr lang="en-US" sz="900" dirty="0">
                        <a:effectLst/>
                        <a:latin typeface="Calibri"/>
                        <a:ea typeface="Calibri"/>
                        <a:cs typeface="Times New Roman"/>
                      </a:endParaRPr>
                    </a:p>
                  </a:txBody>
                  <a:tcPr marL="57599" marR="57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Select this track when you are…</a:t>
                      </a:r>
                      <a:endParaRPr lang="en-US" sz="900">
                        <a:effectLst/>
                        <a:latin typeface="Calibri"/>
                        <a:ea typeface="Calibri"/>
                        <a:cs typeface="Times New Roman"/>
                      </a:endParaRPr>
                    </a:p>
                  </a:txBody>
                  <a:tcPr marL="57599" marR="57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Relevant Strategies</a:t>
                      </a:r>
                      <a:endParaRPr lang="en-US" sz="900">
                        <a:effectLst/>
                        <a:latin typeface="Calibri"/>
                        <a:ea typeface="Calibri"/>
                        <a:cs typeface="Times New Roman"/>
                      </a:endParaRPr>
                    </a:p>
                  </a:txBody>
                  <a:tcPr marL="57599" marR="57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706542">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Single Partner</a:t>
                      </a:r>
                      <a:endParaRPr lang="en-US" sz="900">
                        <a:effectLst/>
                        <a:latin typeface="Calibri"/>
                        <a:ea typeface="Calibri"/>
                        <a:cs typeface="Times New Roman"/>
                      </a:endParaRPr>
                    </a:p>
                  </a:txBody>
                  <a:tcPr marL="57599" marR="57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a:ea typeface="Times New Roman"/>
                          <a:cs typeface="Times New Roman"/>
                        </a:rPr>
                        <a:t>... working with individual sites or partners  </a:t>
                      </a:r>
                      <a:endParaRPr lang="en-US" sz="900">
                        <a:effectLst/>
                        <a:latin typeface="Calibri"/>
                        <a:ea typeface="Calibri"/>
                        <a:cs typeface="Times New Roman"/>
                      </a:endParaRPr>
                    </a:p>
                  </a:txBody>
                  <a:tcPr marL="57599" marR="57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a:ea typeface="Times New Roman"/>
                          <a:cs typeface="Times New Roman"/>
                        </a:rPr>
                        <a:t>Healthy Food Retail, Farm to Institution, PA Resources</a:t>
                      </a:r>
                      <a:endParaRPr lang="en-US" sz="900">
                        <a:effectLst/>
                        <a:latin typeface="Calibri"/>
                        <a:ea typeface="Calibri"/>
                        <a:cs typeface="Times New Roman"/>
                      </a:endParaRPr>
                    </a:p>
                  </a:txBody>
                  <a:tcPr marL="57599" marR="57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9813">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Coalition</a:t>
                      </a:r>
                      <a:endParaRPr lang="en-US" sz="900">
                        <a:effectLst/>
                        <a:latin typeface="Calibri"/>
                        <a:ea typeface="Calibri"/>
                        <a:cs typeface="Times New Roman"/>
                      </a:endParaRPr>
                    </a:p>
                  </a:txBody>
                  <a:tcPr marL="57599" marR="57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solidFill>
                            <a:srgbClr val="000000"/>
                          </a:solidFill>
                          <a:effectLst/>
                          <a:latin typeface="Calibri"/>
                          <a:ea typeface="Times New Roman"/>
                          <a:cs typeface="Times New Roman"/>
                        </a:rPr>
                        <a:t>… working with a partnership coalition or community coalition (multiple stakeholders). Note: To use the coalition track, the coalition must have at least 5 stakeholders representing distinct community entities and the purpose/activities of the coalition must correspond to the selected strategy.</a:t>
                      </a:r>
                      <a:endParaRPr lang="en-US" sz="900" dirty="0">
                        <a:effectLst/>
                        <a:latin typeface="Calibri"/>
                        <a:ea typeface="Calibri"/>
                        <a:cs typeface="Times New Roman"/>
                      </a:endParaRPr>
                    </a:p>
                  </a:txBody>
                  <a:tcPr marL="57599" marR="57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a:ea typeface="Times New Roman"/>
                          <a:cs typeface="Times New Roman"/>
                        </a:rPr>
                        <a:t>Healthy Food Retail, Farm to Institution, Active Living Policy, PA Resources</a:t>
                      </a:r>
                      <a:endParaRPr lang="en-US" sz="900">
                        <a:effectLst/>
                        <a:latin typeface="Calibri"/>
                        <a:ea typeface="Calibri"/>
                        <a:cs typeface="Times New Roman"/>
                      </a:endParaRPr>
                    </a:p>
                  </a:txBody>
                  <a:tcPr marL="57599" marR="57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271">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Existing</a:t>
                      </a:r>
                      <a:endParaRPr lang="en-US" sz="900">
                        <a:effectLst/>
                        <a:latin typeface="Calibri"/>
                        <a:ea typeface="Calibri"/>
                        <a:cs typeface="Times New Roman"/>
                      </a:endParaRPr>
                    </a:p>
                  </a:txBody>
                  <a:tcPr marL="57599" marR="57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solidFill>
                            <a:srgbClr val="000000"/>
                          </a:solidFill>
                          <a:effectLst/>
                          <a:latin typeface="Calibri"/>
                          <a:ea typeface="Times New Roman"/>
                          <a:cs typeface="Times New Roman"/>
                        </a:rPr>
                        <a:t>… working with SFSPs that already exist </a:t>
                      </a:r>
                      <a:endParaRPr lang="en-US" sz="900" dirty="0">
                        <a:effectLst/>
                        <a:latin typeface="Calibri"/>
                        <a:ea typeface="Calibri"/>
                        <a:cs typeface="Times New Roman"/>
                      </a:endParaRPr>
                    </a:p>
                  </a:txBody>
                  <a:tcPr marL="57599" marR="57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a:ea typeface="Times New Roman"/>
                          <a:cs typeface="Times New Roman"/>
                        </a:rPr>
                        <a:t>Summer Food Service Program</a:t>
                      </a:r>
                      <a:endParaRPr lang="en-US" sz="900">
                        <a:effectLst/>
                        <a:latin typeface="Calibri"/>
                        <a:ea typeface="Calibri"/>
                        <a:cs typeface="Times New Roman"/>
                      </a:endParaRPr>
                    </a:p>
                  </a:txBody>
                  <a:tcPr marL="57599" marR="57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271">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New</a:t>
                      </a:r>
                      <a:endParaRPr lang="en-US" sz="900">
                        <a:effectLst/>
                        <a:latin typeface="Calibri"/>
                        <a:ea typeface="Calibri"/>
                        <a:cs typeface="Times New Roman"/>
                      </a:endParaRPr>
                    </a:p>
                  </a:txBody>
                  <a:tcPr marL="57599" marR="57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a:ea typeface="Times New Roman"/>
                          <a:cs typeface="Times New Roman"/>
                        </a:rPr>
                        <a:t>… working to create new SFSPs</a:t>
                      </a:r>
                      <a:endParaRPr lang="en-US" sz="900">
                        <a:effectLst/>
                        <a:latin typeface="Calibri"/>
                        <a:ea typeface="Calibri"/>
                        <a:cs typeface="Times New Roman"/>
                      </a:endParaRPr>
                    </a:p>
                  </a:txBody>
                  <a:tcPr marL="57599" marR="57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a:ea typeface="Times New Roman"/>
                          <a:cs typeface="Times New Roman"/>
                        </a:rPr>
                        <a:t>Summer Food Service Program</a:t>
                      </a:r>
                      <a:endParaRPr lang="en-US" sz="900">
                        <a:effectLst/>
                        <a:latin typeface="Calibri"/>
                        <a:ea typeface="Calibri"/>
                        <a:cs typeface="Times New Roman"/>
                      </a:endParaRPr>
                    </a:p>
                  </a:txBody>
                  <a:tcPr marL="57599" marR="57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9906">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Menu Labeling</a:t>
                      </a:r>
                      <a:endParaRPr lang="en-US" sz="900">
                        <a:effectLst/>
                        <a:latin typeface="Calibri"/>
                        <a:ea typeface="Calibri"/>
                        <a:cs typeface="Times New Roman"/>
                      </a:endParaRPr>
                    </a:p>
                  </a:txBody>
                  <a:tcPr marL="57599" marR="57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a:ea typeface="Times New Roman"/>
                          <a:cs typeface="Times New Roman"/>
                        </a:rPr>
                        <a:t>… working with schools to improve access to nutrition information via menu labeling</a:t>
                      </a:r>
                      <a:endParaRPr lang="en-US" sz="900">
                        <a:effectLst/>
                        <a:latin typeface="Calibri"/>
                        <a:ea typeface="Calibri"/>
                        <a:cs typeface="Times New Roman"/>
                      </a:endParaRPr>
                    </a:p>
                  </a:txBody>
                  <a:tcPr marL="57599" marR="57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a:ea typeface="Times New Roman"/>
                          <a:cs typeface="Times New Roman"/>
                        </a:rPr>
                        <a:t>Nutrition Information in Schools</a:t>
                      </a:r>
                      <a:endParaRPr lang="en-US" sz="900">
                        <a:effectLst/>
                        <a:latin typeface="Calibri"/>
                        <a:ea typeface="Calibri"/>
                        <a:cs typeface="Times New Roman"/>
                      </a:endParaRPr>
                    </a:p>
                  </a:txBody>
                  <a:tcPr marL="57599" marR="57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9906">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Class Curricula</a:t>
                      </a:r>
                      <a:endParaRPr lang="en-US" sz="900">
                        <a:effectLst/>
                        <a:latin typeface="Calibri"/>
                        <a:ea typeface="Calibri"/>
                        <a:cs typeface="Times New Roman"/>
                      </a:endParaRPr>
                    </a:p>
                  </a:txBody>
                  <a:tcPr marL="57599" marR="57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a:ea typeface="Times New Roman"/>
                          <a:cs typeface="Times New Roman"/>
                        </a:rPr>
                        <a:t>… working with schools to improve access to nutrition information via classroom curricula</a:t>
                      </a:r>
                      <a:endParaRPr lang="en-US" sz="900">
                        <a:effectLst/>
                        <a:latin typeface="Calibri"/>
                        <a:ea typeface="Calibri"/>
                        <a:cs typeface="Times New Roman"/>
                      </a:endParaRPr>
                    </a:p>
                  </a:txBody>
                  <a:tcPr marL="57599" marR="57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a:ea typeface="Times New Roman"/>
                          <a:cs typeface="Times New Roman"/>
                        </a:rPr>
                        <a:t>Nutrition Information in Schools</a:t>
                      </a:r>
                      <a:endParaRPr lang="en-US" sz="900">
                        <a:effectLst/>
                        <a:latin typeface="Calibri"/>
                        <a:ea typeface="Calibri"/>
                        <a:cs typeface="Times New Roman"/>
                      </a:endParaRPr>
                    </a:p>
                  </a:txBody>
                  <a:tcPr marL="57599" marR="57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992">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Youth</a:t>
                      </a:r>
                      <a:endParaRPr lang="en-US" sz="900">
                        <a:effectLst/>
                        <a:latin typeface="Calibri"/>
                        <a:ea typeface="Calibri"/>
                        <a:cs typeface="Times New Roman"/>
                      </a:endParaRPr>
                    </a:p>
                  </a:txBody>
                  <a:tcPr marL="57599" marR="57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a:ea typeface="Times New Roman"/>
                          <a:cs typeface="Times New Roman"/>
                        </a:rPr>
                        <a:t>… providing direct education to youth participants.</a:t>
                      </a:r>
                      <a:endParaRPr lang="en-US" sz="900">
                        <a:effectLst/>
                        <a:latin typeface="Calibri"/>
                        <a:ea typeface="Calibri"/>
                        <a:cs typeface="Times New Roman"/>
                      </a:endParaRPr>
                    </a:p>
                  </a:txBody>
                  <a:tcPr marL="57599" marR="57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a:ea typeface="Times New Roman"/>
                          <a:cs typeface="Times New Roman"/>
                        </a:rPr>
                        <a:t>All Strategies</a:t>
                      </a:r>
                      <a:endParaRPr lang="en-US" sz="900">
                        <a:effectLst/>
                        <a:latin typeface="Calibri"/>
                        <a:ea typeface="Calibri"/>
                        <a:cs typeface="Times New Roman"/>
                      </a:endParaRPr>
                    </a:p>
                  </a:txBody>
                  <a:tcPr marL="57599" marR="57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992">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Adult</a:t>
                      </a:r>
                      <a:endParaRPr lang="en-US" sz="900">
                        <a:effectLst/>
                        <a:latin typeface="Calibri"/>
                        <a:ea typeface="Calibri"/>
                        <a:cs typeface="Times New Roman"/>
                      </a:endParaRPr>
                    </a:p>
                  </a:txBody>
                  <a:tcPr marL="57599" marR="57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a:ea typeface="Times New Roman"/>
                          <a:cs typeface="Times New Roman"/>
                        </a:rPr>
                        <a:t>… providing direct education to adult participants.</a:t>
                      </a:r>
                      <a:endParaRPr lang="en-US" sz="900">
                        <a:effectLst/>
                        <a:latin typeface="Calibri"/>
                        <a:ea typeface="Calibri"/>
                        <a:cs typeface="Times New Roman"/>
                      </a:endParaRPr>
                    </a:p>
                  </a:txBody>
                  <a:tcPr marL="57599" marR="57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solidFill>
                            <a:srgbClr val="000000"/>
                          </a:solidFill>
                          <a:effectLst/>
                          <a:latin typeface="Calibri"/>
                          <a:ea typeface="Times New Roman"/>
                          <a:cs typeface="Times New Roman"/>
                        </a:rPr>
                        <a:t>All Strategies</a:t>
                      </a:r>
                      <a:endParaRPr lang="en-US" sz="900" dirty="0">
                        <a:effectLst/>
                        <a:latin typeface="Calibri"/>
                        <a:ea typeface="Calibri"/>
                        <a:cs typeface="Times New Roman"/>
                      </a:endParaRPr>
                    </a:p>
                  </a:txBody>
                  <a:tcPr marL="57599" marR="57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20393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Definitions/Guidance </a:t>
            </a:r>
            <a:r>
              <a:rPr lang="en-US" dirty="0"/>
              <a:t>for Action Types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7642729"/>
              </p:ext>
            </p:extLst>
          </p:nvPr>
        </p:nvGraphicFramePr>
        <p:xfrm>
          <a:off x="2437751" y="1417637"/>
          <a:ext cx="4572649" cy="4525963"/>
        </p:xfrm>
        <a:graphic>
          <a:graphicData uri="http://schemas.openxmlformats.org/drawingml/2006/table">
            <a:tbl>
              <a:tblPr firstRow="1" firstCol="1" bandRow="1"/>
              <a:tblGrid>
                <a:gridCol w="686513"/>
                <a:gridCol w="3886136"/>
              </a:tblGrid>
              <a:tr h="285144">
                <a:tc>
                  <a:txBody>
                    <a:bodyPr/>
                    <a:lstStyle/>
                    <a:p>
                      <a:pPr marL="0" marR="0">
                        <a:lnSpc>
                          <a:spcPct val="115000"/>
                        </a:lnSpc>
                        <a:spcBef>
                          <a:spcPts val="0"/>
                        </a:spcBef>
                        <a:spcAft>
                          <a:spcPts val="0"/>
                        </a:spcAft>
                      </a:pPr>
                      <a:r>
                        <a:rPr lang="en-US" sz="900" b="1" dirty="0">
                          <a:solidFill>
                            <a:srgbClr val="000000"/>
                          </a:solidFill>
                          <a:effectLst/>
                          <a:latin typeface="Calibri"/>
                          <a:ea typeface="Times New Roman"/>
                          <a:cs typeface="Times New Roman"/>
                        </a:rPr>
                        <a:t>Action Type</a:t>
                      </a:r>
                      <a:endParaRPr lang="en-US" sz="900" dirty="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Definition</a:t>
                      </a:r>
                      <a:endParaRPr lang="en-US" sz="90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326217">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Meeting</a:t>
                      </a:r>
                      <a:endParaRPr lang="en-US" sz="90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A gathering of 2 or more people called to discuss one or more SNAP-Ed strategies. A meeting may or may not include providing technical assistance.</a:t>
                      </a:r>
                      <a:endParaRPr lang="en-US" sz="90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217">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Training</a:t>
                      </a:r>
                      <a:endParaRPr lang="en-US" sz="90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An intentional organized activity designed to build knowledge, skills, or capacity of partner organizations.</a:t>
                      </a:r>
                      <a:endParaRPr lang="en-US" sz="90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217">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Assessment</a:t>
                      </a:r>
                      <a:endParaRPr lang="en-US" sz="90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An evaluation completed using an external instrument or review/report of additional information.</a:t>
                      </a:r>
                      <a:endParaRPr lang="en-US" sz="90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217">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Free Media</a:t>
                      </a:r>
                      <a:endParaRPr lang="en-US" sz="90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Free coverage of SNAP-Ed activities or messages. Media channels include: TV, Radio, Online, Print, or Other.</a:t>
                      </a:r>
                      <a:endParaRPr lang="en-US" sz="900" dirty="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217">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Paid Media</a:t>
                      </a:r>
                      <a:endParaRPr lang="en-US" sz="90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Paid placement of messages intended to reach the SNAP-Ed target audience. Media channels include: TV, Radio, and Online Ads.</a:t>
                      </a:r>
                      <a:endParaRPr lang="en-US" sz="900" dirty="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217">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Social Media</a:t>
                      </a:r>
                      <a:endParaRPr lang="en-US" sz="90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Utilization of social media platforms (e.g. Facebook, Twitter, Pinterest) to interact with the SNAP-Ed target audience.</a:t>
                      </a:r>
                      <a:endParaRPr lang="en-US" sz="900" dirty="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325">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Materials Distribution</a:t>
                      </a:r>
                      <a:endParaRPr lang="en-US" sz="90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Materials shared with partner organizations for the sole purpose of distribution to the SNAP-Ed audience. Activities such as participating in a health fair should be categorized as an event, not material distribution.</a:t>
                      </a:r>
                      <a:endParaRPr lang="en-US" sz="90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217">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Website</a:t>
                      </a:r>
                      <a:endParaRPr lang="en-US" sz="90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Development or maintenance of a website designed to share information with the SNAP-Ed target audience.</a:t>
                      </a:r>
                      <a:endParaRPr lang="en-US" sz="90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325">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Point of Decision Prompts</a:t>
                      </a:r>
                      <a:endParaRPr lang="en-US" sz="90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Motivational signs placed on or near places where decisions are made (e.g. checkout lanes, elevators/stairs, etc.).</a:t>
                      </a:r>
                      <a:endParaRPr lang="en-US" sz="90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325">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Events</a:t>
                      </a:r>
                      <a:endParaRPr lang="en-US" sz="90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Interactions with the SNAP-Ed audience that do not meet the definition of Direct Education. This includes one-time education activities, holding or participating in community events, etc.</a:t>
                      </a:r>
                      <a:endParaRPr lang="en-US" sz="90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325">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Direct Education</a:t>
                      </a:r>
                      <a:endParaRPr lang="en-US" sz="90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Direct Education takes place when a participant is actively engaged in the learning process with an educator and/or interactive media within an evidence-based intervention.</a:t>
                      </a:r>
                      <a:endParaRPr lang="en-US" sz="900" dirty="0">
                        <a:effectLst/>
                        <a:latin typeface="Calibri"/>
                        <a:ea typeface="Calibri"/>
                        <a:cs typeface="Times New Roman"/>
                      </a:endParaRPr>
                    </a:p>
                  </a:txBody>
                  <a:tcPr marL="53188" marR="53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203452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914</TotalTime>
  <Words>2584</Words>
  <Application>Microsoft Office PowerPoint</Application>
  <PresentationFormat>On-screen Show (4:3)</PresentationFormat>
  <Paragraphs>310</Paragraphs>
  <Slides>48</Slides>
  <Notes>23</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1_Office Theme</vt:lpstr>
      <vt:lpstr>PowerPoint Presentation</vt:lpstr>
      <vt:lpstr>Agenda-Objectives</vt:lpstr>
      <vt:lpstr>Overview</vt:lpstr>
      <vt:lpstr>Who Should Access SEEDS?</vt:lpstr>
      <vt:lpstr>New Terms &amp; Definitions</vt:lpstr>
      <vt:lpstr>How is SEEDS Organized?</vt:lpstr>
      <vt:lpstr>Strategies &amp; Activities</vt:lpstr>
      <vt:lpstr>Guidance for Track Options</vt:lpstr>
      <vt:lpstr>Definitions/Guidance for Action Types</vt:lpstr>
      <vt:lpstr>Getting Started </vt:lpstr>
      <vt:lpstr>How To Get Access</vt:lpstr>
      <vt:lpstr>Registering with Google</vt:lpstr>
      <vt:lpstr>SEEDS Access</vt:lpstr>
      <vt:lpstr>Flow of Functions</vt:lpstr>
      <vt:lpstr>User Guide- Navigating</vt:lpstr>
      <vt:lpstr>Functionality</vt:lpstr>
      <vt:lpstr>I. Select Strategy</vt:lpstr>
      <vt:lpstr>I. Select Strategy (cont.)</vt:lpstr>
      <vt:lpstr>II. Select Activity/Track </vt:lpstr>
      <vt:lpstr>II. Select Activity/Track (cont.)</vt:lpstr>
      <vt:lpstr>III. Select Community </vt:lpstr>
      <vt:lpstr>Approaches </vt:lpstr>
      <vt:lpstr>III. Select Community (again) </vt:lpstr>
      <vt:lpstr>Confirmation of Community/Sites</vt:lpstr>
      <vt:lpstr>Community Summary Section</vt:lpstr>
      <vt:lpstr>IV. Indicators &amp; Submitting for Approval</vt:lpstr>
      <vt:lpstr>Strategy Statuses</vt:lpstr>
      <vt:lpstr>V. Editing Strategies, Activities/Tracks, &amp;  Communities</vt:lpstr>
      <vt:lpstr>Adding</vt:lpstr>
      <vt:lpstr>Deleting (Step 1)</vt:lpstr>
      <vt:lpstr>Deleting (Step 2)</vt:lpstr>
      <vt:lpstr>Deleting (Step 3)</vt:lpstr>
      <vt:lpstr>Deleting (Step 4)</vt:lpstr>
      <vt:lpstr>Deleting Activities</vt:lpstr>
      <vt:lpstr>Deleting (when linked)</vt:lpstr>
      <vt:lpstr>VI. Creating Actions</vt:lpstr>
      <vt:lpstr>Creating Sub-Actions</vt:lpstr>
      <vt:lpstr>Sub-Action Screen</vt:lpstr>
      <vt:lpstr>VII. Editing Actions &amp; Sub-Actions</vt:lpstr>
      <vt:lpstr>Editing Action/Sub-Action (Step 1)</vt:lpstr>
      <vt:lpstr>Editing Action/Sub-Action (Step 2)</vt:lpstr>
      <vt:lpstr>Editing Action/Sub-Action (Step 3)</vt:lpstr>
      <vt:lpstr>VIII.  Logging Off</vt:lpstr>
      <vt:lpstr>VIII.  Logging Off</vt:lpstr>
      <vt:lpstr>Questions???</vt:lpstr>
      <vt:lpstr>Next Steps &amp; Timeline </vt:lpstr>
      <vt:lpstr>Open House TA available Pre-P&amp;P Training:</vt:lpstr>
      <vt:lpstr>Future Questions </vt:lpstr>
    </vt:vector>
  </TitlesOfParts>
  <Company>AzDHS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Sass</dc:creator>
  <cp:lastModifiedBy>Edith Di Santo</cp:lastModifiedBy>
  <cp:revision>65</cp:revision>
  <cp:lastPrinted>2017-09-14T18:22:57Z</cp:lastPrinted>
  <dcterms:created xsi:type="dcterms:W3CDTF">2016-09-02T00:01:40Z</dcterms:created>
  <dcterms:modified xsi:type="dcterms:W3CDTF">2017-10-27T20:13:28Z</dcterms:modified>
</cp:coreProperties>
</file>