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6.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7.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0" r:id="rId1"/>
    <p:sldMasterId id="2147483791" r:id="rId2"/>
    <p:sldMasterId id="2147483803" r:id="rId3"/>
    <p:sldMasterId id="2147483815" r:id="rId4"/>
    <p:sldMasterId id="2147483826" r:id="rId5"/>
    <p:sldMasterId id="2147483837" r:id="rId6"/>
    <p:sldMasterId id="2147483848" r:id="rId7"/>
    <p:sldMasterId id="2147483859" r:id="rId8"/>
  </p:sldMasterIdLst>
  <p:notesMasterIdLst>
    <p:notesMasterId r:id="rId49"/>
  </p:notesMasterIdLst>
  <p:handoutMasterIdLst>
    <p:handoutMasterId r:id="rId50"/>
  </p:handoutMasterIdLst>
  <p:sldIdLst>
    <p:sldId id="408" r:id="rId9"/>
    <p:sldId id="257" r:id="rId10"/>
    <p:sldId id="471" r:id="rId11"/>
    <p:sldId id="375" r:id="rId12"/>
    <p:sldId id="421" r:id="rId13"/>
    <p:sldId id="422" r:id="rId14"/>
    <p:sldId id="424" r:id="rId15"/>
    <p:sldId id="425" r:id="rId16"/>
    <p:sldId id="426" r:id="rId17"/>
    <p:sldId id="427" r:id="rId18"/>
    <p:sldId id="428" r:id="rId19"/>
    <p:sldId id="446" r:id="rId20"/>
    <p:sldId id="447" r:id="rId21"/>
    <p:sldId id="429" r:id="rId22"/>
    <p:sldId id="430" r:id="rId23"/>
    <p:sldId id="445" r:id="rId24"/>
    <p:sldId id="448" r:id="rId25"/>
    <p:sldId id="455" r:id="rId26"/>
    <p:sldId id="469" r:id="rId27"/>
    <p:sldId id="456" r:id="rId28"/>
    <p:sldId id="457" r:id="rId29"/>
    <p:sldId id="432" r:id="rId30"/>
    <p:sldId id="433" r:id="rId31"/>
    <p:sldId id="434" r:id="rId32"/>
    <p:sldId id="435" r:id="rId33"/>
    <p:sldId id="436" r:id="rId34"/>
    <p:sldId id="460" r:id="rId35"/>
    <p:sldId id="458" r:id="rId36"/>
    <p:sldId id="431" r:id="rId37"/>
    <p:sldId id="462" r:id="rId38"/>
    <p:sldId id="463" r:id="rId39"/>
    <p:sldId id="464" r:id="rId40"/>
    <p:sldId id="465" r:id="rId41"/>
    <p:sldId id="466" r:id="rId42"/>
    <p:sldId id="467" r:id="rId43"/>
    <p:sldId id="468" r:id="rId44"/>
    <p:sldId id="440" r:id="rId45"/>
    <p:sldId id="443" r:id="rId46"/>
    <p:sldId id="444" r:id="rId47"/>
    <p:sldId id="453" r:id="rId4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DB45"/>
    <a:srgbClr val="CBDF53"/>
    <a:srgbClr val="C7D050"/>
    <a:srgbClr val="B5BF33"/>
    <a:srgbClr val="92D050"/>
    <a:srgbClr val="000000"/>
    <a:srgbClr val="A9A100"/>
    <a:srgbClr val="00A3E1"/>
    <a:srgbClr val="0F6F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8013" autoAdjust="0"/>
    <p:restoredTop sz="83841" autoAdjust="0"/>
  </p:normalViewPr>
  <p:slideViewPr>
    <p:cSldViewPr>
      <p:cViewPr varScale="1">
        <p:scale>
          <a:sx n="64" d="100"/>
          <a:sy n="64" d="100"/>
        </p:scale>
        <p:origin x="-379" y="-82"/>
      </p:cViewPr>
      <p:guideLst>
        <p:guide orient="horz" pos="2160"/>
        <p:guide pos="2880"/>
      </p:guideLst>
    </p:cSldViewPr>
  </p:slideViewPr>
  <p:outlineViewPr>
    <p:cViewPr>
      <p:scale>
        <a:sx n="33" d="100"/>
        <a:sy n="33" d="100"/>
      </p:scale>
      <p:origin x="0" y="6432"/>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71" d="100"/>
          <a:sy n="71" d="100"/>
        </p:scale>
        <p:origin x="-1176" y="-5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8" Type="http://schemas.openxmlformats.org/officeDocument/2006/relationships/slideMaster" Target="slideMasters/slideMaster8.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64" tIns="46582" rIns="93164" bIns="46582" rtlCol="0"/>
          <a:lstStyle>
            <a:lvl1pPr algn="l">
              <a:defRPr sz="1200"/>
            </a:lvl1pPr>
          </a:lstStyle>
          <a:p>
            <a:r>
              <a:rPr lang="en-US" dirty="0" smtClean="0"/>
              <a:t>Seed to Supper</a:t>
            </a:r>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64" tIns="46582" rIns="93164" bIns="46582" rtlCol="0" anchor="b"/>
          <a:lstStyle>
            <a:lvl1pPr algn="l">
              <a:defRPr sz="1200"/>
            </a:lvl1pPr>
          </a:lstStyle>
          <a:p>
            <a:r>
              <a:rPr lang="en-US" smtClean="0"/>
              <a:t>Week 1 PowerPoint</a:t>
            </a:r>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64" tIns="46582" rIns="93164" bIns="46582" rtlCol="0" anchor="b"/>
          <a:lstStyle>
            <a:lvl1pPr algn="r">
              <a:defRPr sz="1200"/>
            </a:lvl1pPr>
          </a:lstStyle>
          <a:p>
            <a:fld id="{64B91F9B-0C5E-45E7-809C-2FA7DBC6207E}" type="slidenum">
              <a:rPr lang="en-US" smtClean="0"/>
              <a:pPr/>
              <a:t>‹#›</a:t>
            </a:fld>
            <a:endParaRPr lang="en-US" dirty="0"/>
          </a:p>
        </p:txBody>
      </p:sp>
    </p:spTree>
    <p:extLst>
      <p:ext uri="{BB962C8B-B14F-4D97-AF65-F5344CB8AC3E}">
        <p14:creationId xmlns:p14="http://schemas.microsoft.com/office/powerpoint/2010/main" val="1540752550"/>
      </p:ext>
    </p:extLst>
  </p:cSld>
  <p:clrMap bg1="dk1" tx1="lt1" bg2="dk2" tx2="lt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64" tIns="46582" rIns="93164" bIns="46582" rtlCol="0"/>
          <a:lstStyle>
            <a:lvl1pPr algn="l">
              <a:defRPr sz="1200" b="1"/>
            </a:lvl1pPr>
          </a:lstStyle>
          <a:p>
            <a:r>
              <a:rPr lang="en-US" dirty="0" smtClean="0"/>
              <a:t>Seed to Supper</a:t>
            </a:r>
            <a:endParaRPr lang="en-US" dirty="0"/>
          </a:p>
        </p:txBody>
      </p:sp>
      <p:sp>
        <p:nvSpPr>
          <p:cNvPr id="3" name="Date Placeholder 2"/>
          <p:cNvSpPr>
            <a:spLocks noGrp="1"/>
          </p:cNvSpPr>
          <p:nvPr>
            <p:ph type="dt" idx="1"/>
          </p:nvPr>
        </p:nvSpPr>
        <p:spPr>
          <a:xfrm>
            <a:off x="2701925" y="0"/>
            <a:ext cx="4306853" cy="464820"/>
          </a:xfrm>
          <a:prstGeom prst="rect">
            <a:avLst/>
          </a:prstGeom>
        </p:spPr>
        <p:txBody>
          <a:bodyPr vert="horz" lIns="93164" tIns="46582" rIns="93164" bIns="46582" rtlCol="0"/>
          <a:lstStyle>
            <a:lvl1pPr algn="r">
              <a:defRPr sz="1200" b="1"/>
            </a:lvl1pPr>
          </a:lstStyle>
          <a:p>
            <a:r>
              <a:rPr lang="en-US" smtClean="0"/>
              <a:t>Oregon Food Bank and OSU Extension Service</a:t>
            </a:r>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64" tIns="46582" rIns="93164" bIns="46582"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64" tIns="46582" rIns="93164" bIns="4658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64" tIns="46582" rIns="93164" bIns="46582" rtlCol="0" anchor="b"/>
          <a:lstStyle>
            <a:lvl1pPr algn="l">
              <a:defRPr sz="1200"/>
            </a:lvl1pPr>
          </a:lstStyle>
          <a:p>
            <a:r>
              <a:rPr lang="en-US" smtClean="0"/>
              <a:t>Week 1 PowerPoint</a:t>
            </a:r>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64" tIns="46582" rIns="93164" bIns="46582" rtlCol="0" anchor="b"/>
          <a:lstStyle>
            <a:lvl1pPr algn="r">
              <a:defRPr sz="1200"/>
            </a:lvl1pPr>
          </a:lstStyle>
          <a:p>
            <a:fld id="{0095C1E3-E25E-4181-891B-687C5DFF8D43}" type="slidenum">
              <a:rPr lang="en-US" smtClean="0"/>
              <a:pPr/>
              <a:t>‹#›</a:t>
            </a:fld>
            <a:endParaRPr lang="en-US" dirty="0"/>
          </a:p>
        </p:txBody>
      </p:sp>
    </p:spTree>
    <p:extLst>
      <p:ext uri="{BB962C8B-B14F-4D97-AF65-F5344CB8AC3E}">
        <p14:creationId xmlns:p14="http://schemas.microsoft.com/office/powerpoint/2010/main" val="31060101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Welcome! Please sign in, grab</a:t>
            </a:r>
            <a:r>
              <a:rPr lang="en-US" baseline="0" dirty="0" smtClean="0"/>
              <a:t> a name tag,</a:t>
            </a:r>
            <a:r>
              <a:rPr lang="en-US" dirty="0" smtClean="0"/>
              <a:t> and take a seat!</a:t>
            </a:r>
          </a:p>
          <a:p>
            <a:endParaRPr lang="en-US" dirty="0" smtClean="0"/>
          </a:p>
          <a:p>
            <a:r>
              <a:rPr lang="en-US" baseline="0" dirty="0" smtClean="0"/>
              <a:t>[Facilitators, introduce yourselves]</a:t>
            </a:r>
          </a:p>
          <a:p>
            <a:pPr marL="171425" indent="-171425">
              <a:buFontTx/>
              <a:buChar char="-"/>
            </a:pPr>
            <a:r>
              <a:rPr lang="en-US" baseline="0" dirty="0" smtClean="0"/>
              <a:t>Facilitator names</a:t>
            </a:r>
          </a:p>
          <a:p>
            <a:pPr marL="171425" indent="-171425">
              <a:buFontTx/>
              <a:buChar char="-"/>
            </a:pPr>
            <a:r>
              <a:rPr lang="en-US" baseline="0" dirty="0" smtClean="0"/>
              <a:t>Facilitator’s gardening background (to establish expertise, credibility and rapport)</a:t>
            </a:r>
          </a:p>
          <a:p>
            <a:endParaRPr lang="en-US" dirty="0" smtClean="0"/>
          </a:p>
          <a:p>
            <a:r>
              <a:rPr lang="en-US" dirty="0" smtClean="0"/>
              <a:t>[Pass</a:t>
            </a:r>
            <a:r>
              <a:rPr lang="en-US" baseline="0" dirty="0" smtClean="0"/>
              <a:t> out 1) course booklet to all participants. Have scratch paper and pens available.]</a:t>
            </a:r>
          </a:p>
          <a:p>
            <a:pPr marL="0" indent="0">
              <a:buFontTx/>
              <a:buNone/>
            </a:pPr>
            <a:endParaRPr lang="en-US" baseline="0" dirty="0" smtClean="0"/>
          </a:p>
          <a:p>
            <a:r>
              <a:rPr lang="en-US" dirty="0" smtClean="0"/>
              <a:t>1) Did everyone sign in? Please</a:t>
            </a:r>
            <a:r>
              <a:rPr lang="en-US" baseline="0" dirty="0" smtClean="0"/>
              <a:t> sign in at the beginning of each class [facilitators, collect sign-in sheet before class ends] Please explain the waiver/media release or opt out component to the sign in form.</a:t>
            </a:r>
            <a:endParaRPr lang="en-US" dirty="0" smtClean="0"/>
          </a:p>
          <a:p>
            <a:r>
              <a:rPr lang="en-US" dirty="0" smtClean="0"/>
              <a:t>2) Pre-class survey. Hand</a:t>
            </a:r>
            <a:r>
              <a:rPr lang="en-US" baseline="0" dirty="0" smtClean="0"/>
              <a:t> out the survey and have everyone complete it as they come in. Collect the surveys and put them in the ‘completed forms’ folder in the course kit.</a:t>
            </a:r>
          </a:p>
          <a:p>
            <a:r>
              <a:rPr lang="en-US" baseline="0" dirty="0" smtClean="0"/>
              <a:t>3) This is a _____-session course [</a:t>
            </a:r>
            <a:r>
              <a:rPr lang="en-US" baseline="0" smtClean="0"/>
              <a:t>specify </a:t>
            </a:r>
            <a:r>
              <a:rPr lang="en-US" baseline="0" smtClean="0"/>
              <a:t>number]. </a:t>
            </a:r>
            <a:r>
              <a:rPr lang="en-US" baseline="0" dirty="0" smtClean="0"/>
              <a:t>Upcoming classes are on the following dates and times ______________. [write dates and times on board, if available.] Please plan to attend all classes.</a:t>
            </a:r>
          </a:p>
          <a:p>
            <a:r>
              <a:rPr lang="en-US" baseline="0" dirty="0" smtClean="0"/>
              <a:t>4) On the last day of class, you will receive a certificate of completion! </a:t>
            </a:r>
          </a:p>
          <a:p>
            <a:r>
              <a:rPr lang="en-US" baseline="0" dirty="0" smtClean="0"/>
              <a:t>5) [Provide participants with instructions on how to find closest restrooms and what time/how long breaks will last.]</a:t>
            </a:r>
          </a:p>
          <a:p>
            <a:endParaRPr lang="en-US" baseline="0" dirty="0" smtClean="0"/>
          </a:p>
          <a:p>
            <a:r>
              <a:rPr lang="en-US" dirty="0" smtClean="0"/>
              <a:t>Class introductions:</a:t>
            </a:r>
            <a:r>
              <a:rPr lang="en-US" baseline="0" dirty="0" smtClean="0"/>
              <a:t>  </a:t>
            </a:r>
            <a:r>
              <a:rPr lang="en-US" dirty="0" smtClean="0"/>
              <a:t>Let’s get to know each other a bit better. </a:t>
            </a:r>
          </a:p>
          <a:p>
            <a:endParaRPr lang="en-US" dirty="0" smtClean="0"/>
          </a:p>
          <a:p>
            <a:r>
              <a:rPr lang="en-US" dirty="0" smtClean="0"/>
              <a:t>Please introduce yourself and tell us a little about why you are interested in home gardening and what do you hope to get out of this class.</a:t>
            </a:r>
          </a:p>
          <a:p>
            <a:endParaRPr lang="en-US" dirty="0" smtClean="0"/>
          </a:p>
          <a:p>
            <a:pPr marL="0" indent="0">
              <a:buFontTx/>
              <a:buNone/>
            </a:pPr>
            <a:endParaRPr lang="en-US" baseline="0" dirty="0" smtClean="0"/>
          </a:p>
          <a:p>
            <a:endParaRPr lang="en-US"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1</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smtClean="0"/>
              <a:t>Week 1 PowerPoint</a:t>
            </a:r>
            <a:endParaRPr lang="en-US" dirty="0"/>
          </a:p>
        </p:txBody>
      </p:sp>
    </p:spTree>
    <p:extLst>
      <p:ext uri="{BB962C8B-B14F-4D97-AF65-F5344CB8AC3E}">
        <p14:creationId xmlns:p14="http://schemas.microsoft.com/office/powerpoint/2010/main" val="19887327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What do you enjoy?</a:t>
            </a:r>
            <a:r>
              <a:rPr lang="en-US" dirty="0"/>
              <a:t> </a:t>
            </a:r>
          </a:p>
          <a:p>
            <a:endParaRPr lang="en-US" dirty="0"/>
          </a:p>
          <a:p>
            <a:r>
              <a:rPr lang="en-US" b="1" dirty="0"/>
              <a:t>What is economical?</a:t>
            </a:r>
            <a:r>
              <a:rPr lang="en-US" dirty="0"/>
              <a:t> Get the most </a:t>
            </a:r>
            <a:r>
              <a:rPr lang="en-US" dirty="0" smtClean="0"/>
              <a:t>value</a:t>
            </a:r>
            <a:r>
              <a:rPr lang="en-US" baseline="0" dirty="0" smtClean="0"/>
              <a:t> for your money</a:t>
            </a:r>
            <a:r>
              <a:rPr lang="en-US" dirty="0" smtClean="0"/>
              <a:t>! </a:t>
            </a:r>
            <a:r>
              <a:rPr lang="en-US" dirty="0"/>
              <a:t>Page 7</a:t>
            </a:r>
            <a:r>
              <a:rPr lang="en-US" dirty="0" smtClean="0"/>
              <a:t> </a:t>
            </a:r>
            <a:r>
              <a:rPr lang="en-US" dirty="0"/>
              <a:t>has a list called the “Scale of Relative Value of Garden Vegetables”. This list shows veggies from most valuable (top left) to least valuable, based on how much space they take up and how expensive they are to buy in the store. When space is limited, value can help you add or remove items from your list.</a:t>
            </a:r>
          </a:p>
          <a:p>
            <a:endParaRPr lang="en-US" dirty="0"/>
          </a:p>
          <a:p>
            <a:r>
              <a:rPr lang="en-US" dirty="0"/>
              <a:t>EXAMPLES: </a:t>
            </a:r>
            <a:r>
              <a:rPr lang="en-US" dirty="0" smtClean="0"/>
              <a:t>Radishes</a:t>
            </a:r>
            <a:r>
              <a:rPr lang="en-US" baseline="0" dirty="0" smtClean="0"/>
              <a:t> and lettuce are easy to grow from seed, and seeds are less expensive than starts. They grow quickly, so you can harvest a lot throughout the season, and they don’t take up much space. This makes them a good value.</a:t>
            </a:r>
          </a:p>
          <a:p>
            <a:endParaRPr lang="en-US" baseline="0" dirty="0" smtClean="0"/>
          </a:p>
          <a:p>
            <a:r>
              <a:rPr lang="en-US" baseline="0" dirty="0" smtClean="0"/>
              <a:t>One pumpkin plant uses a lot of space, takes a long time to grow, and makes only a few pumpkins. Pumpkins can be inexpensive to buy at the store, so they are a less cost-effective choice in a small garden</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10</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13737279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How much space will it take? </a:t>
            </a:r>
          </a:p>
          <a:p>
            <a:endParaRPr lang="en-US" dirty="0"/>
          </a:p>
          <a:p>
            <a:r>
              <a:rPr lang="en-US" dirty="0"/>
              <a:t>The Common Crop Chart (pg. </a:t>
            </a:r>
            <a:r>
              <a:rPr lang="en-US" dirty="0" smtClean="0"/>
              <a:t>14) </a:t>
            </a:r>
            <a:r>
              <a:rPr lang="en-US" dirty="0"/>
              <a:t>has information about a crop’s “footprint”, or the amount of space that each vegetable will take up in the garden in square inches.</a:t>
            </a:r>
          </a:p>
          <a:p>
            <a:endParaRPr lang="en-US" dirty="0"/>
          </a:p>
          <a:p>
            <a:r>
              <a:rPr lang="en-US" dirty="0"/>
              <a:t>This is important because most gardeners have only a limited amount of space. </a:t>
            </a:r>
          </a:p>
          <a:p>
            <a:endParaRPr lang="en-US" b="1" dirty="0"/>
          </a:p>
          <a:p>
            <a:r>
              <a:rPr lang="en-US" dirty="0"/>
              <a:t>Make adjustments to your list, as needed.</a:t>
            </a:r>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11</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9709139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8137">
              <a:defRPr/>
            </a:pPr>
            <a:r>
              <a:rPr lang="en-US" b="0" dirty="0"/>
              <a:t>Plan for the “footprint” of your plants at maturity. </a:t>
            </a:r>
            <a:r>
              <a:rPr lang="en-US" dirty="0"/>
              <a:t>Plant starts and seedlings are tiny, but healthy, mature plants can be </a:t>
            </a:r>
            <a:r>
              <a:rPr lang="en-US" dirty="0" smtClean="0"/>
              <a:t>large</a:t>
            </a:r>
            <a:r>
              <a:rPr lang="en-US" dirty="0"/>
              <a:t>. </a:t>
            </a:r>
          </a:p>
          <a:p>
            <a:pPr defTabSz="898137">
              <a:defRPr/>
            </a:pPr>
            <a:endParaRPr lang="en-US" dirty="0"/>
          </a:p>
          <a:p>
            <a:pPr defTabSz="898137">
              <a:defRPr/>
            </a:pPr>
            <a:r>
              <a:rPr lang="en-US" dirty="0"/>
              <a:t>Imagine looking at tomato seedling from above, then imagine looking at a fully-grown tomato plant from above. </a:t>
            </a:r>
            <a:r>
              <a:rPr lang="en-US" dirty="0" smtClean="0"/>
              <a:t>The space</a:t>
            </a:r>
            <a:r>
              <a:rPr lang="en-US" baseline="0" dirty="0" smtClean="0"/>
              <a:t> that the plant takes up on the ground—or its width—</a:t>
            </a:r>
            <a:r>
              <a:rPr lang="en-US" dirty="0" smtClean="0"/>
              <a:t>is its footprint. </a:t>
            </a:r>
          </a:p>
          <a:p>
            <a:pPr defTabSz="898137">
              <a:defRPr/>
            </a:pPr>
            <a:endParaRPr lang="en-US" dirty="0" smtClean="0"/>
          </a:p>
          <a:p>
            <a:pPr defTabSz="898137">
              <a:defRPr/>
            </a:pPr>
            <a:r>
              <a:rPr lang="en-US" dirty="0" smtClean="0"/>
              <a:t>Drawing out the footprints of your crops on your map</a:t>
            </a:r>
            <a:r>
              <a:rPr lang="en-US" baseline="0" dirty="0" smtClean="0"/>
              <a:t> will help you decide how much room you need, and how many seeds or starts to plant.</a:t>
            </a:r>
            <a:endParaRPr lang="en-US" dirty="0"/>
          </a:p>
          <a:p>
            <a:pPr defTabSz="898137">
              <a:defRPr/>
            </a:pP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12</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547189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8137">
              <a:defRPr/>
            </a:pPr>
            <a:r>
              <a:rPr lang="en-US" dirty="0"/>
              <a:t>Page </a:t>
            </a:r>
            <a:r>
              <a:rPr lang="en-US" dirty="0" smtClean="0"/>
              <a:t>11 shows </a:t>
            </a:r>
            <a:r>
              <a:rPr lang="en-US" dirty="0"/>
              <a:t>a diagram of a top-down view of a tomato start (very small!) and a mature tomato (very big!). </a:t>
            </a:r>
            <a:endParaRPr lang="en-US" dirty="0" smtClean="0"/>
          </a:p>
          <a:p>
            <a:pPr defTabSz="898137">
              <a:defRPr/>
            </a:pPr>
            <a:endParaRPr lang="en-US" dirty="0" smtClean="0"/>
          </a:p>
          <a:p>
            <a:pPr defTabSz="898137">
              <a:defRPr/>
            </a:pPr>
            <a:r>
              <a:rPr lang="en-US" dirty="0" smtClean="0"/>
              <a:t>When </a:t>
            </a:r>
            <a:r>
              <a:rPr lang="en-US" dirty="0"/>
              <a:t>it is supported with a trellis, a </a:t>
            </a:r>
            <a:r>
              <a:rPr lang="en-US" dirty="0" smtClean="0"/>
              <a:t>mature tomato’s </a:t>
            </a:r>
            <a:r>
              <a:rPr lang="en-US" dirty="0"/>
              <a:t>“footprint” is about 36 inches wide by 36 inches deep—the “footprints” of 30 common </a:t>
            </a:r>
            <a:r>
              <a:rPr lang="en-US" dirty="0" smtClean="0"/>
              <a:t>crops are listed </a:t>
            </a:r>
            <a:r>
              <a:rPr lang="en-US" dirty="0"/>
              <a:t>in your Common Crop </a:t>
            </a:r>
            <a:r>
              <a:rPr lang="en-US" dirty="0" smtClean="0"/>
              <a:t>Chart on page 14. </a:t>
            </a:r>
            <a:endParaRPr lang="en-US" dirty="0"/>
          </a:p>
          <a:p>
            <a:pPr defTabSz="898137">
              <a:defRPr/>
            </a:pPr>
            <a:endParaRPr lang="en-US" dirty="0"/>
          </a:p>
          <a:p>
            <a:pPr defTabSz="898137">
              <a:defRPr/>
            </a:pPr>
            <a:r>
              <a:rPr lang="en-US" dirty="0"/>
              <a:t>Seed packets and planting calendars list information about horizontal space requirements differently. They give you instructions for “Seed Spacing” (or the space between seeds), “Row Spacing” (or the space between rows), and “Thinning”, (or how far apart your full-grown plants need to be within rows.) We’ll talk more about reading seed packets next week. </a:t>
            </a:r>
            <a:endParaRPr lang="en-US" dirty="0" smtClean="0"/>
          </a:p>
          <a:p>
            <a:pPr defTabSz="898137">
              <a:defRPr/>
            </a:pPr>
            <a:endParaRPr lang="en-US" dirty="0" smtClean="0"/>
          </a:p>
          <a:p>
            <a:pPr defTabSz="898137">
              <a:defRPr/>
            </a:pPr>
            <a:r>
              <a:rPr lang="en-US" dirty="0" smtClean="0"/>
              <a:t>The </a:t>
            </a:r>
            <a:r>
              <a:rPr lang="en-US" dirty="0"/>
              <a:t>“footprint” takes all of these into account and helps you visualize the space your fully-grown plant will need. </a:t>
            </a:r>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13</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26005659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[Give</a:t>
            </a:r>
            <a:r>
              <a:rPr lang="en-US" baseline="0" dirty="0" smtClean="0"/>
              <a:t> other examples, if you like]</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14</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1310457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[Give</a:t>
            </a:r>
            <a:r>
              <a:rPr lang="en-US" baseline="0" dirty="0" smtClean="0"/>
              <a:t> other examples, if you like]</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15</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3334714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Plants need plenty of space both above and below the ground. </a:t>
            </a:r>
          </a:p>
          <a:p>
            <a:endParaRPr lang="en-US" dirty="0"/>
          </a:p>
          <a:p>
            <a:r>
              <a:rPr lang="en-US" dirty="0"/>
              <a:t>Leaves: Plant leaves need enough room to reach sunlight and natural breezes, which help keep them dry and reduce disease problems. Leaves use sunlight to create their own energy, so plants grown in full sun will produce larger vegetables and sweeter fruit than those grown in the shade. </a:t>
            </a:r>
          </a:p>
          <a:p>
            <a:endParaRPr lang="en-US" dirty="0"/>
          </a:p>
          <a:p>
            <a:r>
              <a:rPr lang="en-US" dirty="0"/>
              <a:t>Roots: Plant roots also need room to reach the water, air, and nutrients in the soil. Plants that are too close together will not thrive because they are competing with each other for resources.</a:t>
            </a:r>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16</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25185631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8137">
              <a:defRPr/>
            </a:pPr>
            <a:r>
              <a:rPr lang="en-US" b="0" dirty="0" smtClean="0"/>
              <a:t>Plan </a:t>
            </a:r>
            <a:r>
              <a:rPr lang="en-US" b="0" dirty="0"/>
              <a:t>for height of your plants at maturity (and the shadows they will cast). </a:t>
            </a:r>
          </a:p>
          <a:p>
            <a:pPr defTabSz="898137">
              <a:defRPr/>
            </a:pPr>
            <a:endParaRPr lang="en-US" b="1" dirty="0"/>
          </a:p>
          <a:p>
            <a:pPr defTabSz="898137">
              <a:defRPr/>
            </a:pPr>
            <a:r>
              <a:rPr lang="en-US" dirty="0"/>
              <a:t>The full height of a mature plant is important, because very tall crops can shade out smaller crops in your garden. </a:t>
            </a:r>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17</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19187678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4BEDDD22-EE3E-4B12-A915-A0A79EB45F1D}" type="slidenum">
              <a:rPr lang="en-US" altLang="en-US">
                <a:solidFill>
                  <a:prstClr val="black"/>
                </a:solidFill>
              </a:rPr>
              <a:pPr eaLnBrk="1" hangingPunct="1">
                <a:spcBef>
                  <a:spcPct val="0"/>
                </a:spcBef>
              </a:pPr>
              <a:t>18</a:t>
            </a:fld>
            <a:endParaRPr lang="en-US" altLang="en-US">
              <a:solidFill>
                <a:prstClr val="black"/>
              </a:solidFill>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eaLnBrk="1" hangingPunct="1"/>
            <a:r>
              <a:rPr lang="en-US" altLang="en-US" dirty="0" smtClean="0"/>
              <a:t>In some ways container gardening is very similar to gardening in the ground. Many of the same plants can be grown, the growing season is the same and the plants have the same sunlight requirements. </a:t>
            </a:r>
          </a:p>
          <a:p>
            <a:pPr eaLnBrk="1" hangingPunct="1"/>
            <a:endParaRPr lang="en-US" altLang="en-US" dirty="0" smtClean="0"/>
          </a:p>
          <a:p>
            <a:pPr eaLnBrk="1" hangingPunct="1"/>
            <a:r>
              <a:rPr lang="en-US" altLang="en-US" dirty="0" smtClean="0"/>
              <a:t>However, there are some significant differences when it comes to watering, fertilizing and taking care of the soil.</a:t>
            </a:r>
          </a:p>
        </p:txBody>
      </p:sp>
      <p:sp>
        <p:nvSpPr>
          <p:cNvPr id="2" name="Footer Placeholder 1"/>
          <p:cNvSpPr>
            <a:spLocks noGrp="1"/>
          </p:cNvSpPr>
          <p:nvPr>
            <p:ph type="ftr" sz="quarter" idx="10"/>
          </p:nvPr>
        </p:nvSpPr>
        <p:spPr/>
        <p:txBody>
          <a:bodyPr/>
          <a:lstStyle/>
          <a:p>
            <a:r>
              <a:rPr lang="en-US" dirty="0" smtClean="0">
                <a:solidFill>
                  <a:prstClr val="black"/>
                </a:solidFill>
              </a:rPr>
              <a:t>Week 1 PowerPoint</a:t>
            </a:r>
            <a:endParaRPr lang="en-US" dirty="0">
              <a:solidFill>
                <a:prstClr val="black"/>
              </a:solidFill>
            </a:endParaRPr>
          </a:p>
        </p:txBody>
      </p:sp>
      <p:sp>
        <p:nvSpPr>
          <p:cNvPr id="3" name="Date Placeholder 2"/>
          <p:cNvSpPr>
            <a:spLocks noGrp="1"/>
          </p:cNvSpPr>
          <p:nvPr>
            <p:ph type="dt" idx="11"/>
          </p:nvPr>
        </p:nvSpPr>
        <p:spPr/>
        <p:txBody>
          <a:bodyPr/>
          <a:lstStyle/>
          <a:p>
            <a:r>
              <a:rPr lang="en-US" smtClean="0">
                <a:solidFill>
                  <a:prstClr val="black"/>
                </a:solidFill>
              </a:rPr>
              <a:t>Oregon Food Bank and OSU Extension Service</a:t>
            </a:r>
            <a:endParaRPr lang="en-US">
              <a:solidFill>
                <a:prstClr val="black"/>
              </a:solidFill>
            </a:endParaRPr>
          </a:p>
        </p:txBody>
      </p:sp>
      <p:sp>
        <p:nvSpPr>
          <p:cNvPr id="4" name="Header Placeholder 3"/>
          <p:cNvSpPr>
            <a:spLocks noGrp="1"/>
          </p:cNvSpPr>
          <p:nvPr>
            <p:ph type="hdr" sz="quarter" idx="12"/>
          </p:nvPr>
        </p:nvSpPr>
        <p:spPr/>
        <p:txBody>
          <a:bodyPr/>
          <a:lstStyle/>
          <a:p>
            <a:r>
              <a:rPr lang="en-US" smtClean="0">
                <a:solidFill>
                  <a:prstClr val="black"/>
                </a:solidFill>
              </a:rPr>
              <a:t>Seed to Supper</a:t>
            </a:r>
            <a:endParaRPr lang="en-US">
              <a:solidFill>
                <a:prstClr val="black"/>
              </a:solidFill>
            </a:endParaRPr>
          </a:p>
        </p:txBody>
      </p:sp>
    </p:spTree>
    <p:extLst>
      <p:ext uri="{BB962C8B-B14F-4D97-AF65-F5344CB8AC3E}">
        <p14:creationId xmlns:p14="http://schemas.microsoft.com/office/powerpoint/2010/main" val="35024591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lnSpcReduction="10000"/>
          </a:bodyPr>
          <a:lstStyle/>
          <a:p>
            <a:pPr>
              <a:defRPr/>
            </a:pPr>
            <a:r>
              <a:rPr lang="en-US" dirty="0" smtClean="0"/>
              <a:t>Just as when we garden in the ground we want our container plants to look great, to be productive and all without taking every moment of every day.  Therefore, we want our plants to be healthy, to be less prone to diseases and insect infestations. </a:t>
            </a:r>
          </a:p>
          <a:p>
            <a:pPr>
              <a:defRPr/>
            </a:pPr>
            <a:endParaRPr lang="en-US" dirty="0" smtClean="0"/>
          </a:p>
          <a:p>
            <a:pPr>
              <a:defRPr/>
            </a:pPr>
            <a:r>
              <a:rPr lang="en-US" dirty="0" smtClean="0"/>
              <a:t>Although gardening in containers has many similarities to gardening in the ground there are some fundamental differences.  But if you pay attention to the 3 R’s of container gardening you can’t go wrong.  </a:t>
            </a:r>
          </a:p>
          <a:p>
            <a:pPr>
              <a:defRPr/>
            </a:pPr>
            <a:endParaRPr lang="en-US" dirty="0" smtClean="0"/>
          </a:p>
          <a:p>
            <a:pPr>
              <a:defRPr/>
            </a:pPr>
            <a:r>
              <a:rPr lang="en-US" dirty="0" smtClean="0"/>
              <a:t>The right preparation is vital.  From the selection of the pot to the soil you put in it, these things matter because container gardening is a closed environment.  The only location the plant has is the one we select for it.  The only soil it has to grow in is the soil, we select for the container.  So we need to give careful thought to the preparation.</a:t>
            </a:r>
          </a:p>
          <a:p>
            <a:pPr>
              <a:defRPr/>
            </a:pPr>
            <a:endParaRPr lang="en-US" dirty="0" smtClean="0"/>
          </a:p>
          <a:p>
            <a:pPr>
              <a:defRPr/>
            </a:pPr>
            <a:r>
              <a:rPr lang="en-US" dirty="0" smtClean="0"/>
              <a:t>The right plant selection also contributes to the success of our container garden.  As much as we want to think we can grow anything, anywhere we know that just isn’t realistic.  So if we want our plants to do more than survive but thrive we need to make sure we make good selections.</a:t>
            </a:r>
          </a:p>
          <a:p>
            <a:pPr>
              <a:defRPr/>
            </a:pPr>
            <a:endParaRPr lang="en-US" dirty="0" smtClean="0"/>
          </a:p>
          <a:p>
            <a:pPr>
              <a:defRPr/>
            </a:pPr>
            <a:r>
              <a:rPr lang="en-US" dirty="0" smtClean="0"/>
              <a:t>And finally, we can make good preparations and great plant selections but if we don’t give it the right care our container gardens will be full of stressed plants.  And stressed plants are more prone to disease and insect problems.</a:t>
            </a:r>
          </a:p>
          <a:p>
            <a:pPr>
              <a:defRPr/>
            </a:pPr>
            <a:endParaRPr lang="en-US" dirty="0" smtClean="0"/>
          </a:p>
          <a:p>
            <a:pPr>
              <a:defRPr/>
            </a:pPr>
            <a:r>
              <a:rPr lang="en-US" dirty="0" smtClean="0"/>
              <a:t>So let’s look at what we need to be doing….</a:t>
            </a:r>
          </a:p>
        </p:txBody>
      </p:sp>
      <p:sp>
        <p:nvSpPr>
          <p:cNvPr id="9220"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r>
              <a:rPr lang="en-US" dirty="0" smtClean="0">
                <a:latin typeface="+mj-lt"/>
              </a:rPr>
              <a:t>Seed to Supper</a:t>
            </a:r>
          </a:p>
        </p:txBody>
      </p:sp>
      <p:sp>
        <p:nvSpPr>
          <p:cNvPr id="9221"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r>
              <a:rPr lang="en-US" dirty="0" smtClean="0">
                <a:latin typeface="+mj-lt"/>
              </a:rPr>
              <a:t>Oregon Food Bank and OSU Extension Service</a:t>
            </a:r>
          </a:p>
        </p:txBody>
      </p:sp>
      <p:sp>
        <p:nvSpPr>
          <p:cNvPr id="9222" name="Slide Number Placeholder 5"/>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FF28B65-3E0D-4963-AB71-B760814EF6A2}" type="slidenum">
              <a:rPr lang="en-US">
                <a:latin typeface="Arial" panose="020B0604020202020204" pitchFamily="34" charset="0"/>
              </a:rPr>
              <a:pPr>
                <a:spcBef>
                  <a:spcPct val="0"/>
                </a:spcBef>
              </a:pPr>
              <a:t>19</a:t>
            </a:fld>
            <a:endParaRPr lang="en-US">
              <a:latin typeface="Arial" panose="020B0604020202020204" pitchFamily="34" charset="0"/>
            </a:endParaRPr>
          </a:p>
        </p:txBody>
      </p:sp>
      <p:sp>
        <p:nvSpPr>
          <p:cNvPr id="2" name="Footer Placeholder 1"/>
          <p:cNvSpPr>
            <a:spLocks noGrp="1"/>
          </p:cNvSpPr>
          <p:nvPr>
            <p:ph type="ftr" sz="quarter" idx="10"/>
          </p:nvPr>
        </p:nvSpPr>
        <p:spPr/>
        <p:txBody>
          <a:bodyPr/>
          <a:lstStyle/>
          <a:p>
            <a:r>
              <a:rPr lang="en-US" smtClean="0"/>
              <a:t>Week 1 PowerPoint</a:t>
            </a:r>
            <a:endParaRPr lang="en-US" dirty="0"/>
          </a:p>
        </p:txBody>
      </p:sp>
    </p:spTree>
    <p:extLst>
      <p:ext uri="{BB962C8B-B14F-4D97-AF65-F5344CB8AC3E}">
        <p14:creationId xmlns:p14="http://schemas.microsoft.com/office/powerpoint/2010/main" val="1579520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637">
              <a:defRPr/>
            </a:pPr>
            <a:r>
              <a:rPr lang="en-US" dirty="0"/>
              <a:t>A gardener’s job is simple: to understand the needs of the plants and provide them.  </a:t>
            </a:r>
          </a:p>
          <a:p>
            <a:pPr defTabSz="931637">
              <a:defRPr/>
            </a:pPr>
            <a:endParaRPr lang="en-US" dirty="0"/>
          </a:p>
          <a:p>
            <a:pPr defTabSz="931637">
              <a:defRPr/>
            </a:pPr>
            <a:r>
              <a:rPr lang="en-US" dirty="0"/>
              <a:t>What do plants need?  They need sunlight, water, air and nutrients, in the right amount and at the right time.  </a:t>
            </a:r>
          </a:p>
          <a:p>
            <a:pPr defTabSz="931637">
              <a:defRPr/>
            </a:pPr>
            <a:endParaRPr lang="en-US" dirty="0"/>
          </a:p>
          <a:p>
            <a:pPr defTabSz="931637">
              <a:defRPr/>
            </a:pPr>
            <a:r>
              <a:rPr lang="en-US" dirty="0"/>
              <a:t>This course will teach you how to give plants what plants need so that you can grow a successful garden.  </a:t>
            </a:r>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2</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smtClean="0"/>
              <a:t>Week 1 PowerPoint</a:t>
            </a:r>
            <a:endParaRPr lang="en-US" dirty="0"/>
          </a:p>
        </p:txBody>
      </p:sp>
    </p:spTree>
    <p:extLst>
      <p:ext uri="{BB962C8B-B14F-4D97-AF65-F5344CB8AC3E}">
        <p14:creationId xmlns:p14="http://schemas.microsoft.com/office/powerpoint/2010/main" val="40404004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B919224C-0841-4AE2-92FE-08B2FBA4EE71}" type="slidenum">
              <a:rPr lang="en-US" altLang="en-US">
                <a:solidFill>
                  <a:prstClr val="black"/>
                </a:solidFill>
              </a:rPr>
              <a:pPr eaLnBrk="1" hangingPunct="1">
                <a:spcBef>
                  <a:spcPct val="0"/>
                </a:spcBef>
              </a:pPr>
              <a:t>20</a:t>
            </a:fld>
            <a:endParaRPr lang="en-US" alt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pPr eaLnBrk="1" hangingPunct="1"/>
            <a:endParaRPr lang="en-US" altLang="en-US" smtClean="0">
              <a:latin typeface="Arial" panose="020B0604020202020204" pitchFamily="34" charset="0"/>
            </a:endParaRPr>
          </a:p>
        </p:txBody>
      </p:sp>
      <p:sp>
        <p:nvSpPr>
          <p:cNvPr id="2" name="Footer Placeholder 1"/>
          <p:cNvSpPr>
            <a:spLocks noGrp="1"/>
          </p:cNvSpPr>
          <p:nvPr>
            <p:ph type="ftr" sz="quarter" idx="10"/>
          </p:nvPr>
        </p:nvSpPr>
        <p:spPr/>
        <p:txBody>
          <a:bodyPr/>
          <a:lstStyle/>
          <a:p>
            <a:r>
              <a:rPr lang="en-US" dirty="0" smtClean="0">
                <a:solidFill>
                  <a:prstClr val="black"/>
                </a:solidFill>
              </a:rPr>
              <a:t>Week 1 PowerPoint</a:t>
            </a:r>
            <a:endParaRPr lang="en-US" dirty="0">
              <a:solidFill>
                <a:prstClr val="black"/>
              </a:solidFill>
            </a:endParaRPr>
          </a:p>
        </p:txBody>
      </p:sp>
      <p:sp>
        <p:nvSpPr>
          <p:cNvPr id="3" name="Date Placeholder 2"/>
          <p:cNvSpPr>
            <a:spLocks noGrp="1"/>
          </p:cNvSpPr>
          <p:nvPr>
            <p:ph type="dt" idx="11"/>
          </p:nvPr>
        </p:nvSpPr>
        <p:spPr/>
        <p:txBody>
          <a:bodyPr/>
          <a:lstStyle/>
          <a:p>
            <a:r>
              <a:rPr lang="en-US" smtClean="0">
                <a:solidFill>
                  <a:prstClr val="black"/>
                </a:solidFill>
              </a:rPr>
              <a:t>Oregon Food Bank and OSU Extension Service</a:t>
            </a:r>
            <a:endParaRPr lang="en-US">
              <a:solidFill>
                <a:prstClr val="black"/>
              </a:solidFill>
            </a:endParaRPr>
          </a:p>
        </p:txBody>
      </p:sp>
      <p:sp>
        <p:nvSpPr>
          <p:cNvPr id="4" name="Header Placeholder 3"/>
          <p:cNvSpPr>
            <a:spLocks noGrp="1"/>
          </p:cNvSpPr>
          <p:nvPr>
            <p:ph type="hdr" sz="quarter" idx="12"/>
          </p:nvPr>
        </p:nvSpPr>
        <p:spPr/>
        <p:txBody>
          <a:bodyPr/>
          <a:lstStyle/>
          <a:p>
            <a:r>
              <a:rPr lang="en-US" smtClean="0">
                <a:solidFill>
                  <a:prstClr val="black"/>
                </a:solidFill>
              </a:rPr>
              <a:t>Seed to Supper</a:t>
            </a:r>
            <a:endParaRPr lang="en-US">
              <a:solidFill>
                <a:prstClr val="black"/>
              </a:solidFill>
            </a:endParaRPr>
          </a:p>
        </p:txBody>
      </p:sp>
    </p:spTree>
    <p:extLst>
      <p:ext uri="{BB962C8B-B14F-4D97-AF65-F5344CB8AC3E}">
        <p14:creationId xmlns:p14="http://schemas.microsoft.com/office/powerpoint/2010/main" val="21756349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AFC2E1B5-A34B-41C4-8AD9-FDEA4BC45A76}" type="slidenum">
              <a:rPr lang="en-US" altLang="en-US">
                <a:solidFill>
                  <a:prstClr val="black"/>
                </a:solidFill>
              </a:rPr>
              <a:pPr eaLnBrk="1" hangingPunct="1">
                <a:spcBef>
                  <a:spcPct val="0"/>
                </a:spcBef>
              </a:pPr>
              <a:t>21</a:t>
            </a:fld>
            <a:endParaRPr lang="en-US" altLang="en-US">
              <a:solidFill>
                <a:prstClr val="black"/>
              </a:solidFill>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pPr eaLnBrk="1" hangingPunct="1"/>
            <a:r>
              <a:rPr lang="en-US" altLang="en-US" dirty="0" smtClean="0"/>
              <a:t>What are some examples of crops that may produce the best quantity? Quality (economic payoff)?</a:t>
            </a:r>
          </a:p>
          <a:p>
            <a:pPr eaLnBrk="1" hangingPunct="1"/>
            <a:endParaRPr lang="en-US" altLang="en-US" dirty="0" smtClean="0">
              <a:latin typeface="Arial" panose="020B0604020202020204" pitchFamily="34" charset="0"/>
            </a:endParaRPr>
          </a:p>
        </p:txBody>
      </p:sp>
      <p:sp>
        <p:nvSpPr>
          <p:cNvPr id="2" name="Footer Placeholder 1"/>
          <p:cNvSpPr>
            <a:spLocks noGrp="1"/>
          </p:cNvSpPr>
          <p:nvPr>
            <p:ph type="ftr" sz="quarter" idx="10"/>
          </p:nvPr>
        </p:nvSpPr>
        <p:spPr/>
        <p:txBody>
          <a:bodyPr/>
          <a:lstStyle/>
          <a:p>
            <a:r>
              <a:rPr lang="en-US" dirty="0" smtClean="0">
                <a:solidFill>
                  <a:prstClr val="black"/>
                </a:solidFill>
              </a:rPr>
              <a:t>Week 1 PowerPoint</a:t>
            </a:r>
            <a:endParaRPr lang="en-US" dirty="0">
              <a:solidFill>
                <a:prstClr val="black"/>
              </a:solidFill>
            </a:endParaRPr>
          </a:p>
        </p:txBody>
      </p:sp>
      <p:sp>
        <p:nvSpPr>
          <p:cNvPr id="3" name="Date Placeholder 2"/>
          <p:cNvSpPr>
            <a:spLocks noGrp="1"/>
          </p:cNvSpPr>
          <p:nvPr>
            <p:ph type="dt" idx="11"/>
          </p:nvPr>
        </p:nvSpPr>
        <p:spPr/>
        <p:txBody>
          <a:bodyPr/>
          <a:lstStyle/>
          <a:p>
            <a:r>
              <a:rPr lang="en-US" smtClean="0">
                <a:solidFill>
                  <a:prstClr val="black"/>
                </a:solidFill>
              </a:rPr>
              <a:t>Oregon Food Bank and OSU Extension Service</a:t>
            </a:r>
            <a:endParaRPr lang="en-US">
              <a:solidFill>
                <a:prstClr val="black"/>
              </a:solidFill>
            </a:endParaRPr>
          </a:p>
        </p:txBody>
      </p:sp>
      <p:sp>
        <p:nvSpPr>
          <p:cNvPr id="4" name="Header Placeholder 3"/>
          <p:cNvSpPr>
            <a:spLocks noGrp="1"/>
          </p:cNvSpPr>
          <p:nvPr>
            <p:ph type="hdr" sz="quarter" idx="12"/>
          </p:nvPr>
        </p:nvSpPr>
        <p:spPr/>
        <p:txBody>
          <a:bodyPr/>
          <a:lstStyle/>
          <a:p>
            <a:r>
              <a:rPr lang="en-US" smtClean="0">
                <a:solidFill>
                  <a:prstClr val="black"/>
                </a:solidFill>
              </a:rPr>
              <a:t>Seed to Supper</a:t>
            </a:r>
            <a:endParaRPr lang="en-US">
              <a:solidFill>
                <a:prstClr val="black"/>
              </a:solidFill>
            </a:endParaRPr>
          </a:p>
        </p:txBody>
      </p:sp>
    </p:spTree>
    <p:extLst>
      <p:ext uri="{BB962C8B-B14F-4D97-AF65-F5344CB8AC3E}">
        <p14:creationId xmlns:p14="http://schemas.microsoft.com/office/powerpoint/2010/main" val="14415223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8137">
              <a:defRPr/>
            </a:pPr>
            <a:r>
              <a:rPr lang="en-US" dirty="0"/>
              <a:t>After you have decided which vegetables you want to plant, the next step is to choose the varieties, or specific types of each plant, that will work best for you. </a:t>
            </a:r>
          </a:p>
          <a:p>
            <a:pPr defTabSz="898137">
              <a:defRPr/>
            </a:pPr>
            <a:endParaRPr lang="en-US" dirty="0"/>
          </a:p>
          <a:p>
            <a:pPr defTabSz="898137">
              <a:defRPr/>
            </a:pPr>
            <a:r>
              <a:rPr lang="en-US" dirty="0"/>
              <a:t>Seed catalogs and seed packets will describe the flavor, appearance and habit of each crop.</a:t>
            </a:r>
          </a:p>
          <a:p>
            <a:pPr defTabSz="898137">
              <a:defRPr/>
            </a:pPr>
            <a:endParaRPr lang="en-US" dirty="0"/>
          </a:p>
          <a:p>
            <a:pPr defTabSz="898137">
              <a:defRPr/>
            </a:pPr>
            <a:r>
              <a:rPr lang="en-US" dirty="0"/>
              <a:t>Some varieties do particularly well in our area. Sourcing your seeds or starts from a local seed company, like Territorial Seed Company, Adaptive Seeds or Nichols Garden Nursery, can ensure that you get plants that were bred to be grown in the Pacific Northwest. </a:t>
            </a:r>
          </a:p>
          <a:p>
            <a:pPr defTabSz="898137">
              <a:defRPr/>
            </a:pPr>
            <a:endParaRPr lang="en-US" dirty="0"/>
          </a:p>
          <a:p>
            <a:pPr defTabSz="898137">
              <a:defRPr/>
            </a:pPr>
            <a:r>
              <a:rPr lang="en-US" dirty="0"/>
              <a:t>OSU Extension also provides an annual ‘recommended varieties’ list that can help you make your choices. (Link at www.oregonfoodbank.org/seedtosupper)</a:t>
            </a:r>
          </a:p>
          <a:p>
            <a:pPr defTabSz="898137">
              <a:defRPr/>
            </a:pPr>
            <a:endParaRPr lang="en-US" dirty="0"/>
          </a:p>
          <a:p>
            <a:pPr defTabSz="898137">
              <a:defRPr/>
            </a:pPr>
            <a:r>
              <a:rPr lang="en-US" dirty="0"/>
              <a:t>As you get closer to planting season and/or discover varieties that you think look good, you can fill them in on your Personal Planting Plan. (If you get free/inexpensive seeds but don’t have much choice about variety, </a:t>
            </a:r>
            <a:r>
              <a:rPr lang="en-US" dirty="0" smtClean="0"/>
              <a:t>it is okay </a:t>
            </a:r>
            <a:r>
              <a:rPr lang="en-US" dirty="0"/>
              <a:t>to try </a:t>
            </a:r>
            <a:r>
              <a:rPr lang="en-US" dirty="0" smtClean="0"/>
              <a:t>them </a:t>
            </a:r>
            <a:r>
              <a:rPr lang="en-US" dirty="0"/>
              <a:t>out!)</a:t>
            </a:r>
          </a:p>
          <a:p>
            <a:pPr defTabSz="898137">
              <a:defRPr/>
            </a:pPr>
            <a:endParaRPr lang="en-US" dirty="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22</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14908138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It’s </a:t>
            </a:r>
            <a:r>
              <a:rPr lang="en-US" dirty="0"/>
              <a:t>important to plant your seeds or transplants at the right time to avoid risk of damage from very hot or very cold weather</a:t>
            </a:r>
            <a:r>
              <a:rPr lang="en-US" dirty="0" smtClean="0"/>
              <a:t>. See “Planting Window” column on Common Crop Chart.</a:t>
            </a:r>
            <a:endParaRPr lang="en-US" dirty="0"/>
          </a:p>
          <a:p>
            <a:endParaRPr lang="en-US" dirty="0"/>
          </a:p>
          <a:p>
            <a:r>
              <a:rPr lang="en-US" dirty="0" smtClean="0"/>
              <a:t>Seed </a:t>
            </a:r>
            <a:r>
              <a:rPr lang="en-US" dirty="0"/>
              <a:t>packets and seed catalogs also have information about planting dates. These sources will often refer to the</a:t>
            </a:r>
            <a:r>
              <a:rPr lang="en-US" b="1" dirty="0"/>
              <a:t> </a:t>
            </a:r>
            <a:r>
              <a:rPr lang="en-US" dirty="0"/>
              <a:t>last and first frost dates. </a:t>
            </a:r>
            <a:r>
              <a:rPr lang="en-US" dirty="0" smtClean="0"/>
              <a:t>Look at Page </a:t>
            </a:r>
            <a:r>
              <a:rPr lang="en-US" dirty="0"/>
              <a:t>8</a:t>
            </a:r>
            <a:r>
              <a:rPr lang="en-US" dirty="0" smtClean="0"/>
              <a:t> to find the first and last frost dates in our area.</a:t>
            </a:r>
            <a:endParaRPr lang="en-US" dirty="0"/>
          </a:p>
          <a:p>
            <a:endParaRPr lang="en-US" dirty="0"/>
          </a:p>
          <a:p>
            <a:r>
              <a:rPr lang="en-US" dirty="0"/>
              <a:t>Days to harvest: Seed packets and the Common Crop Chart will also tell you “days until harvest”, or the number days from planting a seed or a transplant until that crop is ready for harvest. This helps you to plan around the first frost date. </a:t>
            </a:r>
          </a:p>
          <a:p>
            <a:endParaRPr lang="en-US" dirty="0"/>
          </a:p>
          <a:p>
            <a:r>
              <a:rPr lang="en-US" dirty="0"/>
              <a:t>For example, if your tomatoes need 80 days before they are ready to harvest, and the first average frost date is only 50 days away, your crop will not have enough time to mature before the frost hits. </a:t>
            </a:r>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23</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35884656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Charts, packets and catalogs </a:t>
            </a:r>
            <a:r>
              <a:rPr lang="en-US" dirty="0" smtClean="0"/>
              <a:t>may list a long </a:t>
            </a:r>
            <a:r>
              <a:rPr lang="en-US" dirty="0"/>
              <a:t>planting window, but </a:t>
            </a:r>
            <a:r>
              <a:rPr lang="en-US" dirty="0" smtClean="0"/>
              <a:t>remember </a:t>
            </a:r>
            <a:r>
              <a:rPr lang="en-US" dirty="0"/>
              <a:t>that plants do not ”read” charts. </a:t>
            </a:r>
          </a:p>
          <a:p>
            <a:endParaRPr lang="en-US" dirty="0"/>
          </a:p>
          <a:p>
            <a:r>
              <a:rPr lang="en-US" dirty="0"/>
              <a:t>Plants respond to soil temperature and weather conditions. </a:t>
            </a:r>
          </a:p>
          <a:p>
            <a:endParaRPr lang="en-US" dirty="0"/>
          </a:p>
          <a:p>
            <a:r>
              <a:rPr lang="en-US" dirty="0"/>
              <a:t>Seeds will germinate </a:t>
            </a:r>
            <a:r>
              <a:rPr lang="en-US" dirty="0" smtClean="0"/>
              <a:t>(or</a:t>
            </a:r>
            <a:r>
              <a:rPr lang="en-US" baseline="0" dirty="0" smtClean="0"/>
              <a:t> s</a:t>
            </a:r>
            <a:r>
              <a:rPr lang="en-US" dirty="0" smtClean="0"/>
              <a:t>tart to grow) when </a:t>
            </a:r>
            <a:r>
              <a:rPr lang="en-US" dirty="0"/>
              <a:t>the soil is moist and the temperature is warm enough (a temperature indicated on your seed packet). </a:t>
            </a:r>
          </a:p>
          <a:p>
            <a:endParaRPr lang="en-US" dirty="0"/>
          </a:p>
          <a:p>
            <a:r>
              <a:rPr lang="en-US" dirty="0"/>
              <a:t>A soil thermometer can help you determine the best time to plant. Another test you can do: If it’s springtime and new weeds are beginning to grow, the soil is probably warming up!</a:t>
            </a:r>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24</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30916395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“Succession planting” means planting one crop after another.</a:t>
            </a:r>
          </a:p>
          <a:p>
            <a:endParaRPr lang="en-US" dirty="0" smtClean="0"/>
          </a:p>
          <a:p>
            <a:r>
              <a:rPr lang="en-US" dirty="0" smtClean="0"/>
              <a:t>Two-week succession means planting the same crops at 2-week intervals throughout the growing season. </a:t>
            </a:r>
          </a:p>
          <a:p>
            <a:endParaRPr lang="en-US" dirty="0" smtClean="0"/>
          </a:p>
          <a:p>
            <a:r>
              <a:rPr lang="en-US" dirty="0" smtClean="0"/>
              <a:t>This works well for</a:t>
            </a:r>
            <a:r>
              <a:rPr lang="en-US" baseline="0" dirty="0" smtClean="0"/>
              <a:t> p</a:t>
            </a:r>
            <a:r>
              <a:rPr lang="en-US" dirty="0" smtClean="0"/>
              <a:t>lants that grow quickly and have a wide planting window,</a:t>
            </a:r>
            <a:r>
              <a:rPr lang="en-US" baseline="0" dirty="0" smtClean="0"/>
              <a:t> like lettuce, beets, carrots, and beans. (The photo shows two plantings of </a:t>
            </a:r>
            <a:r>
              <a:rPr lang="en-US" baseline="0" dirty="0" err="1" smtClean="0"/>
              <a:t>patchoy</a:t>
            </a:r>
            <a:r>
              <a:rPr lang="en-US" baseline="0" dirty="0" smtClean="0"/>
              <a:t>, an Asian green, in succession.)</a:t>
            </a:r>
            <a:endParaRPr lang="en-US" dirty="0" smtClean="0"/>
          </a:p>
          <a:p>
            <a:endParaRPr lang="en-US" dirty="0" smtClean="0"/>
          </a:p>
          <a:p>
            <a:r>
              <a:rPr lang="en-US" dirty="0" smtClean="0"/>
              <a:t>Planting the same crop in succession provides a long harvest of fresh vegetables over the growing season.</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25</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40883916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plants mature</a:t>
            </a:r>
            <a:r>
              <a:rPr lang="en-US" baseline="0" dirty="0" smtClean="0"/>
              <a:t> quickly and can be replaced by a different crop mid-season. This is “planting two or more crops in succession.”</a:t>
            </a:r>
          </a:p>
          <a:p>
            <a:endParaRPr lang="en-US" baseline="0" dirty="0" smtClean="0"/>
          </a:p>
          <a:p>
            <a:r>
              <a:rPr lang="en-US" dirty="0" smtClean="0"/>
              <a:t>This technique allows </a:t>
            </a:r>
            <a:r>
              <a:rPr lang="en-US" dirty="0"/>
              <a:t>you to raise more than one crop in the same space </a:t>
            </a:r>
            <a:r>
              <a:rPr lang="en-US" dirty="0" smtClean="0"/>
              <a:t>in a single year and </a:t>
            </a:r>
            <a:r>
              <a:rPr lang="en-US" dirty="0"/>
              <a:t>increase the amount and variety of food in your garden</a:t>
            </a:r>
            <a:r>
              <a:rPr lang="en-US" dirty="0" smtClean="0"/>
              <a:t>.</a:t>
            </a:r>
          </a:p>
          <a:p>
            <a:endParaRPr lang="en-US" dirty="0" smtClean="0">
              <a:solidFill>
                <a:schemeClr val="bg1"/>
              </a:solidFill>
            </a:endParaRPr>
          </a:p>
          <a:p>
            <a:r>
              <a:rPr lang="en-US" dirty="0" smtClean="0">
                <a:solidFill>
                  <a:schemeClr val="bg1"/>
                </a:solidFill>
              </a:rPr>
              <a:t>Examples on page 9:</a:t>
            </a:r>
          </a:p>
          <a:p>
            <a:pPr marL="165261" indent="-165261">
              <a:buFont typeface="Arial" panose="020B0604020202020204" pitchFamily="34" charset="0"/>
              <a:buChar char="•"/>
            </a:pPr>
            <a:r>
              <a:rPr lang="en-US" dirty="0" smtClean="0">
                <a:solidFill>
                  <a:schemeClr val="bg1"/>
                </a:solidFill>
              </a:rPr>
              <a:t>Replace lettuce with radishes</a:t>
            </a:r>
          </a:p>
          <a:p>
            <a:pPr marL="165261" indent="-165261">
              <a:buFont typeface="Arial" panose="020B0604020202020204" pitchFamily="34" charset="0"/>
              <a:buChar char="•"/>
            </a:pPr>
            <a:r>
              <a:rPr lang="en-US" dirty="0" smtClean="0">
                <a:solidFill>
                  <a:schemeClr val="bg1"/>
                </a:solidFill>
              </a:rPr>
              <a:t>Replace peas with carrots</a:t>
            </a:r>
          </a:p>
          <a:p>
            <a:pPr marL="165261" indent="-165261">
              <a:buFont typeface="Arial" panose="020B0604020202020204" pitchFamily="34" charset="0"/>
              <a:buChar char="•"/>
            </a:pPr>
            <a:r>
              <a:rPr lang="en-US" dirty="0" smtClean="0">
                <a:solidFill>
                  <a:schemeClr val="bg1"/>
                </a:solidFill>
              </a:rPr>
              <a:t>Replace broccoli with salad greens</a:t>
            </a:r>
          </a:p>
          <a:p>
            <a:pPr marL="165261" indent="-165261">
              <a:buFont typeface="Arial" panose="020B0604020202020204" pitchFamily="34" charset="0"/>
              <a:buChar char="•"/>
            </a:pPr>
            <a:r>
              <a:rPr lang="en-US" dirty="0" smtClean="0">
                <a:solidFill>
                  <a:schemeClr val="bg1"/>
                </a:solidFill>
              </a:rPr>
              <a:t>Replace tomatoes with garlic</a:t>
            </a:r>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26</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7742204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81390">
              <a:defRPr/>
            </a:pPr>
            <a:r>
              <a:rPr lang="en-US" b="0" baseline="0" dirty="0" smtClean="0"/>
              <a:t>Crop rotation helps to prevent disease, pest problems, and loss of nutrients from the soil.</a:t>
            </a:r>
          </a:p>
          <a:p>
            <a:pPr defTabSz="881390">
              <a:defRPr/>
            </a:pPr>
            <a:endParaRPr lang="en-US" b="0" baseline="0" dirty="0" smtClean="0"/>
          </a:p>
          <a:p>
            <a:r>
              <a:rPr lang="en-US" b="0" dirty="0" smtClean="0"/>
              <a:t>As you plan your garden, think</a:t>
            </a:r>
            <a:r>
              <a:rPr lang="en-US" b="0" baseline="0" dirty="0" smtClean="0"/>
              <a:t> about grouping your crops  by family and rotating them into a different space every year. [Together, go over sample map on slide—also on page 10.]</a:t>
            </a:r>
          </a:p>
          <a:p>
            <a:endParaRPr lang="en-US" b="0" baseline="0" dirty="0" smtClean="0"/>
          </a:p>
          <a:p>
            <a:r>
              <a:rPr lang="en-US" b="0" baseline="0" dirty="0" smtClean="0"/>
              <a:t>Avoid planting crops from the same family in the same place 2 years in a row. When possible, wait 4 or more years before putting a family back in the same spot.</a:t>
            </a:r>
          </a:p>
          <a:p>
            <a:endParaRPr lang="en-US" b="0" baseline="0" dirty="0" smtClean="0"/>
          </a:p>
          <a:p>
            <a:r>
              <a:rPr lang="en-US" b="0" baseline="0" dirty="0" smtClean="0"/>
              <a:t>If you do not have room to rotate, keep soil healthy with good gardening practices: using compost, planting cover crops, choosing disease-resistant plant varieties, etc.</a:t>
            </a:r>
            <a:endParaRPr lang="en-US" b="0"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27</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2553258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a:t>
            </a:r>
            <a:r>
              <a:rPr lang="en-US" dirty="0"/>
              <a:t>big should your garden be? </a:t>
            </a:r>
            <a:r>
              <a:rPr lang="en-US" dirty="0" smtClean="0"/>
              <a:t>That depends on your answers</a:t>
            </a:r>
            <a:r>
              <a:rPr lang="en-US" baseline="0" dirty="0" smtClean="0"/>
              <a:t> to these questions:</a:t>
            </a:r>
            <a:endParaRPr lang="en-US" dirty="0"/>
          </a:p>
          <a:p>
            <a:endParaRPr lang="en-US" i="1" dirty="0"/>
          </a:p>
          <a:p>
            <a:r>
              <a:rPr lang="en-US" i="1" dirty="0"/>
              <a:t>1) Why are you gardening?</a:t>
            </a:r>
            <a:r>
              <a:rPr lang="en-US" dirty="0"/>
              <a:t> Are you gardening to feed yourself? Your family? Your community? Will your garden also be a play space for your children or grandchildren?</a:t>
            </a:r>
          </a:p>
          <a:p>
            <a:endParaRPr lang="en-US" i="1" dirty="0"/>
          </a:p>
          <a:p>
            <a:r>
              <a:rPr lang="en-US" i="1" dirty="0"/>
              <a:t>2) Who will do the work?</a:t>
            </a:r>
            <a:r>
              <a:rPr lang="en-US" dirty="0"/>
              <a:t> </a:t>
            </a:r>
            <a:r>
              <a:rPr lang="en-US" dirty="0" smtClean="0"/>
              <a:t> Will </a:t>
            </a:r>
            <a:r>
              <a:rPr lang="en-US" dirty="0"/>
              <a:t>the garden be a group project, with family members or friends working willingly throughout the season? Or will it just be you</a:t>
            </a:r>
            <a:r>
              <a:rPr lang="en-US" dirty="0" smtClean="0"/>
              <a:t>? </a:t>
            </a:r>
            <a:endParaRPr lang="en-US" dirty="0"/>
          </a:p>
          <a:p>
            <a:endParaRPr lang="en-US" i="1" dirty="0"/>
          </a:p>
          <a:p>
            <a:r>
              <a:rPr lang="en-US" i="1" dirty="0"/>
              <a:t>3) How much time do you have to spend gardening?</a:t>
            </a:r>
            <a:r>
              <a:rPr lang="en-US" dirty="0"/>
              <a:t> </a:t>
            </a:r>
            <a:r>
              <a:rPr lang="en-US" dirty="0" smtClean="0"/>
              <a:t> Be </a:t>
            </a:r>
            <a:r>
              <a:rPr lang="en-US" dirty="0"/>
              <a:t>realistic about how much time you and your family have to spend in the garden.</a:t>
            </a:r>
          </a:p>
          <a:p>
            <a:endParaRPr lang="en-US" i="1" dirty="0"/>
          </a:p>
          <a:p>
            <a:r>
              <a:rPr lang="en-US" i="1" dirty="0"/>
              <a:t>4) How much room do you have?</a:t>
            </a:r>
            <a:r>
              <a:rPr lang="en-US" dirty="0"/>
              <a:t> Having access to a large area for gardening doesn’t mean that you need to grow a large garden.</a:t>
            </a:r>
          </a:p>
          <a:p>
            <a:endParaRPr lang="en-US" dirty="0"/>
          </a:p>
          <a:p>
            <a:r>
              <a:rPr lang="en-US" dirty="0"/>
              <a:t>Remember, a small, weed-free garden produces more—and will give you more pleasure—than a large, weedy mess. </a:t>
            </a:r>
            <a:r>
              <a:rPr lang="en-US" dirty="0" smtClean="0"/>
              <a:t>Start</a:t>
            </a:r>
            <a:r>
              <a:rPr lang="en-US" baseline="0" dirty="0" smtClean="0"/>
              <a:t> small--y</a:t>
            </a:r>
            <a:r>
              <a:rPr lang="en-US" dirty="0" smtClean="0"/>
              <a:t>ou </a:t>
            </a:r>
            <a:r>
              <a:rPr lang="en-US" dirty="0"/>
              <a:t>can always increase the size of your garden the following year.</a:t>
            </a:r>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28</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dirty="0" smtClean="0"/>
              <a:t>Week 1 PowerPoint</a:t>
            </a:r>
            <a:endParaRPr lang="en-US" dirty="0"/>
          </a:p>
        </p:txBody>
      </p:sp>
    </p:spTree>
    <p:extLst>
      <p:ext uri="{BB962C8B-B14F-4D97-AF65-F5344CB8AC3E}">
        <p14:creationId xmlns:p14="http://schemas.microsoft.com/office/powerpoint/2010/main" val="34512601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8137">
              <a:defRPr/>
            </a:pPr>
            <a:r>
              <a:rPr lang="en-US" baseline="0" dirty="0" smtClean="0"/>
              <a:t>[You can have students complete the PPP in class or wait until they get home, depending on class size and interest. Take time to answer questions here.]</a:t>
            </a:r>
            <a:endParaRPr lang="en-US" dirty="0" smtClean="0"/>
          </a:p>
          <a:p>
            <a:endParaRPr lang="en-US" dirty="0" smtClean="0"/>
          </a:p>
          <a:p>
            <a:r>
              <a:rPr lang="en-US" dirty="0" smtClean="0"/>
              <a:t>You</a:t>
            </a:r>
            <a:r>
              <a:rPr lang="en-US" baseline="0" dirty="0" smtClean="0"/>
              <a:t> now have a list of crops that you think are: tasty, realistic for our climate, cost-effective, and practical for your space.</a:t>
            </a:r>
          </a:p>
          <a:p>
            <a:endParaRPr lang="en-US" baseline="0" dirty="0" smtClean="0"/>
          </a:p>
          <a:p>
            <a:pPr defTabSz="898137">
              <a:defRPr/>
            </a:pPr>
            <a:r>
              <a:rPr lang="en-US" baseline="0" dirty="0" smtClean="0"/>
              <a:t>On page 19, you’ll find a blank Personal Planting Plan. Use the list that you just made to fill in the “Crop” column of this list. You can fill out the rest of the column by looking at the Common Crop Chart.</a:t>
            </a:r>
          </a:p>
          <a:p>
            <a:endParaRPr lang="en-US" baseline="0" dirty="0" smtClean="0"/>
          </a:p>
          <a:p>
            <a:r>
              <a:rPr lang="en-US" baseline="0" dirty="0" smtClean="0"/>
              <a:t>The “Notes” column is a space you can use to write specific ideas about your space, like which crops might need to be supported by a trellis.</a:t>
            </a:r>
          </a:p>
          <a:p>
            <a:endParaRPr lang="en-US" baseline="0" dirty="0" smtClean="0"/>
          </a:p>
          <a:p>
            <a:r>
              <a:rPr lang="en-US" baseline="0" dirty="0" smtClean="0"/>
              <a:t>You’ll need to know a little more about choosing varieties before you can fill out the “varieties” column. We’ll talk about that next.</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29</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1913927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637">
              <a:defRPr/>
            </a:pPr>
            <a:r>
              <a:rPr lang="en-US" dirty="0"/>
              <a:t>A gardener’s job is simple: to understand the needs of the plants and provide them.  </a:t>
            </a:r>
          </a:p>
          <a:p>
            <a:pPr defTabSz="931637">
              <a:defRPr/>
            </a:pPr>
            <a:endParaRPr lang="en-US" dirty="0"/>
          </a:p>
          <a:p>
            <a:pPr defTabSz="931637">
              <a:defRPr/>
            </a:pPr>
            <a:r>
              <a:rPr lang="en-US" dirty="0"/>
              <a:t>What do plants need?  They need sunlight, water, air and nutrients, in the right amount and at the right time.  </a:t>
            </a:r>
          </a:p>
          <a:p>
            <a:pPr defTabSz="931637">
              <a:defRPr/>
            </a:pPr>
            <a:endParaRPr lang="en-US" dirty="0"/>
          </a:p>
          <a:p>
            <a:pPr defTabSz="931637">
              <a:defRPr/>
            </a:pPr>
            <a:r>
              <a:rPr lang="en-US" dirty="0"/>
              <a:t>This course will teach you how to give plants what plants need so that you can grow a successful garden.  </a:t>
            </a:r>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3</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smtClean="0"/>
              <a:t>Week 1 PowerPoint</a:t>
            </a:r>
            <a:endParaRPr lang="en-US" dirty="0"/>
          </a:p>
        </p:txBody>
      </p:sp>
    </p:spTree>
    <p:extLst>
      <p:ext uri="{BB962C8B-B14F-4D97-AF65-F5344CB8AC3E}">
        <p14:creationId xmlns:p14="http://schemas.microsoft.com/office/powerpoint/2010/main" val="40404004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 5</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30</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dirty="0" smtClean="0"/>
              <a:t>Week 1 PowerPoint</a:t>
            </a:r>
            <a:endParaRPr lang="en-US" dirty="0"/>
          </a:p>
        </p:txBody>
      </p:sp>
    </p:spTree>
    <p:extLst>
      <p:ext uri="{BB962C8B-B14F-4D97-AF65-F5344CB8AC3E}">
        <p14:creationId xmlns:p14="http://schemas.microsoft.com/office/powerpoint/2010/main" val="34295491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Choosing a garden site is as important as </a:t>
            </a:r>
            <a:r>
              <a:rPr lang="en-US" dirty="0" smtClean="0"/>
              <a:t>choosing the vegetables you will grow.</a:t>
            </a:r>
            <a:endParaRPr lang="en-US" dirty="0"/>
          </a:p>
          <a:p>
            <a:endParaRPr lang="en-US" dirty="0"/>
          </a:p>
          <a:p>
            <a:pPr defTabSz="1002434">
              <a:defRPr/>
            </a:pPr>
            <a:r>
              <a:rPr lang="en-US" dirty="0" smtClean="0"/>
              <a:t>All vegetables need fertile, well-drained soil, but a garden needs to be convenient for you, too.</a:t>
            </a:r>
          </a:p>
          <a:p>
            <a:pPr defTabSz="1002434">
              <a:defRPr/>
            </a:pPr>
            <a:endParaRPr lang="en-US" dirty="0" smtClean="0"/>
          </a:p>
          <a:p>
            <a:pPr defTabSz="1002434">
              <a:defRPr/>
            </a:pPr>
            <a:r>
              <a:rPr lang="en-US" dirty="0" smtClean="0"/>
              <a:t>When you choose your garden site, think about these give things: [read screen]</a:t>
            </a:r>
            <a:endParaRPr lang="en-US" dirty="0"/>
          </a:p>
          <a:p>
            <a:endParaRPr lang="en-US" dirty="0"/>
          </a:p>
          <a:p>
            <a:r>
              <a:rPr lang="en-US" dirty="0"/>
              <a:t>Let’s start with sunlight (click):</a:t>
            </a:r>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31</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dirty="0" smtClean="0"/>
              <a:t>Week 1 PowerPoint</a:t>
            </a:r>
            <a:endParaRPr lang="en-US" dirty="0"/>
          </a:p>
        </p:txBody>
      </p:sp>
    </p:spTree>
    <p:extLst>
      <p:ext uri="{BB962C8B-B14F-4D97-AF65-F5344CB8AC3E}">
        <p14:creationId xmlns:p14="http://schemas.microsoft.com/office/powerpoint/2010/main" val="11222603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1002434">
              <a:defRPr/>
            </a:pPr>
            <a:r>
              <a:rPr lang="en-US" dirty="0"/>
              <a:t>Sunlight is the most important element in your garden; select a garden </a:t>
            </a:r>
            <a:r>
              <a:rPr lang="en-US" dirty="0" smtClean="0"/>
              <a:t>site that</a:t>
            </a:r>
            <a:r>
              <a:rPr lang="en-US" baseline="0" dirty="0" smtClean="0"/>
              <a:t> gets sun all day long. </a:t>
            </a:r>
          </a:p>
          <a:p>
            <a:pPr defTabSz="1002434">
              <a:defRPr/>
            </a:pPr>
            <a:endParaRPr lang="en-US" baseline="0" dirty="0" smtClean="0"/>
          </a:p>
          <a:p>
            <a:pPr defTabSz="1002434">
              <a:defRPr/>
            </a:pPr>
            <a:r>
              <a:rPr lang="en-US" dirty="0" smtClean="0"/>
              <a:t>All vegetables need a minimum of six hours of sunshine. </a:t>
            </a:r>
            <a:r>
              <a:rPr lang="en-US" baseline="0" dirty="0" smtClean="0"/>
              <a:t>Plants can become weak and sick if they do not get enough sunlight.</a:t>
            </a:r>
            <a:endParaRPr lang="en-US" dirty="0"/>
          </a:p>
          <a:p>
            <a:pPr defTabSz="1002434">
              <a:defRPr/>
            </a:pPr>
            <a:endParaRPr lang="en-US" dirty="0"/>
          </a:p>
          <a:p>
            <a:pPr defTabSz="1002434">
              <a:defRPr/>
            </a:pPr>
            <a:r>
              <a:rPr lang="en-US" dirty="0"/>
              <a:t>An open, </a:t>
            </a:r>
            <a:r>
              <a:rPr lang="en-US" dirty="0" smtClean="0"/>
              <a:t>south-facing site is </a:t>
            </a:r>
            <a:r>
              <a:rPr lang="en-US" dirty="0"/>
              <a:t>best, but at least look for a shade-free place.  </a:t>
            </a:r>
            <a:endParaRPr lang="en-US" dirty="0" smtClean="0"/>
          </a:p>
          <a:p>
            <a:pPr defTabSz="1002434">
              <a:defRPr/>
            </a:pPr>
            <a:endParaRPr lang="en-US" dirty="0" smtClean="0"/>
          </a:p>
          <a:p>
            <a:pPr defTabSz="1002434">
              <a:defRPr/>
            </a:pPr>
            <a:r>
              <a:rPr lang="en-US" dirty="0" smtClean="0"/>
              <a:t>Try to locate your garden away from trees and large shrubs, which can block sunlight.</a:t>
            </a:r>
          </a:p>
          <a:p>
            <a:pPr defTabSz="1002434">
              <a:defRPr/>
            </a:pPr>
            <a:endParaRPr lang="en-US" dirty="0" smtClean="0"/>
          </a:p>
          <a:p>
            <a:pPr defTabSz="1002434">
              <a:defRPr/>
            </a:pPr>
            <a:r>
              <a:rPr lang="en-US" dirty="0" smtClean="0"/>
              <a:t>A gradual slope</a:t>
            </a:r>
            <a:r>
              <a:rPr lang="en-US" baseline="0" dirty="0" smtClean="0"/>
              <a:t> can help with drainage.</a:t>
            </a:r>
            <a:r>
              <a:rPr lang="en-US" baseline="0" dirty="0"/>
              <a:t> </a:t>
            </a:r>
            <a:endParaRPr lang="en-US" dirty="0" smtClean="0"/>
          </a:p>
          <a:p>
            <a:pPr defTabSz="1002434">
              <a:defRPr/>
            </a:pPr>
            <a:endParaRPr lang="en-US" dirty="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32</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dirty="0" smtClean="0"/>
              <a:t>Week 1 PowerPoint</a:t>
            </a:r>
            <a:endParaRPr lang="en-US" dirty="0"/>
          </a:p>
        </p:txBody>
      </p:sp>
    </p:spTree>
    <p:extLst>
      <p:ext uri="{BB962C8B-B14F-4D97-AF65-F5344CB8AC3E}">
        <p14:creationId xmlns:p14="http://schemas.microsoft.com/office/powerpoint/2010/main" val="25762517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r>
              <a:rPr lang="en-US" altLang="en-US" dirty="0" smtClean="0"/>
              <a:t>Placement /</a:t>
            </a:r>
            <a:r>
              <a:rPr lang="en-US" altLang="en-US" baseline="0" dirty="0" smtClean="0"/>
              <a:t> Location</a:t>
            </a:r>
          </a:p>
          <a:p>
            <a:pPr eaLnBrk="1" hangingPunct="1"/>
            <a:endParaRPr lang="en-US" altLang="en-US" dirty="0" smtClean="0"/>
          </a:p>
          <a:p>
            <a:pPr eaLnBrk="1" hangingPunct="1"/>
            <a:r>
              <a:rPr lang="en-US" altLang="en-US" dirty="0" smtClean="0"/>
              <a:t>Gardens need at least 6 hours of sun. If your patio or deck is south facing, you will probably be able to grow almost anything. If your deck faces east or west, you will get less sun, so you may have trouble with peppers, tomatoes and eggplant. If you have a north facing patio or anything that gets less than 6 hours of sunlight a day, you will probably be limited to growing greens, lettuces and root crops.</a:t>
            </a:r>
          </a:p>
          <a:p>
            <a:pPr eaLnBrk="1" hangingPunct="1"/>
            <a:endParaRPr lang="en-US" altLang="en-US" dirty="0" smtClean="0"/>
          </a:p>
          <a:p>
            <a:pPr eaLnBrk="1" hangingPunct="1"/>
            <a:r>
              <a:rPr lang="en-US" altLang="en-US" dirty="0" smtClean="0"/>
              <a:t>Remember that soil, plants and water can get very heavy. Be sure that your patio / deck can support the weight!</a:t>
            </a:r>
          </a:p>
          <a:p>
            <a:pPr eaLnBrk="1" hangingPunct="1"/>
            <a:endParaRPr lang="en-US" altLang="en-US" dirty="0" smtClean="0"/>
          </a:p>
          <a:p>
            <a:pPr eaLnBrk="1" hangingPunct="1"/>
            <a:r>
              <a:rPr lang="en-US" altLang="en-US" dirty="0" smtClean="0"/>
              <a:t>If your garden is in the drip line of the roof, it will be difficult to make sure it gets the right amount of water, so it is best to avoid drip lines.</a:t>
            </a:r>
          </a:p>
          <a:p>
            <a:pPr eaLnBrk="1" hangingPunct="1"/>
            <a:endParaRPr lang="en-US" altLang="en-US" dirty="0" smtClean="0"/>
          </a:p>
          <a:p>
            <a:pPr eaLnBrk="1" hangingPunct="1"/>
            <a:r>
              <a:rPr lang="en-US" altLang="en-US" dirty="0" smtClean="0"/>
              <a:t>Because container gardens are often limited by space, grow things vertically (on string) to save space. This would work for peas, pole beans, cucumbers and even watermelons. </a:t>
            </a:r>
          </a:p>
          <a:p>
            <a:pPr defTabSz="898137">
              <a:defRPr/>
            </a:pPr>
            <a:endParaRPr lang="en-US" dirty="0"/>
          </a:p>
          <a:p>
            <a:pPr defTabSz="898137">
              <a:defRPr/>
            </a:pPr>
            <a:r>
              <a:rPr lang="en-US" dirty="0"/>
              <a:t>-Plant your tall or trellised crops like corn and tomatoes on the north side of the garden so they do not shade shorter vegetables. </a:t>
            </a:r>
          </a:p>
          <a:p>
            <a:pPr defTabSz="898137">
              <a:defRPr/>
            </a:pPr>
            <a:r>
              <a:rPr lang="en-US" dirty="0"/>
              <a:t>-Plant shorter vegetables to the south side of your garden, where nothing will cast a shadow on them.</a:t>
            </a:r>
          </a:p>
          <a:p>
            <a:pPr defTabSz="898137">
              <a:defRPr/>
            </a:pPr>
            <a:r>
              <a:rPr lang="en-US" dirty="0"/>
              <a:t>-Put shade-tolerant plants under or near tall plants. </a:t>
            </a:r>
          </a:p>
          <a:p>
            <a:pPr defTabSz="898137">
              <a:defRPr/>
            </a:pP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33</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19069062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First, get to know your soil.  </a:t>
            </a:r>
          </a:p>
          <a:p>
            <a:endParaRPr lang="en-US" dirty="0"/>
          </a:p>
          <a:p>
            <a:r>
              <a:rPr lang="en-US" dirty="0"/>
              <a:t>1) Drainage: Soil should be loose and well-draining. </a:t>
            </a:r>
            <a:r>
              <a:rPr lang="en-US" dirty="0" smtClean="0"/>
              <a:t>When</a:t>
            </a:r>
            <a:r>
              <a:rPr lang="en-US" baseline="0" dirty="0" smtClean="0"/>
              <a:t> soil does not drain well, it</a:t>
            </a:r>
            <a:r>
              <a:rPr lang="en-US" dirty="0" smtClean="0"/>
              <a:t> stays </a:t>
            </a:r>
            <a:r>
              <a:rPr lang="en-US" dirty="0"/>
              <a:t>wet and cold late into the spring, making it </a:t>
            </a:r>
            <a:r>
              <a:rPr lang="en-US" dirty="0" smtClean="0"/>
              <a:t>hard </a:t>
            </a:r>
            <a:r>
              <a:rPr lang="en-US" dirty="0"/>
              <a:t>to grow early-season vegetables.  </a:t>
            </a:r>
          </a:p>
          <a:p>
            <a:endParaRPr lang="en-US" dirty="0"/>
          </a:p>
          <a:p>
            <a:r>
              <a:rPr lang="en-US" dirty="0"/>
              <a:t>2) </a:t>
            </a:r>
            <a:r>
              <a:rPr lang="en-US" dirty="0" smtClean="0"/>
              <a:t>Standing water is not good. If </a:t>
            </a:r>
            <a:r>
              <a:rPr lang="en-US" dirty="0"/>
              <a:t>your soil is heavy and </a:t>
            </a:r>
            <a:r>
              <a:rPr lang="en-US" dirty="0" smtClean="0"/>
              <a:t>stays wet </a:t>
            </a:r>
            <a:r>
              <a:rPr lang="en-US" dirty="0"/>
              <a:t>long after rain has stopped, </a:t>
            </a:r>
            <a:r>
              <a:rPr lang="en-US" dirty="0" smtClean="0"/>
              <a:t>you can grow vegetables in raised beds instead.  </a:t>
            </a:r>
            <a:r>
              <a:rPr lang="en-US" dirty="0"/>
              <a:t>Raised beds will not only be better drained, they also will warm earlier.  We’ll talk more about raised beds later!</a:t>
            </a:r>
          </a:p>
          <a:p>
            <a:endParaRPr lang="en-US" dirty="0"/>
          </a:p>
          <a:p>
            <a:r>
              <a:rPr lang="en-US" dirty="0"/>
              <a:t>3) Weeds are a good sign! </a:t>
            </a:r>
            <a:r>
              <a:rPr lang="en-US" dirty="0" smtClean="0"/>
              <a:t>They</a:t>
            </a:r>
            <a:r>
              <a:rPr lang="en-US" baseline="0" dirty="0" smtClean="0"/>
              <a:t> show that your soil can support plant life. </a:t>
            </a:r>
            <a:r>
              <a:rPr lang="en-US" dirty="0" smtClean="0"/>
              <a:t>The </a:t>
            </a:r>
            <a:r>
              <a:rPr lang="en-US" dirty="0"/>
              <a:t>healthier the weeds or grass growing on the site, the better the soil will be for vegetables. </a:t>
            </a:r>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34</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dirty="0" smtClean="0"/>
              <a:t>Week 1 PowerPoint</a:t>
            </a:r>
            <a:endParaRPr lang="en-US" dirty="0"/>
          </a:p>
        </p:txBody>
      </p:sp>
    </p:spTree>
    <p:extLst>
      <p:ext uri="{BB962C8B-B14F-4D97-AF65-F5344CB8AC3E}">
        <p14:creationId xmlns:p14="http://schemas.microsoft.com/office/powerpoint/2010/main" val="41206198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Locate your </a:t>
            </a:r>
            <a:r>
              <a:rPr lang="en-US" dirty="0" smtClean="0"/>
              <a:t>garden:</a:t>
            </a:r>
            <a:endParaRPr lang="en-US" dirty="0"/>
          </a:p>
          <a:p>
            <a:endParaRPr lang="en-US" dirty="0"/>
          </a:p>
          <a:p>
            <a:pPr marL="250609" indent="-250609">
              <a:buFont typeface="Arial" panose="020B0604020202020204" pitchFamily="34" charset="0"/>
              <a:buChar char="•"/>
            </a:pPr>
            <a:r>
              <a:rPr lang="en-US" dirty="0" smtClean="0"/>
              <a:t>Where</a:t>
            </a:r>
            <a:r>
              <a:rPr lang="en-US" baseline="0" dirty="0" smtClean="0"/>
              <a:t> t</a:t>
            </a:r>
            <a:r>
              <a:rPr lang="en-US" dirty="0" smtClean="0"/>
              <a:t>here </a:t>
            </a:r>
            <a:r>
              <a:rPr lang="en-US" dirty="0"/>
              <a:t>is good air flow: A natural breeze helps prevent </a:t>
            </a:r>
            <a:r>
              <a:rPr lang="en-US" dirty="0" smtClean="0"/>
              <a:t>leaf </a:t>
            </a:r>
            <a:r>
              <a:rPr lang="en-US" dirty="0"/>
              <a:t>diseases.  Stagnant, humid, warm air creates ideal conditions for problems such as tomato blight, mildew on squash, or mold on green beans. </a:t>
            </a:r>
            <a:endParaRPr lang="en-US" dirty="0" smtClean="0"/>
          </a:p>
          <a:p>
            <a:endParaRPr lang="en-US" dirty="0" smtClean="0"/>
          </a:p>
          <a:p>
            <a:pPr marL="250609" indent="-250609">
              <a:buFont typeface="Arial" panose="020B0604020202020204" pitchFamily="34" charset="0"/>
              <a:buChar char="•"/>
            </a:pPr>
            <a:r>
              <a:rPr lang="en-US" dirty="0" smtClean="0"/>
              <a:t>Where it is convenient.  </a:t>
            </a:r>
            <a:r>
              <a:rPr lang="en-US" dirty="0"/>
              <a:t>Remember: “Out of sight, out of mind.” You want to be able to easily see or visit your garden every day—make it convenient to plant, maintain and harvest! </a:t>
            </a:r>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35</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dirty="0" smtClean="0"/>
              <a:t>Week 1 PowerPoint</a:t>
            </a:r>
            <a:endParaRPr lang="en-US" dirty="0"/>
          </a:p>
        </p:txBody>
      </p:sp>
    </p:spTree>
    <p:extLst>
      <p:ext uri="{BB962C8B-B14F-4D97-AF65-F5344CB8AC3E}">
        <p14:creationId xmlns:p14="http://schemas.microsoft.com/office/powerpoint/2010/main" val="1418545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1002434">
              <a:defRPr/>
            </a:pPr>
            <a:r>
              <a:rPr lang="en-US" dirty="0"/>
              <a:t>Some areas are not well-suited to vegetable gardening. Avoid:</a:t>
            </a:r>
          </a:p>
          <a:p>
            <a:pPr defTabSz="1002434">
              <a:defRPr/>
            </a:pPr>
            <a:endParaRPr lang="en-US" dirty="0"/>
          </a:p>
          <a:p>
            <a:pPr defTabSz="1002434">
              <a:defRPr/>
            </a:pPr>
            <a:r>
              <a:rPr lang="en-US" dirty="0"/>
              <a:t>1) Low areas at the base of a hill or at the foot of a slope that is bordered by a fence.  Cool air and frost tends to settle in these areas </a:t>
            </a:r>
            <a:r>
              <a:rPr lang="en-US" dirty="0" smtClean="0"/>
              <a:t>and</a:t>
            </a:r>
            <a:r>
              <a:rPr lang="en-US" baseline="0" dirty="0" smtClean="0"/>
              <a:t> can injure your plants</a:t>
            </a:r>
            <a:r>
              <a:rPr lang="en-US" dirty="0" smtClean="0"/>
              <a:t>.  </a:t>
            </a:r>
            <a:endParaRPr lang="en-US" dirty="0"/>
          </a:p>
          <a:p>
            <a:pPr defTabSz="1002434">
              <a:defRPr/>
            </a:pPr>
            <a:endParaRPr lang="en-US" dirty="0"/>
          </a:p>
          <a:p>
            <a:pPr defTabSz="1002434">
              <a:defRPr/>
            </a:pPr>
            <a:r>
              <a:rPr lang="en-US" dirty="0"/>
              <a:t>2) Areas near creeks, </a:t>
            </a:r>
            <a:r>
              <a:rPr lang="en-US" dirty="0" smtClean="0"/>
              <a:t>because the soil may be too wet and the garden could flood in heavy rains.  </a:t>
            </a:r>
            <a:endParaRPr lang="en-US" dirty="0"/>
          </a:p>
          <a:p>
            <a:pPr defTabSz="1002434">
              <a:defRPr/>
            </a:pPr>
            <a:endParaRPr lang="en-US" dirty="0"/>
          </a:p>
          <a:p>
            <a:pPr defTabSz="1002434">
              <a:defRPr/>
            </a:pPr>
            <a:r>
              <a:rPr lang="en-US" dirty="0"/>
              <a:t>3) Windy areas.  If you can’t avoid the wind, think about building or growing a </a:t>
            </a:r>
            <a:r>
              <a:rPr lang="en-US" dirty="0" smtClean="0"/>
              <a:t>windbreak to protect your garden. </a:t>
            </a:r>
            <a:endParaRPr lang="en-US" dirty="0"/>
          </a:p>
          <a:p>
            <a:pPr defTabSz="1002434">
              <a:defRPr/>
            </a:pPr>
            <a:endParaRPr lang="en-US" dirty="0"/>
          </a:p>
          <a:p>
            <a:pPr defTabSz="1002434">
              <a:defRPr/>
            </a:pPr>
            <a:r>
              <a:rPr lang="en-US" dirty="0"/>
              <a:t>4) Soil along buildings or under gutters might contain lead paint. Lead is toxic. If you’d like to get your soil tested for lead, call the Master Gardner hotline for resources!</a:t>
            </a:r>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36</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dirty="0" smtClean="0"/>
              <a:t>Week 1 PowerPoint</a:t>
            </a:r>
            <a:endParaRPr lang="en-US" dirty="0"/>
          </a:p>
        </p:txBody>
      </p:sp>
    </p:spTree>
    <p:extLst>
      <p:ext uri="{BB962C8B-B14F-4D97-AF65-F5344CB8AC3E}">
        <p14:creationId xmlns:p14="http://schemas.microsoft.com/office/powerpoint/2010/main" val="18340594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 10</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37</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17062388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smtClean="0"/>
              <a:t>The first step is to draw a basic sketch of your space [you may have already had students do this between classes]</a:t>
            </a:r>
          </a:p>
          <a:p>
            <a:endParaRPr lang="en-US" dirty="0" smtClean="0"/>
          </a:p>
          <a:p>
            <a:r>
              <a:rPr lang="en-US" dirty="0" smtClean="0"/>
              <a:t>A</a:t>
            </a:r>
            <a:r>
              <a:rPr lang="en-US" baseline="0" dirty="0" smtClean="0"/>
              <a:t> basic sketch of your available space will help you to remember important things like the way the sun moves across your yard and the location of your water.</a:t>
            </a:r>
          </a:p>
          <a:p>
            <a:endParaRPr lang="en-US" baseline="0" dirty="0" smtClean="0"/>
          </a:p>
          <a:p>
            <a:r>
              <a:rPr lang="en-US" baseline="0" dirty="0" smtClean="0"/>
              <a:t>Your basic garden sketch should show:</a:t>
            </a:r>
          </a:p>
          <a:p>
            <a:r>
              <a:rPr lang="en-US" baseline="0" dirty="0" smtClean="0"/>
              <a:t>-</a:t>
            </a:r>
            <a:r>
              <a:rPr lang="en-US" dirty="0" smtClean="0"/>
              <a:t>The size of your space</a:t>
            </a:r>
          </a:p>
          <a:p>
            <a:r>
              <a:rPr lang="en-US" dirty="0" smtClean="0"/>
              <a:t>-The location of your water source</a:t>
            </a:r>
          </a:p>
          <a:p>
            <a:r>
              <a:rPr lang="en-US" dirty="0" smtClean="0"/>
              <a:t>-Any existing fences, buildings, trees, or walkways that you’ll need to work around</a:t>
            </a:r>
          </a:p>
          <a:p>
            <a:r>
              <a:rPr lang="en-US" dirty="0" smtClean="0"/>
              <a:t>-Your possible planting area</a:t>
            </a:r>
          </a:p>
          <a:p>
            <a:r>
              <a:rPr lang="en-US" dirty="0" smtClean="0"/>
              <a:t>-The orientation of your garden to the sun (N, S, E, W)</a:t>
            </a:r>
          </a:p>
          <a:p>
            <a:endParaRPr lang="en-US" dirty="0" smtClean="0"/>
          </a:p>
          <a:p>
            <a:r>
              <a:rPr lang="en-US" dirty="0" smtClean="0"/>
              <a:t>When you have decided which crops and varieties to plant and completed your Personal Planting Plan, you can use it to draw up a garden map that will show where you will plant your chosen crops. </a:t>
            </a:r>
          </a:p>
          <a:p>
            <a:endParaRPr lang="en-US" dirty="0" smtClean="0"/>
          </a:p>
          <a:p>
            <a:pPr defTabSz="898137">
              <a:defRPr/>
            </a:pPr>
            <a:r>
              <a:rPr lang="en-US" dirty="0" smtClean="0"/>
              <a:t>If you do not currently have a garden space, plan for your dream space or for a community garden plot (</a:t>
            </a:r>
            <a:r>
              <a:rPr lang="en-US" baseline="0" dirty="0" smtClean="0"/>
              <a:t>20 feet x 20 feet;10 feet x 10 feet, 4 feet x 8 feet).</a:t>
            </a:r>
          </a:p>
          <a:p>
            <a:endParaRPr lang="en-US" dirty="0" smtClean="0"/>
          </a:p>
          <a:p>
            <a:r>
              <a:rPr lang="en-US" dirty="0" smtClean="0"/>
              <a:t>The </a:t>
            </a:r>
            <a:r>
              <a:rPr lang="en-US" dirty="0"/>
              <a:t>next step is to map </a:t>
            </a:r>
            <a:r>
              <a:rPr lang="en-US" dirty="0" smtClean="0"/>
              <a:t>out </a:t>
            </a:r>
            <a:r>
              <a:rPr lang="en-US" dirty="0"/>
              <a:t>just your planting area.</a:t>
            </a:r>
          </a:p>
          <a:p>
            <a:endParaRPr lang="en-US" dirty="0"/>
          </a:p>
          <a:p>
            <a:r>
              <a:rPr lang="en-US" dirty="0"/>
              <a:t>Use the graph paper on page </a:t>
            </a:r>
            <a:r>
              <a:rPr lang="en-US" dirty="0" smtClean="0"/>
              <a:t>20-21 </a:t>
            </a:r>
            <a:r>
              <a:rPr lang="en-US" dirty="0"/>
              <a:t>or a blank piece of paper. On the blank paper, draw an enlarged version of JUST your planting area. </a:t>
            </a:r>
          </a:p>
          <a:p>
            <a:endParaRPr lang="en-US" dirty="0"/>
          </a:p>
          <a:p>
            <a:r>
              <a:rPr lang="en-US" dirty="0"/>
              <a:t>In this example, 1 square foot is equal to 4 squares (in other words, 1 foot is equal to the length of 2 squares). You can make 1’ equal the length of 1 square or whatever you want, as long as you are consistent.</a:t>
            </a:r>
          </a:p>
          <a:p>
            <a:endParaRPr lang="en-US" dirty="0"/>
          </a:p>
          <a:p>
            <a:r>
              <a:rPr lang="en-US" dirty="0" smtClean="0"/>
              <a:t>Next, mark the location of garden beds </a:t>
            </a:r>
            <a:r>
              <a:rPr lang="en-US" dirty="0"/>
              <a:t>and </a:t>
            </a:r>
            <a:r>
              <a:rPr lang="en-US" dirty="0" smtClean="0"/>
              <a:t>paths. </a:t>
            </a:r>
            <a:r>
              <a:rPr lang="en-US" dirty="0"/>
              <a:t>Use one square on the graph paper to indicate one square foot in your beds. Indicate the cardinal directions (north, south, east and west) on your </a:t>
            </a:r>
            <a:r>
              <a:rPr lang="en-US" dirty="0" smtClean="0"/>
              <a:t>map.</a:t>
            </a:r>
          </a:p>
          <a:p>
            <a:endParaRPr lang="en-US" dirty="0" smtClean="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38</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23321644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you</a:t>
            </a:r>
            <a:r>
              <a:rPr lang="en-US" baseline="0" dirty="0" smtClean="0"/>
              <a:t> have </a:t>
            </a:r>
            <a:r>
              <a:rPr lang="en-US" dirty="0" smtClean="0"/>
              <a:t>mapped </a:t>
            </a:r>
            <a:r>
              <a:rPr lang="en-US" dirty="0"/>
              <a:t>out your planting area, you can start thinking about how to place crops from your Personal Planting Plan onto your Personal Planting Map</a:t>
            </a:r>
            <a:r>
              <a:rPr lang="en-US" dirty="0" smtClean="0"/>
              <a:t>.</a:t>
            </a:r>
          </a:p>
          <a:p>
            <a:endParaRPr lang="en-US" dirty="0" smtClean="0"/>
          </a:p>
          <a:p>
            <a:r>
              <a:rPr lang="en-US" dirty="0" smtClean="0"/>
              <a:t>Remember</a:t>
            </a:r>
            <a:r>
              <a:rPr lang="en-US" baseline="0" dirty="0" smtClean="0"/>
              <a:t> plant families and crop rotation.</a:t>
            </a:r>
            <a:endParaRPr lang="en-US" dirty="0" smtClean="0"/>
          </a:p>
          <a:p>
            <a:endParaRPr lang="en-US" dirty="0" smtClean="0"/>
          </a:p>
          <a:p>
            <a:pPr defTabSz="881390">
              <a:defRPr/>
            </a:pPr>
            <a:r>
              <a:rPr lang="en-US" dirty="0" smtClean="0"/>
              <a:t>You can use the rough sketch that you made earlier to make sure you are planting crops in the best locations. For example, use the sketch to make sure that you plant sun-loving crops out of the shadow of buildings or trees.</a:t>
            </a:r>
            <a:endParaRPr lang="en-US" dirty="0"/>
          </a:p>
          <a:p>
            <a:endParaRPr lang="en-US" dirty="0"/>
          </a:p>
          <a:p>
            <a:pPr defTabSz="898137">
              <a:defRPr/>
            </a:pPr>
            <a:r>
              <a:rPr lang="en-US" dirty="0"/>
              <a:t>Proper plant spacing might appear too far apart, especially when your plants are still small, but your plants will use up the space </a:t>
            </a:r>
            <a:r>
              <a:rPr lang="en-US" dirty="0" smtClean="0"/>
              <a:t>you have </a:t>
            </a:r>
            <a:r>
              <a:rPr lang="en-US" dirty="0"/>
              <a:t>given them once they reach full size. As you arrange your garden, think about PLANT SPACING and plan for the:</a:t>
            </a:r>
          </a:p>
          <a:p>
            <a:pPr defTabSz="898137">
              <a:defRPr/>
            </a:pPr>
            <a:endParaRPr lang="en-US" dirty="0"/>
          </a:p>
          <a:p>
            <a:pPr defTabSz="898137">
              <a:defRPr/>
            </a:pPr>
            <a:r>
              <a:rPr lang="en-US" dirty="0"/>
              <a:t>1) The “footprint” of your plants at maturity</a:t>
            </a:r>
          </a:p>
          <a:p>
            <a:r>
              <a:rPr lang="en-US" dirty="0"/>
              <a:t>2) The height of your plants at maturity</a:t>
            </a:r>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39</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2459964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1) </a:t>
            </a:r>
            <a:r>
              <a:rPr lang="en-US" dirty="0" smtClean="0"/>
              <a:t>What is the course booklet?  </a:t>
            </a:r>
            <a:r>
              <a:rPr lang="en-US" dirty="0"/>
              <a:t>Booklet includes everything we will talk about in class – it is yours to keep </a:t>
            </a:r>
            <a:r>
              <a:rPr lang="en-US" dirty="0" smtClean="0"/>
              <a:t>as a reference.</a:t>
            </a:r>
            <a:endParaRPr lang="en-US" dirty="0"/>
          </a:p>
          <a:p>
            <a:endParaRPr lang="en-US" dirty="0"/>
          </a:p>
          <a:p>
            <a:r>
              <a:rPr lang="en-US" dirty="0"/>
              <a:t>2) How to use in class? </a:t>
            </a:r>
            <a:endParaRPr lang="en-US" dirty="0" smtClean="0"/>
          </a:p>
          <a:p>
            <a:pPr marL="171425" indent="-171425">
              <a:buFontTx/>
              <a:buChar char="-"/>
            </a:pPr>
            <a:r>
              <a:rPr lang="en-US" dirty="0" smtClean="0"/>
              <a:t>Bring it every week</a:t>
            </a:r>
          </a:p>
          <a:p>
            <a:pPr marL="171425" indent="-171425">
              <a:buFontTx/>
              <a:buChar char="-"/>
            </a:pPr>
            <a:r>
              <a:rPr lang="en-US" dirty="0" smtClean="0"/>
              <a:t>Classes follow the booklet pages in order, but</a:t>
            </a:r>
            <a:r>
              <a:rPr lang="en-US" baseline="0" dirty="0" smtClean="0"/>
              <a:t> you don’t need to read along during class</a:t>
            </a:r>
          </a:p>
          <a:p>
            <a:pPr marL="171425" indent="-171425">
              <a:buFontTx/>
              <a:buChar char="-"/>
            </a:pPr>
            <a:r>
              <a:rPr lang="en-US" baseline="0" dirty="0" smtClean="0"/>
              <a:t>Feel free to write in the book</a:t>
            </a:r>
          </a:p>
          <a:p>
            <a:pPr marL="171425" indent="-171425">
              <a:buFontTx/>
              <a:buChar char="-"/>
            </a:pPr>
            <a:r>
              <a:rPr lang="en-US" baseline="0" dirty="0" smtClean="0"/>
              <a:t>We will tell you in advance which pages we will cover the following week. Feel free to read ahead, if you want to.</a:t>
            </a:r>
            <a:endParaRPr lang="en-US" dirty="0" smtClean="0"/>
          </a:p>
          <a:p>
            <a:endParaRPr lang="en-US" dirty="0"/>
          </a:p>
          <a:p>
            <a:r>
              <a:rPr lang="en-US" dirty="0"/>
              <a:t>3) What is included?  [Ask students to open to each section as you name it]. The booklet </a:t>
            </a:r>
            <a:r>
              <a:rPr lang="en-US" dirty="0" smtClean="0"/>
              <a:t>includes:</a:t>
            </a:r>
          </a:p>
          <a:p>
            <a:pPr marL="171425" indent="-171425">
              <a:buFont typeface="Arial" panose="020B0604020202020204" pitchFamily="34" charset="0"/>
              <a:buChar char="•"/>
            </a:pPr>
            <a:r>
              <a:rPr lang="en-US" dirty="0" smtClean="0"/>
              <a:t>A </a:t>
            </a:r>
            <a:r>
              <a:rPr lang="en-US" dirty="0"/>
              <a:t>table of contents (second </a:t>
            </a:r>
            <a:r>
              <a:rPr lang="en-US" dirty="0" smtClean="0"/>
              <a:t>page)</a:t>
            </a:r>
          </a:p>
          <a:p>
            <a:pPr marL="171425" indent="-171425">
              <a:buFont typeface="Arial" panose="020B0604020202020204" pitchFamily="34" charset="0"/>
              <a:buChar char="•"/>
            </a:pPr>
            <a:r>
              <a:rPr lang="en-US" dirty="0" smtClean="0"/>
              <a:t>6 </a:t>
            </a:r>
            <a:r>
              <a:rPr lang="en-US" dirty="0"/>
              <a:t>chapters about basic gardening</a:t>
            </a:r>
          </a:p>
          <a:p>
            <a:pPr marL="171425" indent="-171425">
              <a:buFont typeface="Arial" panose="020B0604020202020204" pitchFamily="34" charset="0"/>
              <a:buChar char="•"/>
            </a:pPr>
            <a:r>
              <a:rPr lang="en-US" dirty="0" smtClean="0"/>
              <a:t>A </a:t>
            </a:r>
            <a:r>
              <a:rPr lang="en-US" dirty="0"/>
              <a:t>glossary where you can look up unfamiliar words (pg. </a:t>
            </a:r>
            <a:r>
              <a:rPr lang="en-US" dirty="0" smtClean="0"/>
              <a:t>143)</a:t>
            </a:r>
            <a:endParaRPr lang="en-US" dirty="0"/>
          </a:p>
          <a:p>
            <a:pPr marL="171425" indent="-171425">
              <a:buFont typeface="Arial" panose="020B0604020202020204" pitchFamily="34" charset="0"/>
              <a:buChar char="•"/>
            </a:pPr>
            <a:r>
              <a:rPr lang="en-US" dirty="0" smtClean="0"/>
              <a:t>An </a:t>
            </a:r>
            <a:r>
              <a:rPr lang="en-US" dirty="0"/>
              <a:t>appendix (pg. </a:t>
            </a:r>
            <a:r>
              <a:rPr lang="en-US" dirty="0" smtClean="0"/>
              <a:t>146) </a:t>
            </a:r>
            <a:r>
              <a:rPr lang="en-US" dirty="0"/>
              <a:t>with </a:t>
            </a:r>
            <a:r>
              <a:rPr lang="en-US" dirty="0" smtClean="0"/>
              <a:t>extras like contact </a:t>
            </a:r>
            <a:r>
              <a:rPr lang="en-US" dirty="0"/>
              <a:t>information for Master </a:t>
            </a:r>
            <a:r>
              <a:rPr lang="en-US" dirty="0" smtClean="0"/>
              <a:t>Gardeners</a:t>
            </a:r>
            <a:r>
              <a:rPr lang="en-US" baseline="0" dirty="0" smtClean="0"/>
              <a:t> and</a:t>
            </a:r>
            <a:r>
              <a:rPr lang="en-US" dirty="0" smtClean="0"/>
              <a:t> </a:t>
            </a:r>
            <a:r>
              <a:rPr lang="en-US" dirty="0"/>
              <a:t>resources for gardening on a </a:t>
            </a:r>
            <a:r>
              <a:rPr lang="en-US" dirty="0" smtClean="0"/>
              <a:t>budget.</a:t>
            </a:r>
            <a:endParaRPr lang="en-US" dirty="0"/>
          </a:p>
          <a:p>
            <a:endParaRPr lang="en-US" dirty="0"/>
          </a:p>
          <a:p>
            <a:endParaRPr lang="en-US" dirty="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4</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smtClean="0"/>
              <a:t>Week 1 PowerPoint</a:t>
            </a:r>
            <a:endParaRPr lang="en-US" dirty="0"/>
          </a:p>
        </p:txBody>
      </p:sp>
    </p:spTree>
    <p:extLst>
      <p:ext uri="{BB962C8B-B14F-4D97-AF65-F5344CB8AC3E}">
        <p14:creationId xmlns:p14="http://schemas.microsoft.com/office/powerpoint/2010/main" val="16047408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881390" rtl="0" eaLnBrk="1" fontAlgn="auto" latinLnBrk="0" hangingPunct="1">
              <a:lnSpc>
                <a:spcPct val="100000"/>
              </a:lnSpc>
              <a:spcBef>
                <a:spcPts val="0"/>
              </a:spcBef>
              <a:spcAft>
                <a:spcPts val="0"/>
              </a:spcAft>
              <a:buClrTx/>
              <a:buSzTx/>
              <a:buFontTx/>
              <a:buNone/>
              <a:tabLst/>
              <a:defRPr/>
            </a:pPr>
            <a:r>
              <a:rPr lang="en-US" dirty="0" smtClean="0"/>
              <a:t>Do you have questions on what we covere</a:t>
            </a:r>
            <a:r>
              <a:rPr lang="en-US" baseline="0" dirty="0" smtClean="0"/>
              <a:t>d today? </a:t>
            </a:r>
            <a:endParaRPr lang="en-US" dirty="0" smtClean="0"/>
          </a:p>
          <a:p>
            <a:pPr defTabSz="881390">
              <a:defRPr/>
            </a:pPr>
            <a:endParaRPr lang="en-US" baseline="0" dirty="0" smtClean="0"/>
          </a:p>
          <a:p>
            <a:pPr defTabSz="881390">
              <a:defRPr/>
            </a:pPr>
            <a:r>
              <a:rPr lang="en-US" baseline="0" dirty="0" smtClean="0"/>
              <a:t>Next week we will learn how </a:t>
            </a:r>
            <a:r>
              <a:rPr lang="en-US" dirty="0" smtClean="0"/>
              <a:t>to create garden beds and build</a:t>
            </a:r>
            <a:r>
              <a:rPr lang="en-US" baseline="0" dirty="0" smtClean="0"/>
              <a:t> healthy soil.</a:t>
            </a:r>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Slide Number Placeholder 4"/>
          <p:cNvSpPr>
            <a:spLocks noGrp="1"/>
          </p:cNvSpPr>
          <p:nvPr>
            <p:ph type="sldNum" sz="quarter" idx="11"/>
          </p:nvPr>
        </p:nvSpPr>
        <p:spPr/>
        <p:txBody>
          <a:bodyPr/>
          <a:lstStyle/>
          <a:p>
            <a:fld id="{0095C1E3-E25E-4181-891B-687C5DFF8D43}" type="slidenum">
              <a:rPr lang="en-US" smtClean="0"/>
              <a:pPr/>
              <a:t>40</a:t>
            </a:fld>
            <a:endParaRPr lang="en-US" dirty="0"/>
          </a:p>
        </p:txBody>
      </p:sp>
      <p:sp>
        <p:nvSpPr>
          <p:cNvPr id="6" name="Header Placeholder 5"/>
          <p:cNvSpPr>
            <a:spLocks noGrp="1"/>
          </p:cNvSpPr>
          <p:nvPr>
            <p:ph type="hdr" sz="quarter" idx="12"/>
          </p:nvPr>
        </p:nvSpPr>
        <p:spPr/>
        <p:txBody>
          <a:bodyPr/>
          <a:lstStyle/>
          <a:p>
            <a:r>
              <a:rPr lang="en-US" smtClean="0"/>
              <a:t>Seed to Supper</a:t>
            </a:r>
            <a:endParaRPr lang="en-US" dirty="0"/>
          </a:p>
        </p:txBody>
      </p:sp>
      <p:sp>
        <p:nvSpPr>
          <p:cNvPr id="7" name="Footer Placeholder 6"/>
          <p:cNvSpPr>
            <a:spLocks noGrp="1"/>
          </p:cNvSpPr>
          <p:nvPr>
            <p:ph type="ftr" sz="quarter" idx="13"/>
          </p:nvPr>
        </p:nvSpPr>
        <p:spPr/>
        <p:txBody>
          <a:bodyPr/>
          <a:lstStyle/>
          <a:p>
            <a:r>
              <a:rPr lang="en-US" smtClean="0"/>
              <a:t>Week 1 PowerPoint</a:t>
            </a:r>
            <a:endParaRPr lang="en-US" dirty="0"/>
          </a:p>
        </p:txBody>
      </p:sp>
    </p:spTree>
    <p:extLst>
      <p:ext uri="{BB962C8B-B14F-4D97-AF65-F5344CB8AC3E}">
        <p14:creationId xmlns:p14="http://schemas.microsoft.com/office/powerpoint/2010/main" val="2703808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Before you start planting, it’s a good idea to think things through so that you can make the most of your garden.</a:t>
            </a:r>
          </a:p>
          <a:p>
            <a:endParaRPr lang="en-US" baseline="0" dirty="0" smtClean="0"/>
          </a:p>
          <a:p>
            <a:r>
              <a:rPr lang="en-US" baseline="0" dirty="0" smtClean="0"/>
              <a:t>This week, we will take you step-by-step through the process of creating a Personal Planting Plan and a Personal Planting Map. By the end of today, you’ll have a plan that will help you move forward to planting your garden!</a:t>
            </a:r>
          </a:p>
          <a:p>
            <a:endParaRPr lang="en-US" baseline="0" dirty="0" smtClean="0"/>
          </a:p>
          <a:p>
            <a:endParaRPr lang="en-US" dirty="0" smtClean="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5</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38662790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 </a:t>
            </a:r>
            <a:r>
              <a:rPr lang="en-US" dirty="0"/>
              <a:t>6</a:t>
            </a:r>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6</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1899324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8137">
              <a:defRPr/>
            </a:pPr>
            <a:r>
              <a:rPr lang="en-US" dirty="0"/>
              <a:t>Before you </a:t>
            </a:r>
            <a:r>
              <a:rPr lang="en-US" dirty="0" smtClean="0"/>
              <a:t>create </a:t>
            </a:r>
            <a:r>
              <a:rPr lang="en-US" dirty="0"/>
              <a:t>a planting plan, you’ll need to decide what you want to grow. If you don’t currently have a garden space, </a:t>
            </a:r>
            <a:r>
              <a:rPr lang="en-US" dirty="0" smtClean="0"/>
              <a:t>plan </a:t>
            </a:r>
            <a:r>
              <a:rPr lang="en-US" dirty="0"/>
              <a:t>for your dream space or for a community garden plot (</a:t>
            </a:r>
            <a:r>
              <a:rPr lang="en-US" baseline="0" dirty="0" smtClean="0"/>
              <a:t>20 feet x 20 feet;10 feet x 10 feet, 4 feet x 8 feet).</a:t>
            </a:r>
          </a:p>
          <a:p>
            <a:endParaRPr lang="en-US" dirty="0"/>
          </a:p>
          <a:p>
            <a:r>
              <a:rPr lang="en-US" dirty="0" smtClean="0"/>
              <a:t>You’ll </a:t>
            </a:r>
            <a:r>
              <a:rPr lang="en-US" dirty="0"/>
              <a:t>want to think about:</a:t>
            </a:r>
          </a:p>
          <a:p>
            <a:pPr marL="220348" indent="-220348">
              <a:buAutoNum type="arabicParenR"/>
            </a:pPr>
            <a:r>
              <a:rPr lang="en-US" dirty="0" smtClean="0"/>
              <a:t>What </a:t>
            </a:r>
            <a:r>
              <a:rPr lang="en-US" dirty="0"/>
              <a:t>you </a:t>
            </a:r>
            <a:r>
              <a:rPr lang="en-US" dirty="0" smtClean="0"/>
              <a:t>enjoy</a:t>
            </a:r>
          </a:p>
          <a:p>
            <a:pPr marL="220348" indent="-220348">
              <a:buAutoNum type="arabicParenR"/>
            </a:pPr>
            <a:r>
              <a:rPr lang="en-US" dirty="0" smtClean="0"/>
              <a:t>What </a:t>
            </a:r>
            <a:r>
              <a:rPr lang="en-US" dirty="0"/>
              <a:t>is </a:t>
            </a:r>
            <a:r>
              <a:rPr lang="en-US" dirty="0" smtClean="0"/>
              <a:t>realistic</a:t>
            </a:r>
            <a:endParaRPr lang="en-US" dirty="0"/>
          </a:p>
          <a:p>
            <a:r>
              <a:rPr lang="en-US" dirty="0"/>
              <a:t>3) </a:t>
            </a:r>
            <a:r>
              <a:rPr lang="en-US" dirty="0" smtClean="0"/>
              <a:t>What is cost effective</a:t>
            </a:r>
            <a:endParaRPr lang="en-US" dirty="0"/>
          </a:p>
          <a:p>
            <a:r>
              <a:rPr lang="en-US" dirty="0"/>
              <a:t>4) How much space you have</a:t>
            </a:r>
          </a:p>
          <a:p>
            <a:endParaRPr lang="en-US" b="1" dirty="0"/>
          </a:p>
          <a:p>
            <a:endParaRPr lang="en-US" dirty="0"/>
          </a:p>
          <a:p>
            <a:endParaRPr lang="en-US" b="1" dirty="0"/>
          </a:p>
          <a:p>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7</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11994433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First: What do you enjoy? </a:t>
            </a:r>
            <a:r>
              <a:rPr lang="en-US" dirty="0" smtClean="0"/>
              <a:t>[Ask</a:t>
            </a:r>
            <a:r>
              <a:rPr lang="en-US" baseline="0" dirty="0" smtClean="0"/>
              <a:t> participants to take out paper and pen</a:t>
            </a:r>
            <a:r>
              <a:rPr lang="en-US" dirty="0" smtClean="0"/>
              <a:t>]</a:t>
            </a:r>
            <a:endParaRPr lang="en-US" dirty="0"/>
          </a:p>
          <a:p>
            <a:endParaRPr lang="en-US" dirty="0"/>
          </a:p>
          <a:p>
            <a:r>
              <a:rPr lang="en-US" dirty="0"/>
              <a:t>You want to grow food that you like to eat.</a:t>
            </a:r>
          </a:p>
          <a:p>
            <a:endParaRPr lang="en-US" dirty="0"/>
          </a:p>
          <a:p>
            <a:r>
              <a:rPr lang="en-US" dirty="0"/>
              <a:t>On </a:t>
            </a:r>
            <a:r>
              <a:rPr lang="en-US" dirty="0" smtClean="0"/>
              <a:t>page 23 of your course book, make </a:t>
            </a:r>
            <a:r>
              <a:rPr lang="en-US" dirty="0"/>
              <a:t>a list of up to 10 vegetables that you and your family enjoy. </a:t>
            </a:r>
            <a:r>
              <a:rPr lang="en-US" dirty="0" smtClean="0"/>
              <a:t>[Ask</a:t>
            </a:r>
            <a:r>
              <a:rPr lang="en-US" baseline="0" dirty="0" smtClean="0"/>
              <a:t> participants to s</a:t>
            </a:r>
            <a:r>
              <a:rPr lang="en-US" dirty="0" smtClean="0"/>
              <a:t>hare list </a:t>
            </a:r>
            <a:r>
              <a:rPr lang="en-US" dirty="0"/>
              <a:t>with a neighbor</a:t>
            </a:r>
            <a:r>
              <a:rPr lang="en-US" dirty="0" smtClean="0"/>
              <a:t>. Or share in another creative way.]</a:t>
            </a:r>
            <a:endParaRPr lang="en-US"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8</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1895816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Next…we’ll </a:t>
            </a:r>
            <a:r>
              <a:rPr lang="en-US" b="0" dirty="0"/>
              <a:t>narrow it down:</a:t>
            </a:r>
          </a:p>
          <a:p>
            <a:endParaRPr lang="en-US" b="1" dirty="0"/>
          </a:p>
          <a:p>
            <a:r>
              <a:rPr lang="en-US" b="0" dirty="0"/>
              <a:t>What is realistic? </a:t>
            </a:r>
            <a:r>
              <a:rPr lang="en-US" dirty="0"/>
              <a:t>What grows well in our climate? Lots! But not everything!</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First,</a:t>
            </a:r>
            <a:r>
              <a:rPr lang="en-US" baseline="0" dirty="0" smtClean="0"/>
              <a:t> let’s take a look at one of the resources in this chapter. </a:t>
            </a:r>
            <a:r>
              <a:rPr lang="en-US" dirty="0" smtClean="0"/>
              <a:t>Please turn to page</a:t>
            </a:r>
            <a:r>
              <a:rPr lang="en-US" baseline="0" dirty="0" smtClean="0"/>
              <a:t> 14 and take a look at the Common Crop Chart </a:t>
            </a:r>
            <a:r>
              <a:rPr lang="en-US" dirty="0" smtClean="0"/>
              <a:t>– </a:t>
            </a:r>
            <a:r>
              <a:rPr lang="en-US" dirty="0"/>
              <a:t>it lists many crops that grow well in our region. </a:t>
            </a:r>
            <a:r>
              <a:rPr lang="en-US" baseline="0" dirty="0" smtClean="0"/>
              <a:t>We will refer to this chart several times during this lesson, and it will be a useful resource for you throughout the garden season.</a:t>
            </a:r>
            <a:endParaRPr lang="en-US" dirty="0"/>
          </a:p>
          <a:p>
            <a:endParaRPr lang="en-US" dirty="0"/>
          </a:p>
          <a:p>
            <a:r>
              <a:rPr lang="en-US" dirty="0"/>
              <a:t>Are there things you listed that aren’t on the </a:t>
            </a:r>
            <a:r>
              <a:rPr lang="en-US" dirty="0" smtClean="0"/>
              <a:t>chart</a:t>
            </a:r>
            <a:r>
              <a:rPr lang="en-US" dirty="0"/>
              <a:t>? [Ask for raised hands and address questions.] You might want to cross off some items if they don’t grow well here (i.e. sweet potatoes.)</a:t>
            </a:r>
          </a:p>
          <a:p>
            <a:endParaRPr lang="en-US" dirty="0"/>
          </a:p>
          <a:p>
            <a:r>
              <a:rPr lang="en-US" dirty="0"/>
              <a:t>Do you see crops on the chart that you might consider growing that weren’t on your original list? [Ask for hands</a:t>
            </a:r>
            <a:r>
              <a:rPr lang="en-US" dirty="0" smtClean="0"/>
              <a:t>]</a:t>
            </a:r>
            <a:endParaRPr lang="en-US" baseline="0" dirty="0" smtClean="0"/>
          </a:p>
          <a:p>
            <a:endParaRPr lang="en-US" baseline="0" dirty="0" smtClean="0"/>
          </a:p>
          <a:p>
            <a:r>
              <a:rPr lang="en-US" baseline="0" dirty="0" smtClean="0"/>
              <a:t>Let’s go through each column of the chart and talk about what they mean. </a:t>
            </a:r>
          </a:p>
          <a:p>
            <a:endParaRPr lang="en-US" baseline="0" dirty="0" smtClean="0"/>
          </a:p>
          <a:p>
            <a:r>
              <a:rPr lang="en-US" baseline="0" dirty="0" smtClean="0"/>
              <a:t>[</a:t>
            </a:r>
            <a:r>
              <a:rPr lang="en-US" dirty="0" smtClean="0"/>
              <a:t>Facilitator</a:t>
            </a:r>
            <a:r>
              <a:rPr lang="en-US" baseline="0" dirty="0" smtClean="0"/>
              <a:t>: Choose tomatoes or another crop as an example, show students how to use the chart. Go through each column, from Planting Window through Single or 2-week succession. Let them know that you will explain terms soon.]</a:t>
            </a:r>
            <a:endParaRPr lang="en-US" dirty="0" smtClean="0"/>
          </a:p>
          <a:p>
            <a:endParaRPr lang="en-US" b="1" dirty="0"/>
          </a:p>
        </p:txBody>
      </p:sp>
      <p:sp>
        <p:nvSpPr>
          <p:cNvPr id="4" name="Date Placeholder 3"/>
          <p:cNvSpPr>
            <a:spLocks noGrp="1"/>
          </p:cNvSpPr>
          <p:nvPr>
            <p:ph type="dt" idx="10"/>
          </p:nvPr>
        </p:nvSpPr>
        <p:spPr/>
        <p:txBody>
          <a:bodyPr/>
          <a:lstStyle/>
          <a:p>
            <a:r>
              <a:rPr lang="en-US" smtClean="0"/>
              <a:t>Oregon Food Bank and OSU Extension Service</a:t>
            </a:r>
            <a:endParaRPr lang="en-US" dirty="0"/>
          </a:p>
        </p:txBody>
      </p:sp>
      <p:sp>
        <p:nvSpPr>
          <p:cNvPr id="5" name="Footer Placeholder 4"/>
          <p:cNvSpPr>
            <a:spLocks noGrp="1"/>
          </p:cNvSpPr>
          <p:nvPr>
            <p:ph type="ftr" sz="quarter" idx="11"/>
          </p:nvPr>
        </p:nvSpPr>
        <p:spPr/>
        <p:txBody>
          <a:bodyPr/>
          <a:lstStyle/>
          <a:p>
            <a:r>
              <a:rPr lang="en-US" smtClean="0"/>
              <a:t>Week 1 PowerPoint</a:t>
            </a:r>
            <a:endParaRPr lang="en-US" dirty="0"/>
          </a:p>
        </p:txBody>
      </p:sp>
      <p:sp>
        <p:nvSpPr>
          <p:cNvPr id="6" name="Slide Number Placeholder 5"/>
          <p:cNvSpPr>
            <a:spLocks noGrp="1"/>
          </p:cNvSpPr>
          <p:nvPr>
            <p:ph type="sldNum" sz="quarter" idx="12"/>
          </p:nvPr>
        </p:nvSpPr>
        <p:spPr/>
        <p:txBody>
          <a:bodyPr/>
          <a:lstStyle/>
          <a:p>
            <a:fld id="{0095C1E3-E25E-4181-891B-687C5DFF8D43}" type="slidenum">
              <a:rPr lang="en-US" smtClean="0"/>
              <a:pPr/>
              <a:t>9</a:t>
            </a:fld>
            <a:endParaRPr lang="en-US" dirty="0"/>
          </a:p>
        </p:txBody>
      </p:sp>
      <p:sp>
        <p:nvSpPr>
          <p:cNvPr id="7" name="Header Placeholder 6"/>
          <p:cNvSpPr>
            <a:spLocks noGrp="1"/>
          </p:cNvSpPr>
          <p:nvPr>
            <p:ph type="hdr" sz="quarter" idx="13"/>
          </p:nvPr>
        </p:nvSpPr>
        <p:spPr/>
        <p:txBody>
          <a:bodyPr/>
          <a:lstStyle/>
          <a:p>
            <a:r>
              <a:rPr lang="en-US" smtClean="0"/>
              <a:t>Seed to Supper</a:t>
            </a:r>
            <a:endParaRPr lang="en-US" dirty="0"/>
          </a:p>
        </p:txBody>
      </p:sp>
    </p:spTree>
    <p:extLst>
      <p:ext uri="{BB962C8B-B14F-4D97-AF65-F5344CB8AC3E}">
        <p14:creationId xmlns:p14="http://schemas.microsoft.com/office/powerpoint/2010/main" val="2248411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Rounded MT Bold" panose="020F070403050403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FDC1EC80-9E3A-4FB1-AB44-5E86BF6971E9}" type="slidenum">
              <a:rPr lang="en-US" smtClean="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FDC1EC80-9E3A-4FB1-AB44-5E86BF6971E9}" type="slidenum">
              <a:rPr lang="en-US" smtClean="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FDC1EC80-9E3A-4FB1-AB44-5E86BF6971E9}" type="slidenum">
              <a:rPr lang="en-US" smtClean="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DC1EC80-9E3A-4FB1-AB44-5E86BF6971E9}" type="slidenum">
              <a:rPr lang="en-US" smtClean="0"/>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DC1EC80-9E3A-4FB1-AB44-5E86BF6971E9}" type="slidenum">
              <a:rPr lang="en-US" smtClean="0"/>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DC1EC80-9E3A-4FB1-AB44-5E86BF6971E9}"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563625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9381915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FDC1EC80-9E3A-4FB1-AB44-5E86BF6971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966174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FDC1EC80-9E3A-4FB1-AB44-5E86BF6971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833185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FDC1EC80-9E3A-4FB1-AB44-5E86BF6971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1517732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FDC1EC80-9E3A-4FB1-AB44-5E86BF6971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3472913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DC1EC80-9E3A-4FB1-AB44-5E86BF6971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1145313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DC1EC80-9E3A-4FB1-AB44-5E86BF6971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64643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093B1690-6009-44F8-B69B-FB13D5222BE9}" type="slidenum">
              <a:rPr lang="en-US" smtClean="0"/>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DC1EC80-9E3A-4FB1-AB44-5E86BF6971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2823784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6790394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DC1EC80-9E3A-4FB1-AB44-5E86BF6971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256972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990261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2238595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1463619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8949902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302221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40463272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085343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093B1690-6009-44F8-B69B-FB13D5222BE9}" type="slidenum">
              <a:rPr lang="en-US" smtClean="0"/>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3643486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7960170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0591163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579267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125742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6833764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960070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63323555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13581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067039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93B1690-6009-44F8-B69B-FB13D5222BE9}" type="slidenum">
              <a:rPr lang="en-US" smtClean="0"/>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7041159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818933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9387173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196900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83165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7370578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3050512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2769583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658873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58924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093B1690-6009-44F8-B69B-FB13D5222BE9}" type="slidenum">
              <a:rPr lang="en-US" smtClean="0"/>
              <a:t>‹#›</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74982412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5587970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78014860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2982662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5711344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907263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8226322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54726584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765953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342859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3B1690-6009-44F8-B69B-FB13D5222BE9}" type="slidenum">
              <a:rPr lang="en-US" smtClean="0"/>
              <a:t>‹#›</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73515898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20580246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81313478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53766950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45343614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79331258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38302693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57400068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193412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59941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t>‹#›</a:t>
            </a:fld>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71435214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51093833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740845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093B1690-6009-44F8-B69B-FB13D5222BE9}"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theme" Target="../theme/theme4.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theme" Target="../theme/theme5.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theme" Target="../theme/theme6.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theme" Target="../theme/theme7.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theme" Target="../theme/theme8.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B1690-6009-44F8-B69B-FB13D5222BE9}" type="slidenum">
              <a:rPr lang="en-US" smtClean="0"/>
              <a:t>‹#›</a:t>
            </a:fld>
            <a:endParaRPr lang="en-US" dirty="0"/>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Lst>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Arial Rounded MT Bold" panose="020F0704030504030204"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Rounded MT Bold" panose="020F0704030504030204"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C1EC80-9E3A-4FB1-AB44-5E86BF6971E9}" type="slidenum">
              <a:rPr lang="en-US" smtClean="0"/>
              <a:t>‹#›</a:t>
            </a:fld>
            <a:endParaRPr lang="en-US" dirty="0"/>
          </a:p>
        </p:txBody>
      </p:sp>
    </p:spTree>
  </p:cSld>
  <p:clrMap bg1="dk1" tx1="lt1" bg2="dk2" tx2="lt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C1EC80-9E3A-4FB1-AB44-5E86BF6971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32486259"/>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577705732"/>
      </p:ext>
    </p:extLst>
  </p:cSld>
  <p:clrMap bg1="dk1" tx1="lt1" bg2="dk2" tx2="lt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Lst>
  <p:hf sldNum="0" hdr="0" ftr="0" dt="0"/>
  <p:txStyles>
    <p:titleStyle>
      <a:lvl1pPr algn="ctr" defTabSz="914400" rtl="0" eaLnBrk="1" latinLnBrk="0" hangingPunct="1">
        <a:spcBef>
          <a:spcPct val="0"/>
        </a:spcBef>
        <a:buNone/>
        <a:defRPr sz="4400" kern="1200">
          <a:solidFill>
            <a:schemeClr val="tx1"/>
          </a:solidFill>
          <a:latin typeface="Arial Rounded MT Bold" panose="020F0704030504030204" pitchFamily="34" charset="0"/>
          <a:ea typeface="+mj-ea"/>
          <a:cs typeface="+mj-cs"/>
        </a:defRPr>
      </a:lvl1pPr>
    </p:titleStyle>
    <p:bodyStyle>
      <a:lvl1pPr marL="342900" indent="-342900" algn="l" defTabSz="914400" rtl="0" eaLnBrk="1" latinLnBrk="0" hangingPunct="1">
        <a:spcBef>
          <a:spcPct val="20000"/>
        </a:spcBef>
        <a:buClr>
          <a:schemeClr val="tx1"/>
        </a:buClr>
        <a:buFont typeface="Arial" pitchFamily="34" charset="0"/>
        <a:buChar char="•"/>
        <a:defRPr sz="3200" kern="1200">
          <a:solidFill>
            <a:schemeClr val="tx1"/>
          </a:solidFill>
          <a:latin typeface="Arial Rounded MT Bold" panose="020F0704030504030204" pitchFamily="34" charset="0"/>
          <a:ea typeface="+mn-ea"/>
          <a:cs typeface="+mn-cs"/>
        </a:defRPr>
      </a:lvl1pPr>
      <a:lvl2pPr marL="742950" indent="-285750" algn="l" defTabSz="914400" rtl="0" eaLnBrk="1" latinLnBrk="0" hangingPunct="1">
        <a:spcBef>
          <a:spcPct val="20000"/>
        </a:spcBef>
        <a:buClr>
          <a:schemeClr val="tx1"/>
        </a:buClr>
        <a:buFont typeface="Arial" pitchFamily="34" charset="0"/>
        <a:buChar char="–"/>
        <a:defRPr sz="28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spcBef>
          <a:spcPct val="20000"/>
        </a:spcBef>
        <a:buClr>
          <a:schemeClr val="tx1"/>
        </a:buClr>
        <a:buFont typeface="Arial" pitchFamily="34" charset="0"/>
        <a:buChar char="•"/>
        <a:defRPr sz="24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194997587"/>
      </p:ext>
    </p:extLst>
  </p:cSld>
  <p:clrMap bg1="dk1" tx1="lt1" bg2="dk2" tx2="lt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Lst>
  <p:hf sldNum="0" hdr="0" ftr="0" dt="0"/>
  <p:txStyles>
    <p:titleStyle>
      <a:lvl1pPr algn="ctr" defTabSz="914400" rtl="0" eaLnBrk="1" latinLnBrk="0" hangingPunct="1">
        <a:spcBef>
          <a:spcPct val="0"/>
        </a:spcBef>
        <a:buNone/>
        <a:defRPr sz="4400" kern="1200">
          <a:solidFill>
            <a:schemeClr val="tx1"/>
          </a:solidFill>
          <a:latin typeface="Arial Rounded MT Bold" panose="020F0704030504030204" pitchFamily="34" charset="0"/>
          <a:ea typeface="+mj-ea"/>
          <a:cs typeface="+mj-cs"/>
        </a:defRPr>
      </a:lvl1pPr>
    </p:titleStyle>
    <p:bodyStyle>
      <a:lvl1pPr marL="342900" indent="-342900" algn="l" defTabSz="914400" rtl="0" eaLnBrk="1" latinLnBrk="0" hangingPunct="1">
        <a:spcBef>
          <a:spcPct val="20000"/>
        </a:spcBef>
        <a:buClr>
          <a:schemeClr val="tx1"/>
        </a:buClr>
        <a:buFont typeface="Arial" pitchFamily="34" charset="0"/>
        <a:buChar char="•"/>
        <a:defRPr sz="3200" kern="1200">
          <a:solidFill>
            <a:schemeClr val="tx1"/>
          </a:solidFill>
          <a:latin typeface="Arial Rounded MT Bold" panose="020F0704030504030204" pitchFamily="34" charset="0"/>
          <a:ea typeface="+mn-ea"/>
          <a:cs typeface="+mn-cs"/>
        </a:defRPr>
      </a:lvl1pPr>
      <a:lvl2pPr marL="742950" indent="-285750" algn="l" defTabSz="914400" rtl="0" eaLnBrk="1" latinLnBrk="0" hangingPunct="1">
        <a:spcBef>
          <a:spcPct val="20000"/>
        </a:spcBef>
        <a:buClr>
          <a:schemeClr val="tx1"/>
        </a:buClr>
        <a:buFont typeface="Arial" pitchFamily="34" charset="0"/>
        <a:buChar char="–"/>
        <a:defRPr sz="28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spcBef>
          <a:spcPct val="20000"/>
        </a:spcBef>
        <a:buClr>
          <a:schemeClr val="tx1"/>
        </a:buClr>
        <a:buFont typeface="Arial" pitchFamily="34" charset="0"/>
        <a:buChar char="•"/>
        <a:defRPr sz="24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70839966"/>
      </p:ext>
    </p:extLst>
  </p:cSld>
  <p:clrMap bg1="dk1" tx1="lt1" bg2="dk2" tx2="lt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Lst>
  <p:hf sldNum="0" hdr="0" ftr="0" dt="0"/>
  <p:txStyles>
    <p:titleStyle>
      <a:lvl1pPr algn="ctr" defTabSz="914400" rtl="0" eaLnBrk="1" latinLnBrk="0" hangingPunct="1">
        <a:spcBef>
          <a:spcPct val="0"/>
        </a:spcBef>
        <a:buNone/>
        <a:defRPr sz="4400" kern="1200">
          <a:solidFill>
            <a:schemeClr val="tx1"/>
          </a:solidFill>
          <a:latin typeface="Arial Rounded MT Bold" panose="020F0704030504030204" pitchFamily="34" charset="0"/>
          <a:ea typeface="+mj-ea"/>
          <a:cs typeface="+mj-cs"/>
        </a:defRPr>
      </a:lvl1pPr>
    </p:titleStyle>
    <p:bodyStyle>
      <a:lvl1pPr marL="342900" indent="-342900" algn="l" defTabSz="914400" rtl="0" eaLnBrk="1" latinLnBrk="0" hangingPunct="1">
        <a:spcBef>
          <a:spcPct val="20000"/>
        </a:spcBef>
        <a:buClr>
          <a:schemeClr val="tx1"/>
        </a:buClr>
        <a:buFont typeface="Arial" pitchFamily="34" charset="0"/>
        <a:buChar char="•"/>
        <a:defRPr sz="3200" kern="1200">
          <a:solidFill>
            <a:schemeClr val="tx1"/>
          </a:solidFill>
          <a:latin typeface="Arial Rounded MT Bold" panose="020F0704030504030204" pitchFamily="34" charset="0"/>
          <a:ea typeface="+mn-ea"/>
          <a:cs typeface="+mn-cs"/>
        </a:defRPr>
      </a:lvl1pPr>
      <a:lvl2pPr marL="742950" indent="-285750" algn="l" defTabSz="914400" rtl="0" eaLnBrk="1" latinLnBrk="0" hangingPunct="1">
        <a:spcBef>
          <a:spcPct val="20000"/>
        </a:spcBef>
        <a:buClr>
          <a:schemeClr val="tx1"/>
        </a:buClr>
        <a:buFont typeface="Arial" pitchFamily="34" charset="0"/>
        <a:buChar char="–"/>
        <a:defRPr sz="28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spcBef>
          <a:spcPct val="20000"/>
        </a:spcBef>
        <a:buClr>
          <a:schemeClr val="tx1"/>
        </a:buClr>
        <a:buFont typeface="Arial" pitchFamily="34" charset="0"/>
        <a:buChar char="•"/>
        <a:defRPr sz="24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625469511"/>
      </p:ext>
    </p:extLst>
  </p:cSld>
  <p:clrMap bg1="dk1" tx1="lt1" bg2="dk2" tx2="lt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Lst>
  <p:hf sldNum="0" hdr="0" ftr="0" dt="0"/>
  <p:txStyles>
    <p:titleStyle>
      <a:lvl1pPr algn="ctr" defTabSz="914400" rtl="0" eaLnBrk="1" latinLnBrk="0" hangingPunct="1">
        <a:spcBef>
          <a:spcPct val="0"/>
        </a:spcBef>
        <a:buNone/>
        <a:defRPr sz="4400" kern="1200">
          <a:solidFill>
            <a:schemeClr val="tx1"/>
          </a:solidFill>
          <a:latin typeface="Arial Rounded MT Bold" panose="020F0704030504030204" pitchFamily="34" charset="0"/>
          <a:ea typeface="+mj-ea"/>
          <a:cs typeface="+mj-cs"/>
        </a:defRPr>
      </a:lvl1pPr>
    </p:titleStyle>
    <p:bodyStyle>
      <a:lvl1pPr marL="342900" indent="-342900" algn="l" defTabSz="914400" rtl="0" eaLnBrk="1" latinLnBrk="0" hangingPunct="1">
        <a:spcBef>
          <a:spcPct val="20000"/>
        </a:spcBef>
        <a:buClr>
          <a:schemeClr val="tx1"/>
        </a:buClr>
        <a:buFont typeface="Arial" pitchFamily="34" charset="0"/>
        <a:buChar char="•"/>
        <a:defRPr sz="3200" kern="1200">
          <a:solidFill>
            <a:schemeClr val="tx1"/>
          </a:solidFill>
          <a:latin typeface="Arial Rounded MT Bold" panose="020F0704030504030204" pitchFamily="34" charset="0"/>
          <a:ea typeface="+mn-ea"/>
          <a:cs typeface="+mn-cs"/>
        </a:defRPr>
      </a:lvl1pPr>
      <a:lvl2pPr marL="742950" indent="-285750" algn="l" defTabSz="914400" rtl="0" eaLnBrk="1" latinLnBrk="0" hangingPunct="1">
        <a:spcBef>
          <a:spcPct val="20000"/>
        </a:spcBef>
        <a:buClr>
          <a:schemeClr val="tx1"/>
        </a:buClr>
        <a:buFont typeface="Arial" pitchFamily="34" charset="0"/>
        <a:buChar char="–"/>
        <a:defRPr sz="28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spcBef>
          <a:spcPct val="20000"/>
        </a:spcBef>
        <a:buClr>
          <a:schemeClr val="tx1"/>
        </a:buClr>
        <a:buFont typeface="Arial" pitchFamily="34" charset="0"/>
        <a:buChar char="•"/>
        <a:defRPr sz="24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B1690-6009-44F8-B69B-FB13D5222BE9}"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582451227"/>
      </p:ext>
    </p:extLst>
  </p:cSld>
  <p:clrMap bg1="dk1" tx1="lt1" bg2="dk2" tx2="lt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Lst>
  <p:hf sldNum="0" hdr="0" ftr="0" dt="0"/>
  <p:txStyles>
    <p:titleStyle>
      <a:lvl1pPr algn="ctr" defTabSz="914400" rtl="0" eaLnBrk="1" latinLnBrk="0" hangingPunct="1">
        <a:spcBef>
          <a:spcPct val="0"/>
        </a:spcBef>
        <a:buNone/>
        <a:defRPr sz="4400" kern="1200">
          <a:solidFill>
            <a:schemeClr val="tx1"/>
          </a:solidFill>
          <a:latin typeface="Arial Rounded MT Bold" panose="020F0704030504030204" pitchFamily="34" charset="0"/>
          <a:ea typeface="+mj-ea"/>
          <a:cs typeface="+mj-cs"/>
        </a:defRPr>
      </a:lvl1pPr>
    </p:titleStyle>
    <p:bodyStyle>
      <a:lvl1pPr marL="342900" indent="-342900" algn="l" defTabSz="914400" rtl="0" eaLnBrk="1" latinLnBrk="0" hangingPunct="1">
        <a:spcBef>
          <a:spcPct val="20000"/>
        </a:spcBef>
        <a:buClr>
          <a:schemeClr val="tx1"/>
        </a:buClr>
        <a:buFont typeface="Arial" pitchFamily="34" charset="0"/>
        <a:buChar char="•"/>
        <a:defRPr sz="3200" kern="1200">
          <a:solidFill>
            <a:schemeClr val="tx1"/>
          </a:solidFill>
          <a:latin typeface="Arial Rounded MT Bold" panose="020F0704030504030204" pitchFamily="34" charset="0"/>
          <a:ea typeface="+mn-ea"/>
          <a:cs typeface="+mn-cs"/>
        </a:defRPr>
      </a:lvl1pPr>
      <a:lvl2pPr marL="742950" indent="-285750" algn="l" defTabSz="914400" rtl="0" eaLnBrk="1" latinLnBrk="0" hangingPunct="1">
        <a:spcBef>
          <a:spcPct val="20000"/>
        </a:spcBef>
        <a:buClr>
          <a:schemeClr val="tx1"/>
        </a:buClr>
        <a:buFont typeface="Arial" pitchFamily="34" charset="0"/>
        <a:buChar char="–"/>
        <a:defRPr sz="28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spcBef>
          <a:spcPct val="20000"/>
        </a:spcBef>
        <a:buClr>
          <a:schemeClr val="tx1"/>
        </a:buClr>
        <a:buFont typeface="Arial" pitchFamily="34" charset="0"/>
        <a:buChar char="•"/>
        <a:defRPr sz="24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spcBef>
          <a:spcPct val="20000"/>
        </a:spcBef>
        <a:buClr>
          <a:schemeClr val="tx1"/>
        </a:buClr>
        <a:buFont typeface="Arial" pitchFamily="34" charset="0"/>
        <a:buChar char="»"/>
        <a:defRPr sz="20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wmf"/></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9.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9.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2.wmf"/></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9.xml"/><Relationship Id="rId6" Type="http://schemas.openxmlformats.org/officeDocument/2006/relationships/image" Target="../media/image2.wmf"/><Relationship Id="rId5" Type="http://schemas.openxmlformats.org/officeDocument/2006/relationships/image" Target="../media/image1.pn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9.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9.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9.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9.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9.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46.xml"/><Relationship Id="rId5" Type="http://schemas.openxmlformats.org/officeDocument/2006/relationships/image" Target="../media/image4.png"/><Relationship Id="rId4" Type="http://schemas.openxmlformats.org/officeDocument/2006/relationships/image" Target="../media/image2.wmf"/></Relationships>
</file>

<file path=ppt/slides/_rels/slide1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1.jpeg"/><Relationship Id="rId7" Type="http://schemas.openxmlformats.org/officeDocument/2006/relationships/image" Target="../media/image2.wmf"/><Relationship Id="rId2" Type="http://schemas.openxmlformats.org/officeDocument/2006/relationships/notesSlide" Target="../notesSlides/notesSlide19.xml"/><Relationship Id="rId1" Type="http://schemas.openxmlformats.org/officeDocument/2006/relationships/slideLayout" Target="../slideLayouts/slideLayout44.xml"/><Relationship Id="rId6" Type="http://schemas.openxmlformats.org/officeDocument/2006/relationships/image" Target="../media/image1.png"/><Relationship Id="rId5" Type="http://schemas.openxmlformats.org/officeDocument/2006/relationships/image" Target="../media/image23.jpe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54.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66.xml"/><Relationship Id="rId6" Type="http://schemas.openxmlformats.org/officeDocument/2006/relationships/image" Target="../media/image2.wmf"/><Relationship Id="rId5" Type="http://schemas.openxmlformats.org/officeDocument/2006/relationships/image" Target="../media/image1.png"/><Relationship Id="rId4" Type="http://schemas.openxmlformats.org/officeDocument/2006/relationships/image" Target="../media/image26.jpeg"/></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9.xml"/><Relationship Id="rId6" Type="http://schemas.openxmlformats.org/officeDocument/2006/relationships/image" Target="../media/image2.wmf"/><Relationship Id="rId5" Type="http://schemas.openxmlformats.org/officeDocument/2006/relationships/image" Target="../media/image1.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9.xml"/><Relationship Id="rId6" Type="http://schemas.openxmlformats.org/officeDocument/2006/relationships/image" Target="../media/image1.png"/><Relationship Id="rId5" Type="http://schemas.openxmlformats.org/officeDocument/2006/relationships/image" Target="../media/image29.jpeg"/><Relationship Id="rId4" Type="http://schemas.openxmlformats.org/officeDocument/2006/relationships/image" Target="../media/image2.wmf"/></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9.xml"/><Relationship Id="rId6" Type="http://schemas.openxmlformats.org/officeDocument/2006/relationships/image" Target="../media/image1.png"/><Relationship Id="rId5" Type="http://schemas.openxmlformats.org/officeDocument/2006/relationships/image" Target="../media/image2.wmf"/><Relationship Id="rId4" Type="http://schemas.openxmlformats.org/officeDocument/2006/relationships/image" Target="../media/image31.jpeg"/></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29.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9.xml"/><Relationship Id="rId6" Type="http://schemas.openxmlformats.org/officeDocument/2006/relationships/image" Target="../media/image1.png"/><Relationship Id="rId5" Type="http://schemas.openxmlformats.org/officeDocument/2006/relationships/image" Target="../media/image2.wmf"/><Relationship Id="rId4" Type="http://schemas.openxmlformats.org/officeDocument/2006/relationships/image" Target="../media/image34.jpeg"/></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29.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29.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29.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8.xml"/><Relationship Id="rId5" Type="http://schemas.openxmlformats.org/officeDocument/2006/relationships/image" Target="../media/image4.png"/><Relationship Id="rId4" Type="http://schemas.openxmlformats.org/officeDocument/2006/relationships/image" Target="../media/image2.wmf"/></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1.xml"/><Relationship Id="rId1" Type="http://schemas.openxmlformats.org/officeDocument/2006/relationships/slideLayout" Target="../slideLayouts/slideLayout25.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2.xml"/><Relationship Id="rId1" Type="http://schemas.openxmlformats.org/officeDocument/2006/relationships/slideLayout" Target="../slideLayouts/slideLayout23.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29.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4.xml"/><Relationship Id="rId1" Type="http://schemas.openxmlformats.org/officeDocument/2006/relationships/slideLayout" Target="../slideLayouts/slideLayout23.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3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5.xml"/><Relationship Id="rId1" Type="http://schemas.openxmlformats.org/officeDocument/2006/relationships/slideLayout" Target="../slideLayouts/slideLayout25.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6.xml"/><Relationship Id="rId1" Type="http://schemas.openxmlformats.org/officeDocument/2006/relationships/slideLayout" Target="../slideLayouts/slideLayout25.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28.xml"/><Relationship Id="rId5" Type="http://schemas.openxmlformats.org/officeDocument/2006/relationships/image" Target="../media/image4.png"/><Relationship Id="rId4" Type="http://schemas.openxmlformats.org/officeDocument/2006/relationships/image" Target="../media/image2.wmf"/></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29.xml"/><Relationship Id="rId6" Type="http://schemas.openxmlformats.org/officeDocument/2006/relationships/image" Target="../media/image2.wmf"/><Relationship Id="rId5" Type="http://schemas.openxmlformats.org/officeDocument/2006/relationships/image" Target="../media/image1.png"/><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29.xml"/><Relationship Id="rId6" Type="http://schemas.openxmlformats.org/officeDocument/2006/relationships/image" Target="../media/image2.wmf"/><Relationship Id="rId5" Type="http://schemas.openxmlformats.org/officeDocument/2006/relationships/image" Target="../media/image1.png"/><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0.xml"/><Relationship Id="rId1" Type="http://schemas.openxmlformats.org/officeDocument/2006/relationships/slideLayout" Target="../slideLayouts/slideLayout22.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8.xml"/><Relationship Id="rId5" Type="http://schemas.openxmlformats.org/officeDocument/2006/relationships/image" Target="../media/image4.png"/><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9.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9.xml"/><Relationship Id="rId6" Type="http://schemas.openxmlformats.org/officeDocument/2006/relationships/image" Target="../media/image4.png"/><Relationship Id="rId5" Type="http://schemas.openxmlformats.org/officeDocument/2006/relationships/image" Target="../media/image2.wmf"/><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9.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white">
          <a:xfrm>
            <a:off x="-1" y="1"/>
            <a:ext cx="3854199" cy="6858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3" name="Content Placeholder 2"/>
          <p:cNvSpPr>
            <a:spLocks noGrp="1"/>
          </p:cNvSpPr>
          <p:nvPr>
            <p:ph idx="1"/>
          </p:nvPr>
        </p:nvSpPr>
        <p:spPr bwMode="black">
          <a:xfrm>
            <a:off x="76200" y="1447800"/>
            <a:ext cx="3657600" cy="4267200"/>
          </a:xfrm>
        </p:spPr>
        <p:txBody>
          <a:bodyPr>
            <a:normAutofit/>
          </a:bodyPr>
          <a:lstStyle/>
          <a:p>
            <a:pPr marL="109538" indent="0" algn="ctr">
              <a:buNone/>
            </a:pPr>
            <a:r>
              <a:rPr lang="en-US" sz="5400" b="1" dirty="0" smtClean="0">
                <a:latin typeface="Arial Rounded MT Bold" pitchFamily="34" charset="0"/>
              </a:rPr>
              <a:t>Welcome!</a:t>
            </a:r>
          </a:p>
          <a:p>
            <a:pPr>
              <a:buNone/>
            </a:pPr>
            <a:endParaRPr lang="en-US" sz="1200" b="1" dirty="0" smtClean="0">
              <a:solidFill>
                <a:schemeClr val="bg1"/>
              </a:solidFill>
            </a:endParaRPr>
          </a:p>
          <a:p>
            <a:pPr marL="109728" indent="0" algn="ctr">
              <a:buClr>
                <a:schemeClr val="accent2">
                  <a:lumMod val="60000"/>
                  <a:lumOff val="40000"/>
                </a:schemeClr>
              </a:buClr>
              <a:buNone/>
            </a:pPr>
            <a:r>
              <a:rPr lang="en-US" sz="3200" b="1" i="1" dirty="0" smtClean="0"/>
              <a:t>Please…</a:t>
            </a:r>
          </a:p>
          <a:p>
            <a:pPr marL="109728" indent="0" algn="ctr">
              <a:buClr>
                <a:schemeClr val="accent2">
                  <a:lumMod val="60000"/>
                  <a:lumOff val="40000"/>
                </a:schemeClr>
              </a:buClr>
              <a:buNone/>
            </a:pPr>
            <a:endParaRPr lang="en-US" sz="1050" b="1" dirty="0" smtClean="0">
              <a:solidFill>
                <a:schemeClr val="bg1"/>
              </a:solidFill>
            </a:endParaRPr>
          </a:p>
          <a:p>
            <a:pPr>
              <a:buClr>
                <a:schemeClr val="tx1"/>
              </a:buClr>
              <a:buFont typeface="Arial" pitchFamily="34" charset="0"/>
              <a:buChar char="•"/>
            </a:pPr>
            <a:r>
              <a:rPr lang="en-US" sz="2800" b="1" dirty="0" smtClean="0"/>
              <a:t>Sign in</a:t>
            </a:r>
          </a:p>
          <a:p>
            <a:pPr>
              <a:buClr>
                <a:schemeClr val="tx1"/>
              </a:buClr>
              <a:buFont typeface="Arial" pitchFamily="34" charset="0"/>
              <a:buChar char="•"/>
            </a:pPr>
            <a:r>
              <a:rPr lang="en-US" sz="2800" b="1" dirty="0" smtClean="0"/>
              <a:t>Take a name tag</a:t>
            </a:r>
          </a:p>
          <a:p>
            <a:pPr>
              <a:buClr>
                <a:schemeClr val="tx1"/>
              </a:buClr>
              <a:buFont typeface="Arial" pitchFamily="34" charset="0"/>
              <a:buChar char="•"/>
            </a:pPr>
            <a:r>
              <a:rPr lang="en-US" sz="2800" b="1" dirty="0" smtClean="0"/>
              <a:t>Find a seat</a:t>
            </a:r>
          </a:p>
          <a:p>
            <a:endParaRPr lang="en-US" sz="2800" b="1" dirty="0" smtClean="0">
              <a:solidFill>
                <a:schemeClr val="bg1"/>
              </a:solidFill>
            </a:endParaRPr>
          </a:p>
          <a:p>
            <a:endParaRPr lang="en-US" sz="2800" b="1" dirty="0" smtClean="0">
              <a:solidFill>
                <a:schemeClr val="bg1"/>
              </a:solidFill>
            </a:endParaRPr>
          </a:p>
          <a:p>
            <a:pPr>
              <a:buNone/>
            </a:pPr>
            <a:endParaRPr lang="en-US" sz="2800" b="1" dirty="0" smtClean="0">
              <a:solidFill>
                <a:schemeClr val="bg1"/>
              </a:solidFill>
            </a:endParaRPr>
          </a:p>
          <a:p>
            <a:pPr lvl="1"/>
            <a:endParaRPr lang="en-US" dirty="0" smtClean="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1" name="Picture 25" descr="OSU Square Logo.wmf"/>
          <p:cNvPicPr>
            <a:picLocks noChangeAspect="1"/>
          </p:cNvPicPr>
          <p:nvPr/>
        </p:nvPicPr>
        <p:blipFill>
          <a:blip r:embed="rId4" cstate="print"/>
          <a:srcRect/>
          <a:stretch>
            <a:fillRect/>
          </a:stretch>
        </p:blipFill>
        <p:spPr bwMode="auto">
          <a:xfrm>
            <a:off x="101273" y="6316620"/>
            <a:ext cx="489436" cy="496422"/>
          </a:xfrm>
          <a:prstGeom prst="rect">
            <a:avLst/>
          </a:prstGeom>
          <a:noFill/>
          <a:ln w="9525">
            <a:noFill/>
            <a:miter lim="800000"/>
            <a:headEnd/>
            <a:tailEnd/>
          </a:ln>
        </p:spPr>
      </p:pic>
      <p:pic>
        <p:nvPicPr>
          <p:cNvPr id="7" name="Picture 6"/>
          <p:cNvPicPr>
            <a:picLocks noChangeAspect="1"/>
          </p:cNvPicPr>
          <p:nvPr/>
        </p:nvPicPr>
        <p:blipFill>
          <a:blip r:embed="rId5"/>
          <a:stretch>
            <a:fillRect/>
          </a:stretch>
        </p:blipFill>
        <p:spPr>
          <a:xfrm>
            <a:off x="3835910" y="1"/>
            <a:ext cx="5330142" cy="6858000"/>
          </a:xfrm>
          <a:prstGeom prst="rect">
            <a:avLst/>
          </a:prstGeom>
        </p:spPr>
      </p:pic>
      <p:pic>
        <p:nvPicPr>
          <p:cNvPr id="102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04023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white">
          <a:xfrm>
            <a:off x="5599520" y="0"/>
            <a:ext cx="3544479"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 y="0"/>
            <a:ext cx="5637621"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idx="1"/>
          </p:nvPr>
        </p:nvSpPr>
        <p:spPr>
          <a:xfrm>
            <a:off x="5599520" y="0"/>
            <a:ext cx="3544479" cy="6019800"/>
          </a:xfrm>
        </p:spPr>
        <p:txBody>
          <a:bodyPr>
            <a:noAutofit/>
          </a:bodyPr>
          <a:lstStyle/>
          <a:p>
            <a:pPr marL="125413" indent="-15875" algn="ctr">
              <a:buNone/>
            </a:pPr>
            <a:r>
              <a:rPr lang="en-US" sz="4000" b="1" dirty="0" smtClean="0">
                <a:latin typeface="Arial Rounded MT Bold" panose="020F0704030504030204" pitchFamily="34" charset="0"/>
              </a:rPr>
              <a:t>What is cost effective?</a:t>
            </a:r>
            <a:endParaRPr lang="en-US" sz="2800" dirty="0" smtClean="0">
              <a:latin typeface="Arial Rounded MT Bold" panose="020F0704030504030204" pitchFamily="34" charset="0"/>
            </a:endParaRPr>
          </a:p>
          <a:p>
            <a:pPr marL="0" indent="0">
              <a:buClr>
                <a:schemeClr val="tx1"/>
              </a:buClr>
              <a:buNone/>
            </a:pPr>
            <a:endParaRPr lang="en-US" sz="2800" dirty="0" smtClean="0">
              <a:latin typeface="Arial Rounded MT Bold" panose="020F0704030504030204" pitchFamily="34" charset="0"/>
            </a:endParaRPr>
          </a:p>
          <a:p>
            <a:pPr>
              <a:buClr>
                <a:schemeClr val="tx1"/>
              </a:buClr>
              <a:buFont typeface="Arial" pitchFamily="34" charset="0"/>
              <a:buChar char="•"/>
            </a:pPr>
            <a:r>
              <a:rPr lang="en-US" sz="2800" dirty="0" smtClean="0">
                <a:latin typeface="Arial Rounded MT Bold" panose="020F0704030504030204" pitchFamily="34" charset="0"/>
              </a:rPr>
              <a:t>If space is limited, choose veggies with the most value for your money.</a:t>
            </a:r>
            <a:endParaRPr lang="en-US" sz="2400" b="1" dirty="0" smtClean="0">
              <a:latin typeface="Arial Rounded MT Bold" panose="020F0704030504030204" pitchFamily="34" charset="0"/>
            </a:endParaRPr>
          </a:p>
        </p:txBody>
      </p:sp>
      <p:pic>
        <p:nvPicPr>
          <p:cNvPr id="15"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88410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white">
          <a:xfrm>
            <a:off x="-1" y="0"/>
            <a:ext cx="3962401" cy="6858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4" name="Content Placeholder 3"/>
          <p:cNvSpPr>
            <a:spLocks noGrp="1"/>
          </p:cNvSpPr>
          <p:nvPr>
            <p:ph idx="1"/>
          </p:nvPr>
        </p:nvSpPr>
        <p:spPr>
          <a:xfrm>
            <a:off x="-1" y="-15947"/>
            <a:ext cx="3962399" cy="1295400"/>
          </a:xfrm>
        </p:spPr>
        <p:txBody>
          <a:bodyPr>
            <a:noAutofit/>
          </a:bodyPr>
          <a:lstStyle/>
          <a:p>
            <a:pPr marL="120650" indent="-11113" algn="ctr">
              <a:buNone/>
            </a:pPr>
            <a:r>
              <a:rPr lang="en-US" sz="4000" b="1" dirty="0" smtClean="0">
                <a:latin typeface="Arial Rounded MT Bold" panose="020F0704030504030204" pitchFamily="34" charset="0"/>
              </a:rPr>
              <a:t>Think about space</a:t>
            </a:r>
          </a:p>
          <a:p>
            <a:pPr>
              <a:buFont typeface="Arial" pitchFamily="34" charset="0"/>
              <a:buChar char="•"/>
            </a:pPr>
            <a:endParaRPr lang="en-US" sz="2800" b="1" dirty="0" smtClean="0"/>
          </a:p>
          <a:p>
            <a:pPr>
              <a:buNone/>
            </a:pPr>
            <a:endParaRPr lang="en-US" sz="2800" b="1" dirty="0" smtClean="0"/>
          </a:p>
          <a:p>
            <a:pPr>
              <a:buNone/>
            </a:pPr>
            <a:endParaRPr lang="en-US" sz="2800" b="1" dirty="0" smtClean="0"/>
          </a:p>
          <a:p>
            <a:pPr>
              <a:buNone/>
            </a:pPr>
            <a:endParaRPr lang="en-US" sz="2800" b="1" dirty="0" smtClean="0"/>
          </a:p>
          <a:p>
            <a:pPr>
              <a:buNone/>
            </a:pPr>
            <a:endParaRPr lang="en-US" sz="2800" b="1" dirty="0" smtClean="0"/>
          </a:p>
          <a:p>
            <a:pPr>
              <a:buNone/>
            </a:pPr>
            <a:endParaRPr lang="en-US" sz="2800" b="1" dirty="0" smtClean="0"/>
          </a:p>
        </p:txBody>
      </p:sp>
      <p:sp>
        <p:nvSpPr>
          <p:cNvPr id="17" name="TextBox 16"/>
          <p:cNvSpPr txBox="1"/>
          <p:nvPr/>
        </p:nvSpPr>
        <p:spPr>
          <a:xfrm>
            <a:off x="13501" y="1124629"/>
            <a:ext cx="3962399" cy="3477875"/>
          </a:xfrm>
          <a:prstGeom prst="rect">
            <a:avLst/>
          </a:prstGeom>
          <a:noFill/>
        </p:spPr>
        <p:txBody>
          <a:bodyPr wrap="square" rtlCol="0">
            <a:spAutoFit/>
          </a:bodyPr>
          <a:lstStyle/>
          <a:p>
            <a:pPr marL="457200" indent="-457200">
              <a:buClr>
                <a:schemeClr val="accent1"/>
              </a:buClr>
              <a:buFont typeface="Arial" pitchFamily="34" charset="0"/>
              <a:buChar char="•"/>
            </a:pPr>
            <a:endParaRPr lang="en-US" sz="2800" dirty="0" smtClean="0">
              <a:latin typeface="Arial Rounded MT Bold" panose="020F0704030504030204" pitchFamily="34" charset="0"/>
            </a:endParaRPr>
          </a:p>
          <a:p>
            <a:pPr marL="457200" indent="-457200">
              <a:buClr>
                <a:schemeClr val="tx1"/>
              </a:buClr>
              <a:buFont typeface="Arial" pitchFamily="34" charset="0"/>
              <a:buChar char="•"/>
            </a:pPr>
            <a:r>
              <a:rPr lang="en-US" sz="2400" dirty="0" smtClean="0">
                <a:latin typeface="Arial Rounded MT Bold" panose="020F0704030504030204" pitchFamily="34" charset="0"/>
              </a:rPr>
              <a:t>Look at the “footprint” column on the </a:t>
            </a:r>
            <a:r>
              <a:rPr lang="en-US" sz="2400" b="1" dirty="0">
                <a:latin typeface="Arial Rounded MT Bold" panose="020F0704030504030204" pitchFamily="34" charset="0"/>
              </a:rPr>
              <a:t>c</a:t>
            </a:r>
            <a:r>
              <a:rPr lang="en-US" sz="2400" b="1" dirty="0" smtClean="0">
                <a:latin typeface="Arial Rounded MT Bold" panose="020F0704030504030204" pitchFamily="34" charset="0"/>
              </a:rPr>
              <a:t>ommon crop </a:t>
            </a:r>
            <a:r>
              <a:rPr lang="en-US" sz="2400" b="1" dirty="0">
                <a:latin typeface="Arial Rounded MT Bold" panose="020F0704030504030204" pitchFamily="34" charset="0"/>
              </a:rPr>
              <a:t>c</a:t>
            </a:r>
            <a:r>
              <a:rPr lang="en-US" sz="2400" b="1" dirty="0" smtClean="0">
                <a:latin typeface="Arial Rounded MT Bold" panose="020F0704030504030204" pitchFamily="34" charset="0"/>
              </a:rPr>
              <a:t>hart,</a:t>
            </a:r>
            <a:r>
              <a:rPr lang="en-US" sz="2400" dirty="0" smtClean="0">
                <a:latin typeface="Arial Rounded MT Bold" panose="020F0704030504030204" pitchFamily="34" charset="0"/>
              </a:rPr>
              <a:t> p. 14</a:t>
            </a:r>
          </a:p>
          <a:p>
            <a:pPr>
              <a:buClr>
                <a:schemeClr val="tx1"/>
              </a:buClr>
            </a:pPr>
            <a:endParaRPr lang="en-US" sz="2400" dirty="0" smtClean="0">
              <a:latin typeface="Arial Rounded MT Bold" panose="020F0704030504030204" pitchFamily="34" charset="0"/>
            </a:endParaRPr>
          </a:p>
          <a:p>
            <a:pPr marL="457200" indent="-457200">
              <a:buClr>
                <a:schemeClr val="tx1"/>
              </a:buClr>
              <a:buFont typeface="Arial" pitchFamily="34" charset="0"/>
              <a:buChar char="•"/>
            </a:pPr>
            <a:r>
              <a:rPr lang="en-US" sz="2400" dirty="0" smtClean="0">
                <a:latin typeface="Arial Rounded MT Bold" panose="020F0704030504030204" pitchFamily="34" charset="0"/>
              </a:rPr>
              <a:t>“Footprint” = the space a plant takes up in square inches</a:t>
            </a:r>
          </a:p>
        </p:txBody>
      </p:sp>
      <p:sp>
        <p:nvSpPr>
          <p:cNvPr id="5" name="Rectangle 4"/>
          <p:cNvSpPr/>
          <p:nvPr/>
        </p:nvSpPr>
        <p:spPr>
          <a:xfrm>
            <a:off x="5486400" y="381000"/>
            <a:ext cx="685800" cy="5715000"/>
          </a:xfrm>
          <a:prstGeom prst="rect">
            <a:avLst/>
          </a:prstGeom>
          <a:solidFill>
            <a:schemeClr val="accent3">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0"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sp>
        <p:nvSpPr>
          <p:cNvPr id="3" name="Control 1"/>
          <p:cNvSpPr>
            <a:spLocks noChangeArrowheads="1" noChangeShapeType="1"/>
          </p:cNvSpPr>
          <p:nvPr/>
        </p:nvSpPr>
        <p:spPr bwMode="auto">
          <a:xfrm>
            <a:off x="4804899" y="2137016"/>
            <a:ext cx="7132637" cy="911306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C9C2D1"/>
                  </a:outerShdw>
                </a:effectLst>
              </a14:hiddenEffects>
            </a:ext>
          </a:extLst>
        </p:spPr>
        <p:txBody>
          <a:bodyPr vert="horz" wrap="square" lIns="0" tIns="0" rIns="0" bIns="0" numCol="1" anchor="t" anchorCtr="0" compatLnSpc="1">
            <a:prstTxWarp prst="textNoShape">
              <a:avLst/>
            </a:prstTxWarp>
          </a:bodyPr>
          <a:lstStyle/>
          <a:p>
            <a:endParaRPr lang="en-US"/>
          </a:p>
        </p:txBody>
      </p:sp>
      <p:pic>
        <p:nvPicPr>
          <p:cNvPr id="15" name="Picture 14"/>
          <p:cNvPicPr>
            <a:picLocks noChangeAspect="1"/>
          </p:cNvPicPr>
          <p:nvPr/>
        </p:nvPicPr>
        <p:blipFill>
          <a:blip r:embed="rId5"/>
          <a:stretch>
            <a:fillRect/>
          </a:stretch>
        </p:blipFill>
        <p:spPr>
          <a:xfrm>
            <a:off x="3962401" y="5885023"/>
            <a:ext cx="5181600" cy="980952"/>
          </a:xfrm>
          <a:prstGeom prst="rect">
            <a:avLst/>
          </a:prstGeom>
        </p:spPr>
      </p:pic>
      <p:pic>
        <p:nvPicPr>
          <p:cNvPr id="16" name="Picture 15"/>
          <p:cNvPicPr>
            <a:picLocks noChangeAspect="1"/>
          </p:cNvPicPr>
          <p:nvPr/>
        </p:nvPicPr>
        <p:blipFill>
          <a:blip r:embed="rId6"/>
          <a:stretch>
            <a:fillRect/>
          </a:stretch>
        </p:blipFill>
        <p:spPr>
          <a:xfrm>
            <a:off x="3962400" y="0"/>
            <a:ext cx="5181601" cy="5913911"/>
          </a:xfrm>
          <a:prstGeom prst="rect">
            <a:avLst/>
          </a:prstGeom>
        </p:spPr>
      </p:pic>
      <p:pic>
        <p:nvPicPr>
          <p:cNvPr id="11"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24013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white">
          <a:xfrm>
            <a:off x="-1" y="0"/>
            <a:ext cx="9144001" cy="687394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4" name="TextBox 3"/>
          <p:cNvSpPr txBox="1"/>
          <p:nvPr/>
        </p:nvSpPr>
        <p:spPr bwMode="black">
          <a:xfrm>
            <a:off x="6752" y="64365"/>
            <a:ext cx="9144000" cy="553998"/>
          </a:xfrm>
          <a:prstGeom prst="rect">
            <a:avLst/>
          </a:prstGeom>
          <a:noFill/>
        </p:spPr>
        <p:txBody>
          <a:bodyPr wrap="square" rtlCol="0">
            <a:spAutoFit/>
          </a:bodyPr>
          <a:lstStyle/>
          <a:p>
            <a:pPr algn="ctr"/>
            <a:r>
              <a:rPr lang="en-US" sz="3000" b="1" dirty="0" smtClean="0">
                <a:latin typeface="Arial Rounded MT Bold" panose="020F0704030504030204" pitchFamily="34" charset="0"/>
              </a:rPr>
              <a:t>Plan for the “footprint” of your plants at maturity</a:t>
            </a:r>
          </a:p>
        </p:txBody>
      </p:sp>
      <p:sp>
        <p:nvSpPr>
          <p:cNvPr id="18" name="TextBox 17"/>
          <p:cNvSpPr txBox="1"/>
          <p:nvPr/>
        </p:nvSpPr>
        <p:spPr bwMode="black">
          <a:xfrm>
            <a:off x="284248" y="2219980"/>
            <a:ext cx="2819400" cy="523220"/>
          </a:xfrm>
          <a:prstGeom prst="rect">
            <a:avLst/>
          </a:prstGeom>
          <a:noFill/>
        </p:spPr>
        <p:txBody>
          <a:bodyPr wrap="square" rtlCol="0">
            <a:spAutoFit/>
          </a:bodyPr>
          <a:lstStyle/>
          <a:p>
            <a:pPr algn="ctr"/>
            <a:r>
              <a:rPr lang="en-US" sz="2800" i="1" dirty="0">
                <a:latin typeface="Arial Rounded MT Bold" panose="020F0704030504030204" pitchFamily="34" charset="0"/>
              </a:rPr>
              <a:t>t</a:t>
            </a:r>
            <a:r>
              <a:rPr lang="en-US" sz="2800" i="1" dirty="0" smtClean="0">
                <a:latin typeface="Arial Rounded MT Bold" panose="020F0704030504030204" pitchFamily="34" charset="0"/>
              </a:rPr>
              <a:t>omato starts</a:t>
            </a:r>
            <a:endParaRPr lang="en-US" sz="2800" i="1" dirty="0">
              <a:latin typeface="Arial Rounded MT Bold" panose="020F0704030504030204" pitchFamily="34" charset="0"/>
            </a:endParaRPr>
          </a:p>
        </p:txBody>
      </p:sp>
      <p:sp>
        <p:nvSpPr>
          <p:cNvPr id="19" name="TextBox 18"/>
          <p:cNvSpPr txBox="1"/>
          <p:nvPr/>
        </p:nvSpPr>
        <p:spPr bwMode="black">
          <a:xfrm>
            <a:off x="4823791" y="1451354"/>
            <a:ext cx="3733800" cy="523220"/>
          </a:xfrm>
          <a:prstGeom prst="rect">
            <a:avLst/>
          </a:prstGeom>
          <a:noFill/>
        </p:spPr>
        <p:txBody>
          <a:bodyPr wrap="square" rtlCol="0">
            <a:spAutoFit/>
          </a:bodyPr>
          <a:lstStyle/>
          <a:p>
            <a:pPr algn="ctr"/>
            <a:r>
              <a:rPr lang="en-US" sz="2800" i="1" dirty="0">
                <a:latin typeface="Arial Rounded MT Bold" panose="020F0704030504030204" pitchFamily="34" charset="0"/>
              </a:rPr>
              <a:t>m</a:t>
            </a:r>
            <a:r>
              <a:rPr lang="en-US" sz="2800" i="1" dirty="0" smtClean="0">
                <a:latin typeface="Arial Rounded MT Bold" panose="020F0704030504030204" pitchFamily="34" charset="0"/>
              </a:rPr>
              <a:t>ature tomatoes</a:t>
            </a:r>
            <a:endParaRPr lang="en-US" sz="2800" i="1" dirty="0">
              <a:latin typeface="Arial Rounded MT Bold" panose="020F0704030504030204" pitchFamily="34" charset="0"/>
            </a:endParaRPr>
          </a:p>
        </p:txBody>
      </p:sp>
      <p:pic>
        <p:nvPicPr>
          <p:cNvPr id="3074" name="Picture 2" descr="http://hgtv.sndimg.com/HGTV/2010/04/05/istock-3588562_tomato-plants_s4x3_lg.jpg"/>
          <p:cNvPicPr>
            <a:picLocks noChangeAspect="1" noChangeArrowheads="1"/>
          </p:cNvPicPr>
          <p:nvPr/>
        </p:nvPicPr>
        <p:blipFill rotWithShape="1">
          <a:blip r:embed="rId3">
            <a:extLst>
              <a:ext uri="{28A0092B-C50C-407E-A947-70E740481C1C}">
                <a14:useLocalDpi xmlns:a14="http://schemas.microsoft.com/office/drawing/2010/main" val="0"/>
              </a:ext>
            </a:extLst>
          </a:blip>
          <a:srcRect r="19988"/>
          <a:stretch/>
        </p:blipFill>
        <p:spPr bwMode="auto">
          <a:xfrm>
            <a:off x="4343400" y="1924049"/>
            <a:ext cx="4694583" cy="440055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media.npr.org/assets/img/2012/05/31/little-tomato-plant_wide-3a291a427469e5e6a94b869bd38b0b923f493faf.jpg?s=6"/>
          <p:cNvPicPr>
            <a:picLocks noChangeAspect="1" noChangeArrowheads="1"/>
          </p:cNvPicPr>
          <p:nvPr/>
        </p:nvPicPr>
        <p:blipFill rotWithShape="1">
          <a:blip r:embed="rId4">
            <a:extLst>
              <a:ext uri="{28A0092B-C50C-407E-A947-70E740481C1C}">
                <a14:useLocalDpi xmlns:a14="http://schemas.microsoft.com/office/drawing/2010/main" val="0"/>
              </a:ext>
            </a:extLst>
          </a:blip>
          <a:srcRect l="11789" r="22202"/>
          <a:stretch/>
        </p:blipFill>
        <p:spPr bwMode="auto">
          <a:xfrm>
            <a:off x="152400" y="2743200"/>
            <a:ext cx="3083096" cy="2621111"/>
          </a:xfrm>
          <a:prstGeom prst="rect">
            <a:avLst/>
          </a:prstGeom>
          <a:noFill/>
          <a:extLst>
            <a:ext uri="{909E8E84-426E-40DD-AFC4-6F175D3DCCD1}">
              <a14:hiddenFill xmlns:a14="http://schemas.microsoft.com/office/drawing/2010/main">
                <a:solidFill>
                  <a:srgbClr val="FFFFFF"/>
                </a:solidFill>
              </a14:hiddenFill>
            </a:ext>
          </a:extLst>
        </p:spPr>
      </p:pic>
      <p:cxnSp>
        <p:nvCxnSpPr>
          <p:cNvPr id="23" name="Straight Arrow Connector 22"/>
          <p:cNvCxnSpPr/>
          <p:nvPr/>
        </p:nvCxnSpPr>
        <p:spPr bwMode="black">
          <a:xfrm>
            <a:off x="3429000" y="3987494"/>
            <a:ext cx="690763" cy="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2" name="Picture 25" descr="OSU Square Logo.wmf"/>
          <p:cNvPicPr>
            <a:picLocks noChangeAspect="1"/>
          </p:cNvPicPr>
          <p:nvPr/>
        </p:nvPicPr>
        <p:blipFill>
          <a:blip r:embed="rId6" cstate="print"/>
          <a:srcRect/>
          <a:stretch>
            <a:fillRect/>
          </a:stretch>
        </p:blipFill>
        <p:spPr bwMode="auto">
          <a:xfrm>
            <a:off x="101274" y="6316620"/>
            <a:ext cx="489436" cy="496422"/>
          </a:xfrm>
          <a:prstGeom prst="rect">
            <a:avLst/>
          </a:prstGeom>
          <a:noFill/>
          <a:ln w="9525">
            <a:noFill/>
            <a:miter lim="800000"/>
            <a:headEnd/>
            <a:tailEnd/>
          </a:ln>
        </p:spPr>
      </p:pic>
      <p:pic>
        <p:nvPicPr>
          <p:cNvPr id="11"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81077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white">
          <a:xfrm>
            <a:off x="-63064" y="0"/>
            <a:ext cx="9207064" cy="6858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bwMode="black">
          <a:xfrm>
            <a:off x="36927" y="58831"/>
            <a:ext cx="9144000" cy="553998"/>
          </a:xfrm>
          <a:prstGeom prst="rect">
            <a:avLst/>
          </a:prstGeom>
          <a:noFill/>
        </p:spPr>
        <p:txBody>
          <a:bodyPr wrap="square" rtlCol="0">
            <a:spAutoFit/>
          </a:bodyPr>
          <a:lstStyle/>
          <a:p>
            <a:pPr algn="ctr"/>
            <a:r>
              <a:rPr lang="en-US" sz="3000" b="1" dirty="0" smtClean="0">
                <a:latin typeface="Arial Rounded MT Bold" panose="020F0704030504030204" pitchFamily="34" charset="0"/>
              </a:rPr>
              <a:t>Plan for the “footprint” of your plants at maturity</a:t>
            </a:r>
          </a:p>
        </p:txBody>
      </p:sp>
      <p:pic>
        <p:nvPicPr>
          <p:cNvPr id="2050" name="Picture 2" descr="https://photos-1.dropbox.com/t/0/AAB7ZNj_MvJN-G7lf6p5AwIt1nA3Zna17bLRMhFYoDrawQ/10/69513075/jpeg/32x32/2/1359320400/0/2/Drawing%2313_at_600.jpg/lGGPOWTwvgwDWaZ7AM51s45_RYo91FWqff2V54UOVJ4?size=1024x768&amp;size_mode=2"/>
          <p:cNvPicPr>
            <a:picLocks noChangeAspect="1" noChangeArrowheads="1"/>
          </p:cNvPicPr>
          <p:nvPr/>
        </p:nvPicPr>
        <p:blipFill rotWithShape="1">
          <a:blip r:embed="rId3" cstate="print">
            <a:clrChange>
              <a:clrFrom>
                <a:srgbClr val="FFFFFF"/>
              </a:clrFrom>
              <a:clrTo>
                <a:srgbClr val="FFFFFF">
                  <a:alpha val="0"/>
                </a:srgbClr>
              </a:clrTo>
            </a:clrChange>
          </a:blip>
          <a:srcRect l="16667" t="19373" r="15218" b="18974"/>
          <a:stretch/>
        </p:blipFill>
        <p:spPr bwMode="auto">
          <a:xfrm>
            <a:off x="1494692" y="1883898"/>
            <a:ext cx="6228471" cy="4228088"/>
          </a:xfrm>
          <a:prstGeom prst="rect">
            <a:avLst/>
          </a:prstGeom>
          <a:noFill/>
        </p:spPr>
      </p:pic>
      <p:sp>
        <p:nvSpPr>
          <p:cNvPr id="18" name="TextBox 17"/>
          <p:cNvSpPr txBox="1"/>
          <p:nvPr/>
        </p:nvSpPr>
        <p:spPr bwMode="black">
          <a:xfrm>
            <a:off x="762000" y="2743200"/>
            <a:ext cx="2819400" cy="523220"/>
          </a:xfrm>
          <a:prstGeom prst="rect">
            <a:avLst/>
          </a:prstGeom>
          <a:noFill/>
        </p:spPr>
        <p:txBody>
          <a:bodyPr wrap="square" rtlCol="0">
            <a:spAutoFit/>
          </a:bodyPr>
          <a:lstStyle/>
          <a:p>
            <a:pPr algn="ctr"/>
            <a:r>
              <a:rPr lang="en-US" sz="2800" i="1" dirty="0">
                <a:latin typeface="Arial Rounded MT Bold" panose="020F0704030504030204" pitchFamily="34" charset="0"/>
              </a:rPr>
              <a:t>t</a:t>
            </a:r>
            <a:r>
              <a:rPr lang="en-US" sz="2800" i="1" dirty="0" smtClean="0">
                <a:latin typeface="Arial Rounded MT Bold" panose="020F0704030504030204" pitchFamily="34" charset="0"/>
              </a:rPr>
              <a:t>omato </a:t>
            </a:r>
            <a:r>
              <a:rPr lang="en-US" sz="2800" i="1" dirty="0">
                <a:latin typeface="Arial Rounded MT Bold" panose="020F0704030504030204" pitchFamily="34" charset="0"/>
              </a:rPr>
              <a:t>s</a:t>
            </a:r>
            <a:r>
              <a:rPr lang="en-US" sz="2800" i="1" dirty="0" smtClean="0">
                <a:latin typeface="Arial Rounded MT Bold" panose="020F0704030504030204" pitchFamily="34" charset="0"/>
              </a:rPr>
              <a:t>tart</a:t>
            </a:r>
            <a:endParaRPr lang="en-US" sz="2800" i="1" dirty="0">
              <a:latin typeface="Arial Rounded MT Bold" panose="020F0704030504030204" pitchFamily="34" charset="0"/>
            </a:endParaRPr>
          </a:p>
        </p:txBody>
      </p:sp>
      <p:sp>
        <p:nvSpPr>
          <p:cNvPr id="19" name="TextBox 18"/>
          <p:cNvSpPr txBox="1"/>
          <p:nvPr/>
        </p:nvSpPr>
        <p:spPr bwMode="black">
          <a:xfrm>
            <a:off x="4343400" y="1524000"/>
            <a:ext cx="2971800" cy="523220"/>
          </a:xfrm>
          <a:prstGeom prst="rect">
            <a:avLst/>
          </a:prstGeom>
          <a:noFill/>
        </p:spPr>
        <p:txBody>
          <a:bodyPr wrap="square" rtlCol="0">
            <a:spAutoFit/>
          </a:bodyPr>
          <a:lstStyle/>
          <a:p>
            <a:r>
              <a:rPr lang="en-US" sz="2800" i="1" dirty="0">
                <a:latin typeface="Arial Rounded MT Bold" panose="020F0704030504030204" pitchFamily="34" charset="0"/>
              </a:rPr>
              <a:t>m</a:t>
            </a:r>
            <a:r>
              <a:rPr lang="en-US" sz="2800" i="1" dirty="0" smtClean="0">
                <a:latin typeface="Arial Rounded MT Bold" panose="020F0704030504030204" pitchFamily="34" charset="0"/>
              </a:rPr>
              <a:t>ature </a:t>
            </a:r>
            <a:r>
              <a:rPr lang="en-US" sz="2800" i="1" dirty="0">
                <a:latin typeface="Arial Rounded MT Bold" panose="020F0704030504030204" pitchFamily="34" charset="0"/>
              </a:rPr>
              <a:t>t</a:t>
            </a:r>
            <a:r>
              <a:rPr lang="en-US" sz="2800" i="1" dirty="0" smtClean="0">
                <a:latin typeface="Arial Rounded MT Bold" panose="020F0704030504030204" pitchFamily="34" charset="0"/>
              </a:rPr>
              <a:t>omato</a:t>
            </a:r>
            <a:endParaRPr lang="en-US" sz="2800" i="1" dirty="0">
              <a:latin typeface="Arial Rounded MT Bold" panose="020F0704030504030204" pitchFamily="34" charset="0"/>
            </a:endParaRPr>
          </a:p>
        </p:txBody>
      </p:sp>
      <p:cxnSp>
        <p:nvCxnSpPr>
          <p:cNvPr id="9" name="Straight Connector 8"/>
          <p:cNvCxnSpPr/>
          <p:nvPr/>
        </p:nvCxnSpPr>
        <p:spPr bwMode="black">
          <a:xfrm>
            <a:off x="1447800" y="3581400"/>
            <a:ext cx="0" cy="914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black">
          <a:xfrm flipH="1">
            <a:off x="1828800" y="4800600"/>
            <a:ext cx="914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black">
          <a:xfrm>
            <a:off x="3551583" y="2352020"/>
            <a:ext cx="29817" cy="32867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black">
          <a:xfrm flipH="1">
            <a:off x="3886200" y="6111986"/>
            <a:ext cx="3429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bwMode="black">
          <a:xfrm>
            <a:off x="1066800" y="3821668"/>
            <a:ext cx="426452" cy="369332"/>
          </a:xfrm>
          <a:prstGeom prst="rect">
            <a:avLst/>
          </a:prstGeom>
          <a:noFill/>
        </p:spPr>
        <p:txBody>
          <a:bodyPr wrap="square" rtlCol="0">
            <a:spAutoFit/>
          </a:bodyPr>
          <a:lstStyle/>
          <a:p>
            <a:r>
              <a:rPr lang="en-US" dirty="0" smtClean="0"/>
              <a:t>5”</a:t>
            </a:r>
            <a:endParaRPr lang="en-US" dirty="0"/>
          </a:p>
        </p:txBody>
      </p:sp>
      <p:sp>
        <p:nvSpPr>
          <p:cNvPr id="30" name="TextBox 29"/>
          <p:cNvSpPr txBox="1"/>
          <p:nvPr/>
        </p:nvSpPr>
        <p:spPr bwMode="black">
          <a:xfrm>
            <a:off x="2057400" y="4888468"/>
            <a:ext cx="426452" cy="369332"/>
          </a:xfrm>
          <a:prstGeom prst="rect">
            <a:avLst/>
          </a:prstGeom>
          <a:noFill/>
        </p:spPr>
        <p:txBody>
          <a:bodyPr wrap="square" rtlCol="0">
            <a:spAutoFit/>
          </a:bodyPr>
          <a:lstStyle/>
          <a:p>
            <a:r>
              <a:rPr lang="en-US" dirty="0" smtClean="0"/>
              <a:t>5”</a:t>
            </a:r>
            <a:endParaRPr lang="en-US" dirty="0"/>
          </a:p>
        </p:txBody>
      </p:sp>
      <p:sp>
        <p:nvSpPr>
          <p:cNvPr id="31" name="TextBox 30"/>
          <p:cNvSpPr txBox="1"/>
          <p:nvPr/>
        </p:nvSpPr>
        <p:spPr bwMode="black">
          <a:xfrm>
            <a:off x="3048000" y="3821668"/>
            <a:ext cx="724626" cy="369332"/>
          </a:xfrm>
          <a:prstGeom prst="rect">
            <a:avLst/>
          </a:prstGeom>
          <a:noFill/>
        </p:spPr>
        <p:txBody>
          <a:bodyPr wrap="square" rtlCol="0">
            <a:spAutoFit/>
          </a:bodyPr>
          <a:lstStyle/>
          <a:p>
            <a:r>
              <a:rPr lang="en-US" dirty="0" smtClean="0"/>
              <a:t>36”</a:t>
            </a:r>
            <a:endParaRPr lang="en-US" dirty="0"/>
          </a:p>
        </p:txBody>
      </p:sp>
      <p:sp>
        <p:nvSpPr>
          <p:cNvPr id="32" name="TextBox 31"/>
          <p:cNvSpPr txBox="1"/>
          <p:nvPr/>
        </p:nvSpPr>
        <p:spPr bwMode="black">
          <a:xfrm>
            <a:off x="5466987" y="6139934"/>
            <a:ext cx="724626" cy="369332"/>
          </a:xfrm>
          <a:prstGeom prst="rect">
            <a:avLst/>
          </a:prstGeom>
          <a:noFill/>
        </p:spPr>
        <p:txBody>
          <a:bodyPr wrap="square" rtlCol="0">
            <a:spAutoFit/>
          </a:bodyPr>
          <a:lstStyle/>
          <a:p>
            <a:r>
              <a:rPr lang="en-US" dirty="0" smtClean="0"/>
              <a:t>36”</a:t>
            </a:r>
            <a:endParaRPr lang="en-US" dirty="0"/>
          </a:p>
        </p:txBody>
      </p:sp>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22" name="Picture 25" descr="OSU Square Logo.wmf"/>
          <p:cNvPicPr>
            <a:picLocks noChangeAspect="1"/>
          </p:cNvPicPr>
          <p:nvPr/>
        </p:nvPicPr>
        <p:blipFill>
          <a:blip r:embed="rId5" cstate="print"/>
          <a:srcRect/>
          <a:stretch>
            <a:fillRect/>
          </a:stretch>
        </p:blipFill>
        <p:spPr bwMode="auto">
          <a:xfrm>
            <a:off x="101274" y="6316620"/>
            <a:ext cx="489436" cy="496422"/>
          </a:xfrm>
          <a:prstGeom prst="rect">
            <a:avLst/>
          </a:prstGeom>
          <a:noFill/>
          <a:ln w="9525">
            <a:noFill/>
            <a:miter lim="800000"/>
            <a:headEnd/>
            <a:tailEnd/>
          </a:ln>
        </p:spPr>
      </p:pic>
      <p:pic>
        <p:nvPicPr>
          <p:cNvPr id="23"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96313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88" t="28421" r="-88" b="15329"/>
          <a:stretch/>
        </p:blipFill>
        <p:spPr>
          <a:xfrm>
            <a:off x="0" y="0"/>
            <a:ext cx="9144000" cy="6858000"/>
          </a:xfrm>
        </p:spPr>
      </p:pic>
      <p:sp>
        <p:nvSpPr>
          <p:cNvPr id="7" name="Rectangle 6"/>
          <p:cNvSpPr/>
          <p:nvPr/>
        </p:nvSpPr>
        <p:spPr>
          <a:xfrm>
            <a:off x="0" y="0"/>
            <a:ext cx="9144000" cy="1981200"/>
          </a:xfrm>
          <a:prstGeom prst="rect">
            <a:avLst/>
          </a:prstGeom>
          <a:gradFill>
            <a:gsLst>
              <a:gs pos="0">
                <a:schemeClr val="bg1"/>
              </a:gs>
              <a:gs pos="100000">
                <a:schemeClr val="tx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bwMode="white">
          <a:xfrm>
            <a:off x="0" y="44264"/>
            <a:ext cx="9143999" cy="1692771"/>
          </a:xfrm>
          <a:prstGeom prst="rect">
            <a:avLst/>
          </a:prstGeom>
          <a:noFill/>
        </p:spPr>
        <p:txBody>
          <a:bodyPr wrap="square" rtlCol="0">
            <a:spAutoFit/>
          </a:bodyPr>
          <a:lstStyle/>
          <a:p>
            <a:pPr algn="ctr"/>
            <a:r>
              <a:rPr lang="en-US" sz="4000" b="1" dirty="0" smtClean="0">
                <a:latin typeface="Arial Rounded MT Bold" panose="020F0704030504030204" pitchFamily="34" charset="0"/>
              </a:rPr>
              <a:t>For example:</a:t>
            </a:r>
            <a:br>
              <a:rPr lang="en-US" sz="4000" b="1" dirty="0" smtClean="0">
                <a:latin typeface="Arial Rounded MT Bold" panose="020F0704030504030204" pitchFamily="34" charset="0"/>
              </a:rPr>
            </a:br>
            <a:r>
              <a:rPr lang="en-US" sz="3200" b="1" i="1" dirty="0" smtClean="0">
                <a:latin typeface="Arial Rounded MT Bold" panose="020F0704030504030204" pitchFamily="34" charset="0"/>
              </a:rPr>
              <a:t>One pumpkin plant takes up a lot of space and only gives you a few pumpkins</a:t>
            </a:r>
            <a:endParaRPr lang="en-US" sz="3200" dirty="0" smtClean="0">
              <a:solidFill>
                <a:schemeClr val="bg1"/>
              </a:solidFill>
              <a:latin typeface="Arial Rounded MT Bold" panose="020F0704030504030204" pitchFamily="34" charset="0"/>
            </a:endParaRPr>
          </a:p>
        </p:txBody>
      </p:sp>
      <p:pic>
        <p:nvPicPr>
          <p:cNvPr id="9"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983" y="6248400"/>
            <a:ext cx="374817" cy="618233"/>
          </a:xfrm>
          <a:prstGeom prst="rect">
            <a:avLst/>
          </a:prstGeom>
        </p:spPr>
      </p:pic>
      <p:pic>
        <p:nvPicPr>
          <p:cNvPr id="11"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53910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3494" r="23387" b="19893"/>
          <a:stretch/>
        </p:blipFill>
        <p:spPr>
          <a:xfrm>
            <a:off x="0" y="0"/>
            <a:ext cx="9144000" cy="6858000"/>
          </a:xfrm>
        </p:spPr>
      </p:pic>
      <p:sp>
        <p:nvSpPr>
          <p:cNvPr id="7" name="Rectangle 6"/>
          <p:cNvSpPr/>
          <p:nvPr/>
        </p:nvSpPr>
        <p:spPr>
          <a:xfrm>
            <a:off x="0" y="0"/>
            <a:ext cx="9144000" cy="1981200"/>
          </a:xfrm>
          <a:prstGeom prst="rect">
            <a:avLst/>
          </a:prstGeom>
          <a:gradFill>
            <a:gsLst>
              <a:gs pos="0">
                <a:schemeClr val="bg1"/>
              </a:gs>
              <a:gs pos="100000">
                <a:schemeClr val="tx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bwMode="white">
          <a:xfrm>
            <a:off x="0" y="44264"/>
            <a:ext cx="9143999" cy="1077218"/>
          </a:xfrm>
          <a:prstGeom prst="rect">
            <a:avLst/>
          </a:prstGeom>
          <a:noFill/>
        </p:spPr>
        <p:txBody>
          <a:bodyPr wrap="square" rtlCol="0">
            <a:spAutoFit/>
          </a:bodyPr>
          <a:lstStyle/>
          <a:p>
            <a:pPr algn="ctr"/>
            <a:r>
              <a:rPr lang="en-US" sz="3200" b="1" i="1" dirty="0" smtClean="0">
                <a:latin typeface="Arial Rounded MT Bold" panose="020F0704030504030204" pitchFamily="34" charset="0"/>
              </a:rPr>
              <a:t>…but one chard plant takes up very little space and gives you lots of greens!</a:t>
            </a:r>
            <a:endParaRPr lang="en-US" sz="3200" i="1" dirty="0" smtClean="0">
              <a:solidFill>
                <a:schemeClr val="bg1"/>
              </a:solidFill>
              <a:latin typeface="Arial Rounded MT Bold" panose="020F0704030504030204" pitchFamily="34" charset="0"/>
            </a:endParaRPr>
          </a:p>
        </p:txBody>
      </p:sp>
      <p:pic>
        <p:nvPicPr>
          <p:cNvPr id="5"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0"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28762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57200" y="609600"/>
            <a:ext cx="7391400" cy="1754326"/>
          </a:xfrm>
          <a:prstGeom prst="rect">
            <a:avLst/>
          </a:prstGeom>
          <a:noFill/>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r>
              <a:rPr lang="en-US" dirty="0" smtClean="0"/>
              <a:t>	</a:t>
            </a:r>
          </a:p>
        </p:txBody>
      </p:sp>
      <p:sp>
        <p:nvSpPr>
          <p:cNvPr id="3" name="TextBox 2"/>
          <p:cNvSpPr txBox="1"/>
          <p:nvPr/>
        </p:nvSpPr>
        <p:spPr>
          <a:xfrm>
            <a:off x="0" y="914400"/>
            <a:ext cx="7391400" cy="2031325"/>
          </a:xfrm>
          <a:prstGeom prst="rect">
            <a:avLst/>
          </a:prstGeom>
          <a:noFill/>
        </p:spPr>
        <p:txBody>
          <a:bodyPr wrap="square" rtlCol="0">
            <a:spAutoFit/>
          </a:bodyPr>
          <a:lstStyle/>
          <a:p>
            <a:endParaRPr lang="en-US" dirty="0" smtClean="0"/>
          </a:p>
          <a:p>
            <a:endParaRPr lang="en-US" dirty="0" smtClean="0"/>
          </a:p>
          <a:p>
            <a:endParaRPr lang="en-US" dirty="0" smtClean="0"/>
          </a:p>
          <a:p>
            <a:endParaRPr lang="en-US" dirty="0" smtClean="0"/>
          </a:p>
          <a:p>
            <a:r>
              <a:rPr lang="en-US" dirty="0" smtClean="0"/>
              <a:t>	</a:t>
            </a:r>
          </a:p>
          <a:p>
            <a:endParaRPr lang="en-US" dirty="0" smtClean="0"/>
          </a:p>
          <a:p>
            <a:endParaRPr lang="en-US" dirty="0"/>
          </a:p>
        </p:txBody>
      </p:sp>
      <p:pic>
        <p:nvPicPr>
          <p:cNvPr id="20486" name="Picture 6" descr="http://farm4.staticflickr.com/3054/2542787034_2936163783_b.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7" name="Rectangle 16"/>
          <p:cNvSpPr/>
          <p:nvPr/>
        </p:nvSpPr>
        <p:spPr>
          <a:xfrm>
            <a:off x="0" y="0"/>
            <a:ext cx="9144000" cy="2819400"/>
          </a:xfrm>
          <a:prstGeom prst="rect">
            <a:avLst/>
          </a:prstGeom>
          <a:gradFill>
            <a:gsLst>
              <a:gs pos="0">
                <a:schemeClr val="bg1"/>
              </a:gs>
              <a:gs pos="100000">
                <a:schemeClr val="tx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bwMode="white">
          <a:xfrm>
            <a:off x="1638300" y="0"/>
            <a:ext cx="5867400" cy="2277547"/>
          </a:xfrm>
          <a:prstGeom prst="rect">
            <a:avLst/>
          </a:prstGeom>
          <a:noFill/>
        </p:spPr>
        <p:txBody>
          <a:bodyPr wrap="square" rtlCol="0">
            <a:spAutoFit/>
          </a:bodyPr>
          <a:lstStyle/>
          <a:p>
            <a:pPr algn="ctr"/>
            <a:r>
              <a:rPr lang="en-US" sz="4000" b="1" dirty="0" smtClean="0">
                <a:latin typeface="Arial Rounded MT Bold" panose="020F0704030504030204" pitchFamily="34" charset="0"/>
              </a:rPr>
              <a:t>Plant spacing</a:t>
            </a:r>
          </a:p>
          <a:p>
            <a:pPr marL="457200" indent="-457200">
              <a:buFont typeface="Arial" pitchFamily="34" charset="0"/>
              <a:buChar char="•"/>
            </a:pPr>
            <a:r>
              <a:rPr lang="en-US" sz="2400" b="1" dirty="0" smtClean="0">
                <a:latin typeface="Arial Rounded MT Bold" panose="020F0704030504030204" pitchFamily="34" charset="0"/>
              </a:rPr>
              <a:t>Leaves</a:t>
            </a:r>
            <a:r>
              <a:rPr lang="en-US" sz="2400" dirty="0" smtClean="0">
                <a:latin typeface="Arial Rounded MT Bold" panose="020F0704030504030204" pitchFamily="34" charset="0"/>
              </a:rPr>
              <a:t> need sunlight, air flow</a:t>
            </a:r>
          </a:p>
          <a:p>
            <a:pPr marL="457200" indent="-457200">
              <a:buFont typeface="Arial" pitchFamily="34" charset="0"/>
              <a:buChar char="•"/>
            </a:pPr>
            <a:r>
              <a:rPr lang="en-US" sz="2400" b="1" dirty="0" smtClean="0">
                <a:latin typeface="Arial Rounded MT Bold" panose="020F0704030504030204" pitchFamily="34" charset="0"/>
              </a:rPr>
              <a:t>Roots</a:t>
            </a:r>
            <a:r>
              <a:rPr lang="en-US" sz="2400" dirty="0" smtClean="0">
                <a:latin typeface="Arial Rounded MT Bold" panose="020F0704030504030204" pitchFamily="34" charset="0"/>
              </a:rPr>
              <a:t> need water, air and nutrients</a:t>
            </a:r>
          </a:p>
          <a:p>
            <a:endParaRPr lang="en-US" dirty="0" smtClean="0"/>
          </a:p>
          <a:p>
            <a:endParaRPr lang="en-US" dirty="0" smtClean="0"/>
          </a:p>
          <a:p>
            <a:r>
              <a:rPr lang="en-US" dirty="0" smtClean="0"/>
              <a:t>	</a:t>
            </a:r>
            <a:endParaRPr lang="en-US" dirty="0"/>
          </a:p>
        </p:txBody>
      </p:sp>
      <p:pic>
        <p:nvPicPr>
          <p:cNvPr id="7"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0"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195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57200" y="609600"/>
            <a:ext cx="7391400" cy="1754326"/>
          </a:xfrm>
          <a:prstGeom prst="rect">
            <a:avLst/>
          </a:prstGeom>
          <a:noFill/>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r>
              <a:rPr lang="en-US" dirty="0" smtClean="0"/>
              <a:t>	</a:t>
            </a:r>
          </a:p>
        </p:txBody>
      </p:sp>
      <p:sp>
        <p:nvSpPr>
          <p:cNvPr id="3" name="TextBox 2"/>
          <p:cNvSpPr txBox="1"/>
          <p:nvPr/>
        </p:nvSpPr>
        <p:spPr>
          <a:xfrm>
            <a:off x="0" y="914400"/>
            <a:ext cx="7391400" cy="2031325"/>
          </a:xfrm>
          <a:prstGeom prst="rect">
            <a:avLst/>
          </a:prstGeom>
          <a:noFill/>
        </p:spPr>
        <p:txBody>
          <a:bodyPr wrap="square" rtlCol="0">
            <a:spAutoFit/>
          </a:bodyPr>
          <a:lstStyle/>
          <a:p>
            <a:endParaRPr lang="en-US" dirty="0" smtClean="0"/>
          </a:p>
          <a:p>
            <a:endParaRPr lang="en-US" dirty="0" smtClean="0"/>
          </a:p>
          <a:p>
            <a:endParaRPr lang="en-US" dirty="0" smtClean="0"/>
          </a:p>
          <a:p>
            <a:endParaRPr lang="en-US" dirty="0" smtClean="0"/>
          </a:p>
          <a:p>
            <a:r>
              <a:rPr lang="en-US" dirty="0" smtClean="0"/>
              <a:t>	</a:t>
            </a:r>
          </a:p>
          <a:p>
            <a:endParaRPr lang="en-US" dirty="0" smtClean="0"/>
          </a:p>
          <a:p>
            <a:endParaRPr lang="en-US" dirty="0"/>
          </a:p>
        </p:txBody>
      </p:sp>
      <p:pic>
        <p:nvPicPr>
          <p:cNvPr id="19458" name="Picture 2" descr="http://farm1.staticflickr.com/120/312514946_f47c80ddfd_b.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7" name="Rectangle 16"/>
          <p:cNvSpPr/>
          <p:nvPr/>
        </p:nvSpPr>
        <p:spPr>
          <a:xfrm>
            <a:off x="9939" y="0"/>
            <a:ext cx="9144000" cy="1981200"/>
          </a:xfrm>
          <a:prstGeom prst="rect">
            <a:avLst/>
          </a:prstGeom>
          <a:gradFill>
            <a:gsLst>
              <a:gs pos="0">
                <a:schemeClr val="bg1"/>
              </a:gs>
              <a:gs pos="100000">
                <a:schemeClr val="tx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bwMode="white">
          <a:xfrm>
            <a:off x="-3313" y="152400"/>
            <a:ext cx="9144000" cy="523220"/>
          </a:xfrm>
          <a:prstGeom prst="rect">
            <a:avLst/>
          </a:prstGeom>
          <a:noFill/>
          <a:ln>
            <a:noFill/>
          </a:ln>
        </p:spPr>
        <p:txBody>
          <a:bodyPr wrap="square" rtlCol="0">
            <a:spAutoFit/>
          </a:bodyPr>
          <a:lstStyle/>
          <a:p>
            <a:pPr algn="ctr"/>
            <a:r>
              <a:rPr lang="en-US" sz="2800" b="1" dirty="0" smtClean="0">
                <a:latin typeface="Arial Rounded MT Bold" panose="020F0704030504030204" pitchFamily="34" charset="0"/>
              </a:rPr>
              <a:t>Plan for </a:t>
            </a:r>
            <a:r>
              <a:rPr lang="en-US" sz="2800" b="1" u="sng" dirty="0" smtClean="0">
                <a:latin typeface="Arial Rounded MT Bold" panose="020F0704030504030204" pitchFamily="34" charset="0"/>
              </a:rPr>
              <a:t>height</a:t>
            </a:r>
            <a:r>
              <a:rPr lang="en-US" sz="2800" b="1" dirty="0" smtClean="0">
                <a:latin typeface="Arial Rounded MT Bold" panose="020F0704030504030204" pitchFamily="34" charset="0"/>
              </a:rPr>
              <a:t> of your plants at maturity</a:t>
            </a:r>
          </a:p>
        </p:txBody>
      </p:sp>
      <p:pic>
        <p:nvPicPr>
          <p:cNvPr id="7"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0"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38828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0" name="Rectangle 9"/>
          <p:cNvSpPr/>
          <p:nvPr/>
        </p:nvSpPr>
        <p:spPr bwMode="white">
          <a:xfrm>
            <a:off x="-1" y="0"/>
            <a:ext cx="9144001" cy="6858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5122" name="Rectangle 2"/>
          <p:cNvSpPr>
            <a:spLocks noGrp="1" noChangeArrowheads="1"/>
          </p:cNvSpPr>
          <p:nvPr>
            <p:ph type="title"/>
          </p:nvPr>
        </p:nvSpPr>
        <p:spPr>
          <a:xfrm>
            <a:off x="0" y="274638"/>
            <a:ext cx="9144000" cy="1143000"/>
          </a:xfrm>
        </p:spPr>
        <p:txBody>
          <a:bodyPr rtlCol="0">
            <a:normAutofit fontScale="90000"/>
          </a:bodyPr>
          <a:lstStyle/>
          <a:p>
            <a:pPr eaLnBrk="1" fontAlgn="auto" hangingPunct="1">
              <a:spcAft>
                <a:spcPts val="0"/>
              </a:spcAft>
              <a:defRPr/>
            </a:pPr>
            <a:r>
              <a:rPr lang="en-US" altLang="en-US" b="1" dirty="0" smtClean="0">
                <a:latin typeface="Arial Rounded MT Bold" panose="020F0704030504030204" pitchFamily="34" charset="0"/>
              </a:rPr>
              <a:t>Container gardening vs. </a:t>
            </a:r>
            <a:br>
              <a:rPr lang="en-US" altLang="en-US" b="1" dirty="0" smtClean="0">
                <a:latin typeface="Arial Rounded MT Bold" panose="020F0704030504030204" pitchFamily="34" charset="0"/>
              </a:rPr>
            </a:br>
            <a:r>
              <a:rPr lang="en-US" altLang="en-US" b="1" dirty="0" smtClean="0">
                <a:latin typeface="Arial Rounded MT Bold" panose="020F0704030504030204" pitchFamily="34" charset="0"/>
              </a:rPr>
              <a:t>In-ground </a:t>
            </a:r>
            <a:r>
              <a:rPr lang="en-US" altLang="en-US" b="1" dirty="0"/>
              <a:t>g</a:t>
            </a:r>
            <a:r>
              <a:rPr lang="en-US" altLang="en-US" b="1" dirty="0" smtClean="0">
                <a:latin typeface="Arial Rounded MT Bold" panose="020F0704030504030204" pitchFamily="34" charset="0"/>
              </a:rPr>
              <a:t>ardening</a:t>
            </a:r>
          </a:p>
        </p:txBody>
      </p:sp>
      <p:graphicFrame>
        <p:nvGraphicFramePr>
          <p:cNvPr id="3" name="Table 2"/>
          <p:cNvGraphicFramePr>
            <a:graphicFrameLocks noGrp="1"/>
          </p:cNvGraphicFramePr>
          <p:nvPr>
            <p:extLst>
              <p:ext uri="{D42A27DB-BD31-4B8C-83A1-F6EECF244321}">
                <p14:modId xmlns:p14="http://schemas.microsoft.com/office/powerpoint/2010/main" val="3037722306"/>
              </p:ext>
            </p:extLst>
          </p:nvPr>
        </p:nvGraphicFramePr>
        <p:xfrm>
          <a:off x="1143000" y="1904572"/>
          <a:ext cx="7010400" cy="517880"/>
        </p:xfrm>
        <a:graphic>
          <a:graphicData uri="http://schemas.openxmlformats.org/drawingml/2006/table">
            <a:tbl>
              <a:tblPr firstRow="1" bandRow="1">
                <a:tableStyleId>{5C22544A-7EE6-4342-B048-85BDC9FD1C3A}</a:tableStyleId>
              </a:tblPr>
              <a:tblGrid>
                <a:gridCol w="3505200"/>
                <a:gridCol w="3505200"/>
              </a:tblGrid>
              <a:tr h="517525">
                <a:tc>
                  <a:txBody>
                    <a:bodyPr/>
                    <a:lstStyle/>
                    <a:p>
                      <a:pPr algn="ctr"/>
                      <a:r>
                        <a:rPr lang="en-US" sz="2800" dirty="0" smtClean="0">
                          <a:solidFill>
                            <a:schemeClr val="tx1"/>
                          </a:solidFill>
                          <a:latin typeface="Arial Rounded MT Bold" panose="020F0704030504030204" pitchFamily="34" charset="0"/>
                        </a:rPr>
                        <a:t>Similarities</a:t>
                      </a:r>
                      <a:endParaRPr lang="en-US" sz="2800" dirty="0">
                        <a:solidFill>
                          <a:schemeClr val="tx1"/>
                        </a:solidFill>
                        <a:latin typeface="Arial Rounded MT Bold" panose="020F0704030504030204" pitchFamily="34" charset="0"/>
                      </a:endParaRPr>
                    </a:p>
                  </a:txBody>
                  <a:tcPr marT="45580" marB="45580">
                    <a:solidFill>
                      <a:schemeClr val="tx2">
                        <a:lumMod val="50000"/>
                      </a:schemeClr>
                    </a:solidFill>
                  </a:tcPr>
                </a:tc>
                <a:tc>
                  <a:txBody>
                    <a:bodyPr/>
                    <a:lstStyle/>
                    <a:p>
                      <a:pPr algn="ctr"/>
                      <a:r>
                        <a:rPr lang="en-US" sz="2800" dirty="0" smtClean="0">
                          <a:solidFill>
                            <a:schemeClr val="tx1"/>
                          </a:solidFill>
                          <a:latin typeface="Arial Rounded MT Bold" panose="020F0704030504030204" pitchFamily="34" charset="0"/>
                        </a:rPr>
                        <a:t>Differences</a:t>
                      </a:r>
                    </a:p>
                  </a:txBody>
                  <a:tcPr marT="45580" marB="45580">
                    <a:solidFill>
                      <a:schemeClr val="tx2">
                        <a:lumMod val="50000"/>
                      </a:schemeClr>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875064196"/>
              </p:ext>
            </p:extLst>
          </p:nvPr>
        </p:nvGraphicFramePr>
        <p:xfrm>
          <a:off x="1143000" y="2438399"/>
          <a:ext cx="7010400" cy="3044736"/>
        </p:xfrm>
        <a:graphic>
          <a:graphicData uri="http://schemas.openxmlformats.org/drawingml/2006/table">
            <a:tbl>
              <a:tblPr firstRow="1" bandRow="1">
                <a:tableStyleId>{5940675A-B579-460E-94D1-54222C63F5DA}</a:tableStyleId>
              </a:tblPr>
              <a:tblGrid>
                <a:gridCol w="3505200"/>
                <a:gridCol w="3505200"/>
              </a:tblGrid>
              <a:tr h="914495">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altLang="en-US" sz="2800" dirty="0" smtClean="0">
                          <a:latin typeface="Arial Rounded MT Bold" panose="020F0704030504030204" pitchFamily="34" charset="0"/>
                        </a:rPr>
                        <a:t>A wide variety of plants can be grown</a:t>
                      </a:r>
                      <a:endParaRPr lang="en-US" altLang="en-US" sz="2800" dirty="0" smtClean="0">
                        <a:solidFill>
                          <a:schemeClr val="tx1"/>
                        </a:solidFill>
                        <a:latin typeface="Arial Rounded MT Bold" pitchFamily="34" charset="0"/>
                      </a:endParaRPr>
                    </a:p>
                  </a:txBody>
                  <a:tcPr marT="45723" marB="45723">
                    <a:solidFill>
                      <a:schemeClr val="tx2">
                        <a:lumMod val="75000"/>
                      </a:schemeClr>
                    </a:solidFill>
                  </a:tcPr>
                </a:tc>
                <a:tc>
                  <a:txBody>
                    <a:bodyPr/>
                    <a:lstStyle/>
                    <a:p>
                      <a:r>
                        <a:rPr lang="en-US" altLang="en-US" sz="2800" dirty="0" smtClean="0">
                          <a:latin typeface="Arial Rounded MT Bold" panose="020F0704030504030204" pitchFamily="34" charset="0"/>
                        </a:rPr>
                        <a:t>Watering</a:t>
                      </a:r>
                      <a:endParaRPr lang="en-US" sz="2800" dirty="0">
                        <a:solidFill>
                          <a:schemeClr val="tx1"/>
                        </a:solidFill>
                        <a:latin typeface="Arial Rounded MT Bold" panose="020F0704030504030204" pitchFamily="34" charset="0"/>
                      </a:endParaRPr>
                    </a:p>
                  </a:txBody>
                  <a:tcPr marT="45723" marB="45723">
                    <a:solidFill>
                      <a:schemeClr val="tx2">
                        <a:lumMod val="75000"/>
                      </a:schemeClr>
                    </a:solidFill>
                  </a:tcPr>
                </a:tc>
              </a:tr>
              <a:tr h="682461">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altLang="en-US" sz="2800" dirty="0" smtClean="0">
                          <a:latin typeface="Arial Rounded MT Bold" panose="020F0704030504030204" pitchFamily="34" charset="0"/>
                        </a:rPr>
                        <a:t>Growing season</a:t>
                      </a:r>
                      <a:endParaRPr lang="en-US" altLang="en-US" sz="2800" dirty="0" smtClean="0">
                        <a:solidFill>
                          <a:schemeClr val="tx1"/>
                        </a:solidFill>
                        <a:latin typeface="Arial Rounded MT Bold" pitchFamily="34" charset="0"/>
                      </a:endParaRPr>
                    </a:p>
                  </a:txBody>
                  <a:tcPr marT="45723" marB="45723">
                    <a:solidFill>
                      <a:schemeClr val="tx2">
                        <a:lumMod val="75000"/>
                      </a:schemeClr>
                    </a:solidFill>
                  </a:tcPr>
                </a:tc>
                <a:tc>
                  <a:txBody>
                    <a:bodyPr/>
                    <a:lstStyle/>
                    <a:p>
                      <a:r>
                        <a:rPr lang="en-US" altLang="en-US" sz="2800" dirty="0" smtClean="0">
                          <a:latin typeface="Arial Rounded MT Bold" panose="020F0704030504030204" pitchFamily="34" charset="0"/>
                        </a:rPr>
                        <a:t>Fertilizing</a:t>
                      </a:r>
                      <a:endParaRPr lang="en-US" sz="2800" dirty="0">
                        <a:solidFill>
                          <a:schemeClr val="tx1"/>
                        </a:solidFill>
                        <a:latin typeface="Arial Rounded MT Bold" panose="020F0704030504030204" pitchFamily="34" charset="0"/>
                      </a:endParaRPr>
                    </a:p>
                  </a:txBody>
                  <a:tcPr marT="45723" marB="45723">
                    <a:solidFill>
                      <a:schemeClr val="tx2">
                        <a:lumMod val="75000"/>
                      </a:schemeClr>
                    </a:solidFill>
                  </a:tcPr>
                </a:tc>
              </a:tr>
              <a:tr h="990669">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altLang="en-US" sz="2800" dirty="0" smtClean="0">
                          <a:latin typeface="Arial Rounded MT Bold" panose="020F0704030504030204" pitchFamily="34" charset="0"/>
                        </a:rPr>
                        <a:t>Sunlight requirements</a:t>
                      </a:r>
                      <a:endParaRPr lang="en-US" altLang="en-US" sz="2800" dirty="0" smtClean="0">
                        <a:solidFill>
                          <a:schemeClr val="tx1"/>
                        </a:solidFill>
                        <a:latin typeface="Arial Rounded MT Bold" pitchFamily="34" charset="0"/>
                      </a:endParaRPr>
                    </a:p>
                  </a:txBody>
                  <a:tcPr marT="45723" marB="45723">
                    <a:solidFill>
                      <a:schemeClr val="tx2">
                        <a:lumMod val="75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altLang="en-US" sz="2800" dirty="0" smtClean="0">
                          <a:latin typeface="Arial Rounded MT Bold" panose="020F0704030504030204" pitchFamily="34" charset="0"/>
                        </a:rPr>
                        <a:t>Soil care</a:t>
                      </a:r>
                      <a:endParaRPr lang="en-US" altLang="en-US" sz="2800" dirty="0" smtClean="0">
                        <a:solidFill>
                          <a:schemeClr val="tx1"/>
                        </a:solidFill>
                        <a:latin typeface="Arial Rounded MT Bold" pitchFamily="34" charset="0"/>
                      </a:endParaRPr>
                    </a:p>
                  </a:txBody>
                  <a:tcPr marT="45723" marB="45723">
                    <a:solidFill>
                      <a:schemeClr val="tx2">
                        <a:lumMod val="75000"/>
                      </a:schemeClr>
                    </a:solidFill>
                  </a:tcPr>
                </a:tc>
              </a:tr>
            </a:tbl>
          </a:graphicData>
        </a:graphic>
      </p:graphicFrame>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2"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8"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3678456"/>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white">
          <a:xfrm>
            <a:off x="-1" y="0"/>
            <a:ext cx="9144001" cy="6858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8194" name="Title 1"/>
          <p:cNvSpPr>
            <a:spLocks noGrp="1"/>
          </p:cNvSpPr>
          <p:nvPr>
            <p:ph type="title"/>
          </p:nvPr>
        </p:nvSpPr>
        <p:spPr>
          <a:xfrm>
            <a:off x="0" y="13098"/>
            <a:ext cx="9144000" cy="1325563"/>
          </a:xfrm>
        </p:spPr>
        <p:txBody>
          <a:bodyPr>
            <a:normAutofit/>
          </a:bodyPr>
          <a:lstStyle/>
          <a:p>
            <a:pPr algn="ctr"/>
            <a:r>
              <a:rPr lang="en-US" sz="3600" b="1" dirty="0" smtClean="0"/>
              <a:t>Three “R’s” for healthy </a:t>
            </a:r>
            <a:br>
              <a:rPr lang="en-US" sz="3600" b="1" dirty="0" smtClean="0"/>
            </a:br>
            <a:r>
              <a:rPr lang="en-US" sz="3600" b="1" dirty="0" smtClean="0"/>
              <a:t>container gardens</a:t>
            </a:r>
          </a:p>
        </p:txBody>
      </p:sp>
      <p:sp>
        <p:nvSpPr>
          <p:cNvPr id="5123" name="Content Placeholder 2"/>
          <p:cNvSpPr>
            <a:spLocks noGrp="1"/>
          </p:cNvSpPr>
          <p:nvPr>
            <p:ph idx="1"/>
          </p:nvPr>
        </p:nvSpPr>
        <p:spPr>
          <a:xfrm>
            <a:off x="1600200" y="1524000"/>
            <a:ext cx="3810000" cy="4098925"/>
          </a:xfrm>
        </p:spPr>
        <p:txBody>
          <a:bodyPr>
            <a:normAutofit/>
          </a:bodyPr>
          <a:lstStyle/>
          <a:p>
            <a:r>
              <a:rPr lang="en-US" sz="2800" dirty="0" smtClean="0"/>
              <a:t>Right preparation</a:t>
            </a:r>
          </a:p>
          <a:p>
            <a:endParaRPr lang="en-US" sz="2800" dirty="0" smtClean="0"/>
          </a:p>
          <a:p>
            <a:endParaRPr lang="en-US" sz="2800" dirty="0" smtClean="0"/>
          </a:p>
          <a:p>
            <a:r>
              <a:rPr lang="en-US" sz="2800" dirty="0" smtClean="0"/>
              <a:t>Right plant </a:t>
            </a:r>
            <a:r>
              <a:rPr lang="en-US" sz="2800" dirty="0"/>
              <a:t>s</a:t>
            </a:r>
            <a:r>
              <a:rPr lang="en-US" sz="2800" dirty="0" smtClean="0"/>
              <a:t>election</a:t>
            </a:r>
          </a:p>
          <a:p>
            <a:endParaRPr lang="en-US" sz="2800" dirty="0" smtClean="0"/>
          </a:p>
          <a:p>
            <a:endParaRPr lang="en-US" sz="2800" dirty="0" smtClean="0"/>
          </a:p>
          <a:p>
            <a:r>
              <a:rPr lang="en-US" sz="2800" dirty="0" smtClean="0"/>
              <a:t>Right care</a:t>
            </a:r>
          </a:p>
        </p:txBody>
      </p:sp>
      <p:pic>
        <p:nvPicPr>
          <p:cNvPr id="4" name="Picture 2" descr="http://www.ehow.com/images/a04/nq/52/container-gardening-soil-800X8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5834" y="1150249"/>
            <a:ext cx="2328863" cy="1308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6" descr="http://lifeonthebalcony.com/wp-content/uploads/2010/02/022210_Sedum-w-lavender-Eye-of-the-Da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2365" y="2840037"/>
            <a:ext cx="1955800" cy="146685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3" name="Group 8"/>
          <p:cNvGrpSpPr>
            <a:grpSpLocks/>
          </p:cNvGrpSpPr>
          <p:nvPr/>
        </p:nvGrpSpPr>
        <p:grpSpPr bwMode="auto">
          <a:xfrm>
            <a:off x="5815834" y="4688575"/>
            <a:ext cx="2328863" cy="1752600"/>
            <a:chOff x="5638800" y="5029200"/>
            <a:chExt cx="2286000" cy="1676400"/>
          </a:xfrm>
        </p:grpSpPr>
        <p:pic>
          <p:nvPicPr>
            <p:cNvPr id="8203" name="Picture 9" descr="http://photos.demandstudios.com/45/22/fotolia_1502053_x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5029200"/>
              <a:ext cx="2252663" cy="16002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204" name="Rectangle 7"/>
            <p:cNvSpPr>
              <a:spLocks noChangeArrowheads="1"/>
            </p:cNvSpPr>
            <p:nvPr/>
          </p:nvSpPr>
          <p:spPr bwMode="auto">
            <a:xfrm>
              <a:off x="6937029" y="6490156"/>
              <a:ext cx="98777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sz="800">
                  <a:latin typeface="Arial" panose="020B0604020202020204" pitchFamily="34" charset="0"/>
                </a:rPr>
                <a:t>soyouwanna.com</a:t>
              </a:r>
            </a:p>
          </p:txBody>
        </p:sp>
      </p:grpSp>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1" name="Picture 25" descr="OSU Square Logo.wmf"/>
          <p:cNvPicPr>
            <a:picLocks noChangeAspect="1"/>
          </p:cNvPicPr>
          <p:nvPr/>
        </p:nvPicPr>
        <p:blipFill>
          <a:blip r:embed="rId7" cstate="print"/>
          <a:srcRect/>
          <a:stretch>
            <a:fillRect/>
          </a:stretch>
        </p:blipFill>
        <p:spPr bwMode="auto">
          <a:xfrm>
            <a:off x="101274" y="6316620"/>
            <a:ext cx="489436" cy="496422"/>
          </a:xfrm>
          <a:prstGeom prst="rect">
            <a:avLst/>
          </a:prstGeom>
          <a:noFill/>
          <a:ln w="9525">
            <a:noFill/>
            <a:miter lim="800000"/>
            <a:headEnd/>
            <a:tailEnd/>
          </a:ln>
        </p:spPr>
      </p:pic>
      <p:pic>
        <p:nvPicPr>
          <p:cNvPr id="12" name="Picture 2" descr="\\groups\fhs\GROUPS\BNP\COMMUNITY NUTRITION\NETWORK\Logos\AZHealthZone_Eng_NoTag_1C_W.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97520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with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 calcmode="lin" valueType="num">
                                      <p:cBhvr>
                                        <p:cTn id="7" dur="500" fill="hold"/>
                                        <p:tgtEl>
                                          <p:spTgt spid="512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12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123">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nodeType="afterGroup">
                            <p:stCondLst>
                              <p:cond delay="500"/>
                            </p:stCondLst>
                            <p:childTnLst>
                              <p:par>
                                <p:cTn id="16" presetID="53" presetClass="entr" presetSubtype="0" fill="hold" nodeType="afterEffect">
                                  <p:stCondLst>
                                    <p:cond delay="0"/>
                                  </p:stCondLst>
                                  <p:childTnLst>
                                    <p:set>
                                      <p:cBhvr>
                                        <p:cTn id="17" dur="1" fill="hold">
                                          <p:stCondLst>
                                            <p:cond delay="0"/>
                                          </p:stCondLst>
                                        </p:cTn>
                                        <p:tgtEl>
                                          <p:spTgt spid="5123">
                                            <p:txEl>
                                              <p:pRg st="3" end="3"/>
                                            </p:txEl>
                                          </p:spTgt>
                                        </p:tgtEl>
                                        <p:attrNameLst>
                                          <p:attrName>style.visibility</p:attrName>
                                        </p:attrNameLst>
                                      </p:cBhvr>
                                      <p:to>
                                        <p:strVal val="visible"/>
                                      </p:to>
                                    </p:set>
                                    <p:anim calcmode="lin" valueType="num">
                                      <p:cBhvr>
                                        <p:cTn id="18" dur="500" fill="hold"/>
                                        <p:tgtEl>
                                          <p:spTgt spid="5123">
                                            <p:txEl>
                                              <p:pRg st="3" end="3"/>
                                            </p:txEl>
                                          </p:spTgt>
                                        </p:tgtEl>
                                        <p:attrNameLst>
                                          <p:attrName>ppt_w</p:attrName>
                                        </p:attrNameLst>
                                      </p:cBhvr>
                                      <p:tavLst>
                                        <p:tav tm="0">
                                          <p:val>
                                            <p:fltVal val="0"/>
                                          </p:val>
                                        </p:tav>
                                        <p:tav tm="100000">
                                          <p:val>
                                            <p:strVal val="#ppt_w"/>
                                          </p:val>
                                        </p:tav>
                                      </p:tavLst>
                                    </p:anim>
                                    <p:anim calcmode="lin" valueType="num">
                                      <p:cBhvr>
                                        <p:cTn id="19" dur="500" fill="hold"/>
                                        <p:tgtEl>
                                          <p:spTgt spid="5123">
                                            <p:txEl>
                                              <p:pRg st="3" end="3"/>
                                            </p:txEl>
                                          </p:spTgt>
                                        </p:tgtEl>
                                        <p:attrNameLst>
                                          <p:attrName>ppt_h</p:attrName>
                                        </p:attrNameLst>
                                      </p:cBhvr>
                                      <p:tavLst>
                                        <p:tav tm="0">
                                          <p:val>
                                            <p:fltVal val="0"/>
                                          </p:val>
                                        </p:tav>
                                        <p:tav tm="100000">
                                          <p:val>
                                            <p:strVal val="#ppt_h"/>
                                          </p:val>
                                        </p:tav>
                                      </p:tavLst>
                                    </p:anim>
                                    <p:animEffect transition="in" filter="fade">
                                      <p:cBhvr>
                                        <p:cTn id="20" dur="500"/>
                                        <p:tgtEl>
                                          <p:spTgt spid="5123">
                                            <p:txEl>
                                              <p:pRg st="3" end="3"/>
                                            </p:txEl>
                                          </p:spTgt>
                                        </p:tgtEl>
                                      </p:cBhvr>
                                    </p:animEffect>
                                  </p:childTnLst>
                                </p:cTn>
                              </p:par>
                              <p:par>
                                <p:cTn id="21" presetID="53"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nodeType="afterGroup">
                            <p:stCondLst>
                              <p:cond delay="1000"/>
                            </p:stCondLst>
                            <p:childTnLst>
                              <p:par>
                                <p:cTn id="27" presetID="53" presetClass="entr" presetSubtype="0" fill="hold" nodeType="afterEffect">
                                  <p:stCondLst>
                                    <p:cond delay="0"/>
                                  </p:stCondLst>
                                  <p:childTnLst>
                                    <p:set>
                                      <p:cBhvr>
                                        <p:cTn id="28" dur="1" fill="hold">
                                          <p:stCondLst>
                                            <p:cond delay="0"/>
                                          </p:stCondLst>
                                        </p:cTn>
                                        <p:tgtEl>
                                          <p:spTgt spid="5123">
                                            <p:txEl>
                                              <p:pRg st="6" end="6"/>
                                            </p:txEl>
                                          </p:spTgt>
                                        </p:tgtEl>
                                        <p:attrNameLst>
                                          <p:attrName>style.visibility</p:attrName>
                                        </p:attrNameLst>
                                      </p:cBhvr>
                                      <p:to>
                                        <p:strVal val="visible"/>
                                      </p:to>
                                    </p:set>
                                    <p:anim calcmode="lin" valueType="num">
                                      <p:cBhvr>
                                        <p:cTn id="29" dur="500" fill="hold"/>
                                        <p:tgtEl>
                                          <p:spTgt spid="5123">
                                            <p:txEl>
                                              <p:pRg st="6" end="6"/>
                                            </p:txEl>
                                          </p:spTgt>
                                        </p:tgtEl>
                                        <p:attrNameLst>
                                          <p:attrName>ppt_w</p:attrName>
                                        </p:attrNameLst>
                                      </p:cBhvr>
                                      <p:tavLst>
                                        <p:tav tm="0">
                                          <p:val>
                                            <p:fltVal val="0"/>
                                          </p:val>
                                        </p:tav>
                                        <p:tav tm="100000">
                                          <p:val>
                                            <p:strVal val="#ppt_w"/>
                                          </p:val>
                                        </p:tav>
                                      </p:tavLst>
                                    </p:anim>
                                    <p:anim calcmode="lin" valueType="num">
                                      <p:cBhvr>
                                        <p:cTn id="30" dur="500" fill="hold"/>
                                        <p:tgtEl>
                                          <p:spTgt spid="5123">
                                            <p:txEl>
                                              <p:pRg st="6" end="6"/>
                                            </p:txEl>
                                          </p:spTgt>
                                        </p:tgtEl>
                                        <p:attrNameLst>
                                          <p:attrName>ppt_h</p:attrName>
                                        </p:attrNameLst>
                                      </p:cBhvr>
                                      <p:tavLst>
                                        <p:tav tm="0">
                                          <p:val>
                                            <p:fltVal val="0"/>
                                          </p:val>
                                        </p:tav>
                                        <p:tav tm="100000">
                                          <p:val>
                                            <p:strVal val="#ppt_h"/>
                                          </p:val>
                                        </p:tav>
                                      </p:tavLst>
                                    </p:anim>
                                    <p:animEffect transition="in" filter="fade">
                                      <p:cBhvr>
                                        <p:cTn id="31" dur="500"/>
                                        <p:tgtEl>
                                          <p:spTgt spid="5123">
                                            <p:txEl>
                                              <p:pRg st="6" end="6"/>
                                            </p:txEl>
                                          </p:spTgt>
                                        </p:tgtEl>
                                      </p:cBhvr>
                                    </p:animEffect>
                                  </p:childTnLst>
                                </p:cTn>
                              </p:par>
                              <p:par>
                                <p:cTn id="32" presetID="53" presetClass="entr" presetSubtype="0"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white">
          <a:xfrm>
            <a:off x="0" y="0"/>
            <a:ext cx="27432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466" name="AutoShape 2" descr="Ch1_1_600rework.jpg"/>
          <p:cNvSpPr>
            <a:spLocks noChangeAspect="1" noChangeArrowheads="1"/>
          </p:cNvSpPr>
          <p:nvPr/>
        </p:nvSpPr>
        <p:spPr bwMode="auto">
          <a:xfrm>
            <a:off x="155575" y="-4313238"/>
            <a:ext cx="7467600" cy="89916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62468" name="AutoShape 4" descr="Ch1_1_600rework.jpg"/>
          <p:cNvSpPr>
            <a:spLocks noChangeAspect="1" noChangeArrowheads="1"/>
          </p:cNvSpPr>
          <p:nvPr/>
        </p:nvSpPr>
        <p:spPr bwMode="auto">
          <a:xfrm>
            <a:off x="155575" y="-4313238"/>
            <a:ext cx="7467600" cy="89916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62469" name="Picture 5" descr="C:\Users\sandy\Pictures\2012-03-22 003\sun-air-water-nutrients graphic.jpg"/>
          <p:cNvPicPr>
            <a:picLocks noChangeAspect="1" noChangeArrowheads="1"/>
          </p:cNvPicPr>
          <p:nvPr/>
        </p:nvPicPr>
        <p:blipFill>
          <a:blip r:embed="rId3" cstate="print"/>
          <a:srcRect/>
          <a:stretch>
            <a:fillRect/>
          </a:stretch>
        </p:blipFill>
        <p:spPr bwMode="auto">
          <a:xfrm>
            <a:off x="2743200" y="0"/>
            <a:ext cx="6400800" cy="6858000"/>
          </a:xfrm>
          <a:prstGeom prst="rect">
            <a:avLst/>
          </a:prstGeom>
          <a:noFill/>
        </p:spPr>
      </p:pic>
      <p:sp>
        <p:nvSpPr>
          <p:cNvPr id="3" name="Content Placeholder 2"/>
          <p:cNvSpPr>
            <a:spLocks noGrp="1"/>
          </p:cNvSpPr>
          <p:nvPr>
            <p:ph idx="1"/>
          </p:nvPr>
        </p:nvSpPr>
        <p:spPr bwMode="black">
          <a:xfrm>
            <a:off x="1" y="1447800"/>
            <a:ext cx="2666999" cy="2743200"/>
          </a:xfrm>
        </p:spPr>
        <p:txBody>
          <a:bodyPr>
            <a:normAutofit lnSpcReduction="10000"/>
          </a:bodyPr>
          <a:lstStyle/>
          <a:p>
            <a:pPr algn="ctr">
              <a:buNone/>
            </a:pPr>
            <a:r>
              <a:rPr lang="en-US" sz="2800" b="1" dirty="0" smtClean="0"/>
              <a:t>Your job as a gardener:</a:t>
            </a:r>
          </a:p>
          <a:p>
            <a:pPr algn="ctr">
              <a:buNone/>
            </a:pPr>
            <a:endParaRPr lang="en-US" sz="2800" b="1" dirty="0" smtClean="0"/>
          </a:p>
          <a:p>
            <a:pPr algn="ctr">
              <a:buNone/>
            </a:pPr>
            <a:r>
              <a:rPr lang="en-US" sz="2800" b="1" dirty="0" smtClean="0"/>
              <a:t>Give plants what they need!</a:t>
            </a:r>
          </a:p>
          <a:p>
            <a:pPr algn="r"/>
            <a:endParaRPr lang="en-US" sz="2800" dirty="0" smtClean="0"/>
          </a:p>
          <a:p>
            <a:pPr lvl="1" algn="r"/>
            <a:endParaRPr lang="en-US" sz="2800" dirty="0" smtClean="0">
              <a:solidFill>
                <a:schemeClr val="bg1"/>
              </a:solidFill>
            </a:endParaRPr>
          </a:p>
          <a:p>
            <a:pPr lvl="1" algn="r"/>
            <a:endParaRPr lang="en-US" sz="2800" dirty="0" smtClean="0"/>
          </a:p>
          <a:p>
            <a:pPr lvl="1" algn="r">
              <a:buNone/>
            </a:pPr>
            <a:endParaRPr lang="en-US" sz="2800" dirty="0"/>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1" name="Picture 25" descr="OSU Square Logo.wmf"/>
          <p:cNvPicPr>
            <a:picLocks noChangeAspect="1"/>
          </p:cNvPicPr>
          <p:nvPr/>
        </p:nvPicPr>
        <p:blipFill>
          <a:blip r:embed="rId5" cstate="print"/>
          <a:srcRect/>
          <a:stretch>
            <a:fillRect/>
          </a:stretch>
        </p:blipFill>
        <p:spPr bwMode="auto">
          <a:xfrm>
            <a:off x="101274" y="6316620"/>
            <a:ext cx="489436" cy="496422"/>
          </a:xfrm>
          <a:prstGeom prst="rect">
            <a:avLst/>
          </a:prstGeom>
          <a:noFill/>
          <a:ln w="9525">
            <a:noFill/>
            <a:miter lim="800000"/>
            <a:headEnd/>
            <a:tailEnd/>
          </a:ln>
        </p:spPr>
      </p:pic>
      <p:pic>
        <p:nvPicPr>
          <p:cNvPr id="9"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8" name="Rectangle 7"/>
          <p:cNvSpPr/>
          <p:nvPr/>
        </p:nvSpPr>
        <p:spPr bwMode="white">
          <a:xfrm>
            <a:off x="-1" y="0"/>
            <a:ext cx="9144001" cy="6858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31746" name="Rectangle 2"/>
          <p:cNvSpPr>
            <a:spLocks noGrp="1" noChangeArrowheads="1"/>
          </p:cNvSpPr>
          <p:nvPr>
            <p:ph type="title"/>
          </p:nvPr>
        </p:nvSpPr>
        <p:spPr>
          <a:xfrm>
            <a:off x="0" y="228600"/>
            <a:ext cx="9144000" cy="838200"/>
          </a:xfrm>
        </p:spPr>
        <p:txBody>
          <a:bodyPr/>
          <a:lstStyle/>
          <a:p>
            <a:pPr eaLnBrk="1" hangingPunct="1"/>
            <a:r>
              <a:rPr lang="en-US" altLang="en-US" b="1" dirty="0" smtClean="0">
                <a:latin typeface="Arial Rounded MT Bold" panose="020F0704030504030204" pitchFamily="34" charset="0"/>
              </a:rPr>
              <a:t>What to grow in containers</a:t>
            </a:r>
          </a:p>
        </p:txBody>
      </p:sp>
      <p:sp>
        <p:nvSpPr>
          <p:cNvPr id="23555" name="Rectangle 3"/>
          <p:cNvSpPr>
            <a:spLocks noGrp="1" noChangeArrowheads="1"/>
          </p:cNvSpPr>
          <p:nvPr>
            <p:ph idx="1"/>
          </p:nvPr>
        </p:nvSpPr>
        <p:spPr>
          <a:xfrm>
            <a:off x="0" y="1143000"/>
            <a:ext cx="4706938" cy="5715000"/>
          </a:xfrm>
        </p:spPr>
        <p:txBody>
          <a:bodyPr rtlCol="0">
            <a:normAutofit/>
          </a:bodyPr>
          <a:lstStyle/>
          <a:p>
            <a:pPr eaLnBrk="1" fontAlgn="auto" hangingPunct="1">
              <a:spcAft>
                <a:spcPts val="0"/>
              </a:spcAft>
              <a:defRPr/>
            </a:pPr>
            <a:endParaRPr lang="en-US" altLang="en-US" sz="2800" dirty="0" smtClean="0">
              <a:solidFill>
                <a:schemeClr val="bg1"/>
              </a:solidFill>
              <a:latin typeface="Arial Rounded MT Bold" panose="020F0704030504030204" pitchFamily="34" charset="0"/>
            </a:endParaRPr>
          </a:p>
          <a:p>
            <a:pPr eaLnBrk="1" fontAlgn="auto" hangingPunct="1">
              <a:spcAft>
                <a:spcPts val="0"/>
              </a:spcAft>
              <a:defRPr/>
            </a:pPr>
            <a:r>
              <a:rPr lang="en-US" altLang="en-US" sz="2400" dirty="0" smtClean="0">
                <a:latin typeface="Arial Rounded MT Bold" panose="020F0704030504030204" pitchFamily="34" charset="0"/>
              </a:rPr>
              <a:t>Container gardening can be more expensive than gardening in the soil due to the potting soil and the amount of fertilizer required.</a:t>
            </a:r>
          </a:p>
          <a:p>
            <a:pPr marL="0" indent="0" eaLnBrk="1" fontAlgn="auto" hangingPunct="1">
              <a:spcAft>
                <a:spcPts val="0"/>
              </a:spcAft>
              <a:buFont typeface="Arial" panose="020B0604020202020204" pitchFamily="34" charset="0"/>
              <a:buNone/>
              <a:defRPr/>
            </a:pPr>
            <a:endParaRPr lang="en-US" altLang="en-US" sz="2800" dirty="0" smtClean="0">
              <a:latin typeface="Arial Rounded MT Bold" panose="020F0704030504030204" pitchFamily="34" charset="0"/>
            </a:endParaRPr>
          </a:p>
          <a:p>
            <a:pPr eaLnBrk="1" fontAlgn="auto" hangingPunct="1">
              <a:spcAft>
                <a:spcPts val="0"/>
              </a:spcAft>
              <a:defRPr/>
            </a:pPr>
            <a:r>
              <a:rPr lang="en-US" altLang="en-US" sz="2400" dirty="0" smtClean="0">
                <a:latin typeface="Arial Rounded MT Bold" panose="020F0704030504030204" pitchFamily="34" charset="0"/>
              </a:rPr>
              <a:t>When choosing plants, focus on quantity and quality.</a:t>
            </a:r>
          </a:p>
        </p:txBody>
      </p:sp>
      <p:pic>
        <p:nvPicPr>
          <p:cNvPr id="31748" name="Picture 4" descr="Aug21_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2068513"/>
            <a:ext cx="4533900" cy="303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0" name="Picture 25" descr="OSU Square Logo.wmf"/>
          <p:cNvPicPr>
            <a:picLocks noChangeAspect="1"/>
          </p:cNvPicPr>
          <p:nvPr/>
        </p:nvPicPr>
        <p:blipFill>
          <a:blip r:embed="rId5" cstate="print"/>
          <a:srcRect/>
          <a:stretch>
            <a:fillRect/>
          </a:stretch>
        </p:blipFill>
        <p:spPr bwMode="auto">
          <a:xfrm>
            <a:off x="101274" y="6316620"/>
            <a:ext cx="489436" cy="496422"/>
          </a:xfrm>
          <a:prstGeom prst="rect">
            <a:avLst/>
          </a:prstGeom>
          <a:noFill/>
          <a:ln w="9525">
            <a:noFill/>
            <a:miter lim="800000"/>
            <a:headEnd/>
            <a:tailEnd/>
          </a:ln>
        </p:spPr>
      </p:pic>
      <p:pic>
        <p:nvPicPr>
          <p:cNvPr id="11"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6063765"/>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7" name="Rectangle 16"/>
          <p:cNvSpPr/>
          <p:nvPr/>
        </p:nvSpPr>
        <p:spPr bwMode="white">
          <a:xfrm>
            <a:off x="-1" y="0"/>
            <a:ext cx="9144001" cy="6858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32770" name="Rectangle 2"/>
          <p:cNvSpPr>
            <a:spLocks noGrp="1" noChangeArrowheads="1"/>
          </p:cNvSpPr>
          <p:nvPr>
            <p:ph type="title"/>
          </p:nvPr>
        </p:nvSpPr>
        <p:spPr>
          <a:xfrm>
            <a:off x="0" y="152400"/>
            <a:ext cx="9144000" cy="838200"/>
          </a:xfrm>
        </p:spPr>
        <p:txBody>
          <a:bodyPr>
            <a:normAutofit fontScale="90000"/>
          </a:bodyPr>
          <a:lstStyle/>
          <a:p>
            <a:pPr eaLnBrk="1" hangingPunct="1"/>
            <a:r>
              <a:rPr lang="en-US" altLang="en-US" sz="3600" b="1" dirty="0" smtClean="0">
                <a:solidFill>
                  <a:schemeClr val="bg1"/>
                </a:solidFill>
                <a:latin typeface="Arial Rounded MT Bold" panose="020F0704030504030204" pitchFamily="34" charset="0"/>
              </a:rPr>
              <a:t> </a:t>
            </a:r>
            <a:r>
              <a:rPr lang="en-US" altLang="en-US" sz="3600" b="1" dirty="0" smtClean="0">
                <a:latin typeface="Arial Rounded MT Bold" panose="020F0704030504030204" pitchFamily="34" charset="0"/>
              </a:rPr>
              <a:t>Best choices to maximize </a:t>
            </a:r>
            <a:r>
              <a:rPr lang="en-US" altLang="en-US" sz="3600" b="1" dirty="0"/>
              <a:t>y</a:t>
            </a:r>
            <a:r>
              <a:rPr lang="en-US" altLang="en-US" sz="3600" b="1" dirty="0" smtClean="0">
                <a:latin typeface="Arial Rounded MT Bold" panose="020F0704030504030204" pitchFamily="34" charset="0"/>
              </a:rPr>
              <a:t>our </a:t>
            </a:r>
            <a:br>
              <a:rPr lang="en-US" altLang="en-US" sz="3600" b="1" dirty="0" smtClean="0">
                <a:latin typeface="Arial Rounded MT Bold" panose="020F0704030504030204" pitchFamily="34" charset="0"/>
              </a:rPr>
            </a:br>
            <a:r>
              <a:rPr lang="en-US" altLang="en-US" sz="3600" b="1" dirty="0" smtClean="0">
                <a:latin typeface="Arial Rounded MT Bold" panose="020F0704030504030204" pitchFamily="34" charset="0"/>
              </a:rPr>
              <a:t>container </a:t>
            </a:r>
            <a:r>
              <a:rPr lang="en-US" altLang="en-US" sz="3600" b="1" dirty="0"/>
              <a:t>g</a:t>
            </a:r>
            <a:r>
              <a:rPr lang="en-US" altLang="en-US" sz="3600" b="1" dirty="0" smtClean="0">
                <a:latin typeface="Arial Rounded MT Bold" panose="020F0704030504030204" pitchFamily="34" charset="0"/>
              </a:rPr>
              <a:t>arden </a:t>
            </a:r>
            <a:r>
              <a:rPr lang="en-US" altLang="en-US" sz="3600" b="1" dirty="0"/>
              <a:t>h</a:t>
            </a:r>
            <a:r>
              <a:rPr lang="en-US" altLang="en-US" sz="3600" b="1" dirty="0" smtClean="0">
                <a:latin typeface="Arial Rounded MT Bold" panose="020F0704030504030204" pitchFamily="34" charset="0"/>
              </a:rPr>
              <a:t>arvest</a:t>
            </a:r>
          </a:p>
        </p:txBody>
      </p:sp>
      <p:sp>
        <p:nvSpPr>
          <p:cNvPr id="32771" name="Rectangle 4"/>
          <p:cNvSpPr>
            <a:spLocks noGrp="1" noChangeArrowheads="1"/>
          </p:cNvSpPr>
          <p:nvPr>
            <p:ph sz="half" idx="1"/>
          </p:nvPr>
        </p:nvSpPr>
        <p:spPr>
          <a:xfrm>
            <a:off x="487363" y="1066800"/>
            <a:ext cx="4038600" cy="4572000"/>
          </a:xfrm>
        </p:spPr>
        <p:txBody>
          <a:bodyPr/>
          <a:lstStyle/>
          <a:p>
            <a:pPr marL="0" indent="0" algn="ctr" eaLnBrk="1" hangingPunct="1">
              <a:buFont typeface="Arial" panose="020B0604020202020204" pitchFamily="34" charset="0"/>
              <a:buNone/>
            </a:pPr>
            <a:r>
              <a:rPr lang="en-US" altLang="en-US" sz="2600" dirty="0" smtClean="0">
                <a:latin typeface="Arial Rounded MT Bold" panose="020F0704030504030204" pitchFamily="34" charset="0"/>
              </a:rPr>
              <a:t>Quantity</a:t>
            </a:r>
          </a:p>
          <a:p>
            <a:pPr lvl="1" eaLnBrk="1" hangingPunct="1">
              <a:buFont typeface="Arial" panose="020B0604020202020204" pitchFamily="34" charset="0"/>
              <a:buChar char="•"/>
            </a:pPr>
            <a:r>
              <a:rPr lang="en-US" altLang="en-US" sz="2200" dirty="0" smtClean="0">
                <a:latin typeface="Arial Rounded MT Bold" panose="020F0704030504030204" pitchFamily="34" charset="0"/>
              </a:rPr>
              <a:t>Cherry tomatoes</a:t>
            </a:r>
          </a:p>
          <a:p>
            <a:pPr lvl="1" eaLnBrk="1" hangingPunct="1">
              <a:buFont typeface="Arial" panose="020B0604020202020204" pitchFamily="34" charset="0"/>
              <a:buChar char="•"/>
            </a:pPr>
            <a:r>
              <a:rPr lang="en-US" altLang="en-US" sz="2200" dirty="0" smtClean="0">
                <a:latin typeface="Arial Rounded MT Bold" panose="020F0704030504030204" pitchFamily="34" charset="0"/>
              </a:rPr>
              <a:t>Pole beans</a:t>
            </a:r>
          </a:p>
          <a:p>
            <a:pPr lvl="1" eaLnBrk="1" hangingPunct="1">
              <a:buFont typeface="Arial" panose="020B0604020202020204" pitchFamily="34" charset="0"/>
              <a:buChar char="•"/>
            </a:pPr>
            <a:r>
              <a:rPr lang="en-US" altLang="en-US" sz="2200" dirty="0" smtClean="0">
                <a:latin typeface="Arial Rounded MT Bold" panose="020F0704030504030204" pitchFamily="34" charset="0"/>
              </a:rPr>
              <a:t>Peas</a:t>
            </a:r>
          </a:p>
          <a:p>
            <a:pPr lvl="1" eaLnBrk="1" hangingPunct="1">
              <a:buFont typeface="Arial" panose="020B0604020202020204" pitchFamily="34" charset="0"/>
              <a:buChar char="•"/>
            </a:pPr>
            <a:r>
              <a:rPr lang="en-US" altLang="en-US" sz="2200" dirty="0" smtClean="0">
                <a:latin typeface="Arial Rounded MT Bold" panose="020F0704030504030204" pitchFamily="34" charset="0"/>
              </a:rPr>
              <a:t>Arugula</a:t>
            </a:r>
          </a:p>
          <a:p>
            <a:pPr lvl="1" eaLnBrk="1" hangingPunct="1">
              <a:buFont typeface="Arial" panose="020B0604020202020204" pitchFamily="34" charset="0"/>
              <a:buChar char="•"/>
            </a:pPr>
            <a:r>
              <a:rPr lang="en-US" altLang="en-US" sz="2200" dirty="0" smtClean="0">
                <a:latin typeface="Arial Rounded MT Bold" panose="020F0704030504030204" pitchFamily="34" charset="0"/>
              </a:rPr>
              <a:t>Lettuce</a:t>
            </a:r>
          </a:p>
          <a:p>
            <a:pPr lvl="1" eaLnBrk="1" hangingPunct="1">
              <a:buFont typeface="Arial" panose="020B0604020202020204" pitchFamily="34" charset="0"/>
              <a:buChar char="•"/>
            </a:pPr>
            <a:r>
              <a:rPr lang="en-US" altLang="en-US" sz="2200" dirty="0" smtClean="0">
                <a:latin typeface="Arial Rounded MT Bold" panose="020F0704030504030204" pitchFamily="34" charset="0"/>
              </a:rPr>
              <a:t>Hot peppers</a:t>
            </a:r>
          </a:p>
        </p:txBody>
      </p:sp>
      <p:sp>
        <p:nvSpPr>
          <p:cNvPr id="32772" name="Rectangle 5"/>
          <p:cNvSpPr>
            <a:spLocks noGrp="1" noChangeArrowheads="1"/>
          </p:cNvSpPr>
          <p:nvPr>
            <p:ph sz="half" idx="2"/>
          </p:nvPr>
        </p:nvSpPr>
        <p:spPr>
          <a:xfrm>
            <a:off x="4678363" y="1066800"/>
            <a:ext cx="4038600" cy="4191000"/>
          </a:xfrm>
        </p:spPr>
        <p:txBody>
          <a:bodyPr/>
          <a:lstStyle/>
          <a:p>
            <a:pPr marL="0" indent="0" algn="ctr" eaLnBrk="1" hangingPunct="1">
              <a:buFont typeface="Arial" panose="020B0604020202020204" pitchFamily="34" charset="0"/>
              <a:buNone/>
            </a:pPr>
            <a:r>
              <a:rPr lang="en-US" altLang="en-US" sz="2600" dirty="0" smtClean="0">
                <a:latin typeface="Arial Rounded MT Bold" panose="020F0704030504030204" pitchFamily="34" charset="0"/>
              </a:rPr>
              <a:t>Quality</a:t>
            </a:r>
          </a:p>
          <a:p>
            <a:pPr lvl="1" eaLnBrk="1" hangingPunct="1">
              <a:buFont typeface="Arial" panose="020B0604020202020204" pitchFamily="34" charset="0"/>
              <a:buChar char="•"/>
            </a:pPr>
            <a:r>
              <a:rPr lang="en-US" altLang="en-US" sz="2200" dirty="0" smtClean="0"/>
              <a:t>Gourmet salad </a:t>
            </a:r>
            <a:r>
              <a:rPr lang="en-US" altLang="en-US" sz="2200" dirty="0"/>
              <a:t>g</a:t>
            </a:r>
            <a:r>
              <a:rPr lang="en-US" altLang="en-US" sz="2200" dirty="0" smtClean="0"/>
              <a:t>reens</a:t>
            </a:r>
          </a:p>
          <a:p>
            <a:pPr lvl="1" eaLnBrk="1" hangingPunct="1">
              <a:buFont typeface="Arial" panose="020B0604020202020204" pitchFamily="34" charset="0"/>
              <a:buChar char="•"/>
            </a:pPr>
            <a:r>
              <a:rPr lang="en-US" altLang="en-US" sz="2200" dirty="0" smtClean="0"/>
              <a:t>Herbs:</a:t>
            </a:r>
          </a:p>
          <a:p>
            <a:pPr marL="914400" lvl="2" indent="0" eaLnBrk="1" hangingPunct="1">
              <a:buFont typeface="Arial" panose="020B0604020202020204" pitchFamily="34" charset="0"/>
              <a:buNone/>
            </a:pPr>
            <a:r>
              <a:rPr lang="en-US" altLang="en-US" sz="2200" dirty="0"/>
              <a:t>b</a:t>
            </a:r>
            <a:r>
              <a:rPr lang="en-US" altLang="en-US" sz="2200" dirty="0" smtClean="0"/>
              <a:t>asil, cilantro, parsley, thyme, oregano, marjoram</a:t>
            </a:r>
          </a:p>
        </p:txBody>
      </p:sp>
      <p:grpSp>
        <p:nvGrpSpPr>
          <p:cNvPr id="10" name="Group 18"/>
          <p:cNvGrpSpPr>
            <a:grpSpLocks/>
          </p:cNvGrpSpPr>
          <p:nvPr/>
        </p:nvGrpSpPr>
        <p:grpSpPr bwMode="auto">
          <a:xfrm>
            <a:off x="1037326" y="4154905"/>
            <a:ext cx="3728452" cy="2703095"/>
            <a:chOff x="0" y="1"/>
            <a:chExt cx="3886200" cy="2914650"/>
          </a:xfrm>
        </p:grpSpPr>
        <p:pic>
          <p:nvPicPr>
            <p:cNvPr id="11" name="Picture 12" descr="http://lib.store.yahoo.net/lib/yhst-29230681193433/FantasyBell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
              <a:ext cx="3886200" cy="291465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2" name="Rectangle 17"/>
            <p:cNvSpPr>
              <a:spLocks noChangeArrowheads="1"/>
            </p:cNvSpPr>
            <p:nvPr/>
          </p:nvSpPr>
          <p:spPr bwMode="auto">
            <a:xfrm>
              <a:off x="2819400" y="2667000"/>
              <a:ext cx="102143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sz="800">
                  <a:latin typeface="Arial" panose="020B0604020202020204" pitchFamily="34" charset="0"/>
                </a:rPr>
                <a:t>theurbanfarm.com</a:t>
              </a:r>
            </a:p>
          </p:txBody>
        </p:sp>
      </p:grpSp>
      <p:grpSp>
        <p:nvGrpSpPr>
          <p:cNvPr id="13" name="Group 12"/>
          <p:cNvGrpSpPr/>
          <p:nvPr/>
        </p:nvGrpSpPr>
        <p:grpSpPr>
          <a:xfrm>
            <a:off x="5715000" y="3713328"/>
            <a:ext cx="2799557" cy="3124200"/>
            <a:chOff x="454268" y="1817705"/>
            <a:chExt cx="3600261" cy="4600574"/>
          </a:xfrm>
          <a:effectLst>
            <a:outerShdw blurRad="50800" dist="38100" dir="2700000" algn="tl" rotWithShape="0">
              <a:prstClr val="black">
                <a:alpha val="40000"/>
              </a:prstClr>
            </a:outerShdw>
          </a:effectLst>
        </p:grpSpPr>
        <p:pic>
          <p:nvPicPr>
            <p:cNvPr id="14" name="Picture 13" descr="http://www.101centavos.com/wp-content/uploads/2011/07/basil-on-the-balcony.jpg"/>
            <p:cNvPicPr>
              <a:picLocks noChangeAspect="1" noChangeArrowheads="1"/>
            </p:cNvPicPr>
            <p:nvPr/>
          </p:nvPicPr>
          <p:blipFill>
            <a:blip r:embed="rId4" cstate="print"/>
            <a:srcRect/>
            <a:stretch>
              <a:fillRect/>
            </a:stretch>
          </p:blipFill>
          <p:spPr bwMode="auto">
            <a:xfrm>
              <a:off x="454268" y="1817705"/>
              <a:ext cx="3059641" cy="4600574"/>
            </a:xfrm>
            <a:prstGeom prst="rect">
              <a:avLst/>
            </a:prstGeom>
            <a:effectLst>
              <a:outerShdw blurRad="50800" dist="38100" dir="2700000" algn="tl" rotWithShape="0">
                <a:prstClr val="black">
                  <a:alpha val="40000"/>
                </a:prstClr>
              </a:outerShdw>
            </a:effectLst>
          </p:spPr>
        </p:pic>
        <p:sp>
          <p:nvSpPr>
            <p:cNvPr id="15" name="TextBox 14"/>
            <p:cNvSpPr txBox="1"/>
            <p:nvPr/>
          </p:nvSpPr>
          <p:spPr>
            <a:xfrm>
              <a:off x="3060346" y="6117407"/>
              <a:ext cx="994183" cy="215443"/>
            </a:xfrm>
            <a:prstGeom prst="rect">
              <a:avLst/>
            </a:prstGeom>
            <a:noFill/>
          </p:spPr>
          <p:txBody>
            <a:bodyPr wrap="none" rtlCol="0">
              <a:spAutoFit/>
            </a:bodyPr>
            <a:lstStyle/>
            <a:p>
              <a:r>
                <a:rPr lang="en-US" sz="800" dirty="0" smtClean="0"/>
                <a:t>101centavos.com</a:t>
              </a:r>
              <a:endParaRPr lang="en-US" sz="800" dirty="0"/>
            </a:p>
          </p:txBody>
        </p:sp>
      </p:grpSp>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9" name="Picture 25" descr="OSU Square Logo.wmf"/>
          <p:cNvPicPr>
            <a:picLocks noChangeAspect="1"/>
          </p:cNvPicPr>
          <p:nvPr/>
        </p:nvPicPr>
        <p:blipFill>
          <a:blip r:embed="rId6" cstate="print"/>
          <a:srcRect/>
          <a:stretch>
            <a:fillRect/>
          </a:stretch>
        </p:blipFill>
        <p:spPr bwMode="auto">
          <a:xfrm>
            <a:off x="101274" y="6316620"/>
            <a:ext cx="489436" cy="496422"/>
          </a:xfrm>
          <a:prstGeom prst="rect">
            <a:avLst/>
          </a:prstGeom>
          <a:noFill/>
          <a:ln w="9525">
            <a:noFill/>
            <a:miter lim="800000"/>
            <a:headEnd/>
            <a:tailEnd/>
          </a:ln>
        </p:spPr>
      </p:pic>
      <p:pic>
        <p:nvPicPr>
          <p:cNvPr id="16"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8337841"/>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white">
          <a:xfrm>
            <a:off x="-37086" y="3112"/>
            <a:ext cx="4384911"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194" name="Picture 2" descr="C:\Users\AAbbors\AppData\Local\Microsoft\Windows\Temporary Internet Files\Content.Outlook\5DAXQR7Q\photo (15).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3724" t="2633" b="7552"/>
          <a:stretch/>
        </p:blipFill>
        <p:spPr bwMode="auto">
          <a:xfrm rot="5400000">
            <a:off x="3318467" y="1032471"/>
            <a:ext cx="6854891" cy="479617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7566" y="106684"/>
            <a:ext cx="4347825" cy="1323439"/>
          </a:xfrm>
          <a:prstGeom prst="rect">
            <a:avLst/>
          </a:prstGeom>
          <a:noFill/>
        </p:spPr>
        <p:txBody>
          <a:bodyPr wrap="square" rtlCol="0">
            <a:spAutoFit/>
          </a:bodyPr>
          <a:lstStyle/>
          <a:p>
            <a:pPr algn="ctr"/>
            <a:r>
              <a:rPr lang="en-US" sz="4000" b="1" dirty="0" smtClean="0">
                <a:latin typeface="Arial Rounded MT Bold" panose="020F0704030504030204" pitchFamily="34" charset="0"/>
              </a:rPr>
              <a:t>Choosing varieties</a:t>
            </a:r>
          </a:p>
        </p:txBody>
      </p:sp>
      <p:sp>
        <p:nvSpPr>
          <p:cNvPr id="19" name="TextBox 18"/>
          <p:cNvSpPr txBox="1"/>
          <p:nvPr/>
        </p:nvSpPr>
        <p:spPr>
          <a:xfrm>
            <a:off x="-82806" y="1808374"/>
            <a:ext cx="4347825" cy="3416320"/>
          </a:xfrm>
          <a:prstGeom prst="rect">
            <a:avLst/>
          </a:prstGeom>
          <a:noFill/>
        </p:spPr>
        <p:txBody>
          <a:bodyPr wrap="square" rtlCol="0">
            <a:spAutoFit/>
          </a:bodyPr>
          <a:lstStyle/>
          <a:p>
            <a:pPr marL="466725" indent="-298450">
              <a:buFont typeface="Arial" pitchFamily="34" charset="0"/>
              <a:buChar char="•"/>
            </a:pPr>
            <a:r>
              <a:rPr lang="en-US" sz="2400" dirty="0" smtClean="0">
                <a:latin typeface="Arial Rounded MT Bold" panose="020F0704030504030204" pitchFamily="34" charset="0"/>
              </a:rPr>
              <a:t>Read descriptions</a:t>
            </a:r>
          </a:p>
          <a:p>
            <a:pPr marL="168275"/>
            <a:endParaRPr lang="en-US" sz="2400" dirty="0" smtClean="0">
              <a:latin typeface="Arial Rounded MT Bold" panose="020F0704030504030204" pitchFamily="34" charset="0"/>
            </a:endParaRPr>
          </a:p>
          <a:p>
            <a:pPr marL="466725" indent="-298450">
              <a:buFont typeface="Arial" pitchFamily="34" charset="0"/>
              <a:buChar char="•"/>
            </a:pPr>
            <a:r>
              <a:rPr lang="en-US" sz="2400" dirty="0" smtClean="0">
                <a:latin typeface="Arial Rounded MT Bold" panose="020F0704030504030204" pitchFamily="34" charset="0"/>
              </a:rPr>
              <a:t>Look for seeds from local seed companies</a:t>
            </a:r>
          </a:p>
          <a:p>
            <a:pPr marL="168275"/>
            <a:endParaRPr lang="en-US" sz="2400" dirty="0" smtClean="0">
              <a:latin typeface="Arial Rounded MT Bold" panose="020F0704030504030204" pitchFamily="34" charset="0"/>
            </a:endParaRPr>
          </a:p>
          <a:p>
            <a:pPr marL="522288" indent="-298450">
              <a:buFont typeface="Arial" pitchFamily="34" charset="0"/>
              <a:buChar char="•"/>
            </a:pPr>
            <a:r>
              <a:rPr lang="en-US" sz="2400" dirty="0" smtClean="0">
                <a:latin typeface="Arial Rounded MT Bold" panose="020F0704030504030204" pitchFamily="34" charset="0"/>
              </a:rPr>
              <a:t>Use OSU Extension’s “recommended </a:t>
            </a:r>
            <a:r>
              <a:rPr lang="en-US" sz="2400" dirty="0">
                <a:latin typeface="Arial Rounded MT Bold" panose="020F0704030504030204" pitchFamily="34" charset="0"/>
              </a:rPr>
              <a:t>v</a:t>
            </a:r>
            <a:r>
              <a:rPr lang="en-US" sz="2400" dirty="0" smtClean="0">
                <a:latin typeface="Arial Rounded MT Bold" panose="020F0704030504030204" pitchFamily="34" charset="0"/>
              </a:rPr>
              <a:t>egetable </a:t>
            </a:r>
            <a:r>
              <a:rPr lang="en-US" sz="2400" dirty="0">
                <a:latin typeface="Arial Rounded MT Bold" panose="020F0704030504030204" pitchFamily="34" charset="0"/>
              </a:rPr>
              <a:t>v</a:t>
            </a:r>
            <a:r>
              <a:rPr lang="en-US" sz="2400" dirty="0" smtClean="0">
                <a:latin typeface="Arial Rounded MT Bold" panose="020F0704030504030204" pitchFamily="34" charset="0"/>
              </a:rPr>
              <a:t>arieties” list (online)</a:t>
            </a:r>
          </a:p>
        </p:txBody>
      </p: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2" name="Picture 25" descr="OSU Square Logo.wmf"/>
          <p:cNvPicPr>
            <a:picLocks noChangeAspect="1"/>
          </p:cNvPicPr>
          <p:nvPr/>
        </p:nvPicPr>
        <p:blipFill>
          <a:blip r:embed="rId6" cstate="print"/>
          <a:srcRect/>
          <a:stretch>
            <a:fillRect/>
          </a:stretch>
        </p:blipFill>
        <p:spPr bwMode="auto">
          <a:xfrm>
            <a:off x="101274" y="6316620"/>
            <a:ext cx="489436" cy="496422"/>
          </a:xfrm>
          <a:prstGeom prst="rect">
            <a:avLst/>
          </a:prstGeom>
          <a:noFill/>
          <a:ln w="9525">
            <a:noFill/>
            <a:miter lim="800000"/>
            <a:headEnd/>
            <a:tailEnd/>
          </a:ln>
        </p:spPr>
      </p:pic>
      <p:pic>
        <p:nvPicPr>
          <p:cNvPr id="9"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24203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white">
          <a:xfrm>
            <a:off x="4953001" y="-1"/>
            <a:ext cx="4191000" cy="6858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8" name="TextBox 7"/>
          <p:cNvSpPr txBox="1"/>
          <p:nvPr/>
        </p:nvSpPr>
        <p:spPr>
          <a:xfrm>
            <a:off x="4953000" y="328642"/>
            <a:ext cx="4191000" cy="5339923"/>
          </a:xfrm>
          <a:prstGeom prst="rect">
            <a:avLst/>
          </a:prstGeom>
          <a:noFill/>
        </p:spPr>
        <p:txBody>
          <a:bodyPr wrap="square" rtlCol="0">
            <a:spAutoFit/>
          </a:bodyPr>
          <a:lstStyle/>
          <a:p>
            <a:pPr algn="ctr"/>
            <a:r>
              <a:rPr lang="en-US" sz="4400" b="1" dirty="0" smtClean="0"/>
              <a:t>Planting dates</a:t>
            </a:r>
          </a:p>
          <a:p>
            <a:pPr algn="ctr"/>
            <a:endParaRPr lang="en-US" sz="2000" b="1" dirty="0" smtClean="0"/>
          </a:p>
          <a:p>
            <a:endParaRPr lang="en-US" sz="1100" dirty="0" smtClean="0"/>
          </a:p>
          <a:p>
            <a:pPr marL="457200" indent="-457200">
              <a:buFont typeface="Arial" panose="020B0604020202020204" pitchFamily="34" charset="0"/>
              <a:buChar char="•"/>
            </a:pPr>
            <a:r>
              <a:rPr lang="en-US" sz="2400" dirty="0">
                <a:latin typeface="Arial Rounded MT Bold" panose="020F0704030504030204" pitchFamily="34" charset="0"/>
              </a:rPr>
              <a:t>Planting at the right time reduces risk of damage from frost or hot </a:t>
            </a:r>
            <a:r>
              <a:rPr lang="en-US" sz="2400" dirty="0" smtClean="0">
                <a:latin typeface="Arial Rounded MT Bold" panose="020F0704030504030204" pitchFamily="34" charset="0"/>
              </a:rPr>
              <a:t>weather</a:t>
            </a:r>
          </a:p>
          <a:p>
            <a:endParaRPr lang="en-US" sz="2400" dirty="0" smtClean="0">
              <a:latin typeface="Arial Rounded MT Bold" panose="020F0704030504030204" pitchFamily="34" charset="0"/>
            </a:endParaRPr>
          </a:p>
          <a:p>
            <a:pPr marL="457200" indent="-457200">
              <a:buFont typeface="Arial" panose="020B0604020202020204" pitchFamily="34" charset="0"/>
              <a:buChar char="•"/>
            </a:pPr>
            <a:r>
              <a:rPr lang="en-US" sz="2400" dirty="0" smtClean="0">
                <a:latin typeface="Arial Rounded MT Bold" panose="020F0704030504030204" pitchFamily="34" charset="0"/>
              </a:rPr>
              <a:t>See page </a:t>
            </a:r>
            <a:r>
              <a:rPr lang="en-US" sz="2400" dirty="0">
                <a:latin typeface="Arial Rounded MT Bold" panose="020F0704030504030204" pitchFamily="34" charset="0"/>
              </a:rPr>
              <a:t>8</a:t>
            </a:r>
            <a:r>
              <a:rPr lang="en-US" sz="2400" dirty="0" smtClean="0">
                <a:latin typeface="Arial Rounded MT Bold" panose="020F0704030504030204" pitchFamily="34" charset="0"/>
              </a:rPr>
              <a:t> for first/last frost dates</a:t>
            </a:r>
          </a:p>
          <a:p>
            <a:pPr marL="914400" lvl="1" indent="-457200">
              <a:buFont typeface="Wingdings" panose="05000000000000000000" pitchFamily="2" charset="2"/>
              <a:buChar char="Ø"/>
            </a:pPr>
            <a:r>
              <a:rPr lang="en-US" sz="2000" dirty="0" smtClean="0">
                <a:latin typeface="Arial Rounded MT Bold" panose="020F0704030504030204" pitchFamily="34" charset="0"/>
              </a:rPr>
              <a:t>For many crops, be sure that there are enough “days until harvest” before the first frost</a:t>
            </a:r>
            <a:endParaRPr lang="en-US" sz="2000" dirty="0">
              <a:latin typeface="Arial Rounded MT Bold" panose="020F0704030504030204" pitchFamily="34" charset="0"/>
            </a:endParaRPr>
          </a:p>
          <a:p>
            <a:r>
              <a:rPr lang="en-US" dirty="0" smtClean="0"/>
              <a:t>	</a:t>
            </a:r>
          </a:p>
        </p:txBody>
      </p:sp>
      <p:grpSp>
        <p:nvGrpSpPr>
          <p:cNvPr id="9" name="Group 8"/>
          <p:cNvGrpSpPr/>
          <p:nvPr/>
        </p:nvGrpSpPr>
        <p:grpSpPr>
          <a:xfrm>
            <a:off x="0" y="6019800"/>
            <a:ext cx="3048000" cy="838200"/>
            <a:chOff x="-1676400" y="5105400"/>
            <a:chExt cx="3048000" cy="838200"/>
          </a:xfrm>
        </p:grpSpPr>
        <p:sp>
          <p:nvSpPr>
            <p:cNvPr id="10" name="Right Triangle 9"/>
            <p:cNvSpPr/>
            <p:nvPr/>
          </p:nvSpPr>
          <p:spPr>
            <a:xfrm>
              <a:off x="-1676400" y="5105400"/>
              <a:ext cx="3048000" cy="838200"/>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3"/>
            <p:cNvGrpSpPr/>
            <p:nvPr/>
          </p:nvGrpSpPr>
          <p:grpSpPr>
            <a:xfrm>
              <a:off x="-1600200" y="5410200"/>
              <a:ext cx="1143000" cy="457200"/>
              <a:chOff x="7543800" y="5867400"/>
              <a:chExt cx="1301014" cy="616924"/>
            </a:xfrm>
          </p:grpSpPr>
          <p:pic>
            <p:nvPicPr>
              <p:cNvPr id="12" name="Picture 2" descr="Oregon Food Bank"/>
              <p:cNvPicPr>
                <a:picLocks noChangeAspect="1" noChangeArrowheads="1"/>
              </p:cNvPicPr>
              <p:nvPr/>
            </p:nvPicPr>
            <p:blipFill>
              <a:blip r:embed="rId3" cstate="print"/>
              <a:srcRect/>
              <a:stretch>
                <a:fillRect/>
              </a:stretch>
            </p:blipFill>
            <p:spPr bwMode="auto">
              <a:xfrm>
                <a:off x="8305800" y="5867400"/>
                <a:ext cx="539014" cy="609600"/>
              </a:xfrm>
              <a:prstGeom prst="rect">
                <a:avLst/>
              </a:prstGeom>
              <a:noFill/>
            </p:spPr>
          </p:pic>
          <p:pic>
            <p:nvPicPr>
              <p:cNvPr id="13" name="Picture 12" descr="pc_ES_v_2c OSU square logo-dk orn.wmf"/>
              <p:cNvPicPr>
                <a:picLocks noChangeAspect="1"/>
              </p:cNvPicPr>
              <p:nvPr/>
            </p:nvPicPr>
            <p:blipFill>
              <a:blip r:embed="rId4" cstate="print"/>
              <a:stretch>
                <a:fillRect/>
              </a:stretch>
            </p:blipFill>
            <p:spPr>
              <a:xfrm>
                <a:off x="7543800" y="5867400"/>
                <a:ext cx="546100" cy="616924"/>
              </a:xfrm>
              <a:prstGeom prst="rect">
                <a:avLst/>
              </a:prstGeom>
            </p:spPr>
          </p:pic>
        </p:grpSp>
      </p:grpSp>
      <p:pic>
        <p:nvPicPr>
          <p:cNvPr id="9218" name="Picture 2" descr="http://3.bp.blogspot.com/_7RUwwwMBJCU/TNQlXfzLYBI/AAAAAAAAALI/iSbFPPm4OxA/s1600/Frost+015.jpg"/>
          <p:cNvPicPr>
            <a:picLocks noChangeAspect="1" noChangeArrowheads="1"/>
          </p:cNvPicPr>
          <p:nvPr/>
        </p:nvPicPr>
        <p:blipFill rotWithShape="1">
          <a:blip r:embed="rId5">
            <a:extLst>
              <a:ext uri="{28A0092B-C50C-407E-A947-70E740481C1C}">
                <a14:useLocalDpi xmlns:a14="http://schemas.microsoft.com/office/drawing/2010/main" val="0"/>
              </a:ext>
            </a:extLst>
          </a:blip>
          <a:srcRect l="23179" t="-234" r="22654" b="234"/>
          <a:stretch/>
        </p:blipFill>
        <p:spPr bwMode="auto">
          <a:xfrm>
            <a:off x="0" y="0"/>
            <a:ext cx="4953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6"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9935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white">
          <a:xfrm>
            <a:off x="3886200" y="0"/>
            <a:ext cx="5257800" cy="31347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338" name="Picture 2" descr="http://www.acurite.com/media/catalog/product/cache/1/image/9df78eab33525d08d6e5fb8d27136e95/0/0/00661-alt-800x800.jpg"/>
          <p:cNvPicPr>
            <a:picLocks noChangeAspect="1" noChangeArrowheads="1"/>
          </p:cNvPicPr>
          <p:nvPr/>
        </p:nvPicPr>
        <p:blipFill rotWithShape="1">
          <a:blip r:embed="rId3">
            <a:extLst>
              <a:ext uri="{28A0092B-C50C-407E-A947-70E740481C1C}">
                <a14:useLocalDpi xmlns:a14="http://schemas.microsoft.com/office/drawing/2010/main" val="0"/>
              </a:ext>
            </a:extLst>
          </a:blip>
          <a:srcRect l="35620" r="7496"/>
          <a:stretch/>
        </p:blipFill>
        <p:spPr bwMode="auto">
          <a:xfrm>
            <a:off x="0" y="26158"/>
            <a:ext cx="3886200" cy="683184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calendar.jpg"/>
          <p:cNvPicPr>
            <a:picLocks noChangeAspect="1"/>
          </p:cNvPicPr>
          <p:nvPr/>
        </p:nvPicPr>
        <p:blipFill rotWithShape="1">
          <a:blip r:embed="rId4" cstate="print"/>
          <a:srcRect t="1619"/>
          <a:stretch/>
        </p:blipFill>
        <p:spPr>
          <a:xfrm>
            <a:off x="3886200" y="3134701"/>
            <a:ext cx="5257800" cy="3723299"/>
          </a:xfrm>
          <a:prstGeom prst="rect">
            <a:avLst/>
          </a:prstGeom>
        </p:spPr>
      </p:pic>
      <p:sp>
        <p:nvSpPr>
          <p:cNvPr id="4" name="TextBox 3"/>
          <p:cNvSpPr txBox="1"/>
          <p:nvPr/>
        </p:nvSpPr>
        <p:spPr bwMode="black">
          <a:xfrm>
            <a:off x="3886200" y="-18402"/>
            <a:ext cx="5257800" cy="3108543"/>
          </a:xfrm>
          <a:prstGeom prst="rect">
            <a:avLst/>
          </a:prstGeom>
          <a:noFill/>
        </p:spPr>
        <p:txBody>
          <a:bodyPr wrap="square" rtlCol="0">
            <a:spAutoFit/>
          </a:bodyPr>
          <a:lstStyle/>
          <a:p>
            <a:pPr algn="ctr"/>
            <a:r>
              <a:rPr lang="en-US" sz="2800" dirty="0" smtClean="0">
                <a:latin typeface="Arial Rounded MT Bold" panose="020F0704030504030204" pitchFamily="34" charset="0"/>
              </a:rPr>
              <a:t>Plants respond to soil temperature and weather conditions</a:t>
            </a:r>
          </a:p>
          <a:p>
            <a:pPr algn="ctr"/>
            <a:endParaRPr lang="en-US" sz="2800" dirty="0" smtClean="0">
              <a:latin typeface="Arial Rounded MT Bold" panose="020F0704030504030204" pitchFamily="34" charset="0"/>
            </a:endParaRPr>
          </a:p>
          <a:p>
            <a:pPr algn="ctr"/>
            <a:r>
              <a:rPr lang="en-US" sz="2800" dirty="0" smtClean="0">
                <a:latin typeface="Arial Rounded MT Bold" panose="020F0704030504030204" pitchFamily="34" charset="0"/>
              </a:rPr>
              <a:t>Seeds will germinate when soil is moist and temperature is warm enough</a:t>
            </a:r>
          </a:p>
        </p:txBody>
      </p:sp>
      <p:pic>
        <p:nvPicPr>
          <p:cNvPr id="6" name="Picture 25" descr="OSU Square Logo.wmf"/>
          <p:cNvPicPr>
            <a:picLocks noChangeAspect="1"/>
          </p:cNvPicPr>
          <p:nvPr/>
        </p:nvPicPr>
        <p:blipFill>
          <a:blip r:embed="rId5" cstate="print"/>
          <a:srcRect/>
          <a:stretch>
            <a:fillRect/>
          </a:stretch>
        </p:blipFill>
        <p:spPr bwMode="auto">
          <a:xfrm>
            <a:off x="101274" y="6316620"/>
            <a:ext cx="489436" cy="496422"/>
          </a:xfrm>
          <a:prstGeom prst="rect">
            <a:avLst/>
          </a:prstGeom>
          <a:noFill/>
          <a:ln w="9525">
            <a:noFill/>
            <a:miter lim="800000"/>
            <a:headEnd/>
            <a:tailEnd/>
          </a:ln>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8"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96277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white">
          <a:xfrm>
            <a:off x="-1" y="0"/>
            <a:ext cx="4152901" cy="6858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8" name="TextBox 7"/>
          <p:cNvSpPr txBox="1"/>
          <p:nvPr/>
        </p:nvSpPr>
        <p:spPr>
          <a:xfrm>
            <a:off x="457200" y="609600"/>
            <a:ext cx="7391400" cy="1754326"/>
          </a:xfrm>
          <a:prstGeom prst="rect">
            <a:avLst/>
          </a:prstGeom>
          <a:noFill/>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r>
              <a:rPr lang="en-US" dirty="0" smtClean="0"/>
              <a:t>	</a:t>
            </a:r>
          </a:p>
        </p:txBody>
      </p:sp>
      <p:sp>
        <p:nvSpPr>
          <p:cNvPr id="3" name="TextBox 2"/>
          <p:cNvSpPr txBox="1"/>
          <p:nvPr/>
        </p:nvSpPr>
        <p:spPr>
          <a:xfrm>
            <a:off x="0" y="914400"/>
            <a:ext cx="7391400" cy="2031325"/>
          </a:xfrm>
          <a:prstGeom prst="rect">
            <a:avLst/>
          </a:prstGeom>
          <a:noFill/>
        </p:spPr>
        <p:txBody>
          <a:bodyPr wrap="square" rtlCol="0">
            <a:spAutoFit/>
          </a:bodyPr>
          <a:lstStyle/>
          <a:p>
            <a:endParaRPr lang="en-US" dirty="0" smtClean="0"/>
          </a:p>
          <a:p>
            <a:endParaRPr lang="en-US" dirty="0" smtClean="0"/>
          </a:p>
          <a:p>
            <a:endParaRPr lang="en-US" dirty="0" smtClean="0"/>
          </a:p>
          <a:p>
            <a:endParaRPr lang="en-US" dirty="0" smtClean="0"/>
          </a:p>
          <a:p>
            <a:r>
              <a:rPr lang="en-US" dirty="0" smtClean="0"/>
              <a:t>	</a:t>
            </a:r>
          </a:p>
          <a:p>
            <a:endParaRPr lang="en-US" dirty="0" smtClean="0"/>
          </a:p>
          <a:p>
            <a:endParaRPr lang="en-US" dirty="0"/>
          </a:p>
        </p:txBody>
      </p:sp>
      <p:sp>
        <p:nvSpPr>
          <p:cNvPr id="6" name="Rectangle 5"/>
          <p:cNvSpPr/>
          <p:nvPr/>
        </p:nvSpPr>
        <p:spPr bwMode="black">
          <a:xfrm>
            <a:off x="12439" y="-30415"/>
            <a:ext cx="4142390" cy="2031325"/>
          </a:xfrm>
          <a:prstGeom prst="rect">
            <a:avLst/>
          </a:prstGeom>
        </p:spPr>
        <p:txBody>
          <a:bodyPr wrap="square">
            <a:spAutoFit/>
          </a:bodyPr>
          <a:lstStyle/>
          <a:p>
            <a:pPr algn="ctr"/>
            <a:r>
              <a:rPr lang="en-US" sz="4000" b="1" dirty="0" smtClean="0"/>
              <a:t>Succession </a:t>
            </a:r>
          </a:p>
          <a:p>
            <a:pPr algn="ctr"/>
            <a:r>
              <a:rPr lang="en-US" sz="4000" b="1" dirty="0"/>
              <a:t>p</a:t>
            </a:r>
            <a:r>
              <a:rPr lang="en-US" sz="4000" b="1" dirty="0" smtClean="0"/>
              <a:t>lanting:</a:t>
            </a:r>
          </a:p>
          <a:p>
            <a:endParaRPr lang="en-US" sz="1400" b="1" dirty="0" smtClean="0"/>
          </a:p>
          <a:p>
            <a:pPr algn="ctr"/>
            <a:r>
              <a:rPr lang="en-US" sz="3200" b="1" dirty="0" smtClean="0"/>
              <a:t>Two-week succession</a:t>
            </a:r>
            <a:endParaRPr lang="en-US" sz="2800" b="1" dirty="0" smtClean="0"/>
          </a:p>
        </p:txBody>
      </p:sp>
      <p:pic>
        <p:nvPicPr>
          <p:cNvPr id="3076" name="Picture 4" descr="http://1.bp.blogspot.com/-sHI7bdfwz1k/TkE6qrpnJ9I/AAAAAAAAAg8/dr7KD8TaNtU/s1600/IMG_1853.jpg"/>
          <p:cNvPicPr>
            <a:picLocks noChangeAspect="1" noChangeArrowheads="1"/>
          </p:cNvPicPr>
          <p:nvPr/>
        </p:nvPicPr>
        <p:blipFill rotWithShape="1">
          <a:blip r:embed="rId3">
            <a:extLst>
              <a:ext uri="{28A0092B-C50C-407E-A947-70E740481C1C}">
                <a14:useLocalDpi xmlns:a14="http://schemas.microsoft.com/office/drawing/2010/main" val="0"/>
              </a:ext>
            </a:extLst>
          </a:blip>
          <a:srcRect l="2822" t="-147" r="1" b="-1"/>
          <a:stretch/>
        </p:blipFill>
        <p:spPr bwMode="auto">
          <a:xfrm>
            <a:off x="4152900" y="0"/>
            <a:ext cx="49911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bwMode="black">
          <a:xfrm>
            <a:off x="1" y="2474561"/>
            <a:ext cx="4036176" cy="2646878"/>
          </a:xfrm>
          <a:prstGeom prst="rect">
            <a:avLst/>
          </a:prstGeom>
          <a:noFill/>
        </p:spPr>
        <p:txBody>
          <a:bodyPr wrap="square" rtlCol="0">
            <a:spAutoFit/>
          </a:bodyPr>
          <a:lstStyle/>
          <a:p>
            <a:pPr marL="457200" indent="-457200">
              <a:buClr>
                <a:schemeClr val="accent1"/>
              </a:buClr>
              <a:buFont typeface="Arial" pitchFamily="34" charset="0"/>
              <a:buChar char="•"/>
            </a:pPr>
            <a:endParaRPr lang="en-US" sz="2800" dirty="0" smtClean="0">
              <a:latin typeface="Arial Rounded MT Bold" panose="020F0704030504030204" pitchFamily="34" charset="0"/>
            </a:endParaRPr>
          </a:p>
          <a:p>
            <a:pPr marL="457200" indent="-457200">
              <a:buClr>
                <a:schemeClr val="tx1"/>
              </a:buClr>
              <a:buFont typeface="Arial" pitchFamily="34" charset="0"/>
              <a:buChar char="•"/>
            </a:pPr>
            <a:r>
              <a:rPr lang="en-US" sz="2400" dirty="0" smtClean="0">
                <a:latin typeface="Arial Rounded MT Bold" panose="020F0704030504030204" pitchFamily="34" charset="0"/>
              </a:rPr>
              <a:t>Plant the same crop at two-week intervals</a:t>
            </a:r>
          </a:p>
          <a:p>
            <a:pPr>
              <a:buClr>
                <a:schemeClr val="tx1"/>
              </a:buClr>
            </a:pPr>
            <a:endParaRPr lang="en-US" sz="2400" dirty="0" smtClean="0">
              <a:latin typeface="Arial Rounded MT Bold" panose="020F0704030504030204" pitchFamily="34" charset="0"/>
            </a:endParaRPr>
          </a:p>
          <a:p>
            <a:pPr marL="457200" indent="-457200">
              <a:buClr>
                <a:schemeClr val="tx1"/>
              </a:buClr>
              <a:buFont typeface="Arial" pitchFamily="34" charset="0"/>
              <a:buChar char="•"/>
            </a:pPr>
            <a:r>
              <a:rPr lang="en-US" sz="2400" dirty="0" smtClean="0">
                <a:latin typeface="Arial Rounded MT Bold" panose="020F0704030504030204" pitchFamily="34" charset="0"/>
              </a:rPr>
              <a:t>Good for short-season crops</a:t>
            </a:r>
          </a:p>
          <a:p>
            <a:pPr marL="457200" indent="-457200">
              <a:buClr>
                <a:schemeClr val="accent1"/>
              </a:buClr>
              <a:buFont typeface="Arial" pitchFamily="34" charset="0"/>
              <a:buChar char="•"/>
            </a:pPr>
            <a:endParaRPr lang="en-US" dirty="0"/>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1" name="Picture 25" descr="OSU Square Logo.wmf"/>
          <p:cNvPicPr>
            <a:picLocks noChangeAspect="1"/>
          </p:cNvPicPr>
          <p:nvPr/>
        </p:nvPicPr>
        <p:blipFill>
          <a:blip r:embed="rId5" cstate="print"/>
          <a:srcRect/>
          <a:stretch>
            <a:fillRect/>
          </a:stretch>
        </p:blipFill>
        <p:spPr bwMode="auto">
          <a:xfrm>
            <a:off x="101274" y="6316620"/>
            <a:ext cx="489436" cy="496422"/>
          </a:xfrm>
          <a:prstGeom prst="rect">
            <a:avLst/>
          </a:prstGeom>
          <a:noFill/>
          <a:ln w="9525">
            <a:noFill/>
            <a:miter lim="800000"/>
            <a:headEnd/>
            <a:tailEnd/>
          </a:ln>
        </p:spPr>
      </p:pic>
      <p:pic>
        <p:nvPicPr>
          <p:cNvPr id="10"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777084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white">
          <a:xfrm>
            <a:off x="5181600" y="0"/>
            <a:ext cx="3962399"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101" name="Picture 5" descr="S:\Communications\Photography\2014 Photos\Seed to Supper 2014 Booklet\IMG_0510LR.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606" t="11980" b="11980"/>
          <a:stretch/>
        </p:blipFill>
        <p:spPr bwMode="auto">
          <a:xfrm>
            <a:off x="0" y="3464000"/>
            <a:ext cx="5181600" cy="33940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S:\Agency Relations\Education Programs\Learning Gardens\Outreach - General\Photos\eastside photos\chuck's pictures\moletu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4674"/>
            <a:ext cx="5181600" cy="346867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57200" y="609600"/>
            <a:ext cx="7391400" cy="1754326"/>
          </a:xfrm>
          <a:prstGeom prst="rect">
            <a:avLst/>
          </a:prstGeom>
          <a:noFill/>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r>
              <a:rPr lang="en-US" dirty="0" smtClean="0"/>
              <a:t>	</a:t>
            </a:r>
          </a:p>
        </p:txBody>
      </p:sp>
      <p:sp>
        <p:nvSpPr>
          <p:cNvPr id="3" name="TextBox 2"/>
          <p:cNvSpPr txBox="1"/>
          <p:nvPr/>
        </p:nvSpPr>
        <p:spPr>
          <a:xfrm>
            <a:off x="0" y="914400"/>
            <a:ext cx="7391400" cy="2031325"/>
          </a:xfrm>
          <a:prstGeom prst="rect">
            <a:avLst/>
          </a:prstGeom>
          <a:noFill/>
        </p:spPr>
        <p:txBody>
          <a:bodyPr wrap="square" rtlCol="0">
            <a:spAutoFit/>
          </a:bodyPr>
          <a:lstStyle/>
          <a:p>
            <a:endParaRPr lang="en-US" dirty="0" smtClean="0"/>
          </a:p>
          <a:p>
            <a:endParaRPr lang="en-US" dirty="0" smtClean="0"/>
          </a:p>
          <a:p>
            <a:endParaRPr lang="en-US" dirty="0" smtClean="0"/>
          </a:p>
          <a:p>
            <a:endParaRPr lang="en-US" dirty="0" smtClean="0"/>
          </a:p>
          <a:p>
            <a:r>
              <a:rPr lang="en-US" dirty="0" smtClean="0"/>
              <a:t>	</a:t>
            </a:r>
          </a:p>
          <a:p>
            <a:endParaRPr lang="en-US" dirty="0" smtClean="0"/>
          </a:p>
          <a:p>
            <a:endParaRPr lang="en-US" dirty="0"/>
          </a:p>
        </p:txBody>
      </p:sp>
      <p:sp>
        <p:nvSpPr>
          <p:cNvPr id="6" name="Rectangle 5"/>
          <p:cNvSpPr/>
          <p:nvPr/>
        </p:nvSpPr>
        <p:spPr bwMode="black">
          <a:xfrm>
            <a:off x="5181600" y="55602"/>
            <a:ext cx="3962400" cy="2585323"/>
          </a:xfrm>
          <a:prstGeom prst="rect">
            <a:avLst/>
          </a:prstGeom>
        </p:spPr>
        <p:txBody>
          <a:bodyPr wrap="square">
            <a:spAutoFit/>
          </a:bodyPr>
          <a:lstStyle/>
          <a:p>
            <a:pPr algn="ctr"/>
            <a:r>
              <a:rPr lang="en-US" sz="4000" b="1" dirty="0" smtClean="0"/>
              <a:t>Succession </a:t>
            </a:r>
          </a:p>
          <a:p>
            <a:pPr algn="ctr"/>
            <a:r>
              <a:rPr lang="en-US" sz="4000" b="1" dirty="0"/>
              <a:t>p</a:t>
            </a:r>
            <a:r>
              <a:rPr lang="en-US" sz="4000" b="1" dirty="0" smtClean="0"/>
              <a:t>lanting:</a:t>
            </a:r>
          </a:p>
          <a:p>
            <a:pPr algn="ctr"/>
            <a:endParaRPr lang="en-US" sz="1400" b="1" dirty="0" smtClean="0"/>
          </a:p>
          <a:p>
            <a:pPr algn="ctr"/>
            <a:r>
              <a:rPr lang="en-US" sz="3200" b="1" dirty="0" smtClean="0"/>
              <a:t>Two or more crops in succession</a:t>
            </a:r>
          </a:p>
        </p:txBody>
      </p:sp>
      <p:sp>
        <p:nvSpPr>
          <p:cNvPr id="18" name="TextBox 17"/>
          <p:cNvSpPr txBox="1"/>
          <p:nvPr/>
        </p:nvSpPr>
        <p:spPr bwMode="black">
          <a:xfrm>
            <a:off x="5181599" y="2845667"/>
            <a:ext cx="3948213" cy="2739211"/>
          </a:xfrm>
          <a:prstGeom prst="rect">
            <a:avLst/>
          </a:prstGeom>
          <a:noFill/>
        </p:spPr>
        <p:txBody>
          <a:bodyPr wrap="square" rtlCol="0">
            <a:spAutoFit/>
          </a:bodyPr>
          <a:lstStyle/>
          <a:p>
            <a:pPr marL="457200" indent="-457200">
              <a:buClr>
                <a:schemeClr val="accent1"/>
              </a:buClr>
              <a:buFont typeface="Arial" pitchFamily="34" charset="0"/>
              <a:buChar char="•"/>
            </a:pPr>
            <a:endParaRPr lang="en-US" sz="2800" dirty="0" smtClean="0">
              <a:latin typeface="Arial Rounded MT Bold" panose="020F0704030504030204" pitchFamily="34" charset="0"/>
            </a:endParaRPr>
          </a:p>
          <a:p>
            <a:pPr marL="457200" indent="-457200">
              <a:buClr>
                <a:schemeClr val="tx1"/>
              </a:buClr>
              <a:buFont typeface="Arial" pitchFamily="34" charset="0"/>
              <a:buChar char="•"/>
            </a:pPr>
            <a:r>
              <a:rPr lang="en-US" sz="2400" dirty="0" smtClean="0">
                <a:latin typeface="Arial Rounded MT Bold" panose="020F0704030504030204" pitchFamily="34" charset="0"/>
              </a:rPr>
              <a:t>Replace one crop with a different crop mid-season</a:t>
            </a:r>
          </a:p>
          <a:p>
            <a:pPr>
              <a:buClr>
                <a:schemeClr val="tx1"/>
              </a:buClr>
            </a:pPr>
            <a:endParaRPr lang="en-US" sz="2400" dirty="0" smtClean="0">
              <a:latin typeface="Arial Rounded MT Bold" panose="020F0704030504030204" pitchFamily="34" charset="0"/>
            </a:endParaRPr>
          </a:p>
          <a:p>
            <a:pPr marL="457200" indent="-457200">
              <a:buClr>
                <a:schemeClr val="tx1"/>
              </a:buClr>
              <a:buFont typeface="Arial" pitchFamily="34" charset="0"/>
              <a:buChar char="•"/>
            </a:pPr>
            <a:r>
              <a:rPr lang="en-US" sz="2400" dirty="0" smtClean="0">
                <a:latin typeface="Arial Rounded MT Bold" panose="020F0704030504030204" pitchFamily="34" charset="0"/>
              </a:rPr>
              <a:t>Increases variety</a:t>
            </a:r>
          </a:p>
          <a:p>
            <a:pPr marL="457200" indent="-457200">
              <a:buClr>
                <a:schemeClr val="accent1"/>
              </a:buClr>
              <a:buFont typeface="Arial" pitchFamily="34" charset="0"/>
              <a:buChar char="•"/>
            </a:pPr>
            <a:endParaRPr lang="en-US" sz="2400" dirty="0"/>
          </a:p>
        </p:txBody>
      </p:sp>
      <p:sp>
        <p:nvSpPr>
          <p:cNvPr id="2" name="Down Arrow 1"/>
          <p:cNvSpPr/>
          <p:nvPr/>
        </p:nvSpPr>
        <p:spPr>
          <a:xfrm>
            <a:off x="4168666" y="2945724"/>
            <a:ext cx="762000" cy="1169075"/>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5" descr="OSU Square Logo.wmf"/>
          <p:cNvPicPr>
            <a:picLocks noChangeAspect="1"/>
          </p:cNvPicPr>
          <p:nvPr/>
        </p:nvPicPr>
        <p:blipFill>
          <a:blip r:embed="rId5" cstate="print"/>
          <a:srcRect/>
          <a:stretch>
            <a:fillRect/>
          </a:stretch>
        </p:blipFill>
        <p:spPr bwMode="auto">
          <a:xfrm>
            <a:off x="101274" y="6316620"/>
            <a:ext cx="489436" cy="496422"/>
          </a:xfrm>
          <a:prstGeom prst="rect">
            <a:avLst/>
          </a:prstGeom>
          <a:noFill/>
          <a:ln w="9525">
            <a:noFill/>
            <a:miter lim="800000"/>
            <a:headEnd/>
            <a:tailEnd/>
          </a:ln>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2"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71164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 name="Rectangle 24"/>
          <p:cNvSpPr/>
          <p:nvPr/>
        </p:nvSpPr>
        <p:spPr bwMode="white">
          <a:xfrm>
            <a:off x="0" y="-2"/>
            <a:ext cx="9144001" cy="6858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23" name="Rectangle 22"/>
          <p:cNvSpPr/>
          <p:nvPr/>
        </p:nvSpPr>
        <p:spPr bwMode="white">
          <a:xfrm>
            <a:off x="-1" y="0"/>
            <a:ext cx="9144001" cy="6858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4" name="Content Placeholder 3"/>
          <p:cNvSpPr>
            <a:spLocks noGrp="1"/>
          </p:cNvSpPr>
          <p:nvPr>
            <p:ph idx="1"/>
          </p:nvPr>
        </p:nvSpPr>
        <p:spPr bwMode="black">
          <a:xfrm>
            <a:off x="0" y="-2"/>
            <a:ext cx="9144000" cy="2057401"/>
          </a:xfrm>
        </p:spPr>
        <p:txBody>
          <a:bodyPr>
            <a:noAutofit/>
          </a:bodyPr>
          <a:lstStyle/>
          <a:p>
            <a:pPr marL="120650" indent="-11113" algn="ctr">
              <a:buNone/>
            </a:pPr>
            <a:r>
              <a:rPr lang="en-US" sz="5400" b="1" dirty="0" smtClean="0">
                <a:latin typeface="Arial Rounded MT Bold" panose="020F0704030504030204" pitchFamily="34" charset="0"/>
              </a:rPr>
              <a:t>Crop rotation</a:t>
            </a:r>
          </a:p>
          <a:p>
            <a:pPr marL="120650" indent="-11113" algn="ctr">
              <a:buNone/>
            </a:pPr>
            <a:r>
              <a:rPr lang="en-US" dirty="0" smtClean="0">
                <a:latin typeface="Arial Rounded MT Bold" panose="020F0704030504030204" pitchFamily="34" charset="0"/>
              </a:rPr>
              <a:t>Changing the location of plant families </a:t>
            </a:r>
            <a:br>
              <a:rPr lang="en-US" dirty="0" smtClean="0">
                <a:latin typeface="Arial Rounded MT Bold" panose="020F0704030504030204" pitchFamily="34" charset="0"/>
              </a:rPr>
            </a:br>
            <a:r>
              <a:rPr lang="en-US" dirty="0" smtClean="0">
                <a:latin typeface="Arial Rounded MT Bold" panose="020F0704030504030204" pitchFamily="34" charset="0"/>
              </a:rPr>
              <a:t>from season to season</a:t>
            </a:r>
            <a:endParaRPr lang="en-US" dirty="0">
              <a:latin typeface="Arial Rounded MT Bold" panose="020F0704030504030204" pitchFamily="34" charset="0"/>
            </a:endParaRPr>
          </a:p>
          <a:p>
            <a:pPr marL="0" indent="0" algn="ctr">
              <a:buNone/>
            </a:pPr>
            <a:endParaRPr lang="en-US" sz="2800" b="1" dirty="0" smtClean="0"/>
          </a:p>
          <a:p>
            <a:pPr algn="ctr">
              <a:buNone/>
            </a:pPr>
            <a:endParaRPr lang="en-US" sz="2800" b="1" dirty="0" smtClean="0"/>
          </a:p>
          <a:p>
            <a:pPr algn="ctr">
              <a:buNone/>
            </a:pPr>
            <a:endParaRPr lang="en-US" sz="2800" b="1" dirty="0" smtClean="0"/>
          </a:p>
          <a:p>
            <a:pPr algn="ctr">
              <a:buNone/>
            </a:pPr>
            <a:endParaRPr lang="en-US" sz="2800" b="1" dirty="0" smtClean="0"/>
          </a:p>
          <a:p>
            <a:pPr algn="ctr">
              <a:buNone/>
            </a:pPr>
            <a:endParaRPr lang="en-US" sz="2800" b="1" dirty="0" smtClean="0"/>
          </a:p>
        </p:txBody>
      </p:sp>
      <p:grpSp>
        <p:nvGrpSpPr>
          <p:cNvPr id="5" name="Group 2"/>
          <p:cNvGrpSpPr>
            <a:grpSpLocks/>
          </p:cNvGrpSpPr>
          <p:nvPr/>
        </p:nvGrpSpPr>
        <p:grpSpPr bwMode="auto">
          <a:xfrm>
            <a:off x="2710298" y="2141514"/>
            <a:ext cx="4021137" cy="4124325"/>
            <a:chOff x="102876313" y="109979397"/>
            <a:chExt cx="4020890" cy="4263416"/>
          </a:xfrm>
        </p:grpSpPr>
        <p:pic>
          <p:nvPicPr>
            <p:cNvPr id="8195" name="Picture 3" descr="Drawing#5verB_at_600"/>
            <p:cNvPicPr>
              <a:picLocks noChangeAspect="1" noChangeArrowheads="1"/>
            </p:cNvPicPr>
            <p:nvPr/>
          </p:nvPicPr>
          <p:blipFill>
            <a:blip r:embed="rId3" cstate="print">
              <a:extLst>
                <a:ext uri="{28A0092B-C50C-407E-A947-70E740481C1C}">
                  <a14:useLocalDpi xmlns:a14="http://schemas.microsoft.com/office/drawing/2010/main" val="0"/>
                </a:ext>
              </a:extLst>
            </a:blip>
            <a:srcRect t="11205" b="5371"/>
            <a:stretch>
              <a:fillRect/>
            </a:stretch>
          </p:blipFill>
          <p:spPr bwMode="auto">
            <a:xfrm>
              <a:off x="102876313" y="109979397"/>
              <a:ext cx="4020890" cy="42634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7" name="AutoShape 4"/>
            <p:cNvSpPr>
              <a:spLocks noChangeArrowheads="1"/>
            </p:cNvSpPr>
            <p:nvPr/>
          </p:nvSpPr>
          <p:spPr bwMode="auto">
            <a:xfrm>
              <a:off x="104718821" y="110957721"/>
              <a:ext cx="389883" cy="269367"/>
            </a:xfrm>
            <a:prstGeom prst="rightArrow">
              <a:avLst>
                <a:gd name="adj1" fmla="val 50000"/>
                <a:gd name="adj2" fmla="val 36185"/>
              </a:avLst>
            </a:prstGeom>
            <a:solidFill>
              <a:srgbClr val="000000"/>
            </a:solidFill>
            <a:ln w="9525" algn="in">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8" name="AutoShape 5"/>
            <p:cNvSpPr>
              <a:spLocks noChangeArrowheads="1"/>
            </p:cNvSpPr>
            <p:nvPr/>
          </p:nvSpPr>
          <p:spPr bwMode="auto">
            <a:xfrm rot="5400000">
              <a:off x="105478250" y="111240315"/>
              <a:ext cx="389883" cy="269367"/>
            </a:xfrm>
            <a:prstGeom prst="rightArrow">
              <a:avLst>
                <a:gd name="adj1" fmla="val 50000"/>
                <a:gd name="adj2" fmla="val 36185"/>
              </a:avLst>
            </a:prstGeom>
            <a:solidFill>
              <a:srgbClr val="000000"/>
            </a:solidFill>
            <a:ln w="9525" algn="in">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9" name="AutoShape 6"/>
            <p:cNvSpPr>
              <a:spLocks noChangeArrowheads="1"/>
            </p:cNvSpPr>
            <p:nvPr/>
          </p:nvSpPr>
          <p:spPr bwMode="auto">
            <a:xfrm rot="5400000">
              <a:off x="105473293" y="112696811"/>
              <a:ext cx="389883" cy="269367"/>
            </a:xfrm>
            <a:prstGeom prst="rightArrow">
              <a:avLst>
                <a:gd name="adj1" fmla="val 50000"/>
                <a:gd name="adj2" fmla="val 36185"/>
              </a:avLst>
            </a:prstGeom>
            <a:solidFill>
              <a:srgbClr val="000000"/>
            </a:solidFill>
            <a:ln w="9525" algn="in">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10" name="AutoShape 7"/>
            <p:cNvSpPr>
              <a:spLocks noChangeArrowheads="1"/>
            </p:cNvSpPr>
            <p:nvPr/>
          </p:nvSpPr>
          <p:spPr bwMode="auto">
            <a:xfrm rot="10800000">
              <a:off x="104695633" y="112884039"/>
              <a:ext cx="389883" cy="269367"/>
            </a:xfrm>
            <a:prstGeom prst="rightArrow">
              <a:avLst>
                <a:gd name="adj1" fmla="val 50000"/>
                <a:gd name="adj2" fmla="val 36185"/>
              </a:avLst>
            </a:prstGeom>
            <a:solidFill>
              <a:srgbClr val="000000"/>
            </a:solidFill>
            <a:ln w="9525" algn="in">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11" name="AutoShape 8"/>
            <p:cNvSpPr>
              <a:spLocks noChangeArrowheads="1"/>
            </p:cNvSpPr>
            <p:nvPr/>
          </p:nvSpPr>
          <p:spPr bwMode="auto">
            <a:xfrm rot="16200000">
              <a:off x="103990899" y="112684190"/>
              <a:ext cx="389883" cy="269367"/>
            </a:xfrm>
            <a:prstGeom prst="rightArrow">
              <a:avLst>
                <a:gd name="adj1" fmla="val 50000"/>
                <a:gd name="adj2" fmla="val 36185"/>
              </a:avLst>
            </a:prstGeom>
            <a:solidFill>
              <a:srgbClr val="000000"/>
            </a:solidFill>
            <a:ln w="9525" algn="in">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12" name="AutoShape 9"/>
            <p:cNvSpPr>
              <a:spLocks noChangeArrowheads="1"/>
            </p:cNvSpPr>
            <p:nvPr/>
          </p:nvSpPr>
          <p:spPr bwMode="auto">
            <a:xfrm rot="16200000">
              <a:off x="104002770" y="111206751"/>
              <a:ext cx="389883" cy="269367"/>
            </a:xfrm>
            <a:prstGeom prst="rightArrow">
              <a:avLst>
                <a:gd name="adj1" fmla="val 50000"/>
                <a:gd name="adj2" fmla="val 36185"/>
              </a:avLst>
            </a:prstGeom>
            <a:solidFill>
              <a:srgbClr val="000000"/>
            </a:solidFill>
            <a:ln w="9525" algn="in">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grpSp>
      <p:sp>
        <p:nvSpPr>
          <p:cNvPr id="14" name="TextBox 13"/>
          <p:cNvSpPr txBox="1"/>
          <p:nvPr/>
        </p:nvSpPr>
        <p:spPr>
          <a:xfrm>
            <a:off x="1066800" y="2423228"/>
            <a:ext cx="1371600" cy="646331"/>
          </a:xfrm>
          <a:prstGeom prst="rect">
            <a:avLst/>
          </a:prstGeom>
          <a:noFill/>
        </p:spPr>
        <p:txBody>
          <a:bodyPr wrap="square" rtlCol="0">
            <a:spAutoFit/>
          </a:bodyPr>
          <a:lstStyle/>
          <a:p>
            <a:pPr algn="r"/>
            <a:r>
              <a:rPr lang="en-US" dirty="0" smtClean="0"/>
              <a:t>Squash family</a:t>
            </a:r>
            <a:endParaRPr lang="en-US" dirty="0"/>
          </a:p>
        </p:txBody>
      </p:sp>
      <p:sp>
        <p:nvSpPr>
          <p:cNvPr id="26" name="TextBox 25"/>
          <p:cNvSpPr txBox="1"/>
          <p:nvPr/>
        </p:nvSpPr>
        <p:spPr>
          <a:xfrm>
            <a:off x="1143000" y="3746938"/>
            <a:ext cx="1371600" cy="646331"/>
          </a:xfrm>
          <a:prstGeom prst="rect">
            <a:avLst/>
          </a:prstGeom>
          <a:noFill/>
        </p:spPr>
        <p:txBody>
          <a:bodyPr wrap="square" rtlCol="0">
            <a:spAutoFit/>
          </a:bodyPr>
          <a:lstStyle/>
          <a:p>
            <a:pPr algn="r"/>
            <a:r>
              <a:rPr lang="en-US" dirty="0" smtClean="0"/>
              <a:t>Tomato family</a:t>
            </a:r>
            <a:endParaRPr lang="en-US" dirty="0"/>
          </a:p>
        </p:txBody>
      </p:sp>
      <p:sp>
        <p:nvSpPr>
          <p:cNvPr id="27" name="TextBox 26"/>
          <p:cNvSpPr txBox="1"/>
          <p:nvPr/>
        </p:nvSpPr>
        <p:spPr>
          <a:xfrm>
            <a:off x="1066800" y="5199149"/>
            <a:ext cx="1371600" cy="646331"/>
          </a:xfrm>
          <a:prstGeom prst="rect">
            <a:avLst/>
          </a:prstGeom>
          <a:noFill/>
        </p:spPr>
        <p:txBody>
          <a:bodyPr wrap="square" rtlCol="0">
            <a:spAutoFit/>
          </a:bodyPr>
          <a:lstStyle/>
          <a:p>
            <a:pPr algn="r"/>
            <a:r>
              <a:rPr lang="en-US" dirty="0" smtClean="0"/>
              <a:t>Legume family</a:t>
            </a:r>
            <a:endParaRPr lang="en-US" dirty="0"/>
          </a:p>
        </p:txBody>
      </p:sp>
      <p:sp>
        <p:nvSpPr>
          <p:cNvPr id="28" name="TextBox 27"/>
          <p:cNvSpPr txBox="1"/>
          <p:nvPr/>
        </p:nvSpPr>
        <p:spPr>
          <a:xfrm>
            <a:off x="7010400" y="2423227"/>
            <a:ext cx="1371600" cy="646331"/>
          </a:xfrm>
          <a:prstGeom prst="rect">
            <a:avLst/>
          </a:prstGeom>
          <a:noFill/>
        </p:spPr>
        <p:txBody>
          <a:bodyPr wrap="square" rtlCol="0">
            <a:spAutoFit/>
          </a:bodyPr>
          <a:lstStyle/>
          <a:p>
            <a:r>
              <a:rPr lang="en-US" dirty="0" smtClean="0"/>
              <a:t>Cabbage family</a:t>
            </a:r>
            <a:endParaRPr lang="en-US" dirty="0"/>
          </a:p>
        </p:txBody>
      </p:sp>
      <p:sp>
        <p:nvSpPr>
          <p:cNvPr id="29" name="TextBox 28"/>
          <p:cNvSpPr txBox="1"/>
          <p:nvPr/>
        </p:nvSpPr>
        <p:spPr>
          <a:xfrm>
            <a:off x="7010400" y="3880510"/>
            <a:ext cx="1371600" cy="646331"/>
          </a:xfrm>
          <a:prstGeom prst="rect">
            <a:avLst/>
          </a:prstGeom>
          <a:noFill/>
        </p:spPr>
        <p:txBody>
          <a:bodyPr wrap="square" rtlCol="0">
            <a:spAutoFit/>
          </a:bodyPr>
          <a:lstStyle/>
          <a:p>
            <a:r>
              <a:rPr lang="en-US" dirty="0" smtClean="0"/>
              <a:t>Carrot family</a:t>
            </a:r>
            <a:endParaRPr lang="en-US" dirty="0"/>
          </a:p>
        </p:txBody>
      </p:sp>
      <p:sp>
        <p:nvSpPr>
          <p:cNvPr id="30" name="TextBox 29"/>
          <p:cNvSpPr txBox="1"/>
          <p:nvPr/>
        </p:nvSpPr>
        <p:spPr>
          <a:xfrm>
            <a:off x="7086600" y="5211974"/>
            <a:ext cx="1371600" cy="646331"/>
          </a:xfrm>
          <a:prstGeom prst="rect">
            <a:avLst/>
          </a:prstGeom>
          <a:noFill/>
        </p:spPr>
        <p:txBody>
          <a:bodyPr wrap="square" rtlCol="0">
            <a:spAutoFit/>
          </a:bodyPr>
          <a:lstStyle/>
          <a:p>
            <a:r>
              <a:rPr lang="en-US" dirty="0" smtClean="0"/>
              <a:t>Beet</a:t>
            </a:r>
          </a:p>
          <a:p>
            <a:r>
              <a:rPr lang="en-US" dirty="0" smtClean="0"/>
              <a:t>family</a:t>
            </a:r>
            <a:endParaRPr lang="en-US" dirty="0"/>
          </a:p>
        </p:txBody>
      </p:sp>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21" name="Picture 25" descr="OSU Square Logo.wmf"/>
          <p:cNvPicPr>
            <a:picLocks noChangeAspect="1"/>
          </p:cNvPicPr>
          <p:nvPr/>
        </p:nvPicPr>
        <p:blipFill>
          <a:blip r:embed="rId5" cstate="print"/>
          <a:srcRect/>
          <a:stretch>
            <a:fillRect/>
          </a:stretch>
        </p:blipFill>
        <p:spPr bwMode="auto">
          <a:xfrm>
            <a:off x="101274" y="6316620"/>
            <a:ext cx="489436" cy="496422"/>
          </a:xfrm>
          <a:prstGeom prst="rect">
            <a:avLst/>
          </a:prstGeom>
          <a:noFill/>
          <a:ln w="9525">
            <a:noFill/>
            <a:miter lim="800000"/>
            <a:headEnd/>
            <a:tailEnd/>
          </a:ln>
        </p:spPr>
      </p:pic>
      <p:pic>
        <p:nvPicPr>
          <p:cNvPr id="24"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27043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S:\Agency Relations\Education Programs\Learning Gardens\Outreach - General\Photos\westside photos\photos by Lisa\2010\March 2010 HGDA 2.jpg"/>
          <p:cNvPicPr/>
          <p:nvPr/>
        </p:nvPicPr>
        <p:blipFill rotWithShape="1">
          <a:blip r:embed="rId3" cstate="print">
            <a:extLst>
              <a:ext uri="{28A0092B-C50C-407E-A947-70E740481C1C}">
                <a14:useLocalDpi xmlns:a14="http://schemas.microsoft.com/office/drawing/2010/main" val="0"/>
              </a:ext>
            </a:extLst>
          </a:blip>
          <a:srcRect t="26914" r="19163"/>
          <a:stretch/>
        </p:blipFill>
        <p:spPr bwMode="auto">
          <a:xfrm>
            <a:off x="0" y="0"/>
            <a:ext cx="9143999" cy="6858000"/>
          </a:xfrm>
          <a:prstGeom prst="rect">
            <a:avLst/>
          </a:prstGeom>
          <a:noFill/>
          <a:ln>
            <a:noFill/>
          </a:ln>
          <a:extLst>
            <a:ext uri="{53640926-AAD7-44D8-BBD7-CCE9431645EC}">
              <a14:shadowObscured xmlns:a14="http://schemas.microsoft.com/office/drawing/2010/main"/>
            </a:ext>
          </a:extLst>
        </p:spPr>
      </p:pic>
      <p:sp>
        <p:nvSpPr>
          <p:cNvPr id="21" name="TextBox 20"/>
          <p:cNvSpPr txBox="1"/>
          <p:nvPr/>
        </p:nvSpPr>
        <p:spPr>
          <a:xfrm>
            <a:off x="1701800" y="3503235"/>
            <a:ext cx="7467600" cy="3354765"/>
          </a:xfrm>
          <a:prstGeom prst="rect">
            <a:avLst/>
          </a:prstGeom>
          <a:solidFill>
            <a:schemeClr val="bg1">
              <a:alpha val="32000"/>
            </a:schemeClr>
          </a:solidFill>
        </p:spPr>
        <p:txBody>
          <a:bodyPr wrap="square" rtlCol="0">
            <a:spAutoFit/>
          </a:bodyPr>
          <a:lstStyle/>
          <a:p>
            <a:pPr marL="914400" lvl="1" indent="-457200"/>
            <a:r>
              <a:rPr lang="en-US" sz="2800" dirty="0" smtClean="0">
                <a:latin typeface="Arial Rounded MT Bold" panose="020F0704030504030204" pitchFamily="34" charset="0"/>
              </a:rPr>
              <a:t>	</a:t>
            </a:r>
            <a:r>
              <a:rPr lang="en-US" sz="3600" b="1" dirty="0" smtClean="0">
                <a:latin typeface="Arial Rounded MT Bold" panose="020F0704030504030204" pitchFamily="34" charset="0"/>
              </a:rPr>
              <a:t>As you think about garden size, ask yourself…</a:t>
            </a:r>
          </a:p>
          <a:p>
            <a:pPr marL="1371600" lvl="2" indent="-457200">
              <a:buFont typeface="Arial" pitchFamily="34" charset="0"/>
              <a:buChar char="•"/>
            </a:pPr>
            <a:r>
              <a:rPr lang="en-US" sz="2800" dirty="0" smtClean="0">
                <a:latin typeface="Arial Rounded MT Bold" panose="020F0704030504030204" pitchFamily="34" charset="0"/>
              </a:rPr>
              <a:t>Why are you gardening?</a:t>
            </a:r>
          </a:p>
          <a:p>
            <a:pPr marL="1371600" lvl="2" indent="-457200">
              <a:buFont typeface="Arial" pitchFamily="34" charset="0"/>
              <a:buChar char="•"/>
            </a:pPr>
            <a:r>
              <a:rPr lang="en-US" sz="2800" dirty="0" smtClean="0">
                <a:latin typeface="Arial Rounded MT Bold" panose="020F0704030504030204" pitchFamily="34" charset="0"/>
              </a:rPr>
              <a:t>Who will do the work?</a:t>
            </a:r>
          </a:p>
          <a:p>
            <a:pPr marL="1371600" lvl="2" indent="-457200">
              <a:buFont typeface="Arial" pitchFamily="34" charset="0"/>
              <a:buChar char="•"/>
            </a:pPr>
            <a:r>
              <a:rPr lang="en-US" sz="2800" dirty="0" smtClean="0">
                <a:latin typeface="Arial Rounded MT Bold" panose="020F0704030504030204" pitchFamily="34" charset="0"/>
              </a:rPr>
              <a:t>How much time do you have?</a:t>
            </a:r>
          </a:p>
          <a:p>
            <a:pPr marL="1371600" lvl="2" indent="-457200">
              <a:buFont typeface="Arial" pitchFamily="34" charset="0"/>
              <a:buChar char="•"/>
            </a:pPr>
            <a:r>
              <a:rPr lang="en-US" sz="2800" dirty="0" smtClean="0">
                <a:latin typeface="Arial Rounded MT Bold" panose="020F0704030504030204" pitchFamily="34" charset="0"/>
              </a:rPr>
              <a:t>How much room do you have?</a:t>
            </a:r>
          </a:p>
          <a:p>
            <a:pPr lvl="2"/>
            <a:r>
              <a:rPr lang="en-US" sz="2800" dirty="0" smtClean="0">
                <a:latin typeface="Arial Rounded MT Bold" panose="020F0704030504030204" pitchFamily="34" charset="0"/>
              </a:rPr>
              <a:t>				</a:t>
            </a:r>
            <a:r>
              <a:rPr lang="en-US" sz="2800" b="1" dirty="0" smtClean="0">
                <a:latin typeface="Arial Rounded MT Bold" panose="020F0704030504030204" pitchFamily="34" charset="0"/>
              </a:rPr>
              <a:t>START SMALL!</a:t>
            </a:r>
          </a:p>
        </p:txBody>
      </p:sp>
      <p:pic>
        <p:nvPicPr>
          <p:cNvPr id="4"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6"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12938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white">
          <a:xfrm>
            <a:off x="-1" y="0"/>
            <a:ext cx="9144001" cy="6858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005469" y="82822"/>
            <a:ext cx="5857722" cy="7532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bwMode="black">
          <a:xfrm>
            <a:off x="0" y="44264"/>
            <a:ext cx="9143999" cy="1200329"/>
          </a:xfrm>
          <a:prstGeom prst="rect">
            <a:avLst/>
          </a:prstGeom>
          <a:noFill/>
        </p:spPr>
        <p:txBody>
          <a:bodyPr wrap="square" rtlCol="0">
            <a:spAutoFit/>
          </a:bodyPr>
          <a:lstStyle/>
          <a:p>
            <a:pPr algn="ctr"/>
            <a:r>
              <a:rPr lang="en-US" sz="4000" b="1" dirty="0" smtClean="0">
                <a:latin typeface="Arial Rounded MT Bold" panose="020F0704030504030204" pitchFamily="34" charset="0"/>
              </a:rPr>
              <a:t>Personal planting </a:t>
            </a:r>
            <a:r>
              <a:rPr lang="en-US" sz="4000" b="1" dirty="0">
                <a:latin typeface="Arial Rounded MT Bold" panose="020F0704030504030204" pitchFamily="34" charset="0"/>
              </a:rPr>
              <a:t>p</a:t>
            </a:r>
            <a:r>
              <a:rPr lang="en-US" sz="4000" b="1" dirty="0" smtClean="0">
                <a:latin typeface="Arial Rounded MT Bold" panose="020F0704030504030204" pitchFamily="34" charset="0"/>
              </a:rPr>
              <a:t>lan</a:t>
            </a:r>
            <a:br>
              <a:rPr lang="en-US" sz="4000" b="1" dirty="0" smtClean="0">
                <a:latin typeface="Arial Rounded MT Bold" panose="020F0704030504030204" pitchFamily="34" charset="0"/>
              </a:rPr>
            </a:br>
            <a:endParaRPr lang="en-US" sz="3200" dirty="0" smtClean="0">
              <a:solidFill>
                <a:schemeClr val="bg1"/>
              </a:solidFill>
              <a:latin typeface="Arial Rounded MT Bold" panose="020F0704030504030204" pitchFamily="34" charset="0"/>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0" name="Picture 25" descr="OSU Square Logo.wmf"/>
          <p:cNvPicPr>
            <a:picLocks noChangeAspect="1"/>
          </p:cNvPicPr>
          <p:nvPr/>
        </p:nvPicPr>
        <p:blipFill>
          <a:blip r:embed="rId5" cstate="print"/>
          <a:srcRect/>
          <a:stretch>
            <a:fillRect/>
          </a:stretch>
        </p:blipFill>
        <p:spPr bwMode="auto">
          <a:xfrm>
            <a:off x="101274" y="6316620"/>
            <a:ext cx="489436" cy="496422"/>
          </a:xfrm>
          <a:prstGeom prst="rect">
            <a:avLst/>
          </a:prstGeom>
          <a:noFill/>
          <a:ln w="9525">
            <a:noFill/>
            <a:miter lim="800000"/>
            <a:headEnd/>
            <a:tailEnd/>
          </a:ln>
        </p:spPr>
      </p:pic>
      <p:pic>
        <p:nvPicPr>
          <p:cNvPr id="8"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9708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white">
          <a:xfrm>
            <a:off x="0" y="0"/>
            <a:ext cx="27432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466" name="AutoShape 2" descr="Ch1_1_600rework.jpg"/>
          <p:cNvSpPr>
            <a:spLocks noChangeAspect="1" noChangeArrowheads="1"/>
          </p:cNvSpPr>
          <p:nvPr/>
        </p:nvSpPr>
        <p:spPr bwMode="auto">
          <a:xfrm>
            <a:off x="155575" y="-4313238"/>
            <a:ext cx="7467600" cy="89916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62468" name="AutoShape 4" descr="Ch1_1_600rework.jpg"/>
          <p:cNvSpPr>
            <a:spLocks noChangeAspect="1" noChangeArrowheads="1"/>
          </p:cNvSpPr>
          <p:nvPr/>
        </p:nvSpPr>
        <p:spPr bwMode="auto">
          <a:xfrm>
            <a:off x="155575" y="-4313238"/>
            <a:ext cx="7467600" cy="89916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62469"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743200" y="308467"/>
            <a:ext cx="6400800" cy="6241065"/>
          </a:xfrm>
          <a:prstGeom prst="rect">
            <a:avLst/>
          </a:prstGeom>
          <a:noFill/>
        </p:spPr>
      </p:pic>
      <p:sp>
        <p:nvSpPr>
          <p:cNvPr id="3" name="Content Placeholder 2"/>
          <p:cNvSpPr>
            <a:spLocks noGrp="1"/>
          </p:cNvSpPr>
          <p:nvPr>
            <p:ph idx="1"/>
          </p:nvPr>
        </p:nvSpPr>
        <p:spPr bwMode="black">
          <a:xfrm>
            <a:off x="1" y="1447800"/>
            <a:ext cx="2666999" cy="3886200"/>
          </a:xfrm>
        </p:spPr>
        <p:txBody>
          <a:bodyPr>
            <a:normAutofit/>
          </a:bodyPr>
          <a:lstStyle/>
          <a:p>
            <a:pPr algn="ctr">
              <a:buNone/>
            </a:pPr>
            <a:r>
              <a:rPr lang="en-US" sz="2800" b="1" dirty="0" smtClean="0"/>
              <a:t>Gardening in Arizona:</a:t>
            </a:r>
            <a:endParaRPr lang="en-US" sz="2800" b="1" dirty="0" smtClean="0"/>
          </a:p>
          <a:p>
            <a:pPr algn="ctr">
              <a:buNone/>
            </a:pPr>
            <a:endParaRPr lang="en-US" sz="2800" b="1" dirty="0"/>
          </a:p>
          <a:p>
            <a:pPr>
              <a:buNone/>
            </a:pPr>
            <a:r>
              <a:rPr lang="en-US" sz="2800" b="1" dirty="0" smtClean="0"/>
              <a:t>	</a:t>
            </a:r>
            <a:r>
              <a:rPr lang="en-US" sz="2800" b="1" i="1" dirty="0" smtClean="0"/>
              <a:t>Higher elevations</a:t>
            </a:r>
          </a:p>
          <a:p>
            <a:pPr>
              <a:buNone/>
            </a:pPr>
            <a:r>
              <a:rPr lang="en-US" sz="2800" b="1" i="1" dirty="0"/>
              <a:t>	</a:t>
            </a:r>
            <a:r>
              <a:rPr lang="en-US" sz="2800" b="1" dirty="0" smtClean="0"/>
              <a:t>and</a:t>
            </a:r>
          </a:p>
          <a:p>
            <a:pPr>
              <a:buNone/>
            </a:pPr>
            <a:r>
              <a:rPr lang="en-US" sz="2800" b="1" i="1" dirty="0"/>
              <a:t>	</a:t>
            </a:r>
            <a:r>
              <a:rPr lang="en-US" sz="2800" b="1" i="1" dirty="0" smtClean="0"/>
              <a:t>lower elevations</a:t>
            </a:r>
            <a:endParaRPr lang="en-US" sz="2800" dirty="0" smtClean="0"/>
          </a:p>
          <a:p>
            <a:pPr lvl="1" algn="r"/>
            <a:endParaRPr lang="en-US" sz="2800" dirty="0" smtClean="0">
              <a:solidFill>
                <a:schemeClr val="bg1"/>
              </a:solidFill>
            </a:endParaRPr>
          </a:p>
          <a:p>
            <a:pPr lvl="1" algn="r"/>
            <a:endParaRPr lang="en-US" sz="2800" dirty="0" smtClean="0"/>
          </a:p>
          <a:p>
            <a:pPr lvl="1" algn="r">
              <a:buNone/>
            </a:pPr>
            <a:endParaRPr lang="en-US" sz="2800" dirty="0"/>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1" name="Picture 25" descr="OSU Square Logo.wmf"/>
          <p:cNvPicPr>
            <a:picLocks noChangeAspect="1"/>
          </p:cNvPicPr>
          <p:nvPr/>
        </p:nvPicPr>
        <p:blipFill>
          <a:blip r:embed="rId5" cstate="print"/>
          <a:srcRect/>
          <a:stretch>
            <a:fillRect/>
          </a:stretch>
        </p:blipFill>
        <p:spPr bwMode="auto">
          <a:xfrm>
            <a:off x="101274" y="6316620"/>
            <a:ext cx="489436" cy="496422"/>
          </a:xfrm>
          <a:prstGeom prst="rect">
            <a:avLst/>
          </a:prstGeom>
          <a:noFill/>
          <a:ln w="9525">
            <a:noFill/>
            <a:miter lim="800000"/>
            <a:headEnd/>
            <a:tailEnd/>
          </a:ln>
        </p:spPr>
      </p:pic>
      <p:pic>
        <p:nvPicPr>
          <p:cNvPr id="9"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89785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bwMode="black">
          <a:xfrm>
            <a:off x="449239" y="2000770"/>
            <a:ext cx="5265761" cy="1938992"/>
          </a:xfrm>
          <a:prstGeom prst="rect">
            <a:avLst/>
          </a:prstGeom>
          <a:noFill/>
        </p:spPr>
        <p:txBody>
          <a:bodyPr wrap="square" rtlCol="0">
            <a:spAutoFit/>
          </a:bodyPr>
          <a:lstStyle/>
          <a:p>
            <a:r>
              <a:rPr lang="en-US" sz="6000" dirty="0" smtClean="0">
                <a:latin typeface="Arial Rounded MT Bold" pitchFamily="34" charset="0"/>
              </a:rPr>
              <a:t>Choosing your site</a:t>
            </a:r>
            <a:endParaRPr lang="en-US" sz="6000" dirty="0">
              <a:latin typeface="Arial Rounded MT Bold"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5"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59169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white">
          <a:xfrm>
            <a:off x="4191539" y="0"/>
            <a:ext cx="4952461" cy="6858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pic>
        <p:nvPicPr>
          <p:cNvPr id="4097" name="Picture 1" descr="C:\Users\sandy\Downloads\MP910220824.JPG"/>
          <p:cNvPicPr>
            <a:picLocks noChangeAspect="1" noChangeArrowheads="1"/>
          </p:cNvPicPr>
          <p:nvPr/>
        </p:nvPicPr>
        <p:blipFill>
          <a:blip r:embed="rId3" cstate="print"/>
          <a:srcRect/>
          <a:stretch>
            <a:fillRect/>
          </a:stretch>
        </p:blipFill>
        <p:spPr bwMode="auto">
          <a:xfrm>
            <a:off x="0" y="0"/>
            <a:ext cx="4191539" cy="6858000"/>
          </a:xfrm>
          <a:prstGeom prst="rect">
            <a:avLst/>
          </a:prstGeom>
          <a:noFill/>
        </p:spPr>
      </p:pic>
      <p:sp>
        <p:nvSpPr>
          <p:cNvPr id="10" name="TextBox 9"/>
          <p:cNvSpPr txBox="1"/>
          <p:nvPr/>
        </p:nvSpPr>
        <p:spPr bwMode="black">
          <a:xfrm>
            <a:off x="4191539" y="228600"/>
            <a:ext cx="4800600" cy="5601533"/>
          </a:xfrm>
          <a:prstGeom prst="rect">
            <a:avLst/>
          </a:prstGeom>
          <a:noFill/>
        </p:spPr>
        <p:txBody>
          <a:bodyPr wrap="square" rtlCol="0">
            <a:spAutoFit/>
          </a:bodyPr>
          <a:lstStyle/>
          <a:p>
            <a:pPr algn="r"/>
            <a:r>
              <a:rPr lang="en-US" sz="3200" b="1" dirty="0" smtClean="0">
                <a:latin typeface="Arial Rounded MT Bold" panose="020F0704030504030204" pitchFamily="34" charset="0"/>
              </a:rPr>
              <a:t>Choosing a </a:t>
            </a:r>
            <a:r>
              <a:rPr lang="en-US" sz="3200" b="1" dirty="0">
                <a:latin typeface="Arial Rounded MT Bold" panose="020F0704030504030204" pitchFamily="34" charset="0"/>
              </a:rPr>
              <a:t>g</a:t>
            </a:r>
            <a:r>
              <a:rPr lang="en-US" sz="3200" b="1" dirty="0" smtClean="0">
                <a:latin typeface="Arial Rounded MT Bold" panose="020F0704030504030204" pitchFamily="34" charset="0"/>
              </a:rPr>
              <a:t>arden </a:t>
            </a:r>
            <a:r>
              <a:rPr lang="en-US" sz="3200" b="1" dirty="0">
                <a:latin typeface="Arial Rounded MT Bold" panose="020F0704030504030204" pitchFamily="34" charset="0"/>
              </a:rPr>
              <a:t>s</a:t>
            </a:r>
            <a:r>
              <a:rPr lang="en-US" sz="3200" b="1" dirty="0" smtClean="0">
                <a:latin typeface="Arial Rounded MT Bold" panose="020F0704030504030204" pitchFamily="34" charset="0"/>
              </a:rPr>
              <a:t>ite</a:t>
            </a:r>
          </a:p>
          <a:p>
            <a:endParaRPr lang="en-US" sz="2800" b="1" dirty="0" smtClean="0">
              <a:latin typeface="Arial Rounded MT Bold" panose="020F0704030504030204" pitchFamily="34" charset="0"/>
            </a:endParaRPr>
          </a:p>
          <a:p>
            <a:pPr marL="463550" lvl="2" indent="-231775">
              <a:spcBef>
                <a:spcPts val="350"/>
              </a:spcBef>
              <a:buClr>
                <a:schemeClr val="tx1"/>
              </a:buClr>
              <a:buSzPct val="100000"/>
              <a:buFont typeface="Wingdings 2"/>
              <a:buChar char=""/>
            </a:pPr>
            <a:r>
              <a:rPr lang="en-US" sz="2400" dirty="0" smtClean="0">
                <a:latin typeface="Arial Rounded MT Bold" panose="020F0704030504030204" pitchFamily="34" charset="0"/>
              </a:rPr>
              <a:t>Sunlight</a:t>
            </a:r>
          </a:p>
          <a:p>
            <a:pPr marL="463550" lvl="2" indent="-231775">
              <a:spcBef>
                <a:spcPts val="350"/>
              </a:spcBef>
              <a:buClr>
                <a:schemeClr val="tx1"/>
              </a:buClr>
              <a:buSzPct val="100000"/>
              <a:buFont typeface="Wingdings 2"/>
              <a:buChar char=""/>
            </a:pPr>
            <a:endParaRPr lang="en-US" sz="2400" dirty="0">
              <a:latin typeface="Arial Rounded MT Bold" panose="020F0704030504030204" pitchFamily="34" charset="0"/>
            </a:endParaRPr>
          </a:p>
          <a:p>
            <a:pPr marL="463550" lvl="2" indent="-231775">
              <a:spcBef>
                <a:spcPts val="350"/>
              </a:spcBef>
              <a:buClr>
                <a:schemeClr val="tx1"/>
              </a:buClr>
              <a:buSzPct val="100000"/>
              <a:buFont typeface="Wingdings 2"/>
              <a:buChar char=""/>
            </a:pPr>
            <a:r>
              <a:rPr lang="en-US" sz="2400" dirty="0">
                <a:latin typeface="Arial Rounded MT Bold" panose="020F0704030504030204" pitchFamily="34" charset="0"/>
              </a:rPr>
              <a:t>Get to know your </a:t>
            </a:r>
            <a:r>
              <a:rPr lang="en-US" sz="2400" dirty="0" smtClean="0">
                <a:latin typeface="Arial Rounded MT Bold" panose="020F0704030504030204" pitchFamily="34" charset="0"/>
              </a:rPr>
              <a:t>soil</a:t>
            </a:r>
          </a:p>
          <a:p>
            <a:pPr marL="463550" lvl="2" indent="-231775">
              <a:spcBef>
                <a:spcPts val="350"/>
              </a:spcBef>
              <a:buClr>
                <a:schemeClr val="tx1"/>
              </a:buClr>
              <a:buSzPct val="100000"/>
              <a:buFont typeface="Wingdings 2"/>
              <a:buChar char=""/>
            </a:pPr>
            <a:endParaRPr lang="en-US" sz="2400" dirty="0">
              <a:latin typeface="Arial Rounded MT Bold" panose="020F0704030504030204" pitchFamily="34" charset="0"/>
            </a:endParaRPr>
          </a:p>
          <a:p>
            <a:pPr marL="463550" lvl="2" indent="-231775">
              <a:spcBef>
                <a:spcPts val="350"/>
              </a:spcBef>
              <a:buClr>
                <a:schemeClr val="tx1"/>
              </a:buClr>
              <a:buSzPct val="100000"/>
              <a:buFont typeface="Wingdings 2"/>
              <a:buChar char=""/>
            </a:pPr>
            <a:r>
              <a:rPr lang="en-US" sz="2400" dirty="0">
                <a:latin typeface="Arial Rounded MT Bold" panose="020F0704030504030204" pitchFamily="34" charset="0"/>
              </a:rPr>
              <a:t>Good air </a:t>
            </a:r>
            <a:r>
              <a:rPr lang="en-US" sz="2400" dirty="0" smtClean="0">
                <a:latin typeface="Arial Rounded MT Bold" panose="020F0704030504030204" pitchFamily="34" charset="0"/>
              </a:rPr>
              <a:t>flow</a:t>
            </a:r>
          </a:p>
          <a:p>
            <a:pPr marL="463550" lvl="2" indent="-231775">
              <a:spcBef>
                <a:spcPts val="350"/>
              </a:spcBef>
              <a:buClr>
                <a:schemeClr val="tx1"/>
              </a:buClr>
              <a:buSzPct val="100000"/>
              <a:buFont typeface="Wingdings 2"/>
              <a:buChar char=""/>
            </a:pPr>
            <a:endParaRPr lang="en-US" sz="2400" dirty="0">
              <a:latin typeface="Arial Rounded MT Bold" panose="020F0704030504030204" pitchFamily="34" charset="0"/>
            </a:endParaRPr>
          </a:p>
          <a:p>
            <a:pPr marL="463550" lvl="2" indent="-231775">
              <a:spcBef>
                <a:spcPts val="350"/>
              </a:spcBef>
              <a:buClr>
                <a:schemeClr val="tx1"/>
              </a:buClr>
              <a:buSzPct val="100000"/>
              <a:buFont typeface="Wingdings 2"/>
              <a:buChar char=""/>
            </a:pPr>
            <a:r>
              <a:rPr lang="en-US" sz="2400" dirty="0">
                <a:latin typeface="Arial Rounded MT Bold" panose="020F0704030504030204" pitchFamily="34" charset="0"/>
              </a:rPr>
              <a:t>Convenient to plant, care for, </a:t>
            </a:r>
            <a:r>
              <a:rPr lang="en-US" sz="2400" dirty="0" smtClean="0">
                <a:latin typeface="Arial Rounded MT Bold" panose="020F0704030504030204" pitchFamily="34" charset="0"/>
              </a:rPr>
              <a:t>and harvest</a:t>
            </a:r>
          </a:p>
          <a:p>
            <a:pPr marL="463550" lvl="2" indent="-231775">
              <a:spcBef>
                <a:spcPts val="350"/>
              </a:spcBef>
              <a:buClr>
                <a:schemeClr val="tx1"/>
              </a:buClr>
              <a:buSzPct val="100000"/>
              <a:buFont typeface="Wingdings 2"/>
              <a:buChar char=""/>
            </a:pPr>
            <a:endParaRPr lang="en-US" sz="2400" dirty="0">
              <a:latin typeface="Arial Rounded MT Bold" panose="020F0704030504030204" pitchFamily="34" charset="0"/>
            </a:endParaRPr>
          </a:p>
          <a:p>
            <a:pPr marL="463550" lvl="2" indent="-231775">
              <a:spcBef>
                <a:spcPts val="350"/>
              </a:spcBef>
              <a:buClr>
                <a:schemeClr val="tx1"/>
              </a:buClr>
              <a:buSzPct val="100000"/>
              <a:buFont typeface="Wingdings 2"/>
              <a:buChar char=""/>
            </a:pPr>
            <a:r>
              <a:rPr lang="en-US" sz="2400" dirty="0">
                <a:latin typeface="Arial Rounded MT Bold" panose="020F0704030504030204" pitchFamily="34" charset="0"/>
              </a:rPr>
              <a:t>Avoid problem spots</a:t>
            </a:r>
          </a:p>
          <a:p>
            <a:endParaRPr lang="en-US" sz="2800" dirty="0"/>
          </a:p>
        </p:txBody>
      </p:sp>
      <p:pic>
        <p:nvPicPr>
          <p:cNvPr id="5"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2778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white">
          <a:xfrm>
            <a:off x="4800600" y="0"/>
            <a:ext cx="43434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32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846" t="-116" r="5654" b="118"/>
          <a:stretch/>
        </p:blipFill>
        <p:spPr bwMode="auto">
          <a:xfrm>
            <a:off x="0" y="0"/>
            <a:ext cx="4800600" cy="6858000"/>
          </a:xfrm>
          <a:prstGeom prst="rect">
            <a:avLst/>
          </a:prstGeom>
          <a:noFill/>
          <a:ln>
            <a:noFill/>
          </a:ln>
        </p:spPr>
      </p:pic>
      <p:sp>
        <p:nvSpPr>
          <p:cNvPr id="3" name="Content Placeholder 2"/>
          <p:cNvSpPr>
            <a:spLocks noGrp="1"/>
          </p:cNvSpPr>
          <p:nvPr>
            <p:ph idx="1"/>
          </p:nvPr>
        </p:nvSpPr>
        <p:spPr bwMode="black">
          <a:xfrm>
            <a:off x="4038600" y="-304800"/>
            <a:ext cx="5105400" cy="6400800"/>
          </a:xfrm>
          <a:ln>
            <a:noFill/>
          </a:ln>
        </p:spPr>
        <p:txBody>
          <a:bodyPr>
            <a:noAutofit/>
          </a:bodyPr>
          <a:lstStyle/>
          <a:p>
            <a:pPr>
              <a:buNone/>
            </a:pPr>
            <a:endParaRPr lang="en-US" sz="2800" dirty="0" smtClean="0">
              <a:solidFill>
                <a:schemeClr val="bg1"/>
              </a:solidFill>
            </a:endParaRPr>
          </a:p>
          <a:p>
            <a:pPr lvl="1" algn="ctr">
              <a:buNone/>
            </a:pPr>
            <a:r>
              <a:rPr lang="en-US" sz="3000" b="1" dirty="0" smtClean="0">
                <a:latin typeface="Arial Rounded MT Bold" panose="020F0704030504030204" pitchFamily="34" charset="0"/>
              </a:rPr>
              <a:t>   Gardens need sunlight</a:t>
            </a:r>
            <a:endParaRPr lang="en-US" sz="3000" dirty="0" smtClean="0">
              <a:latin typeface="Arial Rounded MT Bold" panose="020F0704030504030204" pitchFamily="34" charset="0"/>
            </a:endParaRPr>
          </a:p>
          <a:p>
            <a:pPr lvl="2">
              <a:buClr>
                <a:schemeClr val="tx1"/>
              </a:buClr>
            </a:pPr>
            <a:endParaRPr lang="en-US" dirty="0" smtClean="0">
              <a:latin typeface="Arial Rounded MT Bold" panose="020F0704030504030204" pitchFamily="34" charset="0"/>
            </a:endParaRPr>
          </a:p>
          <a:p>
            <a:pPr lvl="2">
              <a:buClr>
                <a:schemeClr val="tx1"/>
              </a:buClr>
            </a:pPr>
            <a:r>
              <a:rPr lang="en-US" dirty="0" smtClean="0">
                <a:latin typeface="Arial Rounded MT Bold" panose="020F0704030504030204" pitchFamily="34" charset="0"/>
              </a:rPr>
              <a:t>Minimum </a:t>
            </a:r>
            <a:r>
              <a:rPr lang="en-US" dirty="0">
                <a:latin typeface="Arial Rounded MT Bold" panose="020F0704030504030204" pitchFamily="34" charset="0"/>
              </a:rPr>
              <a:t>of </a:t>
            </a:r>
            <a:r>
              <a:rPr lang="en-US" dirty="0" smtClean="0">
                <a:latin typeface="Arial Rounded MT Bold" panose="020F0704030504030204" pitchFamily="34" charset="0"/>
              </a:rPr>
              <a:t>six </a:t>
            </a:r>
            <a:r>
              <a:rPr lang="en-US" dirty="0">
                <a:latin typeface="Arial Rounded MT Bold" panose="020F0704030504030204" pitchFamily="34" charset="0"/>
              </a:rPr>
              <a:t>hours </a:t>
            </a:r>
            <a:endParaRPr lang="en-US" dirty="0" smtClean="0">
              <a:latin typeface="Arial Rounded MT Bold" panose="020F0704030504030204" pitchFamily="34" charset="0"/>
            </a:endParaRPr>
          </a:p>
          <a:p>
            <a:pPr lvl="2">
              <a:buClr>
                <a:schemeClr val="tx1"/>
              </a:buClr>
            </a:pPr>
            <a:endParaRPr lang="en-US" dirty="0">
              <a:latin typeface="Arial Rounded MT Bold" panose="020F0704030504030204" pitchFamily="34" charset="0"/>
            </a:endParaRPr>
          </a:p>
          <a:p>
            <a:pPr lvl="2">
              <a:buClr>
                <a:schemeClr val="tx1"/>
              </a:buClr>
            </a:pPr>
            <a:r>
              <a:rPr lang="en-US" dirty="0" smtClean="0">
                <a:latin typeface="Arial Rounded MT Bold" panose="020F0704030504030204" pitchFamily="34" charset="0"/>
              </a:rPr>
              <a:t>Open site</a:t>
            </a:r>
          </a:p>
          <a:p>
            <a:pPr lvl="2">
              <a:buClr>
                <a:schemeClr val="tx1"/>
              </a:buClr>
            </a:pPr>
            <a:endParaRPr lang="en-US" dirty="0" smtClean="0">
              <a:latin typeface="Arial Rounded MT Bold" panose="020F0704030504030204" pitchFamily="34" charset="0"/>
            </a:endParaRPr>
          </a:p>
          <a:p>
            <a:pPr lvl="2">
              <a:buClr>
                <a:schemeClr val="tx1"/>
              </a:buClr>
            </a:pPr>
            <a:r>
              <a:rPr lang="en-US" dirty="0" smtClean="0">
                <a:latin typeface="Arial Rounded MT Bold" panose="020F0704030504030204" pitchFamily="34" charset="0"/>
              </a:rPr>
              <a:t>Southern exposure</a:t>
            </a:r>
          </a:p>
          <a:p>
            <a:pPr lvl="2">
              <a:buClr>
                <a:schemeClr val="tx1"/>
              </a:buClr>
            </a:pPr>
            <a:endParaRPr lang="en-US" dirty="0" smtClean="0">
              <a:latin typeface="Arial Rounded MT Bold" panose="020F0704030504030204" pitchFamily="34" charset="0"/>
            </a:endParaRPr>
          </a:p>
          <a:p>
            <a:pPr lvl="2">
              <a:buClr>
                <a:schemeClr val="tx1"/>
              </a:buClr>
            </a:pPr>
            <a:r>
              <a:rPr lang="en-US" dirty="0" smtClean="0">
                <a:latin typeface="Arial Rounded MT Bold" panose="020F0704030504030204" pitchFamily="34" charset="0"/>
              </a:rPr>
              <a:t>Shade-free</a:t>
            </a:r>
          </a:p>
          <a:p>
            <a:pPr lvl="2">
              <a:buClr>
                <a:schemeClr val="tx1"/>
              </a:buClr>
            </a:pPr>
            <a:endParaRPr lang="en-US" dirty="0">
              <a:latin typeface="Arial Rounded MT Bold" panose="020F0704030504030204" pitchFamily="34" charset="0"/>
            </a:endParaRPr>
          </a:p>
          <a:p>
            <a:pPr lvl="2">
              <a:buClr>
                <a:schemeClr val="tx1"/>
              </a:buClr>
            </a:pPr>
            <a:r>
              <a:rPr lang="en-US" dirty="0" smtClean="0">
                <a:latin typeface="Arial Rounded MT Bold" panose="020F0704030504030204" pitchFamily="34" charset="0"/>
              </a:rPr>
              <a:t>Gradual slope</a:t>
            </a:r>
          </a:p>
          <a:p>
            <a:pPr lvl="2"/>
            <a:endParaRPr lang="en-US" sz="2800" dirty="0" smtClean="0"/>
          </a:p>
          <a:p>
            <a:pPr lvl="1"/>
            <a:endParaRPr lang="en-US" sz="2800" dirty="0" smtClean="0"/>
          </a:p>
          <a:p>
            <a:pPr lvl="1">
              <a:buNone/>
            </a:pPr>
            <a:endParaRPr lang="en-US" sz="2800" dirty="0"/>
          </a:p>
        </p:txBody>
      </p:sp>
      <p:pic>
        <p:nvPicPr>
          <p:cNvPr id="5"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56211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white">
          <a:xfrm>
            <a:off x="-63064" y="0"/>
            <a:ext cx="9207064" cy="6858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1595" t="17343" r="9420" b="8638"/>
          <a:stretch/>
        </p:blipFill>
        <p:spPr bwMode="auto">
          <a:xfrm>
            <a:off x="552682" y="291841"/>
            <a:ext cx="7975572" cy="5771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457200" y="609600"/>
            <a:ext cx="7391400" cy="1754326"/>
          </a:xfrm>
          <a:prstGeom prst="rect">
            <a:avLst/>
          </a:prstGeom>
          <a:noFill/>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r>
              <a:rPr lang="en-US" dirty="0" smtClean="0"/>
              <a:t>	</a:t>
            </a:r>
          </a:p>
        </p:txBody>
      </p:sp>
      <p:sp>
        <p:nvSpPr>
          <p:cNvPr id="3" name="TextBox 2"/>
          <p:cNvSpPr txBox="1"/>
          <p:nvPr/>
        </p:nvSpPr>
        <p:spPr>
          <a:xfrm>
            <a:off x="1676400" y="-66449"/>
            <a:ext cx="7391400" cy="2031325"/>
          </a:xfrm>
          <a:prstGeom prst="rect">
            <a:avLst/>
          </a:prstGeom>
          <a:noFill/>
        </p:spPr>
        <p:txBody>
          <a:bodyPr wrap="square" rtlCol="0">
            <a:spAutoFit/>
          </a:bodyPr>
          <a:lstStyle/>
          <a:p>
            <a:endParaRPr lang="en-US" dirty="0" smtClean="0"/>
          </a:p>
          <a:p>
            <a:endParaRPr lang="en-US" dirty="0" smtClean="0"/>
          </a:p>
          <a:p>
            <a:endParaRPr lang="en-US" dirty="0" smtClean="0"/>
          </a:p>
          <a:p>
            <a:endParaRPr lang="en-US" dirty="0" smtClean="0"/>
          </a:p>
          <a:p>
            <a:r>
              <a:rPr lang="en-US" dirty="0" smtClean="0"/>
              <a:t>	</a:t>
            </a:r>
          </a:p>
          <a:p>
            <a:endParaRPr lang="en-US" dirty="0" smtClean="0"/>
          </a:p>
          <a:p>
            <a:endParaRPr lang="en-US" dirty="0"/>
          </a:p>
        </p:txBody>
      </p:sp>
      <p:sp>
        <p:nvSpPr>
          <p:cNvPr id="56322" name="AutoShape 2" descr="https://docs.google.com/viewer?pid=explorer&amp;srcid=0B3loDuIPgxMFUVpETlFiR3FoeWs&amp;docid=283cb55e03df5c738e0ae67b5a3b1b65%7Cdd4756f785106e0c648b989f60c8813a&amp;a=bi&amp;pagenumber=14&amp;w=800"/>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6324" name="AutoShape 4" descr="https://docs.google.com/viewer?pid=explorer&amp;srcid=0B3loDuIPgxMFUVpETlFiR3FoeWs&amp;docid=283cb55e03df5c738e0ae67b5a3b1b65%7Cdd4756f785106e0c648b989f60c8813a&amp;a=bi&amp;pagenumber=14&amp;w=800"/>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3" name="Picture 25" descr="OSU Square Logo.wmf"/>
          <p:cNvPicPr>
            <a:picLocks noChangeAspect="1"/>
          </p:cNvPicPr>
          <p:nvPr/>
        </p:nvPicPr>
        <p:blipFill>
          <a:blip r:embed="rId5" cstate="print"/>
          <a:srcRect/>
          <a:stretch>
            <a:fillRect/>
          </a:stretch>
        </p:blipFill>
        <p:spPr bwMode="auto">
          <a:xfrm>
            <a:off x="101274" y="6316620"/>
            <a:ext cx="489436" cy="496422"/>
          </a:xfrm>
          <a:prstGeom prst="rect">
            <a:avLst/>
          </a:prstGeom>
          <a:noFill/>
          <a:ln w="9525">
            <a:noFill/>
            <a:miter lim="800000"/>
            <a:headEnd/>
            <a:tailEnd/>
          </a:ln>
        </p:spPr>
      </p:pic>
      <p:pic>
        <p:nvPicPr>
          <p:cNvPr id="10"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266229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9050"/>
            <a:ext cx="9144000" cy="6858000"/>
          </a:xfrm>
          <a:prstGeom prst="rect">
            <a:avLst/>
          </a:prstGeom>
        </p:spPr>
      </p:pic>
      <p:sp>
        <p:nvSpPr>
          <p:cNvPr id="3" name="Content Placeholder 2"/>
          <p:cNvSpPr>
            <a:spLocks noGrp="1"/>
          </p:cNvSpPr>
          <p:nvPr>
            <p:ph idx="1"/>
          </p:nvPr>
        </p:nvSpPr>
        <p:spPr bwMode="white">
          <a:xfrm>
            <a:off x="1981200" y="4653628"/>
            <a:ext cx="5638800" cy="2813972"/>
          </a:xfrm>
          <a:noFill/>
        </p:spPr>
        <p:txBody>
          <a:bodyPr>
            <a:normAutofit/>
          </a:bodyPr>
          <a:lstStyle/>
          <a:p>
            <a:pPr lvl="1">
              <a:buNone/>
            </a:pPr>
            <a:endParaRPr lang="en-US" sz="3000" b="1" dirty="0" smtClean="0"/>
          </a:p>
          <a:p>
            <a:pPr lvl="2">
              <a:buClr>
                <a:schemeClr val="tx1"/>
              </a:buClr>
            </a:pPr>
            <a:r>
              <a:rPr lang="en-US" sz="2800" dirty="0" smtClean="0">
                <a:latin typeface="Arial Rounded MT Bold" panose="020F0704030504030204" pitchFamily="34" charset="0"/>
              </a:rPr>
              <a:t>Soil should drain well</a:t>
            </a:r>
          </a:p>
          <a:p>
            <a:pPr lvl="2">
              <a:buClr>
                <a:schemeClr val="tx1"/>
              </a:buClr>
            </a:pPr>
            <a:r>
              <a:rPr lang="en-US" sz="2800" dirty="0" smtClean="0">
                <a:latin typeface="Arial Rounded MT Bold" panose="020F0704030504030204" pitchFamily="34" charset="0"/>
              </a:rPr>
              <a:t>NO standing water</a:t>
            </a:r>
          </a:p>
          <a:p>
            <a:pPr lvl="2">
              <a:buClr>
                <a:schemeClr val="tx1"/>
              </a:buClr>
            </a:pPr>
            <a:r>
              <a:rPr lang="en-US" sz="2800" dirty="0" smtClean="0">
                <a:latin typeface="Arial Rounded MT Bold" panose="020F0704030504030204" pitchFamily="34" charset="0"/>
              </a:rPr>
              <a:t>Weeds are a good sign!</a:t>
            </a:r>
          </a:p>
          <a:p>
            <a:pPr lvl="2"/>
            <a:endParaRPr lang="en-US" dirty="0" smtClean="0"/>
          </a:p>
          <a:p>
            <a:pPr lvl="1"/>
            <a:endParaRPr lang="en-US" dirty="0" smtClean="0"/>
          </a:p>
          <a:p>
            <a:pPr lvl="1">
              <a:buNone/>
            </a:pPr>
            <a:endParaRPr lang="en-US" dirty="0"/>
          </a:p>
        </p:txBody>
      </p:sp>
      <p:sp>
        <p:nvSpPr>
          <p:cNvPr id="15" name="Rectangle 14"/>
          <p:cNvSpPr/>
          <p:nvPr/>
        </p:nvSpPr>
        <p:spPr>
          <a:xfrm>
            <a:off x="0" y="19050"/>
            <a:ext cx="9144000" cy="1200329"/>
          </a:xfrm>
          <a:prstGeom prst="rect">
            <a:avLst/>
          </a:prstGeom>
          <a:gradFill flip="none" rotWithShape="1">
            <a:gsLst>
              <a:gs pos="0">
                <a:schemeClr val="bg1"/>
              </a:gs>
              <a:gs pos="100000">
                <a:schemeClr val="bg1">
                  <a:alpha val="0"/>
                </a:schemeClr>
              </a:gs>
            </a:gsLst>
            <a:lin ang="5400000" scaled="1"/>
            <a:tileRect/>
          </a:gradFill>
        </p:spPr>
        <p:txBody>
          <a:bodyPr wrap="square">
            <a:spAutoFit/>
          </a:bodyPr>
          <a:lstStyle/>
          <a:p>
            <a:pPr algn="ctr">
              <a:buNone/>
            </a:pPr>
            <a:r>
              <a:rPr lang="en-US" sz="3600" b="1" dirty="0" smtClean="0">
                <a:latin typeface="Arial Rounded MT Bold" panose="020F0704030504030204" pitchFamily="34" charset="0"/>
                <a:cs typeface="Lucida Sans Unicode" panose="020B0602030504020204" pitchFamily="34" charset="0"/>
              </a:rPr>
              <a:t>Get to know your soil</a:t>
            </a:r>
          </a:p>
          <a:p>
            <a:pPr algn="ctr">
              <a:buNone/>
            </a:pPr>
            <a:endParaRPr lang="en-US" sz="3600" b="1" dirty="0" smtClean="0"/>
          </a:p>
        </p:txBody>
      </p:sp>
      <p:pic>
        <p:nvPicPr>
          <p:cNvPr id="5"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91328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white">
          <a:xfrm>
            <a:off x="0" y="0"/>
            <a:ext cx="48768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458" name="Picture 2" descr="C:\Users\sandy\Pictures\garden\compost.JPG"/>
          <p:cNvPicPr>
            <a:picLocks noGrp="1" noChangeAspect="1" noChangeArrowheads="1"/>
          </p:cNvPicPr>
          <p:nvPr>
            <p:ph sz="half" idx="1"/>
          </p:nvPr>
        </p:nvPicPr>
        <p:blipFill>
          <a:blip r:embed="rId3" cstate="print"/>
          <a:stretch>
            <a:fillRect/>
          </a:stretch>
        </p:blipFill>
        <p:spPr bwMode="auto">
          <a:xfrm>
            <a:off x="4876800" y="0"/>
            <a:ext cx="4267200" cy="6858000"/>
          </a:xfrm>
          <a:prstGeom prst="rect">
            <a:avLst/>
          </a:prstGeom>
          <a:noFill/>
        </p:spPr>
      </p:pic>
      <p:sp>
        <p:nvSpPr>
          <p:cNvPr id="16" name="TextBox 15"/>
          <p:cNvSpPr txBox="1"/>
          <p:nvPr/>
        </p:nvSpPr>
        <p:spPr bwMode="black">
          <a:xfrm>
            <a:off x="-19291" y="-533400"/>
            <a:ext cx="4876800" cy="6617196"/>
          </a:xfrm>
          <a:prstGeom prst="rect">
            <a:avLst/>
          </a:prstGeom>
          <a:noFill/>
        </p:spPr>
        <p:txBody>
          <a:bodyPr wrap="square" rtlCol="0">
            <a:spAutoFit/>
          </a:bodyPr>
          <a:lstStyle/>
          <a:p>
            <a:pPr algn="ctr"/>
            <a:endParaRPr lang="en-US" sz="3600" b="1" dirty="0" smtClean="0">
              <a:latin typeface="Arial Rounded MT Bold" panose="020F0704030504030204" pitchFamily="34" charset="0"/>
            </a:endParaRPr>
          </a:p>
          <a:p>
            <a:pPr algn="ctr"/>
            <a:r>
              <a:rPr lang="en-US" sz="3600" b="1" dirty="0" smtClean="0">
                <a:latin typeface="Arial Rounded MT Bold" panose="020F0704030504030204" pitchFamily="34" charset="0"/>
              </a:rPr>
              <a:t>Plan garden location</a:t>
            </a:r>
          </a:p>
          <a:p>
            <a:pPr algn="ctr"/>
            <a:endParaRPr lang="en-US" sz="2800" b="1" dirty="0" smtClean="0">
              <a:latin typeface="Arial Rounded MT Bold" panose="020F0704030504030204" pitchFamily="34" charset="0"/>
            </a:endParaRPr>
          </a:p>
          <a:p>
            <a:pPr marL="457200" indent="-457200">
              <a:buFont typeface="Arial" panose="020B0604020202020204" pitchFamily="34" charset="0"/>
              <a:buChar char="•"/>
            </a:pPr>
            <a:r>
              <a:rPr lang="en-US" sz="2800" b="1" dirty="0" smtClean="0">
                <a:latin typeface="Arial Rounded MT Bold" panose="020F0704030504030204" pitchFamily="34" charset="0"/>
              </a:rPr>
              <a:t>Where it has good air flow</a:t>
            </a:r>
          </a:p>
          <a:p>
            <a:pPr marL="914400" lvl="1" indent="-457200">
              <a:buFont typeface="Arial" panose="020B0604020202020204" pitchFamily="34" charset="0"/>
              <a:buChar char="•"/>
            </a:pPr>
            <a:r>
              <a:rPr lang="en-US" sz="2200" dirty="0" smtClean="0">
                <a:latin typeface="Arial Rounded MT Bold" panose="020F0704030504030204" pitchFamily="34" charset="0"/>
              </a:rPr>
              <a:t>Natural breezes help keep away disease</a:t>
            </a:r>
          </a:p>
          <a:p>
            <a:pPr marL="457200" indent="-457200">
              <a:buFont typeface="Arial" pitchFamily="34" charset="0"/>
              <a:buChar char="•"/>
            </a:pPr>
            <a:endParaRPr lang="en-US" sz="2800" dirty="0" smtClean="0">
              <a:latin typeface="Arial Rounded MT Bold" panose="020F0704030504030204" pitchFamily="34" charset="0"/>
            </a:endParaRPr>
          </a:p>
          <a:p>
            <a:pPr marL="457200" indent="-457200">
              <a:buFont typeface="Arial" pitchFamily="34" charset="0"/>
              <a:buChar char="•"/>
            </a:pPr>
            <a:r>
              <a:rPr lang="en-US" sz="2800" b="1" dirty="0" smtClean="0">
                <a:latin typeface="Arial Rounded MT Bold" panose="020F0704030504030204" pitchFamily="34" charset="0"/>
              </a:rPr>
              <a:t>Where it is convenient</a:t>
            </a:r>
          </a:p>
          <a:p>
            <a:pPr marL="914400" lvl="1" indent="-457200">
              <a:buFont typeface="Arial" panose="020B0604020202020204" pitchFamily="34" charset="0"/>
              <a:buChar char="•"/>
            </a:pPr>
            <a:r>
              <a:rPr lang="en-US" sz="2200" dirty="0" smtClean="0">
                <a:latin typeface="Arial Rounded MT Bold" panose="020F0704030504030204" pitchFamily="34" charset="0"/>
              </a:rPr>
              <a:t>“Out of sight, out of mind”</a:t>
            </a:r>
          </a:p>
          <a:p>
            <a:pPr lvl="1"/>
            <a:endParaRPr lang="en-US" sz="2200" dirty="0" smtClean="0">
              <a:latin typeface="Arial Rounded MT Bold" panose="020F0704030504030204" pitchFamily="34" charset="0"/>
            </a:endParaRPr>
          </a:p>
          <a:p>
            <a:pPr marL="914400" lvl="1" indent="-457200">
              <a:buFont typeface="Arial" panose="020B0604020202020204" pitchFamily="34" charset="0"/>
              <a:buChar char="•"/>
            </a:pPr>
            <a:r>
              <a:rPr lang="en-US" sz="2200" dirty="0" smtClean="0">
                <a:latin typeface="Arial Rounded MT Bold" panose="020F0704030504030204" pitchFamily="34" charset="0"/>
              </a:rPr>
              <a:t>Put your garden where you’ll enjoy it!</a:t>
            </a:r>
          </a:p>
          <a:p>
            <a:pPr>
              <a:buFont typeface="Arial" pitchFamily="34" charset="0"/>
              <a:buChar char="•"/>
            </a:pPr>
            <a:endParaRPr lang="en-US" sz="2400" dirty="0" smtClean="0"/>
          </a:p>
          <a:p>
            <a:pPr>
              <a:buFont typeface="Arial" pitchFamily="34" charset="0"/>
              <a:buChar char="•"/>
            </a:pPr>
            <a:endParaRPr lang="en-US" sz="2800" dirty="0" smtClean="0"/>
          </a:p>
          <a:p>
            <a:pPr>
              <a:buFont typeface="Arial" pitchFamily="34" charset="0"/>
              <a:buChar char="•"/>
            </a:pPr>
            <a:endParaRPr lang="en-US" sz="2800" dirty="0"/>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9599" y="6244083"/>
            <a:ext cx="374817" cy="618233"/>
          </a:xfrm>
          <a:prstGeom prst="rect">
            <a:avLst/>
          </a:prstGeom>
        </p:spPr>
      </p:pic>
      <p:pic>
        <p:nvPicPr>
          <p:cNvPr id="9" name="Picture 25" descr="OSU Square Logo.wmf"/>
          <p:cNvPicPr>
            <a:picLocks noChangeAspect="1"/>
          </p:cNvPicPr>
          <p:nvPr/>
        </p:nvPicPr>
        <p:blipFill>
          <a:blip r:embed="rId5" cstate="print"/>
          <a:srcRect/>
          <a:stretch>
            <a:fillRect/>
          </a:stretch>
        </p:blipFill>
        <p:spPr bwMode="auto">
          <a:xfrm>
            <a:off x="101274" y="6316620"/>
            <a:ext cx="489436" cy="496422"/>
          </a:xfrm>
          <a:prstGeom prst="rect">
            <a:avLst/>
          </a:prstGeom>
          <a:noFill/>
          <a:ln w="9525">
            <a:noFill/>
            <a:miter lim="800000"/>
            <a:headEnd/>
            <a:tailEnd/>
          </a:ln>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661046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white">
          <a:xfrm>
            <a:off x="-1" y="0"/>
            <a:ext cx="9182100" cy="69400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pic>
        <p:nvPicPr>
          <p:cNvPr id="2050" name="Picture 2" descr="Standing water in garden"/>
          <p:cNvPicPr>
            <a:picLocks noChangeAspect="1" noChangeArrowheads="1"/>
          </p:cNvPicPr>
          <p:nvPr/>
        </p:nvPicPr>
        <p:blipFill rotWithShape="1">
          <a:blip r:embed="rId3">
            <a:extLst>
              <a:ext uri="{28A0092B-C50C-407E-A947-70E740481C1C}">
                <a14:useLocalDpi xmlns:a14="http://schemas.microsoft.com/office/drawing/2010/main" val="0"/>
              </a:ext>
            </a:extLst>
          </a:blip>
          <a:srcRect l="208" t="4678" r="-415" b="4678"/>
          <a:stretch/>
        </p:blipFill>
        <p:spPr bwMode="auto">
          <a:xfrm>
            <a:off x="0" y="2762250"/>
            <a:ext cx="9182099" cy="417781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bwMode="black">
          <a:xfrm>
            <a:off x="0" y="86380"/>
            <a:ext cx="9144000" cy="646331"/>
          </a:xfrm>
          <a:prstGeom prst="rect">
            <a:avLst/>
          </a:prstGeom>
          <a:noFill/>
        </p:spPr>
        <p:txBody>
          <a:bodyPr wrap="square" rtlCol="0">
            <a:spAutoFit/>
          </a:bodyPr>
          <a:lstStyle/>
          <a:p>
            <a:pPr algn="ctr"/>
            <a:r>
              <a:rPr lang="en-US" sz="3600" b="1" dirty="0" smtClean="0">
                <a:latin typeface="Arial Rounded MT Bold" panose="020F0704030504030204" pitchFamily="34" charset="0"/>
              </a:rPr>
              <a:t>Avoid problem spots</a:t>
            </a:r>
            <a:endParaRPr lang="en-US" sz="3600" dirty="0" smtClean="0">
              <a:latin typeface="Arial Rounded MT Bold" panose="020F0704030504030204" pitchFamily="34" charset="0"/>
            </a:endParaRPr>
          </a:p>
        </p:txBody>
      </p:sp>
      <p:sp>
        <p:nvSpPr>
          <p:cNvPr id="3" name="TextBox 2"/>
          <p:cNvSpPr txBox="1"/>
          <p:nvPr/>
        </p:nvSpPr>
        <p:spPr>
          <a:xfrm>
            <a:off x="7315200" y="6584975"/>
            <a:ext cx="2057400" cy="261610"/>
          </a:xfrm>
          <a:prstGeom prst="rect">
            <a:avLst/>
          </a:prstGeom>
          <a:noFill/>
        </p:spPr>
        <p:txBody>
          <a:bodyPr wrap="square" rtlCol="0">
            <a:spAutoFit/>
          </a:bodyPr>
          <a:lstStyle/>
          <a:p>
            <a:r>
              <a:rPr lang="en-US" sz="1100" dirty="0" smtClean="0"/>
              <a:t>© 2013 Steven L. Wood</a:t>
            </a:r>
            <a:endParaRPr lang="en-US" sz="1100" dirty="0"/>
          </a:p>
        </p:txBody>
      </p:sp>
      <p:sp>
        <p:nvSpPr>
          <p:cNvPr id="13" name="TextBox 12"/>
          <p:cNvSpPr txBox="1"/>
          <p:nvPr/>
        </p:nvSpPr>
        <p:spPr bwMode="black">
          <a:xfrm>
            <a:off x="2095500" y="685800"/>
            <a:ext cx="4953000" cy="1969770"/>
          </a:xfrm>
          <a:prstGeom prst="rect">
            <a:avLst/>
          </a:prstGeom>
          <a:noFill/>
        </p:spPr>
        <p:txBody>
          <a:bodyPr wrap="square" rtlCol="0">
            <a:spAutoFit/>
          </a:bodyPr>
          <a:lstStyle/>
          <a:p>
            <a:pPr marL="685800" lvl="2" indent="-330200" defTabSz="685800">
              <a:spcBef>
                <a:spcPts val="350"/>
              </a:spcBef>
              <a:buClr>
                <a:schemeClr val="tx1"/>
              </a:buClr>
              <a:buSzPct val="100000"/>
              <a:buFont typeface="Wingdings 2"/>
              <a:buChar char=""/>
            </a:pPr>
            <a:r>
              <a:rPr lang="en-US" sz="2800" dirty="0" smtClean="0">
                <a:latin typeface="Arial Rounded MT Bold" panose="020F0704030504030204" pitchFamily="34" charset="0"/>
              </a:rPr>
              <a:t>Low</a:t>
            </a:r>
            <a:r>
              <a:rPr lang="en-US" sz="2800" dirty="0">
                <a:latin typeface="Arial Rounded MT Bold" panose="020F0704030504030204" pitchFamily="34" charset="0"/>
              </a:rPr>
              <a:t>, wet areas</a:t>
            </a:r>
          </a:p>
          <a:p>
            <a:pPr marL="685800" lvl="2" indent="-330200" defTabSz="685800">
              <a:spcBef>
                <a:spcPts val="350"/>
              </a:spcBef>
              <a:buClr>
                <a:schemeClr val="tx1"/>
              </a:buClr>
              <a:buSzPct val="100000"/>
              <a:buFont typeface="Wingdings 2"/>
              <a:buChar char=""/>
            </a:pPr>
            <a:r>
              <a:rPr lang="en-US" sz="2800" dirty="0">
                <a:latin typeface="Arial Rounded MT Bold" panose="020F0704030504030204" pitchFamily="34" charset="0"/>
              </a:rPr>
              <a:t>Areas near creeks</a:t>
            </a:r>
          </a:p>
          <a:p>
            <a:pPr marL="685800" lvl="2" indent="-330200" defTabSz="685800">
              <a:spcBef>
                <a:spcPts val="350"/>
              </a:spcBef>
              <a:buClr>
                <a:schemeClr val="tx1"/>
              </a:buClr>
              <a:buSzPct val="100000"/>
              <a:buFont typeface="Wingdings 2"/>
              <a:buChar char=""/>
            </a:pPr>
            <a:r>
              <a:rPr lang="en-US" sz="2800" dirty="0">
                <a:latin typeface="Arial Rounded MT Bold" panose="020F0704030504030204" pitchFamily="34" charset="0"/>
              </a:rPr>
              <a:t>Windy areas</a:t>
            </a:r>
          </a:p>
          <a:p>
            <a:pPr marL="685800" lvl="2" indent="-330200" defTabSz="685800">
              <a:spcBef>
                <a:spcPts val="350"/>
              </a:spcBef>
              <a:buClr>
                <a:schemeClr val="tx1"/>
              </a:buClr>
              <a:buSzPct val="100000"/>
              <a:buFont typeface="Wingdings 2"/>
              <a:buChar char=""/>
            </a:pPr>
            <a:r>
              <a:rPr lang="en-US" sz="2800" dirty="0">
                <a:latin typeface="Arial Rounded MT Bold" panose="020F0704030504030204" pitchFamily="34" charset="0"/>
              </a:rPr>
              <a:t>Areas </a:t>
            </a:r>
            <a:r>
              <a:rPr lang="en-US" sz="2800" dirty="0" smtClean="0">
                <a:latin typeface="Arial Rounded MT Bold" panose="020F0704030504030204" pitchFamily="34" charset="0"/>
              </a:rPr>
              <a:t>with </a:t>
            </a:r>
            <a:r>
              <a:rPr lang="en-US" sz="2800" dirty="0">
                <a:latin typeface="Arial Rounded MT Bold" panose="020F0704030504030204" pitchFamily="34" charset="0"/>
              </a:rPr>
              <a:t>lead </a:t>
            </a:r>
            <a:r>
              <a:rPr lang="en-US" sz="2800" dirty="0" smtClean="0">
                <a:latin typeface="Arial Rounded MT Bold" panose="020F0704030504030204" pitchFamily="34" charset="0"/>
              </a:rPr>
              <a:t>paint</a:t>
            </a:r>
            <a:endParaRPr lang="en-US" dirty="0">
              <a:latin typeface="Arial Rounded MT Bold" panose="020F0704030504030204" pitchFamily="34" charset="0"/>
            </a:endParaRPr>
          </a:p>
        </p:txBody>
      </p:sp>
      <p:pic>
        <p:nvPicPr>
          <p:cNvPr id="7"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9"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7342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black">
          <a:xfrm>
            <a:off x="449239" y="2090678"/>
            <a:ext cx="6027761" cy="1938992"/>
          </a:xfrm>
          <a:prstGeom prst="rect">
            <a:avLst/>
          </a:prstGeom>
          <a:noFill/>
        </p:spPr>
        <p:txBody>
          <a:bodyPr wrap="square" rtlCol="0">
            <a:spAutoFit/>
          </a:bodyPr>
          <a:lstStyle/>
          <a:p>
            <a:r>
              <a:rPr lang="en-US" sz="6000" dirty="0" smtClean="0">
                <a:latin typeface="Arial Rounded MT Bold" pitchFamily="34" charset="0"/>
              </a:rPr>
              <a:t>Making a planting map</a:t>
            </a:r>
            <a:endParaRPr lang="en-US" sz="6000" dirty="0">
              <a:latin typeface="Arial Rounded MT Bold"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5"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80945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white">
          <a:xfrm>
            <a:off x="-63064" y="0"/>
            <a:ext cx="9207064" cy="6858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bwMode="black">
          <a:xfrm>
            <a:off x="-63063" y="206514"/>
            <a:ext cx="9207064" cy="707886"/>
          </a:xfrm>
          <a:prstGeom prst="rect">
            <a:avLst/>
          </a:prstGeom>
          <a:noFill/>
        </p:spPr>
        <p:txBody>
          <a:bodyPr wrap="square" rtlCol="0">
            <a:spAutoFit/>
          </a:bodyPr>
          <a:lstStyle/>
          <a:p>
            <a:pPr algn="ctr"/>
            <a:r>
              <a:rPr lang="en-US" sz="4000" b="1" dirty="0" smtClean="0">
                <a:latin typeface="Arial Rounded MT Bold" panose="020F0704030504030204" pitchFamily="34" charset="0"/>
              </a:rPr>
              <a:t>Map out your planting area</a:t>
            </a:r>
            <a:endParaRPr lang="en-US" dirty="0" smtClean="0">
              <a:latin typeface="Arial Rounded MT Bold" panose="020F0704030504030204" pitchFamily="34" charset="0"/>
            </a:endParaRPr>
          </a:p>
        </p:txBody>
      </p:sp>
      <p:sp>
        <p:nvSpPr>
          <p:cNvPr id="56322" name="AutoShape 2" descr="https://docs.google.com/viewer?pid=explorer&amp;srcid=0B3loDuIPgxMFUVpETlFiR3FoeWs&amp;docid=283cb55e03df5c738e0ae67b5a3b1b65%7Cdd4756f785106e0c648b989f60c8813a&amp;a=bi&amp;pagenumber=14&amp;w=800"/>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6324" name="AutoShape 4" descr="https://docs.google.com/viewer?pid=explorer&amp;srcid=0B3loDuIPgxMFUVpETlFiR3FoeWs&amp;docid=283cb55e03df5c738e0ae67b5a3b1b65%7Cdd4756f785106e0c648b989f60c8813a&amp;a=bi&amp;pagenumber=14&amp;w=800"/>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51847" y="990600"/>
            <a:ext cx="3948997"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2311" t="18396" r="8161" b="5719"/>
          <a:stretch/>
        </p:blipFill>
        <p:spPr bwMode="auto">
          <a:xfrm>
            <a:off x="609600" y="2492044"/>
            <a:ext cx="2438400" cy="2988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rapezoid 1"/>
          <p:cNvSpPr/>
          <p:nvPr/>
        </p:nvSpPr>
        <p:spPr>
          <a:xfrm rot="16200000">
            <a:off x="2450330" y="1740668"/>
            <a:ext cx="3481337" cy="3962402"/>
          </a:xfrm>
          <a:prstGeom prst="trapezoid">
            <a:avLst>
              <a:gd name="adj" fmla="val 32705"/>
            </a:avLst>
          </a:prstGeom>
          <a:solidFill>
            <a:srgbClr val="0070C0">
              <a:alpha val="31000"/>
            </a:srgbClr>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cxnSp>
        <p:nvCxnSpPr>
          <p:cNvPr id="6" name="Straight Arrow Connector 5"/>
          <p:cNvCxnSpPr/>
          <p:nvPr/>
        </p:nvCxnSpPr>
        <p:spPr bwMode="black">
          <a:xfrm>
            <a:off x="3276600" y="3695700"/>
            <a:ext cx="1263868" cy="0"/>
          </a:xfrm>
          <a:prstGeom prst="straightConnector1">
            <a:avLst/>
          </a:prstGeom>
          <a:ln w="1016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172200" y="5562600"/>
            <a:ext cx="1974499" cy="707886"/>
          </a:xfrm>
          <a:prstGeom prst="rect">
            <a:avLst/>
          </a:prstGeom>
          <a:noFill/>
        </p:spPr>
        <p:txBody>
          <a:bodyPr wrap="square" rtlCol="0">
            <a:spAutoFit/>
          </a:bodyPr>
          <a:lstStyle/>
          <a:p>
            <a:pPr algn="ctr"/>
            <a:r>
              <a:rPr lang="en-US" sz="2000" b="1" dirty="0" smtClean="0">
                <a:solidFill>
                  <a:schemeClr val="bg1"/>
                </a:solidFill>
                <a:latin typeface="Freestyle Script" pitchFamily="66" charset="0"/>
              </a:rPr>
              <a:t>1 square foot = </a:t>
            </a:r>
            <a:br>
              <a:rPr lang="en-US" sz="2000" b="1" dirty="0" smtClean="0">
                <a:solidFill>
                  <a:schemeClr val="bg1"/>
                </a:solidFill>
                <a:latin typeface="Freestyle Script" pitchFamily="66" charset="0"/>
              </a:rPr>
            </a:br>
            <a:r>
              <a:rPr lang="en-US" sz="2000" b="1" dirty="0" smtClean="0">
                <a:solidFill>
                  <a:schemeClr val="bg1"/>
                </a:solidFill>
                <a:latin typeface="Freestyle Script" pitchFamily="66" charset="0"/>
              </a:rPr>
              <a:t>4 squares</a:t>
            </a:r>
            <a:endParaRPr lang="en-US" sz="2000" b="1" dirty="0">
              <a:solidFill>
                <a:schemeClr val="bg1"/>
              </a:solidFill>
              <a:latin typeface="Freestyle Script" pitchFamily="66" charset="0"/>
            </a:endParaRPr>
          </a:p>
        </p:txBody>
      </p: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8" name="Picture 25" descr="OSU Square Logo.wmf"/>
          <p:cNvPicPr>
            <a:picLocks noChangeAspect="1"/>
          </p:cNvPicPr>
          <p:nvPr/>
        </p:nvPicPr>
        <p:blipFill>
          <a:blip r:embed="rId6" cstate="print"/>
          <a:srcRect/>
          <a:stretch>
            <a:fillRect/>
          </a:stretch>
        </p:blipFill>
        <p:spPr bwMode="auto">
          <a:xfrm>
            <a:off x="101274" y="6316620"/>
            <a:ext cx="489436" cy="496422"/>
          </a:xfrm>
          <a:prstGeom prst="rect">
            <a:avLst/>
          </a:prstGeom>
          <a:noFill/>
          <a:ln w="9525">
            <a:noFill/>
            <a:miter lim="800000"/>
            <a:headEnd/>
            <a:tailEnd/>
          </a:ln>
        </p:spPr>
      </p:pic>
      <p:pic>
        <p:nvPicPr>
          <p:cNvPr id="13"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7945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white">
          <a:xfrm>
            <a:off x="-8860" y="0"/>
            <a:ext cx="9207064" cy="6858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57200" y="609600"/>
            <a:ext cx="7391400" cy="1754326"/>
          </a:xfrm>
          <a:prstGeom prst="rect">
            <a:avLst/>
          </a:prstGeom>
          <a:noFill/>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r>
              <a:rPr lang="en-US" dirty="0" smtClean="0"/>
              <a:t>	</a:t>
            </a:r>
          </a:p>
        </p:txBody>
      </p:sp>
      <p:sp>
        <p:nvSpPr>
          <p:cNvPr id="4" name="TextBox 3"/>
          <p:cNvSpPr txBox="1"/>
          <p:nvPr/>
        </p:nvSpPr>
        <p:spPr bwMode="black">
          <a:xfrm>
            <a:off x="-63063" y="206514"/>
            <a:ext cx="9207064" cy="707886"/>
          </a:xfrm>
          <a:prstGeom prst="rect">
            <a:avLst/>
          </a:prstGeom>
          <a:noFill/>
        </p:spPr>
        <p:txBody>
          <a:bodyPr wrap="square" rtlCol="0">
            <a:spAutoFit/>
          </a:bodyPr>
          <a:lstStyle/>
          <a:p>
            <a:pPr algn="ctr"/>
            <a:r>
              <a:rPr lang="en-US" sz="4000" b="1" dirty="0" smtClean="0">
                <a:latin typeface="Arial Rounded MT Bold" panose="020F0704030504030204" pitchFamily="34" charset="0"/>
              </a:rPr>
              <a:t>As you fill in your map…</a:t>
            </a:r>
            <a:endParaRPr lang="en-US" dirty="0" smtClean="0">
              <a:latin typeface="Arial Rounded MT Bold" panose="020F0704030504030204" pitchFamily="34" charset="0"/>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0375" y="1066799"/>
            <a:ext cx="3273425" cy="3868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322" name="AutoShape 2" descr="https://docs.google.com/viewer?pid=explorer&amp;srcid=0B3loDuIPgxMFUVpETlFiR3FoeWs&amp;docid=283cb55e03df5c738e0ae67b5a3b1b65%7Cdd4756f785106e0c648b989f60c8813a&amp;a=bi&amp;pagenumber=14&amp;w=800"/>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6324" name="AutoShape 4" descr="https://docs.google.com/viewer?pid=explorer&amp;srcid=0B3loDuIPgxMFUVpETlFiR3FoeWs&amp;docid=283cb55e03df5c738e0ae67b5a3b1b65%7Cdd4756f785106e0c648b989f60c8813a&amp;a=bi&amp;pagenumber=14&amp;w=800"/>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4097" name="Picture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96063" y="1066800"/>
            <a:ext cx="3514950" cy="386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Arrow Connector 9"/>
          <p:cNvCxnSpPr/>
          <p:nvPr/>
        </p:nvCxnSpPr>
        <p:spPr bwMode="black">
          <a:xfrm>
            <a:off x="3962400" y="2895600"/>
            <a:ext cx="843163" cy="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bwMode="black">
          <a:xfrm>
            <a:off x="-450632" y="5009147"/>
            <a:ext cx="9207064" cy="1815882"/>
          </a:xfrm>
          <a:prstGeom prst="rect">
            <a:avLst/>
          </a:prstGeom>
          <a:noFill/>
        </p:spPr>
        <p:txBody>
          <a:bodyPr wrap="square" rtlCol="0">
            <a:spAutoFit/>
          </a:bodyPr>
          <a:lstStyle/>
          <a:p>
            <a:pPr algn="ctr"/>
            <a:r>
              <a:rPr lang="en-US" sz="3200" b="1" dirty="0" smtClean="0">
                <a:latin typeface="Arial Rounded MT Bold" panose="020F0704030504030204" pitchFamily="34" charset="0"/>
              </a:rPr>
              <a:t>…think about plant spacing:</a:t>
            </a:r>
          </a:p>
          <a:p>
            <a:pPr marL="457200" indent="-457200" algn="ctr">
              <a:buFont typeface="Arial" pitchFamily="34" charset="0"/>
              <a:buChar char="•"/>
            </a:pPr>
            <a:r>
              <a:rPr lang="en-US" sz="2400" dirty="0" smtClean="0">
                <a:latin typeface="Arial Rounded MT Bold" panose="020F0704030504030204" pitchFamily="34" charset="0"/>
              </a:rPr>
              <a:t>The “footprint” of mature plants</a:t>
            </a:r>
          </a:p>
          <a:p>
            <a:pPr marL="457200" indent="-457200" algn="ctr">
              <a:buFont typeface="Arial" pitchFamily="34" charset="0"/>
              <a:buChar char="•"/>
            </a:pPr>
            <a:r>
              <a:rPr lang="en-US" sz="2400" dirty="0" smtClean="0">
                <a:latin typeface="Arial Rounded MT Bold" panose="020F0704030504030204" pitchFamily="34" charset="0"/>
              </a:rPr>
              <a:t>The height of mature plants</a:t>
            </a:r>
          </a:p>
          <a:p>
            <a:pPr marL="457200" indent="-457200" algn="ctr">
              <a:buFont typeface="Arial" pitchFamily="34" charset="0"/>
              <a:buChar char="•"/>
            </a:pPr>
            <a:endParaRPr lang="en-US" sz="3200" dirty="0" smtClean="0">
              <a:latin typeface="Arial Rounded MT Bold" panose="020F0704030504030204" pitchFamily="34" charset="0"/>
            </a:endParaRPr>
          </a:p>
        </p:txBody>
      </p: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7" name="Picture 25" descr="OSU Square Logo.wmf"/>
          <p:cNvPicPr>
            <a:picLocks noChangeAspect="1"/>
          </p:cNvPicPr>
          <p:nvPr/>
        </p:nvPicPr>
        <p:blipFill>
          <a:blip r:embed="rId6" cstate="print"/>
          <a:srcRect/>
          <a:stretch>
            <a:fillRect/>
          </a:stretch>
        </p:blipFill>
        <p:spPr bwMode="auto">
          <a:xfrm>
            <a:off x="101274" y="6316620"/>
            <a:ext cx="489436" cy="496422"/>
          </a:xfrm>
          <a:prstGeom prst="rect">
            <a:avLst/>
          </a:prstGeom>
          <a:noFill/>
          <a:ln w="9525">
            <a:noFill/>
            <a:miter lim="800000"/>
            <a:headEnd/>
            <a:tailEnd/>
          </a:ln>
        </p:spPr>
      </p:pic>
      <p:pic>
        <p:nvPicPr>
          <p:cNvPr id="13"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83815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4198" y="0"/>
            <a:ext cx="5298267" cy="6858000"/>
          </a:xfrm>
          <a:prstGeom prst="rect">
            <a:avLst/>
          </a:prstGeom>
        </p:spPr>
      </p:pic>
      <p:sp>
        <p:nvSpPr>
          <p:cNvPr id="13" name="Rectangle 12"/>
          <p:cNvSpPr/>
          <p:nvPr/>
        </p:nvSpPr>
        <p:spPr bwMode="white">
          <a:xfrm>
            <a:off x="-1" y="1"/>
            <a:ext cx="3854199" cy="6858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3" name="Content Placeholder 2"/>
          <p:cNvSpPr>
            <a:spLocks noGrp="1"/>
          </p:cNvSpPr>
          <p:nvPr>
            <p:ph idx="1"/>
          </p:nvPr>
        </p:nvSpPr>
        <p:spPr bwMode="black">
          <a:xfrm>
            <a:off x="-1" y="990600"/>
            <a:ext cx="3657600" cy="4267200"/>
          </a:xfrm>
        </p:spPr>
        <p:txBody>
          <a:bodyPr>
            <a:normAutofit fontScale="92500" lnSpcReduction="10000"/>
          </a:bodyPr>
          <a:lstStyle/>
          <a:p>
            <a:pPr marL="109538" indent="0" algn="ctr">
              <a:buNone/>
            </a:pPr>
            <a:r>
              <a:rPr lang="en-US" sz="3600" b="1" dirty="0" smtClean="0"/>
              <a:t>About the Course Booklet:</a:t>
            </a:r>
          </a:p>
          <a:p>
            <a:pPr>
              <a:buClr>
                <a:schemeClr val="tx1"/>
              </a:buClr>
              <a:buNone/>
            </a:pPr>
            <a:endParaRPr lang="en-US" sz="3600" b="1" dirty="0" smtClean="0"/>
          </a:p>
          <a:p>
            <a:pPr>
              <a:buClr>
                <a:schemeClr val="tx1"/>
              </a:buClr>
              <a:buFont typeface="Arial" pitchFamily="34" charset="0"/>
              <a:buChar char="•"/>
            </a:pPr>
            <a:r>
              <a:rPr lang="en-US" sz="2800" dirty="0" smtClean="0"/>
              <a:t>What is the course booklet?</a:t>
            </a:r>
          </a:p>
          <a:p>
            <a:pPr>
              <a:buClr>
                <a:schemeClr val="tx1"/>
              </a:buClr>
              <a:buFont typeface="Arial" pitchFamily="34" charset="0"/>
              <a:buChar char="•"/>
            </a:pPr>
            <a:r>
              <a:rPr lang="en-US" sz="2800" dirty="0" smtClean="0"/>
              <a:t>How will we use it in class?</a:t>
            </a:r>
          </a:p>
          <a:p>
            <a:pPr>
              <a:buClr>
                <a:schemeClr val="tx1"/>
              </a:buClr>
              <a:buFont typeface="Arial" pitchFamily="34" charset="0"/>
              <a:buChar char="•"/>
            </a:pPr>
            <a:r>
              <a:rPr lang="en-US" sz="2800" dirty="0" smtClean="0"/>
              <a:t>What is included in the booklet?</a:t>
            </a:r>
          </a:p>
          <a:p>
            <a:endParaRPr lang="en-US" sz="2800" b="1" dirty="0" smtClean="0">
              <a:solidFill>
                <a:schemeClr val="bg1"/>
              </a:solidFill>
            </a:endParaRPr>
          </a:p>
          <a:p>
            <a:endParaRPr lang="en-US" sz="2800" b="1" dirty="0" smtClean="0">
              <a:solidFill>
                <a:schemeClr val="bg1"/>
              </a:solidFill>
            </a:endParaRPr>
          </a:p>
          <a:p>
            <a:pPr>
              <a:buNone/>
            </a:pPr>
            <a:endParaRPr lang="en-US" sz="2800" b="1" dirty="0" smtClean="0">
              <a:solidFill>
                <a:schemeClr val="bg1"/>
              </a:solidFill>
            </a:endParaRPr>
          </a:p>
          <a:p>
            <a:pPr lvl="1"/>
            <a:endParaRPr lang="en-US" dirty="0" smtClean="0"/>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9" name="Picture 25" descr="OSU Square Logo.wmf"/>
          <p:cNvPicPr>
            <a:picLocks noChangeAspect="1"/>
          </p:cNvPicPr>
          <p:nvPr/>
        </p:nvPicPr>
        <p:blipFill>
          <a:blip r:embed="rId5" cstate="print"/>
          <a:srcRect/>
          <a:stretch>
            <a:fillRect/>
          </a:stretch>
        </p:blipFill>
        <p:spPr bwMode="auto">
          <a:xfrm>
            <a:off x="101274" y="6316620"/>
            <a:ext cx="489436" cy="496422"/>
          </a:xfrm>
          <a:prstGeom prst="rect">
            <a:avLst/>
          </a:prstGeom>
          <a:noFill/>
          <a:ln w="9525">
            <a:noFill/>
            <a:miter lim="800000"/>
            <a:headEnd/>
            <a:tailEnd/>
          </a:ln>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393" y="5943599"/>
            <a:ext cx="9162393" cy="91808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0" y="398725"/>
            <a:ext cx="9144000" cy="1371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bwMode="white">
          <a:xfrm>
            <a:off x="-1" y="0"/>
            <a:ext cx="9144001" cy="134840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13" name="Title 1"/>
          <p:cNvSpPr txBox="1">
            <a:spLocks/>
          </p:cNvSpPr>
          <p:nvPr/>
        </p:nvSpPr>
        <p:spPr>
          <a:xfrm>
            <a:off x="457200" y="2209800"/>
            <a:ext cx="2971800" cy="839162"/>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1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Welcome</a:t>
            </a:r>
            <a:endParaRPr kumimoji="0" 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
        <p:nvSpPr>
          <p:cNvPr id="14" name="Subtitle 2"/>
          <p:cNvSpPr txBox="1">
            <a:spLocks/>
          </p:cNvSpPr>
          <p:nvPr/>
        </p:nvSpPr>
        <p:spPr bwMode="white">
          <a:xfrm>
            <a:off x="304800" y="403830"/>
            <a:ext cx="2514600" cy="457200"/>
          </a:xfrm>
          <a:prstGeom prst="rect">
            <a:avLst/>
          </a:prstGeom>
        </p:spPr>
        <p:txBody>
          <a:bodyPr/>
          <a:lstStyle/>
          <a:p>
            <a:pPr marL="109538" marR="0" lvl="0" algn="l" defTabSz="914400" rtl="0" eaLnBrk="1" fontAlgn="auto" latinLnBrk="0" hangingPunct="1">
              <a:lnSpc>
                <a:spcPct val="100000"/>
              </a:lnSpc>
              <a:spcBef>
                <a:spcPts val="400"/>
              </a:spcBef>
              <a:spcAft>
                <a:spcPts val="0"/>
              </a:spcAft>
              <a:buClr>
                <a:schemeClr val="accent1"/>
              </a:buClr>
              <a:buSzPct val="68000"/>
              <a:tabLst/>
              <a:defRPr/>
            </a:pPr>
            <a:endParaRPr kumimoji="0" lang="en-US" sz="2000" b="1" i="0" u="none" strike="noStrike" kern="1200" cap="none" spc="0" normalizeH="0" baseline="0" noProof="0" dirty="0" smtClean="0">
              <a:ln>
                <a:noFill/>
              </a:ln>
              <a:effectLst/>
              <a:uLnTx/>
              <a:uFillTx/>
              <a:latin typeface="Lucida Sans Unicode" panose="020B0602030504020204" pitchFamily="34" charset="0"/>
              <a:cs typeface="Lucida Sans Unicode" panose="020B0602030504020204" pitchFamily="34" charset="0"/>
            </a:endParaRPr>
          </a:p>
        </p:txBody>
      </p:sp>
      <p:pic>
        <p:nvPicPr>
          <p:cNvPr id="778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79" t="18884" r="-379" b="6022"/>
          <a:stretch/>
        </p:blipFill>
        <p:spPr bwMode="auto">
          <a:xfrm>
            <a:off x="0" y="1348409"/>
            <a:ext cx="9178786" cy="4595191"/>
          </a:xfrm>
          <a:prstGeom prst="rect">
            <a:avLst/>
          </a:prstGeom>
          <a:noFill/>
          <a:ln>
            <a:noFill/>
          </a:ln>
        </p:spPr>
      </p:pic>
      <p:sp>
        <p:nvSpPr>
          <p:cNvPr id="17" name="Rectangle 16"/>
          <p:cNvSpPr/>
          <p:nvPr/>
        </p:nvSpPr>
        <p:spPr>
          <a:xfrm>
            <a:off x="-18394" y="4724400"/>
            <a:ext cx="9162393" cy="1239781"/>
          </a:xfrm>
          <a:prstGeom prst="rect">
            <a:avLst/>
          </a:prstGeom>
          <a:solidFill>
            <a:schemeClr val="tx1">
              <a:lumMod val="75000"/>
              <a:lumOff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75000"/>
                </a:schemeClr>
              </a:solidFill>
            </a:endParaRPr>
          </a:p>
        </p:txBody>
      </p:sp>
      <p:sp>
        <p:nvSpPr>
          <p:cNvPr id="12" name="Subtitle 2"/>
          <p:cNvSpPr>
            <a:spLocks noGrp="1"/>
          </p:cNvSpPr>
          <p:nvPr>
            <p:ph type="subTitle" idx="1"/>
          </p:nvPr>
        </p:nvSpPr>
        <p:spPr>
          <a:xfrm>
            <a:off x="1371600" y="4114800"/>
            <a:ext cx="7772400" cy="1981200"/>
          </a:xfrm>
        </p:spPr>
        <p:txBody>
          <a:bodyPr>
            <a:noAutofit/>
          </a:bodyPr>
          <a:lstStyle/>
          <a:p>
            <a:pPr marL="342900" indent="-342900" algn="r">
              <a:buFont typeface="Wingdings" panose="05000000000000000000" pitchFamily="2" charset="2"/>
              <a:buChar char="v"/>
            </a:pPr>
            <a:endParaRPr lang="en-US" sz="2000" b="1" dirty="0" smtClean="0">
              <a:solidFill>
                <a:schemeClr val="bg1"/>
              </a:solidFill>
              <a:latin typeface="Lucida Sans Unicode" panose="020B0602030504020204" pitchFamily="34" charset="0"/>
              <a:cs typeface="Lucida Sans Unicode" panose="020B0602030504020204" pitchFamily="34" charset="0"/>
            </a:endParaRPr>
          </a:p>
          <a:p>
            <a:pPr marL="342900" indent="-342900" algn="r">
              <a:buFont typeface="Wingdings" panose="05000000000000000000" pitchFamily="2" charset="2"/>
              <a:buChar char="v"/>
            </a:pPr>
            <a:endParaRPr lang="en-US" sz="2000" b="1" dirty="0">
              <a:solidFill>
                <a:schemeClr val="bg1"/>
              </a:solidFill>
              <a:latin typeface="Lucida Sans Unicode" panose="020B0602030504020204" pitchFamily="34" charset="0"/>
              <a:cs typeface="Lucida Sans Unicode" panose="020B0602030504020204" pitchFamily="34" charset="0"/>
            </a:endParaRPr>
          </a:p>
          <a:p>
            <a:pPr marL="342900" indent="-342900" algn="r">
              <a:buFont typeface="Wingdings" panose="05000000000000000000" pitchFamily="2" charset="2"/>
              <a:buChar char="v"/>
            </a:pPr>
            <a:r>
              <a:rPr lang="en-US" sz="2000" b="1" dirty="0" smtClean="0">
                <a:solidFill>
                  <a:schemeClr val="bg1"/>
                </a:solidFill>
                <a:latin typeface="Arial Rounded MT Bold" panose="020F0704030504030204" pitchFamily="34" charset="0"/>
                <a:cs typeface="Lucida Sans Unicode" panose="020B0602030504020204" pitchFamily="34" charset="0"/>
              </a:rPr>
              <a:t>Building healthy soil</a:t>
            </a:r>
          </a:p>
          <a:p>
            <a:pPr marL="342900" indent="-342900" algn="r">
              <a:buFont typeface="Wingdings" panose="05000000000000000000" pitchFamily="2" charset="2"/>
              <a:buChar char="v"/>
            </a:pPr>
            <a:r>
              <a:rPr lang="en-US" sz="2000" b="1" dirty="0" smtClean="0">
                <a:solidFill>
                  <a:schemeClr val="bg1"/>
                </a:solidFill>
                <a:latin typeface="Arial Rounded MT Bold" panose="020F0704030504030204" pitchFamily="34" charset="0"/>
                <a:cs typeface="Lucida Sans Unicode" panose="020B0602030504020204" pitchFamily="34" charset="0"/>
              </a:rPr>
              <a:t>Compost &amp; fertilizer</a:t>
            </a:r>
          </a:p>
          <a:p>
            <a:pPr marL="342900" indent="-342900" algn="r">
              <a:buFont typeface="Wingdings" panose="05000000000000000000" pitchFamily="2" charset="2"/>
              <a:buChar char="v"/>
            </a:pPr>
            <a:r>
              <a:rPr lang="en-US" sz="2000" b="1" dirty="0" smtClean="0">
                <a:solidFill>
                  <a:schemeClr val="bg1"/>
                </a:solidFill>
                <a:latin typeface="Arial Rounded MT Bold" panose="020F0704030504030204" pitchFamily="34" charset="0"/>
                <a:cs typeface="Lucida Sans Unicode" panose="020B0602030504020204" pitchFamily="34" charset="0"/>
              </a:rPr>
              <a:t>Making garden beds</a:t>
            </a:r>
          </a:p>
        </p:txBody>
      </p:sp>
      <p:sp>
        <p:nvSpPr>
          <p:cNvPr id="15" name="TextBox 14"/>
          <p:cNvSpPr txBox="1"/>
          <p:nvPr/>
        </p:nvSpPr>
        <p:spPr bwMode="white">
          <a:xfrm>
            <a:off x="0" y="-159696"/>
            <a:ext cx="8797786" cy="1508105"/>
          </a:xfrm>
          <a:prstGeom prst="rect">
            <a:avLst/>
          </a:prstGeom>
          <a:noFill/>
        </p:spPr>
        <p:txBody>
          <a:bodyPr wrap="square" rtlCol="0">
            <a:spAutoFit/>
          </a:bodyPr>
          <a:lstStyle/>
          <a:p>
            <a:pPr algn="r"/>
            <a:r>
              <a:rPr lang="en-US" sz="4800" b="1" dirty="0" smtClean="0">
                <a:solidFill>
                  <a:schemeClr val="bg1"/>
                </a:solidFill>
                <a:latin typeface="Arial Rounded MT Bold" panose="020F0704030504030204" pitchFamily="34" charset="0"/>
              </a:rPr>
              <a:t>NEXT WEEK: </a:t>
            </a:r>
          </a:p>
          <a:p>
            <a:pPr algn="r"/>
            <a:r>
              <a:rPr lang="en-US" sz="4400" dirty="0" smtClean="0">
                <a:solidFill>
                  <a:schemeClr val="bg1"/>
                </a:solidFill>
                <a:latin typeface="Arial Rounded MT Bold" panose="020F0704030504030204" pitchFamily="34" charset="0"/>
              </a:rPr>
              <a:t>Getting started with healthy soil</a:t>
            </a:r>
            <a:endParaRPr lang="en-US" sz="4400" dirty="0">
              <a:solidFill>
                <a:schemeClr val="bg1"/>
              </a:solidFill>
              <a:latin typeface="Arial Rounded MT Bold" panose="020F0704030504030204" pitchFamily="34" charset="0"/>
            </a:endParaRPr>
          </a:p>
        </p:txBody>
      </p:sp>
      <p:sp>
        <p:nvSpPr>
          <p:cNvPr id="18" name="TextBox 17"/>
          <p:cNvSpPr txBox="1"/>
          <p:nvPr/>
        </p:nvSpPr>
        <p:spPr>
          <a:xfrm>
            <a:off x="228600" y="4267200"/>
            <a:ext cx="4191000" cy="2062103"/>
          </a:xfrm>
          <a:prstGeom prst="rect">
            <a:avLst/>
          </a:prstGeom>
          <a:noFill/>
        </p:spPr>
        <p:txBody>
          <a:bodyPr wrap="square" rtlCol="0">
            <a:spAutoFit/>
          </a:bodyPr>
          <a:lstStyle/>
          <a:p>
            <a:pPr lvl="0"/>
            <a:endParaRPr lang="en-US" sz="2400" b="1" dirty="0" smtClean="0">
              <a:solidFill>
                <a:schemeClr val="bg1"/>
              </a:solidFill>
              <a:latin typeface="Lucida Sans Unicode" panose="020B0602030504020204" pitchFamily="34" charset="0"/>
              <a:cs typeface="Lucida Sans Unicode" panose="020B0602030504020204" pitchFamily="34" charset="0"/>
            </a:endParaRPr>
          </a:p>
          <a:p>
            <a:pPr lvl="0"/>
            <a:endParaRPr lang="en-US" sz="2400" b="1" dirty="0">
              <a:solidFill>
                <a:schemeClr val="bg1"/>
              </a:solidFill>
              <a:latin typeface="Arial Rounded MT Bold" panose="020F0704030504030204" pitchFamily="34" charset="0"/>
              <a:cs typeface="Lucida Sans Unicode" panose="020B0602030504020204" pitchFamily="34" charset="0"/>
            </a:endParaRPr>
          </a:p>
          <a:p>
            <a:pPr lvl="0"/>
            <a:r>
              <a:rPr lang="en-US" sz="2400" b="1" dirty="0" smtClean="0">
                <a:solidFill>
                  <a:schemeClr val="bg1"/>
                </a:solidFill>
                <a:latin typeface="Arial Rounded MT Bold" panose="020F0704030504030204" pitchFamily="34" charset="0"/>
                <a:cs typeface="Lucida Sans Unicode" panose="020B0602030504020204" pitchFamily="34" charset="0"/>
              </a:rPr>
              <a:t>Book reference:</a:t>
            </a:r>
          </a:p>
          <a:p>
            <a:pPr lvl="0"/>
            <a:r>
              <a:rPr lang="en-US" sz="1600" b="1" dirty="0" smtClean="0">
                <a:solidFill>
                  <a:schemeClr val="bg1"/>
                </a:solidFill>
                <a:latin typeface="Arial Rounded MT Bold" panose="020F0704030504030204" pitchFamily="34" charset="0"/>
                <a:cs typeface="Lucida Sans Unicode" panose="020B0602030504020204" pitchFamily="34" charset="0"/>
              </a:rPr>
              <a:t>Chapter </a:t>
            </a:r>
            <a:r>
              <a:rPr lang="en-US" sz="1600" b="1" dirty="0" smtClean="0">
                <a:solidFill>
                  <a:schemeClr val="bg1"/>
                </a:solidFill>
                <a:latin typeface="Arial Rounded MT Bold" panose="020F0704030504030204" pitchFamily="34" charset="0"/>
                <a:cs typeface="Lucida Sans Unicode" panose="020B0602030504020204" pitchFamily="34" charset="0"/>
              </a:rPr>
              <a:t>2</a:t>
            </a:r>
            <a:endParaRPr lang="en-US" sz="1600" b="1" dirty="0">
              <a:solidFill>
                <a:schemeClr val="bg1"/>
              </a:solidFill>
              <a:latin typeface="Arial Rounded MT Bold" panose="020F0704030504030204" pitchFamily="34" charset="0"/>
              <a:cs typeface="Lucida Sans Unicode" panose="020B0602030504020204" pitchFamily="34" charset="0"/>
            </a:endParaRPr>
          </a:p>
          <a:p>
            <a:endParaRPr lang="en-US" sz="4000" b="1" dirty="0">
              <a:solidFill>
                <a:schemeClr val="bg1"/>
              </a:solidFill>
            </a:endParaRPr>
          </a:p>
        </p:txBody>
      </p:sp>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22" name="Picture 25" descr="OSU Square Logo.wmf"/>
          <p:cNvPicPr>
            <a:picLocks noChangeAspect="1"/>
          </p:cNvPicPr>
          <p:nvPr/>
        </p:nvPicPr>
        <p:blipFill>
          <a:blip r:embed="rId5" cstate="print"/>
          <a:srcRect/>
          <a:stretch>
            <a:fillRect/>
          </a:stretch>
        </p:blipFill>
        <p:spPr bwMode="auto">
          <a:xfrm>
            <a:off x="101274" y="6316620"/>
            <a:ext cx="489436" cy="496422"/>
          </a:xfrm>
          <a:prstGeom prst="rect">
            <a:avLst/>
          </a:prstGeom>
          <a:noFill/>
          <a:ln w="9525">
            <a:noFill/>
            <a:miter lim="800000"/>
            <a:headEnd/>
            <a:tailEnd/>
          </a:ln>
        </p:spPr>
      </p:pic>
      <p:pic>
        <p:nvPicPr>
          <p:cNvPr id="21"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12308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8394" y="5938345"/>
            <a:ext cx="9162393" cy="9144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15"/>
          <p:cNvSpPr/>
          <p:nvPr/>
        </p:nvSpPr>
        <p:spPr>
          <a:xfrm>
            <a:off x="0" y="0"/>
            <a:ext cx="9144000" cy="1371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0" name="Rectangle 19"/>
          <p:cNvSpPr/>
          <p:nvPr/>
        </p:nvSpPr>
        <p:spPr bwMode="white">
          <a:xfrm>
            <a:off x="-1" y="1"/>
            <a:ext cx="9144000" cy="1371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14" name="Subtitle 2"/>
          <p:cNvSpPr txBox="1">
            <a:spLocks/>
          </p:cNvSpPr>
          <p:nvPr/>
        </p:nvSpPr>
        <p:spPr bwMode="white">
          <a:xfrm>
            <a:off x="304800" y="403830"/>
            <a:ext cx="2514600" cy="457200"/>
          </a:xfrm>
          <a:prstGeom prst="rect">
            <a:avLst/>
          </a:prstGeom>
        </p:spPr>
        <p:txBody>
          <a:bodyPr/>
          <a:lstStyle/>
          <a:p>
            <a:pPr marL="109538">
              <a:spcBef>
                <a:spcPts val="400"/>
              </a:spcBef>
              <a:buClr>
                <a:srgbClr val="4F81BD"/>
              </a:buClr>
              <a:buSzPct val="68000"/>
              <a:defRPr/>
            </a:pPr>
            <a:endParaRPr lang="en-US" sz="2000" b="1" dirty="0">
              <a:solidFill>
                <a:prstClr val="white"/>
              </a:solidFill>
              <a:latin typeface="Lucida Sans Unicode" panose="020B0602030504020204" pitchFamily="34" charset="0"/>
              <a:cs typeface="Lucida Sans Unicode" panose="020B0602030504020204" pitchFamily="34" charset="0"/>
            </a:endParaRPr>
          </a:p>
        </p:txBody>
      </p:sp>
      <p:pic>
        <p:nvPicPr>
          <p:cNvPr id="18" name="Picture 2" descr="https://photos-3.dropbox.com/t/0/AABiHv0C4V6ZIVqO52V454MsZasfuX68sPvb7hzyqo2tMw/10/69513075/jpeg/32x32/2/1359244800/0/2/Planning%201.JPG/AeulJn7R4RZtXO6BcfVcH16GWZPYdFnUQPgrCte9JD4?size=1024x768&amp;size_mode=2"/>
          <p:cNvPicPr>
            <a:picLocks noChangeAspect="1" noChangeArrowheads="1"/>
          </p:cNvPicPr>
          <p:nvPr/>
        </p:nvPicPr>
        <p:blipFill rotWithShape="1">
          <a:blip r:embed="rId3" cstate="print"/>
          <a:srcRect l="11531" t="13297" r="5879" b="4972"/>
          <a:stretch/>
        </p:blipFill>
        <p:spPr bwMode="auto">
          <a:xfrm>
            <a:off x="0" y="1371600"/>
            <a:ext cx="9144000" cy="4543245"/>
          </a:xfrm>
          <a:prstGeom prst="rect">
            <a:avLst/>
          </a:prstGeom>
          <a:noFill/>
        </p:spPr>
      </p:pic>
      <p:sp>
        <p:nvSpPr>
          <p:cNvPr id="17" name="Rectangle 16"/>
          <p:cNvSpPr/>
          <p:nvPr/>
        </p:nvSpPr>
        <p:spPr>
          <a:xfrm>
            <a:off x="5751" y="4724400"/>
            <a:ext cx="9144000" cy="1219200"/>
          </a:xfrm>
          <a:prstGeom prst="rect">
            <a:avLst/>
          </a:prstGeom>
          <a:solidFill>
            <a:schemeClr val="tx1">
              <a:lumMod val="75000"/>
              <a:lumOff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9538">
              <a:spcBef>
                <a:spcPts val="400"/>
              </a:spcBef>
              <a:buClr>
                <a:srgbClr val="4F81BD"/>
              </a:buClr>
              <a:buSzPct val="68000"/>
              <a:defRPr/>
            </a:pPr>
            <a:r>
              <a:rPr lang="en-US" sz="2400" b="1" dirty="0" smtClean="0">
                <a:solidFill>
                  <a:schemeClr val="bg1"/>
                </a:solidFill>
                <a:latin typeface="Arial Rounded MT Bold" panose="020F0704030504030204" pitchFamily="34" charset="0"/>
                <a:cs typeface="Lucida Sans Unicode" panose="020B0602030504020204" pitchFamily="34" charset="0"/>
              </a:rPr>
              <a:t>Book reference:</a:t>
            </a:r>
          </a:p>
          <a:p>
            <a:pPr marL="109538">
              <a:spcBef>
                <a:spcPts val="400"/>
              </a:spcBef>
              <a:buClr>
                <a:srgbClr val="4F81BD"/>
              </a:buClr>
              <a:buSzPct val="68000"/>
              <a:defRPr/>
            </a:pPr>
            <a:r>
              <a:rPr lang="en-US" sz="1600" b="1" dirty="0" smtClean="0">
                <a:solidFill>
                  <a:schemeClr val="bg1"/>
                </a:solidFill>
                <a:latin typeface="Arial Rounded MT Bold" panose="020F0704030504030204" pitchFamily="34" charset="0"/>
                <a:cs typeface="Lucida Sans Unicode" panose="020B0602030504020204" pitchFamily="34" charset="0"/>
              </a:rPr>
              <a:t>Chapter 1, Pages 5-32</a:t>
            </a:r>
            <a:endParaRPr lang="en-US" sz="1600" b="1" dirty="0">
              <a:solidFill>
                <a:schemeClr val="bg1"/>
              </a:solidFill>
              <a:latin typeface="Arial Rounded MT Bold" panose="020F0704030504030204" pitchFamily="34" charset="0"/>
              <a:cs typeface="Lucida Sans Unicode" panose="020B0602030504020204" pitchFamily="34" charset="0"/>
            </a:endParaRPr>
          </a:p>
        </p:txBody>
      </p:sp>
      <p:sp>
        <p:nvSpPr>
          <p:cNvPr id="12" name="Subtitle 2"/>
          <p:cNvSpPr>
            <a:spLocks noGrp="1"/>
          </p:cNvSpPr>
          <p:nvPr>
            <p:ph type="subTitle" idx="1"/>
          </p:nvPr>
        </p:nvSpPr>
        <p:spPr>
          <a:xfrm>
            <a:off x="1104899" y="4770060"/>
            <a:ext cx="7772400" cy="1276280"/>
          </a:xfrm>
        </p:spPr>
        <p:txBody>
          <a:bodyPr>
            <a:noAutofit/>
          </a:bodyPr>
          <a:lstStyle/>
          <a:p>
            <a:pPr marL="342900" indent="-342900" algn="r">
              <a:buFont typeface="Wingdings" panose="05000000000000000000" pitchFamily="2" charset="2"/>
              <a:buChar char="v"/>
            </a:pPr>
            <a:r>
              <a:rPr lang="en-US" sz="2000" b="1" dirty="0" smtClean="0">
                <a:solidFill>
                  <a:schemeClr val="bg1"/>
                </a:solidFill>
                <a:latin typeface="Arial Rounded MT Bold" panose="020F0704030504030204" pitchFamily="34" charset="0"/>
                <a:cs typeface="Lucida Sans Unicode" panose="020B0602030504020204" pitchFamily="34" charset="0"/>
              </a:rPr>
              <a:t>Making a planting plan</a:t>
            </a:r>
          </a:p>
          <a:p>
            <a:pPr marL="342900" indent="-342900" algn="r">
              <a:buFont typeface="Wingdings" panose="05000000000000000000" pitchFamily="2" charset="2"/>
              <a:buChar char="v"/>
            </a:pPr>
            <a:r>
              <a:rPr lang="en-US" sz="2000" b="1" dirty="0" smtClean="0">
                <a:solidFill>
                  <a:schemeClr val="bg1"/>
                </a:solidFill>
                <a:latin typeface="Arial Rounded MT Bold" panose="020F0704030504030204" pitchFamily="34" charset="0"/>
                <a:cs typeface="Lucida Sans Unicode" panose="020B0602030504020204" pitchFamily="34" charset="0"/>
              </a:rPr>
              <a:t>Choosing your site</a:t>
            </a:r>
            <a:endParaRPr lang="en-US" sz="2000" b="1" dirty="0">
              <a:solidFill>
                <a:schemeClr val="bg1"/>
              </a:solidFill>
              <a:latin typeface="Arial Rounded MT Bold" panose="020F0704030504030204" pitchFamily="34" charset="0"/>
              <a:cs typeface="Lucida Sans Unicode" panose="020B0602030504020204" pitchFamily="34" charset="0"/>
            </a:endParaRPr>
          </a:p>
          <a:p>
            <a:pPr marL="342900" indent="-342900" algn="r">
              <a:buFont typeface="Wingdings" panose="05000000000000000000" pitchFamily="2" charset="2"/>
              <a:buChar char="v"/>
            </a:pPr>
            <a:r>
              <a:rPr lang="en-US" sz="2000" b="1" dirty="0" smtClean="0">
                <a:solidFill>
                  <a:schemeClr val="bg1"/>
                </a:solidFill>
                <a:latin typeface="Arial Rounded MT Bold" panose="020F0704030504030204" pitchFamily="34" charset="0"/>
                <a:cs typeface="Lucida Sans Unicode" panose="020B0602030504020204" pitchFamily="34" charset="0"/>
              </a:rPr>
              <a:t>Making </a:t>
            </a:r>
            <a:r>
              <a:rPr lang="en-US" sz="2000" b="1" dirty="0">
                <a:solidFill>
                  <a:schemeClr val="bg1"/>
                </a:solidFill>
                <a:latin typeface="Arial Rounded MT Bold" panose="020F0704030504030204" pitchFamily="34" charset="0"/>
                <a:cs typeface="Lucida Sans Unicode" panose="020B0602030504020204" pitchFamily="34" charset="0"/>
              </a:rPr>
              <a:t>a </a:t>
            </a:r>
            <a:r>
              <a:rPr lang="en-US" sz="2000" b="1" dirty="0" smtClean="0">
                <a:solidFill>
                  <a:schemeClr val="bg1"/>
                </a:solidFill>
                <a:latin typeface="Arial Rounded MT Bold" panose="020F0704030504030204" pitchFamily="34" charset="0"/>
                <a:cs typeface="Lucida Sans Unicode" panose="020B0602030504020204" pitchFamily="34" charset="0"/>
              </a:rPr>
              <a:t>planting map</a:t>
            </a:r>
            <a:endParaRPr lang="en-US" sz="2000" b="1" dirty="0">
              <a:solidFill>
                <a:schemeClr val="bg1"/>
              </a:solidFill>
              <a:latin typeface="Arial Rounded MT Bold" panose="020F0704030504030204" pitchFamily="34" charset="0"/>
              <a:cs typeface="Lucida Sans Unicode" panose="020B0602030504020204" pitchFamily="34" charset="0"/>
            </a:endParaRPr>
          </a:p>
          <a:p>
            <a:endParaRPr lang="en-US" sz="2800" b="1" dirty="0">
              <a:solidFill>
                <a:schemeClr val="bg1"/>
              </a:solidFill>
            </a:endParaRPr>
          </a:p>
        </p:txBody>
      </p:sp>
      <p:sp>
        <p:nvSpPr>
          <p:cNvPr id="15" name="TextBox 14"/>
          <p:cNvSpPr txBox="1"/>
          <p:nvPr/>
        </p:nvSpPr>
        <p:spPr bwMode="white">
          <a:xfrm>
            <a:off x="-228600" y="-152400"/>
            <a:ext cx="9372599" cy="1569660"/>
          </a:xfrm>
          <a:prstGeom prst="rect">
            <a:avLst/>
          </a:prstGeom>
          <a:noFill/>
        </p:spPr>
        <p:txBody>
          <a:bodyPr wrap="square" rtlCol="0">
            <a:spAutoFit/>
          </a:bodyPr>
          <a:lstStyle/>
          <a:p>
            <a:pPr algn="r"/>
            <a:r>
              <a:rPr lang="en-US" sz="4800" dirty="0" smtClean="0">
                <a:solidFill>
                  <a:schemeClr val="bg1"/>
                </a:solidFill>
                <a:latin typeface="Arial Rounded MT Bold" panose="020F0704030504030204" pitchFamily="34" charset="0"/>
              </a:rPr>
              <a:t>TODAY’S TOPIC: </a:t>
            </a:r>
          </a:p>
          <a:p>
            <a:pPr algn="r"/>
            <a:r>
              <a:rPr lang="en-US" sz="4800" dirty="0" smtClean="0">
                <a:solidFill>
                  <a:schemeClr val="bg1"/>
                </a:solidFill>
                <a:latin typeface="Arial Rounded MT Bold" panose="020F0704030504030204" pitchFamily="34" charset="0"/>
              </a:rPr>
              <a:t>Planning your garden</a:t>
            </a:r>
            <a:endParaRPr lang="en-US" sz="4800" dirty="0">
              <a:solidFill>
                <a:schemeClr val="bg1"/>
              </a:solidFill>
              <a:latin typeface="Arial Rounded MT Bold" panose="020F0704030504030204" pitchFamily="34" charset="0"/>
            </a:endParaRPr>
          </a:p>
        </p:txBody>
      </p:sp>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22" name="Picture 25" descr="OSU Square Logo.wmf"/>
          <p:cNvPicPr>
            <a:picLocks noChangeAspect="1"/>
          </p:cNvPicPr>
          <p:nvPr/>
        </p:nvPicPr>
        <p:blipFill>
          <a:blip r:embed="rId5" cstate="print"/>
          <a:srcRect/>
          <a:stretch>
            <a:fillRect/>
          </a:stretch>
        </p:blipFill>
        <p:spPr bwMode="auto">
          <a:xfrm>
            <a:off x="101274" y="6316620"/>
            <a:ext cx="489436" cy="496422"/>
          </a:xfrm>
          <a:prstGeom prst="rect">
            <a:avLst/>
          </a:prstGeom>
          <a:noFill/>
          <a:ln w="9525">
            <a:noFill/>
            <a:miter lim="800000"/>
            <a:headEnd/>
            <a:tailEnd/>
          </a:ln>
        </p:spPr>
      </p:pic>
      <p:pic>
        <p:nvPicPr>
          <p:cNvPr id="19"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54346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white">
          <a:xfrm>
            <a:off x="0" y="0"/>
            <a:ext cx="91440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black">
          <a:xfrm>
            <a:off x="449239" y="2090678"/>
            <a:ext cx="6027761" cy="1938992"/>
          </a:xfrm>
          <a:prstGeom prst="rect">
            <a:avLst/>
          </a:prstGeom>
          <a:noFill/>
        </p:spPr>
        <p:txBody>
          <a:bodyPr wrap="square" rtlCol="0">
            <a:spAutoFit/>
          </a:bodyPr>
          <a:lstStyle/>
          <a:p>
            <a:r>
              <a:rPr lang="en-US" sz="6000" dirty="0" smtClean="0">
                <a:latin typeface="Arial Rounded MT Bold" pitchFamily="34" charset="0"/>
              </a:rPr>
              <a:t>Making a planting plan</a:t>
            </a:r>
            <a:endParaRPr lang="en-US" sz="6000" dirty="0">
              <a:latin typeface="Arial Rounded MT Bold"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5"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6" name="Picture 2" descr="\\groups\fhs\GROUPS\BNP\COMMUNITY NUTRITION\NETWORK\Logos\AZHealthZone_Eng_NoTag_1C_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84611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eets in hand IMG_20120829_105236 (2).jpg"/>
          <p:cNvPicPr>
            <a:picLocks noChangeAspect="1"/>
          </p:cNvPicPr>
          <p:nvPr/>
        </p:nvPicPr>
        <p:blipFill rotWithShape="1">
          <a:blip r:embed="rId3" cstate="print"/>
          <a:srcRect l="6162" t="4490" r="29635" b="31308"/>
          <a:stretch/>
        </p:blipFill>
        <p:spPr>
          <a:xfrm>
            <a:off x="0" y="0"/>
            <a:ext cx="9144000" cy="6858000"/>
          </a:xfrm>
          <a:prstGeom prst="rect">
            <a:avLst/>
          </a:prstGeom>
        </p:spPr>
      </p:pic>
      <p:sp>
        <p:nvSpPr>
          <p:cNvPr id="2" name="Rectangle 1"/>
          <p:cNvSpPr/>
          <p:nvPr/>
        </p:nvSpPr>
        <p:spPr>
          <a:xfrm>
            <a:off x="0" y="0"/>
            <a:ext cx="9144000" cy="5334000"/>
          </a:xfrm>
          <a:prstGeom prst="rect">
            <a:avLst/>
          </a:prstGeom>
          <a:gradFill>
            <a:gsLst>
              <a:gs pos="0">
                <a:schemeClr val="bg1"/>
              </a:gs>
              <a:gs pos="100000">
                <a:schemeClr val="tx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bwMode="white">
          <a:xfrm>
            <a:off x="83126" y="44264"/>
            <a:ext cx="9060873" cy="1138773"/>
          </a:xfrm>
          <a:prstGeom prst="rect">
            <a:avLst/>
          </a:prstGeom>
          <a:noFill/>
        </p:spPr>
        <p:txBody>
          <a:bodyPr wrap="square" rtlCol="0">
            <a:spAutoFit/>
          </a:bodyPr>
          <a:lstStyle/>
          <a:p>
            <a:pPr algn="ctr"/>
            <a:r>
              <a:rPr lang="en-US" sz="4000" b="1" dirty="0" smtClean="0">
                <a:latin typeface="Arial Rounded MT Bold" panose="020F0704030504030204" pitchFamily="34" charset="0"/>
              </a:rPr>
              <a:t>Creating a planting </a:t>
            </a:r>
            <a:r>
              <a:rPr lang="en-US" sz="4000" b="1" dirty="0">
                <a:latin typeface="Arial Rounded MT Bold" panose="020F0704030504030204" pitchFamily="34" charset="0"/>
              </a:rPr>
              <a:t>p</a:t>
            </a:r>
            <a:r>
              <a:rPr lang="en-US" sz="4000" b="1" dirty="0" smtClean="0">
                <a:latin typeface="Arial Rounded MT Bold" panose="020F0704030504030204" pitchFamily="34" charset="0"/>
              </a:rPr>
              <a:t>lan</a:t>
            </a:r>
            <a:r>
              <a:rPr lang="en-US" sz="2800" b="1" dirty="0" smtClean="0">
                <a:solidFill>
                  <a:schemeClr val="bg1"/>
                </a:solidFill>
                <a:latin typeface="Arial Rounded MT Bold" panose="020F0704030504030204" pitchFamily="34" charset="0"/>
              </a:rPr>
              <a:t>	</a:t>
            </a:r>
            <a:endParaRPr lang="en-US" sz="2800" dirty="0" smtClean="0">
              <a:solidFill>
                <a:schemeClr val="bg1"/>
              </a:solidFill>
              <a:latin typeface="Arial Rounded MT Bold" panose="020F0704030504030204" pitchFamily="34" charset="0"/>
            </a:endParaRPr>
          </a:p>
          <a:p>
            <a:endParaRPr lang="en-US" sz="2800" dirty="0" smtClean="0"/>
          </a:p>
        </p:txBody>
      </p:sp>
      <p:sp>
        <p:nvSpPr>
          <p:cNvPr id="18" name="TextBox 17"/>
          <p:cNvSpPr txBox="1"/>
          <p:nvPr/>
        </p:nvSpPr>
        <p:spPr bwMode="white">
          <a:xfrm>
            <a:off x="-31173" y="983673"/>
            <a:ext cx="5943600" cy="3662541"/>
          </a:xfrm>
          <a:prstGeom prst="rect">
            <a:avLst/>
          </a:prstGeom>
          <a:noFill/>
        </p:spPr>
        <p:txBody>
          <a:bodyPr wrap="square" rtlCol="0">
            <a:spAutoFit/>
          </a:bodyPr>
          <a:lstStyle/>
          <a:p>
            <a:r>
              <a:rPr lang="en-US" sz="3600" b="1" dirty="0" smtClean="0">
                <a:latin typeface="Arial Rounded MT Bold" panose="020F0704030504030204" pitchFamily="34" charset="0"/>
              </a:rPr>
              <a:t>Deciding what to grow:</a:t>
            </a:r>
          </a:p>
          <a:p>
            <a:pPr marL="1138238" indent="-396875">
              <a:buFont typeface="Arial" pitchFamily="34" charset="0"/>
              <a:buChar char="•"/>
            </a:pPr>
            <a:r>
              <a:rPr lang="en-US" sz="2800" dirty="0">
                <a:latin typeface="Arial Rounded MT Bold" panose="020F0704030504030204" pitchFamily="34" charset="0"/>
              </a:rPr>
              <a:t>What you </a:t>
            </a:r>
            <a:r>
              <a:rPr lang="en-US" sz="2800" dirty="0" smtClean="0">
                <a:latin typeface="Arial Rounded MT Bold" panose="020F0704030504030204" pitchFamily="34" charset="0"/>
              </a:rPr>
              <a:t>enjoy</a:t>
            </a:r>
            <a:endParaRPr lang="en-US" sz="2800" dirty="0">
              <a:latin typeface="Arial Rounded MT Bold" panose="020F0704030504030204" pitchFamily="34" charset="0"/>
            </a:endParaRPr>
          </a:p>
          <a:p>
            <a:pPr marL="1138238" indent="-396875">
              <a:buFont typeface="Arial" pitchFamily="34" charset="0"/>
              <a:buChar char="•"/>
            </a:pPr>
            <a:r>
              <a:rPr lang="en-US" sz="2800" dirty="0" smtClean="0">
                <a:latin typeface="Arial Rounded MT Bold" panose="020F0704030504030204" pitchFamily="34" charset="0"/>
              </a:rPr>
              <a:t>What is realistic</a:t>
            </a:r>
          </a:p>
          <a:p>
            <a:pPr marL="1138238" indent="-396875">
              <a:buFont typeface="Arial" pitchFamily="34" charset="0"/>
              <a:buChar char="•"/>
            </a:pPr>
            <a:r>
              <a:rPr lang="en-US" sz="2800" dirty="0" smtClean="0">
                <a:latin typeface="Arial Rounded MT Bold" panose="020F0704030504030204" pitchFamily="34" charset="0"/>
              </a:rPr>
              <a:t>What is cost-effective</a:t>
            </a:r>
          </a:p>
          <a:p>
            <a:pPr marL="1138238" indent="-396875">
              <a:buFont typeface="Arial" pitchFamily="34" charset="0"/>
              <a:buChar char="•"/>
            </a:pPr>
            <a:r>
              <a:rPr lang="en-US" sz="2800" dirty="0" smtClean="0">
                <a:latin typeface="Arial Rounded MT Bold" panose="020F0704030504030204" pitchFamily="34" charset="0"/>
              </a:rPr>
              <a:t>Space limits</a:t>
            </a:r>
          </a:p>
          <a:p>
            <a:r>
              <a:rPr lang="en-US" sz="2800" b="1" dirty="0" smtClean="0">
                <a:solidFill>
                  <a:schemeClr val="bg1"/>
                </a:solidFill>
              </a:rPr>
              <a:t>		</a:t>
            </a:r>
          </a:p>
          <a:p>
            <a:r>
              <a:rPr lang="en-US" sz="2800" dirty="0" smtClean="0">
                <a:solidFill>
                  <a:schemeClr val="bg1"/>
                </a:solidFill>
              </a:rPr>
              <a:t>	</a:t>
            </a:r>
          </a:p>
          <a:p>
            <a:endParaRPr lang="en-US" sz="2800" dirty="0" smtClean="0"/>
          </a:p>
        </p:txBody>
      </p:sp>
      <p:pic>
        <p:nvPicPr>
          <p:cNvPr id="6"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9"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04489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white">
          <a:xfrm>
            <a:off x="4343400" y="0"/>
            <a:ext cx="4800600" cy="68638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p:nvPr/>
        </p:nvPicPr>
        <p:blipFill rotWithShape="1">
          <a:blip r:embed="rId3" cstate="print">
            <a:extLst>
              <a:ext uri="{28A0092B-C50C-407E-A947-70E740481C1C}">
                <a14:useLocalDpi xmlns:a14="http://schemas.microsoft.com/office/drawing/2010/main" val="0"/>
              </a:ext>
            </a:extLst>
          </a:blip>
          <a:srcRect l="21284" r="8108" b="16385"/>
          <a:stretch/>
        </p:blipFill>
        <p:spPr bwMode="auto">
          <a:xfrm>
            <a:off x="0" y="0"/>
            <a:ext cx="4343400" cy="6858000"/>
          </a:xfrm>
          <a:prstGeom prst="rect">
            <a:avLst/>
          </a:prstGeom>
          <a:noFill/>
          <a:ln>
            <a:noFill/>
          </a:ln>
        </p:spPr>
      </p:pic>
      <p:sp>
        <p:nvSpPr>
          <p:cNvPr id="4" name="Content Placeholder 3"/>
          <p:cNvSpPr>
            <a:spLocks noGrp="1"/>
          </p:cNvSpPr>
          <p:nvPr>
            <p:ph idx="1"/>
          </p:nvPr>
        </p:nvSpPr>
        <p:spPr>
          <a:xfrm>
            <a:off x="4343400" y="-15948"/>
            <a:ext cx="4800600" cy="5029200"/>
          </a:xfrm>
        </p:spPr>
        <p:txBody>
          <a:bodyPr>
            <a:noAutofit/>
          </a:bodyPr>
          <a:lstStyle/>
          <a:p>
            <a:pPr marL="125413" indent="-15875" algn="ctr">
              <a:buNone/>
            </a:pPr>
            <a:r>
              <a:rPr lang="en-US" sz="4000" b="1" dirty="0" smtClean="0">
                <a:latin typeface="Arial Rounded MT Bold" panose="020F0704030504030204" pitchFamily="34" charset="0"/>
              </a:rPr>
              <a:t>What veggies do you enjoy?</a:t>
            </a:r>
          </a:p>
          <a:p>
            <a:pPr>
              <a:buNone/>
            </a:pPr>
            <a:endParaRPr lang="en-US" sz="2800" b="1" dirty="0" smtClean="0">
              <a:latin typeface="Arial Rounded MT Bold" panose="020F0704030504030204" pitchFamily="34" charset="0"/>
            </a:endParaRPr>
          </a:p>
          <a:p>
            <a:pPr>
              <a:buClr>
                <a:schemeClr val="tx1"/>
              </a:buClr>
              <a:buFont typeface="Arial" pitchFamily="34" charset="0"/>
              <a:buChar char="•"/>
            </a:pPr>
            <a:r>
              <a:rPr lang="en-US" sz="2400" dirty="0" smtClean="0">
                <a:latin typeface="Arial Rounded MT Bold" panose="020F0704030504030204" pitchFamily="34" charset="0"/>
              </a:rPr>
              <a:t>Grow what you like!</a:t>
            </a:r>
          </a:p>
          <a:p>
            <a:pPr>
              <a:buClr>
                <a:schemeClr val="tx1"/>
              </a:buClr>
              <a:buFont typeface="Arial" pitchFamily="34" charset="0"/>
              <a:buChar char="•"/>
            </a:pPr>
            <a:endParaRPr lang="en-US" sz="2400" dirty="0" smtClean="0">
              <a:latin typeface="Arial Rounded MT Bold" panose="020F0704030504030204" pitchFamily="34" charset="0"/>
            </a:endParaRPr>
          </a:p>
          <a:p>
            <a:pPr>
              <a:buClr>
                <a:schemeClr val="tx1"/>
              </a:buClr>
              <a:buFont typeface="Arial" pitchFamily="34" charset="0"/>
              <a:buChar char="•"/>
            </a:pPr>
            <a:r>
              <a:rPr lang="en-US" sz="2400" dirty="0" smtClean="0">
                <a:latin typeface="Arial Rounded MT Bold" panose="020F0704030504030204" pitchFamily="34" charset="0"/>
              </a:rPr>
              <a:t>Make a list of up to 10 veggies you and your family enjoy</a:t>
            </a:r>
          </a:p>
          <a:p>
            <a:pPr>
              <a:buClr>
                <a:schemeClr val="tx1"/>
              </a:buClr>
              <a:buFont typeface="Arial" pitchFamily="34" charset="0"/>
              <a:buChar char="•"/>
            </a:pPr>
            <a:endParaRPr lang="en-US" sz="2400" dirty="0" smtClean="0">
              <a:latin typeface="Arial Rounded MT Bold" panose="020F0704030504030204" pitchFamily="34" charset="0"/>
            </a:endParaRPr>
          </a:p>
          <a:p>
            <a:pPr>
              <a:buClr>
                <a:schemeClr val="tx1"/>
              </a:buClr>
              <a:buFont typeface="Arial" pitchFamily="34" charset="0"/>
              <a:buChar char="•"/>
            </a:pPr>
            <a:r>
              <a:rPr lang="en-US" sz="2400" dirty="0" smtClean="0">
                <a:latin typeface="Arial Rounded MT Bold" panose="020F0704030504030204" pitchFamily="34" charset="0"/>
              </a:rPr>
              <a:t>Share this list with the person next to you</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6" name="Picture 25" descr="OSU Square Logo.wmf"/>
          <p:cNvPicPr>
            <a:picLocks noChangeAspect="1"/>
          </p:cNvPicPr>
          <p:nvPr/>
        </p:nvPicPr>
        <p:blipFill>
          <a:blip r:embed="rId5" cstate="print"/>
          <a:srcRect/>
          <a:stretch>
            <a:fillRect/>
          </a:stretch>
        </p:blipFill>
        <p:spPr bwMode="auto">
          <a:xfrm>
            <a:off x="101274" y="6316620"/>
            <a:ext cx="489436" cy="496422"/>
          </a:xfrm>
          <a:prstGeom prst="rect">
            <a:avLst/>
          </a:prstGeom>
          <a:noFill/>
          <a:ln w="9525">
            <a:noFill/>
            <a:miter lim="800000"/>
            <a:headEnd/>
            <a:tailEnd/>
          </a:ln>
        </p:spPr>
      </p:pic>
      <p:pic>
        <p:nvPicPr>
          <p:cNvPr id="7" name="Picture 2" descr="\\groups\fhs\GROUPS\BNP\COMMUNITY NUTRITION\NETWORK\Logos\AZHealthZone_Eng_NoTag_1C_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2019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white">
          <a:xfrm>
            <a:off x="0" y="0"/>
            <a:ext cx="3955473" cy="6858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4" name="Content Placeholder 3"/>
          <p:cNvSpPr>
            <a:spLocks noGrp="1"/>
          </p:cNvSpPr>
          <p:nvPr>
            <p:ph idx="1"/>
          </p:nvPr>
        </p:nvSpPr>
        <p:spPr bwMode="black">
          <a:xfrm>
            <a:off x="0" y="228600"/>
            <a:ext cx="3962400" cy="1295400"/>
          </a:xfrm>
        </p:spPr>
        <p:txBody>
          <a:bodyPr>
            <a:noAutofit/>
          </a:bodyPr>
          <a:lstStyle/>
          <a:p>
            <a:pPr marL="120650" indent="-11113" algn="ctr">
              <a:buNone/>
            </a:pPr>
            <a:r>
              <a:rPr lang="en-US" sz="4000" b="1" dirty="0" smtClean="0">
                <a:latin typeface="Arial Rounded MT Bold" panose="020F0704030504030204" pitchFamily="34" charset="0"/>
              </a:rPr>
              <a:t>What is realistic?</a:t>
            </a:r>
          </a:p>
          <a:p>
            <a:pPr>
              <a:buFont typeface="Arial" pitchFamily="34" charset="0"/>
              <a:buChar char="•"/>
            </a:pPr>
            <a:endParaRPr lang="en-US" sz="2800" b="1" dirty="0" smtClean="0"/>
          </a:p>
          <a:p>
            <a:pPr>
              <a:buNone/>
            </a:pPr>
            <a:endParaRPr lang="en-US" sz="2800" b="1" dirty="0" smtClean="0"/>
          </a:p>
          <a:p>
            <a:pPr>
              <a:buNone/>
            </a:pPr>
            <a:endParaRPr lang="en-US" sz="2800" b="1" dirty="0" smtClean="0"/>
          </a:p>
          <a:p>
            <a:pPr>
              <a:buNone/>
            </a:pPr>
            <a:endParaRPr lang="en-US" sz="2800" b="1" dirty="0" smtClean="0"/>
          </a:p>
          <a:p>
            <a:pPr>
              <a:buNone/>
            </a:pPr>
            <a:endParaRPr lang="en-US" sz="2800" b="1" dirty="0" smtClean="0"/>
          </a:p>
          <a:p>
            <a:pPr>
              <a:buNone/>
            </a:pPr>
            <a:endParaRPr lang="en-US" sz="2800" b="1" dirty="0" smtClean="0"/>
          </a:p>
        </p:txBody>
      </p:sp>
      <p:sp>
        <p:nvSpPr>
          <p:cNvPr id="17" name="TextBox 16"/>
          <p:cNvSpPr txBox="1"/>
          <p:nvPr/>
        </p:nvSpPr>
        <p:spPr bwMode="black">
          <a:xfrm>
            <a:off x="103909" y="1437849"/>
            <a:ext cx="3858491" cy="4493538"/>
          </a:xfrm>
          <a:prstGeom prst="rect">
            <a:avLst/>
          </a:prstGeom>
          <a:noFill/>
        </p:spPr>
        <p:txBody>
          <a:bodyPr wrap="square" rtlCol="0">
            <a:spAutoFit/>
          </a:bodyPr>
          <a:lstStyle/>
          <a:p>
            <a:pPr marL="457200" indent="-457200">
              <a:buClr>
                <a:schemeClr val="accent1"/>
              </a:buClr>
              <a:buFont typeface="Arial" pitchFamily="34" charset="0"/>
              <a:buChar char="•"/>
            </a:pPr>
            <a:endParaRPr lang="en-US" sz="2800" dirty="0" smtClean="0">
              <a:latin typeface="Arial Rounded MT Bold" panose="020F0704030504030204" pitchFamily="34" charset="0"/>
            </a:endParaRPr>
          </a:p>
          <a:p>
            <a:pPr marL="457200" indent="-457200">
              <a:buClr>
                <a:schemeClr val="tx1"/>
              </a:buClr>
              <a:buFont typeface="Arial" pitchFamily="34" charset="0"/>
              <a:buChar char="•"/>
            </a:pPr>
            <a:r>
              <a:rPr lang="en-US" sz="2400" dirty="0" smtClean="0">
                <a:latin typeface="Arial Rounded MT Bold" panose="020F0704030504030204" pitchFamily="34" charset="0"/>
              </a:rPr>
              <a:t>What grows well in our climate?</a:t>
            </a:r>
          </a:p>
          <a:p>
            <a:pPr marL="457200" indent="-457200">
              <a:buClr>
                <a:schemeClr val="tx1"/>
              </a:buClr>
              <a:buFont typeface="Arial" pitchFamily="34" charset="0"/>
              <a:buChar char="•"/>
            </a:pPr>
            <a:endParaRPr lang="en-US" sz="2400" dirty="0" smtClean="0">
              <a:latin typeface="Arial Rounded MT Bold" panose="020F0704030504030204" pitchFamily="34" charset="0"/>
            </a:endParaRPr>
          </a:p>
          <a:p>
            <a:pPr marL="457200" indent="-457200">
              <a:buClr>
                <a:schemeClr val="tx1"/>
              </a:buClr>
              <a:buFont typeface="Arial" pitchFamily="34" charset="0"/>
              <a:buChar char="•"/>
            </a:pPr>
            <a:r>
              <a:rPr lang="en-US" sz="2400" dirty="0" smtClean="0">
                <a:latin typeface="Arial Rounded MT Bold" panose="020F0704030504030204" pitchFamily="34" charset="0"/>
              </a:rPr>
              <a:t>Look at pg. 14: “common </a:t>
            </a:r>
            <a:r>
              <a:rPr lang="en-US" sz="2400" dirty="0">
                <a:latin typeface="Arial Rounded MT Bold" panose="020F0704030504030204" pitchFamily="34" charset="0"/>
              </a:rPr>
              <a:t>c</a:t>
            </a:r>
            <a:r>
              <a:rPr lang="en-US" sz="2400" dirty="0" smtClean="0">
                <a:latin typeface="Arial Rounded MT Bold" panose="020F0704030504030204" pitchFamily="34" charset="0"/>
              </a:rPr>
              <a:t>rop </a:t>
            </a:r>
            <a:r>
              <a:rPr lang="en-US" sz="2400" dirty="0">
                <a:latin typeface="Arial Rounded MT Bold" panose="020F0704030504030204" pitchFamily="34" charset="0"/>
              </a:rPr>
              <a:t>c</a:t>
            </a:r>
            <a:r>
              <a:rPr lang="en-US" sz="2400" dirty="0" smtClean="0">
                <a:latin typeface="Arial Rounded MT Bold" panose="020F0704030504030204" pitchFamily="34" charset="0"/>
              </a:rPr>
              <a:t>hart”</a:t>
            </a:r>
          </a:p>
          <a:p>
            <a:pPr marL="457200" indent="-457200">
              <a:buClr>
                <a:schemeClr val="tx1"/>
              </a:buClr>
              <a:buFont typeface="Arial" pitchFamily="34" charset="0"/>
              <a:buChar char="•"/>
            </a:pPr>
            <a:endParaRPr lang="en-US" sz="2400" dirty="0" smtClean="0">
              <a:latin typeface="Arial Rounded MT Bold" panose="020F0704030504030204" pitchFamily="34" charset="0"/>
            </a:endParaRPr>
          </a:p>
          <a:p>
            <a:pPr marL="457200" indent="-457200">
              <a:buClr>
                <a:schemeClr val="tx1"/>
              </a:buClr>
              <a:buFont typeface="Arial" pitchFamily="34" charset="0"/>
              <a:buChar char="•"/>
            </a:pPr>
            <a:r>
              <a:rPr lang="en-US" sz="2400" dirty="0" smtClean="0">
                <a:latin typeface="Arial Rounded MT Bold" panose="020F0704030504030204" pitchFamily="34" charset="0"/>
              </a:rPr>
              <a:t>Compare to your list</a:t>
            </a:r>
          </a:p>
          <a:p>
            <a:pPr marL="457200" indent="-457200">
              <a:buClr>
                <a:schemeClr val="tx1"/>
              </a:buClr>
              <a:buFont typeface="Arial" pitchFamily="34" charset="0"/>
              <a:buChar char="•"/>
            </a:pPr>
            <a:endParaRPr lang="en-US" sz="2400" dirty="0" smtClean="0">
              <a:latin typeface="Arial Rounded MT Bold" panose="020F0704030504030204" pitchFamily="34" charset="0"/>
            </a:endParaRPr>
          </a:p>
          <a:p>
            <a:pPr marL="457200" indent="-457200">
              <a:buClr>
                <a:schemeClr val="tx1"/>
              </a:buClr>
              <a:buFont typeface="Arial" pitchFamily="34" charset="0"/>
              <a:buChar char="•"/>
            </a:pPr>
            <a:r>
              <a:rPr lang="en-US" sz="2400" dirty="0" smtClean="0">
                <a:latin typeface="Arial Rounded MT Bold" panose="020F0704030504030204" pitchFamily="34" charset="0"/>
              </a:rPr>
              <a:t>See anything else you might like?</a:t>
            </a:r>
          </a:p>
          <a:p>
            <a:pPr marL="457200" indent="-457200">
              <a:buClr>
                <a:schemeClr val="accent1"/>
              </a:buClr>
              <a:buFont typeface="Arial" pitchFamily="34" charset="0"/>
              <a:buChar char="•"/>
            </a:pPr>
            <a:endParaRPr lang="en-US" dirty="0"/>
          </a:p>
        </p:txBody>
      </p:sp>
      <p:sp>
        <p:nvSpPr>
          <p:cNvPr id="5" name="Rectangle 4"/>
          <p:cNvSpPr/>
          <p:nvPr/>
        </p:nvSpPr>
        <p:spPr>
          <a:xfrm>
            <a:off x="4114800" y="401053"/>
            <a:ext cx="838200" cy="5715000"/>
          </a:xfrm>
          <a:prstGeom prst="rect">
            <a:avLst/>
          </a:prstGeom>
          <a:solidFill>
            <a:schemeClr val="accent3">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983" y="6255715"/>
            <a:ext cx="374817" cy="618233"/>
          </a:xfrm>
          <a:prstGeom prst="rect">
            <a:avLst/>
          </a:prstGeom>
        </p:spPr>
      </p:pic>
      <p:pic>
        <p:nvPicPr>
          <p:cNvPr id="11" name="Picture 25" descr="OSU Square Logo.wmf"/>
          <p:cNvPicPr>
            <a:picLocks noChangeAspect="1"/>
          </p:cNvPicPr>
          <p:nvPr/>
        </p:nvPicPr>
        <p:blipFill>
          <a:blip r:embed="rId4" cstate="print"/>
          <a:srcRect/>
          <a:stretch>
            <a:fillRect/>
          </a:stretch>
        </p:blipFill>
        <p:spPr bwMode="auto">
          <a:xfrm>
            <a:off x="101274" y="6316620"/>
            <a:ext cx="489436" cy="496422"/>
          </a:xfrm>
          <a:prstGeom prst="rect">
            <a:avLst/>
          </a:prstGeom>
          <a:noFill/>
          <a:ln w="9525">
            <a:noFill/>
            <a:miter lim="800000"/>
            <a:headEnd/>
            <a:tailEnd/>
          </a:ln>
        </p:spPr>
      </p:pic>
      <p:pic>
        <p:nvPicPr>
          <p:cNvPr id="2" name="Picture 1"/>
          <p:cNvPicPr>
            <a:picLocks noChangeAspect="1"/>
          </p:cNvPicPr>
          <p:nvPr/>
        </p:nvPicPr>
        <p:blipFill>
          <a:blip r:embed="rId5"/>
          <a:stretch>
            <a:fillRect/>
          </a:stretch>
        </p:blipFill>
        <p:spPr>
          <a:xfrm>
            <a:off x="3948544" y="-15946"/>
            <a:ext cx="5195456" cy="5908942"/>
          </a:xfrm>
          <a:prstGeom prst="rect">
            <a:avLst/>
          </a:prstGeom>
        </p:spPr>
      </p:pic>
      <p:pic>
        <p:nvPicPr>
          <p:cNvPr id="3" name="Picture 2"/>
          <p:cNvPicPr>
            <a:picLocks noChangeAspect="1"/>
          </p:cNvPicPr>
          <p:nvPr/>
        </p:nvPicPr>
        <p:blipFill>
          <a:blip r:embed="rId6"/>
          <a:stretch>
            <a:fillRect/>
          </a:stretch>
        </p:blipFill>
        <p:spPr>
          <a:xfrm>
            <a:off x="3948544" y="5892996"/>
            <a:ext cx="5195455" cy="980952"/>
          </a:xfrm>
          <a:prstGeom prst="rect">
            <a:avLst/>
          </a:prstGeom>
        </p:spPr>
      </p:pic>
      <p:pic>
        <p:nvPicPr>
          <p:cNvPr id="10" name="Picture 2" descr="\\groups\fhs\GROUPS\BNP\COMMUNITY NUTRITION\NETWORK\Logos\AZHealthZone_Eng_NoTag_1C_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19200" y="6342220"/>
            <a:ext cx="418724" cy="541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2460728"/>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6225</TotalTime>
  <Words>5571</Words>
  <Application>Microsoft Office PowerPoint</Application>
  <PresentationFormat>On-screen Show (4:3)</PresentationFormat>
  <Paragraphs>749</Paragraphs>
  <Slides>40</Slides>
  <Notes>40</Notes>
  <HiddenSlides>1</HiddenSlides>
  <MMClips>0</MMClips>
  <ScaleCrop>false</ScaleCrop>
  <HeadingPairs>
    <vt:vector size="4" baseType="variant">
      <vt:variant>
        <vt:lpstr>Theme</vt:lpstr>
      </vt:variant>
      <vt:variant>
        <vt:i4>8</vt:i4>
      </vt:variant>
      <vt:variant>
        <vt:lpstr>Slide Titles</vt:lpstr>
      </vt:variant>
      <vt:variant>
        <vt:i4>40</vt:i4>
      </vt:variant>
    </vt:vector>
  </HeadingPairs>
  <TitlesOfParts>
    <vt:vector size="48" baseType="lpstr">
      <vt:lpstr>Custom Design</vt:lpstr>
      <vt:lpstr>1_Custom Design</vt:lpstr>
      <vt:lpstr>2_Custom Design</vt:lpstr>
      <vt:lpstr>3_Custom Design</vt:lpstr>
      <vt:lpstr>4_Custom Design</vt:lpstr>
      <vt:lpstr>5_Custom Design</vt:lpstr>
      <vt:lpstr>6_Custom Design</vt:lpstr>
      <vt:lpstr>7_Custom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Container gardening vs.  In-ground gardening</vt:lpstr>
      <vt:lpstr>Three “R’s” for healthy  container gardens</vt:lpstr>
      <vt:lpstr>What to grow in containers</vt:lpstr>
      <vt:lpstr> Best choices to maximize your  container garden harvest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Seed to SUpper</dc:title>
  <dc:creator>sandy</dc:creator>
  <cp:lastModifiedBy>Jesse Davenport</cp:lastModifiedBy>
  <cp:revision>649</cp:revision>
  <cp:lastPrinted>2018-01-16T18:35:29Z</cp:lastPrinted>
  <dcterms:created xsi:type="dcterms:W3CDTF">2012-09-11T23:43:06Z</dcterms:created>
  <dcterms:modified xsi:type="dcterms:W3CDTF">2018-10-29T02:02:29Z</dcterms:modified>
</cp:coreProperties>
</file>