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0" r:id="rId1"/>
    <p:sldMasterId id="2147483791" r:id="rId2"/>
  </p:sldMasterIdLst>
  <p:notesMasterIdLst>
    <p:notesMasterId r:id="rId31"/>
  </p:notesMasterIdLst>
  <p:handoutMasterIdLst>
    <p:handoutMasterId r:id="rId32"/>
  </p:handoutMasterIdLst>
  <p:sldIdLst>
    <p:sldId id="516" r:id="rId3"/>
    <p:sldId id="428" r:id="rId4"/>
    <p:sldId id="517" r:id="rId5"/>
    <p:sldId id="434" r:id="rId6"/>
    <p:sldId id="455" r:id="rId7"/>
    <p:sldId id="431" r:id="rId8"/>
    <p:sldId id="518" r:id="rId9"/>
    <p:sldId id="432" r:id="rId10"/>
    <p:sldId id="433" r:id="rId11"/>
    <p:sldId id="430" r:id="rId12"/>
    <p:sldId id="436" r:id="rId13"/>
    <p:sldId id="442" r:id="rId14"/>
    <p:sldId id="443" r:id="rId15"/>
    <p:sldId id="446" r:id="rId16"/>
    <p:sldId id="565" r:id="rId17"/>
    <p:sldId id="541" r:id="rId18"/>
    <p:sldId id="435" r:id="rId19"/>
    <p:sldId id="559" r:id="rId20"/>
    <p:sldId id="560" r:id="rId21"/>
    <p:sldId id="561" r:id="rId22"/>
    <p:sldId id="563" r:id="rId23"/>
    <p:sldId id="564" r:id="rId24"/>
    <p:sldId id="553" r:id="rId25"/>
    <p:sldId id="558" r:id="rId26"/>
    <p:sldId id="562" r:id="rId27"/>
    <p:sldId id="555" r:id="rId28"/>
    <p:sldId id="557" r:id="rId29"/>
    <p:sldId id="519" r:id="rId3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BB59"/>
    <a:srgbClr val="B5BF33"/>
    <a:srgbClr val="DFDB45"/>
    <a:srgbClr val="CBDF53"/>
    <a:srgbClr val="C7D050"/>
    <a:srgbClr val="92D050"/>
    <a:srgbClr val="000000"/>
    <a:srgbClr val="A9A100"/>
    <a:srgbClr val="00A3E1"/>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937" autoAdjust="0"/>
    <p:restoredTop sz="90281" autoAdjust="0"/>
  </p:normalViewPr>
  <p:slideViewPr>
    <p:cSldViewPr>
      <p:cViewPr varScale="1">
        <p:scale>
          <a:sx n="79" d="100"/>
          <a:sy n="79" d="100"/>
        </p:scale>
        <p:origin x="-1402" y="-82"/>
      </p:cViewPr>
      <p:guideLst>
        <p:guide orient="horz" pos="2160"/>
        <p:guide pos="2880"/>
      </p:guideLst>
    </p:cSldViewPr>
  </p:slideViewPr>
  <p:outlineViewPr>
    <p:cViewPr>
      <p:scale>
        <a:sx n="33" d="100"/>
        <a:sy n="33" d="100"/>
      </p:scale>
      <p:origin x="0" y="6432"/>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1" d="100"/>
          <a:sy n="71" d="100"/>
        </p:scale>
        <p:origin x="-2995" y="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dirty="0" smtClean="0"/>
              <a:t>Seed to Supper</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r>
              <a:rPr lang="en-US" smtClean="0"/>
              <a:t>Week 4 PowerPoint</a:t>
            </a:r>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4B91F9B-0C5E-45E7-809C-2FA7DBC6207E}" type="slidenum">
              <a:rPr lang="en-US" smtClean="0"/>
              <a:pPr/>
              <a:t>‹#›</a:t>
            </a:fld>
            <a:endParaRPr lang="en-US"/>
          </a:p>
        </p:txBody>
      </p:sp>
    </p:spTree>
    <p:extLst>
      <p:ext uri="{BB962C8B-B14F-4D97-AF65-F5344CB8AC3E}">
        <p14:creationId xmlns:p14="http://schemas.microsoft.com/office/powerpoint/2010/main" val="154075255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mtClean="0"/>
              <a:t>Seed to Supper</a:t>
            </a: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r>
              <a:rPr lang="en-US" smtClean="0"/>
              <a:t>Oregon Food Bank and OSU Extension Service</a:t>
            </a:r>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r>
              <a:rPr lang="en-US" smtClean="0"/>
              <a:t>Week 4 PowerPoint</a:t>
            </a: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0095C1E3-E25E-4181-891B-687C5DFF8D43}" type="slidenum">
              <a:rPr lang="en-US" smtClean="0"/>
              <a:pPr/>
              <a:t>‹#›</a:t>
            </a:fld>
            <a:endParaRPr lang="en-US"/>
          </a:p>
        </p:txBody>
      </p:sp>
    </p:spTree>
    <p:extLst>
      <p:ext uri="{BB962C8B-B14F-4D97-AF65-F5344CB8AC3E}">
        <p14:creationId xmlns:p14="http://schemas.microsoft.com/office/powerpoint/2010/main" val="31060101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Please sign in, grab</a:t>
            </a:r>
            <a:r>
              <a:rPr lang="en-US" baseline="0" dirty="0" smtClean="0"/>
              <a:t> a name tag,</a:t>
            </a:r>
            <a:r>
              <a:rPr lang="en-US" dirty="0" smtClean="0"/>
              <a:t> and take a seat!</a:t>
            </a:r>
          </a:p>
          <a:p>
            <a:endParaRPr lang="en-US" baseline="0" dirty="0" smtClean="0"/>
          </a:p>
          <a:p>
            <a:r>
              <a:rPr lang="en-US" baseline="0" dirty="0" smtClean="0"/>
              <a:t>[have pens and scratch paper available]</a:t>
            </a:r>
          </a:p>
          <a:p>
            <a:endParaRPr lang="en-US" baseline="0" dirty="0" smtClean="0"/>
          </a:p>
          <a:p>
            <a:r>
              <a:rPr lang="en-US" baseline="0" dirty="0" smtClean="0"/>
              <a:t>REVIEW HOMEWORK</a:t>
            </a:r>
          </a:p>
          <a:p>
            <a:r>
              <a:rPr lang="en-US" baseline="0" dirty="0" smtClean="0"/>
              <a:t>Ask:  Did anyone come up with great, creative, low-cost ideas for building garden trellises that they would like to share? Did anyone encounter unexpected challenges?</a:t>
            </a:r>
          </a:p>
          <a:p>
            <a:endParaRPr lang="en-US" baseline="0" dirty="0" smtClean="0"/>
          </a:p>
          <a:p>
            <a:r>
              <a:rPr lang="en-US" baseline="0" dirty="0" smtClean="0"/>
              <a:t>[Optional share--depending on size of group]: Share ideas with a neighbor, small groups, or with the large group.</a:t>
            </a:r>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934644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Hand watering </a:t>
            </a:r>
            <a:r>
              <a:rPr lang="en-US" dirty="0"/>
              <a:t>with a hose or a watering </a:t>
            </a:r>
            <a:r>
              <a:rPr lang="en-US" dirty="0" smtClean="0"/>
              <a:t>can: </a:t>
            </a:r>
            <a:endParaRPr lang="en-US" dirty="0"/>
          </a:p>
          <a:p>
            <a:r>
              <a:rPr lang="en-US" dirty="0"/>
              <a:t>-Delivers water directly to roots, </a:t>
            </a:r>
            <a:r>
              <a:rPr lang="en-US" dirty="0" smtClean="0"/>
              <a:t>reduces waste</a:t>
            </a:r>
            <a:r>
              <a:rPr lang="en-US" dirty="0"/>
              <a:t>.</a:t>
            </a:r>
          </a:p>
          <a:p>
            <a:r>
              <a:rPr lang="en-US" dirty="0"/>
              <a:t>-Takes time to water all areas of your beds</a:t>
            </a:r>
          </a:p>
          <a:p>
            <a:endParaRPr lang="en-US" dirty="0"/>
          </a:p>
          <a:p>
            <a:r>
              <a:rPr lang="en-US" dirty="0" smtClean="0"/>
              <a:t>Water </a:t>
            </a:r>
            <a:r>
              <a:rPr lang="en-US" dirty="0"/>
              <a:t>GENTLY, like the rain. </a:t>
            </a:r>
            <a:r>
              <a:rPr lang="en-US" dirty="0" smtClean="0"/>
              <a:t>Use</a:t>
            </a:r>
            <a:r>
              <a:rPr lang="en-US" baseline="0" dirty="0" smtClean="0"/>
              <a:t> a gentle nozzle setting or a</a:t>
            </a:r>
            <a:r>
              <a:rPr lang="en-US" dirty="0" smtClean="0"/>
              <a:t>ngle your </a:t>
            </a:r>
            <a:r>
              <a:rPr lang="en-US" dirty="0"/>
              <a:t>hose </a:t>
            </a:r>
            <a:r>
              <a:rPr lang="en-US" dirty="0" smtClean="0"/>
              <a:t>upward to avoid </a:t>
            </a:r>
            <a:r>
              <a:rPr lang="en-US" dirty="0"/>
              <a:t>blasting the soil.</a:t>
            </a:r>
          </a:p>
          <a:p>
            <a:pPr defTabSz="931774">
              <a:defRPr/>
            </a:pPr>
            <a:endParaRPr lang="en-US" dirty="0" smtClean="0"/>
          </a:p>
          <a:p>
            <a:pPr defTabSz="931774">
              <a:defRPr/>
            </a:pPr>
            <a:r>
              <a:rPr lang="en-US" dirty="0" smtClean="0"/>
              <a:t>For </a:t>
            </a:r>
            <a:r>
              <a:rPr lang="en-US" dirty="0"/>
              <a:t>leaf lettuce and other greens that are grown close </a:t>
            </a:r>
            <a:r>
              <a:rPr lang="en-US" dirty="0" smtClean="0"/>
              <a:t>together, it is okay to get water on</a:t>
            </a:r>
            <a:r>
              <a:rPr lang="en-US" baseline="0" dirty="0" smtClean="0"/>
              <a:t> the leaves</a:t>
            </a:r>
            <a:r>
              <a:rPr lang="en-US" dirty="0" smtClean="0"/>
              <a:t>. </a:t>
            </a:r>
            <a:r>
              <a:rPr lang="en-US" dirty="0"/>
              <a:t>For all other crops, especially cucumbers and tomatoes, keep the leaves dry when you water. </a:t>
            </a:r>
            <a:endParaRPr lang="en-US" dirty="0" smtClean="0"/>
          </a:p>
          <a:p>
            <a:pPr defTabSz="931774">
              <a:defRPr/>
            </a:pPr>
            <a:endParaRPr lang="en-US" dirty="0" smtClean="0"/>
          </a:p>
          <a:p>
            <a:pPr defTabSz="931774">
              <a:defRPr/>
            </a:pPr>
            <a:r>
              <a:rPr lang="en-US" dirty="0" smtClean="0"/>
              <a:t>There is additional information about other types of watering methods, such as drip irrigation and sprinklers, in the course book. </a:t>
            </a:r>
            <a:endParaRPr lang="en-US" dirty="0"/>
          </a:p>
          <a:p>
            <a:endParaRPr lang="en-US" dirty="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10</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Water until the soil remains “shiny” for 10 to 15 seconds after watering.  Switch back and forth between sections as water soaks in.</a:t>
            </a:r>
          </a:p>
          <a:p>
            <a:endParaRPr lang="en-US" dirty="0"/>
          </a:p>
          <a:p>
            <a:r>
              <a:rPr lang="en-US" dirty="0" smtClean="0"/>
              <a:t>When the soil stays “shiny” for</a:t>
            </a:r>
            <a:r>
              <a:rPr lang="en-US" baseline="0" dirty="0" smtClean="0"/>
              <a:t> 10 to 15 seconds, you know</a:t>
            </a:r>
            <a:r>
              <a:rPr lang="en-US" dirty="0" smtClean="0"/>
              <a:t> </a:t>
            </a:r>
            <a:r>
              <a:rPr lang="en-US" dirty="0"/>
              <a:t>that the soil is holding as much water as it can.</a:t>
            </a:r>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056140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your plants begin to wilt, you have waited too long to water.   </a:t>
            </a:r>
          </a:p>
          <a:p>
            <a:endParaRPr lang="en-US" dirty="0" smtClean="0"/>
          </a:p>
          <a:p>
            <a:r>
              <a:rPr lang="en-US" dirty="0" smtClean="0"/>
              <a:t>Plants wilt when they have </a:t>
            </a:r>
            <a:r>
              <a:rPr lang="en-US" baseline="0" dirty="0" smtClean="0"/>
              <a:t>gone without water for too long. </a:t>
            </a:r>
          </a:p>
          <a:p>
            <a:endParaRPr lang="en-US" baseline="0" dirty="0" smtClean="0"/>
          </a:p>
          <a:p>
            <a:r>
              <a:rPr lang="en-US" baseline="0" dirty="0" smtClean="0"/>
              <a:t>This stresses the plant, so look for signs BEFORE a plant wilts—feel the soil, keep track of your watering schedule, etc.</a:t>
            </a:r>
            <a:endParaRPr lang="en-US" dirty="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42186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i="1" dirty="0" smtClean="0"/>
              <a:t>Germinating seeds and seedlings</a:t>
            </a:r>
            <a:r>
              <a:rPr lang="en-US" b="1" dirty="0" smtClean="0"/>
              <a:t> </a:t>
            </a:r>
            <a:r>
              <a:rPr lang="en-US" dirty="0" smtClean="0"/>
              <a:t>need to stay moist all the time, but be careful not to wash them away. </a:t>
            </a:r>
          </a:p>
          <a:p>
            <a:endParaRPr lang="en-US" dirty="0" smtClean="0"/>
          </a:p>
          <a:p>
            <a:r>
              <a:rPr lang="en-US" dirty="0" smtClean="0"/>
              <a:t>Water them with a gentle spray every day or two. In hot weather, you may need to water them twice a day.</a:t>
            </a:r>
          </a:p>
          <a:p>
            <a:pPr defTabSz="931774">
              <a:defRPr/>
            </a:pPr>
            <a:endParaRPr lang="en-US" b="1" i="1" dirty="0" smtClean="0"/>
          </a:p>
          <a:p>
            <a:pPr defTabSz="931774">
              <a:defRPr/>
            </a:pPr>
            <a:endParaRPr lang="en-US" b="1" i="1" dirty="0" smtClean="0"/>
          </a:p>
          <a:p>
            <a:pPr defTabSz="931774">
              <a:defRPr/>
            </a:pPr>
            <a:r>
              <a:rPr lang="en-US" b="1" i="1" dirty="0" smtClean="0"/>
              <a:t>Developing </a:t>
            </a:r>
            <a:r>
              <a:rPr lang="en-US" b="1" i="1" dirty="0"/>
              <a:t>plants</a:t>
            </a:r>
            <a:r>
              <a:rPr lang="en-US" b="1" dirty="0"/>
              <a:t> </a:t>
            </a:r>
            <a:r>
              <a:rPr lang="en-US" dirty="0"/>
              <a:t>need deep, infrequent watering, to encourage root growth. </a:t>
            </a:r>
          </a:p>
          <a:p>
            <a:pPr defTabSz="931774">
              <a:defRPr/>
            </a:pPr>
            <a:endParaRPr lang="en-US" dirty="0"/>
          </a:p>
          <a:p>
            <a:pPr defTabSz="931774">
              <a:defRPr/>
            </a:pPr>
            <a:r>
              <a:rPr lang="en-US" dirty="0" smtClean="0"/>
              <a:t>Water </a:t>
            </a:r>
            <a:r>
              <a:rPr lang="en-US" dirty="0"/>
              <a:t>at least 6 inches deep and then let the top inch or two of soil dry out completely before watering again</a:t>
            </a:r>
            <a:r>
              <a:rPr lang="en-US" dirty="0" smtClean="0"/>
              <a:t>.</a:t>
            </a:r>
          </a:p>
          <a:p>
            <a:pPr defTabSz="931774">
              <a:defRPr/>
            </a:pPr>
            <a:endParaRPr lang="en-US" dirty="0" smtClean="0"/>
          </a:p>
          <a:p>
            <a:pPr defTabSz="931774">
              <a:defRPr/>
            </a:pPr>
            <a:endParaRPr lang="en-US" dirty="0" smtClean="0"/>
          </a:p>
          <a:p>
            <a:r>
              <a:rPr lang="en-US" i="1" dirty="0" smtClean="0"/>
              <a:t>Shallow-rooted crops</a:t>
            </a:r>
            <a:r>
              <a:rPr lang="en-US" dirty="0" smtClean="0"/>
              <a:t>, like </a:t>
            </a:r>
            <a:r>
              <a:rPr lang="en-US" b="1" dirty="0" smtClean="0"/>
              <a:t>lettuce, onions and cabbage </a:t>
            </a:r>
            <a:r>
              <a:rPr lang="en-US" dirty="0" smtClean="0"/>
              <a:t>draw water from the top foot or less of soil. </a:t>
            </a:r>
          </a:p>
          <a:p>
            <a:endParaRPr lang="en-US" dirty="0" smtClean="0"/>
          </a:p>
          <a:p>
            <a:r>
              <a:rPr lang="en-US" dirty="0" smtClean="0"/>
              <a:t>Thoroughly soak the area around the roots.  </a:t>
            </a:r>
          </a:p>
          <a:p>
            <a:endParaRPr lang="en-US" dirty="0" smtClean="0"/>
          </a:p>
          <a:p>
            <a:endParaRPr lang="en-US" dirty="0" smtClean="0"/>
          </a:p>
          <a:p>
            <a:r>
              <a:rPr lang="en-US" i="1" dirty="0" smtClean="0"/>
              <a:t>Deeper-rooted plants</a:t>
            </a:r>
            <a:r>
              <a:rPr lang="en-US" dirty="0" smtClean="0"/>
              <a:t>, like </a:t>
            </a:r>
            <a:r>
              <a:rPr lang="en-US" b="1" dirty="0" smtClean="0"/>
              <a:t>tomatoes, parsnips and winter squash</a:t>
            </a:r>
            <a:r>
              <a:rPr lang="en-US" dirty="0" smtClean="0"/>
              <a:t>, have root systems that allow them to draw water from the top 2 feet of soil. </a:t>
            </a:r>
          </a:p>
          <a:p>
            <a:endParaRPr lang="en-US" dirty="0" smtClean="0"/>
          </a:p>
          <a:p>
            <a:r>
              <a:rPr lang="en-US" dirty="0" smtClean="0"/>
              <a:t>Deep-rooted plants need water less often, but need more water to reach their deep roots. </a:t>
            </a:r>
          </a:p>
          <a:p>
            <a:endParaRPr lang="en-US" dirty="0" smtClean="0"/>
          </a:p>
          <a:p>
            <a:r>
              <a:rPr lang="en-US" i="1" dirty="0" smtClean="0"/>
              <a:t>In general</a:t>
            </a:r>
            <a:r>
              <a:rPr lang="en-US" dirty="0" smtClean="0"/>
              <a:t>, properly-watered crops develop deep roots, and will need a deep watering only every 5 to 7 days in hot weather</a:t>
            </a:r>
          </a:p>
          <a:p>
            <a:endParaRPr lang="en-US" dirty="0" smtClean="0"/>
          </a:p>
          <a:p>
            <a:pPr defTabSz="931774">
              <a:defRPr/>
            </a:pPr>
            <a:endParaRPr lang="en-US" dirty="0"/>
          </a:p>
          <a:p>
            <a:endParaRPr lang="en-US" dirty="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13</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022766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Frequent</a:t>
            </a:r>
            <a:r>
              <a:rPr lang="en-US" dirty="0"/>
              <a:t>, shallow watering makes plants develop roots close to the surface of the soil (like the plant at right)</a:t>
            </a:r>
          </a:p>
          <a:p>
            <a:endParaRPr lang="en-US" dirty="0"/>
          </a:p>
          <a:p>
            <a:r>
              <a:rPr lang="en-US" dirty="0" smtClean="0"/>
              <a:t>Plants </a:t>
            </a:r>
            <a:r>
              <a:rPr lang="en-US" dirty="0"/>
              <a:t>with shallow roots are vulnerable to stress from dry weather and weeding</a:t>
            </a:r>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14</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Plants can drown</a:t>
            </a:r>
            <a:r>
              <a:rPr lang="en-US" baseline="0" dirty="0" smtClean="0"/>
              <a:t> when soil pores fill up with water, leaving no oxygen for plant roots.</a:t>
            </a:r>
            <a:endParaRPr lang="en-US" dirty="0" smtClean="0"/>
          </a:p>
          <a:p>
            <a:endParaRPr lang="en-US" dirty="0" smtClean="0"/>
          </a:p>
          <a:p>
            <a:r>
              <a:rPr lang="en-US" dirty="0" smtClean="0"/>
              <a:t>Too much water also leaches away nutrients and can cause pollution.</a:t>
            </a:r>
            <a:endParaRPr lang="en-US" dirty="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15</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725056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D584B26-8752-437A-9111-7E66ABF75EF5}" type="slidenum">
              <a:rPr lang="en-US" altLang="en-US">
                <a:solidFill>
                  <a:prstClr val="black"/>
                </a:solidFill>
              </a:rPr>
              <a:pPr eaLnBrk="1" hangingPunct="1">
                <a:spcBef>
                  <a:spcPct val="0"/>
                </a:spcBef>
              </a:pPr>
              <a:t>16</a:t>
            </a:fld>
            <a:endParaRPr lang="en-US" altLang="en-US">
              <a:solidFill>
                <a:prstClr val="black"/>
              </a:solidFill>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altLang="en-US" dirty="0" smtClean="0"/>
              <a:t>Who knows some proper watering techniques?</a:t>
            </a:r>
          </a:p>
        </p:txBody>
      </p:sp>
      <p:sp>
        <p:nvSpPr>
          <p:cNvPr id="2" name="Footer Placeholder 1"/>
          <p:cNvSpPr>
            <a:spLocks noGrp="1"/>
          </p:cNvSpPr>
          <p:nvPr>
            <p:ph type="ftr" sz="quarter" idx="10"/>
          </p:nvPr>
        </p:nvSpPr>
        <p:spPr/>
        <p:txBody>
          <a:bodyPr/>
          <a:lstStyle/>
          <a:p>
            <a:r>
              <a:rPr lang="en-US" smtClean="0">
                <a:solidFill>
                  <a:prstClr val="black"/>
                </a:solidFill>
              </a:rPr>
              <a:t>Week 4 PowerPoint</a:t>
            </a:r>
            <a:endParaRPr lang="en-US">
              <a:solidFill>
                <a:prstClr val="black"/>
              </a:solidFill>
            </a:endParaRPr>
          </a:p>
        </p:txBody>
      </p:sp>
      <p:sp>
        <p:nvSpPr>
          <p:cNvPr id="3" name="Date Placeholder 2"/>
          <p:cNvSpPr>
            <a:spLocks noGrp="1"/>
          </p:cNvSpPr>
          <p:nvPr>
            <p:ph type="dt" idx="11"/>
          </p:nvPr>
        </p:nvSpPr>
        <p:spPr/>
        <p:txBody>
          <a:bodyPr/>
          <a:lstStyle/>
          <a:p>
            <a:r>
              <a:rPr lang="en-US" smtClean="0">
                <a:solidFill>
                  <a:prstClr val="black"/>
                </a:solidFill>
              </a:rPr>
              <a:t>Oregon Food Bank and OSU Extension Service</a:t>
            </a:r>
            <a:endParaRPr lang="en-US">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4198657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GREAT IDEA! </a:t>
            </a:r>
            <a:endParaRPr lang="en-US" dirty="0" smtClean="0"/>
          </a:p>
          <a:p>
            <a:endParaRPr lang="en-US" dirty="0" smtClean="0"/>
          </a:p>
          <a:p>
            <a:r>
              <a:rPr lang="en-US" dirty="0" smtClean="0"/>
              <a:t>Here's </a:t>
            </a:r>
            <a:r>
              <a:rPr lang="en-US" dirty="0"/>
              <a:t>a quick tutorial:  All you need is a milk jug, a large needle, and a lighter.  Use the lighter to heat the needle (be sure you have something to protect your fingers from the hot needle), and then poke it though the lid (from the inside out).  Heat the needle again for each new hole.</a:t>
            </a:r>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17</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066061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74</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dirty="0" smtClean="0"/>
              <a:t>Week 4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18</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862129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Extra care during the first few weeks of a </a:t>
            </a:r>
            <a:r>
              <a:rPr lang="en-US" sz="1300" dirty="0" smtClean="0"/>
              <a:t>newly-planted </a:t>
            </a:r>
            <a:r>
              <a:rPr lang="en-US" sz="1300" dirty="0"/>
              <a:t>garden </a:t>
            </a:r>
            <a:r>
              <a:rPr lang="en-US" sz="1300" dirty="0" smtClean="0"/>
              <a:t>pays</a:t>
            </a:r>
            <a:r>
              <a:rPr lang="en-US" sz="1300" baseline="0" dirty="0" smtClean="0"/>
              <a:t> </a:t>
            </a:r>
            <a:r>
              <a:rPr lang="en-US" sz="1300" dirty="0" smtClean="0"/>
              <a:t>off </a:t>
            </a:r>
            <a:r>
              <a:rPr lang="en-US" sz="1300" dirty="0"/>
              <a:t>big later in the season.  </a:t>
            </a:r>
          </a:p>
          <a:p>
            <a:endParaRPr lang="en-US" sz="1300" dirty="0"/>
          </a:p>
          <a:p>
            <a:r>
              <a:rPr lang="en-US" sz="1300" dirty="0"/>
              <a:t>For the first few days after transplanting, </a:t>
            </a:r>
            <a:r>
              <a:rPr lang="en-US" sz="1300" dirty="0" smtClean="0"/>
              <a:t>protect </a:t>
            </a:r>
            <a:r>
              <a:rPr lang="en-US" sz="1300" dirty="0"/>
              <a:t>young plants from wind and sun. </a:t>
            </a:r>
            <a:endParaRPr lang="en-US" sz="1300" dirty="0" smtClean="0"/>
          </a:p>
          <a:p>
            <a:endParaRPr lang="en-US" sz="1300" dirty="0" smtClean="0"/>
          </a:p>
          <a:p>
            <a:r>
              <a:rPr lang="en-US" sz="1300" dirty="0" smtClean="0"/>
              <a:t>Use newspaper or cardboard to shield the south side of transplants,</a:t>
            </a:r>
            <a:r>
              <a:rPr lang="en-US" sz="1300" baseline="0" dirty="0" smtClean="0"/>
              <a:t> where the sun is strongest.</a:t>
            </a:r>
          </a:p>
          <a:p>
            <a:endParaRPr lang="en-US" sz="1300" baseline="0" dirty="0" smtClean="0"/>
          </a:p>
          <a:p>
            <a:r>
              <a:rPr lang="en-US" sz="1300" baseline="0" dirty="0" smtClean="0"/>
              <a:t>Use plastic bottles with the bottoms cut off to protect tender young plants from the cold and from bird and insect damage.</a:t>
            </a:r>
            <a:endParaRPr lang="en-US" sz="1300"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dirty="0" smtClean="0"/>
              <a:t>Week 4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19</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826995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last lesson we discussed</a:t>
            </a:r>
            <a:r>
              <a:rPr lang="en-US" baseline="0" dirty="0" smtClean="0"/>
              <a:t> preparing the soil, and planting seeds and starts. </a:t>
            </a:r>
          </a:p>
          <a:p>
            <a:endParaRPr lang="en-US" baseline="0" dirty="0" smtClean="0"/>
          </a:p>
          <a:p>
            <a:r>
              <a:rPr lang="en-US" baseline="0" dirty="0" smtClean="0"/>
              <a:t>In this lesson we will talk about caring for your growing garden and garden maintenance.</a:t>
            </a:r>
          </a:p>
          <a:p>
            <a:endParaRPr lang="en-US" baseline="0" dirty="0" smtClean="0"/>
          </a:p>
          <a:p>
            <a:r>
              <a:rPr lang="en-US" baseline="0" dirty="0" smtClean="0"/>
              <a:t>We will talk about watering, protecting young plants, vertical gardening and improving &amp; protecting soil health. </a:t>
            </a:r>
          </a:p>
          <a:p>
            <a:endParaRPr lang="en-US" baseline="0" dirty="0" smtClean="0"/>
          </a:p>
          <a:p>
            <a:r>
              <a:rPr lang="en-US" baseline="0" dirty="0" smtClean="0"/>
              <a:t>Next week we will talk about weeding and pest management.</a:t>
            </a:r>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457389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Keeps</a:t>
            </a:r>
            <a:r>
              <a:rPr lang="en-US" sz="1300" baseline="0" dirty="0" smtClean="0"/>
              <a:t> out birds, cats, and insects, but p</a:t>
            </a:r>
            <a:r>
              <a:rPr lang="en-US" sz="1300" dirty="0" smtClean="0"/>
              <a:t>ermeable so sun and water can get through.</a:t>
            </a:r>
          </a:p>
          <a:p>
            <a:endParaRPr lang="en-US" sz="1300" dirty="0" smtClean="0"/>
          </a:p>
          <a:p>
            <a:r>
              <a:rPr lang="en-US" sz="1300" dirty="0" smtClean="0"/>
              <a:t>Install</a:t>
            </a:r>
            <a:r>
              <a:rPr lang="en-US" sz="1300" baseline="0" dirty="0" smtClean="0"/>
              <a:t> over newly-planted seeds or starts</a:t>
            </a:r>
            <a:r>
              <a:rPr lang="en-US" sz="1300" dirty="0" smtClean="0"/>
              <a:t>. Drape over low tunnels or lay directly on the soil, loosely tucked in with dirt or rocks so that plants have room to grow.</a:t>
            </a:r>
          </a:p>
          <a:p>
            <a:endParaRPr lang="en-US" sz="1300" dirty="0" smtClean="0"/>
          </a:p>
          <a:p>
            <a:r>
              <a:rPr lang="en-US" sz="1300" dirty="0" smtClean="0"/>
              <a:t>Check underneath your row cover occasionally in case pests were trapped</a:t>
            </a:r>
            <a:r>
              <a:rPr lang="en-US" sz="1300" baseline="0" dirty="0" smtClean="0"/>
              <a:t> inside.</a:t>
            </a:r>
            <a:endParaRPr lang="en-US" sz="1300" dirty="0" smtClean="0"/>
          </a:p>
          <a:p>
            <a:endParaRPr lang="en-US" sz="1300" dirty="0" smtClean="0"/>
          </a:p>
          <a:p>
            <a:r>
              <a:rPr lang="en-US" sz="1300" dirty="0" smtClean="0"/>
              <a:t>When fruit-bearing plants</a:t>
            </a:r>
            <a:r>
              <a:rPr lang="en-US" sz="1300" baseline="0" dirty="0" smtClean="0"/>
              <a:t> like </a:t>
            </a:r>
            <a:r>
              <a:rPr lang="en-US" sz="1300" dirty="0" smtClean="0"/>
              <a:t>squash begin to flower, remove row covers so pollinating insects can reach the blossoms</a:t>
            </a:r>
            <a:r>
              <a:rPr lang="en-US" sz="1300" baseline="0" dirty="0" smtClean="0"/>
              <a:t>. </a:t>
            </a:r>
            <a:r>
              <a:rPr lang="en-US" sz="1300" dirty="0" smtClean="0"/>
              <a:t>Remove or loosen to increase airflow if temperatures underneath get too hot.</a:t>
            </a:r>
            <a:endParaRPr lang="en-US" sz="1300" dirty="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dirty="0" smtClean="0"/>
              <a:t>Week 4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20</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741918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Vertical </a:t>
            </a:r>
            <a:r>
              <a:rPr lang="en-US" sz="1300" dirty="0"/>
              <a:t>gardening is the use of trellises, nets, strings, cages, or poles to support plants as they grow upward. </a:t>
            </a:r>
            <a:r>
              <a:rPr lang="en-US" sz="1300" dirty="0" smtClean="0"/>
              <a:t>Plants</a:t>
            </a:r>
            <a:r>
              <a:rPr lang="en-US" sz="1300" baseline="0" dirty="0" smtClean="0"/>
              <a:t> grown vertically t</a:t>
            </a:r>
            <a:r>
              <a:rPr lang="en-US" sz="1300" dirty="0" smtClean="0"/>
              <a:t>ake </a:t>
            </a:r>
            <a:r>
              <a:rPr lang="en-US" sz="1300" dirty="0"/>
              <a:t>up less </a:t>
            </a:r>
            <a:r>
              <a:rPr lang="en-US" sz="1300" dirty="0" smtClean="0"/>
              <a:t>space on the ground.</a:t>
            </a:r>
          </a:p>
          <a:p>
            <a:endParaRPr lang="en-US" sz="1300" dirty="0"/>
          </a:p>
          <a:p>
            <a:r>
              <a:rPr lang="en-US" sz="1300" dirty="0" smtClean="0"/>
              <a:t>Good </a:t>
            </a:r>
            <a:r>
              <a:rPr lang="en-US" sz="1300" dirty="0"/>
              <a:t>for vining and sprawling </a:t>
            </a:r>
            <a:r>
              <a:rPr lang="en-US" sz="1300" dirty="0" smtClean="0"/>
              <a:t>plants </a:t>
            </a:r>
            <a:r>
              <a:rPr lang="en-US" sz="1300" dirty="0"/>
              <a:t>like cucumbers, tomatoes, melons, and pole beans. Some plants attach themselves to the support, while others need to be tied on. </a:t>
            </a:r>
          </a:p>
          <a:p>
            <a:endParaRPr lang="en-US" sz="13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t>Install </a:t>
            </a:r>
            <a:r>
              <a:rPr lang="en-US" sz="1300" dirty="0"/>
              <a:t>trellises at planting time to avoid accidentally damaging your plants. </a:t>
            </a:r>
            <a:r>
              <a:rPr lang="en-US" sz="1300" dirty="0" smtClean="0"/>
              <a:t>Remember in planning that vertically-grown plants will cast a shadow.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300" dirty="0" smtClean="0"/>
          </a:p>
          <a:p>
            <a:r>
              <a:rPr lang="en-US" sz="1300" dirty="0" smtClean="0"/>
              <a:t>Keep </a:t>
            </a:r>
            <a:r>
              <a:rPr lang="en-US" sz="1300" dirty="0"/>
              <a:t>well </a:t>
            </a:r>
            <a:r>
              <a:rPr lang="en-US" sz="1300" dirty="0" smtClean="0"/>
              <a:t>watered</a:t>
            </a:r>
            <a:r>
              <a:rPr lang="en-US" sz="1300" baseline="0" dirty="0" smtClean="0"/>
              <a:t> because </a:t>
            </a:r>
            <a:r>
              <a:rPr lang="en-US" sz="1300" dirty="0" smtClean="0"/>
              <a:t>plants </a:t>
            </a:r>
            <a:r>
              <a:rPr lang="en-US" sz="1300" dirty="0"/>
              <a:t>grown vertically are more </a:t>
            </a:r>
            <a:r>
              <a:rPr lang="en-US" sz="1300" dirty="0" smtClean="0"/>
              <a:t>exposed.</a:t>
            </a:r>
            <a:endParaRPr lang="en-US" sz="1300" dirty="0"/>
          </a:p>
          <a:p>
            <a:endParaRPr lang="en-US" sz="130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dirty="0" smtClean="0"/>
              <a:t>Week 4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162988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You can buy tomato cages and other support</a:t>
            </a:r>
            <a:r>
              <a:rPr lang="en-US" sz="1300" baseline="0" dirty="0" smtClean="0"/>
              <a:t> structures at hardware stores and nurseries, but many gardeners save money by building their own out of materials they have on hand.</a:t>
            </a:r>
            <a:endParaRPr lang="en-US" sz="1300" dirty="0" smtClean="0"/>
          </a:p>
          <a:p>
            <a:endParaRPr lang="en-US" sz="1300" dirty="0" smtClean="0"/>
          </a:p>
          <a:p>
            <a:r>
              <a:rPr lang="en-US" sz="1300" smtClean="0"/>
              <a:t>Pages</a:t>
            </a:r>
            <a:r>
              <a:rPr lang="en-US" sz="1300" baseline="0" smtClean="0"/>
              <a:t> </a:t>
            </a:r>
            <a:r>
              <a:rPr lang="en-US" sz="1300" smtClean="0"/>
              <a:t>152-153</a:t>
            </a:r>
            <a:r>
              <a:rPr lang="en-US" sz="1300" baseline="0" smtClean="0"/>
              <a:t> </a:t>
            </a:r>
            <a:r>
              <a:rPr lang="en-US" sz="1300" baseline="0" dirty="0" smtClean="0"/>
              <a:t>in your book show more examples of do-it-yourself trellises.</a:t>
            </a:r>
            <a:endParaRPr lang="en-US" sz="130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a:p>
        </p:txBody>
      </p:sp>
      <p:sp>
        <p:nvSpPr>
          <p:cNvPr id="5" name="Footer Placeholder 4"/>
          <p:cNvSpPr>
            <a:spLocks noGrp="1"/>
          </p:cNvSpPr>
          <p:nvPr>
            <p:ph type="ftr" sz="quarter" idx="11"/>
          </p:nvPr>
        </p:nvSpPr>
        <p:spPr/>
        <p:txBody>
          <a:bodyPr/>
          <a:lstStyle/>
          <a:p>
            <a:r>
              <a:rPr lang="en-US" dirty="0" smtClean="0"/>
              <a:t>Week 4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728949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a:t>
            </a:r>
            <a:r>
              <a:rPr lang="en-US" baseline="0" dirty="0" smtClean="0"/>
              <a:t> 76</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23</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4 PowerPoint</a:t>
            </a:r>
            <a:endParaRPr lang="en-US" dirty="0"/>
          </a:p>
        </p:txBody>
      </p:sp>
    </p:spTree>
    <p:extLst>
      <p:ext uri="{BB962C8B-B14F-4D97-AF65-F5344CB8AC3E}">
        <p14:creationId xmlns:p14="http://schemas.microsoft.com/office/powerpoint/2010/main" val="51248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you add organic matter over the years,</a:t>
            </a:r>
            <a:r>
              <a:rPr lang="en-US" baseline="0" dirty="0" smtClean="0"/>
              <a:t> you will not need to dig of turn the soil as much.</a:t>
            </a:r>
          </a:p>
          <a:p>
            <a:endParaRPr lang="en-US" baseline="0" dirty="0" smtClean="0"/>
          </a:p>
          <a:p>
            <a:r>
              <a:rPr lang="en-US" baseline="0" dirty="0" smtClean="0"/>
              <a:t>Your soil will begin to build an ecosystem of healthy organisms that will loosen the soil and improve drainage.  </a:t>
            </a:r>
          </a:p>
          <a:p>
            <a:endParaRPr lang="en-US" baseline="0" dirty="0" smtClean="0"/>
          </a:p>
          <a:p>
            <a:r>
              <a:rPr lang="en-US" baseline="0" dirty="0" smtClean="0"/>
              <a:t>Turning healthy soil disturbs this ecosystem.  </a:t>
            </a:r>
          </a:p>
          <a:p>
            <a:endParaRPr lang="en-US" baseline="0" dirty="0" smtClean="0"/>
          </a:p>
          <a:p>
            <a:r>
              <a:rPr lang="en-US" baseline="0" dirty="0" smtClean="0"/>
              <a:t>When you add compost to a healthy, established bed, you can save the soil life and your back by just “wiggling” the compost in lightly with a spading fork.  Or just plant directly into it without mixing.</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24</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4 PowerPoint</a:t>
            </a:r>
            <a:endParaRPr lang="en-US" dirty="0"/>
          </a:p>
        </p:txBody>
      </p:sp>
    </p:spTree>
    <p:extLst>
      <p:ext uri="{BB962C8B-B14F-4D97-AF65-F5344CB8AC3E}">
        <p14:creationId xmlns:p14="http://schemas.microsoft.com/office/powerpoint/2010/main" val="2190974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your garden is empty over the winter,</a:t>
            </a:r>
            <a:r>
              <a:rPr lang="en-US" baseline="0" dirty="0" smtClean="0"/>
              <a:t> you can protect it by covering it with mulch or growing a cover crop.</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25</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4 PowerPoint</a:t>
            </a:r>
            <a:endParaRPr lang="en-US" dirty="0"/>
          </a:p>
        </p:txBody>
      </p:sp>
    </p:spTree>
    <p:extLst>
      <p:ext uri="{BB962C8B-B14F-4D97-AF65-F5344CB8AC3E}">
        <p14:creationId xmlns:p14="http://schemas.microsoft.com/office/powerpoint/2010/main" val="3775382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If your garden is empty over the winter,</a:t>
            </a:r>
            <a:r>
              <a:rPr lang="en-US" baseline="0" dirty="0" smtClean="0"/>
              <a:t> you can protect it by covering it with mulch or growing a cover crop.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Mulch is any material that you spread on the surface of garden soil to stop weeds and protect roots.</a:t>
            </a:r>
            <a:br>
              <a:rPr lang="en-US" dirty="0" smtClean="0"/>
            </a:br>
            <a:r>
              <a:rPr lang="en-US" dirty="0" smtClean="0"/>
              <a:t/>
            </a:r>
            <a:br>
              <a:rPr lang="en-US" dirty="0" smtClean="0"/>
            </a:br>
            <a:r>
              <a:rPr lang="en-US" dirty="0" smtClean="0"/>
              <a:t>Types of mulch include black or clear plastic, and organic mulches like</a:t>
            </a:r>
            <a:r>
              <a:rPr lang="en-US" baseline="0" dirty="0" smtClean="0"/>
              <a:t> </a:t>
            </a:r>
            <a:r>
              <a:rPr lang="en-US" dirty="0" smtClean="0"/>
              <a:t>newspaper, cardboard, chopped leaves, straw, or compost. </a:t>
            </a:r>
          </a:p>
          <a:p>
            <a:r>
              <a:rPr lang="en-US" dirty="0" smtClean="0"/>
              <a:t/>
            </a:r>
            <a:br>
              <a:rPr lang="en-US" dirty="0" smtClean="0"/>
            </a:br>
            <a:r>
              <a:rPr lang="en-US" dirty="0" smtClean="0"/>
              <a:t>To protect the soil in winter, </a:t>
            </a:r>
            <a:r>
              <a:rPr lang="en-US" baseline="0" dirty="0" smtClean="0"/>
              <a:t>s</a:t>
            </a:r>
            <a:r>
              <a:rPr lang="en-US" dirty="0" smtClean="0"/>
              <a:t>pread a thick layer (4 to 6 inches) of mulch</a:t>
            </a:r>
            <a:r>
              <a:rPr lang="en-US" baseline="0" dirty="0" smtClean="0"/>
              <a:t> </a:t>
            </a:r>
            <a:r>
              <a:rPr lang="en-US" dirty="0" smtClean="0"/>
              <a:t>over the beds and paths at</a:t>
            </a:r>
            <a:r>
              <a:rPr lang="en-US" baseline="0" dirty="0" smtClean="0"/>
              <a:t> the end of the growing season</a:t>
            </a:r>
            <a:r>
              <a:rPr lang="en-US" dirty="0" smtClean="0"/>
              <a:t>.</a:t>
            </a:r>
            <a:br>
              <a:rPr lang="en-US" dirty="0" smtClean="0"/>
            </a:br>
            <a:r>
              <a:rPr lang="en-US" dirty="0" smtClean="0"/>
              <a:t/>
            </a:r>
            <a:br>
              <a:rPr lang="en-US" dirty="0" smtClean="0"/>
            </a:br>
            <a:r>
              <a:rPr lang="en-US" dirty="0" smtClean="0"/>
              <a:t>In the spring you can turn it into the beds if it has decomposed,</a:t>
            </a:r>
            <a:r>
              <a:rPr lang="en-US" baseline="0" dirty="0" smtClean="0"/>
              <a:t> or </a:t>
            </a:r>
            <a:r>
              <a:rPr lang="en-US" dirty="0" smtClean="0"/>
              <a:t>pull it off</a:t>
            </a:r>
            <a:r>
              <a:rPr lang="en-US" baseline="0" dirty="0" smtClean="0"/>
              <a:t> the beds </a:t>
            </a:r>
            <a:r>
              <a:rPr lang="en-US" dirty="0" smtClean="0"/>
              <a:t>before planting.</a:t>
            </a:r>
          </a:p>
          <a:p>
            <a:endParaRPr lang="en-US" dirty="0" smtClean="0"/>
          </a:p>
          <a:p>
            <a:r>
              <a:rPr lang="en-US" dirty="0" smtClean="0"/>
              <a:t>You </a:t>
            </a:r>
            <a:r>
              <a:rPr lang="en-US" dirty="0"/>
              <a:t>can also spread mulch around the base of plants during the growing season to keep water in the soil and </a:t>
            </a:r>
            <a:r>
              <a:rPr lang="en-US" dirty="0" smtClean="0"/>
              <a:t>stop weeds.</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26</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4 PowerPoint</a:t>
            </a:r>
            <a:endParaRPr lang="en-US" dirty="0"/>
          </a:p>
        </p:txBody>
      </p:sp>
    </p:spTree>
    <p:extLst>
      <p:ext uri="{BB962C8B-B14F-4D97-AF65-F5344CB8AC3E}">
        <p14:creationId xmlns:p14="http://schemas.microsoft.com/office/powerpoint/2010/main" val="30605066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Cover crops, also called “green manure”, are placeholder crops you plant during the off-season and then cut down before planting a crop for harvest. Cover crops prevent erosion and build up soil nutrients. </a:t>
            </a:r>
          </a:p>
          <a:p>
            <a:pPr defTabSz="1002434">
              <a:defRPr/>
            </a:pPr>
            <a:endParaRPr lang="en-US" dirty="0" smtClean="0"/>
          </a:p>
          <a:p>
            <a:pPr defTabSz="1002434">
              <a:defRPr/>
            </a:pPr>
            <a:r>
              <a:rPr lang="en-US" dirty="0" smtClean="0"/>
              <a:t>Benefits: </a:t>
            </a:r>
          </a:p>
          <a:p>
            <a:pPr marL="184452" indent="-184452" defTabSz="1002434">
              <a:buFontTx/>
              <a:buChar char="-"/>
              <a:defRPr/>
            </a:pPr>
            <a:r>
              <a:rPr lang="en-US" dirty="0" smtClean="0"/>
              <a:t>Easy, inexpensive </a:t>
            </a:r>
          </a:p>
          <a:p>
            <a:pPr marL="184452" indent="-184452" defTabSz="1002434">
              <a:buFontTx/>
              <a:buChar char="-"/>
              <a:defRPr/>
            </a:pPr>
            <a:r>
              <a:rPr lang="en-US" dirty="0" smtClean="0"/>
              <a:t>Protect soil from</a:t>
            </a:r>
            <a:r>
              <a:rPr lang="en-US" baseline="0" dirty="0" smtClean="0"/>
              <a:t> rain</a:t>
            </a:r>
          </a:p>
          <a:p>
            <a:pPr marL="184452" indent="-184452" defTabSz="1002434">
              <a:buFontTx/>
              <a:buChar char="-"/>
              <a:defRPr/>
            </a:pPr>
            <a:r>
              <a:rPr lang="en-US" baseline="0" dirty="0" smtClean="0"/>
              <a:t>Loosen soil and improve air and water movement</a:t>
            </a:r>
          </a:p>
          <a:p>
            <a:pPr marL="184452" indent="-184452" defTabSz="1002434">
              <a:buFontTx/>
              <a:buChar char="-"/>
              <a:defRPr/>
            </a:pPr>
            <a:r>
              <a:rPr lang="en-US" baseline="0" dirty="0" smtClean="0"/>
              <a:t>Add nitrogen to the soil (legumes like vetch and field peas)</a:t>
            </a:r>
            <a:endParaRPr lang="en-US" dirty="0" smtClean="0"/>
          </a:p>
          <a:p>
            <a:pPr marL="184452" indent="-184452" defTabSz="1002434">
              <a:buFontTx/>
              <a:buChar char="-"/>
              <a:defRPr/>
            </a:pPr>
            <a:r>
              <a:rPr lang="en-US" dirty="0" smtClean="0"/>
              <a:t>When you turn cover crops under, they add organic material to the soil</a:t>
            </a:r>
          </a:p>
          <a:p>
            <a:pPr marL="184452" indent="-184452" defTabSz="1002434">
              <a:buFontTx/>
              <a:buChar char="-"/>
              <a:defRPr/>
            </a:pPr>
            <a:endParaRPr lang="en-US" dirty="0" smtClean="0"/>
          </a:p>
          <a:p>
            <a:pPr defTabSz="1002434">
              <a:defRPr/>
            </a:pPr>
            <a:r>
              <a:rPr lang="en-US" dirty="0" smtClean="0"/>
              <a:t>Seed</a:t>
            </a:r>
            <a:r>
              <a:rPr lang="en-US" baseline="0" dirty="0" smtClean="0"/>
              <a:t>s are available at most garden stores. Austrian field peas, fava beans and hairy vetch are good for home gardeners. </a:t>
            </a:r>
            <a:endParaRPr lang="en-US" dirty="0" smtClean="0"/>
          </a:p>
          <a:p>
            <a:pPr defTabSz="1002434">
              <a:defRPr/>
            </a:pPr>
            <a:endParaRPr lang="en-US" dirty="0" smtClean="0"/>
          </a:p>
          <a:p>
            <a:pPr defTabSz="1002434">
              <a:defRPr/>
            </a:pPr>
            <a:r>
              <a:rPr lang="en-US" dirty="0" smtClean="0"/>
              <a:t>How </a:t>
            </a:r>
            <a:r>
              <a:rPr lang="en-US" dirty="0"/>
              <a:t>to: </a:t>
            </a:r>
            <a:endParaRPr lang="en-US" dirty="0" smtClean="0"/>
          </a:p>
          <a:p>
            <a:pPr marL="184452" indent="-184452" defTabSz="1002434">
              <a:buFontTx/>
              <a:buChar char="-"/>
              <a:defRPr/>
            </a:pPr>
            <a:r>
              <a:rPr lang="en-US" dirty="0" smtClean="0"/>
              <a:t>Plant </a:t>
            </a:r>
            <a:r>
              <a:rPr lang="en-US" dirty="0"/>
              <a:t>cover crops in your garden from about mid-August through early October. Plant them early enough to be well established before cold weather arrives. If vegetable crops are still growing in your garden, you can also sow your cover crop seeds between the </a:t>
            </a:r>
            <a:r>
              <a:rPr lang="en-US" dirty="0" smtClean="0"/>
              <a:t>rows.</a:t>
            </a:r>
          </a:p>
          <a:p>
            <a:pPr marL="184452" indent="-184452" defTabSz="1002434">
              <a:buFontTx/>
              <a:buChar char="-"/>
              <a:defRPr/>
            </a:pPr>
            <a:r>
              <a:rPr lang="en-US" dirty="0" smtClean="0"/>
              <a:t>When </a:t>
            </a:r>
            <a:r>
              <a:rPr lang="en-US" dirty="0"/>
              <a:t>the soil dries out a bit </a:t>
            </a:r>
            <a:r>
              <a:rPr lang="en-US" dirty="0" smtClean="0"/>
              <a:t>in spring, but </a:t>
            </a:r>
            <a:r>
              <a:rPr lang="en-US" dirty="0"/>
              <a:t>before the cover crop begins to flower, hand-pull your cover crops or cut them at ground level. </a:t>
            </a:r>
            <a:endParaRPr lang="en-US" dirty="0" smtClean="0"/>
          </a:p>
          <a:p>
            <a:pPr marL="184452" indent="-184452" defTabSz="1002434">
              <a:buFontTx/>
              <a:buChar char="-"/>
              <a:defRPr/>
            </a:pPr>
            <a:r>
              <a:rPr lang="en-US" dirty="0" smtClean="0"/>
              <a:t>If you turn the crop into the soil, </a:t>
            </a:r>
            <a:r>
              <a:rPr lang="en-US" dirty="0"/>
              <a:t>do this 3 weeks before planting so it has time to decompose. </a:t>
            </a:r>
            <a:endParaRPr lang="en-US" dirty="0" smtClean="0"/>
          </a:p>
          <a:p>
            <a:pPr marL="184452" indent="-184452" defTabSz="1002434">
              <a:buFontTx/>
              <a:buChar char="-"/>
              <a:defRPr/>
            </a:pPr>
            <a:r>
              <a:rPr lang="en-US" dirty="0" smtClean="0"/>
              <a:t>You can also add your pulled cover crop </a:t>
            </a:r>
            <a:r>
              <a:rPr lang="en-US" dirty="0"/>
              <a:t>to your compost pile or your green waste bin instead. Cover cropping is good for your garden either way.</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27</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4 PowerPoint</a:t>
            </a:r>
            <a:endParaRPr lang="en-US" dirty="0"/>
          </a:p>
        </p:txBody>
      </p:sp>
    </p:spTree>
    <p:extLst>
      <p:ext uri="{BB962C8B-B14F-4D97-AF65-F5344CB8AC3E}">
        <p14:creationId xmlns:p14="http://schemas.microsoft.com/office/powerpoint/2010/main" val="3207965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Next week we will talk about weeding and </a:t>
            </a:r>
            <a:r>
              <a:rPr lang="en-US" baseline="0" smtClean="0"/>
              <a:t>pest management.</a:t>
            </a:r>
          </a:p>
          <a:p>
            <a:endParaRPr lang="en-US" baseline="0" dirty="0" smtClean="0"/>
          </a:p>
          <a:p>
            <a:r>
              <a:rPr lang="en-US" baseline="0" dirty="0" smtClean="0"/>
              <a:t>Any questions?</a:t>
            </a:r>
            <a:endParaRPr lang="en-US" dirty="0" smtClean="0"/>
          </a:p>
          <a:p>
            <a:endParaRPr lang="en-US" baseline="0" dirty="0" smtClean="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28</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225982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harvest time is the “destination”, then garden maintenance is the “journey.”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Maintenance can be the  most time-consuming part of vegetable gardening, but it is good for your plants—and for</a:t>
            </a:r>
            <a:r>
              <a:rPr lang="en-US" baseline="0" dirty="0" smtClean="0"/>
              <a:t> you, too.</a:t>
            </a:r>
          </a:p>
          <a:p>
            <a:endParaRPr lang="en-US" baseline="0" dirty="0" smtClean="0"/>
          </a:p>
          <a:p>
            <a:r>
              <a:rPr lang="en-US" baseline="0" dirty="0" smtClean="0"/>
              <a:t>Gardening is  a time for quiet thinking, and it gives you and your family a chance to enjoy exercise, fresh air, and good company.</a:t>
            </a:r>
          </a:p>
          <a:p>
            <a:endParaRPr lang="en-US" baseline="0" dirty="0" smtClean="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Reminder--</a:t>
            </a:r>
            <a:r>
              <a:rPr lang="en-US" dirty="0" smtClean="0"/>
              <a:t>Plants need sunlight, air, nutrients, and water in the right amounts at the right times.</a:t>
            </a:r>
          </a:p>
          <a:p>
            <a:endParaRPr lang="en-US" dirty="0" smtClean="0"/>
          </a:p>
          <a:p>
            <a:r>
              <a:rPr lang="en-US" dirty="0" smtClean="0"/>
              <a:t>Caring for your garden during the growing season</a:t>
            </a:r>
            <a:r>
              <a:rPr lang="en-US" baseline="0" dirty="0" smtClean="0"/>
              <a:t> means making sure that your plants have what they need to thrive.</a:t>
            </a:r>
          </a:p>
          <a:p>
            <a:endParaRPr lang="en-US" baseline="0" dirty="0" smtClean="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4</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215067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71</a:t>
            </a:r>
            <a:endParaRPr lang="en-US" dirty="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5</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765054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Dry </a:t>
            </a:r>
            <a:r>
              <a:rPr lang="en-US" dirty="0"/>
              <a:t>summers: In </a:t>
            </a:r>
            <a:r>
              <a:rPr lang="en-US" dirty="0" smtClean="0"/>
              <a:t>the west, </a:t>
            </a:r>
            <a:r>
              <a:rPr lang="en-US" dirty="0"/>
              <a:t>summer vegetable gardens need regular watering because we </a:t>
            </a:r>
            <a:r>
              <a:rPr lang="en-US" dirty="0" smtClean="0"/>
              <a:t>get </a:t>
            </a:r>
            <a:r>
              <a:rPr lang="en-US" dirty="0"/>
              <a:t>so little rainfall during the growing season. </a:t>
            </a:r>
          </a:p>
          <a:p>
            <a:endParaRPr lang="en-US" dirty="0"/>
          </a:p>
          <a:p>
            <a:r>
              <a:rPr lang="en-US" dirty="0" smtClean="0"/>
              <a:t>Watering </a:t>
            </a:r>
            <a:r>
              <a:rPr lang="en-US" dirty="0"/>
              <a:t>should be deep and infrequent. In general, watering 2-3 times per week is enough. </a:t>
            </a:r>
          </a:p>
          <a:p>
            <a:endParaRPr lang="en-US" dirty="0"/>
          </a:p>
          <a:p>
            <a:r>
              <a:rPr lang="en-US" dirty="0" smtClean="0"/>
              <a:t>Soil </a:t>
            </a:r>
            <a:r>
              <a:rPr lang="en-US" dirty="0"/>
              <a:t>type: Sandy, clay and loamy soil types accept water differently. Water moves through sandy soil about twice as fast as it moves through clay soil, so it takes longer to water clay soils to the depth your plants require. Loamy soil lies between these two extremes—it both retains water AND drains well, making it the best soil type for growing plants.</a:t>
            </a:r>
          </a:p>
          <a:p>
            <a:endParaRPr lang="en-US" dirty="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6</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Sandy,</a:t>
            </a:r>
            <a:r>
              <a:rPr lang="en-US" baseline="0" dirty="0" smtClean="0"/>
              <a:t> clay and loamy soil types absorb water differently.</a:t>
            </a:r>
          </a:p>
          <a:p>
            <a:endParaRPr lang="en-US" baseline="0" dirty="0" smtClean="0"/>
          </a:p>
          <a:p>
            <a:r>
              <a:rPr lang="en-US" baseline="0" dirty="0" smtClean="0"/>
              <a:t>Water moves through sandy soil about twice as fast as it moves through clay soil, so it takes longer to water clay soil.</a:t>
            </a:r>
          </a:p>
          <a:p>
            <a:endParaRPr lang="en-US" baseline="0" dirty="0" smtClean="0"/>
          </a:p>
          <a:p>
            <a:r>
              <a:rPr lang="en-US" baseline="0" dirty="0" smtClean="0"/>
              <a:t>Loamy soil lies between these two extremes—it holds onto water and drains well, making it the best soil for growing plants.</a:t>
            </a:r>
            <a:endParaRPr lang="en-US" dirty="0" smtClean="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7</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095269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-Not sure if you need to water? Use your hands to feel for moisture below the first inch or two of soil. --Should feel moist, like a </a:t>
            </a:r>
            <a:r>
              <a:rPr lang="en-US" cap="all" dirty="0"/>
              <a:t>wrung-out sponge. I</a:t>
            </a:r>
            <a:r>
              <a:rPr lang="en-US" dirty="0"/>
              <a:t>f </a:t>
            </a:r>
            <a:r>
              <a:rPr lang="en-US" dirty="0" smtClean="0"/>
              <a:t>feels dry</a:t>
            </a:r>
            <a:r>
              <a:rPr lang="en-US" dirty="0"/>
              <a:t>, </a:t>
            </a:r>
            <a:r>
              <a:rPr lang="en-US" dirty="0" smtClean="0"/>
              <a:t>it is time </a:t>
            </a:r>
            <a:r>
              <a:rPr lang="en-US" dirty="0"/>
              <a:t>to water.</a:t>
            </a:r>
          </a:p>
          <a:p>
            <a:endParaRPr lang="en-US" cap="all" dirty="0"/>
          </a:p>
          <a:p>
            <a:r>
              <a:rPr lang="en-US" dirty="0"/>
              <a:t>TIP: You can also spot-check your work by filling a jar or yogurt container with soil and placing it in your garden when you water. </a:t>
            </a:r>
            <a:r>
              <a:rPr lang="en-US" dirty="0" smtClean="0"/>
              <a:t>If </a:t>
            </a:r>
            <a:r>
              <a:rPr lang="en-US" dirty="0"/>
              <a:t>the soil at the bottom of the container is still </a:t>
            </a:r>
            <a:r>
              <a:rPr lang="en-US" dirty="0" smtClean="0"/>
              <a:t>dry</a:t>
            </a:r>
            <a:r>
              <a:rPr lang="en-US" dirty="0"/>
              <a:t>, you might need to water more deeply so that the water reaches the roots of your plants. </a:t>
            </a:r>
            <a:endParaRPr lang="en-US" dirty="0" smtClean="0"/>
          </a:p>
          <a:p>
            <a:endParaRPr lang="en-US" dirty="0" smtClean="0"/>
          </a:p>
          <a:p>
            <a:r>
              <a:rPr lang="en-US" dirty="0" smtClean="0"/>
              <a:t>Remember: seedbeds and new transplants will need water daily until they</a:t>
            </a:r>
            <a:r>
              <a:rPr lang="en-US" baseline="0" dirty="0" smtClean="0"/>
              <a:t> are established.</a:t>
            </a:r>
            <a:endParaRPr lang="en-US" dirty="0" smtClean="0"/>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8</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935244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you water, always a</a:t>
            </a:r>
            <a:r>
              <a:rPr lang="en-US" dirty="0" smtClean="0"/>
              <a:t>im </a:t>
            </a:r>
            <a:r>
              <a:rPr lang="en-US" dirty="0"/>
              <a:t>for the roots of plants instead of the leaves. </a:t>
            </a:r>
          </a:p>
          <a:p>
            <a:endParaRPr lang="en-US" dirty="0"/>
          </a:p>
          <a:p>
            <a:r>
              <a:rPr lang="en-US" dirty="0"/>
              <a:t>Try to water </a:t>
            </a:r>
            <a:r>
              <a:rPr lang="en-US" dirty="0" smtClean="0"/>
              <a:t>only where your plants are growing, and not the surrounding</a:t>
            </a:r>
            <a:r>
              <a:rPr lang="en-US" baseline="0" dirty="0" smtClean="0"/>
              <a:t> soil. This helps to prevent weeds from growing in between your plants.</a:t>
            </a:r>
          </a:p>
        </p:txBody>
      </p:sp>
      <p:sp>
        <p:nvSpPr>
          <p:cNvPr id="4" name="Footer Placeholder 3"/>
          <p:cNvSpPr>
            <a:spLocks noGrp="1"/>
          </p:cNvSpPr>
          <p:nvPr>
            <p:ph type="ftr" sz="quarter" idx="10"/>
          </p:nvPr>
        </p:nvSpPr>
        <p:spPr/>
        <p:txBody>
          <a:bodyPr/>
          <a:lstStyle/>
          <a:p>
            <a:r>
              <a:rPr lang="en-US" smtClean="0"/>
              <a:t>Week 4 PowerPoint</a:t>
            </a:r>
            <a:endParaRPr lang="en-US"/>
          </a:p>
        </p:txBody>
      </p:sp>
      <p:sp>
        <p:nvSpPr>
          <p:cNvPr id="5" name="Date Placeholder 4"/>
          <p:cNvSpPr>
            <a:spLocks noGrp="1"/>
          </p:cNvSpPr>
          <p:nvPr>
            <p:ph type="dt" idx="11"/>
          </p:nvPr>
        </p:nvSpPr>
        <p:spPr/>
        <p:txBody>
          <a:bodyPr/>
          <a:lstStyle/>
          <a:p>
            <a:r>
              <a:rPr lang="en-US" smtClean="0"/>
              <a:t>Oregon Food Bank and OSU Extension Service</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9</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4095269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1EC80-9E3A-4FB1-AB44-5E86BF6971E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jpeg"/><Relationship Id="rId7" Type="http://schemas.openxmlformats.org/officeDocument/2006/relationships/image" Target="../media/image2.wmf"/><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1.png"/><Relationship Id="rId5" Type="http://schemas.openxmlformats.org/officeDocument/2006/relationships/image" Target="../media/image2.wmf"/><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wmf"/><Relationship Id="rId4" Type="http://schemas.openxmlformats.org/officeDocument/2006/relationships/image" Target="../media/image11.gif"/></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1" y="1"/>
            <a:ext cx="3854199"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 name="Content Placeholder 2"/>
          <p:cNvSpPr>
            <a:spLocks noGrp="1"/>
          </p:cNvSpPr>
          <p:nvPr>
            <p:ph idx="1"/>
          </p:nvPr>
        </p:nvSpPr>
        <p:spPr bwMode="black">
          <a:xfrm>
            <a:off x="76200" y="1447800"/>
            <a:ext cx="3657600" cy="4267200"/>
          </a:xfrm>
        </p:spPr>
        <p:txBody>
          <a:bodyPr>
            <a:normAutofit/>
          </a:bodyPr>
          <a:lstStyle/>
          <a:p>
            <a:pPr marL="109538" indent="0" algn="ctr">
              <a:buNone/>
            </a:pPr>
            <a:r>
              <a:rPr lang="en-US" sz="5400" b="1" dirty="0" smtClean="0">
                <a:solidFill>
                  <a:schemeClr val="tx1"/>
                </a:solidFill>
                <a:latin typeface="Arial Rounded MT Bold" pitchFamily="34" charset="0"/>
              </a:rPr>
              <a:t>Welcome!</a:t>
            </a:r>
          </a:p>
          <a:p>
            <a:pPr>
              <a:buNone/>
            </a:pPr>
            <a:endParaRPr lang="en-US" sz="1200" b="1" dirty="0" smtClean="0">
              <a:solidFill>
                <a:schemeClr val="tx1"/>
              </a:solidFill>
            </a:endParaRPr>
          </a:p>
          <a:p>
            <a:pPr marL="109728" indent="0" algn="ctr">
              <a:buClr>
                <a:schemeClr val="accent2">
                  <a:lumMod val="60000"/>
                  <a:lumOff val="40000"/>
                </a:schemeClr>
              </a:buClr>
              <a:buNone/>
            </a:pPr>
            <a:r>
              <a:rPr lang="en-US" sz="3200" b="1" i="1" dirty="0" smtClean="0">
                <a:solidFill>
                  <a:schemeClr val="tx1"/>
                </a:solidFill>
              </a:rPr>
              <a:t>Please…</a:t>
            </a:r>
          </a:p>
          <a:p>
            <a:pPr marL="109728" indent="0" algn="ctr">
              <a:buClr>
                <a:schemeClr val="accent2">
                  <a:lumMod val="60000"/>
                  <a:lumOff val="40000"/>
                </a:schemeClr>
              </a:buClr>
              <a:buNone/>
            </a:pPr>
            <a:endParaRPr lang="en-US" sz="1050" b="1" dirty="0" smtClean="0">
              <a:solidFill>
                <a:schemeClr val="tx1"/>
              </a:solidFill>
            </a:endParaRPr>
          </a:p>
          <a:p>
            <a:pPr>
              <a:buClr>
                <a:schemeClr val="tx1"/>
              </a:buClr>
              <a:buFont typeface="Arial" pitchFamily="34" charset="0"/>
              <a:buChar char="•"/>
            </a:pPr>
            <a:r>
              <a:rPr lang="en-US" sz="2800" b="1" dirty="0" smtClean="0">
                <a:solidFill>
                  <a:schemeClr val="tx1"/>
                </a:solidFill>
              </a:rPr>
              <a:t>Sign in</a:t>
            </a:r>
          </a:p>
          <a:p>
            <a:pPr>
              <a:buClr>
                <a:schemeClr val="tx1"/>
              </a:buClr>
              <a:buFont typeface="Arial" pitchFamily="34" charset="0"/>
              <a:buChar char="•"/>
            </a:pPr>
            <a:r>
              <a:rPr lang="en-US" sz="2800" b="1" dirty="0" smtClean="0">
                <a:solidFill>
                  <a:schemeClr val="tx1"/>
                </a:solidFill>
              </a:rPr>
              <a:t>Take a name tag</a:t>
            </a:r>
          </a:p>
          <a:p>
            <a:pPr>
              <a:buClr>
                <a:schemeClr val="tx1"/>
              </a:buClr>
              <a:buFont typeface="Arial" pitchFamily="34" charset="0"/>
              <a:buChar char="•"/>
            </a:pPr>
            <a:r>
              <a:rPr lang="en-US" sz="2800" b="1" dirty="0" smtClean="0">
                <a:solidFill>
                  <a:schemeClr val="tx1"/>
                </a:solidFill>
              </a:rPr>
              <a:t>Find a seat</a:t>
            </a:r>
          </a:p>
          <a:p>
            <a:endParaRPr lang="en-US" sz="2800" b="1" dirty="0" smtClean="0">
              <a:solidFill>
                <a:schemeClr val="bg1"/>
              </a:solidFill>
            </a:endParaRPr>
          </a:p>
          <a:p>
            <a:endParaRPr lang="en-US" sz="2800" b="1" dirty="0" smtClean="0">
              <a:solidFill>
                <a:schemeClr val="bg1"/>
              </a:solidFill>
            </a:endParaRPr>
          </a:p>
          <a:p>
            <a:pPr>
              <a:buNone/>
            </a:pPr>
            <a:endParaRPr lang="en-US" sz="2800" b="1" dirty="0" smtClean="0">
              <a:solidFill>
                <a:schemeClr val="bg1"/>
              </a:solidFill>
            </a:endParaRPr>
          </a:p>
          <a:p>
            <a:pPr lvl="1"/>
            <a:endParaRPr lang="en-US" dirty="0" smtClean="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2"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3835910" y="1"/>
            <a:ext cx="5330142" cy="6858000"/>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22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white">
          <a:xfrm>
            <a:off x="0" y="1"/>
            <a:ext cx="42672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13854" y="515135"/>
            <a:ext cx="4267199" cy="707886"/>
          </a:xfrm>
          <a:prstGeom prst="rect">
            <a:avLst/>
          </a:prstGeom>
          <a:noFill/>
        </p:spPr>
        <p:txBody>
          <a:bodyPr wrap="square" rtlCol="0">
            <a:spAutoFit/>
          </a:bodyPr>
          <a:lstStyle/>
          <a:p>
            <a:pPr algn="ctr"/>
            <a:r>
              <a:rPr lang="en-US" sz="4000" b="1" dirty="0" smtClean="0"/>
              <a:t>Watering methods:</a:t>
            </a:r>
            <a:endParaRPr lang="en-US" sz="4000" b="1" dirty="0"/>
          </a:p>
        </p:txBody>
      </p:sp>
      <p:sp>
        <p:nvSpPr>
          <p:cNvPr id="12" name="TextBox 11"/>
          <p:cNvSpPr txBox="1"/>
          <p:nvPr/>
        </p:nvSpPr>
        <p:spPr bwMode="black">
          <a:xfrm>
            <a:off x="266700" y="1710445"/>
            <a:ext cx="3733800" cy="4093428"/>
          </a:xfrm>
          <a:prstGeom prst="rect">
            <a:avLst/>
          </a:prstGeom>
          <a:noFill/>
        </p:spPr>
        <p:txBody>
          <a:bodyPr wrap="square" rtlCol="0">
            <a:spAutoFit/>
          </a:bodyPr>
          <a:lstStyle/>
          <a:p>
            <a:pPr marL="457200" indent="-274638">
              <a:buFont typeface="+mj-lt"/>
              <a:buAutoNum type="arabicPeriod"/>
            </a:pPr>
            <a:r>
              <a:rPr lang="en-US" sz="3200" dirty="0" smtClean="0">
                <a:latin typeface="Arial Rounded MT Bold" panose="020F0704030504030204" pitchFamily="34" charset="0"/>
              </a:rPr>
              <a:t> Hand watering</a:t>
            </a:r>
          </a:p>
          <a:p>
            <a:pPr marL="1096962" lvl="1" indent="-457200">
              <a:buFont typeface="Wingdings" pitchFamily="2" charset="2"/>
              <a:buChar char="Ø"/>
            </a:pPr>
            <a:r>
              <a:rPr lang="en-US" sz="2400" dirty="0" smtClean="0">
                <a:latin typeface="Arial Rounded MT Bold" panose="020F0704030504030204" pitchFamily="34" charset="0"/>
              </a:rPr>
              <a:t>Low waste</a:t>
            </a:r>
          </a:p>
          <a:p>
            <a:pPr marL="1096962" lvl="1" indent="-457200">
              <a:buFont typeface="Wingdings" pitchFamily="2" charset="2"/>
              <a:buChar char="Ø"/>
            </a:pPr>
            <a:r>
              <a:rPr lang="en-US" sz="2400" dirty="0" smtClean="0">
                <a:latin typeface="Arial Rounded MT Bold" panose="020F0704030504030204" pitchFamily="34" charset="0"/>
              </a:rPr>
              <a:t>Low cost</a:t>
            </a:r>
          </a:p>
          <a:p>
            <a:pPr marL="1096962" lvl="1" indent="-457200">
              <a:buFont typeface="Wingdings" pitchFamily="2" charset="2"/>
              <a:buChar char="Ø"/>
            </a:pPr>
            <a:r>
              <a:rPr lang="en-US" sz="2400" dirty="0" smtClean="0">
                <a:latin typeface="Arial Rounded MT Bold" panose="020F0704030504030204" pitchFamily="34" charset="0"/>
              </a:rPr>
              <a:t>Takes time</a:t>
            </a:r>
          </a:p>
          <a:p>
            <a:pPr marL="639762" lvl="1"/>
            <a:endParaRPr lang="en-US" sz="2800" dirty="0">
              <a:latin typeface="Arial Rounded MT Bold" panose="020F0704030504030204" pitchFamily="34" charset="0"/>
            </a:endParaRPr>
          </a:p>
          <a:p>
            <a:pPr marL="457200" indent="-274638">
              <a:buFont typeface="+mj-lt"/>
              <a:buAutoNum type="arabicPeriod"/>
            </a:pPr>
            <a:r>
              <a:rPr lang="en-US" sz="3200" dirty="0" smtClean="0">
                <a:latin typeface="Arial Rounded MT Bold" panose="020F0704030504030204" pitchFamily="34" charset="0"/>
              </a:rPr>
              <a:t> Drip irrigation</a:t>
            </a:r>
          </a:p>
          <a:p>
            <a:pPr marL="457200" indent="-274638">
              <a:buFont typeface="+mj-lt"/>
              <a:buAutoNum type="arabicPeriod"/>
            </a:pPr>
            <a:endParaRPr lang="en-US" sz="3200" dirty="0" smtClean="0">
              <a:latin typeface="Arial Rounded MT Bold" panose="020F0704030504030204" pitchFamily="34" charset="0"/>
            </a:endParaRPr>
          </a:p>
          <a:p>
            <a:pPr marL="457200" indent="-274638">
              <a:buFont typeface="+mj-lt"/>
              <a:buAutoNum type="arabicPeriod"/>
            </a:pPr>
            <a:r>
              <a:rPr lang="en-US" sz="3200" dirty="0" smtClean="0">
                <a:latin typeface="Arial Rounded MT Bold" panose="020F0704030504030204" pitchFamily="34" charset="0"/>
              </a:rPr>
              <a:t> Sprinklers</a:t>
            </a:r>
            <a:endParaRPr lang="en-US" sz="3200" dirty="0">
              <a:latin typeface="Arial Rounded MT Bold" panose="020F0704030504030204" pitchFamily="34" charset="0"/>
            </a:endParaRPr>
          </a:p>
          <a:p>
            <a:pPr marL="342900"/>
            <a:endParaRPr lang="en-US" sz="3200" dirty="0"/>
          </a:p>
        </p:txBody>
      </p:sp>
      <p:pic>
        <p:nvPicPr>
          <p:cNvPr id="3076" name="Picture 4" descr="http://www.happycowdesign.com/wp-content/uploads/2012/10/Watering-Garden-by-Hand.jpg"/>
          <p:cNvPicPr>
            <a:picLocks noChangeAspect="1" noChangeArrowheads="1"/>
          </p:cNvPicPr>
          <p:nvPr/>
        </p:nvPicPr>
        <p:blipFill rotWithShape="1">
          <a:blip r:embed="rId3">
            <a:extLst>
              <a:ext uri="{28A0092B-C50C-407E-A947-70E740481C1C}">
                <a14:useLocalDpi xmlns:a14="http://schemas.microsoft.com/office/drawing/2010/main" val="0"/>
              </a:ext>
            </a:extLst>
          </a:blip>
          <a:srcRect l="5660" t="7277" b="8213"/>
          <a:stretch/>
        </p:blipFill>
        <p:spPr bwMode="auto">
          <a:xfrm>
            <a:off x="4381500" y="1"/>
            <a:ext cx="4762500" cy="3316406"/>
          </a:xfrm>
          <a:prstGeom prst="rect">
            <a:avLst/>
          </a:prstGeom>
          <a:noFill/>
          <a:ln w="12700">
            <a:noFill/>
          </a:ln>
          <a:extLst>
            <a:ext uri="{909E8E84-426E-40DD-AFC4-6F175D3DCCD1}">
              <a14:hiddenFill xmlns:a14="http://schemas.microsoft.com/office/drawing/2010/main">
                <a:solidFill>
                  <a:srgbClr val="FFFFFF"/>
                </a:solidFill>
              </a14:hiddenFill>
            </a:ext>
          </a:extLst>
        </p:spPr>
      </p:pic>
      <p:pic>
        <p:nvPicPr>
          <p:cNvPr id="3074" name="Picture 2" descr="http://www.growbetterveggies.com/.a/6a00d8346ffdca53ef01543263e69c970c-500wi"/>
          <p:cNvPicPr>
            <a:picLocks noChangeAspect="1" noChangeArrowheads="1"/>
          </p:cNvPicPr>
          <p:nvPr/>
        </p:nvPicPr>
        <p:blipFill rotWithShape="1">
          <a:blip r:embed="rId4">
            <a:extLst>
              <a:ext uri="{28A0092B-C50C-407E-A947-70E740481C1C}">
                <a14:useLocalDpi xmlns:a14="http://schemas.microsoft.com/office/drawing/2010/main" val="0"/>
              </a:ext>
            </a:extLst>
          </a:blip>
          <a:srcRect t="3918"/>
          <a:stretch/>
        </p:blipFill>
        <p:spPr bwMode="auto">
          <a:xfrm>
            <a:off x="4381500" y="3431931"/>
            <a:ext cx="4762500" cy="34319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5"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16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fade">
                                      <p:cBhvr>
                                        <p:cTn id="23" dur="500"/>
                                        <p:tgtEl>
                                          <p:spTgt spid="12">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xEl>
                                              <p:pRg st="7" end="7"/>
                                            </p:txEl>
                                          </p:spTgt>
                                        </p:tgtEl>
                                        <p:attrNameLst>
                                          <p:attrName>style.visibility</p:attrName>
                                        </p:attrNameLst>
                                      </p:cBhvr>
                                      <p:to>
                                        <p:strVal val="visible"/>
                                      </p:to>
                                    </p:set>
                                    <p:animEffect transition="in" filter="fade">
                                      <p:cBhvr>
                                        <p:cTn id="27"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white">
          <a:xfrm>
            <a:off x="5756561" y="-21904"/>
            <a:ext cx="3387437"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http://img.diynetwork.com/DIY/2010/12/15/RX-DK-VGN06104_lightly-water_s3x4_lg.jpg"/>
          <p:cNvPicPr>
            <a:picLocks noChangeAspect="1" noChangeArrowheads="1"/>
          </p:cNvPicPr>
          <p:nvPr/>
        </p:nvPicPr>
        <p:blipFill rotWithShape="1">
          <a:blip r:embed="rId3">
            <a:extLst>
              <a:ext uri="{28A0092B-C50C-407E-A947-70E740481C1C}">
                <a14:useLocalDpi xmlns:a14="http://schemas.microsoft.com/office/drawing/2010/main" val="0"/>
              </a:ext>
            </a:extLst>
          </a:blip>
          <a:srcRect l="1" t="212" r="-69" b="12088"/>
          <a:stretch/>
        </p:blipFill>
        <p:spPr bwMode="auto">
          <a:xfrm>
            <a:off x="0" y="0"/>
            <a:ext cx="587141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bwMode="black">
          <a:xfrm>
            <a:off x="5756563" y="297001"/>
            <a:ext cx="3387437" cy="2862322"/>
          </a:xfrm>
          <a:prstGeom prst="rect">
            <a:avLst/>
          </a:prstGeom>
          <a:noFill/>
        </p:spPr>
        <p:txBody>
          <a:bodyPr wrap="square" rtlCol="0">
            <a:spAutoFit/>
          </a:bodyPr>
          <a:lstStyle/>
          <a:p>
            <a:pPr algn="ctr"/>
            <a:r>
              <a:rPr lang="en-US" sz="3600" b="1" dirty="0" smtClean="0">
                <a:latin typeface="Arial Rounded MT Bold" panose="020F0704030504030204" pitchFamily="34" charset="0"/>
              </a:rPr>
              <a:t>Water until soil stays “shiny” for </a:t>
            </a:r>
          </a:p>
          <a:p>
            <a:pPr algn="ctr"/>
            <a:r>
              <a:rPr lang="en-US" sz="3600" b="1" dirty="0" smtClean="0">
                <a:latin typeface="Arial Rounded MT Bold" panose="020F0704030504030204" pitchFamily="34" charset="0"/>
              </a:rPr>
              <a:t>10-15 seconds</a:t>
            </a:r>
            <a:endParaRPr lang="en-US" sz="3600" b="1" dirty="0">
              <a:latin typeface="Arial Rounded MT Bold" panose="020F0704030504030204" pitchFamily="34" charset="0"/>
            </a:endParaRP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115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ladymin.files.wordpress.com/2009/07/wiltedzucchiniplant.jpg"/>
          <p:cNvPicPr>
            <a:picLocks noChangeAspect="1" noChangeArrowheads="1"/>
          </p:cNvPicPr>
          <p:nvPr/>
        </p:nvPicPr>
        <p:blipFill rotWithShape="1">
          <a:blip r:embed="rId3">
            <a:extLst>
              <a:ext uri="{28A0092B-C50C-407E-A947-70E740481C1C}">
                <a14:useLocalDpi xmlns:a14="http://schemas.microsoft.com/office/drawing/2010/main" val="0"/>
              </a:ext>
            </a:extLst>
          </a:blip>
          <a:srcRect l="7447" r="7447" b="4255"/>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48000" y="6273225"/>
            <a:ext cx="6096000" cy="584775"/>
          </a:xfrm>
          <a:prstGeom prst="rect">
            <a:avLst/>
          </a:prstGeom>
          <a:solidFill>
            <a:schemeClr val="bg1">
              <a:alpha val="39000"/>
            </a:schemeClr>
          </a:solidFill>
          <a:effectLst/>
        </p:spPr>
        <p:txBody>
          <a:bodyPr wrap="square" rtlCol="0">
            <a:spAutoFit/>
          </a:bodyPr>
          <a:lstStyle/>
          <a:p>
            <a:pPr algn="ctr"/>
            <a:r>
              <a:rPr lang="en-US" sz="3200" b="1" dirty="0" smtClean="0">
                <a:latin typeface="Arial Rounded MT Bold" panose="020F0704030504030204" pitchFamily="34" charset="0"/>
              </a:rPr>
              <a:t>Do not wait until plants wilt</a:t>
            </a:r>
            <a:endParaRPr lang="en-US" sz="2800" dirty="0" smtClean="0">
              <a:solidFill>
                <a:schemeClr val="bg1"/>
              </a:solidFill>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5477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cdn.c.photoshelter.com/img-get/I0000FWX5nIE50vY/s/900/900/Tomato-Plants-LB0806-5532.jpg"/>
          <p:cNvPicPr>
            <a:picLocks noChangeAspect="1" noChangeArrowheads="1"/>
          </p:cNvPicPr>
          <p:nvPr/>
        </p:nvPicPr>
        <p:blipFill rotWithShape="1">
          <a:blip r:embed="rId3">
            <a:extLst>
              <a:ext uri="{28A0092B-C50C-407E-A947-70E740481C1C}">
                <a14:useLocalDpi xmlns:a14="http://schemas.microsoft.com/office/drawing/2010/main" val="0"/>
              </a:ext>
            </a:extLst>
          </a:blip>
          <a:srcRect l="33704" r="13047"/>
          <a:stretch/>
        </p:blipFill>
        <p:spPr bwMode="auto">
          <a:xfrm>
            <a:off x="-457200" y="0"/>
            <a:ext cx="5477774"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985938" y="1552947"/>
            <a:ext cx="4123426" cy="5663089"/>
          </a:xfrm>
          <a:prstGeom prst="rect">
            <a:avLst/>
          </a:prstGeom>
          <a:noFill/>
        </p:spPr>
        <p:txBody>
          <a:bodyPr wrap="square" rtlCol="0">
            <a:spAutoFit/>
          </a:bodyPr>
          <a:lstStyle/>
          <a:p>
            <a:pPr marL="569913" indent="-449263">
              <a:buFont typeface="+mj-lt"/>
              <a:buAutoNum type="arabicPeriod"/>
            </a:pPr>
            <a:r>
              <a:rPr lang="en-US" sz="2400" dirty="0" smtClean="0">
                <a:latin typeface="Arial Rounded MT Bold" panose="020F0704030504030204" pitchFamily="34" charset="0"/>
              </a:rPr>
              <a:t>Seedlings</a:t>
            </a:r>
          </a:p>
          <a:p>
            <a:pPr marL="1035050" lvl="1" indent="-457200">
              <a:buFont typeface="Wingdings" pitchFamily="2" charset="2"/>
              <a:buChar char="Ø"/>
            </a:pPr>
            <a:r>
              <a:rPr lang="en-US" sz="1900" dirty="0">
                <a:latin typeface="Arial Rounded MT Bold" panose="020F0704030504030204" pitchFamily="34" charset="0"/>
              </a:rPr>
              <a:t>Keep moist</a:t>
            </a:r>
          </a:p>
          <a:p>
            <a:pPr marL="1035050" lvl="1" indent="-457200">
              <a:buFont typeface="Wingdings" pitchFamily="2" charset="2"/>
              <a:buChar char="Ø"/>
            </a:pPr>
            <a:r>
              <a:rPr lang="en-US" sz="1900" dirty="0">
                <a:latin typeface="Arial Rounded MT Bold" panose="020F0704030504030204" pitchFamily="34" charset="0"/>
              </a:rPr>
              <a:t>Every </a:t>
            </a:r>
            <a:r>
              <a:rPr lang="en-US" sz="1900" dirty="0" smtClean="0">
                <a:latin typeface="Arial Rounded MT Bold" panose="020F0704030504030204" pitchFamily="34" charset="0"/>
              </a:rPr>
              <a:t>one to two </a:t>
            </a:r>
            <a:r>
              <a:rPr lang="en-US" sz="1900" dirty="0">
                <a:latin typeface="Arial Rounded MT Bold" panose="020F0704030504030204" pitchFamily="34" charset="0"/>
              </a:rPr>
              <a:t>days</a:t>
            </a:r>
          </a:p>
          <a:p>
            <a:pPr marL="1035050" lvl="1" indent="-457200">
              <a:buFont typeface="Wingdings" pitchFamily="2" charset="2"/>
              <a:buChar char="Ø"/>
            </a:pPr>
            <a:r>
              <a:rPr lang="en-US" sz="1900" dirty="0">
                <a:latin typeface="Arial Rounded MT Bold" panose="020F0704030504030204" pitchFamily="34" charset="0"/>
              </a:rPr>
              <a:t>Gently</a:t>
            </a:r>
            <a:r>
              <a:rPr lang="en-US" sz="1900" dirty="0" smtClean="0">
                <a:latin typeface="Arial Rounded MT Bold" panose="020F0704030504030204" pitchFamily="34" charset="0"/>
              </a:rPr>
              <a:t>!</a:t>
            </a:r>
          </a:p>
          <a:p>
            <a:pPr marL="1035050" lvl="1" indent="-457200">
              <a:buFont typeface="Wingdings" pitchFamily="2" charset="2"/>
              <a:buChar char="Ø"/>
            </a:pPr>
            <a:endParaRPr lang="en-US" sz="1900" dirty="0">
              <a:solidFill>
                <a:schemeClr val="tx1">
                  <a:lumMod val="50000"/>
                </a:schemeClr>
              </a:solidFill>
              <a:latin typeface="Arial Rounded MT Bold" panose="020F0704030504030204" pitchFamily="34" charset="0"/>
            </a:endParaRPr>
          </a:p>
          <a:p>
            <a:pPr marL="569913" indent="-449263">
              <a:buFont typeface="+mj-lt"/>
              <a:buAutoNum type="arabicPeriod"/>
            </a:pPr>
            <a:r>
              <a:rPr lang="en-US" sz="2400" dirty="0">
                <a:latin typeface="Arial Rounded MT Bold" panose="020F0704030504030204" pitchFamily="34" charset="0"/>
              </a:rPr>
              <a:t>Growing </a:t>
            </a:r>
            <a:r>
              <a:rPr lang="en-US" sz="2400" dirty="0" smtClean="0">
                <a:latin typeface="Arial Rounded MT Bold" panose="020F0704030504030204" pitchFamily="34" charset="0"/>
              </a:rPr>
              <a:t>plants</a:t>
            </a:r>
          </a:p>
          <a:p>
            <a:pPr marL="1035050" lvl="1" indent="-457200">
              <a:buFont typeface="Wingdings" pitchFamily="2" charset="2"/>
              <a:buChar char="Ø"/>
            </a:pPr>
            <a:r>
              <a:rPr lang="en-US" sz="1900" dirty="0" smtClean="0">
                <a:latin typeface="Arial Rounded MT Bold" panose="020F0704030504030204" pitchFamily="34" charset="0"/>
              </a:rPr>
              <a:t>Deeply and infrequently</a:t>
            </a:r>
          </a:p>
          <a:p>
            <a:pPr marL="1035050" lvl="1" indent="-457200">
              <a:buFont typeface="Wingdings" pitchFamily="2" charset="2"/>
              <a:buChar char="Ø"/>
            </a:pPr>
            <a:r>
              <a:rPr lang="en-US" sz="1900" dirty="0" smtClean="0">
                <a:latin typeface="Arial Rounded MT Bold" panose="020F0704030504030204" pitchFamily="34" charset="0"/>
              </a:rPr>
              <a:t>Water to six inches</a:t>
            </a:r>
          </a:p>
          <a:p>
            <a:pPr marL="577850" lvl="1"/>
            <a:endParaRPr lang="en-US" sz="1900" dirty="0">
              <a:latin typeface="Arial Rounded MT Bold" panose="020F0704030504030204" pitchFamily="34" charset="0"/>
            </a:endParaRPr>
          </a:p>
          <a:p>
            <a:pPr marL="569913" indent="-449263">
              <a:buFont typeface="+mj-lt"/>
              <a:buAutoNum type="arabicPeriod"/>
            </a:pPr>
            <a:r>
              <a:rPr lang="en-US" sz="2400" dirty="0" smtClean="0">
                <a:latin typeface="Arial Rounded MT Bold" panose="020F0704030504030204" pitchFamily="34" charset="0"/>
              </a:rPr>
              <a:t>Shallow-rooted</a:t>
            </a:r>
          </a:p>
          <a:p>
            <a:pPr marL="569913" indent="-449263">
              <a:buFont typeface="+mj-lt"/>
              <a:buAutoNum type="arabicPeriod"/>
            </a:pPr>
            <a:endParaRPr lang="en-US" sz="2800" dirty="0" smtClean="0">
              <a:latin typeface="Arial Rounded MT Bold" panose="020F0704030504030204" pitchFamily="34" charset="0"/>
            </a:endParaRPr>
          </a:p>
          <a:p>
            <a:pPr marL="569913" indent="-449263">
              <a:buFont typeface="+mj-lt"/>
              <a:buAutoNum type="arabicPeriod"/>
            </a:pPr>
            <a:r>
              <a:rPr lang="en-US" sz="2400" dirty="0" smtClean="0">
                <a:latin typeface="Arial Rounded MT Bold" panose="020F0704030504030204" pitchFamily="34" charset="0"/>
              </a:rPr>
              <a:t>Deep-rooted</a:t>
            </a:r>
          </a:p>
          <a:p>
            <a:pPr marL="1035050" lvl="1" indent="-457200">
              <a:buFont typeface="Wingdings" pitchFamily="2" charset="2"/>
              <a:buChar char="Ø"/>
            </a:pPr>
            <a:r>
              <a:rPr lang="en-US" sz="1900" dirty="0">
                <a:latin typeface="Arial Rounded MT Bold" panose="020F0704030504030204" pitchFamily="34" charset="0"/>
              </a:rPr>
              <a:t>Draw water from top 24”</a:t>
            </a:r>
          </a:p>
          <a:p>
            <a:pPr marL="1035050" lvl="1" indent="-457200">
              <a:buFont typeface="Wingdings" pitchFamily="2" charset="2"/>
              <a:buChar char="Ø"/>
            </a:pPr>
            <a:r>
              <a:rPr lang="en-US" sz="1900" dirty="0">
                <a:latin typeface="Arial Rounded MT Bold" panose="020F0704030504030204" pitchFamily="34" charset="0"/>
              </a:rPr>
              <a:t>Water deeply, but less often</a:t>
            </a:r>
          </a:p>
          <a:p>
            <a:pPr marL="569913" indent="-449263">
              <a:buFont typeface="+mj-lt"/>
              <a:buAutoNum type="arabicPeriod"/>
            </a:pPr>
            <a:endParaRPr lang="en-US" sz="2400" dirty="0" smtClean="0">
              <a:solidFill>
                <a:schemeClr val="tx1">
                  <a:lumMod val="50000"/>
                </a:schemeClr>
              </a:solidFill>
              <a:latin typeface="Arial Rounded MT Bold" panose="020F0704030504030204" pitchFamily="34" charset="0"/>
            </a:endParaRPr>
          </a:p>
          <a:p>
            <a:pPr marL="120650"/>
            <a:endParaRPr lang="en-US" sz="2400" dirty="0">
              <a:solidFill>
                <a:schemeClr val="tx1">
                  <a:lumMod val="50000"/>
                </a:schemeClr>
              </a:solidFill>
              <a:latin typeface="Arial Rounded MT Bold" panose="020F0704030504030204" pitchFamily="34" charset="0"/>
            </a:endParaRPr>
          </a:p>
        </p:txBody>
      </p:sp>
      <p:sp>
        <p:nvSpPr>
          <p:cNvPr id="13" name="TextBox 12"/>
          <p:cNvSpPr txBox="1"/>
          <p:nvPr/>
        </p:nvSpPr>
        <p:spPr>
          <a:xfrm>
            <a:off x="5013647" y="179248"/>
            <a:ext cx="4123426" cy="1200329"/>
          </a:xfrm>
          <a:prstGeom prst="rect">
            <a:avLst/>
          </a:prstGeom>
          <a:noFill/>
        </p:spPr>
        <p:txBody>
          <a:bodyPr wrap="square" rtlCol="0">
            <a:spAutoFit/>
          </a:bodyPr>
          <a:lstStyle/>
          <a:p>
            <a:pPr algn="ctr"/>
            <a:r>
              <a:rPr lang="en-US" sz="3600" b="1" dirty="0" smtClean="0">
                <a:latin typeface="Arial Rounded MT Bold" panose="020F0704030504030204" pitchFamily="34" charset="0"/>
              </a:rPr>
              <a:t>Different plants, different needs</a:t>
            </a:r>
            <a:endParaRPr lang="en-US" sz="3600" b="1" dirty="0">
              <a:latin typeface="Arial Rounded MT Bold" panose="020F0704030504030204" pitchFamily="34" charset="0"/>
            </a:endParaRP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870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fade">
                                      <p:cBhvr>
                                        <p:cTn id="11" dur="500"/>
                                        <p:tgtEl>
                                          <p:spTgt spid="1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fade">
                                      <p:cBhvr>
                                        <p:cTn id="15" dur="500"/>
                                        <p:tgtEl>
                                          <p:spTgt spid="10">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fade">
                                      <p:cBhvr>
                                        <p:cTn id="19" dur="500"/>
                                        <p:tgtEl>
                                          <p:spTgt spid="10">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animEffect transition="in" filter="fade">
                                      <p:cBhvr>
                                        <p:cTn id="23" dur="500"/>
                                        <p:tgtEl>
                                          <p:spTgt spid="10">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animEffect transition="in" filter="fade">
                                      <p:cBhvr>
                                        <p:cTn id="27" dur="500"/>
                                        <p:tgtEl>
                                          <p:spTgt spid="10">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xEl>
                                              <p:pRg st="7" end="7"/>
                                            </p:txEl>
                                          </p:spTgt>
                                        </p:tgtEl>
                                        <p:attrNameLst>
                                          <p:attrName>style.visibility</p:attrName>
                                        </p:attrNameLst>
                                      </p:cBhvr>
                                      <p:to>
                                        <p:strVal val="visible"/>
                                      </p:to>
                                    </p:set>
                                    <p:animEffect transition="in" filter="fade">
                                      <p:cBhvr>
                                        <p:cTn id="31" dur="500"/>
                                        <p:tgtEl>
                                          <p:spTgt spid="10">
                                            <p:txEl>
                                              <p:pRg st="7" end="7"/>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xEl>
                                              <p:pRg st="9" end="9"/>
                                            </p:txEl>
                                          </p:spTgt>
                                        </p:tgtEl>
                                        <p:attrNameLst>
                                          <p:attrName>style.visibility</p:attrName>
                                        </p:attrNameLst>
                                      </p:cBhvr>
                                      <p:to>
                                        <p:strVal val="visible"/>
                                      </p:to>
                                    </p:set>
                                    <p:animEffect transition="in" filter="fade">
                                      <p:cBhvr>
                                        <p:cTn id="35" dur="500"/>
                                        <p:tgtEl>
                                          <p:spTgt spid="10">
                                            <p:txEl>
                                              <p:pRg st="9" end="9"/>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xEl>
                                              <p:pRg st="11" end="11"/>
                                            </p:txEl>
                                          </p:spTgt>
                                        </p:tgtEl>
                                        <p:attrNameLst>
                                          <p:attrName>style.visibility</p:attrName>
                                        </p:attrNameLst>
                                      </p:cBhvr>
                                      <p:to>
                                        <p:strVal val="visible"/>
                                      </p:to>
                                    </p:set>
                                    <p:animEffect transition="in" filter="fade">
                                      <p:cBhvr>
                                        <p:cTn id="39" dur="500"/>
                                        <p:tgtEl>
                                          <p:spTgt spid="10">
                                            <p:txEl>
                                              <p:pRg st="11" end="11"/>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xEl>
                                              <p:pRg st="12" end="12"/>
                                            </p:txEl>
                                          </p:spTgt>
                                        </p:tgtEl>
                                        <p:attrNameLst>
                                          <p:attrName>style.visibility</p:attrName>
                                        </p:attrNameLst>
                                      </p:cBhvr>
                                      <p:to>
                                        <p:strVal val="visible"/>
                                      </p:to>
                                    </p:set>
                                    <p:animEffect transition="in" filter="fade">
                                      <p:cBhvr>
                                        <p:cTn id="43" dur="500"/>
                                        <p:tgtEl>
                                          <p:spTgt spid="10">
                                            <p:txEl>
                                              <p:pRg st="12" end="12"/>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0">
                                            <p:txEl>
                                              <p:pRg st="13" end="13"/>
                                            </p:txEl>
                                          </p:spTgt>
                                        </p:tgtEl>
                                        <p:attrNameLst>
                                          <p:attrName>style.visibility</p:attrName>
                                        </p:attrNameLst>
                                      </p:cBhvr>
                                      <p:to>
                                        <p:strVal val="visible"/>
                                      </p:to>
                                    </p:set>
                                    <p:animEffect transition="in" filter="fade">
                                      <p:cBhvr>
                                        <p:cTn id="47" dur="500"/>
                                        <p:tgtEl>
                                          <p:spTgt spid="10">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0" y="54114"/>
            <a:ext cx="9144000" cy="1138773"/>
          </a:xfrm>
          <a:prstGeom prst="rect">
            <a:avLst/>
          </a:prstGeom>
          <a:noFill/>
        </p:spPr>
        <p:txBody>
          <a:bodyPr wrap="square" rtlCol="0">
            <a:spAutoFit/>
          </a:bodyPr>
          <a:lstStyle/>
          <a:p>
            <a:pPr algn="ctr"/>
            <a:r>
              <a:rPr lang="en-US" sz="2800" b="1" dirty="0" smtClean="0">
                <a:latin typeface="Arial Rounded MT Bold" panose="020F0704030504030204" pitchFamily="34" charset="0"/>
              </a:rPr>
              <a:t>Common watering problems:</a:t>
            </a:r>
          </a:p>
          <a:p>
            <a:pPr algn="ctr"/>
            <a:r>
              <a:rPr lang="en-US" sz="4000" b="1" dirty="0" smtClean="0">
                <a:latin typeface="Arial Rounded MT Bold" panose="020F0704030504030204" pitchFamily="34" charset="0"/>
              </a:rPr>
              <a:t>Frequent, shallow watering</a:t>
            </a:r>
            <a:endParaRPr lang="en-US" sz="4000" b="1" dirty="0">
              <a:latin typeface="Arial Rounded MT Bold" panose="020F0704030504030204" pitchFamily="34" charset="0"/>
            </a:endParaRPr>
          </a:p>
        </p:txBody>
      </p:sp>
      <p:pic>
        <p:nvPicPr>
          <p:cNvPr id="15362" name="Picture 2" descr="http://www.caes.uga.edu/applications/publications/files/html/B1073-1/images/B1073Fig9.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878" y="1192887"/>
            <a:ext cx="4696243" cy="443816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086600" y="2362200"/>
            <a:ext cx="1905000" cy="1200329"/>
          </a:xfrm>
          <a:prstGeom prst="rect">
            <a:avLst/>
          </a:prstGeom>
          <a:noFill/>
        </p:spPr>
        <p:txBody>
          <a:bodyPr wrap="square" rtlCol="0">
            <a:spAutoFit/>
          </a:bodyPr>
          <a:lstStyle/>
          <a:p>
            <a:pPr algn="ctr"/>
            <a:r>
              <a:rPr lang="en-US" sz="2400" dirty="0" smtClean="0">
                <a:latin typeface="Arial Rounded MT Bold" panose="020F0704030504030204" pitchFamily="34" charset="0"/>
              </a:rPr>
              <a:t>Watered shallowly &amp; frequently</a:t>
            </a:r>
            <a:endParaRPr lang="en-US" sz="2400" dirty="0">
              <a:latin typeface="Arial Rounded MT Bold" panose="020F0704030504030204" pitchFamily="34" charset="0"/>
            </a:endParaRPr>
          </a:p>
        </p:txBody>
      </p:sp>
      <p:sp>
        <p:nvSpPr>
          <p:cNvPr id="8" name="TextBox 7"/>
          <p:cNvSpPr txBox="1"/>
          <p:nvPr/>
        </p:nvSpPr>
        <p:spPr>
          <a:xfrm>
            <a:off x="117764" y="2362199"/>
            <a:ext cx="1981200" cy="1200329"/>
          </a:xfrm>
          <a:prstGeom prst="rect">
            <a:avLst/>
          </a:prstGeom>
          <a:noFill/>
        </p:spPr>
        <p:txBody>
          <a:bodyPr wrap="square" rtlCol="0">
            <a:spAutoFit/>
          </a:bodyPr>
          <a:lstStyle/>
          <a:p>
            <a:pPr algn="ctr"/>
            <a:r>
              <a:rPr lang="en-US" sz="2400" dirty="0" smtClean="0">
                <a:latin typeface="Arial Rounded MT Bold" panose="020F0704030504030204" pitchFamily="34" charset="0"/>
              </a:rPr>
              <a:t>Watered deeply, </a:t>
            </a:r>
          </a:p>
          <a:p>
            <a:pPr algn="ctr"/>
            <a:r>
              <a:rPr lang="en-US" sz="2400" dirty="0" smtClean="0">
                <a:latin typeface="Arial Rounded MT Bold" panose="020F0704030504030204" pitchFamily="34" charset="0"/>
              </a:rPr>
              <a:t>less often</a:t>
            </a:r>
            <a:endParaRPr lang="en-US" sz="2400" dirty="0">
              <a:latin typeface="Arial Rounded MT Bold" panose="020F0704030504030204" pitchFamily="34"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607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white">
          <a:xfrm>
            <a:off x="-1" y="0"/>
            <a:ext cx="4648199"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25403" y="158118"/>
            <a:ext cx="4648198" cy="477054"/>
          </a:xfrm>
          <a:prstGeom prst="rect">
            <a:avLst/>
          </a:prstGeom>
          <a:noFill/>
        </p:spPr>
        <p:txBody>
          <a:bodyPr wrap="square" rtlCol="0">
            <a:spAutoFit/>
          </a:bodyPr>
          <a:lstStyle/>
          <a:p>
            <a:pPr algn="ctr"/>
            <a:r>
              <a:rPr lang="en-US" sz="2500" b="1" dirty="0" smtClean="0">
                <a:latin typeface="Arial Rounded MT Bold" panose="020F0704030504030204" pitchFamily="34" charset="0"/>
              </a:rPr>
              <a:t>Common watering problems</a:t>
            </a:r>
            <a:r>
              <a:rPr lang="en-US" sz="2400" b="1" dirty="0" smtClean="0">
                <a:latin typeface="Arial Rounded MT Bold" panose="020F0704030504030204" pitchFamily="34" charset="0"/>
              </a:rPr>
              <a:t>:</a:t>
            </a:r>
            <a:endParaRPr lang="en-US" sz="2400" b="1" dirty="0">
              <a:latin typeface="Arial Rounded MT Bold" panose="020F0704030504030204" pitchFamily="34" charset="0"/>
            </a:endParaRPr>
          </a:p>
        </p:txBody>
      </p:sp>
      <p:pic>
        <p:nvPicPr>
          <p:cNvPr id="9218" name="Picture 2" descr="http://goingtoseed.files.wordpress.com/2010/05/img_3049.jpg"/>
          <p:cNvPicPr>
            <a:picLocks noChangeAspect="1" noChangeArrowheads="1"/>
          </p:cNvPicPr>
          <p:nvPr/>
        </p:nvPicPr>
        <p:blipFill rotWithShape="1">
          <a:blip r:embed="rId3">
            <a:extLst>
              <a:ext uri="{28A0092B-C50C-407E-A947-70E740481C1C}">
                <a14:useLocalDpi xmlns:a14="http://schemas.microsoft.com/office/drawing/2010/main" val="0"/>
              </a:ext>
            </a:extLst>
          </a:blip>
          <a:srcRect l="41408" t="3737" r="7554" b="3817"/>
          <a:stretch/>
        </p:blipFill>
        <p:spPr bwMode="auto">
          <a:xfrm>
            <a:off x="4648200" y="-1"/>
            <a:ext cx="44958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404" y="793290"/>
            <a:ext cx="4648199"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Overwatering</a:t>
            </a:r>
            <a:endParaRPr lang="en-US" sz="4000" b="1" dirty="0">
              <a:latin typeface="Arial Rounded MT Bold" panose="020F0704030504030204" pitchFamily="34" charset="0"/>
            </a:endParaRPr>
          </a:p>
        </p:txBody>
      </p:sp>
      <p:sp>
        <p:nvSpPr>
          <p:cNvPr id="8" name="TextBox 7"/>
          <p:cNvSpPr txBox="1"/>
          <p:nvPr/>
        </p:nvSpPr>
        <p:spPr>
          <a:xfrm>
            <a:off x="74280" y="1905000"/>
            <a:ext cx="4648198" cy="1754326"/>
          </a:xfrm>
          <a:prstGeom prst="rect">
            <a:avLst/>
          </a:prstGeom>
          <a:noFill/>
        </p:spPr>
        <p:txBody>
          <a:bodyPr wrap="square" rtlCol="0">
            <a:spAutoFit/>
          </a:bodyPr>
          <a:lstStyle/>
          <a:p>
            <a:r>
              <a:rPr lang="en-US" sz="2800" dirty="0" smtClean="0">
                <a:latin typeface="Arial Rounded MT Bold" panose="020F0704030504030204" pitchFamily="34" charset="0"/>
              </a:rPr>
              <a:t>Potential effects:</a:t>
            </a:r>
            <a:endParaRPr lang="en-US" sz="2400" dirty="0" smtClean="0">
              <a:latin typeface="Arial Rounded MT Bold" panose="020F0704030504030204" pitchFamily="34" charset="0"/>
            </a:endParaRPr>
          </a:p>
          <a:p>
            <a:pPr marL="342900" indent="-342900">
              <a:buFont typeface="Arial" panose="020B0604020202020204" pitchFamily="34" charset="0"/>
              <a:buChar char="•"/>
            </a:pPr>
            <a:endParaRPr lang="en-US" sz="800" dirty="0" smtClean="0">
              <a:latin typeface="Arial Rounded MT Bold" panose="020F0704030504030204" pitchFamily="34" charset="0"/>
            </a:endParaRPr>
          </a:p>
          <a:p>
            <a:pPr marL="342900" indent="-342900">
              <a:buFont typeface="Arial" panose="020B0604020202020204" pitchFamily="34" charset="0"/>
              <a:buChar char="•"/>
            </a:pPr>
            <a:r>
              <a:rPr lang="en-US" sz="2400" dirty="0" smtClean="0">
                <a:latin typeface="Arial Rounded MT Bold" panose="020F0704030504030204" pitchFamily="34" charset="0"/>
              </a:rPr>
              <a:t>Waste of water</a:t>
            </a:r>
          </a:p>
          <a:p>
            <a:pPr marL="342900" indent="-342900">
              <a:buFont typeface="Arial" panose="020B0604020202020204" pitchFamily="34" charset="0"/>
              <a:buChar char="•"/>
            </a:pPr>
            <a:r>
              <a:rPr lang="en-US" sz="2400" dirty="0" smtClean="0">
                <a:latin typeface="Arial Rounded MT Bold" panose="020F0704030504030204" pitchFamily="34" charset="0"/>
              </a:rPr>
              <a:t>Leaches away nutrients</a:t>
            </a:r>
          </a:p>
          <a:p>
            <a:pPr marL="342900" indent="-342900">
              <a:buFont typeface="Arial" panose="020B0604020202020204" pitchFamily="34" charset="0"/>
              <a:buChar char="•"/>
            </a:pPr>
            <a:r>
              <a:rPr lang="en-US" sz="2400" dirty="0" smtClean="0">
                <a:latin typeface="Arial Rounded MT Bold" panose="020F0704030504030204" pitchFamily="34" charset="0"/>
              </a:rPr>
              <a:t>Creates mold environment</a:t>
            </a:r>
            <a:endParaRPr lang="en-US" sz="2400" dirty="0">
              <a:latin typeface="Arial Rounded MT Bold" panose="020F0704030504030204"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411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animEffect transition="in" filter="fade">
                                      <p:cBhvr>
                                        <p:cTn id="11" dur="500"/>
                                        <p:tgtEl>
                                          <p:spTgt spid="8">
                                            <p:txEl>
                                              <p:pRg st="3" end="3"/>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38100" y="-143884"/>
            <a:ext cx="9118600" cy="1143000"/>
          </a:xfrm>
        </p:spPr>
        <p:txBody>
          <a:bodyPr>
            <a:noAutofit/>
          </a:bodyPr>
          <a:lstStyle/>
          <a:p>
            <a:pPr eaLnBrk="1" hangingPunct="1"/>
            <a:r>
              <a:rPr lang="en-US" altLang="en-US" sz="3600" b="1" dirty="0" smtClean="0">
                <a:latin typeface="Arial Rounded MT Bold" panose="020F0704030504030204" pitchFamily="34" charset="0"/>
              </a:rPr>
              <a:t>Watering for containers</a:t>
            </a:r>
          </a:p>
        </p:txBody>
      </p:sp>
      <p:sp>
        <p:nvSpPr>
          <p:cNvPr id="20483" name="Rectangle 3"/>
          <p:cNvSpPr>
            <a:spLocks noGrp="1" noChangeArrowheads="1"/>
          </p:cNvSpPr>
          <p:nvPr>
            <p:ph idx="1"/>
          </p:nvPr>
        </p:nvSpPr>
        <p:spPr>
          <a:xfrm>
            <a:off x="-8516" y="999116"/>
            <a:ext cx="4648200" cy="5638800"/>
          </a:xfrm>
        </p:spPr>
        <p:txBody>
          <a:bodyPr rtlCol="0">
            <a:normAutofit lnSpcReduction="10000"/>
          </a:bodyPr>
          <a:lstStyle/>
          <a:p>
            <a:pPr marL="0" indent="0" eaLnBrk="1" fontAlgn="auto" hangingPunct="1">
              <a:spcAft>
                <a:spcPts val="0"/>
              </a:spcAft>
              <a:buNone/>
              <a:defRPr/>
            </a:pPr>
            <a:endParaRPr lang="en-US" altLang="en-US" sz="2400" dirty="0" smtClean="0">
              <a:solidFill>
                <a:schemeClr val="bg1"/>
              </a:solidFill>
              <a:latin typeface="Arial Rounded MT Bold" panose="020F0704030504030204" pitchFamily="34" charset="0"/>
            </a:endParaRPr>
          </a:p>
          <a:p>
            <a:pPr eaLnBrk="1" fontAlgn="auto" hangingPunct="1">
              <a:spcAft>
                <a:spcPts val="0"/>
              </a:spcAft>
              <a:defRPr/>
            </a:pPr>
            <a:r>
              <a:rPr lang="en-US" altLang="en-US" sz="2400" dirty="0" smtClean="0">
                <a:latin typeface="Arial Rounded MT Bold" panose="020F0704030504030204" pitchFamily="34" charset="0"/>
              </a:rPr>
              <a:t>Containers dry out faster than soil</a:t>
            </a:r>
          </a:p>
          <a:p>
            <a:pPr marL="0" indent="0" eaLnBrk="1" fontAlgn="auto" hangingPunct="1">
              <a:spcAft>
                <a:spcPts val="0"/>
              </a:spcAft>
              <a:buNone/>
              <a:defRPr/>
            </a:pPr>
            <a:endParaRPr lang="en-US" altLang="en-US" sz="2400" dirty="0" smtClean="0">
              <a:latin typeface="Arial Rounded MT Bold" panose="020F0704030504030204" pitchFamily="34" charset="0"/>
            </a:endParaRPr>
          </a:p>
          <a:p>
            <a:pPr eaLnBrk="1" fontAlgn="auto" hangingPunct="1">
              <a:spcAft>
                <a:spcPts val="0"/>
              </a:spcAft>
              <a:defRPr/>
            </a:pPr>
            <a:r>
              <a:rPr lang="en-US" altLang="en-US" sz="2400" dirty="0" smtClean="0">
                <a:latin typeface="Arial Rounded MT Bold" panose="020F0704030504030204" pitchFamily="34" charset="0"/>
              </a:rPr>
              <a:t>Check the containers every day</a:t>
            </a:r>
          </a:p>
          <a:p>
            <a:pPr marL="0" indent="0" eaLnBrk="1" fontAlgn="auto" hangingPunct="1">
              <a:spcAft>
                <a:spcPts val="0"/>
              </a:spcAft>
              <a:buNone/>
              <a:defRPr/>
            </a:pPr>
            <a:endParaRPr lang="en-US" altLang="en-US" sz="2400" dirty="0" smtClean="0">
              <a:latin typeface="Arial Rounded MT Bold" panose="020F0704030504030204" pitchFamily="34" charset="0"/>
            </a:endParaRPr>
          </a:p>
          <a:p>
            <a:pPr eaLnBrk="1" fontAlgn="auto" hangingPunct="1">
              <a:spcAft>
                <a:spcPts val="0"/>
              </a:spcAft>
              <a:defRPr/>
            </a:pPr>
            <a:r>
              <a:rPr lang="en-US" altLang="en-US" sz="2400" dirty="0" smtClean="0">
                <a:latin typeface="Arial Rounded MT Bold" panose="020F0704030504030204" pitchFamily="34" charset="0"/>
              </a:rPr>
              <a:t>When the soil is dry, add water until it runs out the bottom of the pot</a:t>
            </a:r>
          </a:p>
          <a:p>
            <a:pPr marL="0" indent="0" eaLnBrk="1" fontAlgn="auto" hangingPunct="1">
              <a:spcAft>
                <a:spcPts val="0"/>
              </a:spcAft>
              <a:buNone/>
              <a:defRPr/>
            </a:pPr>
            <a:endParaRPr lang="en-US" altLang="en-US" sz="2400" dirty="0" smtClean="0">
              <a:latin typeface="Arial Rounded MT Bold" panose="020F0704030504030204" pitchFamily="34" charset="0"/>
            </a:endParaRPr>
          </a:p>
          <a:p>
            <a:pPr eaLnBrk="1" fontAlgn="auto" hangingPunct="1">
              <a:spcAft>
                <a:spcPts val="0"/>
              </a:spcAft>
              <a:defRPr/>
            </a:pPr>
            <a:r>
              <a:rPr lang="en-US" altLang="en-US" sz="2400" dirty="0" smtClean="0">
                <a:latin typeface="Arial Rounded MT Bold" panose="020F0704030504030204" pitchFamily="34" charset="0"/>
              </a:rPr>
              <a:t>Infrequent deep watering is better than shallow, frequent watering</a:t>
            </a:r>
          </a:p>
        </p:txBody>
      </p:sp>
      <p:pic>
        <p:nvPicPr>
          <p:cNvPr id="28677" name="Picture 2" descr="http://www.growbetterveggies.com/.a/6a00d8346ffdca53ef01543263e69c970c-500wi"/>
          <p:cNvPicPr>
            <a:picLocks noChangeAspect="1" noChangeArrowheads="1"/>
          </p:cNvPicPr>
          <p:nvPr/>
        </p:nvPicPr>
        <p:blipFill>
          <a:blip r:embed="rId3">
            <a:extLst>
              <a:ext uri="{28A0092B-C50C-407E-A947-70E740481C1C}">
                <a14:useLocalDpi xmlns:a14="http://schemas.microsoft.com/office/drawing/2010/main" val="0"/>
              </a:ext>
            </a:extLst>
          </a:blip>
          <a:srcRect t="3918"/>
          <a:stretch>
            <a:fillRect/>
          </a:stretch>
        </p:blipFill>
        <p:spPr bwMode="auto">
          <a:xfrm>
            <a:off x="4724400" y="1576388"/>
            <a:ext cx="4419600"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9"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222257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onecreativemommy.com/wp-content/uploads/2012/08/Watering-Can.jpg"/>
          <p:cNvPicPr>
            <a:picLocks noChangeAspect="1" noChangeArrowheads="1"/>
          </p:cNvPicPr>
          <p:nvPr/>
        </p:nvPicPr>
        <p:blipFill rotWithShape="1">
          <a:blip r:embed="rId3">
            <a:extLst>
              <a:ext uri="{28A0092B-C50C-407E-A947-70E740481C1C}">
                <a14:useLocalDpi xmlns:a14="http://schemas.microsoft.com/office/drawing/2010/main" val="0"/>
              </a:ext>
            </a:extLst>
          </a:blip>
          <a:srcRect l="7143" r="7143" b="3571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886200" y="0"/>
            <a:ext cx="5257800" cy="584775"/>
          </a:xfrm>
          <a:prstGeom prst="rect">
            <a:avLst/>
          </a:prstGeom>
          <a:solidFill>
            <a:schemeClr val="bg1">
              <a:alpha val="39000"/>
            </a:schemeClr>
          </a:solidFill>
          <a:effectLst/>
        </p:spPr>
        <p:txBody>
          <a:bodyPr wrap="square" rtlCol="0">
            <a:spAutoFit/>
          </a:bodyPr>
          <a:lstStyle/>
          <a:p>
            <a:pPr algn="ctr"/>
            <a:r>
              <a:rPr lang="en-US" sz="3200" b="1" i="1" dirty="0" smtClean="0">
                <a:latin typeface="Arial Rounded MT Bold" panose="020F0704030504030204" pitchFamily="34" charset="0"/>
              </a:rPr>
              <a:t>DIY watering can idea!</a:t>
            </a:r>
            <a:endParaRPr lang="en-US" sz="2800" dirty="0" smtClean="0">
              <a:solidFill>
                <a:schemeClr val="bg1"/>
              </a:solidFill>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2126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49239" y="2090678"/>
            <a:ext cx="5494361" cy="1938992"/>
          </a:xfrm>
          <a:prstGeom prst="rect">
            <a:avLst/>
          </a:prstGeom>
          <a:noFill/>
        </p:spPr>
        <p:txBody>
          <a:bodyPr wrap="square" rtlCol="0">
            <a:spAutoFit/>
          </a:bodyPr>
          <a:lstStyle/>
          <a:p>
            <a:r>
              <a:rPr lang="en-US" sz="6000" dirty="0" smtClean="0">
                <a:latin typeface="Arial Rounded MT Bold" pitchFamily="34" charset="0"/>
              </a:rPr>
              <a:t>Protecting young plants</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4912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kijanigrows.com/wp-content/uploads/2012/08/304393_188557157946460_684179340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41283"/>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0" y="537627"/>
            <a:ext cx="9144000" cy="1200329"/>
          </a:xfrm>
          <a:prstGeom prst="rect">
            <a:avLst/>
          </a:prstGeom>
          <a:noFill/>
        </p:spPr>
        <p:txBody>
          <a:bodyPr wrap="square" rtlCol="0">
            <a:spAutoFit/>
          </a:bodyPr>
          <a:lstStyle/>
          <a:p>
            <a:pPr algn="ctr"/>
            <a:r>
              <a:rPr lang="en-US" sz="4400" b="1" dirty="0" smtClean="0">
                <a:latin typeface="Arial Rounded MT Bold" panose="020F0704030504030204" pitchFamily="34" charset="0"/>
              </a:rPr>
              <a:t>Early protection</a:t>
            </a:r>
            <a:endParaRPr lang="en-US" sz="4400" b="1" dirty="0">
              <a:latin typeface="Arial Rounded MT Bold" panose="020F0704030504030204" pitchFamily="34" charset="0"/>
            </a:endParaRPr>
          </a:p>
          <a:p>
            <a:endParaRPr lang="en-US" sz="2800" dirty="0"/>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930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746" name="Picture 2" descr="S:\Agency Relations\Education Programs\Learning Gardens\Education\Seed to Supper\6. 2012 Revamp\New Curriculum\Graphics &amp; photos\Photos\Photos used in booklet\Ladybu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 t="25778" r="63"/>
          <a:stretch/>
        </p:blipFill>
        <p:spPr bwMode="auto">
          <a:xfrm>
            <a:off x="0" y="1371600"/>
            <a:ext cx="9144000" cy="454324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5751" y="3962400"/>
            <a:ext cx="9144000" cy="1952445"/>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2020644" y="4229099"/>
            <a:ext cx="7086600" cy="1419045"/>
          </a:xfrm>
        </p:spPr>
        <p:txBody>
          <a:bodyPr>
            <a:noAutofit/>
          </a:bodyPr>
          <a:lstStyle/>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Watering</a:t>
            </a:r>
            <a:endParaRPr lang="en-US" sz="2000" b="1" dirty="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r>
              <a:rPr lang="en-US" sz="2000" b="1" dirty="0">
                <a:solidFill>
                  <a:schemeClr val="bg1"/>
                </a:solidFill>
                <a:cs typeface="Lucida Sans Unicode" panose="020B0602030504020204" pitchFamily="34" charset="0"/>
              </a:rPr>
              <a:t>Protecting young plants</a:t>
            </a: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Vertical gardening</a:t>
            </a: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Improving </a:t>
            </a:r>
            <a:r>
              <a:rPr lang="en-US" sz="2000" b="1" dirty="0">
                <a:solidFill>
                  <a:schemeClr val="bg1"/>
                </a:solidFill>
                <a:cs typeface="Lucida Sans Unicode" panose="020B0602030504020204" pitchFamily="34" charset="0"/>
              </a:rPr>
              <a:t>&amp; protecting soil health</a:t>
            </a:r>
          </a:p>
          <a:p>
            <a:pPr marL="342900" indent="-342900" algn="r">
              <a:buClrTx/>
              <a:buFont typeface="Wingdings" panose="05000000000000000000" pitchFamily="2" charset="2"/>
              <a:buChar char="v"/>
            </a:pPr>
            <a:endParaRPr lang="en-US" sz="2000" b="1" dirty="0" smtClean="0">
              <a:solidFill>
                <a:schemeClr val="bg1"/>
              </a:solidFill>
              <a:cs typeface="Lucida Sans Unicode" panose="020B0602030504020204" pitchFamily="34" charset="0"/>
            </a:endParaRPr>
          </a:p>
          <a:p>
            <a:pPr algn="r">
              <a:buClrTx/>
            </a:pPr>
            <a:endParaRPr lang="en-US" sz="2000" b="1" dirty="0" smtClean="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endParaRPr lang="en-US" sz="2000" b="1" dirty="0" smtClean="0">
              <a:solidFill>
                <a:schemeClr val="bg1"/>
              </a:solidFill>
              <a:latin typeface="Lucida Sans Unicode" panose="020B0602030504020204" pitchFamily="34" charset="0"/>
              <a:cs typeface="Lucida Sans Unicode" panose="020B0602030504020204" pitchFamily="34" charset="0"/>
            </a:endParaRPr>
          </a:p>
          <a:p>
            <a:endParaRPr lang="en-US" sz="2800" b="1" dirty="0">
              <a:solidFill>
                <a:schemeClr val="bg1"/>
              </a:solidFill>
            </a:endParaRPr>
          </a:p>
        </p:txBody>
      </p:sp>
      <p:sp>
        <p:nvSpPr>
          <p:cNvPr id="15" name="TextBox 14"/>
          <p:cNvSpPr txBox="1"/>
          <p:nvPr/>
        </p:nvSpPr>
        <p:spPr bwMode="white">
          <a:xfrm>
            <a:off x="-18394" y="-56540"/>
            <a:ext cx="9162394" cy="2308324"/>
          </a:xfrm>
          <a:prstGeom prst="rect">
            <a:avLst/>
          </a:prstGeom>
          <a:solidFill>
            <a:schemeClr val="accent3">
              <a:lumMod val="75000"/>
            </a:schemeClr>
          </a:solidFill>
        </p:spPr>
        <p:txBody>
          <a:bodyPr wrap="square" rtlCol="0">
            <a:spAutoFit/>
          </a:bodyPr>
          <a:lstStyle/>
          <a:p>
            <a:pPr algn="r"/>
            <a:r>
              <a:rPr lang="en-US" sz="4800" dirty="0" smtClean="0">
                <a:solidFill>
                  <a:schemeClr val="bg1"/>
                </a:solidFill>
                <a:latin typeface="Arial Rounded MT Bold" panose="020F0704030504030204" pitchFamily="34" charset="0"/>
              </a:rPr>
              <a:t>TODAY’S TOPIC:</a:t>
            </a:r>
          </a:p>
          <a:p>
            <a:pPr algn="r"/>
            <a:r>
              <a:rPr lang="en-US" sz="4800" dirty="0" smtClean="0">
                <a:solidFill>
                  <a:schemeClr val="bg1"/>
                </a:solidFill>
                <a:latin typeface="Arial Rounded MT Bold" panose="020F0704030504030204" pitchFamily="34" charset="0"/>
              </a:rPr>
              <a:t>Caring for your growing </a:t>
            </a:r>
          </a:p>
          <a:p>
            <a:pPr algn="r"/>
            <a:r>
              <a:rPr lang="en-US" sz="4800" dirty="0">
                <a:solidFill>
                  <a:schemeClr val="bg1"/>
                </a:solidFill>
                <a:latin typeface="Arial Rounded MT Bold" panose="020F0704030504030204" pitchFamily="34" charset="0"/>
              </a:rPr>
              <a:t>g</a:t>
            </a:r>
            <a:r>
              <a:rPr lang="en-US" sz="4800" dirty="0" smtClean="0">
                <a:solidFill>
                  <a:schemeClr val="bg1"/>
                </a:solidFill>
                <a:latin typeface="Arial Rounded MT Bold" panose="020F0704030504030204" pitchFamily="34" charset="0"/>
              </a:rPr>
              <a:t>arden (part 1)</a:t>
            </a:r>
            <a:endParaRPr lang="en-US" sz="4800" dirty="0">
              <a:solidFill>
                <a:schemeClr val="bg1"/>
              </a:solidFill>
              <a:latin typeface="Arial Rounded MT Bold" panose="020F0704030504030204" pitchFamily="34" charset="0"/>
            </a:endParaRPr>
          </a:p>
        </p:txBody>
      </p:sp>
      <p:sp>
        <p:nvSpPr>
          <p:cNvPr id="18" name="Subtitle 2"/>
          <p:cNvSpPr txBox="1">
            <a:spLocks/>
          </p:cNvSpPr>
          <p:nvPr/>
        </p:nvSpPr>
        <p:spPr bwMode="white">
          <a:xfrm>
            <a:off x="5750" y="4572000"/>
            <a:ext cx="4413849" cy="457200"/>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kumimoji="0" lang="en-US" sz="2400" b="1" i="0" u="none" strike="noStrike" kern="1200" cap="none" spc="0" normalizeH="0" baseline="0" noProof="0" dirty="0" smtClean="0">
                <a:ln>
                  <a:noFill/>
                </a:ln>
                <a:solidFill>
                  <a:schemeClr val="bg1"/>
                </a:solidFill>
                <a:effectLst/>
                <a:uLnTx/>
                <a:uFillTx/>
                <a:latin typeface="Arial Rounded MT Bold" panose="020F0704030504030204" pitchFamily="34" charset="0"/>
              </a:rPr>
              <a:t>Book reference:</a:t>
            </a:r>
          </a:p>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Chapter 4</a:t>
            </a:r>
            <a:r>
              <a:rPr lang="en-US" sz="1600" b="1" dirty="0" smtClean="0">
                <a:solidFill>
                  <a:schemeClr val="bg1"/>
                </a:solidFill>
                <a:latin typeface="Arial Rounded MT Bold" panose="020F0704030504030204" pitchFamily="34" charset="0"/>
              </a:rPr>
              <a:t>, </a:t>
            </a: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Pages </a:t>
            </a:r>
            <a:r>
              <a:rPr lang="en-US" sz="1600" b="1" dirty="0" smtClean="0">
                <a:solidFill>
                  <a:schemeClr val="bg1"/>
                </a:solidFill>
                <a:latin typeface="Arial Rounded MT Bold" panose="020F0704030504030204" pitchFamily="34" charset="0"/>
              </a:rPr>
              <a:t>71-84</a:t>
            </a:r>
            <a:endPar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0"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1"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4502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aabbors\Dropbox\S2S curriculum redevelopment\DRAFT Curriculum outlines and text\Graphics\Final booklet\Photos\Photos used in booklet\Photos from the web\Used with permission\Good Cheer Garden row cover photo_148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4885"/>
          <a:stretch/>
        </p:blipFill>
        <p:spPr bwMode="auto">
          <a:xfrm>
            <a:off x="-1" y="1706647"/>
            <a:ext cx="9144000" cy="5151353"/>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0" y="537627"/>
            <a:ext cx="9144000" cy="1200329"/>
          </a:xfrm>
          <a:prstGeom prst="rect">
            <a:avLst/>
          </a:prstGeom>
          <a:noFill/>
        </p:spPr>
        <p:txBody>
          <a:bodyPr wrap="square" rtlCol="0">
            <a:spAutoFit/>
          </a:bodyPr>
          <a:lstStyle/>
          <a:p>
            <a:pPr algn="ctr"/>
            <a:r>
              <a:rPr lang="en-US" sz="4400" b="1" dirty="0" smtClean="0">
                <a:latin typeface="Arial Rounded MT Bold" panose="020F0704030504030204" pitchFamily="34" charset="0"/>
              </a:rPr>
              <a:t>Row covers</a:t>
            </a:r>
            <a:endParaRPr lang="en-US" sz="4400" b="1" dirty="0">
              <a:latin typeface="Arial Rounded MT Bold" panose="020F0704030504030204" pitchFamily="34" charset="0"/>
            </a:endParaRPr>
          </a:p>
          <a:p>
            <a:endParaRPr lang="en-US" sz="2800" dirty="0"/>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9573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trellis for beans.jpg"/>
          <p:cNvPicPr>
            <a:picLocks noChangeAspect="1"/>
          </p:cNvPicPr>
          <p:nvPr/>
        </p:nvPicPr>
        <p:blipFill>
          <a:blip r:embed="rId3" cstate="print"/>
          <a:stretch>
            <a:fillRect/>
          </a:stretch>
        </p:blipFill>
        <p:spPr>
          <a:xfrm>
            <a:off x="0" y="0"/>
            <a:ext cx="9144000" cy="6858000"/>
          </a:xfrm>
          <a:prstGeom prst="rect">
            <a:avLst/>
          </a:prstGeom>
        </p:spPr>
      </p:pic>
      <p:sp>
        <p:nvSpPr>
          <p:cNvPr id="19" name="TextBox 18"/>
          <p:cNvSpPr txBox="1"/>
          <p:nvPr/>
        </p:nvSpPr>
        <p:spPr>
          <a:xfrm>
            <a:off x="0" y="-29068"/>
            <a:ext cx="9144000" cy="1384995"/>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4400" b="1" dirty="0" smtClean="0">
                <a:latin typeface="Arial Rounded MT Bold" panose="020F0704030504030204" pitchFamily="34" charset="0"/>
              </a:rPr>
              <a:t>Vertical gardening</a:t>
            </a:r>
            <a:endParaRPr lang="en-US" sz="4400" b="1" dirty="0">
              <a:latin typeface="Arial Rounded MT Bold" panose="020F0704030504030204" pitchFamily="34" charset="0"/>
            </a:endParaRPr>
          </a:p>
          <a:p>
            <a:pPr algn="ctr"/>
            <a:endParaRPr lang="en-US" sz="4000" b="1" dirty="0"/>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1773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rawing#24_Bed_parts_at_600"/>
          <p:cNvPicPr>
            <a:picLocks noChangeAspect="1" noChangeArrowheads="1"/>
          </p:cNvPicPr>
          <p:nvPr/>
        </p:nvPicPr>
        <p:blipFill>
          <a:blip r:embed="rId3" cstate="print">
            <a:extLst>
              <a:ext uri="{28A0092B-C50C-407E-A947-70E740481C1C}">
                <a14:useLocalDpi xmlns:a14="http://schemas.microsoft.com/office/drawing/2010/main" val="0"/>
              </a:ext>
            </a:extLst>
          </a:blip>
          <a:srcRect l="6554" t="22478" r="6554" b="17387"/>
          <a:stretch>
            <a:fillRect/>
          </a:stretch>
        </p:blipFill>
        <p:spPr bwMode="auto">
          <a:xfrm>
            <a:off x="1524001" y="3486348"/>
            <a:ext cx="6019800" cy="32192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9" name="TextBox 18"/>
          <p:cNvSpPr txBox="1"/>
          <p:nvPr/>
        </p:nvSpPr>
        <p:spPr>
          <a:xfrm>
            <a:off x="0" y="-29068"/>
            <a:ext cx="9144000" cy="1384995"/>
          </a:xfrm>
          <a:prstGeom prst="rect">
            <a:avLst/>
          </a:prstGeom>
          <a:noFill/>
        </p:spPr>
        <p:txBody>
          <a:bodyPr wrap="square" rtlCol="0">
            <a:spAutoFit/>
          </a:bodyPr>
          <a:lstStyle/>
          <a:p>
            <a:pPr algn="ctr"/>
            <a:r>
              <a:rPr lang="en-US" sz="4400" b="1" dirty="0" smtClean="0">
                <a:latin typeface="Arial Rounded MT Bold" panose="020F0704030504030204" pitchFamily="34" charset="0"/>
              </a:rPr>
              <a:t>Make your own trellises</a:t>
            </a:r>
            <a:endParaRPr lang="en-US" sz="4400" b="1" dirty="0">
              <a:latin typeface="Arial Rounded MT Bold" panose="020F0704030504030204" pitchFamily="34" charset="0"/>
            </a:endParaRPr>
          </a:p>
          <a:p>
            <a:pPr algn="ctr"/>
            <a:endParaRPr lang="en-US" sz="4000" b="1" dirty="0"/>
          </a:p>
        </p:txBody>
      </p:sp>
      <p:pic>
        <p:nvPicPr>
          <p:cNvPr id="4098" name="Picture 2" descr="Drawing#24_Bike_wheels_at_600"/>
          <p:cNvPicPr>
            <a:picLocks noChangeAspect="1" noChangeArrowheads="1"/>
          </p:cNvPicPr>
          <p:nvPr/>
        </p:nvPicPr>
        <p:blipFill>
          <a:blip r:embed="rId4" cstate="print">
            <a:extLst>
              <a:ext uri="{28A0092B-C50C-407E-A947-70E740481C1C}">
                <a14:useLocalDpi xmlns:a14="http://schemas.microsoft.com/office/drawing/2010/main" val="0"/>
              </a:ext>
            </a:extLst>
          </a:blip>
          <a:srcRect l="4355" t="6502" r="6029" b="4768"/>
          <a:stretch>
            <a:fillRect/>
          </a:stretch>
        </p:blipFill>
        <p:spPr bwMode="auto">
          <a:xfrm>
            <a:off x="4267200" y="731571"/>
            <a:ext cx="3453630" cy="2641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4099" name="Picture 3" descr="Drawing#24_Bambo&amp;twine_at_600"/>
          <p:cNvPicPr>
            <a:picLocks noChangeAspect="1" noChangeArrowheads="1"/>
          </p:cNvPicPr>
          <p:nvPr/>
        </p:nvPicPr>
        <p:blipFill>
          <a:blip r:embed="rId5" cstate="print">
            <a:extLst>
              <a:ext uri="{28A0092B-C50C-407E-A947-70E740481C1C}">
                <a14:useLocalDpi xmlns:a14="http://schemas.microsoft.com/office/drawing/2010/main" val="0"/>
              </a:ext>
            </a:extLst>
          </a:blip>
          <a:srcRect l="9084" r="13394" b="1573"/>
          <a:stretch>
            <a:fillRect/>
          </a:stretch>
        </p:blipFill>
        <p:spPr bwMode="auto">
          <a:xfrm>
            <a:off x="1371600" y="731571"/>
            <a:ext cx="2692648" cy="2641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7"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9369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bwMode="black">
          <a:xfrm>
            <a:off x="449239" y="1981200"/>
            <a:ext cx="6027761" cy="2862322"/>
          </a:xfrm>
          <a:prstGeom prst="rect">
            <a:avLst/>
          </a:prstGeom>
          <a:noFill/>
        </p:spPr>
        <p:txBody>
          <a:bodyPr wrap="square" rtlCol="0">
            <a:spAutoFit/>
          </a:bodyPr>
          <a:lstStyle/>
          <a:p>
            <a:r>
              <a:rPr lang="en-US" sz="6000" dirty="0" smtClean="0">
                <a:latin typeface="Arial Rounded MT Bold" pitchFamily="34" charset="0"/>
              </a:rPr>
              <a:t>Improving &amp; protecting soil health</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0464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a:blip r:embed="rId3" cstate="print">
            <a:extLst>
              <a:ext uri="{28A0092B-C50C-407E-A947-70E740481C1C}">
                <a14:useLocalDpi xmlns:a14="http://schemas.microsoft.com/office/drawing/2010/main" val="0"/>
              </a:ext>
            </a:extLst>
          </a:blip>
          <a:stretch>
            <a:fillRect/>
          </a:stretch>
        </p:blipFill>
        <p:spPr bwMode="auto">
          <a:xfrm>
            <a:off x="3962400" y="0"/>
            <a:ext cx="5164347" cy="6885796"/>
          </a:xfrm>
          <a:prstGeom prst="rect">
            <a:avLst/>
          </a:prstGeom>
          <a:noFill/>
          <a:ln>
            <a:noFill/>
          </a:ln>
        </p:spPr>
      </p:pic>
      <p:sp>
        <p:nvSpPr>
          <p:cNvPr id="17" name="TextBox 16"/>
          <p:cNvSpPr txBox="1"/>
          <p:nvPr/>
        </p:nvSpPr>
        <p:spPr>
          <a:xfrm>
            <a:off x="190500" y="1900476"/>
            <a:ext cx="3581400" cy="3323987"/>
          </a:xfrm>
          <a:prstGeom prst="rect">
            <a:avLst/>
          </a:prstGeom>
          <a:noFill/>
        </p:spPr>
        <p:txBody>
          <a:bodyPr wrap="square" rtlCol="0">
            <a:spAutoFit/>
          </a:bodyPr>
          <a:lstStyle/>
          <a:p>
            <a:pPr>
              <a:buNone/>
            </a:pPr>
            <a:r>
              <a:rPr lang="en-US" sz="2400" dirty="0" smtClean="0">
                <a:latin typeface="Arial Rounded MT Bold" panose="020F0704030504030204" pitchFamily="34" charset="0"/>
              </a:rPr>
              <a:t>More organic matter = less need for turning/tilling.</a:t>
            </a:r>
          </a:p>
          <a:p>
            <a:pPr>
              <a:buNone/>
            </a:pPr>
            <a:endParaRPr lang="en-US" sz="2400" dirty="0" smtClean="0">
              <a:latin typeface="Arial Rounded MT Bold" panose="020F0704030504030204" pitchFamily="34" charset="0"/>
            </a:endParaRPr>
          </a:p>
          <a:p>
            <a:pPr>
              <a:buNone/>
            </a:pPr>
            <a:r>
              <a:rPr lang="en-US" sz="2400" dirty="0" smtClean="0">
                <a:latin typeface="Arial Rounded MT Bold" panose="020F0704030504030204" pitchFamily="34" charset="0"/>
              </a:rPr>
              <a:t>After a few years, you can “wiggle” your compost in instead of turning.</a:t>
            </a:r>
          </a:p>
          <a:p>
            <a:endParaRPr lang="en-US" dirty="0"/>
          </a:p>
        </p:txBody>
      </p:sp>
      <p:sp>
        <p:nvSpPr>
          <p:cNvPr id="9" name="Content Placeholder 3"/>
          <p:cNvSpPr>
            <a:spLocks noGrp="1"/>
          </p:cNvSpPr>
          <p:nvPr>
            <p:ph idx="1"/>
          </p:nvPr>
        </p:nvSpPr>
        <p:spPr>
          <a:xfrm>
            <a:off x="0" y="188238"/>
            <a:ext cx="3962400" cy="1524000"/>
          </a:xfrm>
        </p:spPr>
        <p:txBody>
          <a:bodyPr>
            <a:noAutofit/>
          </a:bodyPr>
          <a:lstStyle/>
          <a:p>
            <a:pPr marL="120650" indent="-11113" algn="ctr">
              <a:buNone/>
            </a:pPr>
            <a:r>
              <a:rPr lang="en-US" sz="4800" b="1" dirty="0" smtClean="0"/>
              <a:t>Protecting </a:t>
            </a:r>
            <a:br>
              <a:rPr lang="en-US" sz="4800" b="1" dirty="0" smtClean="0"/>
            </a:br>
            <a:r>
              <a:rPr lang="en-US" sz="4800" b="1" dirty="0" smtClean="0"/>
              <a:t>soil life</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6898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1170" r="27353"/>
          <a:stretch/>
        </p:blipFill>
        <p:spPr>
          <a:xfrm>
            <a:off x="4495798" y="838200"/>
            <a:ext cx="4648201" cy="6019800"/>
          </a:xfrm>
          <a:prstGeom prst="rect">
            <a:avLst/>
          </a:prstGeom>
        </p:spPr>
      </p:pic>
      <p:sp>
        <p:nvSpPr>
          <p:cNvPr id="12" name="TextBox 11"/>
          <p:cNvSpPr txBox="1"/>
          <p:nvPr/>
        </p:nvSpPr>
        <p:spPr>
          <a:xfrm>
            <a:off x="-19050" y="54114"/>
            <a:ext cx="9144000" cy="707886"/>
          </a:xfrm>
          <a:prstGeom prst="rect">
            <a:avLst/>
          </a:prstGeom>
          <a:noFill/>
        </p:spPr>
        <p:txBody>
          <a:bodyPr vert="horz" wrap="square" rtlCol="0">
            <a:spAutoFit/>
          </a:bodyPr>
          <a:lstStyle/>
          <a:p>
            <a:pPr algn="ctr"/>
            <a:r>
              <a:rPr lang="en-US" sz="4000" b="1" dirty="0" smtClean="0">
                <a:latin typeface="Arial Rounded MT Bold" panose="020F0704030504030204" pitchFamily="34" charset="0"/>
              </a:rPr>
              <a:t>Protecting your soil in the winter</a:t>
            </a:r>
            <a:endParaRPr lang="en-US" sz="4000" b="1" dirty="0">
              <a:latin typeface="Arial Rounded MT Bold" panose="020F0704030504030204" pitchFamily="34" charset="0"/>
            </a:endParaRPr>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20200" r="29713" b="-184"/>
          <a:stretch/>
        </p:blipFill>
        <p:spPr>
          <a:xfrm>
            <a:off x="0" y="838200"/>
            <a:ext cx="4495799" cy="6019800"/>
          </a:xfrm>
          <a:prstGeom prst="rect">
            <a:avLst/>
          </a:prstGeom>
        </p:spPr>
      </p:pic>
      <p:sp>
        <p:nvSpPr>
          <p:cNvPr id="3" name="TextBox 2"/>
          <p:cNvSpPr txBox="1"/>
          <p:nvPr/>
        </p:nvSpPr>
        <p:spPr>
          <a:xfrm>
            <a:off x="1600200" y="5816025"/>
            <a:ext cx="2514598" cy="584775"/>
          </a:xfrm>
          <a:prstGeom prst="rect">
            <a:avLst/>
          </a:prstGeom>
          <a:solidFill>
            <a:schemeClr val="bg1">
              <a:alpha val="50000"/>
            </a:schemeClr>
          </a:solidFill>
        </p:spPr>
        <p:txBody>
          <a:bodyPr wrap="square" rtlCol="0">
            <a:spAutoFit/>
          </a:bodyPr>
          <a:lstStyle/>
          <a:p>
            <a:pPr algn="ctr"/>
            <a:r>
              <a:rPr lang="en-US" sz="3200" b="1" dirty="0" smtClean="0">
                <a:latin typeface="Arial Rounded MT Bold" panose="020F0704030504030204" pitchFamily="34" charset="0"/>
              </a:rPr>
              <a:t>Add mulch </a:t>
            </a:r>
            <a:endParaRPr lang="en-US" sz="3200" b="1" dirty="0">
              <a:latin typeface="Arial Rounded MT Bold" panose="020F0704030504030204" pitchFamily="34" charset="0"/>
            </a:endParaRPr>
          </a:p>
        </p:txBody>
      </p:sp>
      <p:sp>
        <p:nvSpPr>
          <p:cNvPr id="25" name="TextBox 24"/>
          <p:cNvSpPr txBox="1"/>
          <p:nvPr/>
        </p:nvSpPr>
        <p:spPr>
          <a:xfrm>
            <a:off x="4876799" y="5816024"/>
            <a:ext cx="3886199" cy="584775"/>
          </a:xfrm>
          <a:prstGeom prst="rect">
            <a:avLst/>
          </a:prstGeom>
          <a:solidFill>
            <a:schemeClr val="bg1">
              <a:alpha val="50000"/>
            </a:schemeClr>
          </a:solidFill>
        </p:spPr>
        <p:txBody>
          <a:bodyPr wrap="square" rtlCol="0">
            <a:spAutoFit/>
          </a:bodyPr>
          <a:lstStyle/>
          <a:p>
            <a:pPr algn="ctr"/>
            <a:r>
              <a:rPr lang="en-US" sz="3200" b="1" dirty="0" smtClean="0">
                <a:latin typeface="Arial Rounded MT Bold" panose="020F0704030504030204" pitchFamily="34" charset="0"/>
              </a:rPr>
              <a:t>Grow a cover crop</a:t>
            </a:r>
            <a:endParaRPr lang="en-US" sz="3200" b="1" dirty="0">
              <a:latin typeface="Arial Rounded MT Bold" panose="020F0704030504030204" pitchFamily="34" charset="0"/>
            </a:endParaRPr>
          </a:p>
        </p:txBody>
      </p:sp>
      <p:pic>
        <p:nvPicPr>
          <p:cNvPr id="8"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0"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1236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white">
          <a:xfrm>
            <a:off x="0" y="-5862"/>
            <a:ext cx="43434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8546" name="Picture 2" descr="https://photos-5.dropbox.com/t/0/AACdvo9qc3tColulHB7opoyq-nb4gUOuOwHRM5uxU6EQYQ/10/69513075/jpeg/32x32/2/1359266400/0/2/cabbage%2C%20mulched.jpg/SsEeE5QxushGP-mWPEAAY4zzFyi7tIzZxpjmH9iBFOo?size=1024x768&amp;size_mode=2"/>
          <p:cNvPicPr>
            <a:picLocks noChangeAspect="1" noChangeArrowheads="1"/>
          </p:cNvPicPr>
          <p:nvPr/>
        </p:nvPicPr>
        <p:blipFill>
          <a:blip r:embed="rId3" cstate="print"/>
          <a:srcRect/>
          <a:stretch>
            <a:fillRect/>
          </a:stretch>
        </p:blipFill>
        <p:spPr bwMode="auto">
          <a:xfrm>
            <a:off x="3886200" y="0"/>
            <a:ext cx="5257800" cy="6858000"/>
          </a:xfrm>
          <a:prstGeom prst="rect">
            <a:avLst/>
          </a:prstGeom>
          <a:noFill/>
        </p:spPr>
      </p:pic>
      <p:sp>
        <p:nvSpPr>
          <p:cNvPr id="4" name="Content Placeholder 3"/>
          <p:cNvSpPr>
            <a:spLocks noGrp="1"/>
          </p:cNvSpPr>
          <p:nvPr>
            <p:ph idx="1"/>
          </p:nvPr>
        </p:nvSpPr>
        <p:spPr>
          <a:xfrm>
            <a:off x="0" y="0"/>
            <a:ext cx="3886200" cy="1447800"/>
          </a:xfrm>
        </p:spPr>
        <p:txBody>
          <a:bodyPr>
            <a:noAutofit/>
          </a:bodyPr>
          <a:lstStyle/>
          <a:p>
            <a:pPr marL="0" indent="0" algn="ctr">
              <a:buNone/>
            </a:pPr>
            <a:r>
              <a:rPr lang="en-US" sz="4000" b="1" dirty="0" smtClean="0">
                <a:latin typeface="Arial Rounded MT Bold" panose="020F0704030504030204" pitchFamily="34" charset="0"/>
              </a:rPr>
              <a:t>Add mulch</a:t>
            </a:r>
            <a:endParaRPr lang="en-US" sz="2800" b="1" dirty="0" smtClean="0"/>
          </a:p>
          <a:p>
            <a:pPr>
              <a:buNone/>
            </a:pPr>
            <a:endParaRPr lang="en-US" sz="2800" b="1" dirty="0" smtClean="0"/>
          </a:p>
          <a:p>
            <a:pPr>
              <a:buNone/>
            </a:pPr>
            <a:endParaRPr lang="en-US" sz="2800" b="1" dirty="0" smtClean="0"/>
          </a:p>
          <a:p>
            <a:pPr>
              <a:buNone/>
            </a:pPr>
            <a:endParaRPr lang="en-US" sz="2800" b="1" dirty="0" smtClean="0"/>
          </a:p>
          <a:p>
            <a:pPr>
              <a:buNone/>
            </a:pPr>
            <a:endParaRPr lang="en-US" sz="2800" b="1" dirty="0" smtClean="0"/>
          </a:p>
          <a:p>
            <a:pPr>
              <a:buNone/>
            </a:pPr>
            <a:endParaRPr lang="en-US" sz="2800" b="1" dirty="0" smtClean="0"/>
          </a:p>
        </p:txBody>
      </p:sp>
      <p:sp>
        <p:nvSpPr>
          <p:cNvPr id="17" name="TextBox 16"/>
          <p:cNvSpPr txBox="1"/>
          <p:nvPr/>
        </p:nvSpPr>
        <p:spPr>
          <a:xfrm>
            <a:off x="76200" y="1165101"/>
            <a:ext cx="3810000" cy="2585323"/>
          </a:xfrm>
          <a:prstGeom prst="rect">
            <a:avLst/>
          </a:prstGeom>
          <a:noFill/>
        </p:spPr>
        <p:txBody>
          <a:bodyPr wrap="square" rtlCol="0">
            <a:spAutoFit/>
          </a:bodyPr>
          <a:lstStyle/>
          <a:p>
            <a:pPr marL="457200" indent="-457200">
              <a:buFont typeface="Arial" panose="020B0604020202020204" pitchFamily="34" charset="0"/>
              <a:buChar char="•"/>
            </a:pPr>
            <a:r>
              <a:rPr lang="en-US" sz="2400" dirty="0" smtClean="0">
                <a:latin typeface="Arial Rounded MT Bold" panose="020F0704030504030204" pitchFamily="34" charset="0"/>
              </a:rPr>
              <a:t>In fall, spread four to six inches of mulch on beds &amp; pathways</a:t>
            </a:r>
          </a:p>
          <a:p>
            <a:endParaRPr lang="en-US" sz="2400" dirty="0" smtClean="0">
              <a:latin typeface="Arial Rounded MT Bold" panose="020F0704030504030204" pitchFamily="34" charset="0"/>
            </a:endParaRPr>
          </a:p>
          <a:p>
            <a:pPr marL="457200" indent="-457200">
              <a:buFont typeface="Arial" panose="020B0604020202020204" pitchFamily="34" charset="0"/>
              <a:buChar char="•"/>
            </a:pPr>
            <a:r>
              <a:rPr lang="en-US" sz="2400" dirty="0" smtClean="0">
                <a:latin typeface="Arial Rounded MT Bold" panose="020F0704030504030204" pitchFamily="34" charset="0"/>
              </a:rPr>
              <a:t>Turn in or remove in spring</a:t>
            </a:r>
          </a:p>
          <a:p>
            <a:endParaRPr lang="en-US"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8432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white">
          <a:xfrm>
            <a:off x="0" y="-5862"/>
            <a:ext cx="43434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idx="1"/>
          </p:nvPr>
        </p:nvSpPr>
        <p:spPr>
          <a:xfrm>
            <a:off x="0" y="1905"/>
            <a:ext cx="4343400" cy="1524000"/>
          </a:xfrm>
        </p:spPr>
        <p:txBody>
          <a:bodyPr>
            <a:noAutofit/>
          </a:bodyPr>
          <a:lstStyle/>
          <a:p>
            <a:pPr marL="120650" indent="-11113" algn="ctr">
              <a:buNone/>
            </a:pPr>
            <a:r>
              <a:rPr lang="en-US" sz="4000" b="1" dirty="0" smtClean="0"/>
              <a:t>How to grow cover crops</a:t>
            </a:r>
          </a:p>
        </p:txBody>
      </p:sp>
      <p:sp>
        <p:nvSpPr>
          <p:cNvPr id="17" name="TextBox 16"/>
          <p:cNvSpPr txBox="1"/>
          <p:nvPr/>
        </p:nvSpPr>
        <p:spPr>
          <a:xfrm>
            <a:off x="76200" y="1564005"/>
            <a:ext cx="4267200" cy="2954655"/>
          </a:xfrm>
          <a:prstGeom prst="rect">
            <a:avLst/>
          </a:prstGeom>
          <a:noFill/>
        </p:spPr>
        <p:txBody>
          <a:bodyPr wrap="square" rtlCol="0">
            <a:spAutoFit/>
          </a:bodyPr>
          <a:lstStyle/>
          <a:p>
            <a:pPr marL="620713" indent="-327025">
              <a:buFont typeface="Arial" pitchFamily="34" charset="0"/>
              <a:buChar char="•"/>
            </a:pPr>
            <a:r>
              <a:rPr lang="en-US" sz="2400" dirty="0" smtClean="0">
                <a:latin typeface="Arial Rounded MT Bold" panose="020F0704030504030204" pitchFamily="34" charset="0"/>
              </a:rPr>
              <a:t>Plant August-October</a:t>
            </a:r>
          </a:p>
          <a:p>
            <a:pPr marL="293688"/>
            <a:endParaRPr lang="en-US" sz="2400" dirty="0">
              <a:latin typeface="Arial Rounded MT Bold" panose="020F0704030504030204" pitchFamily="34" charset="0"/>
            </a:endParaRPr>
          </a:p>
          <a:p>
            <a:pPr marL="620713" indent="-327025">
              <a:buFont typeface="Arial" pitchFamily="34" charset="0"/>
              <a:buChar char="•"/>
            </a:pPr>
            <a:r>
              <a:rPr lang="en-US" sz="2400" dirty="0">
                <a:latin typeface="Arial Rounded MT Bold" panose="020F0704030504030204" pitchFamily="34" charset="0"/>
              </a:rPr>
              <a:t>Cut or pull before they </a:t>
            </a:r>
            <a:r>
              <a:rPr lang="en-US" sz="2400" dirty="0" smtClean="0">
                <a:latin typeface="Arial Rounded MT Bold" panose="020F0704030504030204" pitchFamily="34" charset="0"/>
              </a:rPr>
              <a:t>flower</a:t>
            </a:r>
          </a:p>
          <a:p>
            <a:pPr marL="293688"/>
            <a:endParaRPr lang="en-US" sz="2400" dirty="0" smtClean="0">
              <a:latin typeface="Arial Rounded MT Bold" panose="020F0704030504030204" pitchFamily="34" charset="0"/>
            </a:endParaRPr>
          </a:p>
          <a:p>
            <a:pPr marL="620713" indent="-327025">
              <a:buFont typeface="Arial" pitchFamily="34" charset="0"/>
              <a:buChar char="•"/>
            </a:pPr>
            <a:r>
              <a:rPr lang="en-US" sz="2400" dirty="0" smtClean="0">
                <a:latin typeface="Arial Rounded MT Bold" panose="020F0704030504030204" pitchFamily="34" charset="0"/>
              </a:rPr>
              <a:t>Turn into soil or add to compost pile</a:t>
            </a:r>
            <a:endParaRPr lang="en-US" sz="2400" dirty="0">
              <a:latin typeface="Arial Rounded MT Bold" panose="020F0704030504030204" pitchFamily="34" charset="0"/>
            </a:endParaRPr>
          </a:p>
          <a:p>
            <a:endParaRPr lang="en-US" dirty="0"/>
          </a:p>
        </p:txBody>
      </p:sp>
      <p:pic>
        <p:nvPicPr>
          <p:cNvPr id="8194" name="Picture 2" descr="IMG_2259"/>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954" t="1250" r="26954"/>
          <a:stretch/>
        </p:blipFill>
        <p:spPr bwMode="auto">
          <a:xfrm>
            <a:off x="4343400" y="-5862"/>
            <a:ext cx="4800600" cy="6857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12553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746" name="Picture 2" descr="S:\Agency Relations\Education Programs\Learning Gardens\Education\Seed to Supper\6. 2012 Revamp\New Curriculum\Graphics &amp; photos\Photos\Photos used in booklet\Ladybu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 t="25778" r="63"/>
          <a:stretch/>
        </p:blipFill>
        <p:spPr bwMode="auto">
          <a:xfrm>
            <a:off x="0" y="1371600"/>
            <a:ext cx="9144000" cy="454324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5751" y="4495800"/>
            <a:ext cx="9144000" cy="1419044"/>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2803193" y="4438878"/>
            <a:ext cx="6324600" cy="1109571"/>
          </a:xfrm>
        </p:spPr>
        <p:txBody>
          <a:bodyPr>
            <a:noAutofit/>
          </a:bodyPr>
          <a:lstStyle/>
          <a:p>
            <a:pPr marL="342900" indent="-342900" algn="r">
              <a:buClrTx/>
              <a:buFont typeface="Wingdings" panose="05000000000000000000" pitchFamily="2" charset="2"/>
              <a:buChar char="v"/>
            </a:pPr>
            <a:endParaRPr lang="en-US" sz="2000" b="1" dirty="0" smtClean="0">
              <a:solidFill>
                <a:schemeClr val="bg1"/>
              </a:solidFill>
              <a:latin typeface="Lucida Sans Unicode" panose="020B0602030504020204" pitchFamily="34" charset="0"/>
              <a:cs typeface="Lucida Sans Unicode" panose="020B0602030504020204" pitchFamily="34" charset="0"/>
            </a:endParaRPr>
          </a:p>
          <a:p>
            <a:pPr marL="342900" indent="-342900" algn="r">
              <a:buClrTx/>
              <a:buFont typeface="Wingdings" panose="05000000000000000000" pitchFamily="2" charset="2"/>
              <a:buChar char="v"/>
            </a:pPr>
            <a:r>
              <a:rPr lang="en-US" sz="2000" b="1" dirty="0" smtClean="0">
                <a:solidFill>
                  <a:schemeClr val="bg1"/>
                </a:solidFill>
                <a:cs typeface="Lucida Sans Unicode" panose="020B0602030504020204" pitchFamily="34" charset="0"/>
              </a:rPr>
              <a:t>Weeding</a:t>
            </a:r>
            <a:endParaRPr lang="en-US" sz="2000" b="1" dirty="0">
              <a:solidFill>
                <a:schemeClr val="bg1"/>
              </a:solidFill>
              <a:cs typeface="Lucida Sans Unicode" panose="020B0602030504020204" pitchFamily="34" charset="0"/>
            </a:endParaRPr>
          </a:p>
          <a:p>
            <a:pPr marL="342900" indent="-342900" algn="r">
              <a:buClrTx/>
              <a:buFont typeface="Wingdings" panose="05000000000000000000" pitchFamily="2" charset="2"/>
              <a:buChar char="v"/>
            </a:pPr>
            <a:r>
              <a:rPr lang="en-US" sz="2000" b="1" smtClean="0">
                <a:solidFill>
                  <a:schemeClr val="bg1"/>
                </a:solidFill>
                <a:cs typeface="Lucida Sans Unicode" panose="020B0602030504020204" pitchFamily="34" charset="0"/>
              </a:rPr>
              <a:t>Pest management</a:t>
            </a:r>
            <a:endParaRPr lang="en-US" sz="2000" b="1" dirty="0">
              <a:solidFill>
                <a:schemeClr val="bg1"/>
              </a:solidFill>
              <a:cs typeface="Lucida Sans Unicode" panose="020B0602030504020204" pitchFamily="34" charset="0"/>
            </a:endParaRPr>
          </a:p>
          <a:p>
            <a:endParaRPr lang="en-US" sz="2800" b="1" dirty="0">
              <a:solidFill>
                <a:schemeClr val="bg1"/>
              </a:solidFill>
            </a:endParaRPr>
          </a:p>
        </p:txBody>
      </p:sp>
      <p:sp>
        <p:nvSpPr>
          <p:cNvPr id="15" name="TextBox 14"/>
          <p:cNvSpPr txBox="1"/>
          <p:nvPr/>
        </p:nvSpPr>
        <p:spPr bwMode="white">
          <a:xfrm>
            <a:off x="-18395" y="-152400"/>
            <a:ext cx="9146187" cy="2185214"/>
          </a:xfrm>
          <a:prstGeom prst="rect">
            <a:avLst/>
          </a:prstGeom>
          <a:solidFill>
            <a:schemeClr val="accent3">
              <a:lumMod val="75000"/>
            </a:schemeClr>
          </a:solidFill>
        </p:spPr>
        <p:txBody>
          <a:bodyPr wrap="square" rtlCol="0">
            <a:spAutoFit/>
          </a:bodyPr>
          <a:lstStyle/>
          <a:p>
            <a:pPr algn="r"/>
            <a:r>
              <a:rPr lang="en-US" sz="4800" dirty="0" smtClean="0">
                <a:solidFill>
                  <a:schemeClr val="bg1"/>
                </a:solidFill>
                <a:latin typeface="Arial Rounded MT Bold" panose="020F0704030504030204" pitchFamily="34" charset="0"/>
              </a:rPr>
              <a:t>NEXT WEEK:</a:t>
            </a:r>
          </a:p>
          <a:p>
            <a:pPr algn="r"/>
            <a:r>
              <a:rPr lang="en-US" sz="4400" dirty="0" smtClean="0">
                <a:solidFill>
                  <a:schemeClr val="bg1"/>
                </a:solidFill>
                <a:latin typeface="Arial Rounded MT Bold" panose="020F0704030504030204" pitchFamily="34" charset="0"/>
              </a:rPr>
              <a:t>Caring for your growing </a:t>
            </a:r>
          </a:p>
          <a:p>
            <a:pPr algn="r"/>
            <a:r>
              <a:rPr lang="en-US" sz="4400" dirty="0">
                <a:solidFill>
                  <a:schemeClr val="bg1"/>
                </a:solidFill>
                <a:latin typeface="Arial Rounded MT Bold" panose="020F0704030504030204" pitchFamily="34" charset="0"/>
              </a:rPr>
              <a:t>g</a:t>
            </a:r>
            <a:r>
              <a:rPr lang="en-US" sz="4400" dirty="0" smtClean="0">
                <a:solidFill>
                  <a:schemeClr val="bg1"/>
                </a:solidFill>
                <a:latin typeface="Arial Rounded MT Bold" panose="020F0704030504030204" pitchFamily="34" charset="0"/>
              </a:rPr>
              <a:t>arden </a:t>
            </a:r>
            <a:r>
              <a:rPr lang="en-US" sz="3600" dirty="0" smtClean="0">
                <a:solidFill>
                  <a:schemeClr val="bg1"/>
                </a:solidFill>
                <a:latin typeface="Arial Rounded MT Bold" panose="020F0704030504030204" pitchFamily="34" charset="0"/>
              </a:rPr>
              <a:t>(part 2)</a:t>
            </a:r>
            <a:endParaRPr lang="en-US" sz="3600" dirty="0">
              <a:solidFill>
                <a:schemeClr val="bg1"/>
              </a:solidFill>
              <a:latin typeface="Arial Rounded MT Bold" panose="020F0704030504030204" pitchFamily="34" charset="0"/>
            </a:endParaRPr>
          </a:p>
        </p:txBody>
      </p:sp>
      <p:sp>
        <p:nvSpPr>
          <p:cNvPr id="19" name="Subtitle 2"/>
          <p:cNvSpPr txBox="1">
            <a:spLocks/>
          </p:cNvSpPr>
          <p:nvPr/>
        </p:nvSpPr>
        <p:spPr bwMode="white">
          <a:xfrm>
            <a:off x="-39176" y="4742502"/>
            <a:ext cx="2971800" cy="502324"/>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kumimoji="0" lang="en-US" sz="2400" b="1" i="0" u="none" strike="noStrike" kern="1200" cap="none" spc="0" normalizeH="0" baseline="0" noProof="0" dirty="0" smtClean="0">
                <a:ln>
                  <a:noFill/>
                </a:ln>
                <a:solidFill>
                  <a:schemeClr val="bg1"/>
                </a:solidFill>
                <a:effectLst/>
                <a:uLnTx/>
                <a:uFillTx/>
                <a:latin typeface="Arial Rounded MT Bold" panose="020F0704030504030204" pitchFamily="34" charset="0"/>
              </a:rPr>
              <a:t>Book reference: </a:t>
            </a: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Chapter </a:t>
            </a: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5</a:t>
            </a:r>
            <a:endPar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8"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4"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943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abbors\Desktop\desktop\Photos\OFB West Garden Shoot_9.11\_MG_095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515" t="11766" r="27762" b="3525"/>
          <a:stretch/>
        </p:blipFill>
        <p:spPr bwMode="auto">
          <a:xfrm>
            <a:off x="0" y="0"/>
            <a:ext cx="5067300" cy="685799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486400" y="1167348"/>
            <a:ext cx="3387437" cy="3416320"/>
          </a:xfrm>
          <a:prstGeom prst="rect">
            <a:avLst/>
          </a:prstGeom>
          <a:solidFill>
            <a:schemeClr val="accent3">
              <a:lumMod val="75000"/>
            </a:schemeClr>
          </a:solidFill>
        </p:spPr>
        <p:txBody>
          <a:bodyPr wrap="square" rtlCol="0">
            <a:spAutoFit/>
          </a:bodyPr>
          <a:lstStyle/>
          <a:p>
            <a:pPr algn="ctr"/>
            <a:r>
              <a:rPr lang="en-US" sz="3600" b="1" dirty="0" smtClean="0">
                <a:latin typeface="Arial Rounded MT Bold" panose="020F0704030504030204" pitchFamily="34" charset="0"/>
              </a:rPr>
              <a:t>Garden maintenance is good for your plants and good for you!</a:t>
            </a:r>
            <a:endParaRPr lang="en-US" sz="3600" b="1" dirty="0">
              <a:latin typeface="Arial Rounded MT Bold" panose="020F0704030504030204" pitchFamily="34" charset="0"/>
            </a:endParaRPr>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642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4636" y="0"/>
            <a:ext cx="5299364" cy="6858000"/>
          </a:xfrm>
          <a:prstGeom prst="rect">
            <a:avLst/>
          </a:prstGeom>
        </p:spPr>
      </p:pic>
      <p:sp>
        <p:nvSpPr>
          <p:cNvPr id="3" name="TextBox 2"/>
          <p:cNvSpPr txBox="1"/>
          <p:nvPr/>
        </p:nvSpPr>
        <p:spPr>
          <a:xfrm>
            <a:off x="0" y="228600"/>
            <a:ext cx="3844636" cy="3477875"/>
          </a:xfrm>
          <a:prstGeom prst="rect">
            <a:avLst/>
          </a:prstGeom>
          <a:noFill/>
        </p:spPr>
        <p:txBody>
          <a:bodyPr wrap="square" rtlCol="0">
            <a:spAutoFit/>
          </a:bodyPr>
          <a:lstStyle/>
          <a:p>
            <a:pPr algn="ctr"/>
            <a:r>
              <a:rPr lang="en-US" sz="3200" b="1" dirty="0" smtClean="0">
                <a:latin typeface="Arial Rounded MT Bold" panose="020F0704030504030204" pitchFamily="34" charset="0"/>
              </a:rPr>
              <a:t>Quick review:</a:t>
            </a:r>
          </a:p>
          <a:p>
            <a:pPr algn="ctr"/>
            <a:endParaRPr lang="en-US" sz="4000" b="1" dirty="0">
              <a:latin typeface="Arial Rounded MT Bold" panose="020F0704030504030204" pitchFamily="34" charset="0"/>
            </a:endParaRPr>
          </a:p>
          <a:p>
            <a:pPr algn="ctr"/>
            <a:r>
              <a:rPr lang="en-US" sz="3600" b="1" dirty="0" smtClean="0">
                <a:latin typeface="Arial Rounded MT Bold" panose="020F0704030504030204" pitchFamily="34" charset="0"/>
              </a:rPr>
              <a:t>What  four basic things do plants need to thrive?</a:t>
            </a:r>
          </a:p>
          <a:p>
            <a:pPr algn="ctr"/>
            <a:endParaRPr lang="en-US" sz="4000" b="1"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9991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57200" y="2667000"/>
            <a:ext cx="5562600" cy="1015663"/>
          </a:xfrm>
          <a:prstGeom prst="rect">
            <a:avLst/>
          </a:prstGeom>
          <a:noFill/>
        </p:spPr>
        <p:txBody>
          <a:bodyPr wrap="square" rtlCol="0">
            <a:spAutoFit/>
          </a:bodyPr>
          <a:lstStyle/>
          <a:p>
            <a:r>
              <a:rPr lang="en-US" sz="6000" dirty="0" smtClean="0">
                <a:latin typeface="Arial Rounded MT Bold" pitchFamily="34" charset="0"/>
              </a:rPr>
              <a:t>Watering</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02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lourishonline.org/wp-content/uploads/2012/03/Watering-the-garden-e13306258641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50"/>
            <a:ext cx="4572000" cy="68770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0" y="304800"/>
            <a:ext cx="4578927" cy="769441"/>
          </a:xfrm>
          <a:prstGeom prst="rect">
            <a:avLst/>
          </a:prstGeom>
          <a:noFill/>
        </p:spPr>
        <p:txBody>
          <a:bodyPr wrap="square" rtlCol="0">
            <a:spAutoFit/>
          </a:bodyPr>
          <a:lstStyle/>
          <a:p>
            <a:pPr algn="ctr"/>
            <a:r>
              <a:rPr lang="en-US" sz="4400" b="1" dirty="0" smtClean="0">
                <a:latin typeface="Arial Rounded MT Bold" panose="020F0704030504030204" pitchFamily="34" charset="0"/>
              </a:rPr>
              <a:t>Watering</a:t>
            </a:r>
            <a:endParaRPr lang="en-US" sz="2800" dirty="0" smtClean="0">
              <a:solidFill>
                <a:schemeClr val="bg1"/>
              </a:solidFill>
              <a:latin typeface="Arial Rounded MT Bold" panose="020F0704030504030204" pitchFamily="34" charset="0"/>
            </a:endParaRPr>
          </a:p>
        </p:txBody>
      </p:sp>
      <p:sp>
        <p:nvSpPr>
          <p:cNvPr id="4" name="TextBox 3"/>
          <p:cNvSpPr txBox="1"/>
          <p:nvPr/>
        </p:nvSpPr>
        <p:spPr>
          <a:xfrm>
            <a:off x="4651662" y="1600200"/>
            <a:ext cx="4419600" cy="4401205"/>
          </a:xfrm>
          <a:prstGeom prst="rect">
            <a:avLst/>
          </a:prstGeom>
          <a:noFill/>
        </p:spPr>
        <p:txBody>
          <a:bodyPr wrap="square" rtlCol="0">
            <a:spAutoFit/>
          </a:bodyPr>
          <a:lstStyle/>
          <a:p>
            <a:pPr marL="738188" indent="-395288">
              <a:buFont typeface="Arial" pitchFamily="34" charset="0"/>
              <a:buChar char="•"/>
            </a:pPr>
            <a:r>
              <a:rPr lang="en-US" sz="2800" dirty="0" smtClean="0">
                <a:latin typeface="Arial Rounded MT Bold" panose="020F0704030504030204" pitchFamily="34" charset="0"/>
              </a:rPr>
              <a:t>WE </a:t>
            </a:r>
            <a:r>
              <a:rPr lang="en-US" sz="2800" dirty="0" smtClean="0">
                <a:latin typeface="Arial Rounded MT Bold" panose="020F0704030504030204" pitchFamily="34" charset="0"/>
              </a:rPr>
              <a:t>need to provide water</a:t>
            </a:r>
          </a:p>
          <a:p>
            <a:pPr marL="342900"/>
            <a:endParaRPr lang="en-US" sz="3000" dirty="0" smtClean="0">
              <a:latin typeface="Arial Rounded MT Bold" panose="020F0704030504030204" pitchFamily="34" charset="0"/>
            </a:endParaRPr>
          </a:p>
          <a:p>
            <a:pPr marL="738188" indent="-395288">
              <a:buFont typeface="Arial" pitchFamily="34" charset="0"/>
              <a:buChar char="•"/>
            </a:pPr>
            <a:r>
              <a:rPr lang="en-US" sz="2800" dirty="0" smtClean="0">
                <a:latin typeface="Arial Rounded MT Bold" panose="020F0704030504030204" pitchFamily="34" charset="0"/>
              </a:rPr>
              <a:t>Water “deeply &amp; infrequently”</a:t>
            </a:r>
          </a:p>
          <a:p>
            <a:pPr marL="342900"/>
            <a:endParaRPr lang="en-US" sz="3000" dirty="0" smtClean="0">
              <a:latin typeface="Arial Rounded MT Bold" panose="020F0704030504030204" pitchFamily="34" charset="0"/>
            </a:endParaRPr>
          </a:p>
          <a:p>
            <a:pPr marL="738188" indent="-395288">
              <a:buFont typeface="Arial" pitchFamily="34" charset="0"/>
              <a:buChar char="•"/>
            </a:pPr>
            <a:r>
              <a:rPr lang="en-US" sz="2800" dirty="0" smtClean="0">
                <a:latin typeface="Arial Rounded MT Bold" panose="020F0704030504030204" pitchFamily="34" charset="0"/>
              </a:rPr>
              <a:t>In general, water two to three times a week </a:t>
            </a:r>
            <a:r>
              <a:rPr lang="en-US" sz="2400" dirty="0" smtClean="0">
                <a:latin typeface="Arial Rounded MT Bold" panose="020F0704030504030204" pitchFamily="34" charset="0"/>
              </a:rPr>
              <a:t>(depends on soil type)</a:t>
            </a:r>
            <a:endParaRPr lang="en-US" sz="2400" b="1" dirty="0" smtClean="0">
              <a:solidFill>
                <a:schemeClr val="bg1"/>
              </a:solidFill>
              <a:latin typeface="Arial Rounded MT Bold" panose="020F0704030504030204" pitchFamily="34" charset="0"/>
            </a:endParaRP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1545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1805" y="76200"/>
            <a:ext cx="7894494" cy="1323439"/>
          </a:xfrm>
          <a:prstGeom prst="rect">
            <a:avLst/>
          </a:prstGeom>
          <a:noFill/>
        </p:spPr>
        <p:txBody>
          <a:bodyPr wrap="square" rtlCol="0">
            <a:spAutoFit/>
          </a:bodyPr>
          <a:lstStyle/>
          <a:p>
            <a:pPr algn="ctr"/>
            <a:r>
              <a:rPr lang="en-US" sz="4000" b="1" dirty="0" smtClean="0">
                <a:latin typeface="Arial Rounded MT Bold" panose="020F0704030504030204" pitchFamily="34" charset="0"/>
              </a:rPr>
              <a:t>Sandy, clay, and loamy soil types absorb water differently</a:t>
            </a:r>
            <a:endParaRPr lang="en-US" sz="2400" dirty="0" smtClean="0">
              <a:solidFill>
                <a:schemeClr val="bg1"/>
              </a:solidFill>
              <a:latin typeface="Arial Rounded MT Bold" panose="020F0704030504030204" pitchFamily="34" charset="0"/>
            </a:endParaRPr>
          </a:p>
        </p:txBody>
      </p:sp>
      <p:pic>
        <p:nvPicPr>
          <p:cNvPr id="2050" name="Picture 2" descr="Soil infiltration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8581" y="2133600"/>
            <a:ext cx="6160943" cy="42254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1"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0779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4.bp.blogspot.com/-SV0SKCoMhU0/UAdYB_8-ijI/AAAAAAAANgI/hpwFJFzT284/s1600/DSC09427.JPG"/>
          <p:cNvPicPr>
            <a:picLocks noChangeAspect="1" noChangeArrowheads="1"/>
          </p:cNvPicPr>
          <p:nvPr/>
        </p:nvPicPr>
        <p:blipFill rotWithShape="1">
          <a:blip r:embed="rId3">
            <a:extLst>
              <a:ext uri="{28A0092B-C50C-407E-A947-70E740481C1C}">
                <a14:useLocalDpi xmlns:a14="http://schemas.microsoft.com/office/drawing/2010/main" val="0"/>
              </a:ext>
            </a:extLst>
          </a:blip>
          <a:srcRect l="2876" r="820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72200" y="0"/>
            <a:ext cx="2971798" cy="1508105"/>
          </a:xfrm>
          <a:prstGeom prst="rect">
            <a:avLst/>
          </a:prstGeom>
          <a:solidFill>
            <a:schemeClr val="bg1">
              <a:alpha val="39000"/>
            </a:schemeClr>
          </a:solidFill>
          <a:effectLst/>
        </p:spPr>
        <p:txBody>
          <a:bodyPr wrap="square" rtlCol="0">
            <a:spAutoFit/>
          </a:bodyPr>
          <a:lstStyle/>
          <a:p>
            <a:pPr algn="r"/>
            <a:r>
              <a:rPr lang="en-US" sz="2800" b="1" i="1" dirty="0" smtClean="0">
                <a:latin typeface="Arial Rounded MT Bold" panose="020F0704030504030204" pitchFamily="34" charset="0"/>
              </a:rPr>
              <a:t>Not sure if you need to water? </a:t>
            </a:r>
          </a:p>
          <a:p>
            <a:pPr algn="r"/>
            <a:r>
              <a:rPr lang="en-US" sz="3600" b="1" dirty="0" smtClean="0">
                <a:latin typeface="Arial Rounded MT Bold" panose="020F0704030504030204" pitchFamily="34" charset="0"/>
              </a:rPr>
              <a:t>Spot check!</a:t>
            </a:r>
            <a:endParaRPr lang="en-US" sz="2400" dirty="0" smtClean="0">
              <a:solidFill>
                <a:schemeClr val="bg1"/>
              </a:solidFill>
              <a:latin typeface="Arial Rounded MT Bold" panose="020F0704030504030204" pitchFamily="34" charset="0"/>
            </a:endParaRPr>
          </a:p>
        </p:txBody>
      </p:sp>
      <p:pic>
        <p:nvPicPr>
          <p:cNvPr id="12" name="Picture 4" descr="http://www.compostsantacruzcounty.org/Home_Composting/Backyard_Composting/images/Hand_and_Spon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4921" y="144185"/>
            <a:ext cx="96202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4767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2536" y="392817"/>
            <a:ext cx="4578927" cy="707886"/>
          </a:xfrm>
          <a:prstGeom prst="rect">
            <a:avLst/>
          </a:prstGeom>
          <a:noFill/>
        </p:spPr>
        <p:txBody>
          <a:bodyPr wrap="square" rtlCol="0">
            <a:spAutoFit/>
          </a:bodyPr>
          <a:lstStyle/>
          <a:p>
            <a:pPr algn="ctr"/>
            <a:r>
              <a:rPr lang="en-US" sz="4000" b="1" dirty="0" smtClean="0"/>
              <a:t>Watering</a:t>
            </a:r>
            <a:endParaRPr lang="en-US" sz="2800" dirty="0" smtClean="0">
              <a:solidFill>
                <a:schemeClr val="bg1"/>
              </a:solidFill>
            </a:endParaRPr>
          </a:p>
        </p:txBody>
      </p:sp>
      <p:pic>
        <p:nvPicPr>
          <p:cNvPr id="4098" name="Picture 2" descr="http://img.hgtv.com/HGTV/2011/05/20/gardening-club_pizza-garden-watering-tomato_s4x3_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8848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5638800"/>
            <a:ext cx="9144000" cy="369332"/>
          </a:xfrm>
          <a:prstGeom prst="rect">
            <a:avLst/>
          </a:prstGeom>
          <a:noFill/>
        </p:spPr>
        <p:txBody>
          <a:bodyPr wrap="square" rtlCol="0">
            <a:spAutoFit/>
          </a:bodyPr>
          <a:lstStyle/>
          <a:p>
            <a:endParaRPr lang="en-US" dirty="0"/>
          </a:p>
        </p:txBody>
      </p:sp>
      <p:sp>
        <p:nvSpPr>
          <p:cNvPr id="9" name="TextBox 8"/>
          <p:cNvSpPr txBox="1"/>
          <p:nvPr/>
        </p:nvSpPr>
        <p:spPr>
          <a:xfrm>
            <a:off x="0" y="5749709"/>
            <a:ext cx="9144000" cy="1138773"/>
          </a:xfrm>
          <a:prstGeom prst="rect">
            <a:avLst/>
          </a:prstGeom>
          <a:gradFill>
            <a:gsLst>
              <a:gs pos="100000">
                <a:schemeClr val="bg1"/>
              </a:gs>
              <a:gs pos="0">
                <a:schemeClr val="bg1">
                  <a:alpha val="0"/>
                </a:schemeClr>
              </a:gs>
            </a:gsLst>
            <a:lin ang="5400000" scaled="0"/>
          </a:gradFill>
        </p:spPr>
        <p:txBody>
          <a:bodyPr wrap="square" rtlCol="0">
            <a:spAutoFit/>
          </a:bodyPr>
          <a:lstStyle/>
          <a:p>
            <a:pPr algn="ctr"/>
            <a:r>
              <a:rPr lang="en-US" sz="2800" b="1" dirty="0" smtClean="0">
                <a:latin typeface="Arial Rounded MT Bold" panose="020F0704030504030204" pitchFamily="34" charset="0"/>
              </a:rPr>
              <a:t>Put water where it is needed: </a:t>
            </a:r>
            <a:r>
              <a:rPr lang="en-US" sz="4000" b="1" dirty="0" smtClean="0">
                <a:latin typeface="Arial Rounded MT Bold" panose="020F0704030504030204" pitchFamily="34" charset="0"/>
              </a:rPr>
              <a:t/>
            </a:r>
            <a:br>
              <a:rPr lang="en-US" sz="4000" b="1" dirty="0" smtClean="0">
                <a:latin typeface="Arial Rounded MT Bold" panose="020F0704030504030204" pitchFamily="34" charset="0"/>
              </a:rPr>
            </a:br>
            <a:r>
              <a:rPr lang="en-US" sz="4000" b="1" dirty="0" smtClean="0">
                <a:latin typeface="Arial Rounded MT Bold" panose="020F0704030504030204" pitchFamily="34" charset="0"/>
              </a:rPr>
              <a:t>At the roots</a:t>
            </a:r>
            <a:endParaRPr lang="en-US" sz="2800" b="1" dirty="0">
              <a:latin typeface="Arial Rounded MT Bold" panose="020F0704030504030204" pitchFamily="34" charset="0"/>
            </a:endParaRPr>
          </a:p>
        </p:txBody>
      </p:sp>
      <p:pic>
        <p:nvPicPr>
          <p:cNvPr id="6"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37766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9322</TotalTime>
  <Words>2594</Words>
  <Application>Microsoft Office PowerPoint</Application>
  <PresentationFormat>On-screen Show (4:3)</PresentationFormat>
  <Paragraphs>379</Paragraphs>
  <Slides>28</Slides>
  <Notes>28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Watering for containers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Seed to SUpper</dc:title>
  <dc:creator>sandy</dc:creator>
  <cp:lastModifiedBy>Jesse Davenport</cp:lastModifiedBy>
  <cp:revision>674</cp:revision>
  <cp:lastPrinted>2017-10-27T17:16:24Z</cp:lastPrinted>
  <dcterms:created xsi:type="dcterms:W3CDTF">2012-09-11T23:43:06Z</dcterms:created>
  <dcterms:modified xsi:type="dcterms:W3CDTF">2018-10-29T02:14:30Z</dcterms:modified>
</cp:coreProperties>
</file>