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1" r:id="rId2"/>
  </p:sldMasterIdLst>
  <p:notesMasterIdLst>
    <p:notesMasterId r:id="rId31"/>
  </p:notesMasterIdLst>
  <p:handoutMasterIdLst>
    <p:handoutMasterId r:id="rId32"/>
  </p:handoutMasterIdLst>
  <p:sldIdLst>
    <p:sldId id="516" r:id="rId3"/>
    <p:sldId id="428" r:id="rId4"/>
    <p:sldId id="457" r:id="rId5"/>
    <p:sldId id="450" r:id="rId6"/>
    <p:sldId id="454" r:id="rId7"/>
    <p:sldId id="518" r:id="rId8"/>
    <p:sldId id="451" r:id="rId9"/>
    <p:sldId id="517" r:id="rId10"/>
    <p:sldId id="475" r:id="rId11"/>
    <p:sldId id="519" r:id="rId12"/>
    <p:sldId id="458" r:id="rId13"/>
    <p:sldId id="453" r:id="rId14"/>
    <p:sldId id="490" r:id="rId15"/>
    <p:sldId id="485" r:id="rId16"/>
    <p:sldId id="508" r:id="rId17"/>
    <p:sldId id="486" r:id="rId18"/>
    <p:sldId id="487" r:id="rId19"/>
    <p:sldId id="488" r:id="rId20"/>
    <p:sldId id="489" r:id="rId21"/>
    <p:sldId id="491" r:id="rId22"/>
    <p:sldId id="506" r:id="rId23"/>
    <p:sldId id="495" r:id="rId24"/>
    <p:sldId id="497" r:id="rId25"/>
    <p:sldId id="494" r:id="rId26"/>
    <p:sldId id="499" r:id="rId27"/>
    <p:sldId id="505" r:id="rId28"/>
    <p:sldId id="501" r:id="rId29"/>
    <p:sldId id="427" r:id="rId3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F53"/>
    <a:srgbClr val="DFDB45"/>
    <a:srgbClr val="C7D050"/>
    <a:srgbClr val="B5BF33"/>
    <a:srgbClr val="92D050"/>
    <a:srgbClr val="000000"/>
    <a:srgbClr val="A9A100"/>
    <a:srgbClr val="00A3E1"/>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937" autoAdjust="0"/>
    <p:restoredTop sz="87939" autoAdjust="0"/>
  </p:normalViewPr>
  <p:slideViewPr>
    <p:cSldViewPr>
      <p:cViewPr varScale="1">
        <p:scale>
          <a:sx n="77" d="100"/>
          <a:sy n="77" d="100"/>
        </p:scale>
        <p:origin x="-1474" y="-86"/>
      </p:cViewPr>
      <p:guideLst>
        <p:guide orient="horz" pos="2160"/>
        <p:guide pos="2880"/>
      </p:guideLst>
    </p:cSldViewPr>
  </p:slideViewPr>
  <p:outlineViewPr>
    <p:cViewPr>
      <p:scale>
        <a:sx n="33" d="100"/>
        <a:sy n="33" d="100"/>
      </p:scale>
      <p:origin x="0" y="6432"/>
    </p:cViewPr>
  </p:outlineViewPr>
  <p:notesTextViewPr>
    <p:cViewPr>
      <p:scale>
        <a:sx n="100" d="100"/>
        <a:sy n="100" d="100"/>
      </p:scale>
      <p:origin x="0" y="0"/>
    </p:cViewPr>
  </p:notesTextViewPr>
  <p:sorterViewPr>
    <p:cViewPr>
      <p:scale>
        <a:sx n="100" d="100"/>
        <a:sy n="100" d="100"/>
      </p:scale>
      <p:origin x="0" y="24390"/>
    </p:cViewPr>
  </p:sorterViewPr>
  <p:notesViewPr>
    <p:cSldViewPr>
      <p:cViewPr>
        <p:scale>
          <a:sx n="71" d="100"/>
          <a:sy n="71" d="100"/>
        </p:scale>
        <p:origin x="-2995" y="-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mtClean="0"/>
              <a:t>Seed to Supper </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5 PowerPoint</a:t>
            </a: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4B91F9B-0C5E-45E7-809C-2FA7DBC6207E}" type="slidenum">
              <a:rPr lang="en-US" smtClean="0"/>
              <a:pPr/>
              <a:t>‹#›</a:t>
            </a:fld>
            <a:endParaRPr lang="en-US"/>
          </a:p>
        </p:txBody>
      </p:sp>
    </p:spTree>
    <p:extLst>
      <p:ext uri="{BB962C8B-B14F-4D97-AF65-F5344CB8AC3E}">
        <p14:creationId xmlns:p14="http://schemas.microsoft.com/office/powerpoint/2010/main" val="154075255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mtClean="0"/>
              <a:t>Seed to Supper </a:t>
            </a: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r>
              <a:rPr lang="en-US" smtClean="0"/>
              <a:t>Oregon Food Bank and OSU Extension Service</a:t>
            </a:r>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5 PowerPoint</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095C1E3-E25E-4181-891B-687C5DFF8D43}" type="slidenum">
              <a:rPr lang="en-US" smtClean="0"/>
              <a:pPr/>
              <a:t>‹#›</a:t>
            </a:fld>
            <a:endParaRPr lang="en-US"/>
          </a:p>
        </p:txBody>
      </p:sp>
    </p:spTree>
    <p:extLst>
      <p:ext uri="{BB962C8B-B14F-4D97-AF65-F5344CB8AC3E}">
        <p14:creationId xmlns:p14="http://schemas.microsoft.com/office/powerpoint/2010/main" val="3106010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Please sign in, grab</a:t>
            </a:r>
            <a:r>
              <a:rPr lang="en-US" baseline="0" dirty="0" smtClean="0"/>
              <a:t> a name tag,</a:t>
            </a:r>
            <a:r>
              <a:rPr lang="en-US" dirty="0" smtClean="0"/>
              <a:t> and take a seat!</a:t>
            </a:r>
          </a:p>
          <a:p>
            <a:endParaRPr lang="en-US" baseline="0" dirty="0" smtClean="0"/>
          </a:p>
          <a:p>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934644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154) This page shows</a:t>
            </a:r>
            <a:r>
              <a:rPr lang="en-US" baseline="0" dirty="0" smtClean="0"/>
              <a:t> some of the most common garden tools.</a:t>
            </a:r>
          </a:p>
          <a:p>
            <a:endParaRPr lang="en-US" baseline="0" dirty="0" smtClean="0"/>
          </a:p>
          <a:p>
            <a:pPr defTabSz="931774">
              <a:defRPr/>
            </a:pPr>
            <a:r>
              <a:rPr lang="en-US" b="1" dirty="0" smtClean="0"/>
              <a:t>Hand weeding </a:t>
            </a:r>
            <a:r>
              <a:rPr lang="en-US" dirty="0" smtClean="0"/>
              <a:t>and </a:t>
            </a:r>
            <a:r>
              <a:rPr lang="en-US" b="1" dirty="0" smtClean="0"/>
              <a:t>hoeing</a:t>
            </a:r>
            <a:r>
              <a:rPr lang="en-US" dirty="0" smtClean="0"/>
              <a:t> are the best choices for weeding in the home garden, because they allow you to weed close to base of veggies without damaging the roots.</a:t>
            </a:r>
          </a:p>
          <a:p>
            <a:endParaRPr lang="en-US" dirty="0" smtClean="0"/>
          </a:p>
          <a:p>
            <a:r>
              <a:rPr lang="en-US" dirty="0" smtClean="0"/>
              <a:t>Small hand tools like the Korean hand plow are good for weeding small areas and between closely-spaced plants. </a:t>
            </a:r>
          </a:p>
          <a:p>
            <a:endParaRPr lang="en-US" dirty="0" smtClean="0"/>
          </a:p>
          <a:p>
            <a:r>
              <a:rPr lang="en-US" dirty="0" smtClean="0"/>
              <a:t>Another useful tool is the dandelion digger (also known as a </a:t>
            </a:r>
            <a:r>
              <a:rPr lang="en-US" dirty="0" err="1" smtClean="0"/>
              <a:t>weeder</a:t>
            </a:r>
            <a:r>
              <a:rPr lang="en-US" dirty="0" smtClean="0"/>
              <a:t>, cultivator, or asparagus knife). It works well for digging weeds with long taproots. </a:t>
            </a:r>
          </a:p>
          <a:p>
            <a:endParaRPr lang="en-US" baseline="0" dirty="0" smtClean="0"/>
          </a:p>
          <a:p>
            <a:r>
              <a:rPr lang="en-US" dirty="0" smtClean="0"/>
              <a:t>There are several different types of garden hoes:</a:t>
            </a:r>
          </a:p>
          <a:p>
            <a:endParaRPr lang="en-US" dirty="0" smtClean="0"/>
          </a:p>
          <a:p>
            <a:r>
              <a:rPr lang="en-US" dirty="0" smtClean="0"/>
              <a:t>The lightweight War­ren-type of hoe has a pointy tip and is useful for weeding between plants. </a:t>
            </a:r>
          </a:p>
          <a:p>
            <a:endParaRPr lang="en-US" dirty="0" smtClean="0"/>
          </a:p>
          <a:p>
            <a:r>
              <a:rPr lang="en-US" dirty="0" smtClean="0"/>
              <a:t>The hula or action hoe is a lightweight scuffle hoe. You use it by pushing and pulling it just under the soil surface.</a:t>
            </a:r>
            <a:r>
              <a:rPr lang="en-US" baseline="0" dirty="0" smtClean="0"/>
              <a:t> It pulls up small weeds, but does not work as well against bigger, older weeds.</a:t>
            </a:r>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5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2192353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88</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57545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a:t>
            </a:r>
            <a:r>
              <a:rPr lang="en-US" dirty="0"/>
              <a:t>gardeners have pest problems </a:t>
            </a:r>
            <a:r>
              <a:rPr lang="en-US" dirty="0" smtClean="0"/>
              <a:t>from</a:t>
            </a:r>
            <a:r>
              <a:rPr lang="en-US" baseline="0" dirty="0" smtClean="0"/>
              <a:t> time to time.</a:t>
            </a:r>
          </a:p>
          <a:p>
            <a:endParaRPr lang="en-US" dirty="0"/>
          </a:p>
          <a:p>
            <a:r>
              <a:rPr lang="en-US" dirty="0" smtClean="0"/>
              <a:t>Plant diseases, insects, slugs, and other animals can damage plants, but they will not necessarily kill them.</a:t>
            </a:r>
            <a:endParaRPr lang="en-US" dirty="0"/>
          </a:p>
          <a:p>
            <a:endParaRPr lang="en-US" dirty="0"/>
          </a:p>
          <a:p>
            <a:r>
              <a:rPr lang="en-US" dirty="0" smtClean="0"/>
              <a:t>Your reaction to a pest problem will depend on how much you value the damaged crop, how much it will cost you to fight the pest, your feelings about pesticides, and your personal approach to gardening.</a:t>
            </a:r>
          </a:p>
          <a:p>
            <a:endParaRPr lang="en-US" dirty="0" smtClean="0"/>
          </a:p>
          <a:p>
            <a:pPr defTabSz="931774">
              <a:defRPr/>
            </a:pPr>
            <a:r>
              <a:rPr lang="en-US" dirty="0" smtClean="0"/>
              <a:t>Many gardeners do not like to use pesticides because of potential harm to the</a:t>
            </a:r>
            <a:r>
              <a:rPr lang="en-US" baseline="0" dirty="0" smtClean="0"/>
              <a:t> gardener, the environment, children, pets, or other living things.</a:t>
            </a:r>
            <a:endParaRPr lang="en-US" dirty="0" smtClean="0"/>
          </a:p>
          <a:p>
            <a:pPr defTabSz="931774">
              <a:defRPr/>
            </a:pPr>
            <a:endParaRPr lang="en-US" dirty="0" smtClean="0"/>
          </a:p>
          <a:p>
            <a:pPr defTabSz="931774">
              <a:defRPr/>
            </a:pPr>
            <a:r>
              <a:rPr lang="en-US" dirty="0" smtClean="0"/>
              <a:t>Integrated pest management (IPM) is a holistic approach to garden maintenance. </a:t>
            </a:r>
          </a:p>
          <a:p>
            <a:pPr defTabSz="931774">
              <a:defRPr/>
            </a:pPr>
            <a:endParaRPr lang="en-US" dirty="0" smtClean="0"/>
          </a:p>
          <a:p>
            <a:pPr defTabSz="931774">
              <a:defRPr/>
            </a:pPr>
            <a:r>
              <a:rPr lang="en-US" dirty="0" smtClean="0"/>
              <a:t>It predicts and prevents pest activity before it can take hold, which reduces the need for pesticides.</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Remember</a:t>
            </a:r>
            <a:r>
              <a:rPr lang="en-US" baseline="0" dirty="0" smtClean="0"/>
              <a:t> that not all bugs are bad bugs. Make sure that the insects you see are harmful before you rush to get rid of them.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Most insects are harmless, helpful, or even necessary to the success of your garden. The chart on page 89 shows some common beneficial insects.</a:t>
            </a:r>
            <a:endParaRPr lang="en-US" dirty="0" smtClean="0"/>
          </a:p>
          <a:p>
            <a:endParaRPr lang="en-US" baseline="0" dirty="0" smtClean="0"/>
          </a:p>
          <a:p>
            <a:r>
              <a:rPr lang="en-US" baseline="0" dirty="0" smtClean="0"/>
              <a:t>You can invite beneficial insects into your garden by growing a habitat for them. [Give examples, like phacelia, alyssum, or carrots, arugula or cilantro left to flower.]</a:t>
            </a:r>
          </a:p>
          <a:p>
            <a:endParaRPr lang="en-US" baseline="0" dirty="0" smtClean="0"/>
          </a:p>
          <a:p>
            <a:r>
              <a:rPr lang="en-US" b="1" baseline="0" dirty="0" smtClean="0"/>
              <a:t>[Add prompt for in-class activity]</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Remember: </a:t>
            </a:r>
            <a:r>
              <a:rPr lang="en-US" dirty="0" smtClean="0"/>
              <a:t> </a:t>
            </a:r>
            <a:r>
              <a:rPr lang="en-US" dirty="0"/>
              <a:t>“An ounce of prevention is worth a pound of cure.” </a:t>
            </a:r>
            <a:endParaRPr lang="en-US" dirty="0" smtClean="0"/>
          </a:p>
          <a:p>
            <a:endParaRPr lang="en-US" dirty="0" smtClean="0"/>
          </a:p>
          <a:p>
            <a:r>
              <a:rPr lang="en-US" dirty="0" smtClean="0"/>
              <a:t>Before </a:t>
            </a:r>
            <a:r>
              <a:rPr lang="en-US" dirty="0"/>
              <a:t>taking any pest control measures, follow these steps:</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Grow</a:t>
            </a:r>
            <a:r>
              <a:rPr lang="en-US" baseline="0" dirty="0" smtClean="0"/>
              <a:t> healthy plants. Healthy plants have fewer problems with pests.</a:t>
            </a:r>
            <a:endParaRPr lang="en-US" dirty="0"/>
          </a:p>
          <a:p>
            <a:endParaRPr lang="en-US" dirty="0"/>
          </a:p>
          <a:p>
            <a:r>
              <a:rPr lang="en-US" dirty="0" smtClean="0"/>
              <a:t>The </a:t>
            </a:r>
            <a:r>
              <a:rPr lang="en-US" dirty="0"/>
              <a:t>most important </a:t>
            </a:r>
            <a:r>
              <a:rPr lang="en-US" dirty="0" smtClean="0"/>
              <a:t>way to </a:t>
            </a:r>
            <a:r>
              <a:rPr lang="en-US" dirty="0"/>
              <a:t>protect your plants is to </a:t>
            </a:r>
            <a:r>
              <a:rPr lang="en-US" dirty="0" smtClean="0"/>
              <a:t>give </a:t>
            </a:r>
            <a:r>
              <a:rPr lang="en-US" dirty="0"/>
              <a:t>them with what they need: sunlight, water, </a:t>
            </a:r>
            <a:r>
              <a:rPr lang="en-US" dirty="0" smtClean="0"/>
              <a:t>air, </a:t>
            </a:r>
            <a:r>
              <a:rPr lang="en-US" dirty="0"/>
              <a:t>and nutrients. </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Choose</a:t>
            </a:r>
            <a:r>
              <a:rPr lang="en-US" b="0" baseline="0" dirty="0" smtClean="0"/>
              <a:t> disease-resistant plant varieties</a:t>
            </a:r>
            <a:r>
              <a:rPr lang="en-US" dirty="0" smtClean="0"/>
              <a:t>.</a:t>
            </a:r>
          </a:p>
          <a:p>
            <a:endParaRPr lang="en-US" dirty="0" smtClean="0"/>
          </a:p>
          <a:p>
            <a:r>
              <a:rPr lang="en-US" dirty="0" smtClean="0"/>
              <a:t>Plant breeders have bred disease</a:t>
            </a:r>
            <a:r>
              <a:rPr lang="en-US" baseline="0" dirty="0" smtClean="0"/>
              <a:t> resistance into many plant varieties.</a:t>
            </a:r>
          </a:p>
          <a:p>
            <a:endParaRPr lang="en-US" baseline="0" dirty="0" smtClean="0"/>
          </a:p>
          <a:p>
            <a:r>
              <a:rPr lang="en-US" baseline="0" dirty="0" smtClean="0"/>
              <a:t>Check seed catalogs and seed packets to see which varieties are resistant.</a:t>
            </a:r>
            <a:r>
              <a:rPr lang="en-US" dirty="0" smtClean="0"/>
              <a:t> </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Rule out</a:t>
            </a:r>
            <a:r>
              <a:rPr lang="en-US" b="0" baseline="0" dirty="0" smtClean="0"/>
              <a:t> other causes for garden problems.</a:t>
            </a:r>
          </a:p>
          <a:p>
            <a:endParaRPr lang="en-US" dirty="0"/>
          </a:p>
          <a:p>
            <a:r>
              <a:rPr lang="en-US" dirty="0"/>
              <a:t>Most </a:t>
            </a:r>
            <a:r>
              <a:rPr lang="en-US" dirty="0" smtClean="0"/>
              <a:t>problems</a:t>
            </a:r>
            <a:r>
              <a:rPr lang="en-US" baseline="0" dirty="0" smtClean="0"/>
              <a:t> </a:t>
            </a:r>
            <a:r>
              <a:rPr lang="en-US" dirty="0" smtClean="0"/>
              <a:t>are </a:t>
            </a:r>
            <a:r>
              <a:rPr lang="en-US" dirty="0"/>
              <a:t>caused by </a:t>
            </a:r>
            <a:r>
              <a:rPr lang="en-US" dirty="0" smtClean="0"/>
              <a:t>human error, such as planting in the</a:t>
            </a:r>
            <a:r>
              <a:rPr lang="en-US" baseline="0" dirty="0" smtClean="0"/>
              <a:t> wrong spot, overwatering, or not using enough fertilizer.</a:t>
            </a:r>
            <a:endParaRPr lang="en-US" dirty="0"/>
          </a:p>
          <a:p>
            <a:endParaRPr lang="en-US" dirty="0"/>
          </a:p>
          <a:p>
            <a:r>
              <a:rPr lang="en-US" dirty="0"/>
              <a:t>Things like a cat running through the garden or </a:t>
            </a:r>
            <a:r>
              <a:rPr lang="en-US" dirty="0" smtClean="0"/>
              <a:t>pesticide drifting </a:t>
            </a:r>
            <a:r>
              <a:rPr lang="en-US" dirty="0"/>
              <a:t>from a </a:t>
            </a:r>
            <a:r>
              <a:rPr lang="en-US" dirty="0" smtClean="0"/>
              <a:t>neighbor’s yard </a:t>
            </a:r>
            <a:r>
              <a:rPr lang="en-US" dirty="0"/>
              <a:t>can also cause problems </a:t>
            </a:r>
            <a:r>
              <a:rPr lang="en-US" dirty="0" smtClean="0"/>
              <a:t>that </a:t>
            </a:r>
            <a:r>
              <a:rPr lang="en-US" dirty="0"/>
              <a:t>you might </a:t>
            </a:r>
            <a:r>
              <a:rPr lang="en-US" dirty="0" smtClean="0"/>
              <a:t>think </a:t>
            </a:r>
            <a:r>
              <a:rPr lang="en-US" dirty="0"/>
              <a:t>are being caused by an insect or disease. </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Set</a:t>
            </a:r>
            <a:r>
              <a:rPr lang="en-US" b="0" baseline="0" dirty="0" smtClean="0"/>
              <a:t> a tolerance level.</a:t>
            </a:r>
          </a:p>
          <a:p>
            <a:endParaRPr lang="en-US" b="0" baseline="0" dirty="0" smtClean="0"/>
          </a:p>
          <a:p>
            <a:r>
              <a:rPr lang="en-US" b="0" baseline="0" dirty="0" smtClean="0"/>
              <a:t>A few holes in the leaves do not mean the whole plant is going to die.</a:t>
            </a:r>
          </a:p>
          <a:p>
            <a:endParaRPr lang="en-US" b="0" baseline="0" dirty="0" smtClean="0"/>
          </a:p>
          <a:p>
            <a:r>
              <a:rPr lang="en-US" b="0" baseline="0" dirty="0" smtClean="0"/>
              <a:t>Decide how much damage you can live with.</a:t>
            </a:r>
          </a:p>
          <a:p>
            <a:endParaRPr lang="en-US" b="0" baseline="0" dirty="0" smtClean="0"/>
          </a:p>
          <a:p>
            <a:r>
              <a:rPr lang="en-US" b="0" baseline="0" dirty="0" smtClean="0"/>
              <a:t>You might come to see a few holes as a sign of y our garden’s healthy ecosystem.</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Check</a:t>
            </a:r>
            <a:r>
              <a:rPr lang="en-US" b="0" baseline="0" dirty="0" smtClean="0"/>
              <a:t> plants regularly for insect damage.</a:t>
            </a:r>
          </a:p>
          <a:p>
            <a:endParaRPr lang="en-US" b="0" baseline="0" dirty="0" smtClean="0"/>
          </a:p>
          <a:p>
            <a:r>
              <a:rPr lang="en-US" b="0" baseline="0" dirty="0" smtClean="0"/>
              <a:t>If you think you have a problem, check your plants several times a week and at different times of the day.</a:t>
            </a:r>
          </a:p>
          <a:p>
            <a:endParaRPr lang="en-US" b="0" baseline="0" dirty="0" smtClean="0"/>
          </a:p>
          <a:p>
            <a:r>
              <a:rPr lang="en-US" b="0" baseline="0" dirty="0" smtClean="0"/>
              <a:t>Be sure to look at the undersides of the leaves, where insects often hide.</a:t>
            </a:r>
          </a:p>
          <a:p>
            <a:endParaRPr lang="en-US" b="0" baseline="0" dirty="0" smtClean="0"/>
          </a:p>
          <a:p>
            <a:r>
              <a:rPr lang="en-US" b="0" baseline="0" dirty="0" smtClean="0"/>
              <a:t>Catching problems early will make them easier to control.</a:t>
            </a:r>
            <a:endParaRPr lang="en-US" b="0"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last lesson discussed</a:t>
            </a:r>
            <a:r>
              <a:rPr lang="en-US" baseline="0" dirty="0" smtClean="0"/>
              <a:t> watering,</a:t>
            </a:r>
            <a:r>
              <a:rPr lang="en-US" dirty="0" smtClean="0"/>
              <a:t> </a:t>
            </a:r>
            <a:r>
              <a:rPr lang="en-US" baseline="0" dirty="0" smtClean="0"/>
              <a:t>protecting new plants,</a:t>
            </a:r>
            <a:r>
              <a:rPr lang="en-US" dirty="0" smtClean="0"/>
              <a:t> vertical gardening and improving and protecting soil health. </a:t>
            </a:r>
            <a:r>
              <a:rPr lang="en-US" baseline="0" dirty="0" smtClean="0"/>
              <a:t> </a:t>
            </a:r>
          </a:p>
          <a:p>
            <a:endParaRPr lang="en-US" baseline="0" dirty="0" smtClean="0"/>
          </a:p>
          <a:p>
            <a:r>
              <a:rPr lang="en-US" baseline="0" dirty="0" smtClean="0"/>
              <a:t>In this lesson we will talk about weeding and pest management.</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1457389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Physical controls are methods for</a:t>
            </a:r>
            <a:r>
              <a:rPr lang="en-US" b="0" baseline="0" dirty="0" smtClean="0"/>
              <a:t> physically removing pests from your plants.</a:t>
            </a:r>
            <a:endParaRPr lang="en-US" b="0"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20</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Hand picking</a:t>
            </a:r>
            <a:r>
              <a:rPr lang="en-US" b="1" i="1" dirty="0"/>
              <a:t> </a:t>
            </a:r>
            <a:r>
              <a:rPr lang="en-US" dirty="0" smtClean="0"/>
              <a:t>large</a:t>
            </a:r>
            <a:r>
              <a:rPr lang="en-US" baseline="0" dirty="0" smtClean="0"/>
              <a:t> </a:t>
            </a:r>
            <a:r>
              <a:rPr lang="en-US" dirty="0" smtClean="0"/>
              <a:t>or </a:t>
            </a:r>
            <a:r>
              <a:rPr lang="en-US" dirty="0"/>
              <a:t>slow-moving insects, slugs, and snails can </a:t>
            </a:r>
            <a:r>
              <a:rPr lang="en-US" dirty="0" smtClean="0"/>
              <a:t>keep</a:t>
            </a:r>
            <a:r>
              <a:rPr lang="en-US" baseline="0" dirty="0" smtClean="0"/>
              <a:t> pests in check in </a:t>
            </a:r>
            <a:r>
              <a:rPr lang="en-US" dirty="0" smtClean="0"/>
              <a:t>small gardens</a:t>
            </a:r>
            <a:r>
              <a:rPr lang="en-US" dirty="0"/>
              <a:t>. </a:t>
            </a:r>
            <a:endParaRPr lang="en-US" dirty="0" smtClean="0"/>
          </a:p>
          <a:p>
            <a:endParaRPr lang="en-US" dirty="0" smtClean="0"/>
          </a:p>
          <a:p>
            <a:r>
              <a:rPr lang="en-US" dirty="0" smtClean="0"/>
              <a:t>Be </a:t>
            </a:r>
            <a:r>
              <a:rPr lang="en-US" dirty="0"/>
              <a:t>sure to look for pests </a:t>
            </a:r>
            <a:r>
              <a:rPr lang="en-US" dirty="0" smtClean="0"/>
              <a:t>on the undersides and</a:t>
            </a:r>
            <a:r>
              <a:rPr lang="en-US" baseline="0" dirty="0" smtClean="0"/>
              <a:t> in the folds of leaves.</a:t>
            </a:r>
          </a:p>
          <a:p>
            <a:endParaRPr lang="en-US" baseline="0" dirty="0" smtClean="0"/>
          </a:p>
          <a:p>
            <a:endParaRPr lang="en-US" baseline="0" dirty="0" smtClean="0"/>
          </a:p>
          <a:p>
            <a:r>
              <a:rPr lang="en-US" b="1" dirty="0" smtClean="0"/>
              <a:t>A</a:t>
            </a:r>
            <a:r>
              <a:rPr lang="en-US" b="1" baseline="0" dirty="0" smtClean="0"/>
              <a:t> strong stream of water </a:t>
            </a:r>
            <a:r>
              <a:rPr lang="en-US" b="0" baseline="0" dirty="0" smtClean="0"/>
              <a:t>from your garden hose can knock off, injure, or drown small, soft-bodied pests like aphids, mites, mealybugs, and spittlebugs.</a:t>
            </a:r>
          </a:p>
          <a:p>
            <a:endParaRPr lang="en-US" b="0" baseline="0" dirty="0" smtClean="0"/>
          </a:p>
          <a:p>
            <a:r>
              <a:rPr lang="en-US" b="0" baseline="0" dirty="0" smtClean="0"/>
              <a:t>The water must hit the pests directly, so aim at the undersides of the leaves, too.</a:t>
            </a:r>
          </a:p>
          <a:p>
            <a:endParaRPr lang="en-US" b="0" baseline="0" dirty="0" smtClean="0"/>
          </a:p>
          <a:p>
            <a:r>
              <a:rPr lang="en-US" b="0" baseline="0" dirty="0" smtClean="0"/>
              <a:t>Spray water early in the day so plants have a chance to dry before evening.  Repeat every few days as new insects hatch.</a:t>
            </a:r>
          </a:p>
          <a:p>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21</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Shiny objects </a:t>
            </a:r>
            <a:r>
              <a:rPr lang="en-US" dirty="0" smtClean="0"/>
              <a:t>can scare birds away from your crops. </a:t>
            </a:r>
          </a:p>
          <a:p>
            <a:endParaRPr lang="en-US" dirty="0" smtClean="0"/>
          </a:p>
          <a:p>
            <a:r>
              <a:rPr lang="en-US" dirty="0" smtClean="0"/>
              <a:t>*Drape shiny ribbon through plantings of tall or</a:t>
            </a:r>
            <a:r>
              <a:rPr lang="en-US" baseline="0" dirty="0" smtClean="0"/>
              <a:t> vining plants like corn and pole peas and beans.</a:t>
            </a:r>
          </a:p>
          <a:p>
            <a:r>
              <a:rPr lang="en-US" baseline="0" dirty="0" smtClean="0"/>
              <a:t>*Hang old CDs in the garden.  </a:t>
            </a:r>
          </a:p>
          <a:p>
            <a:r>
              <a:rPr lang="en-US" baseline="0" dirty="0" smtClean="0"/>
              <a:t>*Place shiny pinwheels in your garden beds.</a:t>
            </a:r>
            <a:endParaRPr lang="en-US" dirty="0" smtClean="0"/>
          </a:p>
          <a:p>
            <a:endParaRPr lang="en-US" b="1" dirty="0" smtClean="0"/>
          </a:p>
          <a:p>
            <a:endParaRPr lang="en-US" b="1" dirty="0" smtClean="0"/>
          </a:p>
          <a:p>
            <a:r>
              <a:rPr lang="en-US" b="1" dirty="0" smtClean="0"/>
              <a:t>Floating</a:t>
            </a:r>
            <a:r>
              <a:rPr lang="en-US" b="1" baseline="0" dirty="0" smtClean="0"/>
              <a:t> row cover </a:t>
            </a:r>
            <a:r>
              <a:rPr lang="en-US" baseline="0" dirty="0" smtClean="0"/>
              <a:t>is a lightweight white fabric used to cover garden beds.  It keeps out pests but lets air, light, and water reach the plants growing underneath.</a:t>
            </a:r>
          </a:p>
          <a:p>
            <a:endParaRPr lang="en-US" baseline="0" dirty="0" smtClean="0"/>
          </a:p>
          <a:p>
            <a:r>
              <a:rPr lang="en-US" baseline="0" dirty="0" smtClean="0"/>
              <a:t>Lay down the fabric right after sowing seeds, and bury the edges or hold them in place with bricks, rocks or landscape staples.  For more, see Chapter 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22</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Chicken</a:t>
            </a:r>
            <a:r>
              <a:rPr lang="en-US" b="1" baseline="0" dirty="0" smtClean="0"/>
              <a:t> wire </a:t>
            </a:r>
            <a:r>
              <a:rPr lang="en-US" dirty="0" smtClean="0"/>
              <a:t>keeps </a:t>
            </a:r>
            <a:r>
              <a:rPr lang="en-US" dirty="0"/>
              <a:t>cats, </a:t>
            </a:r>
            <a:r>
              <a:rPr lang="en-US" dirty="0" smtClean="0"/>
              <a:t>birds, </a:t>
            </a:r>
            <a:r>
              <a:rPr lang="en-US" dirty="0"/>
              <a:t>and squirrels from scratching in the soil.  </a:t>
            </a:r>
          </a:p>
          <a:p>
            <a:endParaRPr lang="en-US" dirty="0" smtClean="0"/>
          </a:p>
          <a:p>
            <a:r>
              <a:rPr lang="en-US" dirty="0" smtClean="0"/>
              <a:t>After you sow seeds, place the wire directly on the soil or raise it slightly above the</a:t>
            </a:r>
            <a:r>
              <a:rPr lang="en-US" baseline="0" dirty="0" smtClean="0"/>
              <a:t> bed.</a:t>
            </a:r>
            <a:endParaRPr lang="en-US" dirty="0" smtClean="0"/>
          </a:p>
          <a:p>
            <a:endParaRPr lang="en-US" dirty="0"/>
          </a:p>
          <a:p>
            <a:r>
              <a:rPr lang="en-US" dirty="0"/>
              <a:t>Remove the wire once the seeds start to grow.</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Hang netting </a:t>
            </a:r>
            <a:r>
              <a:rPr lang="en-US" dirty="0"/>
              <a:t>over your </a:t>
            </a:r>
            <a:r>
              <a:rPr lang="en-US" dirty="0" smtClean="0"/>
              <a:t>plants,</a:t>
            </a:r>
            <a:r>
              <a:rPr lang="en-US" baseline="0" dirty="0" smtClean="0"/>
              <a:t> </a:t>
            </a:r>
            <a:r>
              <a:rPr lang="en-US" dirty="0" smtClean="0"/>
              <a:t>especially </a:t>
            </a:r>
            <a:r>
              <a:rPr lang="en-US" dirty="0"/>
              <a:t>for corn and bean </a:t>
            </a:r>
            <a:r>
              <a:rPr lang="en-US" dirty="0" smtClean="0"/>
              <a:t>seedlings, </a:t>
            </a:r>
            <a:r>
              <a:rPr lang="en-US" dirty="0"/>
              <a:t>to keep out </a:t>
            </a:r>
            <a:r>
              <a:rPr lang="en-US" dirty="0" smtClean="0"/>
              <a:t>birds,</a:t>
            </a:r>
            <a:r>
              <a:rPr lang="en-US" baseline="0" dirty="0" smtClean="0"/>
              <a:t> cats, and squirrels</a:t>
            </a:r>
            <a:r>
              <a:rPr lang="en-US" dirty="0" smtClean="0"/>
              <a:t>. </a:t>
            </a:r>
            <a:endParaRPr lang="en-US" dirty="0"/>
          </a:p>
          <a:p>
            <a:endParaRPr lang="en-US" dirty="0" smtClean="0"/>
          </a:p>
          <a:p>
            <a:r>
              <a:rPr lang="en-US" dirty="0" smtClean="0"/>
              <a:t>Garden</a:t>
            </a:r>
            <a:r>
              <a:rPr lang="en-US" baseline="0" dirty="0" smtClean="0"/>
              <a:t> netting will last for a few years before it needs replacing.</a:t>
            </a: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Beneficial insects, birds, bats, snakes,</a:t>
            </a:r>
            <a:r>
              <a:rPr lang="en-US" baseline="0" dirty="0" smtClean="0"/>
              <a:t> frogs, toads, and moles keep insect pests under control in a well-balanced ecosystem.</a:t>
            </a:r>
            <a:endParaRPr lang="en-US" dirty="0"/>
          </a:p>
          <a:p>
            <a:endParaRPr lang="en-US" dirty="0" smtClean="0"/>
          </a:p>
          <a:p>
            <a:r>
              <a:rPr lang="en-US" dirty="0" smtClean="0"/>
              <a:t>Competition from other microorganisms keeps disease-causing organisms from taking over.</a:t>
            </a:r>
          </a:p>
          <a:p>
            <a:endParaRPr lang="en-US" dirty="0" smtClean="0"/>
          </a:p>
          <a:p>
            <a:r>
              <a:rPr lang="en-US" dirty="0" smtClean="0"/>
              <a:t>When things</a:t>
            </a:r>
            <a:r>
              <a:rPr lang="en-US" baseline="0" dirty="0" smtClean="0"/>
              <a:t> get out of balance, you can use the following biological methods to control pests:</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Encourage beneficial insects</a:t>
            </a:r>
            <a:r>
              <a:rPr lang="en-US" b="0" dirty="0"/>
              <a:t>, </a:t>
            </a:r>
            <a:r>
              <a:rPr lang="en-US" dirty="0"/>
              <a:t>like </a:t>
            </a:r>
            <a:r>
              <a:rPr lang="en-US" dirty="0" smtClean="0"/>
              <a:t>ladybugs</a:t>
            </a:r>
            <a:r>
              <a:rPr lang="en-US" dirty="0"/>
              <a:t>, green </a:t>
            </a:r>
            <a:r>
              <a:rPr lang="en-US" dirty="0" smtClean="0"/>
              <a:t>lacewings, praying</a:t>
            </a:r>
            <a:r>
              <a:rPr lang="en-US" baseline="0" dirty="0" smtClean="0"/>
              <a:t> mantises,</a:t>
            </a:r>
            <a:r>
              <a:rPr lang="en-US" dirty="0" smtClean="0"/>
              <a:t> </a:t>
            </a:r>
            <a:r>
              <a:rPr lang="en-US" dirty="0"/>
              <a:t>and minute pirate </a:t>
            </a:r>
            <a:r>
              <a:rPr lang="en-US" dirty="0" smtClean="0"/>
              <a:t>bugs.</a:t>
            </a:r>
            <a:r>
              <a:rPr lang="en-US" baseline="0" dirty="0" smtClean="0"/>
              <a:t>  </a:t>
            </a:r>
            <a:r>
              <a:rPr lang="en-US" dirty="0" smtClean="0"/>
              <a:t>They eat large numbers of “bad” bugs.</a:t>
            </a:r>
          </a:p>
          <a:p>
            <a:endParaRPr lang="en-US" dirty="0" smtClean="0"/>
          </a:p>
          <a:p>
            <a:r>
              <a:rPr lang="en-US" dirty="0" smtClean="0"/>
              <a:t>You can buy some beneficial insects, like ladybugs, online or in garden stores.</a:t>
            </a:r>
          </a:p>
          <a:p>
            <a:endParaRPr lang="en-US" dirty="0" smtClean="0"/>
          </a:p>
          <a:p>
            <a:endParaRPr lang="en-US" dirty="0" smtClean="0"/>
          </a:p>
          <a:p>
            <a:r>
              <a:rPr lang="en-US" b="1" dirty="0" smtClean="0"/>
              <a:t>B.t. (</a:t>
            </a:r>
            <a:r>
              <a:rPr lang="en-US" b="1" i="1" dirty="0" smtClean="0"/>
              <a:t>Bacillus thuringiensis</a:t>
            </a:r>
            <a:r>
              <a:rPr lang="en-US" b="1" dirty="0" smtClean="0"/>
              <a:t>)</a:t>
            </a:r>
            <a:r>
              <a:rPr lang="en-US" i="1" dirty="0" smtClean="0"/>
              <a:t> </a:t>
            </a:r>
            <a:r>
              <a:rPr lang="en-US" dirty="0" smtClean="0"/>
              <a:t>is a bacterium that is poisonous to some insects. </a:t>
            </a:r>
          </a:p>
          <a:p>
            <a:endParaRPr lang="en-US" dirty="0" smtClean="0"/>
          </a:p>
          <a:p>
            <a:r>
              <a:rPr lang="en-US" dirty="0" smtClean="0"/>
              <a:t>When a pest insect eats B.t., the insect stops feeding and dies. </a:t>
            </a:r>
          </a:p>
          <a:p>
            <a:endParaRPr lang="en-US" dirty="0" smtClean="0"/>
          </a:p>
          <a:p>
            <a:r>
              <a:rPr lang="en-US" dirty="0" smtClean="0"/>
              <a:t>B.t. is harmless to most beneficial insects and is safe around humans, plants, and other animals.</a:t>
            </a:r>
          </a:p>
          <a:p>
            <a:endParaRPr lang="en-US" dirty="0" smtClean="0"/>
          </a:p>
          <a:p>
            <a:r>
              <a:rPr lang="en-US" dirty="0" smtClean="0"/>
              <a:t>You can buy B.t.</a:t>
            </a:r>
            <a:r>
              <a:rPr lang="en-US" baseline="0" dirty="0" smtClean="0"/>
              <a:t> where garden products are sold.</a:t>
            </a:r>
            <a:r>
              <a:rPr lang="en-US" dirty="0" smtClean="0"/>
              <a:t> </a:t>
            </a:r>
          </a:p>
          <a:p>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defTabSz="931774">
              <a:defRPr/>
            </a:pPr>
            <a:r>
              <a:rPr lang="en-US" dirty="0" smtClean="0"/>
              <a:t>Chemical controls are a last </a:t>
            </a:r>
            <a:r>
              <a:rPr lang="en-US" dirty="0"/>
              <a:t>resort, after cultural, biological and physical methods </a:t>
            </a:r>
            <a:r>
              <a:rPr lang="en-US" dirty="0" smtClean="0"/>
              <a:t>fail.</a:t>
            </a:r>
            <a:endParaRPr lang="en-US" dirty="0"/>
          </a:p>
          <a:p>
            <a:pPr defTabSz="931774">
              <a:defRPr/>
            </a:pPr>
            <a:endParaRPr lang="en-US" dirty="0"/>
          </a:p>
          <a:p>
            <a:r>
              <a:rPr lang="en-US" dirty="0" smtClean="0"/>
              <a:t>Pesticides can be</a:t>
            </a:r>
            <a:r>
              <a:rPr lang="en-US" baseline="0" dirty="0" smtClean="0"/>
              <a:t> made from either synthetic or natural chemicals. Some are even okay for use in organic gardening.</a:t>
            </a:r>
            <a:endParaRPr lang="en-US" dirty="0"/>
          </a:p>
          <a:p>
            <a:endParaRPr lang="en-US" dirty="0"/>
          </a:p>
          <a:p>
            <a:r>
              <a:rPr lang="en-US" dirty="0" smtClean="0"/>
              <a:t>But any chemical method of pest control raises concerns</a:t>
            </a:r>
            <a:r>
              <a:rPr lang="en-US" baseline="0" dirty="0" smtClean="0"/>
              <a:t> about human safety, toxicity to beneficial insects, runoff, disposal problems, and residue on food crops.</a:t>
            </a:r>
          </a:p>
          <a:p>
            <a:endParaRPr lang="en-US" baseline="0" dirty="0" smtClean="0"/>
          </a:p>
          <a:p>
            <a:r>
              <a:rPr lang="en-US" baseline="0" dirty="0" smtClean="0"/>
              <a:t>When choosing a pesticide, make sure it is:</a:t>
            </a:r>
          </a:p>
          <a:p>
            <a:pPr marL="0" indent="0">
              <a:buFontTx/>
              <a:buNone/>
            </a:pPr>
            <a:r>
              <a:rPr lang="en-US" baseline="0" dirty="0" smtClean="0"/>
              <a:t>- Least toxic to you</a:t>
            </a:r>
          </a:p>
          <a:p>
            <a:pPr marL="0" indent="0">
              <a:buFontTx/>
              <a:buNone/>
            </a:pPr>
            <a:r>
              <a:rPr lang="en-US" baseline="0" dirty="0" smtClean="0"/>
              <a:t>- Most specific to the pest you are targeting</a:t>
            </a:r>
          </a:p>
          <a:p>
            <a:pPr marL="0" indent="0">
              <a:buFontTx/>
              <a:buNone/>
            </a:pPr>
            <a:r>
              <a:rPr lang="en-US" baseline="0" dirty="0" smtClean="0"/>
              <a:t>- Least harmful to the environment</a:t>
            </a:r>
          </a:p>
          <a:p>
            <a:pPr marL="171450" indent="-171450">
              <a:buFontTx/>
              <a:buChar char="-"/>
            </a:pPr>
            <a:endParaRPr lang="en-US" baseline="0" dirty="0" smtClean="0"/>
          </a:p>
          <a:p>
            <a:pPr defTabSz="931774">
              <a:defRPr/>
            </a:pPr>
            <a:r>
              <a:rPr lang="en-US" b="1" dirty="0" smtClean="0"/>
              <a:t>Neem oil</a:t>
            </a:r>
            <a:r>
              <a:rPr lang="en-US" dirty="0" smtClean="0"/>
              <a:t> is an effective, safe and environmentally-friendly fungicide.</a:t>
            </a:r>
          </a:p>
          <a:p>
            <a:pPr defTabSz="931774">
              <a:defRPr/>
            </a:pPr>
            <a:r>
              <a:rPr lang="en-US" dirty="0" smtClean="0"/>
              <a:t>-Minimally toxic, safe to use on food gardens</a:t>
            </a:r>
          </a:p>
          <a:p>
            <a:pPr defTabSz="931774">
              <a:defRPr/>
            </a:pPr>
            <a:r>
              <a:rPr lang="en-US" dirty="0" smtClean="0"/>
              <a:t>-Good for managing fungus on tomatoes and melons, and smothering soft-bodied insects like aphids, mites and white flies.</a:t>
            </a:r>
          </a:p>
          <a:p>
            <a:pPr defTabSz="931774">
              <a:defRPr/>
            </a:pPr>
            <a:endParaRPr lang="en-US" dirty="0" smtClean="0"/>
          </a:p>
          <a:p>
            <a:pPr defTabSz="931774">
              <a:defRPr/>
            </a:pPr>
            <a:r>
              <a:rPr lang="en-US" b="1" dirty="0" smtClean="0"/>
              <a:t>Iron phosphate granules</a:t>
            </a:r>
            <a:r>
              <a:rPr lang="en-US" i="1" dirty="0" smtClean="0"/>
              <a:t> </a:t>
            </a:r>
            <a:r>
              <a:rPr lang="en-US" dirty="0" smtClean="0"/>
              <a:t>(e.g. </a:t>
            </a:r>
            <a:r>
              <a:rPr lang="en-US" dirty="0" err="1" smtClean="0"/>
              <a:t>Sluggo</a:t>
            </a:r>
            <a:r>
              <a:rPr lang="en-US" dirty="0" smtClean="0"/>
              <a:t>, </a:t>
            </a:r>
            <a:r>
              <a:rPr lang="en-US" dirty="0" err="1" smtClean="0"/>
              <a:t>WorryFree</a:t>
            </a:r>
            <a:r>
              <a:rPr lang="en-US" dirty="0" smtClean="0"/>
              <a:t>, and </a:t>
            </a:r>
            <a:r>
              <a:rPr lang="en-US" dirty="0" err="1" smtClean="0"/>
              <a:t>Escar</a:t>
            </a:r>
            <a:r>
              <a:rPr lang="en-US" dirty="0" smtClean="0"/>
              <a:t>-Go). </a:t>
            </a:r>
          </a:p>
          <a:p>
            <a:pPr defTabSz="931774">
              <a:defRPr/>
            </a:pPr>
            <a:r>
              <a:rPr lang="en-US" dirty="0" smtClean="0"/>
              <a:t>-The wheat smell of these non-toxic granules attracts slugs. </a:t>
            </a:r>
          </a:p>
          <a:p>
            <a:pPr defTabSz="931774">
              <a:defRPr/>
            </a:pPr>
            <a:r>
              <a:rPr lang="en-US" dirty="0" smtClean="0"/>
              <a:t>-After eating them, slugs stop feeding, dry out, and die within 3 to 6 days. Bait remains active for about 1 week or longer depending on the environment.</a:t>
            </a:r>
          </a:p>
          <a:p>
            <a:pPr defTabSz="931774">
              <a:defRPr/>
            </a:pPr>
            <a:endParaRPr lang="en-US" dirty="0" smtClean="0"/>
          </a:p>
          <a:p>
            <a:pPr defTabSz="931774">
              <a:defRPr/>
            </a:pPr>
            <a:r>
              <a:rPr lang="en-US" b="1" dirty="0" smtClean="0"/>
              <a:t>Insecticidal soap</a:t>
            </a:r>
            <a:r>
              <a:rPr lang="en-US" dirty="0" smtClean="0"/>
              <a:t> is one of the safer pesticides for control of insect pests. Virtually nontoxic to humans and breaks down quickly.</a:t>
            </a:r>
          </a:p>
          <a:p>
            <a:pPr defTabSz="931774">
              <a:defRPr/>
            </a:pPr>
            <a:r>
              <a:rPr lang="en-US" dirty="0" smtClean="0"/>
              <a:t>-Soap kills by damaging an insect’s outer skeleton. It is useful against soft-bodied pests like aphids, </a:t>
            </a:r>
            <a:r>
              <a:rPr lang="en-US" dirty="0" err="1" smtClean="0"/>
              <a:t>thrips</a:t>
            </a:r>
            <a:r>
              <a:rPr lang="en-US" dirty="0" smtClean="0"/>
              <a:t>, mites, and some caterpillars. It does not kill insect eggs, so repeat sprays often are necessary to control newly-hatched pests.</a:t>
            </a:r>
          </a:p>
          <a:p>
            <a:r>
              <a:rPr lang="en-US" dirty="0" smtClean="0"/>
              <a:t>-Must contact pests directly to kill them. It only works while it is still wet; it leaves no residue behind after it dries. Soap can damage certain plants, so be sure to use it according to label directions.</a:t>
            </a:r>
          </a:p>
          <a:p>
            <a:endParaRPr lang="en-US" dirty="0" smtClean="0"/>
          </a:p>
          <a:p>
            <a:pPr defTabSz="931774">
              <a:defRPr/>
            </a:pPr>
            <a:r>
              <a:rPr lang="en-US" b="0" dirty="0" smtClean="0"/>
              <a:t>Other pest control options are also available. </a:t>
            </a:r>
          </a:p>
          <a:p>
            <a:pPr defTabSz="931774">
              <a:defRPr/>
            </a:pPr>
            <a:endParaRPr lang="en-US" dirty="0" smtClean="0"/>
          </a:p>
          <a:p>
            <a:pPr defTabSz="931774">
              <a:defRPr/>
            </a:pPr>
            <a:r>
              <a:rPr lang="en-US" b="1" dirty="0" smtClean="0"/>
              <a:t>Contact your local Master Gardeners to learn more.</a:t>
            </a:r>
          </a:p>
          <a:p>
            <a:endParaRPr lang="en-US" dirty="0" smtClean="0"/>
          </a:p>
          <a:p>
            <a:pPr defTabSz="931774">
              <a:defRPr/>
            </a:pPr>
            <a:endParaRPr lang="en-US" dirty="0" smtClean="0"/>
          </a:p>
          <a:p>
            <a:pPr marL="171450" indent="-171450">
              <a:buFontTx/>
              <a:buChar char="-"/>
            </a:pPr>
            <a:endParaRPr lang="en-US" baseline="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the next lesson we will talk all about harvesting and using your garden produce.</a:t>
            </a:r>
          </a:p>
          <a:p>
            <a:endParaRPr lang="en-US" baseline="0" dirty="0" smtClean="0"/>
          </a:p>
          <a:p>
            <a:r>
              <a:rPr lang="en-US" baseline="0" dirty="0" smtClean="0"/>
              <a:t>Next time will include the materials in Chapter 6 (pages </a:t>
            </a:r>
            <a:r>
              <a:rPr lang="en-US" dirty="0" smtClean="0"/>
              <a:t>105-142</a:t>
            </a:r>
            <a:r>
              <a:rPr lang="en-US" baseline="0" dirty="0" smtClean="0"/>
              <a:t>). Feel free to read ahead, if you want. </a:t>
            </a:r>
          </a:p>
          <a:p>
            <a:endParaRPr lang="en-US" baseline="0" dirty="0" smtClean="0"/>
          </a:p>
          <a:p>
            <a:r>
              <a:rPr lang="en-US" baseline="0" dirty="0" smtClean="0"/>
              <a:t>REMEMBER TO BRING YOUR BOOKS BACK NEXT WEEK!</a:t>
            </a:r>
          </a:p>
          <a:p>
            <a:endParaRPr lang="en-US" baseline="0" dirty="0" smtClean="0"/>
          </a:p>
          <a:p>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2785227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85</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1652480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Weeds </a:t>
            </a:r>
            <a:r>
              <a:rPr lang="en-US" dirty="0"/>
              <a:t>are just plants growing in the wrong place, but they </a:t>
            </a:r>
            <a:r>
              <a:rPr lang="en-US" dirty="0" smtClean="0"/>
              <a:t>compete </a:t>
            </a:r>
            <a:r>
              <a:rPr lang="en-US" dirty="0"/>
              <a:t>with your crops for </a:t>
            </a:r>
            <a:r>
              <a:rPr lang="en-US" dirty="0" smtClean="0"/>
              <a:t>sunlight,</a:t>
            </a:r>
            <a:r>
              <a:rPr lang="en-US" baseline="0" dirty="0" smtClean="0"/>
              <a:t> </a:t>
            </a:r>
            <a:r>
              <a:rPr lang="en-US" dirty="0" smtClean="0"/>
              <a:t>water, nutrients,</a:t>
            </a:r>
            <a:r>
              <a:rPr lang="en-US" baseline="0" dirty="0" smtClean="0"/>
              <a:t> and space</a:t>
            </a:r>
          </a:p>
          <a:p>
            <a:endParaRPr lang="en-US" dirty="0"/>
          </a:p>
          <a:p>
            <a:r>
              <a:rPr lang="en-US" dirty="0" smtClean="0"/>
              <a:t>This</a:t>
            </a:r>
            <a:r>
              <a:rPr lang="en-US" baseline="0" dirty="0" smtClean="0"/>
              <a:t> can be a big problem, e</a:t>
            </a:r>
            <a:r>
              <a:rPr lang="en-US" dirty="0" smtClean="0"/>
              <a:t>specially </a:t>
            </a:r>
            <a:r>
              <a:rPr lang="en-US" dirty="0"/>
              <a:t>when crops are still young and </a:t>
            </a:r>
            <a:r>
              <a:rPr lang="en-US" dirty="0" smtClean="0"/>
              <a:t>small.</a:t>
            </a:r>
          </a:p>
          <a:p>
            <a:endParaRPr lang="en-US" dirty="0"/>
          </a:p>
          <a:p>
            <a:r>
              <a:rPr lang="en-US" dirty="0" smtClean="0"/>
              <a:t>Weeds </a:t>
            </a:r>
            <a:r>
              <a:rPr lang="en-US" dirty="0"/>
              <a:t>can also bring pests and diseases into your garden. </a:t>
            </a:r>
          </a:p>
          <a:p>
            <a:endParaRPr lang="en-US" dirty="0"/>
          </a:p>
          <a:p>
            <a:r>
              <a:rPr lang="en-US" dirty="0" smtClean="0"/>
              <a:t>Controlling </a:t>
            </a:r>
            <a:r>
              <a:rPr lang="en-US" dirty="0"/>
              <a:t>weeds gives your plants a better chance to </a:t>
            </a:r>
            <a:r>
              <a:rPr lang="en-US" dirty="0" smtClean="0"/>
              <a:t>succeed.</a:t>
            </a: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Weed</a:t>
            </a:r>
            <a:r>
              <a:rPr lang="en-US" baseline="0" dirty="0" smtClean="0"/>
              <a:t> s</a:t>
            </a:r>
            <a:r>
              <a:rPr lang="en-US" dirty="0" smtClean="0"/>
              <a:t>eeds </a:t>
            </a:r>
            <a:r>
              <a:rPr lang="en-US" dirty="0"/>
              <a:t>can stay alive for years and will come to the surface when you begin to work the soil. </a:t>
            </a:r>
          </a:p>
          <a:p>
            <a:pPr defTabSz="931774">
              <a:defRPr/>
            </a:pPr>
            <a:endParaRPr lang="en-US" dirty="0" smtClean="0"/>
          </a:p>
          <a:p>
            <a:pPr defTabSz="931774">
              <a:defRPr/>
            </a:pPr>
            <a:r>
              <a:rPr lang="en-US" dirty="0" smtClean="0"/>
              <a:t>Removing weeds before they make seeds will </a:t>
            </a:r>
            <a:r>
              <a:rPr lang="en-US" dirty="0"/>
              <a:t>save you time and work in the years to come. </a:t>
            </a:r>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5</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The </a:t>
            </a:r>
            <a:r>
              <a:rPr lang="en-US" dirty="0"/>
              <a:t>easiest way to control weeds is to stop them from getting started in the garden in the first place. </a:t>
            </a:r>
          </a:p>
          <a:p>
            <a:r>
              <a:rPr lang="en-US" dirty="0" smtClean="0"/>
              <a:t>Start </a:t>
            </a:r>
            <a:r>
              <a:rPr lang="en-US" dirty="0"/>
              <a:t>with a well-prepared seedbed, which means getting rid of all weeds </a:t>
            </a:r>
            <a:r>
              <a:rPr lang="en-US" i="1" dirty="0"/>
              <a:t>before</a:t>
            </a:r>
            <a:r>
              <a:rPr lang="en-US" dirty="0"/>
              <a:t> you plant.  </a:t>
            </a:r>
          </a:p>
          <a:p>
            <a:endParaRPr lang="en-US" dirty="0"/>
          </a:p>
          <a:p>
            <a:r>
              <a:rPr lang="en-US" dirty="0" smtClean="0"/>
              <a:t>There </a:t>
            </a:r>
            <a:r>
              <a:rPr lang="en-US" dirty="0"/>
              <a:t>are many ways to keep your garden weed-free. Try a few of them to see what works best for you</a:t>
            </a:r>
            <a:r>
              <a:rPr lang="en-US" dirty="0" smtClean="0"/>
              <a:t>:</a:t>
            </a:r>
          </a:p>
          <a:p>
            <a:endParaRPr lang="en-US" dirty="0" smtClean="0"/>
          </a:p>
          <a:p>
            <a:r>
              <a:rPr lang="en-US" b="1" dirty="0" smtClean="0"/>
              <a:t>Organic mulches</a:t>
            </a:r>
            <a:r>
              <a:rPr lang="en-US" dirty="0" smtClean="0"/>
              <a:t> help control weeds and add compost to the soil as they break down. </a:t>
            </a:r>
            <a:r>
              <a:rPr lang="en-US" baseline="0" dirty="0" smtClean="0"/>
              <a:t> </a:t>
            </a:r>
            <a:r>
              <a:rPr lang="en-US" dirty="0" smtClean="0"/>
              <a:t>Materials like shredded leaves, straw, compost, and weighted-down cardboard or newspaper all work as mulch. (A few types of leaves, like walnuts, oaks and cottonwoods, can stunt the growth of crop plants. Avoid these in the garden.)</a:t>
            </a:r>
          </a:p>
          <a:p>
            <a:endParaRPr lang="en-US" dirty="0" smtClean="0"/>
          </a:p>
          <a:p>
            <a:r>
              <a:rPr lang="en-US" dirty="0" smtClean="0"/>
              <a:t>Mulch keeps the soil loose, so weeds that do come up will be easier to pull. </a:t>
            </a:r>
            <a:r>
              <a:rPr lang="en-US" baseline="0" dirty="0" smtClean="0"/>
              <a:t> </a:t>
            </a:r>
            <a:r>
              <a:rPr lang="en-US" dirty="0" smtClean="0"/>
              <a:t>Add 2</a:t>
            </a:r>
            <a:r>
              <a:rPr lang="en-US" baseline="0" dirty="0" smtClean="0"/>
              <a:t> to 3</a:t>
            </a:r>
            <a:r>
              <a:rPr lang="en-US" dirty="0" smtClean="0"/>
              <a:t> inches of mulch to smother weeds. </a:t>
            </a:r>
          </a:p>
          <a:p>
            <a:endParaRPr lang="en-US" dirty="0" smtClean="0"/>
          </a:p>
          <a:p>
            <a:r>
              <a:rPr lang="en-US" b="1" dirty="0" smtClean="0"/>
              <a:t>When plants are as close together </a:t>
            </a:r>
            <a:r>
              <a:rPr lang="en-US" dirty="0" smtClean="0"/>
              <a:t>as they can be, their outer leaves touch and form an umbrella that shades out weeds. (The Common</a:t>
            </a:r>
            <a:r>
              <a:rPr lang="en-US" baseline="0" dirty="0" smtClean="0"/>
              <a:t> Crop Chart on page 14 tells you how closely you can space your plants.)  </a:t>
            </a:r>
          </a:p>
          <a:p>
            <a:endParaRPr lang="en-US" baseline="0" dirty="0" smtClean="0"/>
          </a:p>
          <a:p>
            <a:r>
              <a:rPr lang="en-US" dirty="0" smtClean="0"/>
              <a:t>On</a:t>
            </a:r>
            <a:r>
              <a:rPr lang="en-US" baseline="0" dirty="0" smtClean="0"/>
              <a:t> the other hand, close spacing can make it harder to find weeds that do grow.  When plants are spaced closely, you need to pull weeds by hand because hoeing could damage your crop.</a:t>
            </a:r>
            <a:endParaRPr lang="en-US" dirty="0" smtClean="0"/>
          </a:p>
          <a:p>
            <a:endParaRPr lang="en-US" dirty="0" smtClean="0"/>
          </a:p>
          <a:p>
            <a:r>
              <a:rPr lang="en-US" b="1" dirty="0" smtClean="0"/>
              <a:t>Water management. </a:t>
            </a:r>
            <a:r>
              <a:rPr lang="en-US" dirty="0" smtClean="0"/>
              <a:t>Just</a:t>
            </a:r>
            <a:r>
              <a:rPr lang="en-US" baseline="0" dirty="0" smtClean="0"/>
              <a:t> like crops, w</a:t>
            </a:r>
            <a:r>
              <a:rPr lang="en-US" dirty="0" smtClean="0"/>
              <a:t>eeds need water to germinate and grow.</a:t>
            </a:r>
            <a:r>
              <a:rPr lang="en-US" baseline="0" dirty="0" smtClean="0"/>
              <a:t> How you water can mean more weeds or fewer weeds.  </a:t>
            </a:r>
            <a:r>
              <a:rPr lang="en-US" dirty="0" smtClean="0"/>
              <a:t>Drip</a:t>
            </a:r>
            <a:r>
              <a:rPr lang="en-US" baseline="0" dirty="0" smtClean="0"/>
              <a:t> irrigation, soaker hoses, and careful hand watering all put water close to your plants and leave unplanted soil dry. That means fewer weeds will grow.</a:t>
            </a:r>
          </a:p>
          <a:p>
            <a:endParaRPr lang="en-US" dirty="0" smtClean="0"/>
          </a:p>
          <a:p>
            <a:r>
              <a:rPr lang="en-US" b="1" dirty="0" smtClean="0"/>
              <a:t>Keep grass cut </a:t>
            </a:r>
            <a:r>
              <a:rPr lang="en-US" dirty="0" smtClean="0"/>
              <a:t>and get rid</a:t>
            </a:r>
            <a:r>
              <a:rPr lang="en-US" baseline="0" dirty="0" smtClean="0"/>
              <a:t> of any weeds growing near your vegetable garden.  You do not want grasses to make seeds, which could drift into the garden.</a:t>
            </a:r>
            <a:endParaRPr lang="en-US" dirty="0" smtClean="0"/>
          </a:p>
          <a:p>
            <a:endParaRPr lang="en-US" dirty="0" smtClean="0"/>
          </a:p>
          <a:p>
            <a:r>
              <a:rPr lang="en-US" b="1" dirty="0" smtClean="0"/>
              <a:t>Cultivation. </a:t>
            </a:r>
            <a:r>
              <a:rPr lang="en-US" b="0" dirty="0" smtClean="0"/>
              <a:t>Despite</a:t>
            </a:r>
            <a:r>
              <a:rPr lang="en-US" b="0" baseline="0" dirty="0" smtClean="0"/>
              <a:t> your best effort, weeds are sometimes unavoidable. The best approach is to weed early and weed often.  Young, tender weeds are easy to hoe, hand pull, or till in. Remove them during the heat of the day between </a:t>
            </a:r>
            <a:r>
              <a:rPr lang="en-US" b="0" baseline="0" dirty="0" err="1" smtClean="0"/>
              <a:t>waterings</a:t>
            </a:r>
            <a:r>
              <a:rPr lang="en-US" b="0" baseline="0" dirty="0" smtClean="0"/>
              <a:t>. </a:t>
            </a:r>
          </a:p>
          <a:p>
            <a:endParaRPr lang="en-US" b="0" baseline="0" dirty="0" smtClean="0"/>
          </a:p>
          <a:p>
            <a:r>
              <a:rPr lang="en-US" b="0" baseline="0" dirty="0" smtClean="0"/>
              <a:t>Do not weed when the soil is wet, because working wet soil can damage the soil structure.  Do not leave weeds to grow, because bigger weeds are harder to get rid of.</a:t>
            </a:r>
            <a:endParaRPr lang="en-US" b="0" dirty="0" smtClean="0"/>
          </a:p>
          <a:p>
            <a:endParaRPr lang="en-US" dirty="0" smtClean="0"/>
          </a:p>
          <a:p>
            <a:r>
              <a:rPr lang="en-US" b="1" dirty="0" smtClean="0"/>
              <a:t>Plant a cover crop </a:t>
            </a:r>
            <a:r>
              <a:rPr lang="en-US" dirty="0" smtClean="0"/>
              <a:t>every winter.</a:t>
            </a:r>
            <a:r>
              <a:rPr lang="en-US" baseline="0" dirty="0" smtClean="0"/>
              <a:t> </a:t>
            </a:r>
            <a:r>
              <a:rPr lang="en-US" dirty="0" smtClean="0"/>
              <a:t>This will help the soil hold onto nutrients and stop weeds from</a:t>
            </a:r>
            <a:r>
              <a:rPr lang="en-US" baseline="0" dirty="0" smtClean="0"/>
              <a:t> growing in the bare soil during winter.</a:t>
            </a:r>
          </a:p>
          <a:p>
            <a:endParaRPr lang="en-US" baseline="0" dirty="0" smtClean="0"/>
          </a:p>
          <a:p>
            <a:pPr defTabSz="931774">
              <a:defRPr/>
            </a:pPr>
            <a:r>
              <a:rPr lang="en-US" b="1" dirty="0" smtClean="0"/>
              <a:t>Crop</a:t>
            </a:r>
            <a:r>
              <a:rPr lang="en-US" b="1" baseline="0" dirty="0" smtClean="0"/>
              <a:t> rotation </a:t>
            </a:r>
            <a:r>
              <a:rPr lang="en-US" b="0" baseline="0" dirty="0" smtClean="0"/>
              <a:t>can reduce weed problems. Group crops by family and rotate them into new sections of your garden every year.</a:t>
            </a:r>
            <a:endParaRPr lang="en-US" b="0" dirty="0" smtClean="0"/>
          </a:p>
          <a:p>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6</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686760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Organic </a:t>
            </a:r>
            <a:r>
              <a:rPr lang="en-US" b="1" dirty="0"/>
              <a:t>mulches</a:t>
            </a:r>
            <a:r>
              <a:rPr lang="en-US" dirty="0"/>
              <a:t> help control weeds and add compost to the soil as they break down. </a:t>
            </a:r>
          </a:p>
          <a:p>
            <a:endParaRPr lang="en-US" dirty="0"/>
          </a:p>
          <a:p>
            <a:pPr defTabSz="931774">
              <a:defRPr/>
            </a:pPr>
            <a:r>
              <a:rPr lang="en-US" dirty="0" smtClean="0"/>
              <a:t>Materials </a:t>
            </a:r>
            <a:r>
              <a:rPr lang="en-US" dirty="0"/>
              <a:t>like shredded leaves, straw, compost, and weighted-down cardboard or newspaper all work as mulch. (A few types of leaves, like walnuts, oaks and cottonwoods, can stunt the growth of crop plants. Avoid these in the garden.)</a:t>
            </a:r>
          </a:p>
          <a:p>
            <a:endParaRPr lang="en-US" dirty="0"/>
          </a:p>
          <a:p>
            <a:r>
              <a:rPr lang="en-US" dirty="0" smtClean="0"/>
              <a:t>Mulch </a:t>
            </a:r>
            <a:r>
              <a:rPr lang="en-US" dirty="0"/>
              <a:t>keeps the soil loose, so weeds that do come up will be easier to pull. </a:t>
            </a:r>
          </a:p>
          <a:p>
            <a:endParaRPr lang="en-US" dirty="0"/>
          </a:p>
          <a:p>
            <a:r>
              <a:rPr lang="en-US" dirty="0" smtClean="0"/>
              <a:t>Add 2</a:t>
            </a:r>
            <a:r>
              <a:rPr lang="en-US" baseline="0" dirty="0" smtClean="0"/>
              <a:t> to 3</a:t>
            </a:r>
            <a:r>
              <a:rPr lang="en-US" dirty="0" smtClean="0"/>
              <a:t> </a:t>
            </a:r>
            <a:r>
              <a:rPr lang="en-US" dirty="0"/>
              <a:t>inches of mulch to smother weeds. </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7</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weeds have overtaken your garden, or if you </a:t>
            </a:r>
            <a:r>
              <a:rPr lang="en-US" dirty="0" smtClean="0"/>
              <a:t>do</a:t>
            </a:r>
            <a:r>
              <a:rPr lang="en-US" baseline="0" dirty="0" smtClean="0"/>
              <a:t> not</a:t>
            </a:r>
            <a:r>
              <a:rPr lang="en-US" dirty="0" smtClean="0"/>
              <a:t> </a:t>
            </a:r>
            <a:r>
              <a:rPr lang="en-US" dirty="0"/>
              <a:t>have much time, focus on weeding in order </a:t>
            </a:r>
            <a:r>
              <a:rPr lang="en-US" dirty="0" smtClean="0"/>
              <a:t>of</a:t>
            </a:r>
            <a:r>
              <a:rPr lang="en-US" baseline="0" dirty="0" smtClean="0"/>
              <a:t> importance</a:t>
            </a:r>
            <a:r>
              <a:rPr lang="en-US" dirty="0" smtClean="0"/>
              <a:t>:</a:t>
            </a:r>
          </a:p>
          <a:p>
            <a:endParaRPr lang="en-US" dirty="0" smtClean="0"/>
          </a:p>
          <a:p>
            <a:r>
              <a:rPr lang="en-US" b="1" dirty="0" smtClean="0"/>
              <a:t>First,</a:t>
            </a:r>
            <a:r>
              <a:rPr lang="en-US" b="1" baseline="0" dirty="0" smtClean="0"/>
              <a:t> dig up any weeds that are going to seed.  </a:t>
            </a:r>
            <a:r>
              <a:rPr lang="en-US" baseline="0" dirty="0" smtClean="0"/>
              <a:t>Do not let them form seeds!</a:t>
            </a:r>
          </a:p>
          <a:p>
            <a:endParaRPr lang="en-US" baseline="0" dirty="0" smtClean="0"/>
          </a:p>
          <a:p>
            <a:r>
              <a:rPr lang="en-US" b="1" dirty="0" smtClean="0"/>
              <a:t>Next, remove all grasses and invasive weeds</a:t>
            </a:r>
            <a:r>
              <a:rPr lang="en-US" dirty="0" smtClean="0"/>
              <a:t>, like:</a:t>
            </a:r>
            <a:r>
              <a:rPr lang="en-US" baseline="0" dirty="0" smtClean="0"/>
              <a:t>  </a:t>
            </a:r>
            <a:r>
              <a:rPr lang="en-US" dirty="0" smtClean="0"/>
              <a:t>Bindweed (morning glory): White</a:t>
            </a:r>
            <a:r>
              <a:rPr lang="en-US" baseline="0" dirty="0" smtClean="0"/>
              <a:t> </a:t>
            </a:r>
            <a:r>
              <a:rPr lang="en-US" dirty="0" smtClean="0"/>
              <a:t>flowers and thick, white roots.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And finally</a:t>
            </a:r>
            <a:r>
              <a:rPr lang="en-US" dirty="0" smtClean="0"/>
              <a:t>, when you have the time, </a:t>
            </a:r>
            <a:r>
              <a:rPr lang="en-US" b="1" dirty="0" smtClean="0"/>
              <a:t>remove the other, less–invasive weeds.</a:t>
            </a:r>
          </a:p>
          <a:p>
            <a:endParaRPr lang="en-US" dirty="0" smtClean="0"/>
          </a:p>
          <a:p>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8</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330698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t>
            </a:r>
            <a:r>
              <a:rPr lang="en-US" dirty="0"/>
              <a:t>are lots of tools available to gardeners that can make weeding easier.</a:t>
            </a:r>
          </a:p>
          <a:p>
            <a:endParaRPr lang="en-US" dirty="0"/>
          </a:p>
          <a:p>
            <a:pPr defTabSz="931774">
              <a:defRPr/>
            </a:pPr>
            <a:r>
              <a:rPr lang="en-US" dirty="0" smtClean="0"/>
              <a:t>Hand </a:t>
            </a:r>
            <a:r>
              <a:rPr lang="en-US" dirty="0"/>
              <a:t>pulling and digging work well in small gardens. Tillers are practical only in large, open areas. They can damage roots or stems if they come too close to crop plants. </a:t>
            </a:r>
          </a:p>
          <a:p>
            <a:pPr defTabSz="931774">
              <a:defRPr/>
            </a:pPr>
            <a:endParaRPr lang="en-US" dirty="0"/>
          </a:p>
          <a:p>
            <a:pPr marL="0" marR="0" indent="0" algn="l" defTabSz="931774" rtl="0" eaLnBrk="1" fontAlgn="auto" latinLnBrk="0" hangingPunct="1">
              <a:lnSpc>
                <a:spcPct val="100000"/>
              </a:lnSpc>
              <a:spcBef>
                <a:spcPts val="0"/>
              </a:spcBef>
              <a:spcAft>
                <a:spcPts val="0"/>
              </a:spcAft>
              <a:buClrTx/>
              <a:buSzTx/>
              <a:buFontTx/>
              <a:buNone/>
              <a:tabLst/>
              <a:defRPr/>
            </a:pPr>
            <a:r>
              <a:rPr lang="en-US" dirty="0" smtClean="0"/>
              <a:t>Look for low-cost tools at thrift stores, the dollar store, and garage sales.</a:t>
            </a:r>
          </a:p>
          <a:p>
            <a:pPr marL="0" marR="0" indent="0" algn="l" defTabSz="931774" rtl="0" eaLnBrk="1" fontAlgn="auto" latinLnBrk="0" hangingPunct="1">
              <a:lnSpc>
                <a:spcPct val="100000"/>
              </a:lnSpc>
              <a:spcBef>
                <a:spcPts val="0"/>
              </a:spcBef>
              <a:spcAft>
                <a:spcPts val="0"/>
              </a:spcAft>
              <a:buClrTx/>
              <a:buSzTx/>
              <a:buFontTx/>
              <a:buNone/>
              <a:tabLst/>
              <a:defRPr/>
            </a:pPr>
            <a:endParaRPr lang="en-US" dirty="0" smtClean="0"/>
          </a:p>
          <a:p>
            <a:pPr defTabSz="931774">
              <a:defRPr/>
            </a:pPr>
            <a:r>
              <a:rPr lang="en-US" dirty="0" smtClean="0"/>
              <a:t>[For</a:t>
            </a:r>
            <a:r>
              <a:rPr lang="en-US" baseline="0" dirty="0" smtClean="0"/>
              <a:t> Portland-area classes] </a:t>
            </a:r>
            <a:r>
              <a:rPr lang="en-US" dirty="0" smtClean="0"/>
              <a:t>In </a:t>
            </a:r>
            <a:r>
              <a:rPr lang="en-US" dirty="0"/>
              <a:t>Portland, Tool Lending Libraries lend out tools! </a:t>
            </a:r>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smtClean="0"/>
              <a:t>Week 5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9</a:t>
            </a:fld>
            <a:endParaRPr lang="en-US"/>
          </a:p>
        </p:txBody>
      </p:sp>
      <p:sp>
        <p:nvSpPr>
          <p:cNvPr id="7" name="Header Placeholder 6"/>
          <p:cNvSpPr>
            <a:spLocks noGrp="1"/>
          </p:cNvSpPr>
          <p:nvPr>
            <p:ph type="hdr" sz="quarter" idx="13"/>
          </p:nvPr>
        </p:nvSpPr>
        <p:spPr/>
        <p:txBody>
          <a:bodyPr/>
          <a:lstStyle/>
          <a:p>
            <a:r>
              <a:rPr lang="en-US" smtClean="0"/>
              <a:t>Seed to Supper </a:t>
            </a:r>
            <a:endParaRPr lang="en-US"/>
          </a:p>
        </p:txBody>
      </p:sp>
    </p:spTree>
    <p:extLst>
      <p:ext uri="{BB962C8B-B14F-4D97-AF65-F5344CB8AC3E}">
        <p14:creationId xmlns:p14="http://schemas.microsoft.com/office/powerpoint/2010/main" val="4215067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76200" y="1447800"/>
            <a:ext cx="3657600" cy="4267200"/>
          </a:xfrm>
        </p:spPr>
        <p:txBody>
          <a:bodyPr>
            <a:normAutofit/>
          </a:bodyPr>
          <a:lstStyle/>
          <a:p>
            <a:pPr marL="109538" indent="0" algn="ctr">
              <a:buNone/>
            </a:pPr>
            <a:r>
              <a:rPr lang="en-US" sz="5400" b="1" dirty="0" smtClean="0">
                <a:solidFill>
                  <a:schemeClr val="tx1"/>
                </a:solidFill>
                <a:latin typeface="Arial Rounded MT Bold" pitchFamily="34" charset="0"/>
              </a:rPr>
              <a:t>Welcome!</a:t>
            </a:r>
          </a:p>
          <a:p>
            <a:pPr>
              <a:buNone/>
            </a:pPr>
            <a:endParaRPr lang="en-US" sz="1200" b="1" dirty="0" smtClean="0">
              <a:solidFill>
                <a:schemeClr val="tx1"/>
              </a:solidFill>
            </a:endParaRPr>
          </a:p>
          <a:p>
            <a:pPr marL="109728" indent="0" algn="ctr">
              <a:buClr>
                <a:schemeClr val="accent2">
                  <a:lumMod val="60000"/>
                  <a:lumOff val="40000"/>
                </a:schemeClr>
              </a:buClr>
              <a:buNone/>
            </a:pPr>
            <a:r>
              <a:rPr lang="en-US" sz="3200" b="1" i="1" dirty="0" smtClean="0">
                <a:solidFill>
                  <a:schemeClr val="tx1"/>
                </a:solidFill>
              </a:rPr>
              <a:t>Please…</a:t>
            </a:r>
          </a:p>
          <a:p>
            <a:pPr marL="109728" indent="0" algn="ctr">
              <a:buClr>
                <a:schemeClr val="accent2">
                  <a:lumMod val="60000"/>
                  <a:lumOff val="40000"/>
                </a:schemeClr>
              </a:buClr>
              <a:buNone/>
            </a:pPr>
            <a:endParaRPr lang="en-US" sz="1050" b="1" dirty="0" smtClean="0">
              <a:solidFill>
                <a:schemeClr val="tx1"/>
              </a:solidFill>
            </a:endParaRPr>
          </a:p>
          <a:p>
            <a:pPr>
              <a:buClr>
                <a:schemeClr val="tx1"/>
              </a:buClr>
              <a:buFont typeface="Arial" pitchFamily="34" charset="0"/>
              <a:buChar char="•"/>
            </a:pPr>
            <a:r>
              <a:rPr lang="en-US" sz="2800" b="1" dirty="0" smtClean="0">
                <a:solidFill>
                  <a:schemeClr val="tx1"/>
                </a:solidFill>
              </a:rPr>
              <a:t>Sign in</a:t>
            </a:r>
          </a:p>
          <a:p>
            <a:pPr>
              <a:buClr>
                <a:schemeClr val="tx1"/>
              </a:buClr>
              <a:buFont typeface="Arial" pitchFamily="34" charset="0"/>
              <a:buChar char="•"/>
            </a:pPr>
            <a:r>
              <a:rPr lang="en-US" sz="2800" b="1" dirty="0" smtClean="0">
                <a:solidFill>
                  <a:schemeClr val="tx1"/>
                </a:solidFill>
              </a:rPr>
              <a:t>Take a name tag</a:t>
            </a:r>
          </a:p>
          <a:p>
            <a:pPr>
              <a:buClr>
                <a:schemeClr val="tx1"/>
              </a:buClr>
              <a:buFont typeface="Arial" pitchFamily="34" charset="0"/>
              <a:buChar char="•"/>
            </a:pPr>
            <a:r>
              <a:rPr lang="en-US" sz="2800" b="1" dirty="0" smtClean="0">
                <a:solidFill>
                  <a:schemeClr val="tx1"/>
                </a:solidFill>
              </a:rPr>
              <a:t>Find a seat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2"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6"/>
          <p:cNvPicPr>
            <a:picLocks noChangeAspect="1"/>
          </p:cNvPicPr>
          <p:nvPr/>
        </p:nvPicPr>
        <p:blipFill>
          <a:blip r:embed="rId5"/>
          <a:stretch>
            <a:fillRect/>
          </a:stretch>
        </p:blipFill>
        <p:spPr>
          <a:xfrm>
            <a:off x="3835910" y="1"/>
            <a:ext cx="5330142" cy="6858000"/>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22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644914"/>
            <a:ext cx="3579918" cy="1569660"/>
          </a:xfrm>
          <a:prstGeom prst="rect">
            <a:avLst/>
          </a:prstGeom>
        </p:spPr>
        <p:txBody>
          <a:bodyPr wrap="square">
            <a:spAutoFit/>
          </a:bodyPr>
          <a:lstStyle/>
          <a:p>
            <a:pPr algn="ctr"/>
            <a:r>
              <a:rPr lang="en-US" sz="4800" dirty="0" smtClean="0">
                <a:latin typeface="Arial Rounded MT Bold" panose="020F0704030504030204" pitchFamily="34" charset="0"/>
              </a:rPr>
              <a:t>Weeding tools</a:t>
            </a:r>
            <a:endParaRPr lang="en-US" sz="4800" dirty="0">
              <a:latin typeface="Arial Rounded MT Bold" panose="020F0704030504030204" pitchFamily="34" charset="0"/>
            </a:endParaRPr>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711" r="21546"/>
          <a:stretch/>
        </p:blipFill>
        <p:spPr bwMode="auto">
          <a:xfrm>
            <a:off x="3955382" y="0"/>
            <a:ext cx="518861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1"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9109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1" y="1015885"/>
            <a:ext cx="7958350" cy="3908762"/>
          </a:xfrm>
          <a:prstGeom prst="rect">
            <a:avLst/>
          </a:prstGeom>
          <a:noFill/>
        </p:spPr>
        <p:txBody>
          <a:bodyPr wrap="square" rtlCol="0">
            <a:spAutoFit/>
          </a:bodyPr>
          <a:lstStyle/>
          <a:p>
            <a:r>
              <a:rPr lang="en-US" sz="6000" dirty="0" smtClean="0">
                <a:latin typeface="Arial Rounded MT Bold" pitchFamily="34" charset="0"/>
              </a:rPr>
              <a:t>Pest management</a:t>
            </a:r>
          </a:p>
          <a:p>
            <a:pPr lvl="1"/>
            <a:endParaRPr lang="en-US" sz="3200" dirty="0" smtClean="0">
              <a:latin typeface="Arial Rounded MT Bold" pitchFamily="34" charset="0"/>
            </a:endParaRPr>
          </a:p>
          <a:p>
            <a:pPr marL="914400" lvl="1" indent="-457200">
              <a:buFont typeface="Arial" panose="020B0604020202020204" pitchFamily="34" charset="0"/>
              <a:buChar char="•"/>
            </a:pPr>
            <a:r>
              <a:rPr lang="en-US" sz="2400" dirty="0" smtClean="0">
                <a:latin typeface="Arial Rounded MT Bold" pitchFamily="34" charset="0"/>
              </a:rPr>
              <a:t>Prevention</a:t>
            </a:r>
          </a:p>
          <a:p>
            <a:pPr marL="914400" lvl="1" indent="-457200">
              <a:buFont typeface="Arial" panose="020B0604020202020204" pitchFamily="34" charset="0"/>
              <a:buChar char="•"/>
            </a:pPr>
            <a:r>
              <a:rPr lang="en-US" sz="2400" dirty="0" smtClean="0">
                <a:latin typeface="Arial Rounded MT Bold" pitchFamily="34" charset="0"/>
              </a:rPr>
              <a:t>Physical controls</a:t>
            </a:r>
          </a:p>
          <a:p>
            <a:pPr marL="914400" lvl="1" indent="-457200">
              <a:buFont typeface="Arial" panose="020B0604020202020204" pitchFamily="34" charset="0"/>
              <a:buChar char="•"/>
            </a:pPr>
            <a:r>
              <a:rPr lang="en-US" sz="2400" dirty="0" smtClean="0">
                <a:latin typeface="Arial Rounded MT Bold" pitchFamily="34" charset="0"/>
              </a:rPr>
              <a:t>Biological controls</a:t>
            </a:r>
          </a:p>
          <a:p>
            <a:pPr marL="914400" lvl="1" indent="-457200">
              <a:buFont typeface="Arial" panose="020B0604020202020204" pitchFamily="34" charset="0"/>
              <a:buChar char="•"/>
            </a:pPr>
            <a:r>
              <a:rPr lang="en-US" sz="2400" dirty="0" smtClean="0">
                <a:latin typeface="Arial Rounded MT Bold" pitchFamily="34" charset="0"/>
              </a:rPr>
              <a:t>Chemical controls</a:t>
            </a:r>
          </a:p>
          <a:p>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94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500"/>
                                        <p:tgtEl>
                                          <p:spTgt spid="3">
                                            <p:txEl>
                                              <p:pRg st="3" end="3"/>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media.oregonlive.com/homesandgardens/photo/catinkalejpg-edc064cb43b7ec8b.jpg"/>
          <p:cNvPicPr>
            <a:picLocks noChangeAspect="1" noChangeArrowheads="1"/>
          </p:cNvPicPr>
          <p:nvPr/>
        </p:nvPicPr>
        <p:blipFill rotWithShape="1">
          <a:blip r:embed="rId3">
            <a:extLst>
              <a:ext uri="{28A0092B-C50C-407E-A947-70E740481C1C}">
                <a14:useLocalDpi xmlns:a14="http://schemas.microsoft.com/office/drawing/2010/main" val="0"/>
              </a:ext>
            </a:extLst>
          </a:blip>
          <a:srcRect l="11198"/>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267200" y="0"/>
            <a:ext cx="4876800" cy="6858001"/>
          </a:xfrm>
          <a:prstGeom prst="rect">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white">
          <a:xfrm>
            <a:off x="2819400" y="1"/>
            <a:ext cx="6324600" cy="1261884"/>
          </a:xfrm>
          <a:prstGeom prst="rect">
            <a:avLst/>
          </a:prstGeom>
          <a:noFill/>
        </p:spPr>
        <p:txBody>
          <a:bodyPr wrap="square" rtlCol="0">
            <a:spAutoFit/>
          </a:bodyPr>
          <a:lstStyle/>
          <a:p>
            <a:pPr algn="r"/>
            <a:r>
              <a:rPr lang="en-US" sz="3800" b="1" dirty="0" smtClean="0">
                <a:latin typeface="Arial Rounded MT Bold" panose="020F0704030504030204" pitchFamily="34" charset="0"/>
              </a:rPr>
              <a:t>All gardeners have pest problems sometimes…</a:t>
            </a: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123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8001" t="35715" r="19836" b="5844"/>
          <a:stretch/>
        </p:blipFill>
        <p:spPr>
          <a:xfrm>
            <a:off x="0" y="0"/>
            <a:ext cx="9144000" cy="6858000"/>
          </a:xfrm>
          <a:prstGeom prst="rect">
            <a:avLst/>
          </a:prstGeom>
        </p:spPr>
      </p:pic>
      <p:sp>
        <p:nvSpPr>
          <p:cNvPr id="13" name="TextBox 12"/>
          <p:cNvSpPr txBox="1"/>
          <p:nvPr/>
        </p:nvSpPr>
        <p:spPr bwMode="white">
          <a:xfrm>
            <a:off x="812800" y="2638961"/>
            <a:ext cx="3987800" cy="1323439"/>
          </a:xfrm>
          <a:prstGeom prst="rect">
            <a:avLst/>
          </a:prstGeom>
          <a:noFill/>
        </p:spPr>
        <p:txBody>
          <a:bodyPr wrap="square" rtlCol="0">
            <a:spAutoFit/>
          </a:bodyPr>
          <a:lstStyle/>
          <a:p>
            <a:r>
              <a:rPr lang="en-US" sz="4000" b="1" dirty="0" smtClean="0">
                <a:latin typeface="Arial Rounded MT Bold" panose="020F0704030504030204" pitchFamily="34" charset="0"/>
              </a:rPr>
              <a:t>Not all bugs are bad bugs!</a:t>
            </a:r>
          </a:p>
        </p:txBody>
      </p:sp>
      <p:pic>
        <p:nvPicPr>
          <p:cNvPr id="573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852" t="13333" r="50185" b="12000"/>
          <a:stretch/>
        </p:blipFill>
        <p:spPr bwMode="auto">
          <a:xfrm>
            <a:off x="5765800" y="228600"/>
            <a:ext cx="24638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279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descr="C:\Users\aabbors\Desktop\Photos\eastside photos\chuck's pictures\grnpeppers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742" t="829" r="574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2438400"/>
            <a:ext cx="9144000" cy="1261884"/>
          </a:xfrm>
          <a:prstGeom prst="rect">
            <a:avLst/>
          </a:prstGeom>
          <a:solidFill>
            <a:schemeClr val="bg1">
              <a:alpha val="50000"/>
            </a:schemeClr>
          </a:solidFill>
        </p:spPr>
        <p:txBody>
          <a:bodyPr wrap="square" rtlCol="0">
            <a:spAutoFit/>
          </a:bodyPr>
          <a:lstStyle/>
          <a:p>
            <a:pPr algn="ctr"/>
            <a:r>
              <a:rPr lang="en-US" sz="3200" b="1" i="1" dirty="0" smtClean="0">
                <a:latin typeface="Arial Rounded MT Bold" panose="020F0704030504030204" pitchFamily="34" charset="0"/>
              </a:rPr>
              <a:t>Prevention</a:t>
            </a:r>
          </a:p>
          <a:p>
            <a:pPr algn="ctr"/>
            <a:r>
              <a:rPr lang="en-US" sz="4400" b="1" dirty="0" smtClean="0">
                <a:latin typeface="Arial Rounded MT Bold" panose="020F0704030504030204" pitchFamily="34" charset="0"/>
              </a:rPr>
              <a:t>Worth a pound of cure</a:t>
            </a: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160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Users\aabbors\Desktop\Photos\eastside photos\chuck's pictures\boot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31" r="6731" b="2962"/>
          <a:stretch/>
        </p:blipFill>
        <p:spPr bwMode="auto">
          <a:xfrm>
            <a:off x="0" y="0"/>
            <a:ext cx="9144000"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white">
          <a:xfrm>
            <a:off x="0" y="200561"/>
            <a:ext cx="9144000" cy="1138773"/>
          </a:xfrm>
          <a:prstGeom prst="rect">
            <a:avLst/>
          </a:prstGeom>
          <a:noFill/>
        </p:spPr>
        <p:txBody>
          <a:bodyPr wrap="square" rtlCol="0">
            <a:spAutoFit/>
          </a:bodyPr>
          <a:lstStyle/>
          <a:p>
            <a:pPr algn="ctr"/>
            <a:r>
              <a:rPr lang="en-US" sz="2800" b="1" dirty="0" smtClean="0">
                <a:latin typeface="Arial Rounded MT Bold" panose="020F0704030504030204" pitchFamily="34" charset="0"/>
              </a:rPr>
              <a:t>Prevention:</a:t>
            </a:r>
          </a:p>
          <a:p>
            <a:pPr algn="ctr"/>
            <a:r>
              <a:rPr lang="en-US" sz="4000" b="1" dirty="0" smtClean="0">
                <a:latin typeface="Arial Rounded MT Bold" panose="020F0704030504030204" pitchFamily="34" charset="0"/>
              </a:rPr>
              <a:t>Focus on growing healthy plants</a:t>
            </a: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0239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898" name="Picture 2" descr="http://www.talinisnursery.com/data2/images/img_26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45632"/>
            <a:ext cx="9144000" cy="433136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black">
          <a:xfrm>
            <a:off x="0" y="200561"/>
            <a:ext cx="9144000" cy="1754326"/>
          </a:xfrm>
          <a:prstGeom prst="rect">
            <a:avLst/>
          </a:prstGeom>
          <a:noFill/>
        </p:spPr>
        <p:txBody>
          <a:bodyPr wrap="square" rtlCol="0">
            <a:spAutoFit/>
          </a:bodyPr>
          <a:lstStyle/>
          <a:p>
            <a:pPr algn="ctr"/>
            <a:r>
              <a:rPr lang="en-US" sz="2800" b="1" dirty="0" smtClean="0">
                <a:latin typeface="Arial Rounded MT Bold" panose="020F0704030504030204" pitchFamily="34" charset="0"/>
              </a:rPr>
              <a:t>Prevention:</a:t>
            </a:r>
          </a:p>
          <a:p>
            <a:pPr algn="ctr"/>
            <a:r>
              <a:rPr lang="en-US" sz="4000" b="1" dirty="0" smtClean="0">
                <a:latin typeface="Arial Rounded MT Bold" panose="020F0704030504030204" pitchFamily="34" charset="0"/>
              </a:rPr>
              <a:t>Choose disease-resistant </a:t>
            </a:r>
            <a:br>
              <a:rPr lang="en-US" sz="4000" b="1" dirty="0" smtClean="0">
                <a:latin typeface="Arial Rounded MT Bold" panose="020F0704030504030204" pitchFamily="34" charset="0"/>
              </a:rPr>
            </a:br>
            <a:r>
              <a:rPr lang="en-US" sz="4000" b="1" dirty="0" smtClean="0">
                <a:latin typeface="Arial Rounded MT Bold" panose="020F0704030504030204" pitchFamily="34" charset="0"/>
              </a:rPr>
              <a:t>plant varieties</a:t>
            </a: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903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bwMode="black">
          <a:xfrm>
            <a:off x="0" y="200561"/>
            <a:ext cx="9144000" cy="1754326"/>
          </a:xfrm>
          <a:prstGeom prst="rect">
            <a:avLst/>
          </a:prstGeom>
          <a:noFill/>
        </p:spPr>
        <p:txBody>
          <a:bodyPr wrap="square" rtlCol="0">
            <a:spAutoFit/>
          </a:bodyPr>
          <a:lstStyle/>
          <a:p>
            <a:pPr algn="ctr"/>
            <a:r>
              <a:rPr lang="en-US" sz="2800" b="1" dirty="0" smtClean="0">
                <a:latin typeface="Arial Rounded MT Bold" panose="020F0704030504030204" pitchFamily="34" charset="0"/>
              </a:rPr>
              <a:t>Prevention:</a:t>
            </a:r>
          </a:p>
          <a:p>
            <a:pPr algn="ctr"/>
            <a:r>
              <a:rPr lang="en-US" sz="4000" b="1" dirty="0" smtClean="0">
                <a:latin typeface="Arial Rounded MT Bold" panose="020F0704030504030204" pitchFamily="34" charset="0"/>
              </a:rPr>
              <a:t>Rule out other causes </a:t>
            </a:r>
            <a:br>
              <a:rPr lang="en-US" sz="4000" b="1" dirty="0" smtClean="0">
                <a:latin typeface="Arial Rounded MT Bold" panose="020F0704030504030204" pitchFamily="34" charset="0"/>
              </a:rPr>
            </a:br>
            <a:r>
              <a:rPr lang="en-US" sz="4000" b="1" dirty="0" smtClean="0">
                <a:latin typeface="Arial Rounded MT Bold" panose="020F0704030504030204" pitchFamily="34" charset="0"/>
              </a:rPr>
              <a:t>for garden problems</a:t>
            </a:r>
          </a:p>
        </p:txBody>
      </p:sp>
      <p:pic>
        <p:nvPicPr>
          <p:cNvPr id="1026" name="Picture 2" descr="http://www.gardenista.com/files/styles/733_0s/public/fields/kids%20garden%20by%20christine%20chitnis%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087" y="1905000"/>
            <a:ext cx="6981825" cy="465772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8"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227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2.bp.blogspot.com/-39IkAJ-g5ws/UAW6i1zf9NI/AAAAAAAAG3w/iLfkPtB91QQ/s1600/07162012+071.jpg"/>
          <p:cNvPicPr>
            <a:picLocks noChangeAspect="1" noChangeArrowheads="1"/>
          </p:cNvPicPr>
          <p:nvPr/>
        </p:nvPicPr>
        <p:blipFill rotWithShape="1">
          <a:blip r:embed="rId3">
            <a:extLst>
              <a:ext uri="{28A0092B-C50C-407E-A947-70E740481C1C}">
                <a14:useLocalDpi xmlns:a14="http://schemas.microsoft.com/office/drawing/2010/main" val="0"/>
              </a:ext>
            </a:extLst>
          </a:blip>
          <a:srcRect l="4419" t="3771" r="7206" b="7780"/>
          <a:stretch/>
        </p:blipFill>
        <p:spPr bwMode="auto">
          <a:xfrm>
            <a:off x="0" y="1"/>
            <a:ext cx="9144000"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4227"/>
            <a:ext cx="9144000" cy="1754326"/>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2800" b="1" dirty="0" smtClean="0">
                <a:latin typeface="Arial Rounded MT Bold" panose="020F0704030504030204" pitchFamily="34" charset="0"/>
              </a:rPr>
              <a:t>Prevention:</a:t>
            </a:r>
          </a:p>
          <a:p>
            <a:pPr algn="ctr"/>
            <a:r>
              <a:rPr lang="en-US" sz="4000" b="1" dirty="0" smtClean="0">
                <a:latin typeface="Arial Rounded MT Bold" panose="020F0704030504030204" pitchFamily="34" charset="0"/>
              </a:rPr>
              <a:t>Develop a tolerance level</a:t>
            </a:r>
          </a:p>
          <a:p>
            <a:pPr algn="ctr"/>
            <a:endParaRPr lang="en-US" sz="4000" b="1" dirty="0" smtClean="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3042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6927" y="0"/>
            <a:ext cx="3996104"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bwMode="black">
          <a:xfrm>
            <a:off x="-13854" y="225757"/>
            <a:ext cx="4003031" cy="2800767"/>
          </a:xfrm>
          <a:prstGeom prst="rect">
            <a:avLst/>
          </a:prstGeom>
          <a:noFill/>
        </p:spPr>
        <p:txBody>
          <a:bodyPr wrap="square" rtlCol="0">
            <a:spAutoFit/>
          </a:bodyPr>
          <a:lstStyle/>
          <a:p>
            <a:pPr algn="ctr"/>
            <a:r>
              <a:rPr lang="en-US" sz="2800" b="1" dirty="0" smtClean="0">
                <a:latin typeface="Arial Rounded MT Bold" panose="020F0704030504030204" pitchFamily="34" charset="0"/>
              </a:rPr>
              <a:t>Prevention:</a:t>
            </a:r>
          </a:p>
          <a:p>
            <a:pPr algn="ctr"/>
            <a:endParaRPr lang="en-US" sz="2800" b="1" dirty="0" smtClean="0">
              <a:latin typeface="Arial Rounded MT Bold" panose="020F0704030504030204" pitchFamily="34" charset="0"/>
            </a:endParaRPr>
          </a:p>
          <a:p>
            <a:pPr algn="ctr"/>
            <a:r>
              <a:rPr lang="en-US" sz="4000" b="1" dirty="0" smtClean="0">
                <a:latin typeface="Arial Rounded MT Bold" panose="020F0704030504030204" pitchFamily="34" charset="0"/>
              </a:rPr>
              <a:t>Check regularly for </a:t>
            </a:r>
            <a:br>
              <a:rPr lang="en-US" sz="4000" b="1" dirty="0" smtClean="0">
                <a:latin typeface="Arial Rounded MT Bold" panose="020F0704030504030204" pitchFamily="34" charset="0"/>
              </a:rPr>
            </a:br>
            <a:r>
              <a:rPr lang="en-US" sz="4000" b="1" dirty="0" smtClean="0">
                <a:latin typeface="Arial Rounded MT Bold" panose="020F0704030504030204" pitchFamily="34" charset="0"/>
              </a:rPr>
              <a:t>insect damage</a:t>
            </a:r>
          </a:p>
        </p:txBody>
      </p:sp>
      <p:pic>
        <p:nvPicPr>
          <p:cNvPr id="77828" name="Picture 4" descr="http://farm3.staticflickr.com/2278/3529789248_c237e65c9a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6104" y="0"/>
            <a:ext cx="5147896" cy="68638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9057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746" name="Picture 2" descr="S:\Agency Relations\Education Programs\Learning Gardens\Education\Seed to Supper\6. 2012 Revamp\New Curriculum\Graphics &amp; photos\Photos\Photos used in booklet\Ladybu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 t="25778" r="63"/>
          <a:stretch/>
        </p:blipFill>
        <p:spPr bwMode="auto">
          <a:xfrm>
            <a:off x="0" y="1371600"/>
            <a:ext cx="9144000" cy="454324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5751" y="4616650"/>
            <a:ext cx="9144000" cy="129819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1981200" y="4474623"/>
            <a:ext cx="7086600" cy="1004644"/>
          </a:xfrm>
        </p:spPr>
        <p:txBody>
          <a:bodyPr>
            <a:noAutofit/>
          </a:bodyPr>
          <a:lstStyle/>
          <a:p>
            <a:pPr marL="342900" indent="-342900" algn="r">
              <a:buClrTx/>
              <a:buFont typeface="Wingdings" panose="05000000000000000000" pitchFamily="2" charset="2"/>
              <a:buChar char="v"/>
            </a:pPr>
            <a:endParaRPr lang="en-US" sz="2000" b="1" dirty="0" smtClean="0">
              <a:solidFill>
                <a:schemeClr val="bg1"/>
              </a:solidFill>
              <a:latin typeface="Lucida Sans Unicode" panose="020B0602030504020204" pitchFamily="34" charset="0"/>
              <a:cs typeface="Lucida Sans Unicode" panose="020B0602030504020204" pitchFamily="34" charset="0"/>
            </a:endParaRP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Weeding</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Pest management</a:t>
            </a:r>
            <a:endParaRPr lang="en-US" sz="2000" b="1" dirty="0">
              <a:solidFill>
                <a:schemeClr val="bg1"/>
              </a:solidFill>
              <a:cs typeface="Lucida Sans Unicode" panose="020B0602030504020204" pitchFamily="34" charset="0"/>
            </a:endParaRPr>
          </a:p>
          <a:p>
            <a:endParaRPr lang="en-US" sz="2800" b="1" dirty="0">
              <a:solidFill>
                <a:schemeClr val="bg1"/>
              </a:solidFill>
            </a:endParaRPr>
          </a:p>
        </p:txBody>
      </p:sp>
      <p:sp>
        <p:nvSpPr>
          <p:cNvPr id="15" name="TextBox 14"/>
          <p:cNvSpPr txBox="1"/>
          <p:nvPr/>
        </p:nvSpPr>
        <p:spPr bwMode="white">
          <a:xfrm>
            <a:off x="-1" y="-152400"/>
            <a:ext cx="9143999" cy="2185214"/>
          </a:xfrm>
          <a:prstGeom prst="rect">
            <a:avLst/>
          </a:prstGeom>
          <a:solidFill>
            <a:schemeClr val="accent3">
              <a:lumMod val="75000"/>
            </a:schemeClr>
          </a:solidFill>
        </p:spPr>
        <p:txBody>
          <a:bodyPr wrap="square" rtlCol="0">
            <a:spAutoFit/>
          </a:bodyPr>
          <a:lstStyle/>
          <a:p>
            <a:pPr algn="r"/>
            <a:r>
              <a:rPr lang="en-US" sz="4800" dirty="0" smtClean="0">
                <a:solidFill>
                  <a:schemeClr val="bg1"/>
                </a:solidFill>
                <a:latin typeface="Arial Rounded MT Bold" panose="020F0704030504030204" pitchFamily="34" charset="0"/>
              </a:rPr>
              <a:t>TODAY’S TOPIC:</a:t>
            </a:r>
          </a:p>
          <a:p>
            <a:pPr algn="r"/>
            <a:r>
              <a:rPr lang="en-US" sz="4400" dirty="0" smtClean="0">
                <a:solidFill>
                  <a:schemeClr val="bg1"/>
                </a:solidFill>
                <a:latin typeface="Arial Rounded MT Bold" panose="020F0704030504030204" pitchFamily="34" charset="0"/>
              </a:rPr>
              <a:t>Caring for your growing </a:t>
            </a:r>
          </a:p>
          <a:p>
            <a:pPr algn="r"/>
            <a:r>
              <a:rPr lang="en-US" sz="4400" dirty="0">
                <a:solidFill>
                  <a:schemeClr val="bg1"/>
                </a:solidFill>
                <a:latin typeface="Arial Rounded MT Bold" panose="020F0704030504030204" pitchFamily="34" charset="0"/>
              </a:rPr>
              <a:t>g</a:t>
            </a:r>
            <a:r>
              <a:rPr lang="en-US" sz="4400" dirty="0" smtClean="0">
                <a:solidFill>
                  <a:schemeClr val="bg1"/>
                </a:solidFill>
                <a:latin typeface="Arial Rounded MT Bold" panose="020F0704030504030204" pitchFamily="34" charset="0"/>
              </a:rPr>
              <a:t>arden </a:t>
            </a:r>
            <a:r>
              <a:rPr lang="en-US" sz="3600" dirty="0" smtClean="0">
                <a:solidFill>
                  <a:schemeClr val="bg1"/>
                </a:solidFill>
                <a:latin typeface="Arial Rounded MT Bold" panose="020F0704030504030204" pitchFamily="34" charset="0"/>
              </a:rPr>
              <a:t>(part 2)</a:t>
            </a:r>
            <a:endParaRPr lang="en-US" sz="3600" dirty="0">
              <a:solidFill>
                <a:schemeClr val="bg1"/>
              </a:solidFill>
              <a:latin typeface="Arial Rounded MT Bold" panose="020F0704030504030204" pitchFamily="34" charset="0"/>
            </a:endParaRPr>
          </a:p>
        </p:txBody>
      </p:sp>
      <p:sp>
        <p:nvSpPr>
          <p:cNvPr id="18" name="Subtitle 2"/>
          <p:cNvSpPr txBox="1">
            <a:spLocks/>
          </p:cNvSpPr>
          <p:nvPr/>
        </p:nvSpPr>
        <p:spPr bwMode="white">
          <a:xfrm>
            <a:off x="-53030" y="4837302"/>
            <a:ext cx="3467100" cy="428445"/>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2400" b="1" i="0" u="none" strike="noStrike" kern="1200" cap="none" spc="0" normalizeH="0" baseline="0" noProof="0" dirty="0" smtClean="0">
                <a:ln>
                  <a:noFill/>
                </a:ln>
                <a:solidFill>
                  <a:schemeClr val="bg1"/>
                </a:solidFill>
                <a:effectLst/>
                <a:uLnTx/>
                <a:uFillTx/>
                <a:latin typeface="Arial Rounded MT Bold" panose="020F0704030504030204" pitchFamily="34" charset="0"/>
              </a:rPr>
              <a:t>Book reference:</a:t>
            </a: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Chapter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5</a:t>
            </a:r>
            <a:endPar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9"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4"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4502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descr="C:\Users\aabbors\Desktop\Photos\eastside photos\chuck's pictures\moletu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72" r="53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2514600"/>
            <a:ext cx="9144000" cy="1261884"/>
          </a:xfrm>
          <a:prstGeom prst="rect">
            <a:avLst/>
          </a:prstGeom>
          <a:solidFill>
            <a:schemeClr val="bg1">
              <a:alpha val="50000"/>
            </a:schemeClr>
          </a:solidFill>
        </p:spPr>
        <p:txBody>
          <a:bodyPr wrap="square" rtlCol="0">
            <a:spAutoFit/>
          </a:bodyPr>
          <a:lstStyle/>
          <a:p>
            <a:pPr algn="ctr"/>
            <a:r>
              <a:rPr lang="en-US" sz="3200" b="1" i="1" dirty="0">
                <a:latin typeface="Arial Rounded MT Bold" panose="020F0704030504030204" pitchFamily="34" charset="0"/>
              </a:rPr>
              <a:t>Physical </a:t>
            </a:r>
            <a:r>
              <a:rPr lang="en-US" sz="3200" b="1" i="1" dirty="0" smtClean="0">
                <a:latin typeface="Arial Rounded MT Bold" panose="020F0704030504030204" pitchFamily="34" charset="0"/>
              </a:rPr>
              <a:t>controls</a:t>
            </a:r>
            <a:endParaRPr lang="en-US" sz="3200" b="1" dirty="0" smtClean="0">
              <a:latin typeface="Arial Rounded MT Bold" panose="020F0704030504030204" pitchFamily="34" charset="0"/>
            </a:endParaRPr>
          </a:p>
          <a:p>
            <a:pPr algn="ctr"/>
            <a:r>
              <a:rPr lang="en-US" sz="4400" b="1" dirty="0" smtClean="0">
                <a:latin typeface="Arial Rounded MT Bold" panose="020F0704030504030204" pitchFamily="34" charset="0"/>
              </a:rPr>
              <a:t>Removing the problem</a:t>
            </a:r>
            <a:endParaRPr lang="en-US" sz="4400" b="1" dirty="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2683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bwMode="black">
          <a:xfrm>
            <a:off x="0" y="200561"/>
            <a:ext cx="9144000" cy="523220"/>
          </a:xfrm>
          <a:prstGeom prst="rect">
            <a:avLst/>
          </a:prstGeom>
          <a:noFill/>
        </p:spPr>
        <p:txBody>
          <a:bodyPr wrap="square" rtlCol="0">
            <a:spAutoFit/>
          </a:bodyPr>
          <a:lstStyle/>
          <a:p>
            <a:pPr algn="ctr"/>
            <a:r>
              <a:rPr lang="en-US" sz="2800" b="1" dirty="0" smtClean="0">
                <a:latin typeface="Arial Rounded MT Bold" panose="020F0704030504030204" pitchFamily="34" charset="0"/>
              </a:rPr>
              <a:t>Physical controls</a:t>
            </a:r>
          </a:p>
        </p:txBody>
      </p:sp>
      <p:pic>
        <p:nvPicPr>
          <p:cNvPr id="61442" name="Picture 2" descr="http://rlsnyder.us/blog/wp-content/uploads/2012/05/IMG_15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124" y="2131742"/>
            <a:ext cx="3618363" cy="2514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21124" y="1326767"/>
            <a:ext cx="3618363" cy="584775"/>
          </a:xfrm>
          <a:prstGeom prst="rect">
            <a:avLst/>
          </a:prstGeom>
          <a:noFill/>
        </p:spPr>
        <p:txBody>
          <a:bodyPr wrap="square" rtlCol="0">
            <a:spAutoFit/>
          </a:bodyPr>
          <a:lstStyle/>
          <a:p>
            <a:pPr algn="ctr"/>
            <a:r>
              <a:rPr lang="en-US" sz="3200" dirty="0" smtClean="0">
                <a:latin typeface="Arial Rounded MT Bold" panose="020F0704030504030204" pitchFamily="34" charset="0"/>
              </a:rPr>
              <a:t>Hand picking</a:t>
            </a:r>
            <a:endParaRPr lang="en-US" sz="3200" dirty="0">
              <a:latin typeface="Arial Rounded MT Bold" panose="020F0704030504030204" pitchFamily="34" charset="0"/>
            </a:endParaRPr>
          </a:p>
        </p:txBody>
      </p:sp>
      <p:pic>
        <p:nvPicPr>
          <p:cNvPr id="3" name="Picture 2"/>
          <p:cNvPicPr>
            <a:picLocks noChangeAspect="1"/>
          </p:cNvPicPr>
          <p:nvPr/>
        </p:nvPicPr>
        <p:blipFill>
          <a:blip r:embed="rId4"/>
          <a:stretch>
            <a:fillRect/>
          </a:stretch>
        </p:blipFill>
        <p:spPr>
          <a:xfrm>
            <a:off x="4749807" y="2131742"/>
            <a:ext cx="3814601" cy="2514600"/>
          </a:xfrm>
          <a:prstGeom prst="rect">
            <a:avLst/>
          </a:prstGeom>
        </p:spPr>
      </p:pic>
      <p:sp>
        <p:nvSpPr>
          <p:cNvPr id="8" name="TextBox 7"/>
          <p:cNvSpPr txBox="1"/>
          <p:nvPr/>
        </p:nvSpPr>
        <p:spPr>
          <a:xfrm>
            <a:off x="4749806" y="1111323"/>
            <a:ext cx="3814601" cy="1077218"/>
          </a:xfrm>
          <a:prstGeom prst="rect">
            <a:avLst/>
          </a:prstGeom>
          <a:noFill/>
        </p:spPr>
        <p:txBody>
          <a:bodyPr wrap="square" rtlCol="0">
            <a:spAutoFit/>
          </a:bodyPr>
          <a:lstStyle/>
          <a:p>
            <a:pPr algn="ctr"/>
            <a:r>
              <a:rPr lang="en-US" sz="3200" dirty="0" smtClean="0">
                <a:latin typeface="Arial Rounded MT Bold" panose="020F0704030504030204" pitchFamily="34" charset="0"/>
              </a:rPr>
              <a:t>Strong stream </a:t>
            </a:r>
          </a:p>
          <a:p>
            <a:pPr algn="ctr"/>
            <a:r>
              <a:rPr lang="en-US" sz="3200" dirty="0" smtClean="0">
                <a:latin typeface="Arial Rounded MT Bold" panose="020F0704030504030204" pitchFamily="34" charset="0"/>
              </a:rPr>
              <a:t>of water</a:t>
            </a:r>
            <a:endParaRPr lang="en-US" sz="3200" dirty="0">
              <a:latin typeface="Arial Rounded MT Bold" panose="020F0704030504030204" pitchFamily="34" charset="0"/>
            </a:endParaRP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0"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10"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004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bwMode="black">
          <a:xfrm>
            <a:off x="0" y="200561"/>
            <a:ext cx="9144000" cy="523220"/>
          </a:xfrm>
          <a:prstGeom prst="rect">
            <a:avLst/>
          </a:prstGeom>
          <a:noFill/>
        </p:spPr>
        <p:txBody>
          <a:bodyPr wrap="square" rtlCol="0">
            <a:spAutoFit/>
          </a:bodyPr>
          <a:lstStyle/>
          <a:p>
            <a:pPr algn="ctr"/>
            <a:r>
              <a:rPr lang="en-US" sz="2800" b="1" dirty="0" smtClean="0">
                <a:latin typeface="Arial Rounded MT Bold" panose="020F0704030504030204" pitchFamily="34" charset="0"/>
              </a:rPr>
              <a:t>Physical controls</a:t>
            </a:r>
          </a:p>
        </p:txBody>
      </p:sp>
      <p:pic>
        <p:nvPicPr>
          <p:cNvPr id="3074" name="Picture 2" descr="http://memberfiles.freewebs.com/72/22/78422272/photos/Fall-2011/IMG_8359.JPG"/>
          <p:cNvPicPr>
            <a:picLocks noChangeAspect="1" noChangeArrowheads="1"/>
          </p:cNvPicPr>
          <p:nvPr/>
        </p:nvPicPr>
        <p:blipFill rotWithShape="1">
          <a:blip r:embed="rId3">
            <a:extLst>
              <a:ext uri="{28A0092B-C50C-407E-A947-70E740481C1C}">
                <a14:useLocalDpi xmlns:a14="http://schemas.microsoft.com/office/drawing/2010/main" val="0"/>
              </a:ext>
            </a:extLst>
          </a:blip>
          <a:srcRect t="5667" b="9333"/>
          <a:stretch/>
        </p:blipFill>
        <p:spPr bwMode="auto">
          <a:xfrm>
            <a:off x="4532743" y="2314515"/>
            <a:ext cx="3795059" cy="24193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831992" y="2084659"/>
            <a:ext cx="3004998" cy="3213345"/>
          </a:xfrm>
          <a:prstGeom prst="rect">
            <a:avLst/>
          </a:prstGeom>
        </p:spPr>
      </p:pic>
      <p:sp>
        <p:nvSpPr>
          <p:cNvPr id="3" name="TextBox 2"/>
          <p:cNvSpPr txBox="1"/>
          <p:nvPr/>
        </p:nvSpPr>
        <p:spPr>
          <a:xfrm>
            <a:off x="4457866" y="1099013"/>
            <a:ext cx="3857236" cy="1077218"/>
          </a:xfrm>
          <a:prstGeom prst="rect">
            <a:avLst/>
          </a:prstGeom>
          <a:noFill/>
        </p:spPr>
        <p:txBody>
          <a:bodyPr wrap="square" rtlCol="0">
            <a:spAutoFit/>
          </a:bodyPr>
          <a:lstStyle/>
          <a:p>
            <a:pPr algn="ctr"/>
            <a:r>
              <a:rPr lang="en-US" sz="3200" dirty="0" smtClean="0">
                <a:latin typeface="Arial Rounded MT Bold" panose="020F0704030504030204" pitchFamily="34" charset="0"/>
              </a:rPr>
              <a:t>Use floating </a:t>
            </a:r>
          </a:p>
          <a:p>
            <a:pPr algn="ctr"/>
            <a:r>
              <a:rPr lang="en-US" sz="3200" dirty="0" smtClean="0">
                <a:latin typeface="Arial Rounded MT Bold" panose="020F0704030504030204" pitchFamily="34" charset="0"/>
              </a:rPr>
              <a:t>row cover</a:t>
            </a:r>
            <a:endParaRPr lang="en-US" sz="3200" dirty="0">
              <a:latin typeface="Arial Rounded MT Bold" panose="020F0704030504030204" pitchFamily="34" charset="0"/>
            </a:endParaRPr>
          </a:p>
        </p:txBody>
      </p:sp>
      <p:sp>
        <p:nvSpPr>
          <p:cNvPr id="8" name="TextBox 7"/>
          <p:cNvSpPr txBox="1"/>
          <p:nvPr/>
        </p:nvSpPr>
        <p:spPr>
          <a:xfrm>
            <a:off x="831992" y="1345235"/>
            <a:ext cx="3004998" cy="584775"/>
          </a:xfrm>
          <a:prstGeom prst="rect">
            <a:avLst/>
          </a:prstGeom>
          <a:noFill/>
        </p:spPr>
        <p:txBody>
          <a:bodyPr wrap="square" rtlCol="0">
            <a:spAutoFit/>
          </a:bodyPr>
          <a:lstStyle/>
          <a:p>
            <a:pPr algn="ctr"/>
            <a:r>
              <a:rPr lang="en-US" sz="3200" dirty="0" smtClean="0">
                <a:latin typeface="Arial Rounded MT Bold" panose="020F0704030504030204" pitchFamily="34" charset="0"/>
              </a:rPr>
              <a:t>Shiny objects</a:t>
            </a:r>
            <a:endParaRPr lang="en-US" sz="3200" dirty="0">
              <a:latin typeface="Arial Rounded MT Bold" panose="020F0704030504030204" pitchFamily="34" charset="0"/>
            </a:endParaRP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0"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10"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755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bwMode="black">
          <a:xfrm>
            <a:off x="0" y="304800"/>
            <a:ext cx="3962400" cy="1692771"/>
          </a:xfrm>
          <a:prstGeom prst="rect">
            <a:avLst/>
          </a:prstGeom>
          <a:noFill/>
        </p:spPr>
        <p:txBody>
          <a:bodyPr wrap="square" rtlCol="0">
            <a:spAutoFit/>
          </a:bodyPr>
          <a:lstStyle/>
          <a:p>
            <a:pPr algn="ctr"/>
            <a:r>
              <a:rPr lang="en-US" sz="2800" b="1" dirty="0" smtClean="0">
                <a:latin typeface="Arial Rounded MT Bold" panose="020F0704030504030204" pitchFamily="34" charset="0"/>
              </a:rPr>
              <a:t>Physical controls:</a:t>
            </a:r>
          </a:p>
          <a:p>
            <a:pPr algn="ctr"/>
            <a:endParaRPr lang="en-US" sz="3600" b="1" dirty="0" smtClean="0">
              <a:latin typeface="Arial Rounded MT Bold" panose="020F0704030504030204" pitchFamily="34" charset="0"/>
            </a:endParaRPr>
          </a:p>
          <a:p>
            <a:pPr algn="ctr"/>
            <a:r>
              <a:rPr lang="en-US" sz="3600" b="1" dirty="0" smtClean="0">
                <a:latin typeface="Arial Rounded MT Bold" panose="020F0704030504030204" pitchFamily="34" charset="0"/>
              </a:rPr>
              <a:t>Chicken wire</a:t>
            </a:r>
          </a:p>
        </p:txBody>
      </p:sp>
      <p:pic>
        <p:nvPicPr>
          <p:cNvPr id="70658" name="Picture 2" descr="http://hgtv.sndimg.com/HGTV/2010/10/27/RX-DK-HTG04103_3-cover-bulbs_s3x4_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1115"/>
            <a:ext cx="5181600" cy="69059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9815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homegrownrev.co.uk/sites/homegrownrev.co.uk/files/imagecache/product_full/oak%20bed%20bird%20net%20ii.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31" t="1617" r="7031" b="1617"/>
          <a:stretch/>
        </p:blipFill>
        <p:spPr bwMode="auto">
          <a:xfrm>
            <a:off x="1" y="1"/>
            <a:ext cx="9144000" cy="68638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white">
          <a:xfrm>
            <a:off x="0" y="200561"/>
            <a:ext cx="9144000" cy="1138773"/>
          </a:xfrm>
          <a:prstGeom prst="rect">
            <a:avLst/>
          </a:prstGeom>
          <a:noFill/>
        </p:spPr>
        <p:txBody>
          <a:bodyPr wrap="square" rtlCol="0">
            <a:spAutoFit/>
          </a:bodyPr>
          <a:lstStyle/>
          <a:p>
            <a:pPr algn="ctr"/>
            <a:r>
              <a:rPr lang="en-US" sz="2800" b="1" dirty="0" smtClean="0">
                <a:latin typeface="Arial Rounded MT Bold" panose="020F0704030504030204" pitchFamily="34" charset="0"/>
              </a:rPr>
              <a:t>Physical controls:</a:t>
            </a:r>
          </a:p>
          <a:p>
            <a:pPr algn="ctr"/>
            <a:r>
              <a:rPr lang="en-US" sz="4000" b="1" dirty="0" smtClean="0">
                <a:latin typeface="Arial Rounded MT Bold" panose="020F0704030504030204" pitchFamily="34" charset="0"/>
              </a:rPr>
              <a:t>Hang netting</a:t>
            </a: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93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descr="C:\Users\aabbors\Desktop\Photos\eastside photos\chuck's pictures\blackey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72" r="53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2548116"/>
            <a:ext cx="9144000" cy="1261884"/>
          </a:xfrm>
          <a:prstGeom prst="rect">
            <a:avLst/>
          </a:prstGeom>
          <a:solidFill>
            <a:schemeClr val="bg1">
              <a:alpha val="50000"/>
            </a:schemeClr>
          </a:solidFill>
        </p:spPr>
        <p:txBody>
          <a:bodyPr wrap="square" rtlCol="0">
            <a:spAutoFit/>
          </a:bodyPr>
          <a:lstStyle/>
          <a:p>
            <a:pPr algn="ctr"/>
            <a:r>
              <a:rPr lang="en-US" sz="3200" b="1" i="1" dirty="0">
                <a:latin typeface="Arial Rounded MT Bold" panose="020F0704030504030204" pitchFamily="34" charset="0"/>
              </a:rPr>
              <a:t>Biological </a:t>
            </a:r>
            <a:r>
              <a:rPr lang="en-US" sz="3200" b="1" i="1" dirty="0" smtClean="0">
                <a:latin typeface="Arial Rounded MT Bold" panose="020F0704030504030204" pitchFamily="34" charset="0"/>
              </a:rPr>
              <a:t>controls</a:t>
            </a:r>
            <a:endParaRPr lang="en-US" sz="3200" b="1" dirty="0" smtClean="0">
              <a:latin typeface="Arial Rounded MT Bold" panose="020F0704030504030204" pitchFamily="34" charset="0"/>
            </a:endParaRPr>
          </a:p>
          <a:p>
            <a:pPr algn="ctr"/>
            <a:r>
              <a:rPr lang="en-US" sz="4400" b="1" dirty="0" smtClean="0">
                <a:latin typeface="Arial Rounded MT Bold" panose="020F0704030504030204" pitchFamily="34" charset="0"/>
              </a:rPr>
              <a:t>Keeping it in balance</a:t>
            </a: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5961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4339" t="-80" r="7152" b="31512"/>
          <a:stretch/>
        </p:blipFill>
        <p:spPr>
          <a:xfrm>
            <a:off x="0" y="0"/>
            <a:ext cx="9144000" cy="6863862"/>
          </a:xfrm>
          <a:prstGeom prst="rect">
            <a:avLst/>
          </a:prstGeom>
        </p:spPr>
      </p:pic>
      <p:sp>
        <p:nvSpPr>
          <p:cNvPr id="13" name="TextBox 12"/>
          <p:cNvSpPr txBox="1"/>
          <p:nvPr/>
        </p:nvSpPr>
        <p:spPr>
          <a:xfrm>
            <a:off x="0" y="0"/>
            <a:ext cx="9144000" cy="1692771"/>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2800" b="1" dirty="0" smtClean="0">
                <a:latin typeface="Arial Rounded MT Bold" panose="020F0704030504030204" pitchFamily="34" charset="0"/>
              </a:rPr>
              <a:t>Biological controls:</a:t>
            </a:r>
          </a:p>
          <a:p>
            <a:pPr algn="ctr"/>
            <a:r>
              <a:rPr lang="en-US" sz="3600" b="1" dirty="0" smtClean="0">
                <a:latin typeface="Arial Rounded MT Bold" panose="020F0704030504030204" pitchFamily="34" charset="0"/>
              </a:rPr>
              <a:t>Encourage beneficial insects</a:t>
            </a:r>
          </a:p>
          <a:p>
            <a:pPr algn="ctr"/>
            <a:endParaRPr lang="en-US" sz="4000" b="1" dirty="0" smtClean="0"/>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249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descr="C:\Users\aabbors\Desktop\Photos\eastside photos\chuck's pictures\tomatillo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89" r="6389"/>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0" y="2590800"/>
            <a:ext cx="9144000" cy="1261884"/>
          </a:xfrm>
          <a:prstGeom prst="rect">
            <a:avLst/>
          </a:prstGeom>
          <a:solidFill>
            <a:schemeClr val="bg1">
              <a:alpha val="50000"/>
            </a:schemeClr>
          </a:solidFill>
        </p:spPr>
        <p:txBody>
          <a:bodyPr wrap="square" rtlCol="0">
            <a:spAutoFit/>
          </a:bodyPr>
          <a:lstStyle/>
          <a:p>
            <a:pPr algn="ctr"/>
            <a:r>
              <a:rPr lang="en-US" sz="3200" b="1" i="1" dirty="0">
                <a:latin typeface="Arial Rounded MT Bold" panose="020F0704030504030204" pitchFamily="34" charset="0"/>
              </a:rPr>
              <a:t>Chemical </a:t>
            </a:r>
            <a:r>
              <a:rPr lang="en-US" sz="3200" b="1" i="1" dirty="0" smtClean="0">
                <a:latin typeface="Arial Rounded MT Bold" panose="020F0704030504030204" pitchFamily="34" charset="0"/>
              </a:rPr>
              <a:t>controls</a:t>
            </a:r>
            <a:endParaRPr lang="en-US" sz="4800" b="1" dirty="0" smtClean="0">
              <a:latin typeface="Arial Rounded MT Bold" panose="020F0704030504030204" pitchFamily="34" charset="0"/>
            </a:endParaRPr>
          </a:p>
          <a:p>
            <a:pPr algn="ctr"/>
            <a:r>
              <a:rPr lang="en-US" sz="4400" b="1" dirty="0" smtClean="0">
                <a:latin typeface="Arial Rounded MT Bold" panose="020F0704030504030204" pitchFamily="34" charset="0"/>
              </a:rPr>
              <a:t>If all else fails</a:t>
            </a:r>
            <a:endParaRPr lang="en-US" sz="4400" b="1" dirty="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9663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484" t="37260" r="7431" b="13030"/>
          <a:stretch/>
        </p:blipFill>
        <p:spPr bwMode="auto">
          <a:xfrm>
            <a:off x="-1" y="1371600"/>
            <a:ext cx="9149751" cy="4543245"/>
          </a:xfrm>
          <a:prstGeom prst="rect">
            <a:avLst/>
          </a:prstGeom>
          <a:noFill/>
        </p:spPr>
      </p:pic>
      <p:sp>
        <p:nvSpPr>
          <p:cNvPr id="17" name="Rectangle 16"/>
          <p:cNvSpPr/>
          <p:nvPr/>
        </p:nvSpPr>
        <p:spPr>
          <a:xfrm>
            <a:off x="5751" y="3962400"/>
            <a:ext cx="9144000" cy="195244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3352801" y="4062656"/>
            <a:ext cx="5715000" cy="1804744"/>
          </a:xfrm>
        </p:spPr>
        <p:txBody>
          <a:bodyPr>
            <a:noAutofit/>
          </a:bodyPr>
          <a:lstStyle/>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Gardening for your health</a:t>
            </a: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Harvest</a:t>
            </a:r>
            <a:r>
              <a:rPr lang="en-US" sz="2000" b="1">
                <a:solidFill>
                  <a:schemeClr val="bg1"/>
                </a:solidFill>
                <a:cs typeface="Lucida Sans Unicode" panose="020B0602030504020204" pitchFamily="34" charset="0"/>
              </a:rPr>
              <a:t>, </a:t>
            </a:r>
            <a:r>
              <a:rPr lang="en-US" sz="2000" b="1" smtClean="0">
                <a:solidFill>
                  <a:schemeClr val="bg1"/>
                </a:solidFill>
                <a:cs typeface="Lucida Sans Unicode" panose="020B0602030504020204" pitchFamily="34" charset="0"/>
              </a:rPr>
              <a:t>storage, </a:t>
            </a:r>
            <a:r>
              <a:rPr lang="en-US" sz="2000" b="1" dirty="0">
                <a:solidFill>
                  <a:schemeClr val="bg1"/>
                </a:solidFill>
                <a:cs typeface="Lucida Sans Unicode" panose="020B0602030504020204" pitchFamily="34" charset="0"/>
              </a:rPr>
              <a:t>and </a:t>
            </a:r>
            <a:r>
              <a:rPr lang="en-US" sz="2000" b="1" dirty="0" smtClean="0">
                <a:solidFill>
                  <a:schemeClr val="bg1"/>
                </a:solidFill>
                <a:cs typeface="Lucida Sans Unicode" panose="020B0602030504020204" pitchFamily="34" charset="0"/>
              </a:rPr>
              <a:t>nutrition</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Cooking from your garden</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Getting info after class ends</a:t>
            </a:r>
          </a:p>
        </p:txBody>
      </p:sp>
      <p:sp>
        <p:nvSpPr>
          <p:cNvPr id="15" name="TextBox 14"/>
          <p:cNvSpPr txBox="1"/>
          <p:nvPr/>
        </p:nvSpPr>
        <p:spPr bwMode="white">
          <a:xfrm>
            <a:off x="-609601" y="-60305"/>
            <a:ext cx="9771993" cy="1508105"/>
          </a:xfrm>
          <a:prstGeom prst="rect">
            <a:avLst/>
          </a:prstGeom>
          <a:solidFill>
            <a:schemeClr val="accent3">
              <a:lumMod val="75000"/>
            </a:schemeClr>
          </a:solidFill>
        </p:spPr>
        <p:txBody>
          <a:bodyPr wrap="square" rtlCol="0">
            <a:spAutoFit/>
          </a:bodyPr>
          <a:lstStyle/>
          <a:p>
            <a:pPr algn="r"/>
            <a:r>
              <a:rPr lang="en-US" sz="4800" dirty="0" smtClean="0">
                <a:solidFill>
                  <a:schemeClr val="bg1"/>
                </a:solidFill>
                <a:latin typeface="Arial Rounded MT Bold" panose="020F0704030504030204" pitchFamily="34" charset="0"/>
              </a:rPr>
              <a:t>NEXT WEEK:</a:t>
            </a:r>
          </a:p>
          <a:p>
            <a:pPr algn="r"/>
            <a:r>
              <a:rPr lang="en-US" sz="4400" dirty="0" smtClean="0">
                <a:solidFill>
                  <a:schemeClr val="bg1"/>
                </a:solidFill>
                <a:latin typeface="Arial Rounded MT Bold" panose="020F0704030504030204" pitchFamily="34" charset="0"/>
              </a:rPr>
              <a:t>Harvesting and using your bounty</a:t>
            </a:r>
            <a:endParaRPr lang="en-US" sz="4400" dirty="0">
              <a:solidFill>
                <a:schemeClr val="bg1"/>
              </a:solidFill>
              <a:latin typeface="Arial Rounded MT Bold" panose="020F0704030504030204" pitchFamily="34" charset="0"/>
            </a:endParaRPr>
          </a:p>
        </p:txBody>
      </p:sp>
      <p:sp>
        <p:nvSpPr>
          <p:cNvPr id="19" name="Subtitle 2"/>
          <p:cNvSpPr txBox="1">
            <a:spLocks/>
          </p:cNvSpPr>
          <p:nvPr/>
        </p:nvSpPr>
        <p:spPr bwMode="white">
          <a:xfrm>
            <a:off x="-21911" y="4585991"/>
            <a:ext cx="4190999" cy="1247955"/>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2400" b="1" dirty="0" smtClean="0">
                <a:solidFill>
                  <a:schemeClr val="bg1"/>
                </a:solidFill>
                <a:latin typeface="Arial Rounded MT Bold" panose="020F0704030504030204" pitchFamily="34" charset="0"/>
              </a:rPr>
              <a:t>Book reference:</a:t>
            </a: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1600" b="1" dirty="0" smtClean="0">
                <a:solidFill>
                  <a:schemeClr val="bg1"/>
                </a:solidFill>
                <a:latin typeface="Arial Rounded MT Bold" panose="020F0704030504030204" pitchFamily="34" charset="0"/>
              </a:rPr>
              <a:t>Chapter </a:t>
            </a:r>
            <a:r>
              <a:rPr lang="en-US" sz="1600" b="1" dirty="0" smtClean="0">
                <a:solidFill>
                  <a:schemeClr val="bg1"/>
                </a:solidFill>
                <a:latin typeface="Arial Rounded MT Bold" panose="020F0704030504030204" pitchFamily="34" charset="0"/>
              </a:rPr>
              <a:t>6</a:t>
            </a:r>
            <a:endParaRPr lang="en-US" sz="1600" b="1" dirty="0">
              <a:solidFill>
                <a:schemeClr val="bg1"/>
              </a:solidFill>
              <a:latin typeface="Arial Rounded MT Bold" panose="020F0704030504030204"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0"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4"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5743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66299" y="2667000"/>
            <a:ext cx="5943600" cy="1015663"/>
          </a:xfrm>
          <a:prstGeom prst="rect">
            <a:avLst/>
          </a:prstGeom>
          <a:noFill/>
        </p:spPr>
        <p:txBody>
          <a:bodyPr wrap="square" rtlCol="0">
            <a:spAutoFit/>
          </a:bodyPr>
          <a:lstStyle/>
          <a:p>
            <a:r>
              <a:rPr lang="en-US" sz="6000" dirty="0" smtClean="0">
                <a:latin typeface="Arial Rounded MT Bold" pitchFamily="34" charset="0"/>
              </a:rPr>
              <a:t>Weeding</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493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forestwander.com/wp-content/original/2011_05/spring-butterly-dandelion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8" t="1837" r="7985"/>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bwMode="white">
          <a:xfrm>
            <a:off x="0" y="206514"/>
            <a:ext cx="9144000"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What is a weed?</a:t>
            </a:r>
            <a:endParaRPr lang="en-US" sz="2800" dirty="0" smtClean="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542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ndelion seeds in wind.jpg"/>
          <p:cNvPicPr>
            <a:picLocks noChangeAspect="1"/>
          </p:cNvPicPr>
          <p:nvPr/>
        </p:nvPicPr>
        <p:blipFill>
          <a:blip r:embed="rId3" cstate="print"/>
          <a:stretch>
            <a:fillRect/>
          </a:stretch>
        </p:blipFill>
        <p:spPr>
          <a:xfrm>
            <a:off x="0" y="0"/>
            <a:ext cx="9144000" cy="6858000"/>
          </a:xfrm>
          <a:prstGeom prst="rect">
            <a:avLst/>
          </a:prstGeom>
        </p:spPr>
      </p:pic>
      <p:sp>
        <p:nvSpPr>
          <p:cNvPr id="12" name="TextBox 11"/>
          <p:cNvSpPr txBox="1"/>
          <p:nvPr/>
        </p:nvSpPr>
        <p:spPr bwMode="white">
          <a:xfrm>
            <a:off x="3276600" y="152400"/>
            <a:ext cx="5867400" cy="1323439"/>
          </a:xfrm>
          <a:prstGeom prst="rect">
            <a:avLst/>
          </a:prstGeom>
          <a:noFill/>
        </p:spPr>
        <p:txBody>
          <a:bodyPr wrap="square" rtlCol="0">
            <a:spAutoFit/>
          </a:bodyPr>
          <a:lstStyle/>
          <a:p>
            <a:pPr algn="r"/>
            <a:r>
              <a:rPr lang="en-US" sz="4000" b="1" dirty="0" smtClean="0">
                <a:latin typeface="Arial Rounded MT Bold" panose="020F0704030504030204" pitchFamily="34" charset="0"/>
              </a:rPr>
              <a:t>“One year’s seeding, seven years weeding.”</a:t>
            </a:r>
            <a:endParaRPr lang="en-US" sz="2800" dirty="0" smtClean="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335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021" y="228600"/>
            <a:ext cx="9144000" cy="830997"/>
          </a:xfrm>
          <a:prstGeom prst="rect">
            <a:avLst/>
          </a:prstGeom>
          <a:noFill/>
        </p:spPr>
        <p:txBody>
          <a:bodyPr wrap="square" rtlCol="0">
            <a:spAutoFit/>
          </a:bodyPr>
          <a:lstStyle/>
          <a:p>
            <a:pPr algn="ctr"/>
            <a:r>
              <a:rPr lang="en-US" sz="4800" b="1" dirty="0" smtClean="0">
                <a:latin typeface="Arial Rounded MT Bold" panose="020F0704030504030204" pitchFamily="34" charset="0"/>
              </a:rPr>
              <a:t>Controlling weeds</a:t>
            </a:r>
            <a:endParaRPr lang="en-US" sz="4800" b="1" dirty="0">
              <a:latin typeface="Arial Rounded MT Bold" panose="020F0704030504030204" pitchFamily="34" charset="0"/>
            </a:endParaRPr>
          </a:p>
        </p:txBody>
      </p:sp>
      <p:pic>
        <p:nvPicPr>
          <p:cNvPr id="32772" name="Picture 4" descr="http://2.bp.blogspot.com/-0ls_Y_xNzTo/UBsm3i0fa0I/AAAAAAAAAw4/_0xtiXzIwBo/s1600/pulling+weed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9357"/>
            <a:ext cx="9144000" cy="408068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30779" y="1831538"/>
            <a:ext cx="3505200" cy="3416320"/>
          </a:xfrm>
          <a:prstGeom prst="rect">
            <a:avLst/>
          </a:prstGeom>
          <a:noFill/>
        </p:spPr>
        <p:txBody>
          <a:bodyPr wrap="square" rtlCol="0">
            <a:spAutoFit/>
          </a:bodyPr>
          <a:lstStyle/>
          <a:p>
            <a:pPr marL="342900" indent="-342900">
              <a:buFont typeface="Wingdings" panose="05000000000000000000" pitchFamily="2" charset="2"/>
              <a:buChar char="§"/>
            </a:pPr>
            <a:r>
              <a:rPr lang="en-US" sz="2400" b="1" dirty="0" smtClean="0">
                <a:latin typeface="Arial Rounded MT Bold" panose="020F0704030504030204" pitchFamily="34" charset="0"/>
              </a:rPr>
              <a:t>Organic mulch</a:t>
            </a:r>
          </a:p>
          <a:p>
            <a:pPr marL="342900" indent="-342900">
              <a:buFont typeface="Wingdings" panose="05000000000000000000" pitchFamily="2" charset="2"/>
              <a:buChar char="§"/>
            </a:pPr>
            <a:r>
              <a:rPr lang="en-US" sz="2400" b="1" dirty="0" smtClean="0">
                <a:latin typeface="Arial Rounded MT Bold" panose="020F0704030504030204" pitchFamily="34" charset="0"/>
              </a:rPr>
              <a:t>Plastic mulch</a:t>
            </a:r>
          </a:p>
          <a:p>
            <a:pPr marL="342900" indent="-342900">
              <a:buFont typeface="Wingdings" panose="05000000000000000000" pitchFamily="2" charset="2"/>
              <a:buChar char="§"/>
            </a:pPr>
            <a:r>
              <a:rPr lang="en-US" sz="2400" b="1" dirty="0" smtClean="0">
                <a:latin typeface="Arial Rounded MT Bold" panose="020F0704030504030204" pitchFamily="34" charset="0"/>
              </a:rPr>
              <a:t>Landscape fabric</a:t>
            </a:r>
          </a:p>
          <a:p>
            <a:pPr marL="342900" indent="-342900">
              <a:buFont typeface="Wingdings" panose="05000000000000000000" pitchFamily="2" charset="2"/>
              <a:buChar char="§"/>
            </a:pPr>
            <a:r>
              <a:rPr lang="en-US" sz="2400" b="1" dirty="0" smtClean="0">
                <a:latin typeface="Arial Rounded MT Bold" panose="020F0704030504030204" pitchFamily="34" charset="0"/>
              </a:rPr>
              <a:t>Water management</a:t>
            </a:r>
          </a:p>
          <a:p>
            <a:pPr marL="342900" indent="-342900">
              <a:buFont typeface="Wingdings" panose="05000000000000000000" pitchFamily="2" charset="2"/>
              <a:buChar char="§"/>
            </a:pPr>
            <a:r>
              <a:rPr lang="en-US" sz="2400" b="1" dirty="0" smtClean="0">
                <a:latin typeface="Arial Rounded MT Bold" panose="020F0704030504030204" pitchFamily="34" charset="0"/>
              </a:rPr>
              <a:t>Mowing</a:t>
            </a:r>
          </a:p>
          <a:p>
            <a:pPr marL="342900" indent="-342900">
              <a:buFont typeface="Wingdings" panose="05000000000000000000" pitchFamily="2" charset="2"/>
              <a:buChar char="§"/>
            </a:pPr>
            <a:r>
              <a:rPr lang="en-US" sz="2400" b="1" dirty="0">
                <a:latin typeface="Arial Rounded MT Bold" panose="020F0704030504030204" pitchFamily="34" charset="0"/>
              </a:rPr>
              <a:t>Using transplants</a:t>
            </a:r>
          </a:p>
          <a:p>
            <a:pPr marL="342900" indent="-342900">
              <a:buFont typeface="Wingdings" panose="05000000000000000000" pitchFamily="2" charset="2"/>
              <a:buChar char="§"/>
            </a:pPr>
            <a:r>
              <a:rPr lang="en-US" sz="2400" b="1" dirty="0" smtClean="0">
                <a:latin typeface="Arial Rounded MT Bold" panose="020F0704030504030204" pitchFamily="34" charset="0"/>
              </a:rPr>
              <a:t>Cultivation</a:t>
            </a:r>
          </a:p>
          <a:p>
            <a:pPr marL="342900" indent="-342900">
              <a:buFont typeface="Wingdings" panose="05000000000000000000" pitchFamily="2" charset="2"/>
              <a:buChar char="§"/>
            </a:pPr>
            <a:r>
              <a:rPr lang="en-US" sz="2400" b="1" dirty="0" smtClean="0">
                <a:latin typeface="Arial Rounded MT Bold" panose="020F0704030504030204" pitchFamily="34" charset="0"/>
              </a:rPr>
              <a:t>Cover crops</a:t>
            </a:r>
          </a:p>
          <a:p>
            <a:pPr marL="342900" indent="-342900">
              <a:buFont typeface="Wingdings" panose="05000000000000000000" pitchFamily="2" charset="2"/>
              <a:buChar char="§"/>
            </a:pPr>
            <a:r>
              <a:rPr lang="en-US" sz="2400" b="1" dirty="0" smtClean="0">
                <a:latin typeface="Arial Rounded MT Bold" panose="020F0704030504030204" pitchFamily="34" charset="0"/>
              </a:rPr>
              <a:t>Crop rotation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72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Effect transition="in" filter="fade">
                                      <p:cBhvr>
                                        <p:cTn id="35" dur="500"/>
                                        <p:tgtEl>
                                          <p:spTgt spid="2">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fade">
                                      <p:cBhvr>
                                        <p:cTn id="39"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0" y="54114"/>
            <a:ext cx="9144000" cy="1138773"/>
          </a:xfrm>
          <a:prstGeom prst="rect">
            <a:avLst/>
          </a:prstGeom>
          <a:noFill/>
        </p:spPr>
        <p:txBody>
          <a:bodyPr wrap="square" rtlCol="0">
            <a:spAutoFit/>
          </a:bodyPr>
          <a:lstStyle/>
          <a:p>
            <a:pPr algn="ctr"/>
            <a:r>
              <a:rPr lang="en-US" sz="2800" b="1" dirty="0" smtClean="0">
                <a:latin typeface="Arial Rounded MT Bold" panose="020F0704030504030204" pitchFamily="34" charset="0"/>
              </a:rPr>
              <a:t>Controlling weeds:</a:t>
            </a:r>
          </a:p>
          <a:p>
            <a:pPr algn="ctr"/>
            <a:r>
              <a:rPr lang="en-US" sz="4000" b="1" dirty="0" smtClean="0">
                <a:latin typeface="Arial Rounded MT Bold" panose="020F0704030504030204" pitchFamily="34" charset="0"/>
              </a:rPr>
              <a:t>Organic mulch</a:t>
            </a:r>
            <a:endParaRPr lang="en-US" sz="4000" b="1" dirty="0">
              <a:latin typeface="Arial Rounded MT Bold" panose="020F07040305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371600"/>
            <a:ext cx="6096000" cy="4572000"/>
          </a:xfrm>
          <a:prstGeom prst="rect">
            <a:avLst/>
          </a:prstGeom>
        </p:spPr>
      </p:pic>
      <p:sp>
        <p:nvSpPr>
          <p:cNvPr id="12" name="TextBox 11"/>
          <p:cNvSpPr txBox="1"/>
          <p:nvPr/>
        </p:nvSpPr>
        <p:spPr>
          <a:xfrm>
            <a:off x="152400" y="5943600"/>
            <a:ext cx="9144000" cy="830997"/>
          </a:xfrm>
          <a:prstGeom prst="rect">
            <a:avLst/>
          </a:prstGeom>
          <a:noFill/>
        </p:spPr>
        <p:txBody>
          <a:bodyPr wrap="square" rtlCol="0">
            <a:spAutoFit/>
          </a:bodyPr>
          <a:lstStyle/>
          <a:p>
            <a:pPr algn="ctr"/>
            <a:r>
              <a:rPr lang="en-US" sz="2400" b="1" dirty="0" smtClean="0">
                <a:latin typeface="Arial Rounded MT Bold" panose="020F0704030504030204" pitchFamily="34" charset="0"/>
              </a:rPr>
              <a:t>Straw, leaves, compost, </a:t>
            </a:r>
            <a:br>
              <a:rPr lang="en-US" sz="2400" b="1" dirty="0" smtClean="0">
                <a:latin typeface="Arial Rounded MT Bold" panose="020F0704030504030204" pitchFamily="34" charset="0"/>
              </a:rPr>
            </a:br>
            <a:r>
              <a:rPr lang="en-US" sz="2400" b="1" dirty="0" smtClean="0">
                <a:latin typeface="Arial Rounded MT Bold" panose="020F0704030504030204" pitchFamily="34" charset="0"/>
              </a:rPr>
              <a:t>cardboard, or newspaper</a:t>
            </a:r>
            <a:endParaRPr lang="en-US" sz="2400" b="1" dirty="0">
              <a:latin typeface="Arial Rounded MT Bold" panose="020F0704030504030204" pitchFamily="34" charset="0"/>
            </a:endParaRPr>
          </a:p>
        </p:txBody>
      </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6"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848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http://farm3.staticflickr.com/2544/5850836910_f8e5b1b395_z.jpg"/>
          <p:cNvPicPr>
            <a:picLocks noChangeAspect="1" noChangeArrowheads="1"/>
          </p:cNvPicPr>
          <p:nvPr/>
        </p:nvPicPr>
        <p:blipFill rotWithShape="1">
          <a:blip r:embed="rId3">
            <a:extLst>
              <a:ext uri="{28A0092B-C50C-407E-A947-70E740481C1C}">
                <a14:useLocalDpi xmlns:a14="http://schemas.microsoft.com/office/drawing/2010/main" val="0"/>
              </a:ext>
            </a:extLst>
          </a:blip>
          <a:srcRect l="8789" r="2327"/>
          <a:stretch/>
        </p:blipFill>
        <p:spPr bwMode="auto">
          <a:xfrm>
            <a:off x="-10886" y="32657"/>
            <a:ext cx="9144000" cy="686386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32657"/>
            <a:ext cx="9133114" cy="1015663"/>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6000" b="1" dirty="0" smtClean="0">
                <a:latin typeface="Arial Rounded MT Bold" panose="020F0704030504030204" pitchFamily="34" charset="0"/>
              </a:rPr>
              <a:t>Weed triage</a:t>
            </a:r>
          </a:p>
        </p:txBody>
      </p:sp>
      <p:sp>
        <p:nvSpPr>
          <p:cNvPr id="2" name="TextBox 1"/>
          <p:cNvSpPr txBox="1"/>
          <p:nvPr/>
        </p:nvSpPr>
        <p:spPr>
          <a:xfrm>
            <a:off x="4561114" y="1479429"/>
            <a:ext cx="4343400" cy="2492990"/>
          </a:xfrm>
          <a:prstGeom prst="rect">
            <a:avLst/>
          </a:prstGeom>
          <a:noFill/>
        </p:spPr>
        <p:txBody>
          <a:bodyPr wrap="square" rtlCol="0">
            <a:spAutoFit/>
          </a:bodyPr>
          <a:lstStyle/>
          <a:p>
            <a:pPr marL="514350" indent="-514350">
              <a:buFont typeface="+mj-lt"/>
              <a:buAutoNum type="arabicPeriod"/>
            </a:pPr>
            <a:r>
              <a:rPr lang="en-US" sz="2600" dirty="0" smtClean="0">
                <a:latin typeface="Arial Rounded MT Bold" panose="020F0704030504030204" pitchFamily="34" charset="0"/>
              </a:rPr>
              <a:t>Weeds going to seed</a:t>
            </a:r>
          </a:p>
          <a:p>
            <a:pPr marL="514350" indent="-514350">
              <a:buFont typeface="+mj-lt"/>
              <a:buAutoNum type="arabicPeriod"/>
            </a:pPr>
            <a:endParaRPr lang="en-US" sz="2600" dirty="0" smtClean="0">
              <a:latin typeface="Arial Rounded MT Bold" panose="020F0704030504030204" pitchFamily="34" charset="0"/>
            </a:endParaRPr>
          </a:p>
          <a:p>
            <a:pPr marL="514350" indent="-514350">
              <a:buFont typeface="+mj-lt"/>
              <a:buAutoNum type="arabicPeriod"/>
            </a:pPr>
            <a:r>
              <a:rPr lang="en-US" sz="2600" dirty="0" smtClean="0">
                <a:latin typeface="Arial Rounded MT Bold" panose="020F0704030504030204" pitchFamily="34" charset="0"/>
              </a:rPr>
              <a:t>Invasive weeds and grasses</a:t>
            </a:r>
          </a:p>
          <a:p>
            <a:pPr marL="514350" indent="-514350">
              <a:buFont typeface="+mj-lt"/>
              <a:buAutoNum type="arabicPeriod"/>
            </a:pPr>
            <a:endParaRPr lang="en-US" sz="2600" dirty="0" smtClean="0">
              <a:latin typeface="Arial Rounded MT Bold" panose="020F0704030504030204" pitchFamily="34" charset="0"/>
            </a:endParaRPr>
          </a:p>
          <a:p>
            <a:pPr marL="514350" indent="-514350">
              <a:buFont typeface="+mj-lt"/>
              <a:buAutoNum type="arabicPeriod"/>
            </a:pPr>
            <a:r>
              <a:rPr lang="en-US" sz="2600" dirty="0" smtClean="0">
                <a:latin typeface="Arial Rounded MT Bold" panose="020F0704030504030204" pitchFamily="34" charset="0"/>
              </a:rPr>
              <a:t>Everything else</a:t>
            </a:r>
            <a:endParaRPr lang="en-US" sz="2600" dirty="0">
              <a:latin typeface="Arial Rounded MT Bold" panose="020F0704030504030204" pitchFamily="34" charset="0"/>
            </a:endParaRP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2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fade">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white">
          <a:xfrm>
            <a:off x="0" y="0"/>
            <a:ext cx="40005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black">
          <a:xfrm>
            <a:off x="57150" y="1680389"/>
            <a:ext cx="3905250" cy="2739211"/>
          </a:xfrm>
          <a:prstGeom prst="rect">
            <a:avLst/>
          </a:prstGeom>
          <a:noFill/>
        </p:spPr>
        <p:txBody>
          <a:bodyPr wrap="square" rtlCol="0">
            <a:spAutoFit/>
          </a:bodyPr>
          <a:lstStyle/>
          <a:p>
            <a:pPr algn="ctr"/>
            <a:r>
              <a:rPr lang="en-US" sz="4000" b="1" dirty="0" smtClean="0">
                <a:latin typeface="Arial Rounded MT Bold" panose="020F0704030504030204" pitchFamily="34" charset="0"/>
              </a:rPr>
              <a:t>Weeding: </a:t>
            </a:r>
            <a:br>
              <a:rPr lang="en-US" sz="4000" b="1" dirty="0" smtClean="0">
                <a:latin typeface="Arial Rounded MT Bold" panose="020F0704030504030204" pitchFamily="34" charset="0"/>
              </a:rPr>
            </a:br>
            <a:r>
              <a:rPr lang="en-US" sz="6600" b="1" dirty="0" smtClean="0">
                <a:latin typeface="Arial Rounded MT Bold" panose="020F0704030504030204" pitchFamily="34" charset="0"/>
              </a:rPr>
              <a:t>It’s not all bad!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0500" y="0"/>
            <a:ext cx="5143500" cy="68580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9"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1600" y="64946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23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10800</TotalTime>
  <Words>2990</Words>
  <Application>Microsoft Office PowerPoint</Application>
  <PresentationFormat>On-screen Show (4:3)</PresentationFormat>
  <Paragraphs>406</Paragraphs>
  <Slides>28</Slides>
  <Notes>28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Seed to SUpper</dc:title>
  <dc:creator>sandy</dc:creator>
  <cp:lastModifiedBy>Jesse Davenport</cp:lastModifiedBy>
  <cp:revision>666</cp:revision>
  <cp:lastPrinted>2017-10-27T17:29:33Z</cp:lastPrinted>
  <dcterms:created xsi:type="dcterms:W3CDTF">2012-09-11T23:43:06Z</dcterms:created>
  <dcterms:modified xsi:type="dcterms:W3CDTF">2018-10-29T02:17:36Z</dcterms:modified>
</cp:coreProperties>
</file>