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4.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5.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6.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80" r:id="rId1"/>
    <p:sldMasterId id="2147483791" r:id="rId2"/>
    <p:sldMasterId id="2147483803" r:id="rId3"/>
    <p:sldMasterId id="2147483814" r:id="rId4"/>
    <p:sldMasterId id="2147483825" r:id="rId5"/>
    <p:sldMasterId id="2147483836" r:id="rId6"/>
    <p:sldMasterId id="2147483847" r:id="rId7"/>
  </p:sldMasterIdLst>
  <p:notesMasterIdLst>
    <p:notesMasterId r:id="rId44"/>
  </p:notesMasterIdLst>
  <p:handoutMasterIdLst>
    <p:handoutMasterId r:id="rId45"/>
  </p:handoutMasterIdLst>
  <p:sldIdLst>
    <p:sldId id="462" r:id="rId8"/>
    <p:sldId id="463" r:id="rId9"/>
    <p:sldId id="473" r:id="rId10"/>
    <p:sldId id="474" r:id="rId11"/>
    <p:sldId id="479" r:id="rId12"/>
    <p:sldId id="475" r:id="rId13"/>
    <p:sldId id="478" r:id="rId14"/>
    <p:sldId id="476" r:id="rId15"/>
    <p:sldId id="456" r:id="rId16"/>
    <p:sldId id="423" r:id="rId17"/>
    <p:sldId id="424" r:id="rId18"/>
    <p:sldId id="471" r:id="rId19"/>
    <p:sldId id="425" r:id="rId20"/>
    <p:sldId id="445" r:id="rId21"/>
    <p:sldId id="457" r:id="rId22"/>
    <p:sldId id="428" r:id="rId23"/>
    <p:sldId id="431" r:id="rId24"/>
    <p:sldId id="480" r:id="rId25"/>
    <p:sldId id="430" r:id="rId26"/>
    <p:sldId id="433" r:id="rId27"/>
    <p:sldId id="435" r:id="rId28"/>
    <p:sldId id="481" r:id="rId29"/>
    <p:sldId id="436" r:id="rId30"/>
    <p:sldId id="439" r:id="rId31"/>
    <p:sldId id="453" r:id="rId32"/>
    <p:sldId id="440" r:id="rId33"/>
    <p:sldId id="441" r:id="rId34"/>
    <p:sldId id="442" r:id="rId35"/>
    <p:sldId id="464" r:id="rId36"/>
    <p:sldId id="458" r:id="rId37"/>
    <p:sldId id="444" r:id="rId38"/>
    <p:sldId id="443" r:id="rId39"/>
    <p:sldId id="465" r:id="rId40"/>
    <p:sldId id="446" r:id="rId41"/>
    <p:sldId id="466" r:id="rId42"/>
    <p:sldId id="403" r:id="rId43"/>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BDF53"/>
    <a:srgbClr val="DFDB45"/>
    <a:srgbClr val="C7D050"/>
    <a:srgbClr val="B5BF33"/>
    <a:srgbClr val="92D050"/>
    <a:srgbClr val="000000"/>
    <a:srgbClr val="A9A100"/>
    <a:srgbClr val="00A3E1"/>
    <a:srgbClr val="0F6F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25885" autoAdjust="0"/>
    <p:restoredTop sz="87354" autoAdjust="0"/>
  </p:normalViewPr>
  <p:slideViewPr>
    <p:cSldViewPr>
      <p:cViewPr varScale="1">
        <p:scale>
          <a:sx n="65" d="100"/>
          <a:sy n="65" d="100"/>
        </p:scale>
        <p:origin x="-134" y="-82"/>
      </p:cViewPr>
      <p:guideLst>
        <p:guide orient="horz" pos="2160"/>
        <p:guide pos="2880"/>
      </p:guideLst>
    </p:cSldViewPr>
  </p:slideViewPr>
  <p:outlineViewPr>
    <p:cViewPr>
      <p:scale>
        <a:sx n="33" d="100"/>
        <a:sy n="33" d="100"/>
      </p:scale>
      <p:origin x="0" y="6432"/>
    </p:cViewPr>
  </p:outlineViewPr>
  <p:notesTextViewPr>
    <p:cViewPr>
      <p:scale>
        <a:sx n="100" d="100"/>
        <a:sy n="100" d="100"/>
      </p:scale>
      <p:origin x="0" y="0"/>
    </p:cViewPr>
  </p:notesTextViewPr>
  <p:sorterViewPr>
    <p:cViewPr>
      <p:scale>
        <a:sx n="100" d="100"/>
        <a:sy n="100" d="100"/>
      </p:scale>
      <p:origin x="0" y="5742"/>
    </p:cViewPr>
  </p:sorterViewPr>
  <p:notesViewPr>
    <p:cSldViewPr>
      <p:cViewPr>
        <p:scale>
          <a:sx n="63" d="100"/>
          <a:sy n="63" d="100"/>
        </p:scale>
        <p:origin x="-1344" y="-1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slideMaster" Target="slideMasters/slideMaster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theme" Target="theme/theme1.xml"/><Relationship Id="rId8"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2" tIns="46586" rIns="93172" bIns="46586" rtlCol="0"/>
          <a:lstStyle>
            <a:lvl1pPr algn="l">
              <a:defRPr sz="1300"/>
            </a:lvl1pPr>
          </a:lstStyle>
          <a:p>
            <a:r>
              <a:rPr lang="en-US" dirty="0" smtClean="0"/>
              <a:t>Seed to Supper</a:t>
            </a:r>
            <a:endParaRPr lang="en-US" dirty="0"/>
          </a:p>
        </p:txBody>
      </p:sp>
      <p:sp>
        <p:nvSpPr>
          <p:cNvPr id="4" name="Footer Placeholder 3"/>
          <p:cNvSpPr>
            <a:spLocks noGrp="1"/>
          </p:cNvSpPr>
          <p:nvPr>
            <p:ph type="ftr" sz="quarter" idx="2"/>
          </p:nvPr>
        </p:nvSpPr>
        <p:spPr>
          <a:xfrm>
            <a:off x="0" y="8829967"/>
            <a:ext cx="3037840" cy="464820"/>
          </a:xfrm>
          <a:prstGeom prst="rect">
            <a:avLst/>
          </a:prstGeom>
        </p:spPr>
        <p:txBody>
          <a:bodyPr vert="horz" lIns="93172" tIns="46586" rIns="93172" bIns="46586" rtlCol="0" anchor="b"/>
          <a:lstStyle>
            <a:lvl1pPr algn="l">
              <a:defRPr sz="1300"/>
            </a:lvl1pPr>
          </a:lstStyle>
          <a:p>
            <a:r>
              <a:rPr lang="en-US" smtClean="0"/>
              <a:t>Week 3 PowerPoint</a:t>
            </a:r>
            <a:endParaRPr lang="en-US" dirty="0"/>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2" tIns="46586" rIns="93172" bIns="46586" rtlCol="0" anchor="b"/>
          <a:lstStyle>
            <a:lvl1pPr algn="r">
              <a:defRPr sz="1300"/>
            </a:lvl1pPr>
          </a:lstStyle>
          <a:p>
            <a:fld id="{64B91F9B-0C5E-45E7-809C-2FA7DBC6207E}" type="slidenum">
              <a:rPr lang="en-US" smtClean="0"/>
              <a:pPr/>
              <a:t>‹#›</a:t>
            </a:fld>
            <a:endParaRPr lang="en-US"/>
          </a:p>
        </p:txBody>
      </p:sp>
    </p:spTree>
    <p:extLst>
      <p:ext uri="{BB962C8B-B14F-4D97-AF65-F5344CB8AC3E}">
        <p14:creationId xmlns:p14="http://schemas.microsoft.com/office/powerpoint/2010/main" val="154075255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2" tIns="46586" rIns="93172" bIns="46586" rtlCol="0"/>
          <a:lstStyle>
            <a:lvl1pPr algn="l">
              <a:defRPr sz="1300"/>
            </a:lvl1pPr>
          </a:lstStyle>
          <a:p>
            <a:r>
              <a:rPr lang="en-US" smtClean="0"/>
              <a:t>Seed to Supper</a:t>
            </a:r>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2" tIns="46586" rIns="93172" bIns="46586" rtlCol="0"/>
          <a:lstStyle>
            <a:lvl1pPr algn="r">
              <a:defRPr sz="1300"/>
            </a:lvl1pPr>
          </a:lstStyle>
          <a:p>
            <a:r>
              <a:rPr lang="en-US" smtClean="0"/>
              <a:t>Oregon Food Bank and OSU Extension Service</a:t>
            </a:r>
            <a:endParaRPr lang="en-US"/>
          </a:p>
        </p:txBody>
      </p:sp>
      <p:sp>
        <p:nvSpPr>
          <p:cNvPr id="4" name="Slide Image Placeholder 3"/>
          <p:cNvSpPr>
            <a:spLocks noGrp="1" noRot="1" noChangeAspect="1"/>
          </p:cNvSpPr>
          <p:nvPr>
            <p:ph type="sldImg" idx="2"/>
          </p:nvPr>
        </p:nvSpPr>
        <p:spPr>
          <a:xfrm>
            <a:off x="1181100" y="698500"/>
            <a:ext cx="4648200" cy="3486150"/>
          </a:xfrm>
          <a:prstGeom prst="rect">
            <a:avLst/>
          </a:prstGeom>
          <a:noFill/>
          <a:ln w="12700">
            <a:solidFill>
              <a:prstClr val="black"/>
            </a:solidFill>
          </a:ln>
        </p:spPr>
        <p:txBody>
          <a:bodyPr vert="horz" lIns="93172" tIns="46586" rIns="93172" bIns="46586"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2" tIns="46586" rIns="93172" bIns="4658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2" tIns="46586" rIns="93172" bIns="46586" rtlCol="0" anchor="b"/>
          <a:lstStyle>
            <a:lvl1pPr algn="l">
              <a:defRPr sz="1300"/>
            </a:lvl1pPr>
          </a:lstStyle>
          <a:p>
            <a:r>
              <a:rPr lang="en-US" smtClean="0"/>
              <a:t>Week 3 PowerPoint</a:t>
            </a:r>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2" tIns="46586" rIns="93172" bIns="46586" rtlCol="0" anchor="b"/>
          <a:lstStyle>
            <a:lvl1pPr algn="r">
              <a:defRPr sz="1300"/>
            </a:lvl1pPr>
          </a:lstStyle>
          <a:p>
            <a:fld id="{0095C1E3-E25E-4181-891B-687C5DFF8D43}" type="slidenum">
              <a:rPr lang="en-US" smtClean="0"/>
              <a:pPr/>
              <a:t>‹#›</a:t>
            </a:fld>
            <a:endParaRPr lang="en-US"/>
          </a:p>
        </p:txBody>
      </p:sp>
    </p:spTree>
    <p:extLst>
      <p:ext uri="{BB962C8B-B14F-4D97-AF65-F5344CB8AC3E}">
        <p14:creationId xmlns:p14="http://schemas.microsoft.com/office/powerpoint/2010/main" val="310601010"/>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Welcome! Please sign in, grab</a:t>
            </a:r>
            <a:r>
              <a:rPr lang="en-US" baseline="0" dirty="0" smtClean="0"/>
              <a:t> a name tag,</a:t>
            </a:r>
            <a:r>
              <a:rPr lang="en-US" dirty="0" smtClean="0"/>
              <a:t> and take a seat!</a:t>
            </a:r>
          </a:p>
          <a:p>
            <a:endParaRPr lang="en-US" baseline="0" dirty="0" smtClean="0"/>
          </a:p>
          <a:p>
            <a:r>
              <a:rPr lang="en-US" baseline="0" dirty="0" smtClean="0"/>
              <a:t>[have pens and scratch paper available for participants]</a:t>
            </a:r>
          </a:p>
          <a:p>
            <a:endParaRPr lang="en-US" baseline="0" dirty="0" smtClean="0"/>
          </a:p>
          <a:p>
            <a:r>
              <a:rPr lang="en-US" baseline="0" dirty="0" smtClean="0"/>
              <a:t>[REVIEW HOMEWORK]</a:t>
            </a:r>
          </a:p>
          <a:p>
            <a:r>
              <a:rPr lang="en-US" baseline="0" dirty="0" smtClean="0"/>
              <a:t>At the end of the last lesson we asked you to try drawing a personal garden map and look in to a few crop varieties that interest you. How did it go? Did anyone find any varieties of vegetables that they are excited to grow? [Group share]</a:t>
            </a:r>
          </a:p>
          <a:p>
            <a:endParaRPr lang="en-US" baseline="0" dirty="0" smtClean="0"/>
          </a:p>
          <a:p>
            <a:r>
              <a:rPr lang="en-US" baseline="0" dirty="0" smtClean="0"/>
              <a:t>[Share—optional, depending on size of group]: Share your planting map with your neighbor. Talk with them about any ideas or special challenges that came up for you.</a:t>
            </a:r>
          </a:p>
          <a:p>
            <a:endParaRPr lang="en-US" baseline="0" dirty="0" smtClean="0"/>
          </a:p>
          <a:p>
            <a:r>
              <a:rPr lang="en-US" baseline="0" dirty="0" smtClean="0"/>
              <a:t>Optional report back to group: What did you find easy/difficult about putting together your planting map? Any questions?</a:t>
            </a:r>
          </a:p>
        </p:txBody>
      </p:sp>
      <p:sp>
        <p:nvSpPr>
          <p:cNvPr id="4" name="Date Placeholder 3"/>
          <p:cNvSpPr>
            <a:spLocks noGrp="1"/>
          </p:cNvSpPr>
          <p:nvPr>
            <p:ph type="dt" idx="10"/>
          </p:nvPr>
        </p:nvSpPr>
        <p:spPr>
          <a:xfrm>
            <a:off x="3581400" y="0"/>
            <a:ext cx="3427378" cy="464820"/>
          </a:xfrm>
        </p:spPr>
        <p:txBody>
          <a:bodyPr/>
          <a:lstStyle/>
          <a:p>
            <a:r>
              <a:rPr lang="en-US" dirty="0"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3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1</a:t>
            </a:fld>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22985997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dirty="0" smtClean="0"/>
              <a:t>Before planting</a:t>
            </a:r>
            <a:r>
              <a:rPr lang="en-US" sz="1300" baseline="0" dirty="0" smtClean="0"/>
              <a:t> your garden, you must decide which crops to seed directly into the soil and which crops to transplant into the garden as plant starts.</a:t>
            </a:r>
            <a:endParaRPr lang="en-US" sz="1300" dirty="0" smtClean="0"/>
          </a:p>
          <a:p>
            <a:endParaRPr lang="en-US" sz="1300" dirty="0" smtClean="0"/>
          </a:p>
          <a:p>
            <a:r>
              <a:rPr lang="en-US" sz="1300" dirty="0" smtClean="0"/>
              <a:t>Seeds </a:t>
            </a:r>
            <a:r>
              <a:rPr lang="en-US" sz="1300" dirty="0"/>
              <a:t>can be less expensive than starts, so </a:t>
            </a:r>
            <a:r>
              <a:rPr lang="en-US" sz="1300" dirty="0" smtClean="0"/>
              <a:t>direct seeding can give you more plants for less money.</a:t>
            </a:r>
            <a:endParaRPr lang="en-US" sz="1300" dirty="0"/>
          </a:p>
          <a:p>
            <a:endParaRPr lang="en-US" sz="1300" dirty="0"/>
          </a:p>
          <a:p>
            <a:r>
              <a:rPr lang="en-US" sz="1300" dirty="0"/>
              <a:t>Seeds will also give you </a:t>
            </a:r>
            <a:r>
              <a:rPr lang="en-US" sz="1300" dirty="0" smtClean="0"/>
              <a:t>a bigger choice of plant varieties, </a:t>
            </a:r>
            <a:r>
              <a:rPr lang="en-US" sz="1300" dirty="0"/>
              <a:t>because most stores </a:t>
            </a:r>
            <a:r>
              <a:rPr lang="en-US" sz="1300" dirty="0" smtClean="0"/>
              <a:t>have space for only a </a:t>
            </a:r>
            <a:r>
              <a:rPr lang="en-US" sz="1300" dirty="0"/>
              <a:t>few varieties of </a:t>
            </a:r>
            <a:r>
              <a:rPr lang="en-US" sz="1300" dirty="0" smtClean="0"/>
              <a:t>plant starts</a:t>
            </a:r>
            <a:r>
              <a:rPr lang="en-US" sz="1300" dirty="0"/>
              <a:t>.</a:t>
            </a:r>
          </a:p>
        </p:txBody>
      </p:sp>
      <p:sp>
        <p:nvSpPr>
          <p:cNvPr id="4" name="Date Placeholder 3"/>
          <p:cNvSpPr>
            <a:spLocks noGrp="1"/>
          </p:cNvSpPr>
          <p:nvPr>
            <p:ph type="dt" idx="10"/>
          </p:nvPr>
        </p:nvSpPr>
        <p:spPr>
          <a:xfrm>
            <a:off x="3657600" y="0"/>
            <a:ext cx="3351178" cy="464820"/>
          </a:xfrm>
        </p:spPr>
        <p:txBody>
          <a:bodyPr/>
          <a:lstStyle/>
          <a:p>
            <a:r>
              <a:rPr lang="en-US" dirty="0"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3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10</a:t>
            </a:fld>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37330275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300" dirty="0"/>
              <a:t>Transplanting has its advantages, too. </a:t>
            </a:r>
          </a:p>
          <a:p>
            <a:endParaRPr lang="en-US" sz="1300" dirty="0"/>
          </a:p>
          <a:p>
            <a:r>
              <a:rPr lang="en-US" sz="1300" dirty="0"/>
              <a:t>Many favorite summer crops </a:t>
            </a:r>
            <a:r>
              <a:rPr lang="en-US" sz="1300" dirty="0" smtClean="0"/>
              <a:t>need a longer growing season than we</a:t>
            </a:r>
            <a:r>
              <a:rPr lang="en-US" sz="1300" baseline="0" dirty="0" smtClean="0"/>
              <a:t> have in Oregon.</a:t>
            </a:r>
          </a:p>
          <a:p>
            <a:endParaRPr lang="en-US" sz="1300" baseline="0" dirty="0" smtClean="0"/>
          </a:p>
          <a:p>
            <a:r>
              <a:rPr lang="en-US" sz="1300" baseline="0" dirty="0" smtClean="0"/>
              <a:t>Plant starts for these crops are grown in a warm greenhouse, so they get a jump on the growing season.</a:t>
            </a:r>
          </a:p>
          <a:p>
            <a:endParaRPr lang="en-US" sz="1300" baseline="0" dirty="0" smtClean="0"/>
          </a:p>
          <a:p>
            <a:r>
              <a:rPr lang="en-US" sz="1300" baseline="0" dirty="0" smtClean="0"/>
              <a:t>When you transplant them into your garden, you give them plenty of time to produce a crop before the first frost kills them.</a:t>
            </a:r>
          </a:p>
          <a:p>
            <a:endParaRPr lang="en-US" sz="1300" baseline="0" dirty="0" smtClean="0"/>
          </a:p>
          <a:p>
            <a:r>
              <a:rPr lang="en-US" sz="1300" baseline="0" dirty="0" smtClean="0"/>
              <a:t>Weeds can crowd out young plants, but transplants are already big enough to get a head start on weeds.</a:t>
            </a:r>
          </a:p>
        </p:txBody>
      </p:sp>
      <p:sp>
        <p:nvSpPr>
          <p:cNvPr id="4" name="Date Placeholder 3"/>
          <p:cNvSpPr>
            <a:spLocks noGrp="1"/>
          </p:cNvSpPr>
          <p:nvPr>
            <p:ph type="dt" idx="10"/>
          </p:nvPr>
        </p:nvSpPr>
        <p:spPr>
          <a:xfrm>
            <a:off x="3733800" y="0"/>
            <a:ext cx="3274978" cy="464820"/>
          </a:xfrm>
        </p:spPr>
        <p:txBody>
          <a:bodyPr/>
          <a:lstStyle/>
          <a:p>
            <a:r>
              <a:rPr lang="en-US" dirty="0"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3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11</a:t>
            </a:fld>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17568910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300" dirty="0"/>
              <a:t>Transplanting has its advantages, too. </a:t>
            </a:r>
          </a:p>
          <a:p>
            <a:endParaRPr lang="en-US" sz="1300" dirty="0"/>
          </a:p>
          <a:p>
            <a:r>
              <a:rPr lang="en-US" sz="1300" dirty="0"/>
              <a:t>Many favorite summer crops </a:t>
            </a:r>
            <a:r>
              <a:rPr lang="en-US" sz="1300" dirty="0" smtClean="0"/>
              <a:t>need a longer growing season than we</a:t>
            </a:r>
            <a:r>
              <a:rPr lang="en-US" sz="1300" baseline="0" dirty="0" smtClean="0"/>
              <a:t> have in Oregon.</a:t>
            </a:r>
          </a:p>
          <a:p>
            <a:endParaRPr lang="en-US" sz="1300" baseline="0" dirty="0" smtClean="0"/>
          </a:p>
          <a:p>
            <a:r>
              <a:rPr lang="en-US" sz="1300" baseline="0" dirty="0" smtClean="0"/>
              <a:t>Plant starts for these crops are grown in a warm greenhouse, so they get a jump on the growing season.</a:t>
            </a:r>
          </a:p>
          <a:p>
            <a:endParaRPr lang="en-US" sz="1300" baseline="0" dirty="0" smtClean="0"/>
          </a:p>
          <a:p>
            <a:r>
              <a:rPr lang="en-US" sz="1300" baseline="0" dirty="0" smtClean="0"/>
              <a:t>When you transplant them into your garden, you give them plenty of time to produce a crop before the first frost kills them.</a:t>
            </a:r>
          </a:p>
          <a:p>
            <a:endParaRPr lang="en-US" sz="1300" baseline="0" dirty="0" smtClean="0"/>
          </a:p>
          <a:p>
            <a:r>
              <a:rPr lang="en-US" sz="1300" baseline="0" dirty="0" smtClean="0"/>
              <a:t>Weeds can crowd out young plants, but transplants are already big enough to get a head start on weeds.</a:t>
            </a:r>
          </a:p>
        </p:txBody>
      </p:sp>
      <p:sp>
        <p:nvSpPr>
          <p:cNvPr id="4" name="Date Placeholder 3"/>
          <p:cNvSpPr>
            <a:spLocks noGrp="1"/>
          </p:cNvSpPr>
          <p:nvPr>
            <p:ph type="dt" idx="10"/>
          </p:nvPr>
        </p:nvSpPr>
        <p:spPr>
          <a:xfrm>
            <a:off x="3581400" y="0"/>
            <a:ext cx="3427378" cy="464820"/>
          </a:xfrm>
        </p:spPr>
        <p:txBody>
          <a:bodyPr/>
          <a:lstStyle/>
          <a:p>
            <a:r>
              <a:rPr lang="en-US" dirty="0"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3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12</a:t>
            </a:fld>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20682722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17">
              <a:defRPr/>
            </a:pPr>
            <a:r>
              <a:rPr lang="en-US" dirty="0" smtClean="0"/>
              <a:t>The chart on page 54 shows you which crops do best direct seeded,</a:t>
            </a:r>
            <a:r>
              <a:rPr lang="en-US" baseline="0" dirty="0" smtClean="0"/>
              <a:t> which do better transplanted, and which can go either way.</a:t>
            </a:r>
            <a:endParaRPr lang="en-US" dirty="0" smtClean="0"/>
          </a:p>
          <a:p>
            <a:pPr defTabSz="931717">
              <a:defRPr/>
            </a:pPr>
            <a:endParaRPr lang="en-US" dirty="0" smtClean="0"/>
          </a:p>
          <a:p>
            <a:pPr defTabSz="931717">
              <a:defRPr/>
            </a:pPr>
            <a:r>
              <a:rPr lang="en-US" baseline="0" dirty="0" smtClean="0"/>
              <a:t>Many crops can be either direct seeded or transplanted.  These include members of the cabbage family, the beet family (except for beets, which are better direct-seeded), the onion family and many herbs.  </a:t>
            </a:r>
          </a:p>
          <a:p>
            <a:pPr defTabSz="931717">
              <a:defRPr/>
            </a:pPr>
            <a:endParaRPr lang="en-US" dirty="0" smtClean="0"/>
          </a:p>
          <a:p>
            <a:pPr defTabSz="931717">
              <a:defRPr/>
            </a:pPr>
            <a:r>
              <a:rPr lang="en-US" dirty="0" smtClean="0"/>
              <a:t>Some crops do best when they are direct-seeded.</a:t>
            </a:r>
            <a:r>
              <a:rPr lang="en-US" baseline="0" dirty="0" smtClean="0"/>
              <a:t>  </a:t>
            </a:r>
            <a:r>
              <a:rPr lang="en-US" dirty="0" smtClean="0"/>
              <a:t>In general, direct seed leafy greens and crops with large seeds or deep tap</a:t>
            </a:r>
            <a:r>
              <a:rPr lang="en-US" baseline="0" dirty="0" smtClean="0"/>
              <a:t> roots.  [Review examples on chart].</a:t>
            </a:r>
          </a:p>
          <a:p>
            <a:pPr defTabSz="931717">
              <a:defRPr/>
            </a:pPr>
            <a:endParaRPr lang="en-US" baseline="0" dirty="0" smtClean="0"/>
          </a:p>
          <a:p>
            <a:r>
              <a:rPr lang="en-US" baseline="0" dirty="0" smtClean="0"/>
              <a:t>Transplant long-season crops like tomatoes, tomatillos, and eggplant.  These crops come from tropical or subtropical climates and need an early start in a greenhouse to ripen fruit in our short summers.</a:t>
            </a:r>
          </a:p>
          <a:p>
            <a:pPr defTabSz="931717">
              <a:defRPr/>
            </a:pPr>
            <a:endParaRPr lang="en-US" baseline="0" dirty="0" smtClean="0"/>
          </a:p>
        </p:txBody>
      </p:sp>
      <p:sp>
        <p:nvSpPr>
          <p:cNvPr id="4" name="Date Placeholder 3"/>
          <p:cNvSpPr>
            <a:spLocks noGrp="1"/>
          </p:cNvSpPr>
          <p:nvPr>
            <p:ph type="dt" idx="10"/>
          </p:nvPr>
        </p:nvSpPr>
        <p:spPr>
          <a:xfrm>
            <a:off x="3733800" y="0"/>
            <a:ext cx="3274978" cy="464820"/>
          </a:xfrm>
        </p:spPr>
        <p:txBody>
          <a:bodyPr/>
          <a:lstStyle/>
          <a:p>
            <a:r>
              <a:rPr lang="en-US" dirty="0"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3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13</a:t>
            </a:fld>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9769685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300" dirty="0"/>
              <a:t>At places like Fred Meyer, farmers’ </a:t>
            </a:r>
            <a:r>
              <a:rPr lang="en-US" sz="1300" dirty="0" smtClean="0"/>
              <a:t>markets, </a:t>
            </a:r>
            <a:r>
              <a:rPr lang="en-US" sz="1300" dirty="0"/>
              <a:t>and other locations that accept SNAP benefits, you can use your </a:t>
            </a:r>
            <a:r>
              <a:rPr lang="en-US" sz="1300" dirty="0" smtClean="0"/>
              <a:t>SNAP/Oregon</a:t>
            </a:r>
            <a:r>
              <a:rPr lang="en-US" sz="1300" baseline="0" dirty="0" smtClean="0"/>
              <a:t> Trail card</a:t>
            </a:r>
            <a:r>
              <a:rPr lang="en-US" sz="1300" dirty="0" smtClean="0"/>
              <a:t> </a:t>
            </a:r>
            <a:r>
              <a:rPr lang="en-US" sz="1300" dirty="0"/>
              <a:t>to purchase vegetable seeds and starts!</a:t>
            </a:r>
          </a:p>
        </p:txBody>
      </p:sp>
      <p:sp>
        <p:nvSpPr>
          <p:cNvPr id="4" name="Date Placeholder 3"/>
          <p:cNvSpPr>
            <a:spLocks noGrp="1"/>
          </p:cNvSpPr>
          <p:nvPr>
            <p:ph type="dt" idx="10"/>
          </p:nvPr>
        </p:nvSpPr>
        <p:spPr>
          <a:xfrm>
            <a:off x="3581400" y="0"/>
            <a:ext cx="3427378" cy="464820"/>
          </a:xfrm>
        </p:spPr>
        <p:txBody>
          <a:bodyPr/>
          <a:lstStyle/>
          <a:p>
            <a:r>
              <a:rPr lang="en-US" dirty="0"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3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14</a:t>
            </a:fld>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28822673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Page 55</a:t>
            </a:r>
            <a:endParaRPr lang="en-US" dirty="0"/>
          </a:p>
        </p:txBody>
      </p:sp>
      <p:sp>
        <p:nvSpPr>
          <p:cNvPr id="4" name="Date Placeholder 3"/>
          <p:cNvSpPr>
            <a:spLocks noGrp="1"/>
          </p:cNvSpPr>
          <p:nvPr>
            <p:ph type="dt" idx="10"/>
          </p:nvPr>
        </p:nvSpPr>
        <p:spPr>
          <a:xfrm>
            <a:off x="3733800" y="0"/>
            <a:ext cx="3274978" cy="464820"/>
          </a:xfrm>
        </p:spPr>
        <p:txBody>
          <a:bodyPr/>
          <a:lstStyle/>
          <a:p>
            <a:r>
              <a:rPr lang="en-US" dirty="0"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3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15</a:t>
            </a:fld>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20537348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17">
              <a:defRPr/>
            </a:pPr>
            <a:r>
              <a:rPr lang="en-US" sz="1300" dirty="0" smtClean="0"/>
              <a:t>All</a:t>
            </a:r>
            <a:r>
              <a:rPr lang="en-US" sz="1300" baseline="0" dirty="0" smtClean="0"/>
              <a:t> seed packets list the same basic information: when to plant, how deep to plant, distance between plants, and days to harvest.</a:t>
            </a:r>
          </a:p>
          <a:p>
            <a:pPr defTabSz="931717">
              <a:defRPr/>
            </a:pPr>
            <a:endParaRPr lang="en-US" sz="1300" baseline="0" dirty="0" smtClean="0"/>
          </a:p>
          <a:p>
            <a:pPr defTabSz="931717">
              <a:defRPr/>
            </a:pPr>
            <a:r>
              <a:rPr lang="en-US" sz="1300" baseline="0" dirty="0" smtClean="0"/>
              <a:t>Learning to read seed packets will help you make good decisions when you grow crops from seed.</a:t>
            </a:r>
            <a:endParaRPr lang="en-US" sz="1300" dirty="0" smtClean="0"/>
          </a:p>
          <a:p>
            <a:pPr defTabSz="931717">
              <a:defRPr/>
            </a:pPr>
            <a:endParaRPr lang="en-US" sz="1300" dirty="0"/>
          </a:p>
          <a:p>
            <a:pPr defTabSz="931717">
              <a:defRPr/>
            </a:pPr>
            <a:r>
              <a:rPr lang="en-US" sz="1300" dirty="0"/>
              <a:t>The diagram on page </a:t>
            </a:r>
            <a:r>
              <a:rPr lang="en-US" sz="1300" dirty="0" smtClean="0"/>
              <a:t>55 </a:t>
            </a:r>
            <a:r>
              <a:rPr lang="en-US" sz="1300" dirty="0"/>
              <a:t>outlines some of the most important information on a seed packet. Let’s go over it together [go over </a:t>
            </a:r>
            <a:r>
              <a:rPr lang="en-US" sz="1300" dirty="0" smtClean="0"/>
              <a:t>diagram with group].</a:t>
            </a:r>
            <a:endParaRPr lang="en-US" sz="1300" dirty="0"/>
          </a:p>
        </p:txBody>
      </p:sp>
      <p:sp>
        <p:nvSpPr>
          <p:cNvPr id="4" name="Date Placeholder 3"/>
          <p:cNvSpPr>
            <a:spLocks noGrp="1"/>
          </p:cNvSpPr>
          <p:nvPr>
            <p:ph type="dt" idx="10"/>
          </p:nvPr>
        </p:nvSpPr>
        <p:spPr>
          <a:xfrm>
            <a:off x="3657600" y="0"/>
            <a:ext cx="3351178" cy="464820"/>
          </a:xfrm>
        </p:spPr>
        <p:txBody>
          <a:bodyPr/>
          <a:lstStyle/>
          <a:p>
            <a:r>
              <a:rPr lang="en-US" dirty="0"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3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16</a:t>
            </a:fld>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35829817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300" dirty="0"/>
              <a:t>Try to </a:t>
            </a:r>
            <a:r>
              <a:rPr lang="en-US" sz="1300" dirty="0" smtClean="0"/>
              <a:t>buy only enough seeds for this one planting </a:t>
            </a:r>
            <a:r>
              <a:rPr lang="en-US" sz="1300" dirty="0"/>
              <a:t>year. </a:t>
            </a:r>
            <a:endParaRPr lang="en-US" sz="1300" dirty="0" smtClean="0"/>
          </a:p>
          <a:p>
            <a:endParaRPr lang="en-US" sz="1300" dirty="0" smtClean="0"/>
          </a:p>
          <a:p>
            <a:r>
              <a:rPr lang="en-US" sz="1300" dirty="0" smtClean="0"/>
              <a:t>Some </a:t>
            </a:r>
            <a:r>
              <a:rPr lang="en-US" sz="1300" dirty="0"/>
              <a:t>seeds can last for several years </a:t>
            </a:r>
            <a:r>
              <a:rPr lang="en-US" sz="1300" dirty="0" smtClean="0"/>
              <a:t>if</a:t>
            </a:r>
            <a:r>
              <a:rPr lang="en-US" sz="1300" baseline="0" dirty="0" smtClean="0"/>
              <a:t> you store them </a:t>
            </a:r>
            <a:r>
              <a:rPr lang="en-US" sz="1300" dirty="0" smtClean="0"/>
              <a:t>properly</a:t>
            </a:r>
            <a:r>
              <a:rPr lang="en-US" sz="1300" dirty="0"/>
              <a:t>, but </a:t>
            </a:r>
            <a:r>
              <a:rPr lang="en-US" sz="1300" dirty="0" smtClean="0"/>
              <a:t>they germinate best in the year stamped on the packet.</a:t>
            </a:r>
            <a:endParaRPr lang="en-US" sz="1300" dirty="0"/>
          </a:p>
          <a:p>
            <a:endParaRPr lang="en-US" sz="1300" dirty="0"/>
          </a:p>
          <a:p>
            <a:pPr defTabSz="931717"/>
            <a:r>
              <a:rPr lang="en-US" sz="1300" dirty="0" smtClean="0"/>
              <a:t>You can store leftover</a:t>
            </a:r>
            <a:r>
              <a:rPr lang="en-US" sz="1300" baseline="0" dirty="0" smtClean="0"/>
              <a:t> seeds in a cool, dark place like a closet or basement. </a:t>
            </a:r>
          </a:p>
          <a:p>
            <a:pPr defTabSz="931717"/>
            <a:endParaRPr lang="en-US" sz="1300" baseline="0" dirty="0" smtClean="0"/>
          </a:p>
          <a:p>
            <a:pPr defTabSz="931717"/>
            <a:r>
              <a:rPr lang="en-US" sz="1300" baseline="0" dirty="0" smtClean="0"/>
              <a:t>Put leftover seed packets in a sealed jar with a drying agent (like a silica packet from a pill bottle) to absorb moisture.</a:t>
            </a:r>
            <a:endParaRPr lang="en-US" sz="1300" dirty="0" smtClean="0"/>
          </a:p>
        </p:txBody>
      </p:sp>
      <p:sp>
        <p:nvSpPr>
          <p:cNvPr id="4" name="Date Placeholder 3"/>
          <p:cNvSpPr>
            <a:spLocks noGrp="1"/>
          </p:cNvSpPr>
          <p:nvPr>
            <p:ph type="dt" idx="10"/>
          </p:nvPr>
        </p:nvSpPr>
        <p:spPr>
          <a:xfrm>
            <a:off x="3657600" y="0"/>
            <a:ext cx="3351178" cy="464820"/>
          </a:xfrm>
        </p:spPr>
        <p:txBody>
          <a:bodyPr/>
          <a:lstStyle/>
          <a:p>
            <a:r>
              <a:rPr lang="en-US" dirty="0"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3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17</a:t>
            </a:fld>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34643471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Starting</a:t>
            </a:r>
            <a:r>
              <a:rPr lang="en-US" baseline="0" dirty="0" smtClean="0"/>
              <a:t> your seeds indoors is good for annual plants that you want to get a head-start on growing:</a:t>
            </a:r>
          </a:p>
          <a:p>
            <a:pPr eaLnBrk="1" hangingPunct="1"/>
            <a:endParaRPr lang="en-US" baseline="0" dirty="0" smtClean="0"/>
          </a:p>
          <a:p>
            <a:pPr eaLnBrk="1" hangingPunct="1"/>
            <a:r>
              <a:rPr lang="en-US" b="0" baseline="0" dirty="0" smtClean="0"/>
              <a:t>You may want to get your bedding plants started so they will be closer to their bloom time by the time the cultural conditions will let you plant them into your garden.</a:t>
            </a:r>
          </a:p>
          <a:p>
            <a:pPr eaLnBrk="1" hangingPunct="1"/>
            <a:endParaRPr lang="en-US" b="0" baseline="0" dirty="0" smtClean="0"/>
          </a:p>
          <a:p>
            <a:pPr eaLnBrk="1" hangingPunct="1"/>
            <a:r>
              <a:rPr lang="en-US" b="0" baseline="0" dirty="0" smtClean="0"/>
              <a:t>You may need to get a head start on annual crops that have a long growing season, like tomatoes &amp; peppers, so they will </a:t>
            </a:r>
            <a:r>
              <a:rPr lang="en-US" baseline="0" dirty="0" smtClean="0"/>
              <a:t>have enough time to generate a harvest after cultural conditions will let you plant them into your garden.  </a:t>
            </a:r>
          </a:p>
          <a:p>
            <a:pPr eaLnBrk="1" hangingPunct="1"/>
            <a:endParaRPr lang="en-US" baseline="0" dirty="0" smtClean="0"/>
          </a:p>
          <a:p>
            <a:pPr eaLnBrk="1" hangingPunct="1"/>
            <a:r>
              <a:rPr lang="en-US" baseline="0" dirty="0" smtClean="0"/>
              <a:t>Plus, using seed will allow you to produce a large quantity of plants inexpensively.</a:t>
            </a:r>
            <a:endParaRPr lang="en-US" dirty="0" smtClean="0"/>
          </a:p>
          <a:p>
            <a:pPr eaLnBrk="1" hangingPunct="1"/>
            <a:endParaRPr lang="en-US" dirty="0" smtClean="0"/>
          </a:p>
          <a:p>
            <a:pPr eaLnBrk="1" hangingPunct="1"/>
            <a:endParaRPr lang="en-US" baseline="0" dirty="0" smtClean="0"/>
          </a:p>
          <a:p>
            <a:pPr eaLnBrk="1" hangingPunct="1"/>
            <a:r>
              <a:rPr lang="en-US" baseline="0" dirty="0" smtClean="0"/>
              <a:t>(Photo courtesy of Billy Cox)</a:t>
            </a:r>
            <a:endParaRPr lang="en-US" dirty="0" smtClean="0"/>
          </a:p>
          <a:p>
            <a:endParaRPr lang="en-US" dirty="0"/>
          </a:p>
        </p:txBody>
      </p:sp>
      <p:sp>
        <p:nvSpPr>
          <p:cNvPr id="4" name="Slide Number Placeholder 3"/>
          <p:cNvSpPr>
            <a:spLocks noGrp="1"/>
          </p:cNvSpPr>
          <p:nvPr>
            <p:ph type="sldNum" sz="quarter" idx="10"/>
          </p:nvPr>
        </p:nvSpPr>
        <p:spPr/>
        <p:txBody>
          <a:bodyPr/>
          <a:lstStyle/>
          <a:p>
            <a:fld id="{4FB29A70-522C-3A41-B132-651B32078DD9}" type="slidenum">
              <a:rPr lang="en-US" smtClean="0"/>
              <a:pPr/>
              <a:t>18</a:t>
            </a:fld>
            <a:endParaRPr lang="en-US"/>
          </a:p>
        </p:txBody>
      </p:sp>
      <p:sp>
        <p:nvSpPr>
          <p:cNvPr id="5" name="Date Placeholder 4"/>
          <p:cNvSpPr>
            <a:spLocks noGrp="1"/>
          </p:cNvSpPr>
          <p:nvPr>
            <p:ph type="dt" idx="11"/>
          </p:nvPr>
        </p:nvSpPr>
        <p:spPr>
          <a:xfrm>
            <a:off x="3657600" y="0"/>
            <a:ext cx="3351178" cy="464820"/>
          </a:xfrm>
        </p:spPr>
        <p:txBody>
          <a:bodyPr/>
          <a:lstStyle/>
          <a:p>
            <a:r>
              <a:rPr lang="en-US" dirty="0" smtClean="0"/>
              <a:t>Oregon Food Bank and OSU Extension Service</a:t>
            </a:r>
            <a:endParaRPr lang="en-US" dirty="0"/>
          </a:p>
        </p:txBody>
      </p:sp>
      <p:sp>
        <p:nvSpPr>
          <p:cNvPr id="6" name="Footer Placeholder 5"/>
          <p:cNvSpPr>
            <a:spLocks noGrp="1"/>
          </p:cNvSpPr>
          <p:nvPr>
            <p:ph type="ftr" sz="quarter" idx="12"/>
          </p:nvPr>
        </p:nvSpPr>
        <p:spPr/>
        <p:txBody>
          <a:bodyPr/>
          <a:lstStyle/>
          <a:p>
            <a:r>
              <a:rPr lang="en-US" smtClean="0"/>
              <a:t>Week 3 PowerPoint</a:t>
            </a:r>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14227265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17">
              <a:defRPr/>
            </a:pPr>
            <a:r>
              <a:rPr lang="en-US" sz="1300" dirty="0"/>
              <a:t>In order to germinate, or break out of their protective outer shells and begin to grow, seeds need MOISTURE and WARMTH.</a:t>
            </a:r>
          </a:p>
        </p:txBody>
      </p:sp>
      <p:sp>
        <p:nvSpPr>
          <p:cNvPr id="4" name="Date Placeholder 3"/>
          <p:cNvSpPr>
            <a:spLocks noGrp="1"/>
          </p:cNvSpPr>
          <p:nvPr>
            <p:ph type="dt" idx="10"/>
          </p:nvPr>
        </p:nvSpPr>
        <p:spPr>
          <a:xfrm>
            <a:off x="3657600" y="0"/>
            <a:ext cx="3351178" cy="464820"/>
          </a:xfrm>
        </p:spPr>
        <p:txBody>
          <a:bodyPr/>
          <a:lstStyle/>
          <a:p>
            <a:r>
              <a:rPr lang="en-US" dirty="0"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3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19</a:t>
            </a:fld>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9841432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the last</a:t>
            </a:r>
            <a:r>
              <a:rPr lang="en-US" baseline="0" dirty="0" smtClean="0"/>
              <a:t> lesson we learned how to choose your site, and make garden beds.</a:t>
            </a:r>
          </a:p>
          <a:p>
            <a:endParaRPr lang="en-US" baseline="0" dirty="0" smtClean="0"/>
          </a:p>
          <a:p>
            <a:r>
              <a:rPr lang="en-US" dirty="0" smtClean="0"/>
              <a:t>In this lesson we cover ‘</a:t>
            </a:r>
            <a:r>
              <a:rPr lang="en-US" baseline="0" dirty="0" smtClean="0"/>
              <a:t>Planting your garden’ (pages </a:t>
            </a:r>
            <a:r>
              <a:rPr lang="en-US" dirty="0" smtClean="0"/>
              <a:t>53-70</a:t>
            </a:r>
            <a:r>
              <a:rPr lang="en-US" baseline="0" dirty="0" smtClean="0"/>
              <a:t> in your book). We will talk about:</a:t>
            </a:r>
            <a:endParaRPr lang="en-US" dirty="0" smtClean="0"/>
          </a:p>
          <a:p>
            <a:endParaRPr lang="en-US" baseline="0" dirty="0" smtClean="0"/>
          </a:p>
          <a:p>
            <a:r>
              <a:rPr lang="en-US" baseline="0" dirty="0" smtClean="0"/>
              <a:t>1) Gardening with containers</a:t>
            </a:r>
          </a:p>
          <a:p>
            <a:r>
              <a:rPr lang="en-US" dirty="0"/>
              <a:t>2</a:t>
            </a:r>
            <a:r>
              <a:rPr lang="en-US" baseline="0" dirty="0" smtClean="0"/>
              <a:t>) Choosing seeds or transplants </a:t>
            </a:r>
          </a:p>
          <a:p>
            <a:r>
              <a:rPr lang="en-US" dirty="0"/>
              <a:t>3</a:t>
            </a:r>
            <a:r>
              <a:rPr lang="en-US" baseline="0" dirty="0" smtClean="0"/>
              <a:t>) How to direct seed</a:t>
            </a:r>
          </a:p>
          <a:p>
            <a:r>
              <a:rPr lang="en-US" dirty="0"/>
              <a:t>4</a:t>
            </a:r>
            <a:r>
              <a:rPr lang="en-US" baseline="0" dirty="0" smtClean="0"/>
              <a:t>) How to transplant</a:t>
            </a:r>
          </a:p>
          <a:p>
            <a:endParaRPr lang="en-US" baseline="0" dirty="0" smtClean="0"/>
          </a:p>
          <a:p>
            <a:endParaRPr lang="en-US" baseline="0" dirty="0" smtClean="0"/>
          </a:p>
          <a:p>
            <a:endParaRPr lang="en-US" dirty="0"/>
          </a:p>
        </p:txBody>
      </p:sp>
      <p:sp>
        <p:nvSpPr>
          <p:cNvPr id="4" name="Date Placeholder 3"/>
          <p:cNvSpPr>
            <a:spLocks noGrp="1"/>
          </p:cNvSpPr>
          <p:nvPr>
            <p:ph type="dt" idx="10"/>
          </p:nvPr>
        </p:nvSpPr>
        <p:spPr>
          <a:xfrm>
            <a:off x="3733800" y="0"/>
            <a:ext cx="3274978" cy="464820"/>
          </a:xfrm>
        </p:spPr>
        <p:txBody>
          <a:bodyPr/>
          <a:lstStyle/>
          <a:p>
            <a:r>
              <a:rPr lang="en-US" dirty="0"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3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2</a:t>
            </a:fld>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25030589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17">
              <a:defRPr/>
            </a:pPr>
            <a:r>
              <a:rPr lang="en-US" baseline="0" dirty="0" smtClean="0"/>
              <a:t>Some crops germinate in relatively cool weather, while others (like corn, eggplant and tomatoes) need warmer temperatures.</a:t>
            </a:r>
          </a:p>
          <a:p>
            <a:pPr defTabSz="931717">
              <a:defRPr/>
            </a:pPr>
            <a:endParaRPr lang="en-US" baseline="0" dirty="0" smtClean="0"/>
          </a:p>
          <a:p>
            <a:pPr defTabSz="931717">
              <a:defRPr/>
            </a:pPr>
            <a:r>
              <a:rPr lang="en-US" baseline="0" dirty="0" smtClean="0"/>
              <a:t>This information is on </a:t>
            </a:r>
            <a:r>
              <a:rPr lang="en-US" baseline="0" smtClean="0"/>
              <a:t>page </a:t>
            </a:r>
            <a:r>
              <a:rPr lang="en-US" smtClean="0"/>
              <a:t>56</a:t>
            </a:r>
            <a:r>
              <a:rPr lang="en-US" baseline="0" smtClean="0"/>
              <a:t> </a:t>
            </a:r>
            <a:r>
              <a:rPr lang="en-US" baseline="0" dirty="0" smtClean="0"/>
              <a:t>of your booklet and on most seed packets.</a:t>
            </a:r>
            <a:endParaRPr lang="en-US" dirty="0" smtClean="0"/>
          </a:p>
          <a:p>
            <a:pPr defTabSz="931717">
              <a:defRPr/>
            </a:pPr>
            <a:endParaRPr lang="en-US" sz="1300" dirty="0"/>
          </a:p>
        </p:txBody>
      </p:sp>
      <p:sp>
        <p:nvSpPr>
          <p:cNvPr id="4" name="Date Placeholder 3"/>
          <p:cNvSpPr>
            <a:spLocks noGrp="1"/>
          </p:cNvSpPr>
          <p:nvPr>
            <p:ph type="dt" idx="10"/>
          </p:nvPr>
        </p:nvSpPr>
        <p:spPr>
          <a:xfrm>
            <a:off x="3657600" y="0"/>
            <a:ext cx="3351178" cy="464820"/>
          </a:xfrm>
        </p:spPr>
        <p:txBody>
          <a:bodyPr/>
          <a:lstStyle/>
          <a:p>
            <a:r>
              <a:rPr lang="en-US" dirty="0"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3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20</a:t>
            </a:fld>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29990814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300" dirty="0" smtClean="0"/>
              <a:t>Loosen </a:t>
            </a:r>
            <a:r>
              <a:rPr lang="en-US" sz="1300" dirty="0"/>
              <a:t>the soil using a </a:t>
            </a:r>
            <a:r>
              <a:rPr lang="en-US" sz="1300" dirty="0" smtClean="0"/>
              <a:t>digging fork or shovel, </a:t>
            </a:r>
            <a:r>
              <a:rPr lang="en-US" sz="1300" dirty="0"/>
              <a:t>then rake the </a:t>
            </a:r>
            <a:r>
              <a:rPr lang="en-US" sz="1300" dirty="0" smtClean="0"/>
              <a:t>seedbed smooth</a:t>
            </a:r>
            <a:r>
              <a:rPr lang="en-US" sz="1300" baseline="0" dirty="0" smtClean="0"/>
              <a:t> to create </a:t>
            </a:r>
            <a:r>
              <a:rPr lang="en-US" sz="1300" dirty="0" smtClean="0"/>
              <a:t>a </a:t>
            </a:r>
            <a:r>
              <a:rPr lang="en-US" sz="1300" dirty="0"/>
              <a:t>loose, even “tabletop” to your bed.</a:t>
            </a:r>
          </a:p>
          <a:p>
            <a:endParaRPr lang="en-US" sz="1300" dirty="0" smtClean="0"/>
          </a:p>
          <a:p>
            <a:r>
              <a:rPr lang="en-US" sz="1300" dirty="0" smtClean="0"/>
              <a:t>To</a:t>
            </a:r>
            <a:r>
              <a:rPr lang="en-US" sz="1300" baseline="0" dirty="0" smtClean="0"/>
              <a:t> make less work for yourself, spread your compost and fertilizer before you loosen the soil. Mix them in as you work the bed.</a:t>
            </a:r>
            <a:endParaRPr lang="en-US" dirty="0" smtClean="0"/>
          </a:p>
          <a:p>
            <a:pPr defTabSz="931717">
              <a:defRPr/>
            </a:pPr>
            <a:endParaRPr lang="en-US" sz="1300" dirty="0"/>
          </a:p>
        </p:txBody>
      </p:sp>
      <p:sp>
        <p:nvSpPr>
          <p:cNvPr id="4" name="Date Placeholder 3"/>
          <p:cNvSpPr>
            <a:spLocks noGrp="1"/>
          </p:cNvSpPr>
          <p:nvPr>
            <p:ph type="dt" idx="10"/>
          </p:nvPr>
        </p:nvSpPr>
        <p:spPr>
          <a:xfrm>
            <a:off x="3657600" y="0"/>
            <a:ext cx="3351178" cy="464820"/>
          </a:xfrm>
        </p:spPr>
        <p:txBody>
          <a:bodyPr/>
          <a:lstStyle/>
          <a:p>
            <a:r>
              <a:rPr lang="en-US" dirty="0"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3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21</a:t>
            </a:fld>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29868458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300" dirty="0" smtClean="0"/>
              <a:t>Fertilize before you sow seeds or transplant starts.</a:t>
            </a:r>
            <a:endParaRPr lang="en-US" sz="1300" dirty="0"/>
          </a:p>
          <a:p>
            <a:endParaRPr lang="en-US" sz="1300" dirty="0"/>
          </a:p>
          <a:p>
            <a:r>
              <a:rPr lang="en-US" sz="1300" dirty="0" smtClean="0"/>
              <a:t>Timing</a:t>
            </a:r>
            <a:r>
              <a:rPr lang="en-US" sz="1300" baseline="0" dirty="0" smtClean="0"/>
              <a:t> depends </a:t>
            </a:r>
            <a:r>
              <a:rPr lang="en-US" sz="1300" dirty="0" smtClean="0"/>
              <a:t>on </a:t>
            </a:r>
            <a:r>
              <a:rPr lang="en-US" sz="1300" dirty="0"/>
              <a:t>the type of fertilizer you are using.</a:t>
            </a:r>
          </a:p>
        </p:txBody>
      </p:sp>
      <p:sp>
        <p:nvSpPr>
          <p:cNvPr id="4" name="Date Placeholder 3"/>
          <p:cNvSpPr>
            <a:spLocks noGrp="1"/>
          </p:cNvSpPr>
          <p:nvPr>
            <p:ph type="dt" idx="10"/>
          </p:nvPr>
        </p:nvSpPr>
        <p:spPr>
          <a:xfrm>
            <a:off x="3733800" y="0"/>
            <a:ext cx="3274978" cy="464820"/>
          </a:xfrm>
        </p:spPr>
        <p:txBody>
          <a:bodyPr/>
          <a:lstStyle/>
          <a:p>
            <a:r>
              <a:rPr lang="en-US" dirty="0"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3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22</a:t>
            </a:fld>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10274659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defTabSz="931717">
              <a:defRPr/>
            </a:pPr>
            <a:r>
              <a:rPr lang="en-US" sz="1300" dirty="0" smtClean="0"/>
              <a:t>When you sow</a:t>
            </a:r>
            <a:r>
              <a:rPr lang="en-US" sz="1300" baseline="0" dirty="0" smtClean="0"/>
              <a:t> your seeds, you can choose one of these patterns</a:t>
            </a:r>
            <a:r>
              <a:rPr lang="en-US" sz="1300" dirty="0" smtClean="0"/>
              <a:t>: </a:t>
            </a:r>
          </a:p>
          <a:p>
            <a:pPr marL="342900" indent="-342900" defTabSz="931717">
              <a:buAutoNum type="arabicParenR"/>
              <a:defRPr/>
            </a:pPr>
            <a:r>
              <a:rPr lang="en-US" sz="1300" b="1" dirty="0" smtClean="0"/>
              <a:t>row planting </a:t>
            </a:r>
          </a:p>
          <a:p>
            <a:pPr marL="342900" indent="-342900" defTabSz="931717">
              <a:buAutoNum type="arabicParenR"/>
              <a:defRPr/>
            </a:pPr>
            <a:r>
              <a:rPr lang="en-US" sz="1300" b="1" dirty="0" smtClean="0"/>
              <a:t>banded planting</a:t>
            </a:r>
          </a:p>
          <a:p>
            <a:pPr marL="342900" indent="-342900" defTabSz="931717">
              <a:buAutoNum type="arabicParenR"/>
              <a:defRPr/>
            </a:pPr>
            <a:r>
              <a:rPr lang="en-US" sz="1300" b="1" dirty="0" smtClean="0"/>
              <a:t>hill planting</a:t>
            </a:r>
          </a:p>
          <a:p>
            <a:pPr defTabSz="931717">
              <a:defRPr/>
            </a:pPr>
            <a:endParaRPr lang="en-US" sz="1300" dirty="0" smtClean="0"/>
          </a:p>
          <a:p>
            <a:r>
              <a:rPr lang="en-US" sz="1300" b="0" baseline="0" dirty="0" smtClean="0"/>
              <a:t>Most seed packets have directions for planting in rows. The packet will tell you how deep the rows should be, how far apart to plant the seeds, and how far apart to space the rows.</a:t>
            </a:r>
          </a:p>
          <a:p>
            <a:endParaRPr lang="en-US" sz="1300" b="0" baseline="0" dirty="0" smtClean="0"/>
          </a:p>
          <a:p>
            <a:r>
              <a:rPr lang="en-US" sz="1300" b="0" baseline="0" dirty="0" smtClean="0"/>
              <a:t>Draw rows in the soil with your finger or a garden tool. Sow large seeds one by one, or sprinkle in smaller seeds. As insurance, sow twice as many seeds as you need—you can thin them later.</a:t>
            </a:r>
          </a:p>
          <a:p>
            <a:endParaRPr lang="en-US" sz="1300" b="0" baseline="0" dirty="0" smtClean="0"/>
          </a:p>
          <a:p>
            <a:r>
              <a:rPr lang="en-US" sz="1300" b="0" baseline="0" dirty="0" smtClean="0"/>
              <a:t>Check the seed packet to see how deep the seeds should be, then cover them with that amount of soil. Covering the seeds should be your last step so that you can see if you missed any spots.</a:t>
            </a:r>
          </a:p>
          <a:p>
            <a:endParaRPr lang="en-US" sz="1300" b="0" baseline="0" dirty="0" smtClean="0"/>
          </a:p>
          <a:p>
            <a:r>
              <a:rPr lang="en-US" sz="1300" b="0" baseline="0" dirty="0" smtClean="0"/>
              <a:t>Row planting works for all crops, but the distance between rows can waste space in a small garden.</a:t>
            </a:r>
            <a:endParaRPr lang="en-US" sz="1300" dirty="0"/>
          </a:p>
          <a:p>
            <a:pPr defTabSz="931717">
              <a:defRPr/>
            </a:pPr>
            <a:endParaRPr lang="en-US" sz="1300" dirty="0"/>
          </a:p>
          <a:p>
            <a:pPr defTabSz="931717">
              <a:defRPr/>
            </a:pPr>
            <a:r>
              <a:rPr lang="en-US" sz="1300" dirty="0"/>
              <a:t>TIP: To keep </a:t>
            </a:r>
            <a:r>
              <a:rPr lang="en-US" sz="1300" dirty="0" smtClean="0"/>
              <a:t>your </a:t>
            </a:r>
            <a:r>
              <a:rPr lang="en-US" sz="1300" dirty="0"/>
              <a:t>rows straight, you may want to use string lines as a guide. Pound in a stake at each end of the row and tie a string between the stakes—then follow the string as you plant.</a:t>
            </a:r>
          </a:p>
          <a:p>
            <a:pPr defTabSz="931717">
              <a:defRPr/>
            </a:pPr>
            <a:endParaRPr lang="en-US" sz="1300" dirty="0"/>
          </a:p>
          <a:p>
            <a:pPr defTabSz="931717">
              <a:defRPr/>
            </a:pPr>
            <a:r>
              <a:rPr lang="en-US" sz="1300" dirty="0"/>
              <a:t>This diagram is on page </a:t>
            </a:r>
            <a:r>
              <a:rPr lang="en-US" sz="1300" dirty="0" smtClean="0"/>
              <a:t>57 of </a:t>
            </a:r>
            <a:r>
              <a:rPr lang="en-US" sz="1300" dirty="0"/>
              <a:t>your booklet</a:t>
            </a:r>
            <a:r>
              <a:rPr lang="en-US" sz="1300" dirty="0" smtClean="0"/>
              <a:t>.</a:t>
            </a:r>
          </a:p>
          <a:p>
            <a:pPr defTabSz="931717">
              <a:defRPr/>
            </a:pPr>
            <a:endParaRPr lang="en-US" sz="1300" dirty="0" smtClean="0"/>
          </a:p>
        </p:txBody>
      </p:sp>
      <p:sp>
        <p:nvSpPr>
          <p:cNvPr id="4" name="Date Placeholder 3"/>
          <p:cNvSpPr>
            <a:spLocks noGrp="1"/>
          </p:cNvSpPr>
          <p:nvPr>
            <p:ph type="dt" idx="10"/>
          </p:nvPr>
        </p:nvSpPr>
        <p:spPr>
          <a:xfrm>
            <a:off x="3581400" y="0"/>
            <a:ext cx="3427378" cy="464820"/>
          </a:xfrm>
        </p:spPr>
        <p:txBody>
          <a:bodyPr/>
          <a:lstStyle/>
          <a:p>
            <a:r>
              <a:rPr lang="en-US" dirty="0"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3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23</a:t>
            </a:fld>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20853325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17"/>
            <a:r>
              <a:rPr lang="en-US" sz="1300" dirty="0" smtClean="0"/>
              <a:t>How deep to plant seeds depends on the crop—check</a:t>
            </a:r>
            <a:r>
              <a:rPr lang="en-US" sz="1300" baseline="0" dirty="0" smtClean="0"/>
              <a:t> your seed packet for information. If there are no directions on your seed packet, follow this rule: sow as deep as 3 to 4 times the longest part of the seed. If the seed is ¼ inch long, sow it 1 inch deep.</a:t>
            </a:r>
          </a:p>
          <a:p>
            <a:pPr defTabSz="931717"/>
            <a:endParaRPr lang="en-US" sz="1300" baseline="0" dirty="0" smtClean="0"/>
          </a:p>
          <a:p>
            <a:pPr defTabSz="931717"/>
            <a:r>
              <a:rPr lang="en-US" sz="1300" baseline="0" dirty="0" smtClean="0"/>
              <a:t>If you soil is heavy, you can sow your seeds less deeply and cover them with light potting soil.</a:t>
            </a:r>
          </a:p>
          <a:p>
            <a:pPr defTabSz="931717"/>
            <a:endParaRPr lang="en-US" sz="1300" baseline="0" dirty="0" smtClean="0"/>
          </a:p>
          <a:p>
            <a:pPr marL="0" marR="0" indent="0" algn="l" defTabSz="931717" rtl="0" eaLnBrk="1" fontAlgn="auto" latinLnBrk="0" hangingPunct="1">
              <a:lnSpc>
                <a:spcPct val="100000"/>
              </a:lnSpc>
              <a:spcBef>
                <a:spcPts val="0"/>
              </a:spcBef>
              <a:spcAft>
                <a:spcPts val="0"/>
              </a:spcAft>
              <a:buClrTx/>
              <a:buSzTx/>
              <a:buFontTx/>
              <a:buNone/>
              <a:tabLst/>
              <a:defRPr/>
            </a:pPr>
            <a:r>
              <a:rPr lang="en-US" sz="1300" baseline="0" dirty="0" smtClean="0"/>
              <a:t>If seeds are too deep, they may never germinate. If not deep enough, they may wash away or be carried off by birds. </a:t>
            </a:r>
            <a:endParaRPr lang="en-US" sz="1300" dirty="0" smtClean="0"/>
          </a:p>
          <a:p>
            <a:endParaRPr lang="en-US" sz="1300" dirty="0"/>
          </a:p>
          <a:p>
            <a:r>
              <a:rPr lang="en-US" sz="1300" dirty="0"/>
              <a:t>[NOTE—IMAGE SHOWS DEPTH IN CENTIMETERS. THE IMAGE IS INTENDED TO SHOW THAT YOU SOW SEEDS 3x-4x </a:t>
            </a:r>
            <a:r>
              <a:rPr lang="en-US" sz="1300" cap="all" dirty="0"/>
              <a:t>as deep as the longest part of the seed.</a:t>
            </a:r>
            <a:r>
              <a:rPr lang="en-US" sz="1300" dirty="0"/>
              <a:t>]</a:t>
            </a:r>
          </a:p>
        </p:txBody>
      </p:sp>
      <p:sp>
        <p:nvSpPr>
          <p:cNvPr id="4" name="Date Placeholder 3"/>
          <p:cNvSpPr>
            <a:spLocks noGrp="1"/>
          </p:cNvSpPr>
          <p:nvPr>
            <p:ph type="dt" idx="10"/>
          </p:nvPr>
        </p:nvSpPr>
        <p:spPr>
          <a:xfrm>
            <a:off x="3657600" y="0"/>
            <a:ext cx="3351178" cy="464820"/>
          </a:xfrm>
        </p:spPr>
        <p:txBody>
          <a:bodyPr/>
          <a:lstStyle/>
          <a:p>
            <a:r>
              <a:rPr lang="en-US" dirty="0"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3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24</a:t>
            </a:fld>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31467641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300" dirty="0"/>
              <a:t>Labeling at planting time can help you remember what you’ve planted. Include the date, too!</a:t>
            </a:r>
          </a:p>
          <a:p>
            <a:endParaRPr lang="en-US" sz="1300" dirty="0"/>
          </a:p>
          <a:p>
            <a:r>
              <a:rPr lang="en-US" sz="1300" dirty="0"/>
              <a:t>Cut up old yogurt containers or use popsicle sticks as plant tags—write on them with a permanent marker.</a:t>
            </a:r>
          </a:p>
        </p:txBody>
      </p:sp>
      <p:sp>
        <p:nvSpPr>
          <p:cNvPr id="4" name="Date Placeholder 3"/>
          <p:cNvSpPr>
            <a:spLocks noGrp="1"/>
          </p:cNvSpPr>
          <p:nvPr>
            <p:ph type="dt" idx="10"/>
          </p:nvPr>
        </p:nvSpPr>
        <p:spPr>
          <a:xfrm>
            <a:off x="3733800" y="0"/>
            <a:ext cx="3274978" cy="464820"/>
          </a:xfrm>
        </p:spPr>
        <p:txBody>
          <a:bodyPr/>
          <a:lstStyle/>
          <a:p>
            <a:r>
              <a:rPr lang="en-US" dirty="0"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3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25</a:t>
            </a:fld>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8497466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300" dirty="0" smtClean="0"/>
              <a:t>Seeds need moisture to germinate. Mist or</a:t>
            </a:r>
            <a:r>
              <a:rPr lang="en-US" sz="1300" baseline="0" dirty="0" smtClean="0"/>
              <a:t> lightly water often so that the soil is moist (like a wrung-out sponge), but not soggy. </a:t>
            </a:r>
          </a:p>
          <a:p>
            <a:endParaRPr lang="en-US" sz="1300" baseline="0" dirty="0" smtClean="0"/>
          </a:p>
          <a:p>
            <a:r>
              <a:rPr lang="en-US" sz="1300" baseline="0" dirty="0" smtClean="0"/>
              <a:t>Use a host nozzle with a mist setting to avoid washing the seeds away. Hold the nozzle above the soil until the water starts to puddle. Let the water soak in, then continue watering until it puddles again. Do this several times for an even watering.</a:t>
            </a:r>
            <a:endParaRPr lang="en-US" sz="1300" dirty="0" smtClean="0"/>
          </a:p>
          <a:p>
            <a:endParaRPr lang="en-US" sz="13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300" baseline="0" dirty="0" smtClean="0"/>
              <a:t>Water new seedbeds every day or two until the seedlings are established (or more often in hot weather). Let the soil dry slightly between </a:t>
            </a:r>
            <a:r>
              <a:rPr lang="en-US" sz="1300" baseline="0" dirty="0" err="1" smtClean="0"/>
              <a:t>waterings</a:t>
            </a:r>
            <a:r>
              <a:rPr lang="en-US" sz="1300" baseline="0" dirty="0" smtClean="0"/>
              <a:t>.</a:t>
            </a:r>
          </a:p>
          <a:p>
            <a:endParaRPr lang="en-US" sz="1300" dirty="0" smtClean="0"/>
          </a:p>
        </p:txBody>
      </p:sp>
      <p:sp>
        <p:nvSpPr>
          <p:cNvPr id="4" name="Date Placeholder 3"/>
          <p:cNvSpPr>
            <a:spLocks noGrp="1"/>
          </p:cNvSpPr>
          <p:nvPr>
            <p:ph type="dt" idx="10"/>
          </p:nvPr>
        </p:nvSpPr>
        <p:spPr>
          <a:xfrm>
            <a:off x="3581400" y="0"/>
            <a:ext cx="3427378" cy="464820"/>
          </a:xfrm>
        </p:spPr>
        <p:txBody>
          <a:bodyPr/>
          <a:lstStyle/>
          <a:p>
            <a:r>
              <a:rPr lang="en-US" dirty="0"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3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26</a:t>
            </a:fld>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9057422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300" dirty="0" smtClean="0"/>
              <a:t>When you thin, you remove some seedlings to give</a:t>
            </a:r>
            <a:r>
              <a:rPr lang="en-US" sz="1300" baseline="0" dirty="0" smtClean="0"/>
              <a:t> the remaining ones space to grow strong roots and leaves. </a:t>
            </a:r>
          </a:p>
          <a:p>
            <a:endParaRPr lang="en-US" sz="1300" baseline="0" dirty="0" smtClean="0"/>
          </a:p>
          <a:p>
            <a:r>
              <a:rPr lang="en-US" sz="1300" baseline="0" dirty="0" smtClean="0"/>
              <a:t>Thinning lets the remaining plants fill out their footprint.</a:t>
            </a:r>
          </a:p>
          <a:p>
            <a:endParaRPr lang="en-US" sz="1300" baseline="0" dirty="0" smtClean="0"/>
          </a:p>
          <a:p>
            <a:r>
              <a:rPr lang="en-US" sz="1300" baseline="0" dirty="0" smtClean="0"/>
              <a:t>Plants that are too close together compete with each other for sunlight, water, air and nutrients. They are also easy targets for diseases and pests (like slugs).</a:t>
            </a:r>
          </a:p>
          <a:p>
            <a:endParaRPr lang="en-US" sz="1300" baseline="0" dirty="0" smtClean="0"/>
          </a:p>
          <a:p>
            <a:endParaRPr lang="en-US" sz="1300" dirty="0"/>
          </a:p>
        </p:txBody>
      </p:sp>
      <p:sp>
        <p:nvSpPr>
          <p:cNvPr id="4" name="Date Placeholder 3"/>
          <p:cNvSpPr>
            <a:spLocks noGrp="1"/>
          </p:cNvSpPr>
          <p:nvPr>
            <p:ph type="dt" idx="10"/>
          </p:nvPr>
        </p:nvSpPr>
        <p:spPr>
          <a:xfrm>
            <a:off x="3733800" y="0"/>
            <a:ext cx="3274978" cy="464820"/>
          </a:xfrm>
        </p:spPr>
        <p:txBody>
          <a:bodyPr/>
          <a:lstStyle/>
          <a:p>
            <a:r>
              <a:rPr lang="en-US" dirty="0"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3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27</a:t>
            </a:fld>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37696936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Clr>
                <a:schemeClr val="tx1"/>
              </a:buClr>
            </a:pPr>
            <a:r>
              <a:rPr lang="en-US" sz="1300" dirty="0" smtClean="0"/>
              <a:t>Begin </a:t>
            </a:r>
            <a:r>
              <a:rPr lang="en-US" sz="1300" dirty="0"/>
              <a:t>thinning when first “true leaves” </a:t>
            </a:r>
            <a:r>
              <a:rPr lang="en-US" sz="1300" dirty="0" smtClean="0"/>
              <a:t>develop.</a:t>
            </a:r>
            <a:r>
              <a:rPr lang="en-US" sz="1300" baseline="0" dirty="0" smtClean="0"/>
              <a:t> </a:t>
            </a:r>
            <a:r>
              <a:rPr lang="en-US" sz="1300" dirty="0" smtClean="0"/>
              <a:t>True leaves</a:t>
            </a:r>
            <a:r>
              <a:rPr lang="en-US" sz="1300" baseline="0" dirty="0" smtClean="0"/>
              <a:t> are a plant’s mature foliage--they look different from seed leaves.</a:t>
            </a:r>
          </a:p>
          <a:p>
            <a:pPr>
              <a:buClr>
                <a:schemeClr val="tx1"/>
              </a:buClr>
            </a:pPr>
            <a:endParaRPr lang="en-US" sz="1300" dirty="0" smtClean="0"/>
          </a:p>
          <a:p>
            <a:pPr marL="0" marR="0" indent="0" algn="l" defTabSz="914400" rtl="0" eaLnBrk="1" fontAlgn="auto" latinLnBrk="0" hangingPunct="1">
              <a:lnSpc>
                <a:spcPct val="100000"/>
              </a:lnSpc>
              <a:spcBef>
                <a:spcPts val="0"/>
              </a:spcBef>
              <a:spcAft>
                <a:spcPts val="0"/>
              </a:spcAft>
              <a:buClr>
                <a:schemeClr val="tx1"/>
              </a:buClr>
              <a:buSzTx/>
              <a:buFontTx/>
              <a:buNone/>
              <a:tabLst/>
              <a:defRPr/>
            </a:pPr>
            <a:r>
              <a:rPr lang="en-US" sz="1300" dirty="0" smtClean="0"/>
              <a:t>Remove weak, small seedlings, and leave the stronger ones to grow. When you thin, you can snip the seedlings at surface</a:t>
            </a:r>
            <a:r>
              <a:rPr lang="en-US" sz="1300" baseline="0" dirty="0" smtClean="0"/>
              <a:t> of the soil or gently pull them up by the roots.</a:t>
            </a:r>
          </a:p>
          <a:p>
            <a:pPr>
              <a:buClr>
                <a:schemeClr val="tx1"/>
              </a:buClr>
            </a:pPr>
            <a:endParaRPr lang="en-US" sz="1300" dirty="0" smtClean="0"/>
          </a:p>
          <a:p>
            <a:pPr>
              <a:buClr>
                <a:schemeClr val="tx1"/>
              </a:buClr>
            </a:pPr>
            <a:r>
              <a:rPr lang="en-US" sz="1300" dirty="0" smtClean="0"/>
              <a:t>Water well after thinning to keep the remaining</a:t>
            </a:r>
            <a:r>
              <a:rPr lang="en-US" sz="1300" baseline="0" dirty="0" smtClean="0"/>
              <a:t> plants from drying out.</a:t>
            </a:r>
          </a:p>
          <a:p>
            <a:pPr>
              <a:buClr>
                <a:schemeClr val="tx1"/>
              </a:buClr>
            </a:pPr>
            <a:endParaRPr lang="en-US" sz="1300" baseline="0" dirty="0" smtClean="0"/>
          </a:p>
          <a:p>
            <a:pPr marL="0" marR="0" indent="0" algn="l" defTabSz="914400" rtl="0" eaLnBrk="1" fontAlgn="auto" latinLnBrk="0" hangingPunct="1">
              <a:lnSpc>
                <a:spcPct val="100000"/>
              </a:lnSpc>
              <a:spcBef>
                <a:spcPts val="0"/>
              </a:spcBef>
              <a:spcAft>
                <a:spcPts val="0"/>
              </a:spcAft>
              <a:buClr>
                <a:schemeClr val="tx1"/>
              </a:buClr>
              <a:buSzTx/>
              <a:buFontTx/>
              <a:buNone/>
              <a:tabLst/>
              <a:defRPr/>
            </a:pPr>
            <a:r>
              <a:rPr lang="en-US" sz="1300" dirty="0" smtClean="0"/>
              <a:t>Thin weekly until each plant has a “footprint” worth of growing space</a:t>
            </a:r>
          </a:p>
          <a:p>
            <a:pPr>
              <a:buClr>
                <a:schemeClr val="tx1"/>
              </a:buClr>
            </a:pPr>
            <a:endParaRPr lang="en-US" sz="1300" dirty="0" smtClean="0"/>
          </a:p>
        </p:txBody>
      </p:sp>
      <p:sp>
        <p:nvSpPr>
          <p:cNvPr id="4" name="Date Placeholder 3"/>
          <p:cNvSpPr>
            <a:spLocks noGrp="1"/>
          </p:cNvSpPr>
          <p:nvPr>
            <p:ph type="dt" idx="10"/>
          </p:nvPr>
        </p:nvSpPr>
        <p:spPr>
          <a:xfrm>
            <a:off x="3733800" y="0"/>
            <a:ext cx="3274978" cy="464820"/>
          </a:xfrm>
        </p:spPr>
        <p:txBody>
          <a:bodyPr/>
          <a:lstStyle/>
          <a:p>
            <a:r>
              <a:rPr lang="en-US" dirty="0"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3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28</a:t>
            </a:fld>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12705997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300" baseline="0" dirty="0" smtClean="0"/>
              <a:t>Some thinned seedlings, like lettuce, beets, chard, kale, collard greens and spinach, can be eaten as “baby greens.”</a:t>
            </a:r>
            <a:endParaRPr lang="en-US" sz="1300" dirty="0"/>
          </a:p>
        </p:txBody>
      </p:sp>
      <p:sp>
        <p:nvSpPr>
          <p:cNvPr id="4" name="Date Placeholder 3"/>
          <p:cNvSpPr>
            <a:spLocks noGrp="1"/>
          </p:cNvSpPr>
          <p:nvPr>
            <p:ph type="dt" idx="10"/>
          </p:nvPr>
        </p:nvSpPr>
        <p:spPr>
          <a:xfrm>
            <a:off x="3581400" y="0"/>
            <a:ext cx="3427378" cy="464820"/>
          </a:xfrm>
        </p:spPr>
        <p:txBody>
          <a:bodyPr/>
          <a:lstStyle/>
          <a:p>
            <a:r>
              <a:rPr lang="en-US" dirty="0"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3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29</a:t>
            </a:fld>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37773458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292DFC24-1161-445D-ADBB-88B30E86CC00}" type="slidenum">
              <a:rPr lang="en-US" altLang="en-US">
                <a:solidFill>
                  <a:prstClr val="black"/>
                </a:solidFill>
              </a:rPr>
              <a:pPr eaLnBrk="1" hangingPunct="1">
                <a:spcBef>
                  <a:spcPct val="0"/>
                </a:spcBef>
              </a:pPr>
              <a:t>3</a:t>
            </a:fld>
            <a:endParaRPr lang="en-US" altLang="en-US">
              <a:solidFill>
                <a:prstClr val="black"/>
              </a:solidFill>
            </a:endParaRPr>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p:spPr>
        <p:txBody>
          <a:bodyPr/>
          <a:lstStyle/>
          <a:p>
            <a:pPr eaLnBrk="1" hangingPunct="1"/>
            <a:r>
              <a:rPr lang="en-US" altLang="en-US" dirty="0" smtClean="0"/>
              <a:t>Are there any questions about placement before we move on to talking about gardening</a:t>
            </a:r>
            <a:r>
              <a:rPr lang="en-US" altLang="en-US" baseline="0" dirty="0" smtClean="0"/>
              <a:t> with</a:t>
            </a:r>
            <a:r>
              <a:rPr lang="en-US" altLang="en-US" dirty="0" smtClean="0"/>
              <a:t> containers?</a:t>
            </a:r>
          </a:p>
        </p:txBody>
      </p:sp>
      <p:sp>
        <p:nvSpPr>
          <p:cNvPr id="2" name="Footer Placeholder 1"/>
          <p:cNvSpPr>
            <a:spLocks noGrp="1"/>
          </p:cNvSpPr>
          <p:nvPr>
            <p:ph type="ftr" sz="quarter" idx="10"/>
          </p:nvPr>
        </p:nvSpPr>
        <p:spPr/>
        <p:txBody>
          <a:bodyPr/>
          <a:lstStyle/>
          <a:p>
            <a:r>
              <a:rPr lang="en-US" dirty="0" smtClean="0">
                <a:solidFill>
                  <a:prstClr val="black"/>
                </a:solidFill>
              </a:rPr>
              <a:t>Week 3 PowerPoint</a:t>
            </a:r>
            <a:endParaRPr lang="en-US" dirty="0">
              <a:solidFill>
                <a:prstClr val="black"/>
              </a:solidFill>
            </a:endParaRPr>
          </a:p>
        </p:txBody>
      </p:sp>
      <p:sp>
        <p:nvSpPr>
          <p:cNvPr id="3" name="Date Placeholder 2"/>
          <p:cNvSpPr>
            <a:spLocks noGrp="1"/>
          </p:cNvSpPr>
          <p:nvPr>
            <p:ph type="dt" idx="11"/>
          </p:nvPr>
        </p:nvSpPr>
        <p:spPr>
          <a:xfrm>
            <a:off x="3733800" y="0"/>
            <a:ext cx="3274978" cy="464820"/>
          </a:xfrm>
        </p:spPr>
        <p:txBody>
          <a:bodyPr/>
          <a:lstStyle/>
          <a:p>
            <a:r>
              <a:rPr lang="en-US" dirty="0" smtClean="0">
                <a:solidFill>
                  <a:prstClr val="black"/>
                </a:solidFill>
              </a:rPr>
              <a:t>Oregon Food Bank and OSU Extension Service</a:t>
            </a:r>
            <a:endParaRPr lang="en-US" dirty="0">
              <a:solidFill>
                <a:prstClr val="black"/>
              </a:solidFill>
            </a:endParaRPr>
          </a:p>
        </p:txBody>
      </p:sp>
      <p:sp>
        <p:nvSpPr>
          <p:cNvPr id="4" name="Header Placeholder 3"/>
          <p:cNvSpPr>
            <a:spLocks noGrp="1"/>
          </p:cNvSpPr>
          <p:nvPr>
            <p:ph type="hdr" sz="quarter" idx="12"/>
          </p:nvPr>
        </p:nvSpPr>
        <p:spPr/>
        <p:txBody>
          <a:bodyPr/>
          <a:lstStyle/>
          <a:p>
            <a:r>
              <a:rPr lang="en-US" smtClean="0">
                <a:solidFill>
                  <a:prstClr val="black"/>
                </a:solidFill>
              </a:rPr>
              <a:t>Seed to Supper</a:t>
            </a:r>
            <a:endParaRPr lang="en-US">
              <a:solidFill>
                <a:prstClr val="black"/>
              </a:solidFill>
            </a:endParaRPr>
          </a:p>
        </p:txBody>
      </p:sp>
    </p:spTree>
    <p:extLst>
      <p:ext uri="{BB962C8B-B14F-4D97-AF65-F5344CB8AC3E}">
        <p14:creationId xmlns:p14="http://schemas.microsoft.com/office/powerpoint/2010/main" val="39239001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Page</a:t>
            </a:r>
            <a:r>
              <a:rPr lang="en-US" baseline="0" dirty="0" smtClean="0"/>
              <a:t> 60</a:t>
            </a:r>
            <a:endParaRPr lang="en-US" dirty="0"/>
          </a:p>
        </p:txBody>
      </p:sp>
      <p:sp>
        <p:nvSpPr>
          <p:cNvPr id="4" name="Date Placeholder 3"/>
          <p:cNvSpPr>
            <a:spLocks noGrp="1"/>
          </p:cNvSpPr>
          <p:nvPr>
            <p:ph type="dt" idx="10"/>
          </p:nvPr>
        </p:nvSpPr>
        <p:spPr>
          <a:xfrm>
            <a:off x="3657600" y="0"/>
            <a:ext cx="3351178" cy="464820"/>
          </a:xfrm>
        </p:spPr>
        <p:txBody>
          <a:bodyPr/>
          <a:lstStyle/>
          <a:p>
            <a:r>
              <a:rPr lang="en-US" dirty="0"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3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30</a:t>
            </a:fld>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15069192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17">
              <a:defRPr/>
            </a:pPr>
            <a:r>
              <a:rPr lang="en-US" sz="1300" dirty="0"/>
              <a:t>Transplants can be </a:t>
            </a:r>
            <a:r>
              <a:rPr lang="en-US" sz="1300" dirty="0" smtClean="0"/>
              <a:t>expensive, </a:t>
            </a:r>
            <a:r>
              <a:rPr lang="en-US" sz="1300" dirty="0"/>
              <a:t>so you want to choose the best! With starts, bigger is not better.</a:t>
            </a:r>
          </a:p>
          <a:p>
            <a:pPr defTabSz="931717">
              <a:defRPr/>
            </a:pPr>
            <a:endParaRPr lang="en-US" sz="1300" dirty="0"/>
          </a:p>
          <a:p>
            <a:pPr defTabSz="931717">
              <a:defRPr/>
            </a:pPr>
            <a:r>
              <a:rPr lang="en-US" sz="1300" dirty="0"/>
              <a:t>Between the two on the screen, choose the one at right. It is stocky, with healthy, deep green leaves and roots that </a:t>
            </a:r>
            <a:r>
              <a:rPr lang="en-US" sz="1300" dirty="0" smtClean="0"/>
              <a:t>are not twisted around </a:t>
            </a:r>
            <a:r>
              <a:rPr lang="en-US" sz="1300" dirty="0"/>
              <a:t>themselves.</a:t>
            </a:r>
          </a:p>
          <a:p>
            <a:pPr defTabSz="931717">
              <a:defRPr/>
            </a:pPr>
            <a:endParaRPr lang="en-US" sz="1300" dirty="0"/>
          </a:p>
          <a:p>
            <a:pPr defTabSz="931717">
              <a:defRPr/>
            </a:pPr>
            <a:r>
              <a:rPr lang="en-US" sz="1300" dirty="0"/>
              <a:t>The plant at left is not as good a choice because it is “spindly” or “leggy”, with leaves that are yellowing and a root system that is “</a:t>
            </a:r>
            <a:r>
              <a:rPr lang="en-US" sz="1300" dirty="0" err="1"/>
              <a:t>rootbound</a:t>
            </a:r>
            <a:r>
              <a:rPr lang="en-US" sz="1300" dirty="0"/>
              <a:t>.”</a:t>
            </a:r>
          </a:p>
          <a:p>
            <a:pPr defTabSz="931717">
              <a:defRPr/>
            </a:pPr>
            <a:endParaRPr lang="en-US" sz="1300" dirty="0"/>
          </a:p>
          <a:p>
            <a:pPr defTabSz="931717">
              <a:defRPr/>
            </a:pPr>
            <a:r>
              <a:rPr lang="en-US" sz="1300" dirty="0"/>
              <a:t>HARDENING OFF: It can be helpful to expose transplants to outdoor temperatures and gradually for a few days before planting them in the ground.</a:t>
            </a:r>
          </a:p>
        </p:txBody>
      </p:sp>
      <p:sp>
        <p:nvSpPr>
          <p:cNvPr id="4" name="Date Placeholder 3"/>
          <p:cNvSpPr>
            <a:spLocks noGrp="1"/>
          </p:cNvSpPr>
          <p:nvPr>
            <p:ph type="dt" idx="10"/>
          </p:nvPr>
        </p:nvSpPr>
        <p:spPr>
          <a:xfrm>
            <a:off x="3733800" y="0"/>
            <a:ext cx="3274978" cy="464820"/>
          </a:xfrm>
        </p:spPr>
        <p:txBody>
          <a:bodyPr/>
          <a:lstStyle/>
          <a:p>
            <a:r>
              <a:rPr lang="en-US" dirty="0"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3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31</a:t>
            </a:fld>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89850606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17">
              <a:defRPr/>
            </a:pPr>
            <a:r>
              <a:rPr lang="en-US" sz="1300" dirty="0" smtClean="0"/>
              <a:t>Space plant starts according </a:t>
            </a:r>
            <a:r>
              <a:rPr lang="en-US" sz="1300" dirty="0"/>
              <a:t>to “footprint.” This will look too far apart, but </a:t>
            </a:r>
            <a:r>
              <a:rPr lang="en-US" sz="1300" dirty="0" smtClean="0"/>
              <a:t>it</a:t>
            </a:r>
            <a:r>
              <a:rPr lang="en-US" sz="1300" baseline="0" dirty="0" smtClean="0"/>
              <a:t> is</a:t>
            </a:r>
            <a:r>
              <a:rPr lang="en-US" sz="1300" dirty="0" smtClean="0"/>
              <a:t> not.</a:t>
            </a:r>
          </a:p>
          <a:p>
            <a:pPr defTabSz="931717">
              <a:defRPr/>
            </a:pPr>
            <a:endParaRPr lang="en-US" sz="1300" dirty="0"/>
          </a:p>
        </p:txBody>
      </p:sp>
      <p:sp>
        <p:nvSpPr>
          <p:cNvPr id="4" name="Date Placeholder 3"/>
          <p:cNvSpPr>
            <a:spLocks noGrp="1"/>
          </p:cNvSpPr>
          <p:nvPr>
            <p:ph type="dt" idx="10"/>
          </p:nvPr>
        </p:nvSpPr>
        <p:spPr>
          <a:xfrm>
            <a:off x="3733800" y="0"/>
            <a:ext cx="3274978" cy="464820"/>
          </a:xfrm>
        </p:spPr>
        <p:txBody>
          <a:bodyPr/>
          <a:lstStyle/>
          <a:p>
            <a:r>
              <a:rPr lang="en-US" dirty="0"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3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32</a:t>
            </a:fld>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16145900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17">
              <a:defRPr/>
            </a:pPr>
            <a:r>
              <a:rPr lang="en-US" sz="1300" dirty="0" smtClean="0"/>
              <a:t>Nursery transplants often come with more than one plant in a single pot.</a:t>
            </a:r>
          </a:p>
          <a:p>
            <a:pPr defTabSz="931717">
              <a:defRPr/>
            </a:pPr>
            <a:endParaRPr lang="en-US" sz="1300" dirty="0" smtClean="0"/>
          </a:p>
          <a:p>
            <a:pPr defTabSz="931717">
              <a:defRPr/>
            </a:pPr>
            <a:r>
              <a:rPr lang="en-US" sz="1300" dirty="0" smtClean="0"/>
              <a:t>If you are able to gently</a:t>
            </a:r>
            <a:r>
              <a:rPr lang="en-US" sz="1300" baseline="0" dirty="0" smtClean="0"/>
              <a:t> separate the roots without breaking them (as shown), you can plant each seedling separately.</a:t>
            </a:r>
          </a:p>
          <a:p>
            <a:pPr defTabSz="931717">
              <a:defRPr/>
            </a:pPr>
            <a:endParaRPr lang="en-US" sz="1300" baseline="0" dirty="0" smtClean="0"/>
          </a:p>
          <a:p>
            <a:pPr defTabSz="931717">
              <a:defRPr/>
            </a:pPr>
            <a:r>
              <a:rPr lang="en-US" sz="1300" baseline="0" dirty="0" smtClean="0"/>
              <a:t>If the seedlings are too hard to separate, choose the healthiest looking plant and cut off the rest at soil level to keep them from competing with each other.</a:t>
            </a:r>
            <a:endParaRPr lang="en-US" sz="1300" dirty="0"/>
          </a:p>
        </p:txBody>
      </p:sp>
      <p:sp>
        <p:nvSpPr>
          <p:cNvPr id="4" name="Date Placeholder 3"/>
          <p:cNvSpPr>
            <a:spLocks noGrp="1"/>
          </p:cNvSpPr>
          <p:nvPr>
            <p:ph type="dt" idx="10"/>
          </p:nvPr>
        </p:nvSpPr>
        <p:spPr>
          <a:xfrm>
            <a:off x="3352800" y="0"/>
            <a:ext cx="3655978" cy="464820"/>
          </a:xfrm>
        </p:spPr>
        <p:txBody>
          <a:bodyPr/>
          <a:lstStyle/>
          <a:p>
            <a:r>
              <a:rPr lang="en-US" dirty="0"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3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33</a:t>
            </a:fld>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324198368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300" dirty="0" smtClean="0"/>
              <a:t>Transplant</a:t>
            </a:r>
            <a:r>
              <a:rPr lang="en-US" sz="1300" baseline="0" dirty="0" smtClean="0"/>
              <a:t> starts in early morning or early evening to prevent wilting. Water the starts before transplanting and handle them gently.</a:t>
            </a:r>
            <a:endParaRPr lang="en-US" sz="1300" dirty="0" smtClean="0"/>
          </a:p>
          <a:p>
            <a:endParaRPr lang="en-US" sz="1300" dirty="0" smtClean="0"/>
          </a:p>
          <a:p>
            <a:r>
              <a:rPr lang="en-US" sz="1300" dirty="0" smtClean="0"/>
              <a:t>Dig </a:t>
            </a:r>
            <a:r>
              <a:rPr lang="en-US" sz="1300" dirty="0"/>
              <a:t>a hole that is wider and slightly deeper than the root ball. </a:t>
            </a:r>
            <a:r>
              <a:rPr lang="en-US" sz="1300" dirty="0" smtClean="0"/>
              <a:t>The hole should</a:t>
            </a:r>
            <a:r>
              <a:rPr lang="en-US" sz="1300" baseline="0" dirty="0" smtClean="0"/>
              <a:t> be big enough that the top of the </a:t>
            </a:r>
            <a:r>
              <a:rPr lang="en-US" sz="1300" baseline="0" dirty="0" err="1" smtClean="0"/>
              <a:t>rootball</a:t>
            </a:r>
            <a:r>
              <a:rPr lang="en-US" sz="1300" baseline="0" dirty="0" smtClean="0"/>
              <a:t> does not stick up above the level of the soil. Mix fertilizer into the bottom of the hole (about ¼ cup organic fertilizer). </a:t>
            </a:r>
          </a:p>
          <a:p>
            <a:endParaRPr lang="en-US" sz="1300" baseline="0" dirty="0" smtClean="0"/>
          </a:p>
          <a:p>
            <a:r>
              <a:rPr lang="en-US" sz="1300" dirty="0" smtClean="0"/>
              <a:t>Set transplant</a:t>
            </a:r>
            <a:r>
              <a:rPr lang="en-US" sz="1300" baseline="0" dirty="0" smtClean="0"/>
              <a:t> in the hole so that the bottom leaves are at the top of the planting hole. Gently backfill the hole with soil (but do not compress it). </a:t>
            </a:r>
          </a:p>
          <a:p>
            <a:endParaRPr lang="en-US" sz="1300" baseline="0" dirty="0" smtClean="0"/>
          </a:p>
          <a:p>
            <a:r>
              <a:rPr lang="en-US" sz="1300" baseline="0" dirty="0" smtClean="0"/>
              <a:t>Gently water the transplanted start right away and keep them well-watered during the first week. The soil will settle, so you might want to add more soil to the planting hole after watering.</a:t>
            </a:r>
          </a:p>
        </p:txBody>
      </p:sp>
      <p:sp>
        <p:nvSpPr>
          <p:cNvPr id="4" name="Date Placeholder 3"/>
          <p:cNvSpPr>
            <a:spLocks noGrp="1"/>
          </p:cNvSpPr>
          <p:nvPr>
            <p:ph type="dt" idx="10"/>
          </p:nvPr>
        </p:nvSpPr>
        <p:spPr>
          <a:xfrm>
            <a:off x="3657600" y="0"/>
            <a:ext cx="3351178" cy="464820"/>
          </a:xfrm>
        </p:spPr>
        <p:txBody>
          <a:bodyPr/>
          <a:lstStyle/>
          <a:p>
            <a:r>
              <a:rPr lang="en-US" dirty="0"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3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34</a:t>
            </a:fld>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284987931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17">
              <a:defRPr/>
            </a:pPr>
            <a:r>
              <a:rPr lang="en-US" sz="1300" dirty="0" smtClean="0"/>
              <a:t>Tomatoes need to be transplanted differently.</a:t>
            </a:r>
          </a:p>
          <a:p>
            <a:pPr defTabSz="931717">
              <a:defRPr/>
            </a:pPr>
            <a:endParaRPr lang="en-US" sz="1300" dirty="0" smtClean="0"/>
          </a:p>
          <a:p>
            <a:pPr defTabSz="931717">
              <a:defRPr/>
            </a:pPr>
            <a:r>
              <a:rPr lang="en-US" sz="1300" dirty="0" smtClean="0"/>
              <a:t>Dig a hole that is deeper</a:t>
            </a:r>
            <a:r>
              <a:rPr lang="en-US" sz="1300" baseline="0" dirty="0" smtClean="0"/>
              <a:t> than the </a:t>
            </a:r>
            <a:r>
              <a:rPr lang="en-US" sz="1300" baseline="0" dirty="0" err="1" smtClean="0"/>
              <a:t>rootball</a:t>
            </a:r>
            <a:r>
              <a:rPr lang="en-US" sz="1300" baseline="0" dirty="0" smtClean="0"/>
              <a:t>.</a:t>
            </a:r>
            <a:endParaRPr lang="en-US" sz="1300" dirty="0" smtClean="0"/>
          </a:p>
          <a:p>
            <a:pPr defTabSz="931717">
              <a:defRPr/>
            </a:pPr>
            <a:endParaRPr lang="en-US" sz="1300" dirty="0" smtClean="0"/>
          </a:p>
          <a:p>
            <a:pPr defTabSz="931717">
              <a:defRPr/>
            </a:pPr>
            <a:r>
              <a:rPr lang="en-US" sz="1300" dirty="0" smtClean="0"/>
              <a:t>Cut</a:t>
            </a:r>
            <a:r>
              <a:rPr lang="en-US" sz="1300" baseline="0" dirty="0" smtClean="0"/>
              <a:t> off the bottom set of leaves and plant the tomato so that only two or three sets of leaves are above the soil.</a:t>
            </a:r>
          </a:p>
          <a:p>
            <a:pPr defTabSz="931717">
              <a:defRPr/>
            </a:pPr>
            <a:endParaRPr lang="en-US" sz="1300" baseline="0" dirty="0" smtClean="0"/>
          </a:p>
          <a:p>
            <a:pPr defTabSz="931717">
              <a:defRPr/>
            </a:pPr>
            <a:r>
              <a:rPr lang="en-US" sz="1300" baseline="0" dirty="0" smtClean="0"/>
              <a:t>New roots will form below the soil.</a:t>
            </a:r>
            <a:endParaRPr lang="en-US" sz="1300" dirty="0" smtClean="0"/>
          </a:p>
        </p:txBody>
      </p:sp>
      <p:sp>
        <p:nvSpPr>
          <p:cNvPr id="4" name="Date Placeholder 3"/>
          <p:cNvSpPr>
            <a:spLocks noGrp="1"/>
          </p:cNvSpPr>
          <p:nvPr>
            <p:ph type="dt" idx="10"/>
          </p:nvPr>
        </p:nvSpPr>
        <p:spPr>
          <a:xfrm>
            <a:off x="3733800" y="0"/>
            <a:ext cx="3274978" cy="464820"/>
          </a:xfrm>
        </p:spPr>
        <p:txBody>
          <a:bodyPr/>
          <a:lstStyle/>
          <a:p>
            <a:r>
              <a:rPr lang="en-US" dirty="0"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3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35</a:t>
            </a:fld>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298752982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That is</a:t>
            </a:r>
            <a:r>
              <a:rPr lang="en-US" baseline="0" dirty="0" smtClean="0"/>
              <a:t> it for this lesson We talked about:</a:t>
            </a:r>
            <a:endParaRPr lang="en-US" dirty="0" smtClean="0"/>
          </a:p>
          <a:p>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1) Gardening with containers</a:t>
            </a:r>
          </a:p>
          <a:p>
            <a:r>
              <a:rPr lang="en-US" dirty="0"/>
              <a:t>2</a:t>
            </a:r>
            <a:r>
              <a:rPr lang="en-US" baseline="0" dirty="0" smtClean="0"/>
              <a:t>) Choosing seeds or transplants </a:t>
            </a:r>
          </a:p>
          <a:p>
            <a:r>
              <a:rPr lang="en-US" dirty="0"/>
              <a:t>3</a:t>
            </a:r>
            <a:r>
              <a:rPr lang="en-US" baseline="0" dirty="0" smtClean="0"/>
              <a:t>) How to direct seed</a:t>
            </a:r>
          </a:p>
          <a:p>
            <a:r>
              <a:rPr lang="en-US" dirty="0"/>
              <a:t>4</a:t>
            </a:r>
            <a:r>
              <a:rPr lang="en-US" baseline="0" dirty="0" smtClean="0"/>
              <a:t>) How to transplant</a:t>
            </a:r>
          </a:p>
          <a:p>
            <a:endParaRPr lang="en-US" baseline="0" dirty="0" smtClean="0"/>
          </a:p>
          <a:p>
            <a:r>
              <a:rPr lang="en-US" baseline="0" dirty="0" smtClean="0"/>
              <a:t>Any questions?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In the next lesson we will talk about general garden maintenance, and how to care for your garden as it grows.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r>
              <a:rPr lang="en-US" baseline="0" dirty="0" smtClean="0"/>
              <a:t>The next lesson will include the materials in Chapter 4 (pages </a:t>
            </a:r>
            <a:r>
              <a:rPr lang="en-US" dirty="0" smtClean="0"/>
              <a:t>71-84</a:t>
            </a:r>
            <a:r>
              <a:rPr lang="en-US" baseline="0" dirty="0" smtClean="0"/>
              <a:t>). Feel free to read ahead, if you want! </a:t>
            </a:r>
          </a:p>
          <a:p>
            <a:endParaRPr lang="en-US" baseline="0" dirty="0" smtClean="0"/>
          </a:p>
          <a:p>
            <a:r>
              <a:rPr lang="en-US" baseline="0" dirty="0" smtClean="0"/>
              <a:t>REMEMBER TO BRING YOUR BOOKS BACK EVERY WEEK!</a:t>
            </a:r>
          </a:p>
          <a:p>
            <a:endParaRPr lang="en-US" baseline="0" dirty="0" smtClean="0"/>
          </a:p>
          <a:p>
            <a:endParaRPr lang="en-US" dirty="0" smtClean="0"/>
          </a:p>
          <a:p>
            <a:endParaRPr lang="en-US" dirty="0"/>
          </a:p>
        </p:txBody>
      </p:sp>
      <p:sp>
        <p:nvSpPr>
          <p:cNvPr id="4" name="Date Placeholder 3"/>
          <p:cNvSpPr>
            <a:spLocks noGrp="1"/>
          </p:cNvSpPr>
          <p:nvPr>
            <p:ph type="dt" idx="10"/>
          </p:nvPr>
        </p:nvSpPr>
        <p:spPr>
          <a:xfrm>
            <a:off x="3581400" y="0"/>
            <a:ext cx="3427378" cy="464820"/>
          </a:xfrm>
        </p:spPr>
        <p:txBody>
          <a:bodyPr/>
          <a:lstStyle/>
          <a:p>
            <a:r>
              <a:rPr lang="en-US" dirty="0"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3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36</a:t>
            </a:fld>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33697135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59ABF12A-24A3-4EAB-A2CB-FADBEF5AF088}" type="slidenum">
              <a:rPr lang="en-US" altLang="en-US">
                <a:solidFill>
                  <a:prstClr val="black"/>
                </a:solidFill>
              </a:rPr>
              <a:pPr eaLnBrk="1" hangingPunct="1">
                <a:spcBef>
                  <a:spcPct val="0"/>
                </a:spcBef>
              </a:pPr>
              <a:t>4</a:t>
            </a:fld>
            <a:endParaRPr lang="en-US" altLang="en-US">
              <a:solidFill>
                <a:prstClr val="black"/>
              </a:solidFill>
            </a:endParaRPr>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p:spPr>
        <p:txBody>
          <a:bodyPr/>
          <a:lstStyle/>
          <a:p>
            <a:pPr eaLnBrk="1" hangingPunct="1"/>
            <a:r>
              <a:rPr lang="en-US" altLang="en-US" dirty="0" smtClean="0"/>
              <a:t>Almost anything that you can put a hole in the bottom will work for containers.</a:t>
            </a:r>
          </a:p>
          <a:p>
            <a:pPr eaLnBrk="1" hangingPunct="1"/>
            <a:endParaRPr lang="en-US" altLang="en-US" dirty="0" smtClean="0"/>
          </a:p>
          <a:p>
            <a:pPr eaLnBrk="1" hangingPunct="1"/>
            <a:r>
              <a:rPr lang="en-US" altLang="en-US" dirty="0" smtClean="0"/>
              <a:t>Read the list of good containers.</a:t>
            </a:r>
          </a:p>
          <a:p>
            <a:pPr eaLnBrk="1" hangingPunct="1"/>
            <a:endParaRPr lang="en-US" altLang="en-US" dirty="0" smtClean="0"/>
          </a:p>
          <a:p>
            <a:pPr eaLnBrk="1" hangingPunct="1"/>
            <a:r>
              <a:rPr lang="en-US" altLang="en-US" dirty="0" smtClean="0"/>
              <a:t>Some containers are known or suspected to leach dangerous chemicals into the soil. It is best to avoid (Read the list of bad containers).</a:t>
            </a:r>
          </a:p>
          <a:p>
            <a:pPr eaLnBrk="1" hangingPunct="1"/>
            <a:endParaRPr lang="en-US" altLang="en-US" dirty="0" smtClean="0"/>
          </a:p>
          <a:p>
            <a:pPr eaLnBrk="1" hangingPunct="1"/>
            <a:r>
              <a:rPr lang="en-US" altLang="en-US" dirty="0" smtClean="0"/>
              <a:t>In general, bigger containers will need to be watered less frequently, but will require more soil to fill.</a:t>
            </a:r>
          </a:p>
        </p:txBody>
      </p:sp>
      <p:sp>
        <p:nvSpPr>
          <p:cNvPr id="2" name="Footer Placeholder 1"/>
          <p:cNvSpPr>
            <a:spLocks noGrp="1"/>
          </p:cNvSpPr>
          <p:nvPr>
            <p:ph type="ftr" sz="quarter" idx="10"/>
          </p:nvPr>
        </p:nvSpPr>
        <p:spPr/>
        <p:txBody>
          <a:bodyPr/>
          <a:lstStyle/>
          <a:p>
            <a:r>
              <a:rPr lang="en-US" dirty="0" smtClean="0">
                <a:solidFill>
                  <a:prstClr val="black"/>
                </a:solidFill>
              </a:rPr>
              <a:t>Week 3 PowerPoint</a:t>
            </a:r>
            <a:endParaRPr lang="en-US" dirty="0">
              <a:solidFill>
                <a:prstClr val="black"/>
              </a:solidFill>
            </a:endParaRPr>
          </a:p>
        </p:txBody>
      </p:sp>
      <p:sp>
        <p:nvSpPr>
          <p:cNvPr id="3" name="Date Placeholder 2"/>
          <p:cNvSpPr>
            <a:spLocks noGrp="1"/>
          </p:cNvSpPr>
          <p:nvPr>
            <p:ph type="dt" idx="11"/>
          </p:nvPr>
        </p:nvSpPr>
        <p:spPr>
          <a:xfrm>
            <a:off x="3657600" y="0"/>
            <a:ext cx="3351178" cy="464820"/>
          </a:xfrm>
        </p:spPr>
        <p:txBody>
          <a:bodyPr/>
          <a:lstStyle/>
          <a:p>
            <a:r>
              <a:rPr lang="en-US" dirty="0" smtClean="0">
                <a:solidFill>
                  <a:prstClr val="black"/>
                </a:solidFill>
              </a:rPr>
              <a:t>Oregon Food Bank and OSU Extension Service</a:t>
            </a:r>
            <a:endParaRPr lang="en-US" dirty="0">
              <a:solidFill>
                <a:prstClr val="black"/>
              </a:solidFill>
            </a:endParaRPr>
          </a:p>
        </p:txBody>
      </p:sp>
      <p:sp>
        <p:nvSpPr>
          <p:cNvPr id="4" name="Header Placeholder 3"/>
          <p:cNvSpPr>
            <a:spLocks noGrp="1"/>
          </p:cNvSpPr>
          <p:nvPr>
            <p:ph type="hdr" sz="quarter" idx="12"/>
          </p:nvPr>
        </p:nvSpPr>
        <p:spPr/>
        <p:txBody>
          <a:bodyPr/>
          <a:lstStyle/>
          <a:p>
            <a:r>
              <a:rPr lang="en-US" smtClean="0">
                <a:solidFill>
                  <a:prstClr val="black"/>
                </a:solidFill>
              </a:rPr>
              <a:t>Seed to Supper</a:t>
            </a:r>
            <a:endParaRPr lang="en-US">
              <a:solidFill>
                <a:prstClr val="black"/>
              </a:solidFill>
            </a:endParaRPr>
          </a:p>
        </p:txBody>
      </p:sp>
    </p:spTree>
    <p:extLst>
      <p:ext uri="{BB962C8B-B14F-4D97-AF65-F5344CB8AC3E}">
        <p14:creationId xmlns:p14="http://schemas.microsoft.com/office/powerpoint/2010/main" val="31426696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FB29A70-522C-3A41-B132-651B32078DD9}" type="slidenum">
              <a:rPr lang="en-US" smtClean="0"/>
              <a:pPr/>
              <a:t>5</a:t>
            </a:fld>
            <a:endParaRPr lang="en-US"/>
          </a:p>
        </p:txBody>
      </p:sp>
      <p:sp>
        <p:nvSpPr>
          <p:cNvPr id="5" name="Date Placeholder 4"/>
          <p:cNvSpPr>
            <a:spLocks noGrp="1"/>
          </p:cNvSpPr>
          <p:nvPr>
            <p:ph type="dt" idx="11"/>
          </p:nvPr>
        </p:nvSpPr>
        <p:spPr>
          <a:xfrm>
            <a:off x="3581400" y="0"/>
            <a:ext cx="3427378" cy="464820"/>
          </a:xfrm>
        </p:spPr>
        <p:txBody>
          <a:bodyPr/>
          <a:lstStyle/>
          <a:p>
            <a:r>
              <a:rPr lang="en-US" dirty="0" smtClean="0"/>
              <a:t>Oregon Food Bank and OSU Extension Service</a:t>
            </a:r>
            <a:endParaRPr lang="en-US" dirty="0"/>
          </a:p>
        </p:txBody>
      </p:sp>
      <p:sp>
        <p:nvSpPr>
          <p:cNvPr id="6" name="Footer Placeholder 5"/>
          <p:cNvSpPr>
            <a:spLocks noGrp="1"/>
          </p:cNvSpPr>
          <p:nvPr>
            <p:ph type="ftr" sz="quarter" idx="12"/>
          </p:nvPr>
        </p:nvSpPr>
        <p:spPr/>
        <p:txBody>
          <a:bodyPr/>
          <a:lstStyle/>
          <a:p>
            <a:r>
              <a:rPr lang="en-US" smtClean="0"/>
              <a:t>Week 3 PowerPoint</a:t>
            </a:r>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2377061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C0CB59AE-D076-468A-8890-0A09D0021687}" type="slidenum">
              <a:rPr lang="en-US" altLang="en-US">
                <a:solidFill>
                  <a:prstClr val="black"/>
                </a:solidFill>
              </a:rPr>
              <a:pPr eaLnBrk="1" hangingPunct="1">
                <a:spcBef>
                  <a:spcPct val="0"/>
                </a:spcBef>
              </a:pPr>
              <a:t>6</a:t>
            </a:fld>
            <a:endParaRPr lang="en-US" altLang="en-US">
              <a:solidFill>
                <a:prstClr val="black"/>
              </a:solidFill>
            </a:endParaRPr>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p:spPr>
        <p:txBody>
          <a:bodyPr/>
          <a:lstStyle/>
          <a:p>
            <a:pPr eaLnBrk="1" hangingPunct="1"/>
            <a:endParaRPr lang="en-US" altLang="en-US" dirty="0" smtClean="0">
              <a:latin typeface="Arial" panose="020B0604020202020204" pitchFamily="34" charset="0"/>
            </a:endParaRPr>
          </a:p>
        </p:txBody>
      </p:sp>
      <p:sp>
        <p:nvSpPr>
          <p:cNvPr id="2" name="Footer Placeholder 1"/>
          <p:cNvSpPr>
            <a:spLocks noGrp="1"/>
          </p:cNvSpPr>
          <p:nvPr>
            <p:ph type="ftr" sz="quarter" idx="10"/>
          </p:nvPr>
        </p:nvSpPr>
        <p:spPr/>
        <p:txBody>
          <a:bodyPr/>
          <a:lstStyle/>
          <a:p>
            <a:r>
              <a:rPr lang="en-US" dirty="0" smtClean="0">
                <a:solidFill>
                  <a:prstClr val="black"/>
                </a:solidFill>
              </a:rPr>
              <a:t>Week 3 PowerPoint</a:t>
            </a:r>
            <a:endParaRPr lang="en-US" dirty="0">
              <a:solidFill>
                <a:prstClr val="black"/>
              </a:solidFill>
            </a:endParaRPr>
          </a:p>
        </p:txBody>
      </p:sp>
      <p:sp>
        <p:nvSpPr>
          <p:cNvPr id="3" name="Date Placeholder 2"/>
          <p:cNvSpPr>
            <a:spLocks noGrp="1"/>
          </p:cNvSpPr>
          <p:nvPr>
            <p:ph type="dt" idx="11"/>
          </p:nvPr>
        </p:nvSpPr>
        <p:spPr>
          <a:xfrm>
            <a:off x="3733800" y="0"/>
            <a:ext cx="3274978" cy="464820"/>
          </a:xfrm>
        </p:spPr>
        <p:txBody>
          <a:bodyPr/>
          <a:lstStyle/>
          <a:p>
            <a:r>
              <a:rPr lang="en-US" smtClean="0">
                <a:solidFill>
                  <a:prstClr val="black"/>
                </a:solidFill>
              </a:rPr>
              <a:t>Oregon Food Bank and OSU Extension Service</a:t>
            </a:r>
            <a:endParaRPr lang="en-US">
              <a:solidFill>
                <a:prstClr val="black"/>
              </a:solidFill>
            </a:endParaRPr>
          </a:p>
        </p:txBody>
      </p:sp>
      <p:sp>
        <p:nvSpPr>
          <p:cNvPr id="4" name="Header Placeholder 3"/>
          <p:cNvSpPr>
            <a:spLocks noGrp="1"/>
          </p:cNvSpPr>
          <p:nvPr>
            <p:ph type="hdr" sz="quarter" idx="12"/>
          </p:nvPr>
        </p:nvSpPr>
        <p:spPr/>
        <p:txBody>
          <a:bodyPr/>
          <a:lstStyle/>
          <a:p>
            <a:r>
              <a:rPr lang="en-US" smtClean="0">
                <a:solidFill>
                  <a:prstClr val="black"/>
                </a:solidFill>
              </a:rPr>
              <a:t>Seed to Supper</a:t>
            </a:r>
            <a:endParaRPr lang="en-US">
              <a:solidFill>
                <a:prstClr val="black"/>
              </a:solidFill>
            </a:endParaRPr>
          </a:p>
        </p:txBody>
      </p:sp>
    </p:spTree>
    <p:extLst>
      <p:ext uri="{BB962C8B-B14F-4D97-AF65-F5344CB8AC3E}">
        <p14:creationId xmlns:p14="http://schemas.microsoft.com/office/powerpoint/2010/main" val="13487972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And don’t follow the ill-advised practice of adding a layer of coarse gravel</a:t>
            </a:r>
            <a:r>
              <a:rPr lang="en-US" baseline="0" dirty="0" smtClean="0"/>
              <a:t> or other coarse material</a:t>
            </a:r>
            <a:r>
              <a:rPr lang="en-US" dirty="0" smtClean="0"/>
              <a:t> in the bottom of the container for drainage. </a:t>
            </a:r>
          </a:p>
          <a:p>
            <a:endParaRPr lang="en-US" dirty="0" smtClean="0"/>
          </a:p>
          <a:p>
            <a:r>
              <a:rPr lang="en-US" dirty="0" smtClean="0"/>
              <a:t>Research</a:t>
            </a:r>
            <a:r>
              <a:rPr lang="en-US" baseline="0" dirty="0" smtClean="0"/>
              <a:t> on water dynamics shows that water will resist penetrating a different textured soil. Therefore the coarse material that is placed in the bottom of a pot will cause the water to remain at a much higher level in the pot for a longer period of time. </a:t>
            </a:r>
            <a:r>
              <a:rPr lang="en-US" dirty="0" smtClean="0"/>
              <a:t>The saturated soil is still there it is just closer to the plants roots</a:t>
            </a:r>
            <a:r>
              <a:rPr lang="en-US" baseline="0" dirty="0" smtClean="0"/>
              <a:t> causing the roots to rot.</a:t>
            </a:r>
            <a:endParaRPr lang="en-US" dirty="0" smtClean="0"/>
          </a:p>
          <a:p>
            <a:endParaRPr lang="en-US" dirty="0" smtClean="0"/>
          </a:p>
          <a:p>
            <a:r>
              <a:rPr lang="en-US" dirty="0" smtClean="0"/>
              <a:t>So no gravel should be used in the bottom of the containers.</a:t>
            </a:r>
          </a:p>
        </p:txBody>
      </p:sp>
      <p:sp>
        <p:nvSpPr>
          <p:cNvPr id="21508" name="Header Placehold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r>
              <a:rPr lang="en-US" dirty="0" smtClean="0">
                <a:latin typeface="+mn-lt"/>
              </a:rPr>
              <a:t>Seed to Supper</a:t>
            </a:r>
          </a:p>
        </p:txBody>
      </p:sp>
      <p:sp>
        <p:nvSpPr>
          <p:cNvPr id="21509" name="Date Placehold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r>
              <a:rPr lang="en-US" dirty="0" smtClean="0">
                <a:latin typeface="+mn-lt"/>
              </a:rPr>
              <a:t>Oregon Food Bank and OSU Extension Service</a:t>
            </a:r>
          </a:p>
        </p:txBody>
      </p:sp>
      <p:sp>
        <p:nvSpPr>
          <p:cNvPr id="21510" name="Slide Number Placeholder 5"/>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3D53DBE4-EB34-4B99-A0F8-2C87428BFB4A}" type="slidenum">
              <a:rPr lang="en-US">
                <a:latin typeface="Arial" panose="020B0604020202020204" pitchFamily="34" charset="0"/>
              </a:rPr>
              <a:pPr>
                <a:spcBef>
                  <a:spcPct val="0"/>
                </a:spcBef>
              </a:pPr>
              <a:t>7</a:t>
            </a:fld>
            <a:endParaRPr lang="en-US">
              <a:latin typeface="Arial" panose="020B0604020202020204" pitchFamily="34" charset="0"/>
            </a:endParaRPr>
          </a:p>
        </p:txBody>
      </p:sp>
      <p:sp>
        <p:nvSpPr>
          <p:cNvPr id="2" name="Footer Placeholder 1"/>
          <p:cNvSpPr>
            <a:spLocks noGrp="1"/>
          </p:cNvSpPr>
          <p:nvPr>
            <p:ph type="ftr" sz="quarter" idx="10"/>
          </p:nvPr>
        </p:nvSpPr>
        <p:spPr/>
        <p:txBody>
          <a:bodyPr/>
          <a:lstStyle/>
          <a:p>
            <a:r>
              <a:rPr lang="en-US" smtClean="0"/>
              <a:t>Week 3 PowerPoint</a:t>
            </a:r>
            <a:endParaRPr lang="en-US"/>
          </a:p>
        </p:txBody>
      </p:sp>
    </p:spTree>
    <p:extLst>
      <p:ext uri="{BB962C8B-B14F-4D97-AF65-F5344CB8AC3E}">
        <p14:creationId xmlns:p14="http://schemas.microsoft.com/office/powerpoint/2010/main" val="7392202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B208828B-75CD-4420-A47E-0B07B95D2524}" type="slidenum">
              <a:rPr lang="en-US" altLang="en-US">
                <a:solidFill>
                  <a:prstClr val="black"/>
                </a:solidFill>
              </a:rPr>
              <a:pPr eaLnBrk="1" hangingPunct="1">
                <a:spcBef>
                  <a:spcPct val="0"/>
                </a:spcBef>
              </a:pPr>
              <a:t>8</a:t>
            </a:fld>
            <a:endParaRPr lang="en-US" altLang="en-US">
              <a:solidFill>
                <a:prstClr val="black"/>
              </a:solidFill>
            </a:endParaRPr>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p:spPr>
        <p:txBody>
          <a:bodyPr/>
          <a:lstStyle/>
          <a:p>
            <a:pPr eaLnBrk="1" hangingPunct="1"/>
            <a:endParaRPr lang="en-US" altLang="en-US" smtClean="0">
              <a:latin typeface="Arial" panose="020B0604020202020204" pitchFamily="34" charset="0"/>
            </a:endParaRPr>
          </a:p>
        </p:txBody>
      </p:sp>
      <p:sp>
        <p:nvSpPr>
          <p:cNvPr id="2" name="Footer Placeholder 1"/>
          <p:cNvSpPr>
            <a:spLocks noGrp="1"/>
          </p:cNvSpPr>
          <p:nvPr>
            <p:ph type="ftr" sz="quarter" idx="10"/>
          </p:nvPr>
        </p:nvSpPr>
        <p:spPr/>
        <p:txBody>
          <a:bodyPr/>
          <a:lstStyle/>
          <a:p>
            <a:r>
              <a:rPr lang="en-US" dirty="0" smtClean="0">
                <a:solidFill>
                  <a:prstClr val="black"/>
                </a:solidFill>
              </a:rPr>
              <a:t>Week 3 PowerPoint</a:t>
            </a:r>
            <a:endParaRPr lang="en-US" dirty="0">
              <a:solidFill>
                <a:prstClr val="black"/>
              </a:solidFill>
            </a:endParaRPr>
          </a:p>
        </p:txBody>
      </p:sp>
      <p:sp>
        <p:nvSpPr>
          <p:cNvPr id="3" name="Date Placeholder 2"/>
          <p:cNvSpPr>
            <a:spLocks noGrp="1"/>
          </p:cNvSpPr>
          <p:nvPr>
            <p:ph type="dt" idx="11"/>
          </p:nvPr>
        </p:nvSpPr>
        <p:spPr>
          <a:xfrm>
            <a:off x="3733800" y="0"/>
            <a:ext cx="3274978" cy="464820"/>
          </a:xfrm>
        </p:spPr>
        <p:txBody>
          <a:bodyPr/>
          <a:lstStyle/>
          <a:p>
            <a:r>
              <a:rPr lang="en-US" dirty="0" smtClean="0">
                <a:solidFill>
                  <a:prstClr val="black"/>
                </a:solidFill>
              </a:rPr>
              <a:t>Oregon Food Bank and OSU Extension Service</a:t>
            </a:r>
            <a:endParaRPr lang="en-US" dirty="0">
              <a:solidFill>
                <a:prstClr val="black"/>
              </a:solidFill>
            </a:endParaRPr>
          </a:p>
        </p:txBody>
      </p:sp>
      <p:sp>
        <p:nvSpPr>
          <p:cNvPr id="4" name="Header Placeholder 3"/>
          <p:cNvSpPr>
            <a:spLocks noGrp="1"/>
          </p:cNvSpPr>
          <p:nvPr>
            <p:ph type="hdr" sz="quarter" idx="12"/>
          </p:nvPr>
        </p:nvSpPr>
        <p:spPr/>
        <p:txBody>
          <a:bodyPr/>
          <a:lstStyle/>
          <a:p>
            <a:r>
              <a:rPr lang="en-US" smtClean="0">
                <a:solidFill>
                  <a:prstClr val="black"/>
                </a:solidFill>
              </a:rPr>
              <a:t>Seed to Supper</a:t>
            </a:r>
            <a:endParaRPr lang="en-US">
              <a:solidFill>
                <a:prstClr val="black"/>
              </a:solidFill>
            </a:endParaRPr>
          </a:p>
        </p:txBody>
      </p:sp>
    </p:spTree>
    <p:extLst>
      <p:ext uri="{BB962C8B-B14F-4D97-AF65-F5344CB8AC3E}">
        <p14:creationId xmlns:p14="http://schemas.microsoft.com/office/powerpoint/2010/main" val="2096400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Page</a:t>
            </a:r>
            <a:r>
              <a:rPr lang="en-US" baseline="0" dirty="0" smtClean="0"/>
              <a:t> </a:t>
            </a:r>
            <a:r>
              <a:rPr lang="en-US" dirty="0" smtClean="0"/>
              <a:t>54</a:t>
            </a:r>
            <a:endParaRPr lang="en-US" dirty="0"/>
          </a:p>
        </p:txBody>
      </p:sp>
      <p:sp>
        <p:nvSpPr>
          <p:cNvPr id="4" name="Date Placeholder 3"/>
          <p:cNvSpPr>
            <a:spLocks noGrp="1"/>
          </p:cNvSpPr>
          <p:nvPr>
            <p:ph type="dt" idx="10"/>
          </p:nvPr>
        </p:nvSpPr>
        <p:spPr>
          <a:xfrm>
            <a:off x="3733800" y="0"/>
            <a:ext cx="3274978" cy="464820"/>
          </a:xfrm>
        </p:spPr>
        <p:txBody>
          <a:bodyPr/>
          <a:lstStyle/>
          <a:p>
            <a:r>
              <a:rPr lang="en-US" dirty="0"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3 PowerPoint</a:t>
            </a:r>
            <a:endParaRPr lang="en-US"/>
          </a:p>
        </p:txBody>
      </p:sp>
      <p:sp>
        <p:nvSpPr>
          <p:cNvPr id="6" name="Slide Number Placeholder 5"/>
          <p:cNvSpPr>
            <a:spLocks noGrp="1"/>
          </p:cNvSpPr>
          <p:nvPr>
            <p:ph type="sldNum" sz="quarter" idx="12"/>
          </p:nvPr>
        </p:nvSpPr>
        <p:spPr/>
        <p:txBody>
          <a:bodyPr/>
          <a:lstStyle/>
          <a:p>
            <a:fld id="{0095C1E3-E25E-4181-891B-687C5DFF8D43}" type="slidenum">
              <a:rPr lang="en-US" smtClean="0"/>
              <a:pPr/>
              <a:t>9</a:t>
            </a:fld>
            <a:endParaRPr lang="en-US"/>
          </a:p>
        </p:txBody>
      </p:sp>
      <p:sp>
        <p:nvSpPr>
          <p:cNvPr id="7" name="Header Placeholder 6"/>
          <p:cNvSpPr>
            <a:spLocks noGrp="1"/>
          </p:cNvSpPr>
          <p:nvPr>
            <p:ph type="hdr" sz="quarter" idx="13"/>
          </p:nvPr>
        </p:nvSpPr>
        <p:spPr/>
        <p:txBody>
          <a:bodyPr/>
          <a:lstStyle/>
          <a:p>
            <a:r>
              <a:rPr lang="en-US" smtClean="0"/>
              <a:t>Seed to Supper</a:t>
            </a:r>
            <a:endParaRPr lang="en-US"/>
          </a:p>
        </p:txBody>
      </p:sp>
    </p:spTree>
    <p:extLst>
      <p:ext uri="{BB962C8B-B14F-4D97-AF65-F5344CB8AC3E}">
        <p14:creationId xmlns:p14="http://schemas.microsoft.com/office/powerpoint/2010/main" val="25180267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6" name="Slide Number Placeholder 5"/>
          <p:cNvSpPr>
            <a:spLocks noGrp="1"/>
          </p:cNvSpPr>
          <p:nvPr>
            <p:ph type="sldNum" sz="quarter" idx="12"/>
          </p:nvPr>
        </p:nvSpPr>
        <p:spPr/>
        <p:txBody>
          <a:bodyPr/>
          <a:lstStyle/>
          <a:p>
            <a:fld id="{093B1690-6009-44F8-B69B-FB13D5222BE9}"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093B1690-6009-44F8-B69B-FB13D5222BE9}"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6" name="Slide Number Placeholder 5"/>
          <p:cNvSpPr>
            <a:spLocks noGrp="1"/>
          </p:cNvSpPr>
          <p:nvPr>
            <p:ph type="sldNum" sz="quarter" idx="12"/>
          </p:nvPr>
        </p:nvSpPr>
        <p:spPr/>
        <p:txBody>
          <a:bodyPr/>
          <a:lstStyle/>
          <a:p>
            <a:fld id="{FDC1EC80-9E3A-4FB1-AB44-5E86BF6971E9}"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FDC1EC80-9E3A-4FB1-AB44-5E86BF6971E9}"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FDC1EC80-9E3A-4FB1-AB44-5E86BF6971E9}" type="slidenum">
              <a:rPr lang="en-US" smtClean="0"/>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FDC1EC80-9E3A-4FB1-AB44-5E86BF6971E9}" type="slidenum">
              <a:rPr lang="en-US" smtClean="0"/>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FDC1EC80-9E3A-4FB1-AB44-5E86BF6971E9}" type="slidenum">
              <a:rPr lang="en-US" smtClean="0"/>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FDC1EC80-9E3A-4FB1-AB44-5E86BF6971E9}" type="slidenum">
              <a:rPr lang="en-US" smtClean="0"/>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DC1EC80-9E3A-4FB1-AB44-5E86BF6971E9}" type="slidenum">
              <a:rPr lang="en-US" smtClean="0"/>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FDC1EC80-9E3A-4FB1-AB44-5E86BF6971E9}" type="slidenum">
              <a:rPr lang="en-US" smtClean="0"/>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FDC1EC80-9E3A-4FB1-AB44-5E86BF6971E9}"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latin typeface="Arial Rounded MT Bold" panose="020F070403050403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buClr>
                <a:schemeClr val="bg1"/>
              </a:buClr>
              <a:defRPr>
                <a:solidFill>
                  <a:schemeClr val="bg1"/>
                </a:solidFill>
                <a:latin typeface="Arial Rounded MT Bold" panose="020F0704030504030204" pitchFamily="34" charset="0"/>
              </a:defRPr>
            </a:lvl1pPr>
            <a:lvl2pPr>
              <a:buClr>
                <a:schemeClr val="bg1"/>
              </a:buClr>
              <a:defRPr>
                <a:solidFill>
                  <a:schemeClr val="bg1"/>
                </a:solidFill>
                <a:latin typeface="Arial Rounded MT Bold" panose="020F0704030504030204" pitchFamily="34" charset="0"/>
              </a:defRPr>
            </a:lvl2pPr>
            <a:lvl3pPr>
              <a:buClr>
                <a:schemeClr val="bg1"/>
              </a:buClr>
              <a:defRPr>
                <a:solidFill>
                  <a:schemeClr val="bg1"/>
                </a:solidFill>
                <a:latin typeface="Arial Rounded MT Bold" panose="020F0704030504030204" pitchFamily="34" charset="0"/>
              </a:defRPr>
            </a:lvl3pPr>
            <a:lvl4pPr>
              <a:buClr>
                <a:schemeClr val="bg1"/>
              </a:buClr>
              <a:defRPr>
                <a:solidFill>
                  <a:schemeClr val="bg1"/>
                </a:solidFill>
                <a:latin typeface="Arial Rounded MT Bold" panose="020F0704030504030204" pitchFamily="34" charset="0"/>
              </a:defRPr>
            </a:lvl4pPr>
            <a:lvl5pPr>
              <a:buClr>
                <a:schemeClr val="bg1"/>
              </a:buClr>
              <a:defRPr>
                <a:solidFill>
                  <a:schemeClr val="bg1"/>
                </a:solidFill>
                <a:latin typeface="Arial Rounded MT Bold" panose="020F070403050403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093B1690-6009-44F8-B69B-FB13D5222BE9}"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FDC1EC80-9E3A-4FB1-AB44-5E86BF6971E9}" type="slidenum">
              <a:rPr lang="en-US" smtClean="0"/>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FDC1EC80-9E3A-4FB1-AB44-5E86BF6971E9}" type="slidenum">
              <a:rPr lang="en-US" smtClean="0"/>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6" name="Slide Number Placeholder 5"/>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4624652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53561990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87651850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9140705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64400339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88985254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5841454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1375332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093B1690-6009-44F8-B69B-FB13D5222BE9}"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43261792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96804654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6" name="Slide Number Placeholder 5"/>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961013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96079122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46173331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60913521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78589699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407091968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69889638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1896832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093B1690-6009-44F8-B69B-FB13D5222BE9}"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409189900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90152842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6" name="Slide Number Placeholder 5"/>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61674123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29768735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17261564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17602191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402397940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8880718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40470309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9915957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093B1690-6009-44F8-B69B-FB13D5222BE9}" type="slidenum">
              <a:rPr lang="en-US" smtClean="0"/>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418031151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83091937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1 column w/bullets">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Content Placeholder 2"/>
          <p:cNvSpPr>
            <a:spLocks noGrp="1"/>
          </p:cNvSpPr>
          <p:nvPr>
            <p:ph idx="1"/>
          </p:nvPr>
        </p:nvSpPr>
        <p:spPr>
          <a:xfrm>
            <a:off x="457200" y="1371600"/>
            <a:ext cx="4114800" cy="4343400"/>
          </a:xfrm>
        </p:spPr>
        <p:txBody>
          <a:bodyPr/>
          <a:lstStyle>
            <a:lvl1pPr marL="228600" indent="-228600">
              <a:buFont typeface="Arial"/>
              <a:buChar char="•"/>
              <a:defRPr sz="2400"/>
            </a:lvl1pPr>
            <a:lvl2pPr marL="457200" indent="-228600">
              <a:buFont typeface="Arial"/>
              <a:buChar char="•"/>
              <a:defRPr sz="2000"/>
            </a:lvl2pPr>
            <a:lvl3pPr marL="685800" indent="-228600">
              <a:buFont typeface="Arial"/>
              <a:buChar char="•"/>
              <a:defRPr/>
            </a:lvl3pPr>
            <a:lvl4pPr marL="914400" indent="-228600">
              <a:buFont typeface="Arial"/>
              <a:buChar char="•"/>
              <a:defRPr/>
            </a:lvl4pPr>
            <a:lvl5pPr marL="914400" indent="0">
              <a:buFontTx/>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Picture Placeholder 7"/>
          <p:cNvSpPr>
            <a:spLocks noGrp="1"/>
          </p:cNvSpPr>
          <p:nvPr>
            <p:ph type="pic" sz="quarter" idx="10"/>
          </p:nvPr>
        </p:nvSpPr>
        <p:spPr>
          <a:xfrm>
            <a:off x="4800600" y="1371600"/>
            <a:ext cx="3886200" cy="4343400"/>
          </a:xfrm>
        </p:spPr>
        <p:txBody>
          <a:bodyPr/>
          <a:lstStyle/>
          <a:p>
            <a:r>
              <a:rPr lang="en-US" smtClean="0"/>
              <a:t>Click icon to add picture</a:t>
            </a:r>
            <a:endParaRPr lang="en-US"/>
          </a:p>
        </p:txBody>
      </p:sp>
      <p:sp>
        <p:nvSpPr>
          <p:cNvPr id="7" name="Title 1"/>
          <p:cNvSpPr>
            <a:spLocks noGrp="1"/>
          </p:cNvSpPr>
          <p:nvPr>
            <p:ph type="title"/>
          </p:nvPr>
        </p:nvSpPr>
        <p:spPr>
          <a:xfrm>
            <a:off x="457200" y="457200"/>
            <a:ext cx="8229600" cy="685800"/>
          </a:xfrm>
        </p:spPr>
        <p:txBody>
          <a:bodyPr/>
          <a:lstStyle/>
          <a:p>
            <a:r>
              <a:rPr lang="en-US" smtClean="0"/>
              <a:t>Click to edit Master title style</a:t>
            </a:r>
            <a:endParaRPr lang="en-US" dirty="0"/>
          </a:p>
        </p:txBody>
      </p:sp>
      <p:sp>
        <p:nvSpPr>
          <p:cNvPr id="10" name="Date Placeholder 9"/>
          <p:cNvSpPr>
            <a:spLocks noGrp="1"/>
          </p:cNvSpPr>
          <p:nvPr>
            <p:ph type="dt" sz="half" idx="11"/>
          </p:nvPr>
        </p:nvSpPr>
        <p:spPr>
          <a:xfrm>
            <a:off x="457200" y="6172200"/>
            <a:ext cx="1828800" cy="182880"/>
          </a:xfrm>
          <a:prstGeom prst="rect">
            <a:avLst/>
          </a:prstGeom>
        </p:spPr>
        <p:txBody>
          <a:bodyPr/>
          <a:lstStyle/>
          <a:p>
            <a:fld id="{1BF8BDB8-7E2F-4015-A483-D867C8B6171C}" type="datetime4">
              <a:rPr lang="en-US" smtClean="0"/>
              <a:t>October 28, 2018</a:t>
            </a:fld>
            <a:endParaRPr lang="en-US"/>
          </a:p>
        </p:txBody>
      </p:sp>
      <p:sp>
        <p:nvSpPr>
          <p:cNvPr id="11" name="Slide Number Placeholder 10"/>
          <p:cNvSpPr>
            <a:spLocks noGrp="1"/>
          </p:cNvSpPr>
          <p:nvPr>
            <p:ph type="sldNum" sz="quarter" idx="12"/>
          </p:nvPr>
        </p:nvSpPr>
        <p:spPr/>
        <p:txBody>
          <a:bodyPr/>
          <a:lstStyle/>
          <a:p>
            <a:fld id="{43183C4C-EBF1-1A4D-90EC-74EBA7EEE60F}" type="slidenum">
              <a:rPr lang="en-US" smtClean="0"/>
              <a:pPr/>
              <a:t>‹#›</a:t>
            </a:fld>
            <a:endParaRPr lang="en-US" dirty="0"/>
          </a:p>
        </p:txBody>
      </p:sp>
      <p:sp>
        <p:nvSpPr>
          <p:cNvPr id="12" name="Footer Placeholder 11"/>
          <p:cNvSpPr>
            <a:spLocks noGrp="1"/>
          </p:cNvSpPr>
          <p:nvPr>
            <p:ph type="ftr" sz="quarter" idx="13"/>
          </p:nvPr>
        </p:nvSpPr>
        <p:spPr>
          <a:xfrm>
            <a:off x="457200" y="6355080"/>
            <a:ext cx="2895600" cy="182880"/>
          </a:xfrm>
          <a:prstGeom prst="rect">
            <a:avLst/>
          </a:prstGeom>
        </p:spPr>
        <p:txBody>
          <a:bodyPr/>
          <a:lstStyle/>
          <a:p>
            <a:endParaRPr lang="en-US" dirty="0"/>
          </a:p>
        </p:txBody>
      </p:sp>
    </p:spTree>
    <p:extLst>
      <p:ext uri="{BB962C8B-B14F-4D97-AF65-F5344CB8AC3E}">
        <p14:creationId xmlns:p14="http://schemas.microsoft.com/office/powerpoint/2010/main" val="28668937"/>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6" name="Slide Number Placeholder 5"/>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77455364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03331130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23385338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91145451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404813214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55501035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0197476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093B1690-6009-44F8-B69B-FB13D5222BE9}" type="slidenum">
              <a:rPr lang="en-US" smtClean="0"/>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95896284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42198911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12997475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6" name="Slide Number Placeholder 5"/>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12707701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76451015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22595420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04509927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28443014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26236189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2832874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93B1690-6009-44F8-B69B-FB13D5222BE9}" type="slidenum">
              <a:rPr lang="en-US" smtClean="0"/>
              <a:t>‹#›</a:t>
            </a:fld>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88013332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80229860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747753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093B1690-6009-44F8-B69B-FB13D5222BE9}"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093B1690-6009-44F8-B69B-FB13D5222BE9}"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theme" Target="../theme/theme3.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9.xml"/><Relationship Id="rId3" Type="http://schemas.openxmlformats.org/officeDocument/2006/relationships/slideLayout" Target="../slideLayouts/slideLayout34.xml"/><Relationship Id="rId7" Type="http://schemas.openxmlformats.org/officeDocument/2006/relationships/slideLayout" Target="../slideLayouts/slideLayout38.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theme" Target="../theme/theme4.xml"/><Relationship Id="rId5" Type="http://schemas.openxmlformats.org/officeDocument/2006/relationships/slideLayout" Target="../slideLayouts/slideLayout3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9.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theme" Target="../theme/theme5.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0.xml"/><Relationship Id="rId3" Type="http://schemas.openxmlformats.org/officeDocument/2006/relationships/slideLayout" Target="../slideLayouts/slideLayout55.xml"/><Relationship Id="rId7" Type="http://schemas.openxmlformats.org/officeDocument/2006/relationships/slideLayout" Target="../slideLayouts/slideLayout59.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theme" Target="../theme/theme6.xml"/><Relationship Id="rId5" Type="http://schemas.openxmlformats.org/officeDocument/2006/relationships/slideLayout" Target="../slideLayouts/slideLayout57.xml"/><Relationship Id="rId10" Type="http://schemas.openxmlformats.org/officeDocument/2006/relationships/slideLayout" Target="../slideLayouts/slideLayout62.xml"/><Relationship Id="rId4" Type="http://schemas.openxmlformats.org/officeDocument/2006/relationships/slideLayout" Target="../slideLayouts/slideLayout56.xml"/><Relationship Id="rId9" Type="http://schemas.openxmlformats.org/officeDocument/2006/relationships/slideLayout" Target="../slideLayouts/slideLayout6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0.xml"/><Relationship Id="rId3" Type="http://schemas.openxmlformats.org/officeDocument/2006/relationships/slideLayout" Target="../slideLayouts/slideLayout65.xml"/><Relationship Id="rId7" Type="http://schemas.openxmlformats.org/officeDocument/2006/relationships/slideLayout" Target="../slideLayouts/slideLayout69.xml"/><Relationship Id="rId2" Type="http://schemas.openxmlformats.org/officeDocument/2006/relationships/slideLayout" Target="../slideLayouts/slideLayout64.xml"/><Relationship Id="rId1" Type="http://schemas.openxmlformats.org/officeDocument/2006/relationships/slideLayout" Target="../slideLayouts/slideLayout63.xml"/><Relationship Id="rId6" Type="http://schemas.openxmlformats.org/officeDocument/2006/relationships/slideLayout" Target="../slideLayouts/slideLayout68.xml"/><Relationship Id="rId11" Type="http://schemas.openxmlformats.org/officeDocument/2006/relationships/theme" Target="../theme/theme7.xml"/><Relationship Id="rId5" Type="http://schemas.openxmlformats.org/officeDocument/2006/relationships/slideLayout" Target="../slideLayouts/slideLayout67.xml"/><Relationship Id="rId10" Type="http://schemas.openxmlformats.org/officeDocument/2006/relationships/slideLayout" Target="../slideLayouts/slideLayout72.xml"/><Relationship Id="rId4" Type="http://schemas.openxmlformats.org/officeDocument/2006/relationships/slideLayout" Target="../slideLayouts/slideLayout66.xml"/><Relationship Id="rId9" Type="http://schemas.openxmlformats.org/officeDocument/2006/relationships/slideLayout" Target="../slideLayouts/slideLayout7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3B1690-6009-44F8-B69B-FB13D5222BE9}"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Lst>
  <p:timing>
    <p:tnLst>
      <p:par>
        <p:cTn id="1" dur="indefinite" restart="never" nodeType="tmRoot"/>
      </p:par>
    </p:tnLst>
  </p:timing>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C1EC80-9E3A-4FB1-AB44-5E86BF6971E9}"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638046826"/>
      </p:ext>
    </p:extLst>
  </p:cSld>
  <p:clrMap bg1="dk1" tx1="lt1" bg2="dk2" tx2="lt2" accent1="accent1" accent2="accent2" accent3="accent3" accent4="accent4" accent5="accent5" accent6="accent6" hlink="hlink" folHlink="folHlink"/>
  <p:sldLayoutIdLst>
    <p:sldLayoutId id="2147483804" r:id="rId1"/>
    <p:sldLayoutId id="2147483805" r:id="rId2"/>
    <p:sldLayoutId id="2147483806" r:id="rId3"/>
    <p:sldLayoutId id="2147483807" r:id="rId4"/>
    <p:sldLayoutId id="2147483808" r:id="rId5"/>
    <p:sldLayoutId id="2147483809" r:id="rId6"/>
    <p:sldLayoutId id="2147483810" r:id="rId7"/>
    <p:sldLayoutId id="2147483811" r:id="rId8"/>
    <p:sldLayoutId id="2147483812" r:id="rId9"/>
    <p:sldLayoutId id="2147483813" r:id="rId10"/>
  </p:sldLayoutIdLst>
  <p:hf sldNum="0" hdr="0" ftr="0" dt="0"/>
  <p:txStyles>
    <p:titleStyle>
      <a:lvl1pPr algn="ctr" defTabSz="914400" rtl="0" eaLnBrk="1" latinLnBrk="0" hangingPunct="1">
        <a:spcBef>
          <a:spcPct val="0"/>
        </a:spcBef>
        <a:buNone/>
        <a:defRPr sz="4400" kern="1200">
          <a:solidFill>
            <a:schemeClr val="tx1"/>
          </a:solidFill>
          <a:latin typeface="Arial Rounded MT Bold" panose="020F0704030504030204" pitchFamily="34" charset="0"/>
          <a:ea typeface="+mj-ea"/>
          <a:cs typeface="+mj-cs"/>
        </a:defRPr>
      </a:lvl1pPr>
    </p:titleStyle>
    <p:bodyStyle>
      <a:lvl1pPr marL="342900" indent="-342900" algn="l" defTabSz="914400" rtl="0" eaLnBrk="1" latinLnBrk="0" hangingPunct="1">
        <a:spcBef>
          <a:spcPct val="20000"/>
        </a:spcBef>
        <a:buClr>
          <a:schemeClr val="tx1"/>
        </a:buClr>
        <a:buFont typeface="Arial" pitchFamily="34" charset="0"/>
        <a:buChar char="•"/>
        <a:defRPr sz="3200" kern="1200">
          <a:solidFill>
            <a:schemeClr val="tx1"/>
          </a:solidFill>
          <a:latin typeface="Arial Rounded MT Bold" panose="020F0704030504030204" pitchFamily="34" charset="0"/>
          <a:ea typeface="+mn-ea"/>
          <a:cs typeface="+mn-cs"/>
        </a:defRPr>
      </a:lvl1pPr>
      <a:lvl2pPr marL="742950" indent="-285750" algn="l" defTabSz="914400" rtl="0" eaLnBrk="1" latinLnBrk="0" hangingPunct="1">
        <a:spcBef>
          <a:spcPct val="20000"/>
        </a:spcBef>
        <a:buClr>
          <a:schemeClr val="tx1"/>
        </a:buClr>
        <a:buFont typeface="Arial" pitchFamily="34" charset="0"/>
        <a:buChar char="–"/>
        <a:defRPr sz="28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spcBef>
          <a:spcPct val="20000"/>
        </a:spcBef>
        <a:buClr>
          <a:schemeClr val="tx1"/>
        </a:buClr>
        <a:buFont typeface="Arial" pitchFamily="34" charset="0"/>
        <a:buChar char="•"/>
        <a:defRPr sz="24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spcBef>
          <a:spcPct val="20000"/>
        </a:spcBef>
        <a:buClr>
          <a:schemeClr val="tx1"/>
        </a:buClr>
        <a:buFont typeface="Arial" pitchFamily="34" charset="0"/>
        <a:buChar char="–"/>
        <a:defRPr sz="20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spcBef>
          <a:spcPct val="20000"/>
        </a:spcBef>
        <a:buClr>
          <a:schemeClr val="tx1"/>
        </a:buClr>
        <a:buFont typeface="Arial" pitchFamily="34" charset="0"/>
        <a:buChar char="»"/>
        <a:defRPr sz="20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07071035"/>
      </p:ext>
    </p:extLst>
  </p:cSld>
  <p:clrMap bg1="dk1" tx1="lt1" bg2="dk2" tx2="lt2" accent1="accent1" accent2="accent2" accent3="accent3" accent4="accent4" accent5="accent5" accent6="accent6" hlink="hlink" folHlink="folHlink"/>
  <p:sldLayoutIdLst>
    <p:sldLayoutId id="2147483815" r:id="rId1"/>
    <p:sldLayoutId id="2147483816" r:id="rId2"/>
    <p:sldLayoutId id="2147483817" r:id="rId3"/>
    <p:sldLayoutId id="2147483818" r:id="rId4"/>
    <p:sldLayoutId id="2147483819" r:id="rId5"/>
    <p:sldLayoutId id="2147483820" r:id="rId6"/>
    <p:sldLayoutId id="2147483821" r:id="rId7"/>
    <p:sldLayoutId id="2147483822" r:id="rId8"/>
    <p:sldLayoutId id="2147483823" r:id="rId9"/>
    <p:sldLayoutId id="2147483824" r:id="rId10"/>
  </p:sldLayoutIdLst>
  <p:hf sldNum="0" hdr="0" ftr="0" dt="0"/>
  <p:txStyles>
    <p:titleStyle>
      <a:lvl1pPr algn="ctr" defTabSz="914400" rtl="0" eaLnBrk="1" latinLnBrk="0" hangingPunct="1">
        <a:spcBef>
          <a:spcPct val="0"/>
        </a:spcBef>
        <a:buNone/>
        <a:defRPr sz="4400" kern="1200">
          <a:solidFill>
            <a:schemeClr val="tx1"/>
          </a:solidFill>
          <a:latin typeface="Arial Rounded MT Bold" panose="020F0704030504030204" pitchFamily="34" charset="0"/>
          <a:ea typeface="+mj-ea"/>
          <a:cs typeface="+mj-cs"/>
        </a:defRPr>
      </a:lvl1pPr>
    </p:titleStyle>
    <p:bodyStyle>
      <a:lvl1pPr marL="342900" indent="-342900" algn="l" defTabSz="914400" rtl="0" eaLnBrk="1" latinLnBrk="0" hangingPunct="1">
        <a:spcBef>
          <a:spcPct val="20000"/>
        </a:spcBef>
        <a:buClr>
          <a:schemeClr val="tx1"/>
        </a:buClr>
        <a:buFont typeface="Arial" pitchFamily="34" charset="0"/>
        <a:buChar char="•"/>
        <a:defRPr sz="3200" kern="1200">
          <a:solidFill>
            <a:schemeClr val="tx1"/>
          </a:solidFill>
          <a:latin typeface="Arial Rounded MT Bold" panose="020F0704030504030204" pitchFamily="34" charset="0"/>
          <a:ea typeface="+mn-ea"/>
          <a:cs typeface="+mn-cs"/>
        </a:defRPr>
      </a:lvl1pPr>
      <a:lvl2pPr marL="742950" indent="-285750" algn="l" defTabSz="914400" rtl="0" eaLnBrk="1" latinLnBrk="0" hangingPunct="1">
        <a:spcBef>
          <a:spcPct val="20000"/>
        </a:spcBef>
        <a:buClr>
          <a:schemeClr val="tx1"/>
        </a:buClr>
        <a:buFont typeface="Arial" pitchFamily="34" charset="0"/>
        <a:buChar char="–"/>
        <a:defRPr sz="28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spcBef>
          <a:spcPct val="20000"/>
        </a:spcBef>
        <a:buClr>
          <a:schemeClr val="tx1"/>
        </a:buClr>
        <a:buFont typeface="Arial" pitchFamily="34" charset="0"/>
        <a:buChar char="•"/>
        <a:defRPr sz="24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spcBef>
          <a:spcPct val="20000"/>
        </a:spcBef>
        <a:buClr>
          <a:schemeClr val="tx1"/>
        </a:buClr>
        <a:buFont typeface="Arial" pitchFamily="34" charset="0"/>
        <a:buChar char="–"/>
        <a:defRPr sz="20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spcBef>
          <a:spcPct val="20000"/>
        </a:spcBef>
        <a:buClr>
          <a:schemeClr val="tx1"/>
        </a:buClr>
        <a:buFont typeface="Arial" pitchFamily="34" charset="0"/>
        <a:buChar char="»"/>
        <a:defRPr sz="20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683719689"/>
      </p:ext>
    </p:extLst>
  </p:cSld>
  <p:clrMap bg1="dk1" tx1="lt1" bg2="dk2" tx2="lt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 id="2147483835" r:id="rId10"/>
    <p:sldLayoutId id="2147483858" r:id="rId11"/>
  </p:sldLayoutIdLst>
  <p:hf sldNum="0" hdr="0" ftr="0" dt="0"/>
  <p:txStyles>
    <p:titleStyle>
      <a:lvl1pPr algn="ctr" defTabSz="914400" rtl="0" eaLnBrk="1" latinLnBrk="0" hangingPunct="1">
        <a:spcBef>
          <a:spcPct val="0"/>
        </a:spcBef>
        <a:buNone/>
        <a:defRPr sz="4400" kern="1200">
          <a:solidFill>
            <a:schemeClr val="tx1"/>
          </a:solidFill>
          <a:latin typeface="Arial Rounded MT Bold" panose="020F0704030504030204" pitchFamily="34" charset="0"/>
          <a:ea typeface="+mj-ea"/>
          <a:cs typeface="+mj-cs"/>
        </a:defRPr>
      </a:lvl1pPr>
    </p:titleStyle>
    <p:bodyStyle>
      <a:lvl1pPr marL="342900" indent="-342900" algn="l" defTabSz="914400" rtl="0" eaLnBrk="1" latinLnBrk="0" hangingPunct="1">
        <a:spcBef>
          <a:spcPct val="20000"/>
        </a:spcBef>
        <a:buClr>
          <a:schemeClr val="tx1"/>
        </a:buClr>
        <a:buFont typeface="Arial" pitchFamily="34" charset="0"/>
        <a:buChar char="•"/>
        <a:defRPr sz="3200" kern="1200">
          <a:solidFill>
            <a:schemeClr val="tx1"/>
          </a:solidFill>
          <a:latin typeface="Arial Rounded MT Bold" panose="020F0704030504030204" pitchFamily="34" charset="0"/>
          <a:ea typeface="+mn-ea"/>
          <a:cs typeface="+mn-cs"/>
        </a:defRPr>
      </a:lvl1pPr>
      <a:lvl2pPr marL="742950" indent="-285750" algn="l" defTabSz="914400" rtl="0" eaLnBrk="1" latinLnBrk="0" hangingPunct="1">
        <a:spcBef>
          <a:spcPct val="20000"/>
        </a:spcBef>
        <a:buClr>
          <a:schemeClr val="tx1"/>
        </a:buClr>
        <a:buFont typeface="Arial" pitchFamily="34" charset="0"/>
        <a:buChar char="–"/>
        <a:defRPr sz="28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spcBef>
          <a:spcPct val="20000"/>
        </a:spcBef>
        <a:buClr>
          <a:schemeClr val="tx1"/>
        </a:buClr>
        <a:buFont typeface="Arial" pitchFamily="34" charset="0"/>
        <a:buChar char="•"/>
        <a:defRPr sz="24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spcBef>
          <a:spcPct val="20000"/>
        </a:spcBef>
        <a:buClr>
          <a:schemeClr val="tx1"/>
        </a:buClr>
        <a:buFont typeface="Arial" pitchFamily="34" charset="0"/>
        <a:buChar char="–"/>
        <a:defRPr sz="20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spcBef>
          <a:spcPct val="20000"/>
        </a:spcBef>
        <a:buClr>
          <a:schemeClr val="tx1"/>
        </a:buClr>
        <a:buFont typeface="Arial" pitchFamily="34" charset="0"/>
        <a:buChar char="»"/>
        <a:defRPr sz="20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986768108"/>
      </p:ext>
    </p:extLst>
  </p:cSld>
  <p:clrMap bg1="dk1" tx1="lt1" bg2="dk2" tx2="lt2" accent1="accent1" accent2="accent2" accent3="accent3" accent4="accent4" accent5="accent5" accent6="accent6" hlink="hlink" folHlink="folHlink"/>
  <p:sldLayoutIdLst>
    <p:sldLayoutId id="2147483837" r:id="rId1"/>
    <p:sldLayoutId id="2147483838" r:id="rId2"/>
    <p:sldLayoutId id="2147483839" r:id="rId3"/>
    <p:sldLayoutId id="2147483840" r:id="rId4"/>
    <p:sldLayoutId id="2147483841" r:id="rId5"/>
    <p:sldLayoutId id="2147483842" r:id="rId6"/>
    <p:sldLayoutId id="2147483843" r:id="rId7"/>
    <p:sldLayoutId id="2147483844" r:id="rId8"/>
    <p:sldLayoutId id="2147483845" r:id="rId9"/>
    <p:sldLayoutId id="2147483846" r:id="rId10"/>
  </p:sldLayoutIdLst>
  <p:hf sldNum="0" hdr="0" ftr="0" dt="0"/>
  <p:txStyles>
    <p:titleStyle>
      <a:lvl1pPr algn="ctr" defTabSz="914400" rtl="0" eaLnBrk="1" latinLnBrk="0" hangingPunct="1">
        <a:spcBef>
          <a:spcPct val="0"/>
        </a:spcBef>
        <a:buNone/>
        <a:defRPr sz="4400" kern="1200">
          <a:solidFill>
            <a:schemeClr val="tx1"/>
          </a:solidFill>
          <a:latin typeface="Arial Rounded MT Bold" panose="020F0704030504030204" pitchFamily="34" charset="0"/>
          <a:ea typeface="+mj-ea"/>
          <a:cs typeface="+mj-cs"/>
        </a:defRPr>
      </a:lvl1pPr>
    </p:titleStyle>
    <p:bodyStyle>
      <a:lvl1pPr marL="342900" indent="-342900" algn="l" defTabSz="914400" rtl="0" eaLnBrk="1" latinLnBrk="0" hangingPunct="1">
        <a:spcBef>
          <a:spcPct val="20000"/>
        </a:spcBef>
        <a:buClr>
          <a:schemeClr val="tx1"/>
        </a:buClr>
        <a:buFont typeface="Arial" pitchFamily="34" charset="0"/>
        <a:buChar char="•"/>
        <a:defRPr sz="3200" kern="1200">
          <a:solidFill>
            <a:schemeClr val="tx1"/>
          </a:solidFill>
          <a:latin typeface="Arial Rounded MT Bold" panose="020F0704030504030204" pitchFamily="34" charset="0"/>
          <a:ea typeface="+mn-ea"/>
          <a:cs typeface="+mn-cs"/>
        </a:defRPr>
      </a:lvl1pPr>
      <a:lvl2pPr marL="742950" indent="-285750" algn="l" defTabSz="914400" rtl="0" eaLnBrk="1" latinLnBrk="0" hangingPunct="1">
        <a:spcBef>
          <a:spcPct val="20000"/>
        </a:spcBef>
        <a:buClr>
          <a:schemeClr val="tx1"/>
        </a:buClr>
        <a:buFont typeface="Arial" pitchFamily="34" charset="0"/>
        <a:buChar char="–"/>
        <a:defRPr sz="28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spcBef>
          <a:spcPct val="20000"/>
        </a:spcBef>
        <a:buClr>
          <a:schemeClr val="tx1"/>
        </a:buClr>
        <a:buFont typeface="Arial" pitchFamily="34" charset="0"/>
        <a:buChar char="•"/>
        <a:defRPr sz="24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spcBef>
          <a:spcPct val="20000"/>
        </a:spcBef>
        <a:buClr>
          <a:schemeClr val="tx1"/>
        </a:buClr>
        <a:buFont typeface="Arial" pitchFamily="34" charset="0"/>
        <a:buChar char="–"/>
        <a:defRPr sz="20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spcBef>
          <a:spcPct val="20000"/>
        </a:spcBef>
        <a:buClr>
          <a:schemeClr val="tx1"/>
        </a:buClr>
        <a:buFont typeface="Arial" pitchFamily="34" charset="0"/>
        <a:buChar char="»"/>
        <a:defRPr sz="20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632396739"/>
      </p:ext>
    </p:extLst>
  </p:cSld>
  <p:clrMap bg1="dk1" tx1="lt1" bg2="dk2" tx2="lt2" accent1="accent1" accent2="accent2" accent3="accent3" accent4="accent4" accent5="accent5" accent6="accent6" hlink="hlink" folHlink="folHlink"/>
  <p:sldLayoutIdLst>
    <p:sldLayoutId id="2147483848" r:id="rId1"/>
    <p:sldLayoutId id="2147483849" r:id="rId2"/>
    <p:sldLayoutId id="2147483850" r:id="rId3"/>
    <p:sldLayoutId id="2147483851" r:id="rId4"/>
    <p:sldLayoutId id="2147483852" r:id="rId5"/>
    <p:sldLayoutId id="2147483853" r:id="rId6"/>
    <p:sldLayoutId id="2147483854" r:id="rId7"/>
    <p:sldLayoutId id="2147483855" r:id="rId8"/>
    <p:sldLayoutId id="2147483856" r:id="rId9"/>
    <p:sldLayoutId id="2147483857" r:id="rId10"/>
  </p:sldLayoutIdLst>
  <p:hf sldNum="0" hdr="0" ftr="0" dt="0"/>
  <p:txStyles>
    <p:titleStyle>
      <a:lvl1pPr algn="ctr" defTabSz="914400" rtl="0" eaLnBrk="1" latinLnBrk="0" hangingPunct="1">
        <a:spcBef>
          <a:spcPct val="0"/>
        </a:spcBef>
        <a:buNone/>
        <a:defRPr sz="4400" kern="1200">
          <a:solidFill>
            <a:schemeClr val="tx1"/>
          </a:solidFill>
          <a:latin typeface="Arial Rounded MT Bold" panose="020F0704030504030204" pitchFamily="34" charset="0"/>
          <a:ea typeface="+mj-ea"/>
          <a:cs typeface="+mj-cs"/>
        </a:defRPr>
      </a:lvl1pPr>
    </p:titleStyle>
    <p:bodyStyle>
      <a:lvl1pPr marL="342900" indent="-342900" algn="l" defTabSz="914400" rtl="0" eaLnBrk="1" latinLnBrk="0" hangingPunct="1">
        <a:spcBef>
          <a:spcPct val="20000"/>
        </a:spcBef>
        <a:buClr>
          <a:schemeClr val="tx1"/>
        </a:buClr>
        <a:buFont typeface="Arial" pitchFamily="34" charset="0"/>
        <a:buChar char="•"/>
        <a:defRPr sz="3200" kern="1200">
          <a:solidFill>
            <a:schemeClr val="tx1"/>
          </a:solidFill>
          <a:latin typeface="Arial Rounded MT Bold" panose="020F0704030504030204" pitchFamily="34" charset="0"/>
          <a:ea typeface="+mn-ea"/>
          <a:cs typeface="+mn-cs"/>
        </a:defRPr>
      </a:lvl1pPr>
      <a:lvl2pPr marL="742950" indent="-285750" algn="l" defTabSz="914400" rtl="0" eaLnBrk="1" latinLnBrk="0" hangingPunct="1">
        <a:spcBef>
          <a:spcPct val="20000"/>
        </a:spcBef>
        <a:buClr>
          <a:schemeClr val="tx1"/>
        </a:buClr>
        <a:buFont typeface="Arial" pitchFamily="34" charset="0"/>
        <a:buChar char="–"/>
        <a:defRPr sz="28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spcBef>
          <a:spcPct val="20000"/>
        </a:spcBef>
        <a:buClr>
          <a:schemeClr val="tx1"/>
        </a:buClr>
        <a:buFont typeface="Arial" pitchFamily="34" charset="0"/>
        <a:buChar char="•"/>
        <a:defRPr sz="24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spcBef>
          <a:spcPct val="20000"/>
        </a:spcBef>
        <a:buClr>
          <a:schemeClr val="tx1"/>
        </a:buClr>
        <a:buFont typeface="Arial" pitchFamily="34" charset="0"/>
        <a:buChar char="–"/>
        <a:defRPr sz="20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spcBef>
          <a:spcPct val="20000"/>
        </a:spcBef>
        <a:buClr>
          <a:schemeClr val="tx1"/>
        </a:buClr>
        <a:buFont typeface="Arial" pitchFamily="34" charset="0"/>
        <a:buChar char="»"/>
        <a:defRPr sz="20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wmf"/></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5.png"/><Relationship Id="rId5" Type="http://schemas.openxmlformats.org/officeDocument/2006/relationships/image" Target="../media/image3.wmf"/><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5.png"/><Relationship Id="rId5" Type="http://schemas.openxmlformats.org/officeDocument/2006/relationships/image" Target="../media/image3.wmf"/><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3.wmf"/><Relationship Id="rId5" Type="http://schemas.openxmlformats.org/officeDocument/2006/relationships/image" Target="../media/image2.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6.jpeg"/><Relationship Id="rId7" Type="http://schemas.openxmlformats.org/officeDocument/2006/relationships/image" Target="../media/image3.wmf"/><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2.png"/><Relationship Id="rId5" Type="http://schemas.openxmlformats.org/officeDocument/2006/relationships/image" Target="../media/image18.png"/><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5.png"/><Relationship Id="rId5" Type="http://schemas.openxmlformats.org/officeDocument/2006/relationships/image" Target="../media/image3.wmf"/><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3.wmf"/></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5.png"/><Relationship Id="rId5" Type="http://schemas.openxmlformats.org/officeDocument/2006/relationships/image" Target="../media/image3.wmf"/><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22.jpeg"/></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3.wmf"/><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image" Target="../media/image5.png"/><Relationship Id="rId5" Type="http://schemas.openxmlformats.org/officeDocument/2006/relationships/image" Target="../media/image3.wmf"/><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3.wmf"/><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7"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image" Target="../media/image2.png"/><Relationship Id="rId5" Type="http://schemas.openxmlformats.org/officeDocument/2006/relationships/image" Target="../media/image3.wmf"/><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5.png"/><Relationship Id="rId5" Type="http://schemas.openxmlformats.org/officeDocument/2006/relationships/image" Target="../media/image2.png"/><Relationship Id="rId4" Type="http://schemas.openxmlformats.org/officeDocument/2006/relationships/image" Target="../media/image3.wmf"/></Relationships>
</file>

<file path=ppt/slides/_rels/slide2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image" Target="../media/image5.png"/><Relationship Id="rId5" Type="http://schemas.openxmlformats.org/officeDocument/2006/relationships/image" Target="../media/image3.wmf"/><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3.xml"/><Relationship Id="rId1" Type="http://schemas.openxmlformats.org/officeDocument/2006/relationships/slideLayout" Target="../slideLayouts/slideLayout4.xml"/><Relationship Id="rId6" Type="http://schemas.openxmlformats.org/officeDocument/2006/relationships/image" Target="../media/image5.png"/><Relationship Id="rId5" Type="http://schemas.openxmlformats.org/officeDocument/2006/relationships/image" Target="../media/image3.wmf"/><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image" Target="../media/image5.png"/><Relationship Id="rId5" Type="http://schemas.openxmlformats.org/officeDocument/2006/relationships/image" Target="../media/image3.wmf"/><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5.xml"/><Relationship Id="rId1" Type="http://schemas.openxmlformats.org/officeDocument/2006/relationships/slideLayout" Target="../slideLayouts/slideLayout4.xml"/><Relationship Id="rId6" Type="http://schemas.openxmlformats.org/officeDocument/2006/relationships/image" Target="../media/image5.png"/><Relationship Id="rId5" Type="http://schemas.openxmlformats.org/officeDocument/2006/relationships/image" Target="../media/image2.png"/><Relationship Id="rId4" Type="http://schemas.openxmlformats.org/officeDocument/2006/relationships/image" Target="../media/image3.wmf"/></Relationships>
</file>

<file path=ppt/slides/_rels/slide2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6.xml"/><Relationship Id="rId1" Type="http://schemas.openxmlformats.org/officeDocument/2006/relationships/slideLayout" Target="../slideLayouts/slideLayout4.xml"/><Relationship Id="rId6" Type="http://schemas.openxmlformats.org/officeDocument/2006/relationships/image" Target="../media/image5.png"/><Relationship Id="rId5" Type="http://schemas.openxmlformats.org/officeDocument/2006/relationships/image" Target="../media/image3.wmf"/><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7.xml"/><Relationship Id="rId1" Type="http://schemas.openxmlformats.org/officeDocument/2006/relationships/slideLayout" Target="../slideLayouts/slideLayout4.xml"/><Relationship Id="rId6" Type="http://schemas.openxmlformats.org/officeDocument/2006/relationships/image" Target="../media/image5.png"/><Relationship Id="rId5" Type="http://schemas.openxmlformats.org/officeDocument/2006/relationships/image" Target="../media/image3.wmf"/><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image" Target="../media/image5.png"/><Relationship Id="rId5" Type="http://schemas.openxmlformats.org/officeDocument/2006/relationships/image" Target="../media/image3.wmf"/><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9.xml"/><Relationship Id="rId1" Type="http://schemas.openxmlformats.org/officeDocument/2006/relationships/slideLayout" Target="../slideLayouts/slideLayout4.xml"/><Relationship Id="rId6" Type="http://schemas.openxmlformats.org/officeDocument/2006/relationships/image" Target="../media/image5.png"/><Relationship Id="rId5" Type="http://schemas.openxmlformats.org/officeDocument/2006/relationships/image" Target="../media/image2.png"/><Relationship Id="rId4" Type="http://schemas.openxmlformats.org/officeDocument/2006/relationships/image" Target="../media/image3.wmf"/></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33.xml"/><Relationship Id="rId6" Type="http://schemas.openxmlformats.org/officeDocument/2006/relationships/image" Target="../media/image5.png"/><Relationship Id="rId5" Type="http://schemas.openxmlformats.org/officeDocument/2006/relationships/image" Target="../media/image3.wmf"/><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3.wmf"/></Relationships>
</file>

<file path=ppt/slides/_rels/slide3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1.xml"/><Relationship Id="rId1" Type="http://schemas.openxmlformats.org/officeDocument/2006/relationships/slideLayout" Target="../slideLayouts/slideLayout4.xml"/><Relationship Id="rId6" Type="http://schemas.openxmlformats.org/officeDocument/2006/relationships/image" Target="../media/image5.png"/><Relationship Id="rId5" Type="http://schemas.openxmlformats.org/officeDocument/2006/relationships/image" Target="../media/image2.png"/><Relationship Id="rId4" Type="http://schemas.openxmlformats.org/officeDocument/2006/relationships/image" Target="../media/image3.wmf"/></Relationships>
</file>

<file path=ppt/slides/_rels/slide3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2.xml"/><Relationship Id="rId1" Type="http://schemas.openxmlformats.org/officeDocument/2006/relationships/slideLayout" Target="../slideLayouts/slideLayout4.xml"/><Relationship Id="rId6" Type="http://schemas.openxmlformats.org/officeDocument/2006/relationships/image" Target="../media/image5.png"/><Relationship Id="rId5" Type="http://schemas.openxmlformats.org/officeDocument/2006/relationships/image" Target="../media/image2.png"/><Relationship Id="rId4" Type="http://schemas.openxmlformats.org/officeDocument/2006/relationships/image" Target="../media/image3.wmf"/></Relationships>
</file>

<file path=ppt/slides/_rels/slide3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3.xml"/><Relationship Id="rId1" Type="http://schemas.openxmlformats.org/officeDocument/2006/relationships/slideLayout" Target="../slideLayouts/slideLayout4.xml"/><Relationship Id="rId6" Type="http://schemas.openxmlformats.org/officeDocument/2006/relationships/image" Target="../media/image5.png"/><Relationship Id="rId5" Type="http://schemas.openxmlformats.org/officeDocument/2006/relationships/image" Target="../media/image3.wmf"/><Relationship Id="rId4" Type="http://schemas.openxmlformats.org/officeDocument/2006/relationships/image" Target="../media/image2.png"/></Relationships>
</file>

<file path=ppt/slides/_rels/slide3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4.xml"/><Relationship Id="rId1" Type="http://schemas.openxmlformats.org/officeDocument/2006/relationships/slideLayout" Target="../slideLayouts/slideLayout4.xml"/><Relationship Id="rId6" Type="http://schemas.openxmlformats.org/officeDocument/2006/relationships/image" Target="../media/image5.png"/><Relationship Id="rId5" Type="http://schemas.openxmlformats.org/officeDocument/2006/relationships/image" Target="../media/image3.wmf"/><Relationship Id="rId4" Type="http://schemas.openxmlformats.org/officeDocument/2006/relationships/image" Target="../media/image2.png"/></Relationships>
</file>

<file path=ppt/slides/_rels/slide3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5.xml"/><Relationship Id="rId1" Type="http://schemas.openxmlformats.org/officeDocument/2006/relationships/slideLayout" Target="../slideLayouts/slideLayout4.xml"/><Relationship Id="rId6" Type="http://schemas.openxmlformats.org/officeDocument/2006/relationships/image" Target="../media/image5.png"/><Relationship Id="rId5" Type="http://schemas.openxmlformats.org/officeDocument/2006/relationships/image" Target="../media/image3.wmf"/><Relationship Id="rId4" Type="http://schemas.openxmlformats.org/officeDocument/2006/relationships/image" Target="../media/image2.png"/></Relationships>
</file>

<file path=ppt/slides/_rels/slide3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3.wmf"/><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45.xml"/><Relationship Id="rId6" Type="http://schemas.openxmlformats.org/officeDocument/2006/relationships/image" Target="../media/image3.wmf"/><Relationship Id="rId5" Type="http://schemas.openxmlformats.org/officeDocument/2006/relationships/image" Target="../media/image2.pn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52.xml"/><Relationship Id="rId6" Type="http://schemas.openxmlformats.org/officeDocument/2006/relationships/image" Target="../media/image3.wmf"/><Relationship Id="rId5" Type="http://schemas.openxmlformats.org/officeDocument/2006/relationships/image" Target="../media/image2.pn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54.xml"/><Relationship Id="rId5" Type="http://schemas.openxmlformats.org/officeDocument/2006/relationships/image" Target="../media/image5.png"/><Relationship Id="rId4" Type="http://schemas.openxmlformats.org/officeDocument/2006/relationships/image" Target="../media/image3.wmf"/></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64.xml"/><Relationship Id="rId5" Type="http://schemas.openxmlformats.org/officeDocument/2006/relationships/image" Target="../media/image5.png"/><Relationship Id="rId4" Type="http://schemas.openxmlformats.org/officeDocument/2006/relationships/image" Target="../media/image3.wmf"/></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66.xml"/><Relationship Id="rId5" Type="http://schemas.openxmlformats.org/officeDocument/2006/relationships/image" Target="../media/image5.png"/><Relationship Id="rId4" Type="http://schemas.openxmlformats.org/officeDocument/2006/relationships/image" Target="../media/image3.wmf"/></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3.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white">
          <a:xfrm>
            <a:off x="-1" y="1"/>
            <a:ext cx="3854199" cy="68580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sp>
        <p:nvSpPr>
          <p:cNvPr id="3" name="Content Placeholder 2"/>
          <p:cNvSpPr>
            <a:spLocks noGrp="1"/>
          </p:cNvSpPr>
          <p:nvPr>
            <p:ph idx="1"/>
          </p:nvPr>
        </p:nvSpPr>
        <p:spPr bwMode="black">
          <a:xfrm>
            <a:off x="76200" y="1447800"/>
            <a:ext cx="3657600" cy="4267200"/>
          </a:xfrm>
        </p:spPr>
        <p:txBody>
          <a:bodyPr>
            <a:normAutofit/>
          </a:bodyPr>
          <a:lstStyle/>
          <a:p>
            <a:pPr marL="109538" indent="0" algn="ctr">
              <a:buNone/>
            </a:pPr>
            <a:r>
              <a:rPr lang="en-US" sz="5400" b="1" dirty="0" smtClean="0">
                <a:solidFill>
                  <a:schemeClr val="tx1"/>
                </a:solidFill>
                <a:latin typeface="Arial Rounded MT Bold" pitchFamily="34" charset="0"/>
              </a:rPr>
              <a:t>Welcome!</a:t>
            </a:r>
          </a:p>
          <a:p>
            <a:pPr>
              <a:buNone/>
            </a:pPr>
            <a:endParaRPr lang="en-US" sz="1200" b="1" dirty="0" smtClean="0">
              <a:solidFill>
                <a:schemeClr val="tx1"/>
              </a:solidFill>
            </a:endParaRPr>
          </a:p>
          <a:p>
            <a:pPr marL="109728" indent="0" algn="ctr">
              <a:buClr>
                <a:schemeClr val="accent2">
                  <a:lumMod val="60000"/>
                  <a:lumOff val="40000"/>
                </a:schemeClr>
              </a:buClr>
              <a:buNone/>
            </a:pPr>
            <a:r>
              <a:rPr lang="en-US" sz="3200" b="1" i="1" dirty="0" smtClean="0">
                <a:solidFill>
                  <a:schemeClr val="tx1"/>
                </a:solidFill>
              </a:rPr>
              <a:t>Please…</a:t>
            </a:r>
          </a:p>
          <a:p>
            <a:pPr marL="109728" indent="0" algn="ctr">
              <a:buClr>
                <a:schemeClr val="accent2">
                  <a:lumMod val="60000"/>
                  <a:lumOff val="40000"/>
                </a:schemeClr>
              </a:buClr>
              <a:buNone/>
            </a:pPr>
            <a:endParaRPr lang="en-US" sz="1050" b="1" dirty="0" smtClean="0">
              <a:solidFill>
                <a:schemeClr val="tx1"/>
              </a:solidFill>
            </a:endParaRPr>
          </a:p>
          <a:p>
            <a:pPr>
              <a:buClr>
                <a:schemeClr val="tx1"/>
              </a:buClr>
              <a:buFont typeface="Arial" pitchFamily="34" charset="0"/>
              <a:buChar char="•"/>
            </a:pPr>
            <a:r>
              <a:rPr lang="en-US" sz="2800" b="1" dirty="0" smtClean="0">
                <a:solidFill>
                  <a:schemeClr val="tx1"/>
                </a:solidFill>
              </a:rPr>
              <a:t>Sign in</a:t>
            </a:r>
          </a:p>
          <a:p>
            <a:pPr>
              <a:buClr>
                <a:schemeClr val="tx1"/>
              </a:buClr>
              <a:buFont typeface="Arial" pitchFamily="34" charset="0"/>
              <a:buChar char="•"/>
            </a:pPr>
            <a:r>
              <a:rPr lang="en-US" sz="2800" b="1" dirty="0" smtClean="0">
                <a:solidFill>
                  <a:schemeClr val="tx1"/>
                </a:solidFill>
              </a:rPr>
              <a:t>Take a name tag</a:t>
            </a:r>
          </a:p>
          <a:p>
            <a:pPr>
              <a:buClr>
                <a:schemeClr val="tx1"/>
              </a:buClr>
              <a:buFont typeface="Arial" pitchFamily="34" charset="0"/>
              <a:buChar char="•"/>
            </a:pPr>
            <a:r>
              <a:rPr lang="en-US" sz="2800" b="1" dirty="0" smtClean="0">
                <a:solidFill>
                  <a:schemeClr val="tx1"/>
                </a:solidFill>
              </a:rPr>
              <a:t>Find a seat</a:t>
            </a:r>
          </a:p>
          <a:p>
            <a:endParaRPr lang="en-US" sz="2800" b="1" dirty="0" smtClean="0">
              <a:solidFill>
                <a:schemeClr val="bg1"/>
              </a:solidFill>
            </a:endParaRPr>
          </a:p>
          <a:p>
            <a:endParaRPr lang="en-US" sz="2800" b="1" dirty="0" smtClean="0">
              <a:solidFill>
                <a:schemeClr val="bg1"/>
              </a:solidFill>
            </a:endParaRPr>
          </a:p>
          <a:p>
            <a:pPr>
              <a:buNone/>
            </a:pPr>
            <a:endParaRPr lang="en-US" sz="2800" b="1" dirty="0" smtClean="0">
              <a:solidFill>
                <a:schemeClr val="bg1"/>
              </a:solidFill>
            </a:endParaRPr>
          </a:p>
          <a:p>
            <a:pPr lvl="1"/>
            <a:endParaRPr lang="en-US" dirty="0" smtClean="0"/>
          </a:p>
        </p:txBody>
      </p:sp>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15" name="Picture 25" descr="OSU Square Logo.wmf"/>
          <p:cNvPicPr>
            <a:picLocks noChangeAspect="1"/>
          </p:cNvPicPr>
          <p:nvPr/>
        </p:nvPicPr>
        <p:blipFill>
          <a:blip r:embed="rId4" cstate="print"/>
          <a:srcRect/>
          <a:stretch>
            <a:fillRect/>
          </a:stretch>
        </p:blipFill>
        <p:spPr bwMode="auto">
          <a:xfrm>
            <a:off x="74280" y="6324600"/>
            <a:ext cx="483622" cy="482457"/>
          </a:xfrm>
          <a:prstGeom prst="rect">
            <a:avLst/>
          </a:prstGeom>
          <a:noFill/>
          <a:ln w="9525">
            <a:noFill/>
            <a:miter lim="800000"/>
            <a:headEnd/>
            <a:tailEnd/>
          </a:ln>
        </p:spPr>
      </p:pic>
      <p:pic>
        <p:nvPicPr>
          <p:cNvPr id="7" name="Picture 6"/>
          <p:cNvPicPr>
            <a:picLocks noChangeAspect="1"/>
          </p:cNvPicPr>
          <p:nvPr/>
        </p:nvPicPr>
        <p:blipFill>
          <a:blip r:embed="rId5"/>
          <a:stretch>
            <a:fillRect/>
          </a:stretch>
        </p:blipFill>
        <p:spPr>
          <a:xfrm>
            <a:off x="3835910" y="1"/>
            <a:ext cx="5330142" cy="6858000"/>
          </a:xfrm>
          <a:prstGeom prst="rect">
            <a:avLst/>
          </a:prstGeom>
        </p:spPr>
      </p:pic>
      <p:pic>
        <p:nvPicPr>
          <p:cNvPr id="8"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0370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Rectangle 16"/>
          <p:cNvSpPr/>
          <p:nvPr/>
        </p:nvSpPr>
        <p:spPr bwMode="white">
          <a:xfrm>
            <a:off x="4572001" y="0"/>
            <a:ext cx="4572000" cy="688251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descr="S:\Agency Relations\Education Programs\Learning Gardens\Outreach - General\Photos\eastside photos\Ali's photos\12.13.12 seed sorting shift\IMG_237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457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bwMode="black">
          <a:xfrm>
            <a:off x="4838701" y="0"/>
            <a:ext cx="4038599" cy="4216539"/>
          </a:xfrm>
          <a:prstGeom prst="rect">
            <a:avLst/>
          </a:prstGeom>
          <a:noFill/>
        </p:spPr>
        <p:txBody>
          <a:bodyPr wrap="square" rtlCol="0">
            <a:spAutoFit/>
          </a:bodyPr>
          <a:lstStyle/>
          <a:p>
            <a:pPr algn="ctr"/>
            <a:r>
              <a:rPr lang="en-US" sz="4800" b="1" dirty="0" smtClean="0">
                <a:latin typeface="Arial Rounded MT Bold" panose="020F0704030504030204" pitchFamily="34" charset="0"/>
              </a:rPr>
              <a:t>Seeds</a:t>
            </a:r>
          </a:p>
          <a:p>
            <a:pPr algn="ctr"/>
            <a:endParaRPr lang="en-US" sz="4000" b="1" dirty="0" smtClean="0">
              <a:latin typeface="Arial Rounded MT Bold" panose="020F0704030504030204" pitchFamily="34" charset="0"/>
            </a:endParaRPr>
          </a:p>
          <a:p>
            <a:pPr marL="514350" indent="-514350">
              <a:buFont typeface="Arial" pitchFamily="34" charset="0"/>
              <a:buChar char="•"/>
            </a:pPr>
            <a:r>
              <a:rPr lang="en-US" sz="2800" dirty="0" smtClean="0">
                <a:latin typeface="Arial Rounded MT Bold" panose="020F0704030504030204" pitchFamily="34" charset="0"/>
              </a:rPr>
              <a:t>Usually less expensive than starts</a:t>
            </a:r>
          </a:p>
          <a:p>
            <a:pPr marL="514350" indent="-514350">
              <a:buFont typeface="Arial" pitchFamily="34" charset="0"/>
              <a:buChar char="•"/>
            </a:pPr>
            <a:endParaRPr lang="en-US" sz="3200" dirty="0" smtClean="0">
              <a:latin typeface="Arial Rounded MT Bold" panose="020F0704030504030204" pitchFamily="34" charset="0"/>
            </a:endParaRPr>
          </a:p>
          <a:p>
            <a:pPr marL="514350" indent="-514350">
              <a:buFont typeface="Arial" pitchFamily="34" charset="0"/>
              <a:buChar char="•"/>
            </a:pPr>
            <a:r>
              <a:rPr lang="en-US" sz="2800" dirty="0" smtClean="0">
                <a:latin typeface="Arial Rounded MT Bold" panose="020F0704030504030204" pitchFamily="34" charset="0"/>
              </a:rPr>
              <a:t>More variety</a:t>
            </a:r>
            <a:r>
              <a:rPr lang="en-US" sz="2800" dirty="0">
                <a:latin typeface="Arial Rounded MT Bold" panose="020F0704030504030204" pitchFamily="34" charset="0"/>
              </a:rPr>
              <a:t> </a:t>
            </a:r>
            <a:r>
              <a:rPr lang="en-US" sz="2800" dirty="0" smtClean="0">
                <a:latin typeface="Arial Rounded MT Bold" panose="020F0704030504030204" pitchFamily="34" charset="0"/>
              </a:rPr>
              <a:t>available</a:t>
            </a:r>
          </a:p>
        </p:txBody>
      </p:sp>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5800" y="6188824"/>
            <a:ext cx="382712" cy="618233"/>
          </a:xfrm>
          <a:prstGeom prst="rect">
            <a:avLst/>
          </a:prstGeom>
        </p:spPr>
      </p:pic>
      <p:pic>
        <p:nvPicPr>
          <p:cNvPr id="9"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pic>
        <p:nvPicPr>
          <p:cNvPr id="7"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78103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Rectangle 16"/>
          <p:cNvSpPr/>
          <p:nvPr/>
        </p:nvSpPr>
        <p:spPr bwMode="white">
          <a:xfrm>
            <a:off x="0" y="0"/>
            <a:ext cx="45720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11111"/>
          <a:stretch/>
        </p:blipFill>
        <p:spPr>
          <a:xfrm>
            <a:off x="4572000" y="0"/>
            <a:ext cx="4572000" cy="6858000"/>
          </a:xfrm>
          <a:prstGeom prst="rect">
            <a:avLst/>
          </a:prstGeom>
        </p:spPr>
      </p:pic>
      <p:sp>
        <p:nvSpPr>
          <p:cNvPr id="16" name="TextBox 15"/>
          <p:cNvSpPr txBox="1"/>
          <p:nvPr/>
        </p:nvSpPr>
        <p:spPr bwMode="black">
          <a:xfrm>
            <a:off x="266700" y="0"/>
            <a:ext cx="4038599" cy="4462760"/>
          </a:xfrm>
          <a:prstGeom prst="rect">
            <a:avLst/>
          </a:prstGeom>
          <a:noFill/>
        </p:spPr>
        <p:txBody>
          <a:bodyPr wrap="square" rtlCol="0">
            <a:spAutoFit/>
          </a:bodyPr>
          <a:lstStyle/>
          <a:p>
            <a:pPr algn="ctr"/>
            <a:r>
              <a:rPr lang="en-US" sz="4800" b="1" dirty="0" smtClean="0">
                <a:latin typeface="Arial Rounded MT Bold" panose="020F0704030504030204" pitchFamily="34" charset="0"/>
              </a:rPr>
              <a:t>Transplants</a:t>
            </a:r>
          </a:p>
          <a:p>
            <a:pPr algn="ctr"/>
            <a:endParaRPr lang="en-US" sz="4000" b="1" dirty="0" smtClean="0">
              <a:latin typeface="Arial Rounded MT Bold" panose="020F0704030504030204" pitchFamily="34" charset="0"/>
            </a:endParaRPr>
          </a:p>
          <a:p>
            <a:pPr marL="514350" indent="-514350">
              <a:buFont typeface="Arial" pitchFamily="34" charset="0"/>
              <a:buChar char="•"/>
            </a:pPr>
            <a:r>
              <a:rPr lang="en-US" sz="2800" dirty="0" smtClean="0">
                <a:latin typeface="Arial Rounded MT Bold" panose="020F0704030504030204" pitchFamily="34" charset="0"/>
              </a:rPr>
              <a:t>Head start for long-season crops</a:t>
            </a:r>
          </a:p>
          <a:p>
            <a:pPr marL="514350" indent="-514350">
              <a:buFont typeface="Arial" pitchFamily="34" charset="0"/>
              <a:buChar char="•"/>
            </a:pPr>
            <a:endParaRPr lang="en-US" sz="2800" dirty="0" smtClean="0">
              <a:latin typeface="Arial Rounded MT Bold" panose="020F0704030504030204" pitchFamily="34" charset="0"/>
            </a:endParaRPr>
          </a:p>
          <a:p>
            <a:pPr marL="514350" indent="-514350">
              <a:buFont typeface="Arial" pitchFamily="34" charset="0"/>
              <a:buChar char="•"/>
            </a:pPr>
            <a:r>
              <a:rPr lang="en-US" sz="2800" dirty="0" smtClean="0">
                <a:latin typeface="Arial Rounded MT Bold" panose="020F0704030504030204" pitchFamily="34" charset="0"/>
              </a:rPr>
              <a:t>Better able to compete with weeds</a:t>
            </a:r>
          </a:p>
          <a:p>
            <a:pPr marL="514350" indent="-514350">
              <a:buFont typeface="Arial" pitchFamily="34" charset="0"/>
              <a:buChar char="•"/>
            </a:pPr>
            <a:endParaRPr lang="en-US" sz="2800" dirty="0" smtClean="0">
              <a:solidFill>
                <a:schemeClr val="bg1"/>
              </a:solidFill>
            </a:endParaRPr>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13"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pic>
        <p:nvPicPr>
          <p:cNvPr id="7"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731047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bwMode="white">
          <a:xfrm>
            <a:off x="0" y="0"/>
            <a:ext cx="45720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bwMode="black">
          <a:xfrm>
            <a:off x="255892" y="0"/>
            <a:ext cx="4038599" cy="4462760"/>
          </a:xfrm>
          <a:prstGeom prst="rect">
            <a:avLst/>
          </a:prstGeom>
          <a:noFill/>
        </p:spPr>
        <p:txBody>
          <a:bodyPr wrap="square" rtlCol="0">
            <a:spAutoFit/>
          </a:bodyPr>
          <a:lstStyle/>
          <a:p>
            <a:pPr algn="ctr"/>
            <a:r>
              <a:rPr lang="en-US" sz="4800" b="1" dirty="0" smtClean="0">
                <a:latin typeface="Arial Rounded MT Bold" panose="020F0704030504030204" pitchFamily="34" charset="0"/>
              </a:rPr>
              <a:t>Transplants</a:t>
            </a:r>
          </a:p>
          <a:p>
            <a:pPr algn="ctr"/>
            <a:endParaRPr lang="en-US" sz="4000" b="1" dirty="0" smtClean="0">
              <a:latin typeface="Arial Rounded MT Bold" panose="020F0704030504030204" pitchFamily="34" charset="0"/>
            </a:endParaRPr>
          </a:p>
          <a:p>
            <a:pPr marL="514350" indent="-514350">
              <a:buFont typeface="Arial" pitchFamily="34" charset="0"/>
              <a:buChar char="•"/>
            </a:pPr>
            <a:r>
              <a:rPr lang="en-US" sz="2800" dirty="0" smtClean="0">
                <a:latin typeface="Arial Rounded MT Bold" panose="020F0704030504030204" pitchFamily="34" charset="0"/>
              </a:rPr>
              <a:t>You can grow your own!</a:t>
            </a:r>
          </a:p>
          <a:p>
            <a:endParaRPr lang="en-US" sz="2800" dirty="0" smtClean="0">
              <a:latin typeface="Arial Rounded MT Bold" panose="020F0704030504030204" pitchFamily="34" charset="0"/>
            </a:endParaRPr>
          </a:p>
          <a:p>
            <a:pPr marL="514350" indent="-514350">
              <a:buFont typeface="Arial" pitchFamily="34" charset="0"/>
              <a:buChar char="•"/>
            </a:pPr>
            <a:r>
              <a:rPr lang="en-US" sz="2800" dirty="0" smtClean="0">
                <a:latin typeface="Arial Rounded MT Bold" panose="020F0704030504030204" pitchFamily="34" charset="0"/>
              </a:rPr>
              <a:t>Use household materials like egg cartons</a:t>
            </a:r>
          </a:p>
          <a:p>
            <a:pPr marL="514350" indent="-514350">
              <a:buFont typeface="Arial" pitchFamily="34" charset="0"/>
              <a:buChar char="•"/>
            </a:pPr>
            <a:endParaRPr lang="en-US" sz="2800" dirty="0" smtClean="0">
              <a:solidFill>
                <a:schemeClr val="bg1"/>
              </a:solidFill>
            </a:endParaRPr>
          </a:p>
        </p:txBody>
      </p:sp>
      <p:pic>
        <p:nvPicPr>
          <p:cNvPr id="3" name="Picture 2"/>
          <p:cNvPicPr>
            <a:picLocks noChangeAspect="1"/>
          </p:cNvPicPr>
          <p:nvPr/>
        </p:nvPicPr>
        <p:blipFill>
          <a:blip r:embed="rId3"/>
          <a:stretch>
            <a:fillRect/>
          </a:stretch>
        </p:blipFill>
        <p:spPr>
          <a:xfrm>
            <a:off x="4576290" y="76200"/>
            <a:ext cx="4569142" cy="3429000"/>
          </a:xfrm>
          <a:prstGeom prst="rect">
            <a:avLst/>
          </a:prstGeom>
        </p:spPr>
      </p:pic>
      <p:pic>
        <p:nvPicPr>
          <p:cNvPr id="4" name="Picture 3"/>
          <p:cNvPicPr>
            <a:picLocks noChangeAspect="1"/>
          </p:cNvPicPr>
          <p:nvPr/>
        </p:nvPicPr>
        <p:blipFill>
          <a:blip r:embed="rId4"/>
          <a:stretch>
            <a:fillRect/>
          </a:stretch>
        </p:blipFill>
        <p:spPr>
          <a:xfrm>
            <a:off x="4550383" y="3733800"/>
            <a:ext cx="4593617" cy="3048000"/>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13" name="Picture 25" descr="OSU Square Logo.wmf"/>
          <p:cNvPicPr>
            <a:picLocks noChangeAspect="1"/>
          </p:cNvPicPr>
          <p:nvPr/>
        </p:nvPicPr>
        <p:blipFill>
          <a:blip r:embed="rId6" cstate="print"/>
          <a:srcRect/>
          <a:stretch>
            <a:fillRect/>
          </a:stretch>
        </p:blipFill>
        <p:spPr bwMode="auto">
          <a:xfrm>
            <a:off x="74280" y="6324600"/>
            <a:ext cx="483622" cy="482457"/>
          </a:xfrm>
          <a:prstGeom prst="rect">
            <a:avLst/>
          </a:prstGeom>
          <a:noFill/>
          <a:ln w="9525">
            <a:noFill/>
            <a:miter lim="800000"/>
            <a:headEnd/>
            <a:tailEnd/>
          </a:ln>
        </p:spPr>
      </p:pic>
      <p:pic>
        <p:nvPicPr>
          <p:cNvPr id="8" name="Picture 2" descr="\\groups\fhs\GROUPS\BNP\COMMUNITY NUTRITION\NETWORK\Logos\AZHealthZone_Eng_NoTag_1C_W.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016052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chemeClr val="accent3">
            <a:lumMod val="75000"/>
          </a:schemeClr>
        </a:solidFill>
        <a:effectLst/>
      </p:bgPr>
    </p:bg>
    <p:spTree>
      <p:nvGrpSpPr>
        <p:cNvPr id="1" name=""/>
        <p:cNvGrpSpPr/>
        <p:nvPr/>
      </p:nvGrpSpPr>
      <p:grpSpPr>
        <a:xfrm>
          <a:off x="0" y="0"/>
          <a:ext cx="0" cy="0"/>
          <a:chOff x="0" y="0"/>
          <a:chExt cx="0" cy="0"/>
        </a:xfrm>
      </p:grpSpPr>
      <p:pic>
        <p:nvPicPr>
          <p:cNvPr id="4102" name="Picture 6" descr="http://cdn.c.photoshelter.com/img-get/I0000J.WtE4ttfOI/s/900/900/Beans-LB1007-457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19320" y="844028"/>
            <a:ext cx="3534558" cy="2356372"/>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http://sp.life123.com/bm.pix/carrots1.s600x60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19321" y="3979316"/>
            <a:ext cx="3534558" cy="2345284"/>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5174261" y="381000"/>
            <a:ext cx="3824678" cy="461665"/>
          </a:xfrm>
          <a:prstGeom prst="rect">
            <a:avLst/>
          </a:prstGeom>
          <a:noFill/>
        </p:spPr>
        <p:txBody>
          <a:bodyPr wrap="square" rtlCol="0">
            <a:spAutoFit/>
          </a:bodyPr>
          <a:lstStyle/>
          <a:p>
            <a:pPr algn="ctr"/>
            <a:r>
              <a:rPr lang="en-US" sz="2400" b="1" dirty="0" smtClean="0">
                <a:latin typeface="Arial Rounded MT Bold" panose="020F0704030504030204" pitchFamily="34" charset="0"/>
              </a:rPr>
              <a:t>Large seeds</a:t>
            </a:r>
          </a:p>
        </p:txBody>
      </p:sp>
      <p:pic>
        <p:nvPicPr>
          <p:cNvPr id="7170"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257" t="61130"/>
          <a:stretch/>
        </p:blipFill>
        <p:spPr bwMode="auto">
          <a:xfrm>
            <a:off x="457200" y="3880374"/>
            <a:ext cx="4320980" cy="22704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TextBox 18"/>
          <p:cNvSpPr txBox="1"/>
          <p:nvPr/>
        </p:nvSpPr>
        <p:spPr>
          <a:xfrm>
            <a:off x="5174261" y="3505200"/>
            <a:ext cx="3824678" cy="461665"/>
          </a:xfrm>
          <a:prstGeom prst="rect">
            <a:avLst/>
          </a:prstGeom>
          <a:noFill/>
        </p:spPr>
        <p:txBody>
          <a:bodyPr wrap="square" rtlCol="0">
            <a:spAutoFit/>
          </a:bodyPr>
          <a:lstStyle/>
          <a:p>
            <a:pPr algn="ctr"/>
            <a:r>
              <a:rPr lang="en-US" sz="2400" b="1" dirty="0" smtClean="0">
                <a:latin typeface="Arial Rounded MT Bold" panose="020F0704030504030204" pitchFamily="34" charset="0"/>
              </a:rPr>
              <a:t>Deep tap roots</a:t>
            </a:r>
          </a:p>
        </p:txBody>
      </p:sp>
      <p:pic>
        <p:nvPicPr>
          <p:cNvPr id="13" name="Pictur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14" name="Picture 25" descr="OSU Square Logo.wmf"/>
          <p:cNvPicPr>
            <a:picLocks noChangeAspect="1"/>
          </p:cNvPicPr>
          <p:nvPr/>
        </p:nvPicPr>
        <p:blipFill>
          <a:blip r:embed="rId7" cstate="print"/>
          <a:srcRect/>
          <a:stretch>
            <a:fillRect/>
          </a:stretch>
        </p:blipFill>
        <p:spPr bwMode="auto">
          <a:xfrm>
            <a:off x="74280" y="6324600"/>
            <a:ext cx="483622" cy="482457"/>
          </a:xfrm>
          <a:prstGeom prst="rect">
            <a:avLst/>
          </a:prstGeom>
          <a:noFill/>
          <a:ln w="9525">
            <a:noFill/>
            <a:miter lim="800000"/>
            <a:headEnd/>
            <a:tailEnd/>
          </a:ln>
        </p:spPr>
      </p:pic>
      <p:pic>
        <p:nvPicPr>
          <p:cNvPr id="11"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430" t="44161" r="-430" b="38686"/>
          <a:stretch/>
        </p:blipFill>
        <p:spPr bwMode="auto">
          <a:xfrm>
            <a:off x="464818" y="2878450"/>
            <a:ext cx="4332113" cy="10019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257" t="799" b="55829"/>
          <a:stretch/>
        </p:blipFill>
        <p:spPr bwMode="auto">
          <a:xfrm>
            <a:off x="464818" y="345040"/>
            <a:ext cx="4320980" cy="25334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2" descr="\\groups\fhs\GROUPS\BNP\COMMUNITY NUTRITION\NETWORK\Logos\AZHealthZone_Eng_NoTag_1C_W.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9603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7170"/>
                                        </p:tgtEl>
                                        <p:attrNameLst>
                                          <p:attrName>style.visibility</p:attrName>
                                        </p:attrNameLst>
                                      </p:cBhvr>
                                      <p:to>
                                        <p:strVal val="visible"/>
                                      </p:to>
                                    </p:set>
                                    <p:anim calcmode="lin" valueType="num">
                                      <p:cBhvr>
                                        <p:cTn id="19" dur="500" fill="hold"/>
                                        <p:tgtEl>
                                          <p:spTgt spid="7170"/>
                                        </p:tgtEl>
                                        <p:attrNameLst>
                                          <p:attrName>ppt_w</p:attrName>
                                        </p:attrNameLst>
                                      </p:cBhvr>
                                      <p:tavLst>
                                        <p:tav tm="0">
                                          <p:val>
                                            <p:fltVal val="0"/>
                                          </p:val>
                                        </p:tav>
                                        <p:tav tm="100000">
                                          <p:val>
                                            <p:strVal val="#ppt_w"/>
                                          </p:val>
                                        </p:tav>
                                      </p:tavLst>
                                    </p:anim>
                                    <p:anim calcmode="lin" valueType="num">
                                      <p:cBhvr>
                                        <p:cTn id="20" dur="500" fill="hold"/>
                                        <p:tgtEl>
                                          <p:spTgt spid="7170"/>
                                        </p:tgtEl>
                                        <p:attrNameLst>
                                          <p:attrName>ppt_h</p:attrName>
                                        </p:attrNameLst>
                                      </p:cBhvr>
                                      <p:tavLst>
                                        <p:tav tm="0">
                                          <p:val>
                                            <p:fltVal val="0"/>
                                          </p:val>
                                        </p:tav>
                                        <p:tav tm="100000">
                                          <p:val>
                                            <p:strVal val="#ppt_h"/>
                                          </p:val>
                                        </p:tav>
                                      </p:tavLst>
                                    </p:anim>
                                    <p:animEffect transition="in" filter="fade">
                                      <p:cBhvr>
                                        <p:cTn id="21"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Rectangle 8"/>
          <p:cNvSpPr/>
          <p:nvPr/>
        </p:nvSpPr>
        <p:spPr bwMode="white">
          <a:xfrm>
            <a:off x="0" y="0"/>
            <a:ext cx="44958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bwMode="black">
          <a:xfrm>
            <a:off x="304800" y="1533704"/>
            <a:ext cx="4038600" cy="3477875"/>
          </a:xfrm>
          <a:prstGeom prst="rect">
            <a:avLst/>
          </a:prstGeom>
          <a:noFill/>
        </p:spPr>
        <p:txBody>
          <a:bodyPr wrap="square" rtlCol="0">
            <a:spAutoFit/>
          </a:bodyPr>
          <a:lstStyle/>
          <a:p>
            <a:pPr algn="ctr"/>
            <a:r>
              <a:rPr lang="en-US" sz="4000" b="1" dirty="0" smtClean="0">
                <a:latin typeface="Arial Rounded MT Bold" panose="020F0704030504030204" pitchFamily="34" charset="0"/>
              </a:rPr>
              <a:t>Did you know?</a:t>
            </a:r>
          </a:p>
          <a:p>
            <a:pPr algn="ctr"/>
            <a:endParaRPr lang="en-US" sz="4000" b="1" dirty="0" smtClean="0">
              <a:latin typeface="Arial Rounded MT Bold" panose="020F0704030504030204" pitchFamily="34" charset="0"/>
            </a:endParaRPr>
          </a:p>
          <a:p>
            <a:pPr algn="ctr"/>
            <a:r>
              <a:rPr lang="en-US" sz="2800" b="1" i="1" dirty="0" smtClean="0">
                <a:latin typeface="Arial Rounded MT Bold" panose="020F0704030504030204" pitchFamily="34" charset="0"/>
              </a:rPr>
              <a:t>You can use SNAP benefits to buy vegetable seeds and starts?</a:t>
            </a:r>
            <a:endParaRPr lang="en-US" sz="2800" b="1" i="1" dirty="0">
              <a:latin typeface="Arial Rounded MT Bold" panose="020F0704030504030204" pitchFamily="34" charset="0"/>
            </a:endParaRPr>
          </a:p>
          <a:p>
            <a:endParaRPr lang="en-US" sz="2800" dirty="0">
              <a:latin typeface="Arial Rounded MT Bold" panose="020F0704030504030204" pitchFamily="34" charset="0"/>
            </a:endParaRPr>
          </a:p>
        </p:txBody>
      </p:sp>
      <p:pic>
        <p:nvPicPr>
          <p:cNvPr id="2560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4207"/>
          <a:stretch/>
        </p:blipFill>
        <p:spPr bwMode="auto">
          <a:xfrm>
            <a:off x="4507787" y="-11129"/>
            <a:ext cx="4645631" cy="6869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14"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pic>
        <p:nvPicPr>
          <p:cNvPr id="7"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333024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white">
          <a:xfrm>
            <a:off x="0" y="0"/>
            <a:ext cx="91440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bwMode="black">
          <a:xfrm>
            <a:off x="692136" y="2209800"/>
            <a:ext cx="3124200" cy="1938992"/>
          </a:xfrm>
          <a:prstGeom prst="rect">
            <a:avLst/>
          </a:prstGeom>
          <a:noFill/>
        </p:spPr>
        <p:txBody>
          <a:bodyPr wrap="square" rtlCol="0">
            <a:spAutoFit/>
          </a:bodyPr>
          <a:lstStyle/>
          <a:p>
            <a:r>
              <a:rPr lang="en-US" sz="6000" dirty="0" smtClean="0">
                <a:latin typeface="Arial Rounded MT Bold" pitchFamily="34" charset="0"/>
              </a:rPr>
              <a:t>Direct seeding</a:t>
            </a:r>
            <a:endParaRPr lang="en-US" sz="6000" dirty="0">
              <a:latin typeface="Arial Rounded MT Bold" pitchFamily="34"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5" name="Picture 25" descr="OSU Square Logo.wmf"/>
          <p:cNvPicPr>
            <a:picLocks noChangeAspect="1"/>
          </p:cNvPicPr>
          <p:nvPr/>
        </p:nvPicPr>
        <p:blipFill>
          <a:blip r:embed="rId4" cstate="print"/>
          <a:srcRect/>
          <a:stretch>
            <a:fillRect/>
          </a:stretch>
        </p:blipFill>
        <p:spPr bwMode="auto">
          <a:xfrm>
            <a:off x="74280" y="6324600"/>
            <a:ext cx="483622" cy="482457"/>
          </a:xfrm>
          <a:prstGeom prst="rect">
            <a:avLst/>
          </a:prstGeom>
          <a:noFill/>
          <a:ln w="9525">
            <a:noFill/>
            <a:miter lim="800000"/>
            <a:headEnd/>
            <a:tailEnd/>
          </a:ln>
        </p:spPr>
      </p:pic>
      <p:pic>
        <p:nvPicPr>
          <p:cNvPr id="6" name="Picture 2" descr="\\groups\fhs\GROUPS\BNP\COMMUNITY NUTRITION\NETWORK\Logos\AZHealthZone_Eng_NoTag_1C_W.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696527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solidFill>
          <a:schemeClr val="accent3">
            <a:lumMod val="75000"/>
          </a:schemeClr>
        </a:solidFill>
        <a:effectLst/>
      </p:bgPr>
    </p:bg>
    <p:spTree>
      <p:nvGrpSpPr>
        <p:cNvPr id="1" name=""/>
        <p:cNvGrpSpPr/>
        <p:nvPr/>
      </p:nvGrpSpPr>
      <p:grpSpPr>
        <a:xfrm>
          <a:off x="0" y="0"/>
          <a:ext cx="0" cy="0"/>
          <a:chOff x="0" y="0"/>
          <a:chExt cx="0" cy="0"/>
        </a:xfrm>
      </p:grpSpPr>
      <p:pic>
        <p:nvPicPr>
          <p:cNvPr id="8222" name="Picture 3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842962"/>
            <a:ext cx="6172200" cy="57864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2" name="TextBox 21"/>
          <p:cNvSpPr txBox="1"/>
          <p:nvPr/>
        </p:nvSpPr>
        <p:spPr>
          <a:xfrm>
            <a:off x="0" y="76200"/>
            <a:ext cx="9144000" cy="1138773"/>
          </a:xfrm>
          <a:prstGeom prst="rect">
            <a:avLst/>
          </a:prstGeom>
          <a:noFill/>
        </p:spPr>
        <p:txBody>
          <a:bodyPr wrap="square" rtlCol="0">
            <a:spAutoFit/>
          </a:bodyPr>
          <a:lstStyle/>
          <a:p>
            <a:pPr algn="ctr"/>
            <a:r>
              <a:rPr lang="en-US" sz="4000" b="1" dirty="0" smtClean="0">
                <a:latin typeface="Arial Rounded MT Bold" panose="020F0704030504030204" pitchFamily="34" charset="0"/>
              </a:rPr>
              <a:t>Reading a seed packet</a:t>
            </a:r>
            <a:endParaRPr lang="en-US" sz="4000" b="1" dirty="0">
              <a:latin typeface="Arial Rounded MT Bold" panose="020F0704030504030204" pitchFamily="34" charset="0"/>
            </a:endParaRPr>
          </a:p>
          <a:p>
            <a:endParaRPr lang="en-US" sz="2800" dirty="0"/>
          </a:p>
        </p:txBody>
      </p:sp>
      <p:sp>
        <p:nvSpPr>
          <p:cNvPr id="5" name="TextBox 4"/>
          <p:cNvSpPr txBox="1"/>
          <p:nvPr/>
        </p:nvSpPr>
        <p:spPr>
          <a:xfrm rot="5400000">
            <a:off x="5111978" y="3810228"/>
            <a:ext cx="5562600" cy="215444"/>
          </a:xfrm>
          <a:prstGeom prst="rect">
            <a:avLst/>
          </a:prstGeom>
          <a:noFill/>
        </p:spPr>
        <p:txBody>
          <a:bodyPr wrap="square" rtlCol="0">
            <a:spAutoFit/>
          </a:bodyPr>
          <a:lstStyle/>
          <a:p>
            <a:r>
              <a:rPr lang="en-US" sz="800" dirty="0" smtClean="0"/>
              <a:t>© Territorial Seed Company. All rights reserved. Reprinted by permission of Territorial Seed Company.</a:t>
            </a:r>
            <a:endParaRPr lang="en-US" sz="800" dirty="0"/>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13"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pic>
        <p:nvPicPr>
          <p:cNvPr id="7"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10865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Rectangle 16"/>
          <p:cNvSpPr/>
          <p:nvPr/>
        </p:nvSpPr>
        <p:spPr bwMode="white">
          <a:xfrm>
            <a:off x="0" y="-1"/>
            <a:ext cx="9144000" cy="2542863"/>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292" name="Picture 4" descr="http://www.growingtastyvegetables.com/wp-content/uploads/2012/01/DSC04283.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022" r="22747"/>
          <a:stretch/>
        </p:blipFill>
        <p:spPr bwMode="auto">
          <a:xfrm>
            <a:off x="-1" y="2542863"/>
            <a:ext cx="5334001" cy="4333875"/>
          </a:xfrm>
          <a:prstGeom prst="rect">
            <a:avLst/>
          </a:prstGeom>
          <a:noFill/>
          <a:extLst>
            <a:ext uri="{909E8E84-426E-40DD-AFC4-6F175D3DCCD1}">
              <a14:hiddenFill xmlns:a14="http://schemas.microsoft.com/office/drawing/2010/main">
                <a:solidFill>
                  <a:srgbClr val="FFFFFF"/>
                </a:solidFill>
              </a14:hiddenFill>
            </a:ext>
          </a:extLst>
        </p:spPr>
      </p:pic>
      <p:pic>
        <p:nvPicPr>
          <p:cNvPr id="12294" name="Picture 6" descr="http://www.self-sufficient-home.com/wp-content/uploads/2011/03/how-to-store-seed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0" y="2542863"/>
            <a:ext cx="3810000" cy="4333875"/>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1" y="54114"/>
            <a:ext cx="9144001" cy="707886"/>
          </a:xfrm>
          <a:prstGeom prst="rect">
            <a:avLst/>
          </a:prstGeom>
          <a:noFill/>
        </p:spPr>
        <p:txBody>
          <a:bodyPr wrap="square" rtlCol="0">
            <a:spAutoFit/>
          </a:bodyPr>
          <a:lstStyle/>
          <a:p>
            <a:pPr algn="ctr"/>
            <a:r>
              <a:rPr lang="en-US" sz="4000" b="1" dirty="0" smtClean="0">
                <a:latin typeface="Arial Rounded MT Bold" panose="020F0704030504030204" pitchFamily="34" charset="0"/>
              </a:rPr>
              <a:t>Buying and storing </a:t>
            </a:r>
            <a:r>
              <a:rPr lang="en-US" sz="4000" b="1" dirty="0">
                <a:latin typeface="Arial Rounded MT Bold" panose="020F0704030504030204" pitchFamily="34" charset="0"/>
              </a:rPr>
              <a:t>s</a:t>
            </a:r>
            <a:r>
              <a:rPr lang="en-US" sz="4000" b="1" dirty="0" smtClean="0">
                <a:latin typeface="Arial Rounded MT Bold" panose="020F0704030504030204" pitchFamily="34" charset="0"/>
              </a:rPr>
              <a:t>eeds</a:t>
            </a:r>
            <a:endParaRPr lang="en-US" sz="4000" b="1" dirty="0">
              <a:latin typeface="Arial Rounded MT Bold" panose="020F0704030504030204" pitchFamily="34" charset="0"/>
            </a:endParaRPr>
          </a:p>
        </p:txBody>
      </p:sp>
      <p:sp>
        <p:nvSpPr>
          <p:cNvPr id="18" name="TextBox 17"/>
          <p:cNvSpPr txBox="1"/>
          <p:nvPr/>
        </p:nvSpPr>
        <p:spPr>
          <a:xfrm>
            <a:off x="440870" y="762000"/>
            <a:ext cx="3978729" cy="1569660"/>
          </a:xfrm>
          <a:prstGeom prst="rect">
            <a:avLst/>
          </a:prstGeom>
          <a:noFill/>
        </p:spPr>
        <p:txBody>
          <a:bodyPr wrap="square" numCol="1" rtlCol="0">
            <a:spAutoFit/>
          </a:bodyPr>
          <a:lstStyle/>
          <a:p>
            <a:pPr marL="514350" indent="-514350">
              <a:buFont typeface="Arial" pitchFamily="34" charset="0"/>
              <a:buChar char="•"/>
            </a:pPr>
            <a:r>
              <a:rPr lang="en-US" sz="2400" dirty="0" smtClean="0">
                <a:latin typeface="Arial Rounded MT Bold" panose="020F0704030504030204" pitchFamily="34" charset="0"/>
              </a:rPr>
              <a:t>Best germination in “packed for” year</a:t>
            </a:r>
          </a:p>
          <a:p>
            <a:pPr marL="514350" indent="-514350">
              <a:buFont typeface="Arial" pitchFamily="34" charset="0"/>
              <a:buChar char="•"/>
            </a:pPr>
            <a:r>
              <a:rPr lang="en-US" sz="2400" dirty="0" smtClean="0">
                <a:latin typeface="Arial Rounded MT Bold" panose="020F0704030504030204" pitchFamily="34" charset="0"/>
              </a:rPr>
              <a:t>Store extra seed in a cool, dark place</a:t>
            </a:r>
          </a:p>
        </p:txBody>
      </p:sp>
      <p:sp>
        <p:nvSpPr>
          <p:cNvPr id="19" name="TextBox 18"/>
          <p:cNvSpPr txBox="1"/>
          <p:nvPr/>
        </p:nvSpPr>
        <p:spPr>
          <a:xfrm>
            <a:off x="4571999" y="762000"/>
            <a:ext cx="3581401" cy="1569660"/>
          </a:xfrm>
          <a:prstGeom prst="rect">
            <a:avLst/>
          </a:prstGeom>
          <a:noFill/>
        </p:spPr>
        <p:txBody>
          <a:bodyPr wrap="square" numCol="1" rtlCol="0">
            <a:spAutoFit/>
          </a:bodyPr>
          <a:lstStyle/>
          <a:p>
            <a:pPr marL="514350" indent="-514350">
              <a:buFont typeface="Arial" pitchFamily="34" charset="0"/>
              <a:buChar char="•"/>
            </a:pPr>
            <a:r>
              <a:rPr lang="en-US" sz="2400" dirty="0" smtClean="0">
                <a:latin typeface="Arial Rounded MT Bold" panose="020F0704030504030204" pitchFamily="34" charset="0"/>
              </a:rPr>
              <a:t>Store in jar, box, Tupperware, etc. with a drying agent like a silica packet</a:t>
            </a:r>
          </a:p>
        </p:txBody>
      </p:sp>
    </p:spTree>
    <p:extLst>
      <p:ext uri="{BB962C8B-B14F-4D97-AF65-F5344CB8AC3E}">
        <p14:creationId xmlns:p14="http://schemas.microsoft.com/office/powerpoint/2010/main" val="231117698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3">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16091" y="-34861"/>
            <a:ext cx="8229600" cy="1143000"/>
          </a:xfrm>
        </p:spPr>
        <p:txBody>
          <a:bodyPr/>
          <a:lstStyle/>
          <a:p>
            <a:r>
              <a:rPr lang="en-US" dirty="0" smtClean="0">
                <a:solidFill>
                  <a:schemeClr val="tx1"/>
                </a:solidFill>
              </a:rPr>
              <a:t>Starting seeds indoors</a:t>
            </a:r>
            <a:endParaRPr lang="en-US" dirty="0">
              <a:solidFill>
                <a:schemeClr val="tx1"/>
              </a:solidFill>
            </a:endParaRPr>
          </a:p>
        </p:txBody>
      </p:sp>
      <p:sp>
        <p:nvSpPr>
          <p:cNvPr id="3" name="Content Placeholder 2"/>
          <p:cNvSpPr>
            <a:spLocks noGrp="1"/>
          </p:cNvSpPr>
          <p:nvPr>
            <p:ph idx="1"/>
          </p:nvPr>
        </p:nvSpPr>
        <p:spPr>
          <a:xfrm>
            <a:off x="483870" y="1676400"/>
            <a:ext cx="3017520" cy="4343400"/>
          </a:xfrm>
        </p:spPr>
        <p:txBody>
          <a:bodyPr>
            <a:normAutofit fontScale="85000" lnSpcReduction="10000"/>
          </a:bodyPr>
          <a:lstStyle/>
          <a:p>
            <a:pPr>
              <a:spcAft>
                <a:spcPts val="800"/>
              </a:spcAft>
              <a:buClr>
                <a:schemeClr val="tx1"/>
              </a:buClr>
            </a:pPr>
            <a:r>
              <a:rPr lang="en-US" dirty="0">
                <a:solidFill>
                  <a:schemeClr val="tx1"/>
                </a:solidFill>
              </a:rPr>
              <a:t>Beneficial </a:t>
            </a:r>
            <a:r>
              <a:rPr lang="en-US" dirty="0" smtClean="0">
                <a:solidFill>
                  <a:schemeClr val="tx1"/>
                </a:solidFill>
              </a:rPr>
              <a:t>for:</a:t>
            </a:r>
            <a:endParaRPr lang="en-US" dirty="0">
              <a:solidFill>
                <a:schemeClr val="tx1"/>
              </a:solidFill>
            </a:endParaRPr>
          </a:p>
          <a:p>
            <a:pPr>
              <a:spcAft>
                <a:spcPts val="800"/>
              </a:spcAft>
              <a:buClr>
                <a:schemeClr val="tx1"/>
              </a:buClr>
            </a:pPr>
            <a:r>
              <a:rPr lang="en-US" sz="2600" dirty="0">
                <a:solidFill>
                  <a:schemeClr val="tx1"/>
                </a:solidFill>
              </a:rPr>
              <a:t>Head start on bloom season for bedding plants</a:t>
            </a:r>
          </a:p>
          <a:p>
            <a:pPr>
              <a:spcAft>
                <a:spcPts val="800"/>
              </a:spcAft>
              <a:buClr>
                <a:schemeClr val="tx1"/>
              </a:buClr>
            </a:pPr>
            <a:r>
              <a:rPr lang="en-US" sz="2600" dirty="0">
                <a:solidFill>
                  <a:schemeClr val="tx1"/>
                </a:solidFill>
              </a:rPr>
              <a:t>Warm-season vegetable crops</a:t>
            </a:r>
          </a:p>
          <a:p>
            <a:pPr>
              <a:spcAft>
                <a:spcPts val="800"/>
              </a:spcAft>
              <a:buClr>
                <a:schemeClr val="tx1"/>
              </a:buClr>
            </a:pPr>
            <a:r>
              <a:rPr lang="en-US" sz="2600" dirty="0">
                <a:solidFill>
                  <a:schemeClr val="tx1"/>
                </a:solidFill>
              </a:rPr>
              <a:t>Producing large quantity of plants inexpensively</a:t>
            </a:r>
          </a:p>
          <a:p>
            <a:endParaRPr lang="en-US" dirty="0"/>
          </a:p>
        </p:txBody>
      </p:sp>
      <p:pic>
        <p:nvPicPr>
          <p:cNvPr id="4" name="Picture 3" descr="Tomato seeds.jpg"/>
          <p:cNvPicPr>
            <a:picLocks noChangeAspect="1"/>
          </p:cNvPicPr>
          <p:nvPr/>
        </p:nvPicPr>
        <p:blipFill rotWithShape="1">
          <a:blip r:embed="rId3" cstate="print"/>
          <a:srcRect l="13255" r="-263" b="6250"/>
          <a:stretch/>
        </p:blipFill>
        <p:spPr>
          <a:xfrm>
            <a:off x="3733800" y="1764151"/>
            <a:ext cx="5052060" cy="3629025"/>
          </a:xfrm>
          <a:prstGeom prst="rect">
            <a:avLst/>
          </a:prstGeom>
          <a:noFill/>
          <a:ln w="12700">
            <a:noFill/>
            <a:miter lim="800000"/>
            <a:headEnd/>
            <a:tailEnd/>
          </a:ln>
          <a:effectLst>
            <a:outerShdw blurRad="50800" dist="38100" dir="2700000" algn="tl" rotWithShape="0">
              <a:prstClr val="black">
                <a:alpha val="40000"/>
              </a:prstClr>
            </a:outerShdw>
          </a:effectLst>
        </p:spPr>
      </p:pic>
      <p:sp>
        <p:nvSpPr>
          <p:cNvPr id="5" name="TextBox 4"/>
          <p:cNvSpPr txBox="1"/>
          <p:nvPr/>
        </p:nvSpPr>
        <p:spPr>
          <a:xfrm>
            <a:off x="7898130" y="5166359"/>
            <a:ext cx="1082040" cy="215444"/>
          </a:xfrm>
          <a:prstGeom prst="rect">
            <a:avLst/>
          </a:prstGeom>
          <a:noFill/>
        </p:spPr>
        <p:txBody>
          <a:bodyPr wrap="square" rtlCol="0">
            <a:spAutoFit/>
          </a:bodyPr>
          <a:lstStyle/>
          <a:p>
            <a:r>
              <a:rPr lang="en-US" sz="800" dirty="0" smtClean="0"/>
              <a:t>Photo: Billy Cox</a:t>
            </a:r>
            <a:endParaRPr lang="en-US" sz="800" dirty="0"/>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7"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pic>
        <p:nvPicPr>
          <p:cNvPr id="8"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42406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42" name="Picture 2" descr="http://bonnieplants.com/wp-content/uploads/2011/12/seed-germinating.jpg"/>
          <p:cNvPicPr>
            <a:picLocks noChangeAspect="1" noChangeArrowheads="1"/>
          </p:cNvPicPr>
          <p:nvPr/>
        </p:nvPicPr>
        <p:blipFill rotWithShape="1">
          <a:blip r:embed="rId3">
            <a:extLst>
              <a:ext uri="{28A0092B-C50C-407E-A947-70E740481C1C}">
                <a14:useLocalDpi xmlns:a14="http://schemas.microsoft.com/office/drawing/2010/main" val="0"/>
              </a:ext>
            </a:extLst>
          </a:blip>
          <a:srcRect t="1" r="2665" b="1"/>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bwMode="white">
          <a:xfrm>
            <a:off x="-1" y="80427"/>
            <a:ext cx="9144001" cy="707886"/>
          </a:xfrm>
          <a:prstGeom prst="rect">
            <a:avLst/>
          </a:prstGeom>
          <a:noFill/>
        </p:spPr>
        <p:txBody>
          <a:bodyPr wrap="square" rtlCol="0">
            <a:spAutoFit/>
          </a:bodyPr>
          <a:lstStyle/>
          <a:p>
            <a:pPr algn="ctr"/>
            <a:r>
              <a:rPr lang="en-US" sz="4000" b="1" dirty="0" smtClean="0">
                <a:latin typeface="Arial Rounded MT Bold" panose="020F0704030504030204" pitchFamily="34" charset="0"/>
              </a:rPr>
              <a:t>What seeds need to germinate</a:t>
            </a:r>
            <a:endParaRPr lang="en-US" sz="4000" b="1" dirty="0">
              <a:latin typeface="Arial Rounded MT Bold" panose="020F0704030504030204" pitchFamily="34" charset="0"/>
            </a:endParaRPr>
          </a:p>
        </p:txBody>
      </p:sp>
      <p:sp>
        <p:nvSpPr>
          <p:cNvPr id="9" name="TextBox 8"/>
          <p:cNvSpPr txBox="1"/>
          <p:nvPr/>
        </p:nvSpPr>
        <p:spPr>
          <a:xfrm>
            <a:off x="457200" y="2190571"/>
            <a:ext cx="2628901" cy="1569660"/>
          </a:xfrm>
          <a:prstGeom prst="rect">
            <a:avLst/>
          </a:prstGeom>
          <a:noFill/>
        </p:spPr>
        <p:txBody>
          <a:bodyPr wrap="square" rtlCol="0">
            <a:spAutoFit/>
          </a:bodyPr>
          <a:lstStyle/>
          <a:p>
            <a:pPr marL="342900" indent="-342900">
              <a:buFont typeface="Arial" pitchFamily="34" charset="0"/>
              <a:buChar char="•"/>
            </a:pPr>
            <a:r>
              <a:rPr lang="en-US" sz="3200" b="1" dirty="0" smtClean="0">
                <a:latin typeface="Arial Rounded MT Bold" panose="020F0704030504030204" pitchFamily="34" charset="0"/>
              </a:rPr>
              <a:t>Moisture</a:t>
            </a:r>
          </a:p>
          <a:p>
            <a:pPr marL="342900" indent="-342900">
              <a:buFont typeface="Arial" pitchFamily="34" charset="0"/>
              <a:buChar char="•"/>
            </a:pPr>
            <a:endParaRPr lang="en-US" sz="3200" b="1" dirty="0" smtClean="0">
              <a:latin typeface="Arial Rounded MT Bold" panose="020F0704030504030204" pitchFamily="34" charset="0"/>
            </a:endParaRPr>
          </a:p>
          <a:p>
            <a:pPr marL="342900" indent="-342900">
              <a:buFont typeface="Arial" pitchFamily="34" charset="0"/>
              <a:buChar char="•"/>
            </a:pPr>
            <a:r>
              <a:rPr lang="en-US" sz="3200" b="1" dirty="0" smtClean="0">
                <a:latin typeface="Arial Rounded MT Bold" panose="020F0704030504030204" pitchFamily="34" charset="0"/>
              </a:rPr>
              <a:t>Warmth</a:t>
            </a:r>
            <a:endParaRPr lang="en-US" sz="3200" b="1" dirty="0">
              <a:latin typeface="Arial Rounded MT Bold" panose="020F0704030504030204" pitchFamily="34" charset="0"/>
            </a:endParaRPr>
          </a:p>
        </p:txBody>
      </p:sp>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14"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pic>
        <p:nvPicPr>
          <p:cNvPr id="8"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311414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18394" y="5914845"/>
            <a:ext cx="9162393" cy="9379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p:cNvSpPr/>
          <p:nvPr/>
        </p:nvSpPr>
        <p:spPr>
          <a:xfrm>
            <a:off x="0" y="0"/>
            <a:ext cx="9144000" cy="13716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0848" r="-64" b="38358"/>
          <a:stretch/>
        </p:blipFill>
        <p:spPr bwMode="auto">
          <a:xfrm>
            <a:off x="0" y="1371600"/>
            <a:ext cx="9144000" cy="4543245"/>
          </a:xfrm>
          <a:prstGeom prst="rect">
            <a:avLst/>
          </a:prstGeom>
          <a:noFill/>
        </p:spPr>
      </p:pic>
      <p:sp>
        <p:nvSpPr>
          <p:cNvPr id="17" name="Rectangle 16"/>
          <p:cNvSpPr/>
          <p:nvPr/>
        </p:nvSpPr>
        <p:spPr>
          <a:xfrm>
            <a:off x="5751" y="4648200"/>
            <a:ext cx="9144000" cy="1266645"/>
          </a:xfrm>
          <a:prstGeom prst="rect">
            <a:avLst/>
          </a:prstGeom>
          <a:solidFill>
            <a:schemeClr val="tx1">
              <a:lumMod val="75000"/>
              <a:lumOff val="2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75000"/>
                </a:schemeClr>
              </a:solidFill>
            </a:endParaRPr>
          </a:p>
        </p:txBody>
      </p:sp>
      <p:sp>
        <p:nvSpPr>
          <p:cNvPr id="12" name="Subtitle 2"/>
          <p:cNvSpPr>
            <a:spLocks noGrp="1"/>
          </p:cNvSpPr>
          <p:nvPr>
            <p:ph type="subTitle" idx="1"/>
          </p:nvPr>
        </p:nvSpPr>
        <p:spPr>
          <a:xfrm>
            <a:off x="3365939" y="3694220"/>
            <a:ext cx="5410199" cy="2185744"/>
          </a:xfrm>
        </p:spPr>
        <p:txBody>
          <a:bodyPr>
            <a:noAutofit/>
          </a:bodyPr>
          <a:lstStyle/>
          <a:p>
            <a:pPr algn="r"/>
            <a:endParaRPr lang="en-US" sz="2000" b="1" dirty="0" smtClean="0">
              <a:solidFill>
                <a:schemeClr val="bg1"/>
              </a:solidFill>
              <a:latin typeface="Lucida Sans Unicode" panose="020B0602030504020204" pitchFamily="34" charset="0"/>
              <a:cs typeface="Lucida Sans Unicode" panose="020B0602030504020204" pitchFamily="34" charset="0"/>
            </a:endParaRPr>
          </a:p>
          <a:p>
            <a:pPr algn="r"/>
            <a:endParaRPr lang="en-US" sz="2000" b="1" dirty="0">
              <a:solidFill>
                <a:schemeClr val="bg1"/>
              </a:solidFill>
              <a:latin typeface="Lucida Sans Unicode" panose="020B0602030504020204" pitchFamily="34" charset="0"/>
              <a:cs typeface="Lucida Sans Unicode" panose="020B0602030504020204" pitchFamily="34" charset="0"/>
            </a:endParaRPr>
          </a:p>
          <a:p>
            <a:pPr algn="r"/>
            <a:endParaRPr lang="en-US" sz="2000" b="1" dirty="0" smtClean="0">
              <a:solidFill>
                <a:schemeClr val="bg1"/>
              </a:solidFill>
              <a:latin typeface="Arial Rounded MT Bold" panose="020F0704030504030204" pitchFamily="34" charset="0"/>
              <a:cs typeface="Lucida Sans Unicode" panose="020B0602030504020204" pitchFamily="34" charset="0"/>
            </a:endParaRPr>
          </a:p>
          <a:p>
            <a:pPr marL="342900" indent="-342900" algn="r">
              <a:buFont typeface="Wingdings" panose="05000000000000000000" pitchFamily="2" charset="2"/>
              <a:buChar char="v"/>
            </a:pPr>
            <a:r>
              <a:rPr lang="en-US" sz="2000" b="1" dirty="0" smtClean="0">
                <a:solidFill>
                  <a:schemeClr val="bg1"/>
                </a:solidFill>
                <a:latin typeface="Arial Rounded MT Bold" panose="020F0704030504030204" pitchFamily="34" charset="0"/>
                <a:cs typeface="Lucida Sans Unicode" panose="020B0602030504020204" pitchFamily="34" charset="0"/>
              </a:rPr>
              <a:t>Planting with containers</a:t>
            </a:r>
            <a:endParaRPr lang="en-US" sz="2000" b="1" dirty="0">
              <a:solidFill>
                <a:schemeClr val="bg1"/>
              </a:solidFill>
              <a:latin typeface="Arial Rounded MT Bold" panose="020F0704030504030204" pitchFamily="34" charset="0"/>
              <a:cs typeface="Lucida Sans Unicode" panose="020B0602030504020204" pitchFamily="34" charset="0"/>
            </a:endParaRPr>
          </a:p>
          <a:p>
            <a:pPr marL="342900" indent="-342900" algn="r">
              <a:buFont typeface="Wingdings" panose="05000000000000000000" pitchFamily="2" charset="2"/>
              <a:buChar char="v"/>
            </a:pPr>
            <a:r>
              <a:rPr lang="en-US" sz="2000" b="1" dirty="0" smtClean="0">
                <a:solidFill>
                  <a:schemeClr val="bg1"/>
                </a:solidFill>
                <a:latin typeface="Arial Rounded MT Bold" panose="020F0704030504030204" pitchFamily="34" charset="0"/>
                <a:cs typeface="Lucida Sans Unicode" panose="020B0602030504020204" pitchFamily="34" charset="0"/>
              </a:rPr>
              <a:t>Seeds or transplants?</a:t>
            </a:r>
            <a:endParaRPr lang="en-US" sz="2000" b="1" dirty="0">
              <a:solidFill>
                <a:schemeClr val="bg1"/>
              </a:solidFill>
              <a:latin typeface="Arial Rounded MT Bold" panose="020F0704030504030204" pitchFamily="34" charset="0"/>
              <a:cs typeface="Lucida Sans Unicode" panose="020B0602030504020204" pitchFamily="34" charset="0"/>
            </a:endParaRPr>
          </a:p>
          <a:p>
            <a:pPr marL="342900" indent="-342900" algn="r">
              <a:buFont typeface="Wingdings" panose="05000000000000000000" pitchFamily="2" charset="2"/>
              <a:buChar char="v"/>
            </a:pPr>
            <a:r>
              <a:rPr lang="en-US" sz="2000" b="1" dirty="0">
                <a:solidFill>
                  <a:schemeClr val="bg1"/>
                </a:solidFill>
                <a:latin typeface="Arial Rounded MT Bold" panose="020F0704030504030204" pitchFamily="34" charset="0"/>
                <a:cs typeface="Lucida Sans Unicode" panose="020B0602030504020204" pitchFamily="34" charset="0"/>
              </a:rPr>
              <a:t>Direct </a:t>
            </a:r>
            <a:r>
              <a:rPr lang="en-US" sz="2000" b="1" dirty="0" smtClean="0">
                <a:solidFill>
                  <a:schemeClr val="bg1"/>
                </a:solidFill>
                <a:latin typeface="Arial Rounded MT Bold" panose="020F0704030504030204" pitchFamily="34" charset="0"/>
                <a:cs typeface="Lucida Sans Unicode" panose="020B0602030504020204" pitchFamily="34" charset="0"/>
              </a:rPr>
              <a:t>seeding &amp; transplanting</a:t>
            </a:r>
            <a:endParaRPr lang="en-US" sz="2000" b="1" dirty="0">
              <a:solidFill>
                <a:schemeClr val="bg1"/>
              </a:solidFill>
              <a:latin typeface="Arial Rounded MT Bold" panose="020F0704030504030204" pitchFamily="34" charset="0"/>
              <a:cs typeface="Lucida Sans Unicode" panose="020B0602030504020204" pitchFamily="34" charset="0"/>
            </a:endParaRPr>
          </a:p>
        </p:txBody>
      </p:sp>
      <p:sp>
        <p:nvSpPr>
          <p:cNvPr id="15" name="TextBox 14"/>
          <p:cNvSpPr txBox="1"/>
          <p:nvPr/>
        </p:nvSpPr>
        <p:spPr bwMode="white">
          <a:xfrm>
            <a:off x="-1" y="0"/>
            <a:ext cx="9143999" cy="1569660"/>
          </a:xfrm>
          <a:prstGeom prst="rect">
            <a:avLst/>
          </a:prstGeom>
          <a:solidFill>
            <a:schemeClr val="accent3">
              <a:lumMod val="75000"/>
            </a:schemeClr>
          </a:solidFill>
        </p:spPr>
        <p:txBody>
          <a:bodyPr wrap="square" rtlCol="0">
            <a:spAutoFit/>
          </a:bodyPr>
          <a:lstStyle/>
          <a:p>
            <a:pPr algn="r"/>
            <a:r>
              <a:rPr lang="en-US" sz="4800" dirty="0">
                <a:solidFill>
                  <a:schemeClr val="bg1"/>
                </a:solidFill>
                <a:latin typeface="Arial Rounded MT Bold" panose="020F0704030504030204" pitchFamily="34" charset="0"/>
              </a:rPr>
              <a:t>TODAY’S TOPIC: </a:t>
            </a:r>
          </a:p>
          <a:p>
            <a:pPr algn="r"/>
            <a:r>
              <a:rPr lang="en-US" sz="4800" dirty="0" smtClean="0">
                <a:solidFill>
                  <a:schemeClr val="bg1"/>
                </a:solidFill>
                <a:latin typeface="Arial Rounded MT Bold" panose="020F0704030504030204" pitchFamily="34" charset="0"/>
              </a:rPr>
              <a:t>Planting your garden</a:t>
            </a:r>
            <a:endParaRPr lang="en-US" sz="4800" dirty="0">
              <a:solidFill>
                <a:schemeClr val="bg1"/>
              </a:solidFill>
              <a:latin typeface="Arial Rounded MT Bold" panose="020F0704030504030204" pitchFamily="34" charset="0"/>
            </a:endParaRPr>
          </a:p>
        </p:txBody>
      </p:sp>
      <p:sp>
        <p:nvSpPr>
          <p:cNvPr id="19" name="Subtitle 2"/>
          <p:cNvSpPr txBox="1">
            <a:spLocks/>
          </p:cNvSpPr>
          <p:nvPr/>
        </p:nvSpPr>
        <p:spPr bwMode="white">
          <a:xfrm>
            <a:off x="5751" y="4437943"/>
            <a:ext cx="3657599" cy="511833"/>
          </a:xfrm>
          <a:prstGeom prst="rect">
            <a:avLst/>
          </a:prstGeom>
        </p:spPr>
        <p:txBody>
          <a:bodyPr/>
          <a:lstStyle/>
          <a:p>
            <a:pPr marL="109538" marR="0" lvl="0" algn="l" defTabSz="914400" rtl="0" eaLnBrk="1" fontAlgn="auto" latinLnBrk="0" hangingPunct="1">
              <a:lnSpc>
                <a:spcPct val="100000"/>
              </a:lnSpc>
              <a:spcBef>
                <a:spcPts val="400"/>
              </a:spcBef>
              <a:spcAft>
                <a:spcPts val="0"/>
              </a:spcAft>
              <a:buClr>
                <a:schemeClr val="accent1"/>
              </a:buClr>
              <a:buSzPct val="68000"/>
              <a:tabLst/>
              <a:defRPr/>
            </a:pPr>
            <a:endParaRPr kumimoji="0" lang="en-US" sz="2400" b="1" i="0" u="none" strike="noStrike" kern="1200" cap="none" spc="0" normalizeH="0" baseline="0" noProof="0" dirty="0" smtClean="0">
              <a:ln>
                <a:noFill/>
              </a:ln>
              <a:solidFill>
                <a:schemeClr val="bg1"/>
              </a:solidFill>
              <a:effectLst/>
              <a:uLnTx/>
              <a:uFillTx/>
              <a:latin typeface="Arial Rounded MT Bold" panose="020F0704030504030204" pitchFamily="34" charset="0"/>
            </a:endParaRPr>
          </a:p>
          <a:p>
            <a:pPr marL="109538" marR="0" lvl="0" algn="l" defTabSz="914400" rtl="0" eaLnBrk="1" fontAlgn="auto" latinLnBrk="0" hangingPunct="1">
              <a:lnSpc>
                <a:spcPct val="100000"/>
              </a:lnSpc>
              <a:spcBef>
                <a:spcPts val="400"/>
              </a:spcBef>
              <a:spcAft>
                <a:spcPts val="0"/>
              </a:spcAft>
              <a:buClr>
                <a:schemeClr val="accent1"/>
              </a:buClr>
              <a:buSzPct val="68000"/>
              <a:tabLst/>
              <a:defRPr/>
            </a:pPr>
            <a:r>
              <a:rPr kumimoji="0" lang="en-US" sz="2400" b="1" i="0" u="none" strike="noStrike" kern="1200" cap="none" spc="0" normalizeH="0" baseline="0" noProof="0" dirty="0" smtClean="0">
                <a:ln>
                  <a:noFill/>
                </a:ln>
                <a:solidFill>
                  <a:schemeClr val="bg1"/>
                </a:solidFill>
                <a:effectLst/>
                <a:uLnTx/>
                <a:uFillTx/>
                <a:latin typeface="Arial Rounded MT Bold" panose="020F0704030504030204" pitchFamily="34" charset="0"/>
              </a:rPr>
              <a:t>Book</a:t>
            </a:r>
            <a:r>
              <a:rPr kumimoji="0" lang="en-US" sz="2800" b="1" i="0" u="none" strike="noStrike" kern="1200" cap="none" spc="0" normalizeH="0" noProof="0" dirty="0" smtClean="0">
                <a:ln>
                  <a:noFill/>
                </a:ln>
                <a:solidFill>
                  <a:schemeClr val="bg1"/>
                </a:solidFill>
                <a:effectLst/>
                <a:uLnTx/>
                <a:uFillTx/>
                <a:latin typeface="Arial Rounded MT Bold" panose="020F0704030504030204" pitchFamily="34" charset="0"/>
              </a:rPr>
              <a:t> reference: </a:t>
            </a:r>
            <a:r>
              <a:rPr kumimoji="0" lang="en-US" sz="1600" b="1" i="0" u="none" strike="noStrike" kern="1200" cap="none" spc="0" normalizeH="0" baseline="0" noProof="0" dirty="0" smtClean="0">
                <a:ln>
                  <a:noFill/>
                </a:ln>
                <a:solidFill>
                  <a:schemeClr val="bg1"/>
                </a:solidFill>
                <a:effectLst/>
                <a:uLnTx/>
                <a:uFillTx/>
                <a:latin typeface="Arial Rounded MT Bold" panose="020F0704030504030204" pitchFamily="34" charset="0"/>
              </a:rPr>
              <a:t>Chapter </a:t>
            </a:r>
            <a:r>
              <a:rPr kumimoji="0" lang="en-US" sz="1600" b="1" i="0" u="none" strike="noStrike" kern="1200" cap="none" spc="0" normalizeH="0" baseline="0" noProof="0" dirty="0" smtClean="0">
                <a:ln>
                  <a:noFill/>
                </a:ln>
                <a:solidFill>
                  <a:schemeClr val="bg1"/>
                </a:solidFill>
                <a:effectLst/>
                <a:uLnTx/>
                <a:uFillTx/>
                <a:latin typeface="Arial Rounded MT Bold" panose="020F0704030504030204" pitchFamily="34" charset="0"/>
              </a:rPr>
              <a:t>3</a:t>
            </a:r>
            <a:endParaRPr lang="en-US" sz="1600" b="1" dirty="0">
              <a:solidFill>
                <a:schemeClr val="bg1"/>
              </a:solidFill>
              <a:latin typeface="Arial Rounded MT Bold" panose="020F0704030504030204" pitchFamily="34" charset="0"/>
              <a:cs typeface="Lucida Sans Unicode" panose="020B0602030504020204" pitchFamily="34" charset="0"/>
            </a:endParaRPr>
          </a:p>
        </p:txBody>
      </p:sp>
      <p:pic>
        <p:nvPicPr>
          <p:cNvPr id="21" name="Picture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22"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pic>
        <p:nvPicPr>
          <p:cNvPr id="11"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805906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42" name="Picture 2" descr="http://bonnieplants.com/wp-content/uploads/2011/12/seed-germinating.jpg"/>
          <p:cNvPicPr>
            <a:picLocks noChangeAspect="1" noChangeArrowheads="1"/>
          </p:cNvPicPr>
          <p:nvPr/>
        </p:nvPicPr>
        <p:blipFill rotWithShape="1">
          <a:blip r:embed="rId3">
            <a:extLst>
              <a:ext uri="{28A0092B-C50C-407E-A947-70E740481C1C}">
                <a14:useLocalDpi xmlns:a14="http://schemas.microsoft.com/office/drawing/2010/main" val="0"/>
              </a:ext>
            </a:extLst>
          </a:blip>
          <a:srcRect t="1" r="2665" b="1"/>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bwMode="white">
          <a:xfrm>
            <a:off x="-1" y="80427"/>
            <a:ext cx="9144001" cy="707886"/>
          </a:xfrm>
          <a:prstGeom prst="rect">
            <a:avLst/>
          </a:prstGeom>
          <a:noFill/>
        </p:spPr>
        <p:txBody>
          <a:bodyPr wrap="square" rtlCol="0">
            <a:spAutoFit/>
          </a:bodyPr>
          <a:lstStyle/>
          <a:p>
            <a:pPr algn="ctr"/>
            <a:r>
              <a:rPr lang="en-US" sz="4000" b="1" dirty="0" smtClean="0">
                <a:latin typeface="Arial Rounded MT Bold" panose="020F0704030504030204" pitchFamily="34" charset="0"/>
              </a:rPr>
              <a:t>What seeds need to germinate</a:t>
            </a:r>
            <a:endParaRPr lang="en-US" sz="4000" b="1" dirty="0">
              <a:latin typeface="Arial Rounded MT Bold" panose="020F0704030504030204" pitchFamily="34" charset="0"/>
            </a:endParaRPr>
          </a:p>
        </p:txBody>
      </p:sp>
      <p:pic>
        <p:nvPicPr>
          <p:cNvPr id="92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62200" y="838200"/>
            <a:ext cx="4572000" cy="57065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8" name="Picture 2" descr="\\groups\fhs\GROUPS\BNP\COMMUNITY NUTRITION\NETWORK\Logos\AZHealthZone_Eng_NoTag_1C_W.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210000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386" name="Picture 2" descr="S:\Agency Relations\Education Programs\Learning Gardens\Outreach - General\Photos\eastside photos\photos by Lisa\2009\Aug 09 3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1" y="0"/>
            <a:ext cx="9144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0" y="4595215"/>
            <a:ext cx="6400800" cy="954107"/>
          </a:xfrm>
          <a:prstGeom prst="rect">
            <a:avLst/>
          </a:prstGeom>
          <a:solidFill>
            <a:schemeClr val="bg1">
              <a:alpha val="38000"/>
            </a:schemeClr>
          </a:solidFill>
        </p:spPr>
        <p:txBody>
          <a:bodyPr wrap="square" rtlCol="0">
            <a:spAutoFit/>
          </a:bodyPr>
          <a:lstStyle/>
          <a:p>
            <a:pPr marL="457200" indent="-457200">
              <a:buClr>
                <a:schemeClr val="tx1"/>
              </a:buClr>
              <a:buFont typeface="Arial" panose="020B0604020202020204" pitchFamily="34" charset="0"/>
              <a:buChar char="•"/>
            </a:pPr>
            <a:r>
              <a:rPr lang="en-US" sz="2800" b="1" dirty="0" smtClean="0">
                <a:latin typeface="Arial Rounded MT Bold" panose="020F0704030504030204" pitchFamily="34" charset="0"/>
              </a:rPr>
              <a:t>Loosen soil</a:t>
            </a:r>
          </a:p>
          <a:p>
            <a:pPr marL="457200" indent="-457200">
              <a:buClr>
                <a:schemeClr val="tx1"/>
              </a:buClr>
              <a:buFont typeface="Arial" panose="020B0604020202020204" pitchFamily="34" charset="0"/>
              <a:buChar char="•"/>
            </a:pPr>
            <a:r>
              <a:rPr lang="en-US" sz="2800" b="1" dirty="0" smtClean="0">
                <a:latin typeface="Arial Rounded MT Bold" panose="020F0704030504030204" pitchFamily="34" charset="0"/>
              </a:rPr>
              <a:t>Rake out a smooth “tabletop”</a:t>
            </a:r>
          </a:p>
        </p:txBody>
      </p:sp>
      <p:sp>
        <p:nvSpPr>
          <p:cNvPr id="16" name="TextBox 15"/>
          <p:cNvSpPr txBox="1"/>
          <p:nvPr/>
        </p:nvSpPr>
        <p:spPr>
          <a:xfrm>
            <a:off x="0" y="0"/>
            <a:ext cx="9144000" cy="1754326"/>
          </a:xfrm>
          <a:prstGeom prst="rect">
            <a:avLst/>
          </a:prstGeom>
          <a:gradFill>
            <a:gsLst>
              <a:gs pos="0">
                <a:schemeClr val="bg1"/>
              </a:gs>
              <a:gs pos="100000">
                <a:schemeClr val="bg1">
                  <a:alpha val="0"/>
                </a:schemeClr>
              </a:gs>
            </a:gsLst>
            <a:lin ang="5400000" scaled="0"/>
          </a:gradFill>
        </p:spPr>
        <p:txBody>
          <a:bodyPr wrap="square" rtlCol="0">
            <a:spAutoFit/>
          </a:bodyPr>
          <a:lstStyle/>
          <a:p>
            <a:pPr algn="ctr"/>
            <a:r>
              <a:rPr lang="en-US" sz="4000" b="1" dirty="0" smtClean="0">
                <a:latin typeface="Arial Rounded MT Bold" panose="020F0704030504030204" pitchFamily="34" charset="0"/>
              </a:rPr>
              <a:t>Preparing your seedbed</a:t>
            </a:r>
            <a:endParaRPr lang="en-US" sz="4000" b="1" dirty="0">
              <a:latin typeface="Arial Rounded MT Bold" panose="020F0704030504030204" pitchFamily="34" charset="0"/>
            </a:endParaRPr>
          </a:p>
          <a:p>
            <a:pPr algn="ctr"/>
            <a:endParaRPr lang="en-US" sz="4000" b="1" dirty="0"/>
          </a:p>
          <a:p>
            <a:endParaRPr lang="en-US" sz="2800" dirty="0"/>
          </a:p>
        </p:txBody>
      </p:sp>
      <p:pic>
        <p:nvPicPr>
          <p:cNvPr id="5" name="Picture 25" descr="OSU Square Logo.wmf"/>
          <p:cNvPicPr>
            <a:picLocks noChangeAspect="1"/>
          </p:cNvPicPr>
          <p:nvPr/>
        </p:nvPicPr>
        <p:blipFill>
          <a:blip r:embed="rId4" cstate="print"/>
          <a:srcRect/>
          <a:stretch>
            <a:fillRect/>
          </a:stretch>
        </p:blipFill>
        <p:spPr bwMode="auto">
          <a:xfrm>
            <a:off x="74280" y="6324600"/>
            <a:ext cx="483622" cy="482457"/>
          </a:xfrm>
          <a:prstGeom prst="rect">
            <a:avLst/>
          </a:prstGeom>
          <a:noFill/>
          <a:ln w="9525">
            <a:noFill/>
            <a:miter lim="800000"/>
            <a:headEnd/>
            <a:tailEnd/>
          </a:ln>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7"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852053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3">
            <a:lumMod val="75000"/>
          </a:schemeClr>
        </a:solidFill>
        <a:effectLst/>
      </p:bgPr>
    </p:bg>
    <p:spTree>
      <p:nvGrpSpPr>
        <p:cNvPr id="1" name=""/>
        <p:cNvGrpSpPr/>
        <p:nvPr/>
      </p:nvGrpSpPr>
      <p:grpSpPr>
        <a:xfrm>
          <a:off x="0" y="0"/>
          <a:ext cx="0" cy="0"/>
          <a:chOff x="0" y="0"/>
          <a:chExt cx="0" cy="0"/>
        </a:xfrm>
      </p:grpSpPr>
      <p:sp>
        <p:nvSpPr>
          <p:cNvPr id="18" name="TextBox 17"/>
          <p:cNvSpPr txBox="1"/>
          <p:nvPr/>
        </p:nvSpPr>
        <p:spPr>
          <a:xfrm>
            <a:off x="6318" y="1524000"/>
            <a:ext cx="3967844" cy="954107"/>
          </a:xfrm>
          <a:prstGeom prst="rect">
            <a:avLst/>
          </a:prstGeom>
          <a:noFill/>
        </p:spPr>
        <p:txBody>
          <a:bodyPr wrap="square" rtlCol="0">
            <a:spAutoFit/>
          </a:bodyPr>
          <a:lstStyle/>
          <a:p>
            <a:pPr marL="457200" indent="-457200">
              <a:buFont typeface="Arial" panose="020B0604020202020204" pitchFamily="34" charset="0"/>
              <a:buChar char="•"/>
            </a:pPr>
            <a:r>
              <a:rPr lang="en-US" sz="2800" b="1" dirty="0" smtClean="0">
                <a:latin typeface="Arial Rounded MT Bold" panose="020F0704030504030204" pitchFamily="34" charset="0"/>
              </a:rPr>
              <a:t>Fertilize before planting</a:t>
            </a:r>
            <a:endParaRPr lang="en-US" sz="2800" dirty="0">
              <a:latin typeface="Arial Rounded MT Bold" panose="020F0704030504030204" pitchFamily="34" charset="0"/>
            </a:endParaRPr>
          </a:p>
        </p:txBody>
      </p:sp>
      <p:sp>
        <p:nvSpPr>
          <p:cNvPr id="19" name="TextBox 18"/>
          <p:cNvSpPr txBox="1"/>
          <p:nvPr/>
        </p:nvSpPr>
        <p:spPr>
          <a:xfrm>
            <a:off x="0" y="3415192"/>
            <a:ext cx="3962400" cy="1384995"/>
          </a:xfrm>
          <a:prstGeom prst="rect">
            <a:avLst/>
          </a:prstGeom>
          <a:noFill/>
        </p:spPr>
        <p:txBody>
          <a:bodyPr wrap="square" rtlCol="0">
            <a:spAutoFit/>
          </a:bodyPr>
          <a:lstStyle/>
          <a:p>
            <a:pPr>
              <a:buClr>
                <a:schemeClr val="tx1"/>
              </a:buClr>
            </a:pPr>
            <a:endParaRPr lang="en-US" sz="2800" dirty="0">
              <a:latin typeface="Arial Rounded MT Bold" panose="020F0704030504030204" pitchFamily="34" charset="0"/>
            </a:endParaRPr>
          </a:p>
          <a:p>
            <a:pPr marL="457200" indent="-457200">
              <a:buClr>
                <a:schemeClr val="tx1"/>
              </a:buClr>
              <a:buFont typeface="Arial" panose="020B0604020202020204" pitchFamily="34" charset="0"/>
              <a:buChar char="•"/>
            </a:pPr>
            <a:r>
              <a:rPr lang="en-US" sz="2800" dirty="0" smtClean="0">
                <a:latin typeface="Arial Rounded MT Bold" panose="020F0704030504030204" pitchFamily="34" charset="0"/>
              </a:rPr>
              <a:t>Timing depends on fertilizer type</a:t>
            </a:r>
          </a:p>
        </p:txBody>
      </p:sp>
      <p:pic>
        <p:nvPicPr>
          <p:cNvPr id="5128" name="Picture 8" descr="http://extension.oregonstate.edu/gardening/sites/default/files/imagecache/gardenstories_lightbox/gardenstories_images/03092000-020_0.jpg"/>
          <p:cNvPicPr>
            <a:picLocks noChangeAspect="1" noChangeArrowheads="1"/>
          </p:cNvPicPr>
          <p:nvPr/>
        </p:nvPicPr>
        <p:blipFill rotWithShape="1">
          <a:blip r:embed="rId3">
            <a:extLst>
              <a:ext uri="{28A0092B-C50C-407E-A947-70E740481C1C}">
                <a14:useLocalDpi xmlns:a14="http://schemas.microsoft.com/office/drawing/2010/main" val="0"/>
              </a:ext>
            </a:extLst>
          </a:blip>
          <a:srcRect l="18715" r="30998"/>
          <a:stretch/>
        </p:blipFill>
        <p:spPr bwMode="auto">
          <a:xfrm>
            <a:off x="4114800" y="0"/>
            <a:ext cx="50292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13"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pic>
        <p:nvPicPr>
          <p:cNvPr id="7"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018066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solidFill>
          <a:schemeClr val="accent3">
            <a:lumMod val="75000"/>
          </a:schemeClr>
        </a:solidFill>
        <a:effectLst/>
      </p:bgPr>
    </p:bg>
    <p:spTree>
      <p:nvGrpSpPr>
        <p:cNvPr id="1" name=""/>
        <p:cNvGrpSpPr/>
        <p:nvPr/>
      </p:nvGrpSpPr>
      <p:grpSpPr>
        <a:xfrm>
          <a:off x="0" y="0"/>
          <a:ext cx="0" cy="0"/>
          <a:chOff x="0" y="0"/>
          <a:chExt cx="0" cy="0"/>
        </a:xfrm>
      </p:grpSpPr>
      <p:sp>
        <p:nvSpPr>
          <p:cNvPr id="22" name="TextBox 21"/>
          <p:cNvSpPr txBox="1"/>
          <p:nvPr/>
        </p:nvSpPr>
        <p:spPr>
          <a:xfrm>
            <a:off x="0" y="15895"/>
            <a:ext cx="9144000" cy="1508105"/>
          </a:xfrm>
          <a:prstGeom prst="rect">
            <a:avLst/>
          </a:prstGeom>
          <a:noFill/>
        </p:spPr>
        <p:txBody>
          <a:bodyPr wrap="square" rtlCol="0">
            <a:spAutoFit/>
          </a:bodyPr>
          <a:lstStyle/>
          <a:p>
            <a:pPr algn="ctr"/>
            <a:r>
              <a:rPr lang="en-US" sz="2400" b="1" dirty="0" smtClean="0">
                <a:latin typeface="Arial Rounded MT Bold" panose="020F0704030504030204" pitchFamily="34" charset="0"/>
              </a:rPr>
              <a:t>Direct seeding:</a:t>
            </a:r>
          </a:p>
          <a:p>
            <a:pPr algn="ctr"/>
            <a:r>
              <a:rPr lang="en-US" sz="4000" b="1" dirty="0" smtClean="0">
                <a:latin typeface="Arial Rounded MT Bold" panose="020F0704030504030204" pitchFamily="34" charset="0"/>
              </a:rPr>
              <a:t>Sowing patterns</a:t>
            </a:r>
            <a:endParaRPr lang="en-US" sz="4000" b="1" dirty="0">
              <a:latin typeface="Arial Rounded MT Bold" panose="020F0704030504030204" pitchFamily="34" charset="0"/>
            </a:endParaRPr>
          </a:p>
          <a:p>
            <a:endParaRPr lang="en-US" sz="2800" dirty="0"/>
          </a:p>
        </p:txBody>
      </p:sp>
      <p:grpSp>
        <p:nvGrpSpPr>
          <p:cNvPr id="7" name="Group 6"/>
          <p:cNvGrpSpPr/>
          <p:nvPr/>
        </p:nvGrpSpPr>
        <p:grpSpPr>
          <a:xfrm>
            <a:off x="1538962" y="1065514"/>
            <a:ext cx="6066075" cy="5338263"/>
            <a:chOff x="1538962" y="1065514"/>
            <a:chExt cx="6066075" cy="5338263"/>
          </a:xfrm>
        </p:grpSpPr>
        <p:pic>
          <p:nvPicPr>
            <p:cNvPr id="17410" name="Picture 2" descr="S:\Agency Relations\Education Programs\Learning Gardens\Education\Seed to Supper\6. 2012 Revamp\New Curriculum\Graphics &amp; photos\S2S graphics, John Stillmaker\Chapter 3\Drawing#7_at_600.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887" r="11898" b="7778"/>
            <a:stretch/>
          </p:blipFill>
          <p:spPr bwMode="auto">
            <a:xfrm>
              <a:off x="1538962" y="1065514"/>
              <a:ext cx="6066075" cy="5322699"/>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538962" y="6096000"/>
              <a:ext cx="3642638" cy="307777"/>
            </a:xfrm>
            <a:prstGeom prst="rect">
              <a:avLst/>
            </a:prstGeom>
            <a:noFill/>
            <a:ln w="28575">
              <a:noFill/>
            </a:ln>
          </p:spPr>
          <p:txBody>
            <a:bodyPr wrap="square" rtlCol="0">
              <a:spAutoFit/>
            </a:bodyPr>
            <a:lstStyle/>
            <a:p>
              <a:r>
                <a:rPr lang="en-US" sz="1400" dirty="0" smtClean="0">
                  <a:solidFill>
                    <a:schemeClr val="bg1"/>
                  </a:solidFill>
                </a:rPr>
                <a:t>Row	    Banded	               Hill</a:t>
              </a:r>
              <a:endParaRPr lang="en-US" sz="1400" dirty="0">
                <a:solidFill>
                  <a:schemeClr val="bg1"/>
                </a:solidFill>
              </a:endParaRPr>
            </a:p>
          </p:txBody>
        </p:sp>
      </p:grpSp>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13"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pic>
        <p:nvPicPr>
          <p:cNvPr id="8"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44639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solidFill>
          <a:schemeClr val="accent3">
            <a:lumMod val="75000"/>
          </a:schemeClr>
        </a:solidFill>
        <a:effectLst/>
      </p:bgPr>
    </p:bg>
    <p:spTree>
      <p:nvGrpSpPr>
        <p:cNvPr id="1" name=""/>
        <p:cNvGrpSpPr/>
        <p:nvPr/>
      </p:nvGrpSpPr>
      <p:grpSpPr>
        <a:xfrm>
          <a:off x="0" y="0"/>
          <a:ext cx="0" cy="0"/>
          <a:chOff x="0" y="0"/>
          <a:chExt cx="0" cy="0"/>
        </a:xfrm>
      </p:grpSpPr>
      <p:sp>
        <p:nvSpPr>
          <p:cNvPr id="16" name="TextBox 15"/>
          <p:cNvSpPr txBox="1"/>
          <p:nvPr/>
        </p:nvSpPr>
        <p:spPr>
          <a:xfrm>
            <a:off x="0" y="76200"/>
            <a:ext cx="9144000" cy="1138773"/>
          </a:xfrm>
          <a:prstGeom prst="rect">
            <a:avLst/>
          </a:prstGeom>
          <a:noFill/>
        </p:spPr>
        <p:txBody>
          <a:bodyPr wrap="square" rtlCol="0">
            <a:spAutoFit/>
          </a:bodyPr>
          <a:lstStyle/>
          <a:p>
            <a:pPr algn="ctr"/>
            <a:r>
              <a:rPr lang="en-US" sz="4000" b="1" dirty="0" smtClean="0">
                <a:latin typeface="Arial Rounded MT Bold" panose="020F0704030504030204" pitchFamily="34" charset="0"/>
              </a:rPr>
              <a:t>Planting depth</a:t>
            </a:r>
            <a:endParaRPr lang="en-US" sz="4000" b="1" dirty="0">
              <a:latin typeface="Arial Rounded MT Bold" panose="020F0704030504030204" pitchFamily="34" charset="0"/>
            </a:endParaRPr>
          </a:p>
          <a:p>
            <a:endParaRPr lang="en-US" sz="2800" dirty="0">
              <a:latin typeface="Arial Rounded MT Bold" panose="020F0704030504030204" pitchFamily="34" charset="0"/>
            </a:endParaRPr>
          </a:p>
        </p:txBody>
      </p:sp>
      <p:sp>
        <p:nvSpPr>
          <p:cNvPr id="17" name="Rectangle 16"/>
          <p:cNvSpPr/>
          <p:nvPr/>
        </p:nvSpPr>
        <p:spPr>
          <a:xfrm>
            <a:off x="1343583" y="4432518"/>
            <a:ext cx="6456831" cy="1569660"/>
          </a:xfrm>
          <a:prstGeom prst="rect">
            <a:avLst/>
          </a:prstGeom>
          <a:noFill/>
        </p:spPr>
        <p:txBody>
          <a:bodyPr wrap="square">
            <a:spAutoFit/>
          </a:bodyPr>
          <a:lstStyle/>
          <a:p>
            <a:pPr marL="457200" indent="-457200">
              <a:buFont typeface="Arial" panose="020B0604020202020204" pitchFamily="34" charset="0"/>
              <a:buChar char="•"/>
            </a:pPr>
            <a:r>
              <a:rPr lang="en-US" sz="2400" dirty="0" smtClean="0">
                <a:latin typeface="Arial Rounded MT Bold" panose="020F0704030504030204" pitchFamily="34" charset="0"/>
              </a:rPr>
              <a:t>Plant three or four times as deep as the longest part of the seed</a:t>
            </a:r>
          </a:p>
          <a:p>
            <a:pPr marL="457200" indent="-457200">
              <a:buFont typeface="Arial" panose="020B0604020202020204" pitchFamily="34" charset="0"/>
              <a:buChar char="•"/>
            </a:pPr>
            <a:r>
              <a:rPr lang="en-US" sz="2400" dirty="0">
                <a:latin typeface="Arial Rounded MT Bold" panose="020F0704030504030204" pitchFamily="34" charset="0"/>
              </a:rPr>
              <a:t>Depth </a:t>
            </a:r>
            <a:r>
              <a:rPr lang="en-US" sz="2400" dirty="0" smtClean="0">
                <a:latin typeface="Arial Rounded MT Bold" panose="020F0704030504030204" pitchFamily="34" charset="0"/>
              </a:rPr>
              <a:t>also listed </a:t>
            </a:r>
            <a:r>
              <a:rPr lang="en-US" sz="2400" dirty="0">
                <a:latin typeface="Arial Rounded MT Bold" panose="020F0704030504030204" pitchFamily="34" charset="0"/>
              </a:rPr>
              <a:t>on seed </a:t>
            </a:r>
            <a:r>
              <a:rPr lang="en-US" sz="2400" dirty="0" smtClean="0">
                <a:latin typeface="Arial Rounded MT Bold" panose="020F0704030504030204" pitchFamily="34" charset="0"/>
              </a:rPr>
              <a:t>packet</a:t>
            </a:r>
          </a:p>
          <a:p>
            <a:pPr marL="457200" indent="-457200">
              <a:buFont typeface="Arial" panose="020B0604020202020204" pitchFamily="34" charset="0"/>
              <a:buChar char="•"/>
            </a:pPr>
            <a:r>
              <a:rPr lang="en-US" sz="2400" dirty="0" smtClean="0">
                <a:latin typeface="Arial Rounded MT Bold" panose="020F0704030504030204" pitchFamily="34" charset="0"/>
              </a:rPr>
              <a:t>Less deep in heavy clay soil</a:t>
            </a:r>
          </a:p>
        </p:txBody>
      </p:sp>
      <p:pic>
        <p:nvPicPr>
          <p:cNvPr id="20482" name="Picture 2" descr="http://www.urbanfoodgarden.org/main/seed-planting-and-propagation/propagation-images/propagation---seed-depth.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0212" y="1676400"/>
            <a:ext cx="5743575" cy="246697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13"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pic>
        <p:nvPicPr>
          <p:cNvPr id="7"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398649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http://2.bp.blogspot.com/-oAJkTdmorNU/Tw5LLEDH4SI/AAAAAAAAAFk/tyd-tBJmIdA/s1600/slug+eggs+and+plant+tags+01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0" y="5903893"/>
            <a:ext cx="9144000" cy="1138773"/>
          </a:xfrm>
          <a:prstGeom prst="rect">
            <a:avLst/>
          </a:prstGeom>
          <a:gradFill>
            <a:gsLst>
              <a:gs pos="100000">
                <a:schemeClr val="bg1"/>
              </a:gs>
              <a:gs pos="0">
                <a:schemeClr val="bg1">
                  <a:alpha val="0"/>
                </a:schemeClr>
              </a:gs>
            </a:gsLst>
            <a:lin ang="5400000" scaled="0"/>
          </a:gradFill>
        </p:spPr>
        <p:txBody>
          <a:bodyPr wrap="square" rtlCol="0">
            <a:spAutoFit/>
          </a:bodyPr>
          <a:lstStyle/>
          <a:p>
            <a:pPr algn="r"/>
            <a:r>
              <a:rPr lang="en-US" sz="4000" b="1" dirty="0" smtClean="0">
                <a:latin typeface="Arial Rounded MT Bold" panose="020F0704030504030204" pitchFamily="34" charset="0"/>
              </a:rPr>
              <a:t>Remember to label!</a:t>
            </a:r>
            <a:endParaRPr lang="en-US" sz="4000" b="1" dirty="0">
              <a:latin typeface="Arial Rounded MT Bold" panose="020F0704030504030204" pitchFamily="34" charset="0"/>
            </a:endParaRPr>
          </a:p>
          <a:p>
            <a:endParaRPr lang="en-US" sz="2800" dirty="0"/>
          </a:p>
        </p:txBody>
      </p:sp>
      <p:pic>
        <p:nvPicPr>
          <p:cNvPr id="5" name="Picture 25" descr="OSU Square Logo.wmf"/>
          <p:cNvPicPr>
            <a:picLocks noChangeAspect="1"/>
          </p:cNvPicPr>
          <p:nvPr/>
        </p:nvPicPr>
        <p:blipFill>
          <a:blip r:embed="rId4" cstate="print"/>
          <a:srcRect/>
          <a:stretch>
            <a:fillRect/>
          </a:stretch>
        </p:blipFill>
        <p:spPr bwMode="auto">
          <a:xfrm>
            <a:off x="74280" y="6324600"/>
            <a:ext cx="483622" cy="482457"/>
          </a:xfrm>
          <a:prstGeom prst="rect">
            <a:avLst/>
          </a:prstGeom>
          <a:noFill/>
          <a:ln w="9525">
            <a:noFill/>
            <a:miter lim="800000"/>
            <a:headEnd/>
            <a:tailEnd/>
          </a:ln>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7"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88955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Rectangle 15"/>
          <p:cNvSpPr/>
          <p:nvPr/>
        </p:nvSpPr>
        <p:spPr bwMode="white">
          <a:xfrm>
            <a:off x="0" y="0"/>
            <a:ext cx="3871617"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506" name="Picture 2" descr="http://hgtv.sndimg.com/HGTV/2012/01/09/RX-DK-RSG05202_watering-seedlings_s3x4_lg.jpg"/>
          <p:cNvPicPr>
            <a:picLocks noChangeAspect="1" noChangeArrowheads="1"/>
          </p:cNvPicPr>
          <p:nvPr/>
        </p:nvPicPr>
        <p:blipFill rotWithShape="1">
          <a:blip r:embed="rId3">
            <a:extLst>
              <a:ext uri="{28A0092B-C50C-407E-A947-70E740481C1C}">
                <a14:useLocalDpi xmlns:a14="http://schemas.microsoft.com/office/drawing/2010/main" val="0"/>
              </a:ext>
            </a:extLst>
          </a:blip>
          <a:srcRect l="62" t="2027"/>
          <a:stretch/>
        </p:blipFill>
        <p:spPr bwMode="auto">
          <a:xfrm>
            <a:off x="3895178" y="0"/>
            <a:ext cx="5248821" cy="685800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0" y="184014"/>
            <a:ext cx="3895178" cy="1323439"/>
          </a:xfrm>
          <a:prstGeom prst="rect">
            <a:avLst/>
          </a:prstGeom>
          <a:noFill/>
        </p:spPr>
        <p:txBody>
          <a:bodyPr wrap="square" rtlCol="0">
            <a:spAutoFit/>
          </a:bodyPr>
          <a:lstStyle/>
          <a:p>
            <a:pPr algn="ctr"/>
            <a:r>
              <a:rPr lang="en-US" sz="4000" b="1" dirty="0" smtClean="0">
                <a:latin typeface="Arial Rounded MT Bold" panose="020F0704030504030204" pitchFamily="34" charset="0"/>
              </a:rPr>
              <a:t>Watering seedlings</a:t>
            </a:r>
            <a:endParaRPr lang="en-US" sz="4000" b="1" dirty="0">
              <a:latin typeface="Arial Rounded MT Bold" panose="020F0704030504030204" pitchFamily="34" charset="0"/>
            </a:endParaRPr>
          </a:p>
        </p:txBody>
      </p:sp>
      <p:sp>
        <p:nvSpPr>
          <p:cNvPr id="10" name="TextBox 9"/>
          <p:cNvSpPr txBox="1"/>
          <p:nvPr/>
        </p:nvSpPr>
        <p:spPr>
          <a:xfrm>
            <a:off x="87086" y="1828800"/>
            <a:ext cx="3721005" cy="1569660"/>
          </a:xfrm>
          <a:prstGeom prst="rect">
            <a:avLst/>
          </a:prstGeom>
          <a:noFill/>
        </p:spPr>
        <p:txBody>
          <a:bodyPr wrap="square" rtlCol="0">
            <a:spAutoFit/>
          </a:bodyPr>
          <a:lstStyle/>
          <a:p>
            <a:pPr marL="457200" indent="-457200">
              <a:buClr>
                <a:schemeClr val="tx1"/>
              </a:buClr>
              <a:buFont typeface="Arial" pitchFamily="34" charset="0"/>
              <a:buChar char="•"/>
            </a:pPr>
            <a:r>
              <a:rPr lang="en-US" sz="2400" dirty="0" smtClean="0">
                <a:latin typeface="Arial Rounded MT Bold" panose="020F0704030504030204" pitchFamily="34" charset="0"/>
              </a:rPr>
              <a:t>Water or mist gently</a:t>
            </a:r>
          </a:p>
          <a:p>
            <a:pPr marL="457200" indent="-457200">
              <a:buClr>
                <a:schemeClr val="tx1"/>
              </a:buClr>
              <a:buFont typeface="Arial" pitchFamily="34" charset="0"/>
              <a:buChar char="•"/>
            </a:pPr>
            <a:endParaRPr lang="en-US" sz="2400" dirty="0" smtClean="0">
              <a:latin typeface="Arial Rounded MT Bold" panose="020F0704030504030204" pitchFamily="34" charset="0"/>
            </a:endParaRPr>
          </a:p>
          <a:p>
            <a:pPr marL="457200" indent="-457200">
              <a:buClr>
                <a:schemeClr val="tx1"/>
              </a:buClr>
              <a:buFont typeface="Arial" pitchFamily="34" charset="0"/>
              <a:buChar char="•"/>
            </a:pPr>
            <a:r>
              <a:rPr lang="en-US" sz="2400" dirty="0" smtClean="0">
                <a:latin typeface="Arial Rounded MT Bold" panose="020F0704030504030204" pitchFamily="34" charset="0"/>
              </a:rPr>
              <a:t>Keep soil moist, like a wrung-out sponge</a:t>
            </a:r>
          </a:p>
        </p:txBody>
      </p:sp>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14"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pic>
        <p:nvPicPr>
          <p:cNvPr id="8"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030062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solidFill>
          <a:schemeClr val="accent3">
            <a:lumMod val="75000"/>
          </a:schemeClr>
        </a:solidFill>
        <a:effectLst/>
      </p:bgPr>
    </p:bg>
    <p:spTree>
      <p:nvGrpSpPr>
        <p:cNvPr id="1" name=""/>
        <p:cNvGrpSpPr/>
        <p:nvPr/>
      </p:nvGrpSpPr>
      <p:grpSpPr>
        <a:xfrm>
          <a:off x="0" y="0"/>
          <a:ext cx="0" cy="0"/>
          <a:chOff x="0" y="0"/>
          <a:chExt cx="0" cy="0"/>
        </a:xfrm>
      </p:grpSpPr>
      <p:pic>
        <p:nvPicPr>
          <p:cNvPr id="22530" name="Picture 2" descr="http://www.vegetablegardener.com/assets/uploads/posts/3510/kg20-thinning-seedlings-01.jpg"/>
          <p:cNvPicPr>
            <a:picLocks noChangeAspect="1" noChangeArrowheads="1"/>
          </p:cNvPicPr>
          <p:nvPr/>
        </p:nvPicPr>
        <p:blipFill rotWithShape="1">
          <a:blip r:embed="rId3">
            <a:extLst>
              <a:ext uri="{28A0092B-C50C-407E-A947-70E740481C1C}">
                <a14:useLocalDpi xmlns:a14="http://schemas.microsoft.com/office/drawing/2010/main" val="0"/>
              </a:ext>
            </a:extLst>
          </a:blip>
          <a:srcRect l="-172" t="5033" r="172" b="1946"/>
          <a:stretch/>
        </p:blipFill>
        <p:spPr bwMode="auto">
          <a:xfrm>
            <a:off x="-15766" y="0"/>
            <a:ext cx="9159766" cy="6865883"/>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0" y="309027"/>
            <a:ext cx="9144000" cy="1138773"/>
          </a:xfrm>
          <a:prstGeom prst="rect">
            <a:avLst/>
          </a:prstGeom>
          <a:noFill/>
        </p:spPr>
        <p:txBody>
          <a:bodyPr wrap="square" rtlCol="0">
            <a:spAutoFit/>
          </a:bodyPr>
          <a:lstStyle/>
          <a:p>
            <a:pPr algn="ctr"/>
            <a:r>
              <a:rPr lang="en-US" sz="4000" b="1" dirty="0" smtClean="0">
                <a:latin typeface="Arial Rounded MT Bold" panose="020F0704030504030204" pitchFamily="34" charset="0"/>
              </a:rPr>
              <a:t>Thinning</a:t>
            </a:r>
            <a:endParaRPr lang="en-US" sz="4000" b="1" dirty="0">
              <a:latin typeface="Arial Rounded MT Bold" panose="020F0704030504030204" pitchFamily="34" charset="0"/>
            </a:endParaRPr>
          </a:p>
          <a:p>
            <a:endParaRPr lang="en-US" sz="2800" dirty="0"/>
          </a:p>
        </p:txBody>
      </p:sp>
      <p:sp>
        <p:nvSpPr>
          <p:cNvPr id="17" name="Rectangle 16"/>
          <p:cNvSpPr/>
          <p:nvPr/>
        </p:nvSpPr>
        <p:spPr bwMode="white">
          <a:xfrm>
            <a:off x="6324601" y="2387151"/>
            <a:ext cx="2819399" cy="954107"/>
          </a:xfrm>
          <a:prstGeom prst="rect">
            <a:avLst/>
          </a:prstGeom>
          <a:noFill/>
        </p:spPr>
        <p:txBody>
          <a:bodyPr wrap="square">
            <a:spAutoFit/>
          </a:bodyPr>
          <a:lstStyle/>
          <a:p>
            <a:pPr marL="457200" indent="-457200">
              <a:buFont typeface="Arial" panose="020B0604020202020204" pitchFamily="34" charset="0"/>
              <a:buChar char="•"/>
            </a:pPr>
            <a:r>
              <a:rPr lang="en-US" sz="2800" dirty="0" smtClean="0">
                <a:latin typeface="Arial Rounded MT Bold" panose="020F0704030504030204" pitchFamily="34" charset="0"/>
              </a:rPr>
              <a:t>Thin to the “footprint”</a:t>
            </a:r>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13"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pic>
        <p:nvPicPr>
          <p:cNvPr id="7"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169155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Rectangle 16"/>
          <p:cNvSpPr/>
          <p:nvPr/>
        </p:nvSpPr>
        <p:spPr bwMode="white">
          <a:xfrm>
            <a:off x="0" y="0"/>
            <a:ext cx="3871617"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1" y="42446"/>
            <a:ext cx="3871617" cy="707886"/>
          </a:xfrm>
          <a:prstGeom prst="rect">
            <a:avLst/>
          </a:prstGeom>
          <a:noFill/>
        </p:spPr>
        <p:txBody>
          <a:bodyPr wrap="square" rtlCol="0">
            <a:spAutoFit/>
          </a:bodyPr>
          <a:lstStyle/>
          <a:p>
            <a:pPr algn="ctr"/>
            <a:r>
              <a:rPr lang="en-US" sz="4000" b="1" dirty="0" smtClean="0">
                <a:latin typeface="Arial Rounded MT Bold" panose="020F0704030504030204" pitchFamily="34" charset="0"/>
              </a:rPr>
              <a:t>Thinning</a:t>
            </a:r>
            <a:endParaRPr lang="en-US" sz="4000" b="1" dirty="0">
              <a:latin typeface="Arial Rounded MT Bold" panose="020F0704030504030204" pitchFamily="34" charset="0"/>
            </a:endParaRPr>
          </a:p>
        </p:txBody>
      </p:sp>
      <p:pic>
        <p:nvPicPr>
          <p:cNvPr id="23554" name="Picture 2" descr="S:\Agency Relations\Education Programs\Learning Gardens\Education\Seed to Supper\6. 2012 Revamp\New Curriculum\Graphics &amp; photos\S2S graphics, John Stillmaker\Chapter 3\Drawing#8_at_600nm.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71617" y="0"/>
            <a:ext cx="5292063" cy="6858000"/>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99680" y="1049685"/>
            <a:ext cx="3721005" cy="3046988"/>
          </a:xfrm>
          <a:prstGeom prst="rect">
            <a:avLst/>
          </a:prstGeom>
          <a:noFill/>
        </p:spPr>
        <p:txBody>
          <a:bodyPr wrap="square" rtlCol="0">
            <a:spAutoFit/>
          </a:bodyPr>
          <a:lstStyle/>
          <a:p>
            <a:pPr marL="457200" indent="-457200">
              <a:buClr>
                <a:schemeClr val="tx1"/>
              </a:buClr>
              <a:buFont typeface="Arial" pitchFamily="34" charset="0"/>
              <a:buChar char="•"/>
            </a:pPr>
            <a:r>
              <a:rPr lang="en-US" sz="2400" dirty="0" smtClean="0">
                <a:latin typeface="Arial Rounded MT Bold" panose="020F0704030504030204" pitchFamily="34" charset="0"/>
              </a:rPr>
              <a:t>Begin thinning when first “true leaves” develop</a:t>
            </a:r>
          </a:p>
          <a:p>
            <a:pPr>
              <a:buClr>
                <a:schemeClr val="tx1"/>
              </a:buClr>
            </a:pPr>
            <a:endParaRPr lang="en-US" sz="2400" dirty="0" smtClean="0">
              <a:latin typeface="Arial Rounded MT Bold" panose="020F0704030504030204" pitchFamily="34" charset="0"/>
            </a:endParaRPr>
          </a:p>
          <a:p>
            <a:pPr marL="457200" indent="-457200">
              <a:buClr>
                <a:schemeClr val="tx1"/>
              </a:buClr>
              <a:buFont typeface="Arial" pitchFamily="34" charset="0"/>
              <a:buChar char="•"/>
            </a:pPr>
            <a:r>
              <a:rPr lang="en-US" sz="2400" dirty="0" smtClean="0">
                <a:latin typeface="Arial Rounded MT Bold" panose="020F0704030504030204" pitchFamily="34" charset="0"/>
              </a:rPr>
              <a:t>Thin weekly until each plant has a “footprint” worth of growing space</a:t>
            </a:r>
            <a:endParaRPr lang="en-US" sz="2400" dirty="0">
              <a:latin typeface="Arial Rounded MT Bold" panose="020F0704030504030204" pitchFamily="34" charset="0"/>
            </a:endParaRPr>
          </a:p>
        </p:txBody>
      </p:sp>
      <p:sp>
        <p:nvSpPr>
          <p:cNvPr id="2" name="TextBox 1"/>
          <p:cNvSpPr txBox="1"/>
          <p:nvPr/>
        </p:nvSpPr>
        <p:spPr>
          <a:xfrm>
            <a:off x="4038600" y="381000"/>
            <a:ext cx="1905000" cy="369332"/>
          </a:xfrm>
          <a:prstGeom prst="rect">
            <a:avLst/>
          </a:prstGeom>
          <a:noFill/>
        </p:spPr>
        <p:txBody>
          <a:bodyPr wrap="square" rtlCol="0">
            <a:spAutoFit/>
          </a:bodyPr>
          <a:lstStyle/>
          <a:p>
            <a:r>
              <a:rPr lang="en-US" dirty="0" smtClean="0">
                <a:solidFill>
                  <a:schemeClr val="bg1"/>
                </a:solidFill>
              </a:rPr>
              <a:t>True leaves</a:t>
            </a:r>
            <a:endParaRPr lang="en-US" dirty="0">
              <a:solidFill>
                <a:schemeClr val="bg1"/>
              </a:solidFill>
            </a:endParaRPr>
          </a:p>
        </p:txBody>
      </p:sp>
      <p:sp>
        <p:nvSpPr>
          <p:cNvPr id="20" name="TextBox 19"/>
          <p:cNvSpPr txBox="1"/>
          <p:nvPr/>
        </p:nvSpPr>
        <p:spPr>
          <a:xfrm>
            <a:off x="4001814" y="2819400"/>
            <a:ext cx="1905000" cy="369332"/>
          </a:xfrm>
          <a:prstGeom prst="rect">
            <a:avLst/>
          </a:prstGeom>
          <a:noFill/>
        </p:spPr>
        <p:txBody>
          <a:bodyPr wrap="square" rtlCol="0">
            <a:spAutoFit/>
          </a:bodyPr>
          <a:lstStyle/>
          <a:p>
            <a:r>
              <a:rPr lang="en-US" dirty="0" smtClean="0">
                <a:solidFill>
                  <a:schemeClr val="bg1"/>
                </a:solidFill>
              </a:rPr>
              <a:t>Seed leaves</a:t>
            </a:r>
            <a:endParaRPr lang="en-US" dirty="0">
              <a:solidFill>
                <a:schemeClr val="bg1"/>
              </a:solidFill>
            </a:endParaRPr>
          </a:p>
        </p:txBody>
      </p:sp>
      <p:cxnSp>
        <p:nvCxnSpPr>
          <p:cNvPr id="4" name="Straight Connector 3"/>
          <p:cNvCxnSpPr/>
          <p:nvPr/>
        </p:nvCxnSpPr>
        <p:spPr>
          <a:xfrm>
            <a:off x="4686299" y="750332"/>
            <a:ext cx="114301" cy="100226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4743449" y="751067"/>
            <a:ext cx="1163365" cy="39193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4800600" y="3188732"/>
            <a:ext cx="713717" cy="39193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23" name="Picture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24"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pic>
        <p:nvPicPr>
          <p:cNvPr id="13"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158134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solidFill>
          <a:schemeClr val="accent3">
            <a:lumMod val="75000"/>
          </a:schemeClr>
        </a:solidFill>
        <a:effectLst/>
      </p:bgPr>
    </p:bg>
    <p:spTree>
      <p:nvGrpSpPr>
        <p:cNvPr id="1" name=""/>
        <p:cNvGrpSpPr/>
        <p:nvPr/>
      </p:nvGrpSpPr>
      <p:grpSpPr>
        <a:xfrm>
          <a:off x="0" y="0"/>
          <a:ext cx="0" cy="0"/>
          <a:chOff x="0" y="0"/>
          <a:chExt cx="0" cy="0"/>
        </a:xfrm>
      </p:grpSpPr>
      <p:pic>
        <p:nvPicPr>
          <p:cNvPr id="1026" name="Picture 2" descr="http://thedemogardenblog.files.wordpress.com/2009/05/may-26-024.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10" t="7866" r="-208" b="7866"/>
          <a:stretch/>
        </p:blipFill>
        <p:spPr bwMode="auto">
          <a:xfrm>
            <a:off x="-19050" y="0"/>
            <a:ext cx="9163050" cy="6858001"/>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36180" y="1373553"/>
            <a:ext cx="9144000" cy="1138773"/>
          </a:xfrm>
          <a:prstGeom prst="rect">
            <a:avLst/>
          </a:prstGeom>
          <a:noFill/>
        </p:spPr>
        <p:txBody>
          <a:bodyPr wrap="square" rtlCol="0">
            <a:spAutoFit/>
          </a:bodyPr>
          <a:lstStyle/>
          <a:p>
            <a:pPr algn="ctr"/>
            <a:r>
              <a:rPr lang="en-US" sz="4000" b="1" dirty="0" smtClean="0">
                <a:latin typeface="Arial Rounded MT Bold" panose="020F0704030504030204" pitchFamily="34" charset="0"/>
              </a:rPr>
              <a:t>Thinning</a:t>
            </a:r>
            <a:endParaRPr lang="en-US" sz="4000" b="1" dirty="0">
              <a:latin typeface="Arial Rounded MT Bold" panose="020F0704030504030204" pitchFamily="34" charset="0"/>
            </a:endParaRPr>
          </a:p>
          <a:p>
            <a:endParaRPr lang="en-US" sz="2800" dirty="0"/>
          </a:p>
        </p:txBody>
      </p:sp>
      <p:sp>
        <p:nvSpPr>
          <p:cNvPr id="18" name="Rectangle 17"/>
          <p:cNvSpPr/>
          <p:nvPr/>
        </p:nvSpPr>
        <p:spPr bwMode="black">
          <a:xfrm>
            <a:off x="2743200" y="3731056"/>
            <a:ext cx="3505199" cy="954107"/>
          </a:xfrm>
          <a:prstGeom prst="rect">
            <a:avLst/>
          </a:prstGeom>
          <a:noFill/>
        </p:spPr>
        <p:txBody>
          <a:bodyPr wrap="square">
            <a:spAutoFit/>
          </a:bodyPr>
          <a:lstStyle/>
          <a:p>
            <a:pPr marL="457200" indent="-457200">
              <a:buFont typeface="Arial" panose="020B0604020202020204" pitchFamily="34" charset="0"/>
              <a:buChar char="•"/>
            </a:pPr>
            <a:r>
              <a:rPr lang="en-US" sz="2800" dirty="0" smtClean="0">
                <a:latin typeface="Arial Rounded MT Bold" panose="020F0704030504030204" pitchFamily="34" charset="0"/>
              </a:rPr>
              <a:t>Eat thinnings as “baby greens”</a:t>
            </a:r>
          </a:p>
        </p:txBody>
      </p:sp>
      <p:pic>
        <p:nvPicPr>
          <p:cNvPr id="5" name="Picture 25" descr="OSU Square Logo.wmf"/>
          <p:cNvPicPr>
            <a:picLocks noChangeAspect="1"/>
          </p:cNvPicPr>
          <p:nvPr/>
        </p:nvPicPr>
        <p:blipFill>
          <a:blip r:embed="rId4" cstate="print"/>
          <a:srcRect/>
          <a:stretch>
            <a:fillRect/>
          </a:stretch>
        </p:blipFill>
        <p:spPr bwMode="auto">
          <a:xfrm>
            <a:off x="74280" y="6324600"/>
            <a:ext cx="483622" cy="482457"/>
          </a:xfrm>
          <a:prstGeom prst="rect">
            <a:avLst/>
          </a:prstGeom>
          <a:noFill/>
          <a:ln w="9525">
            <a:noFill/>
            <a:miter lim="800000"/>
            <a:headEnd/>
            <a:tailEnd/>
          </a:ln>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7"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77866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3">
            <a:lumMod val="75000"/>
          </a:schemeClr>
        </a:solid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457200" y="-76200"/>
            <a:ext cx="8229600" cy="1143000"/>
          </a:xfrm>
        </p:spPr>
        <p:txBody>
          <a:bodyPr/>
          <a:lstStyle/>
          <a:p>
            <a:pPr eaLnBrk="1" hangingPunct="1"/>
            <a:r>
              <a:rPr lang="en-US" altLang="en-US" b="1" dirty="0" smtClean="0">
                <a:latin typeface="Arial Rounded MT Bold" panose="020F0704030504030204" pitchFamily="34" charset="0"/>
              </a:rPr>
              <a:t>Container</a:t>
            </a:r>
            <a:r>
              <a:rPr lang="en-US" altLang="en-US" b="1" dirty="0" smtClean="0">
                <a:solidFill>
                  <a:schemeClr val="bg1"/>
                </a:solidFill>
                <a:latin typeface="Arial Rounded MT Bold" panose="020F0704030504030204" pitchFamily="34" charset="0"/>
              </a:rPr>
              <a:t> </a:t>
            </a:r>
            <a:r>
              <a:rPr lang="en-US" altLang="en-US" b="1" dirty="0"/>
              <a:t>s</a:t>
            </a:r>
            <a:r>
              <a:rPr lang="en-US" altLang="en-US" b="1" dirty="0" smtClean="0">
                <a:latin typeface="Arial Rounded MT Bold" panose="020F0704030504030204" pitchFamily="34" charset="0"/>
              </a:rPr>
              <a:t>election</a:t>
            </a:r>
          </a:p>
        </p:txBody>
      </p:sp>
      <p:pic>
        <p:nvPicPr>
          <p:cNvPr id="21507" name="Picture 9" descr="ContainerGarden"/>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914400" y="893763"/>
            <a:ext cx="7315200" cy="5487987"/>
          </a:xfrm>
          <a:noFill/>
          <a:extLs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9"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pic>
        <p:nvPicPr>
          <p:cNvPr id="6"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6816184"/>
      </p:ext>
    </p:extLst>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white">
          <a:xfrm>
            <a:off x="0" y="0"/>
            <a:ext cx="91440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bwMode="black">
          <a:xfrm>
            <a:off x="449239" y="2718137"/>
            <a:ext cx="5494361" cy="1015663"/>
          </a:xfrm>
          <a:prstGeom prst="rect">
            <a:avLst/>
          </a:prstGeom>
          <a:noFill/>
        </p:spPr>
        <p:txBody>
          <a:bodyPr wrap="square" rtlCol="0">
            <a:spAutoFit/>
          </a:bodyPr>
          <a:lstStyle/>
          <a:p>
            <a:r>
              <a:rPr lang="en-US" sz="6000" dirty="0" smtClean="0">
                <a:latin typeface="Arial Rounded MT Bold" pitchFamily="34" charset="0"/>
              </a:rPr>
              <a:t>Transplanting</a:t>
            </a:r>
            <a:endParaRPr lang="en-US" sz="6000" dirty="0">
              <a:latin typeface="Arial Rounded MT Bold" pitchFamily="34"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5" name="Picture 25" descr="OSU Square Logo.wmf"/>
          <p:cNvPicPr>
            <a:picLocks noChangeAspect="1"/>
          </p:cNvPicPr>
          <p:nvPr/>
        </p:nvPicPr>
        <p:blipFill>
          <a:blip r:embed="rId4" cstate="print"/>
          <a:srcRect/>
          <a:stretch>
            <a:fillRect/>
          </a:stretch>
        </p:blipFill>
        <p:spPr bwMode="auto">
          <a:xfrm>
            <a:off x="74280" y="6324600"/>
            <a:ext cx="483622" cy="482457"/>
          </a:xfrm>
          <a:prstGeom prst="rect">
            <a:avLst/>
          </a:prstGeom>
          <a:noFill/>
          <a:ln w="9525">
            <a:noFill/>
            <a:miter lim="800000"/>
            <a:headEnd/>
            <a:tailEnd/>
          </a:ln>
        </p:spPr>
      </p:pic>
      <p:pic>
        <p:nvPicPr>
          <p:cNvPr id="6" name="Picture 2" descr="\\groups\fhs\GROUPS\BNP\COMMUNITY NUTRITION\NETWORK\Logos\AZHealthZone_Eng_NoTag_1C_W.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696527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580" name="Picture 4" descr="http://extension.missouri.edu/NewsAdmin/Photos/2011/Transplant%20Comparison.JPG"/>
          <p:cNvPicPr>
            <a:picLocks noChangeAspect="1" noChangeArrowheads="1"/>
          </p:cNvPicPr>
          <p:nvPr/>
        </p:nvPicPr>
        <p:blipFill rotWithShape="1">
          <a:blip r:embed="rId3">
            <a:extLst>
              <a:ext uri="{28A0092B-C50C-407E-A947-70E740481C1C}">
                <a14:useLocalDpi xmlns:a14="http://schemas.microsoft.com/office/drawing/2010/main" val="0"/>
              </a:ext>
            </a:extLst>
          </a:blip>
          <a:srcRect l="8068" r="4004" b="12232"/>
          <a:stretch/>
        </p:blipFill>
        <p:spPr bwMode="auto">
          <a:xfrm>
            <a:off x="-16330" y="0"/>
            <a:ext cx="916033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16330" y="-76200"/>
            <a:ext cx="9221290" cy="707886"/>
          </a:xfrm>
          <a:prstGeom prst="rect">
            <a:avLst/>
          </a:prstGeom>
          <a:gradFill flip="none" rotWithShape="1">
            <a:gsLst>
              <a:gs pos="0">
                <a:schemeClr val="bg1"/>
              </a:gs>
              <a:gs pos="100000">
                <a:schemeClr val="bg1">
                  <a:alpha val="0"/>
                </a:schemeClr>
              </a:gs>
            </a:gsLst>
            <a:lin ang="5400000" scaled="1"/>
            <a:tileRect/>
          </a:gradFill>
          <a:effectLst>
            <a:softEdge rad="31750"/>
          </a:effectLst>
        </p:spPr>
        <p:txBody>
          <a:bodyPr wrap="square" rtlCol="0">
            <a:spAutoFit/>
          </a:bodyPr>
          <a:lstStyle/>
          <a:p>
            <a:pPr algn="ctr"/>
            <a:r>
              <a:rPr lang="en-US" sz="4000" b="1" dirty="0" smtClean="0">
                <a:latin typeface="Arial Rounded MT Bold" panose="020F0704030504030204" pitchFamily="34" charset="0"/>
              </a:rPr>
              <a:t>Choosing healthy transplants</a:t>
            </a:r>
            <a:endParaRPr lang="en-US" sz="4000" b="1" dirty="0">
              <a:latin typeface="Arial Rounded MT Bold" panose="020F0704030504030204" pitchFamily="34" charset="0"/>
            </a:endParaRPr>
          </a:p>
        </p:txBody>
      </p:sp>
      <p:sp>
        <p:nvSpPr>
          <p:cNvPr id="2" name="TextBox 1"/>
          <p:cNvSpPr txBox="1"/>
          <p:nvPr/>
        </p:nvSpPr>
        <p:spPr bwMode="white">
          <a:xfrm>
            <a:off x="7391400" y="5943600"/>
            <a:ext cx="990600" cy="584775"/>
          </a:xfrm>
          <a:prstGeom prst="rect">
            <a:avLst/>
          </a:prstGeom>
          <a:noFill/>
        </p:spPr>
        <p:txBody>
          <a:bodyPr wrap="square" rtlCol="0">
            <a:spAutoFit/>
          </a:bodyPr>
          <a:lstStyle/>
          <a:p>
            <a:r>
              <a:rPr lang="en-US" sz="3200" b="1" dirty="0" smtClean="0"/>
              <a:t>YES</a:t>
            </a:r>
            <a:endParaRPr lang="en-US" sz="3200" b="1" dirty="0"/>
          </a:p>
        </p:txBody>
      </p:sp>
      <p:sp>
        <p:nvSpPr>
          <p:cNvPr id="10" name="TextBox 9"/>
          <p:cNvSpPr txBox="1"/>
          <p:nvPr/>
        </p:nvSpPr>
        <p:spPr bwMode="white">
          <a:xfrm>
            <a:off x="3124200" y="5934222"/>
            <a:ext cx="914400" cy="584775"/>
          </a:xfrm>
          <a:prstGeom prst="rect">
            <a:avLst/>
          </a:prstGeom>
          <a:noFill/>
        </p:spPr>
        <p:txBody>
          <a:bodyPr wrap="square" rtlCol="0">
            <a:spAutoFit/>
          </a:bodyPr>
          <a:lstStyle/>
          <a:p>
            <a:r>
              <a:rPr lang="en-US" sz="3200" b="1" dirty="0" smtClean="0"/>
              <a:t>NO</a:t>
            </a:r>
            <a:endParaRPr lang="en-US" sz="3200" b="1" dirty="0"/>
          </a:p>
        </p:txBody>
      </p:sp>
      <p:pic>
        <p:nvPicPr>
          <p:cNvPr id="6" name="Picture 25" descr="OSU Square Logo.wmf"/>
          <p:cNvPicPr>
            <a:picLocks noChangeAspect="1"/>
          </p:cNvPicPr>
          <p:nvPr/>
        </p:nvPicPr>
        <p:blipFill>
          <a:blip r:embed="rId4" cstate="print"/>
          <a:srcRect/>
          <a:stretch>
            <a:fillRect/>
          </a:stretch>
        </p:blipFill>
        <p:spPr bwMode="auto">
          <a:xfrm>
            <a:off x="74280" y="6324600"/>
            <a:ext cx="483622" cy="482457"/>
          </a:xfrm>
          <a:prstGeom prst="rect">
            <a:avLst/>
          </a:prstGeom>
          <a:noFill/>
          <a:ln w="9525">
            <a:noFill/>
            <a:miter lim="800000"/>
            <a:headEnd/>
            <a:tailEnd/>
          </a:ln>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8"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200013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582" name="Picture 6" descr="http://nurturingjoy.files.wordpress.com/2012/05/dsc_0196_04.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484" r="10481" b="1082"/>
          <a:stretch/>
        </p:blipFill>
        <p:spPr bwMode="auto">
          <a:xfrm>
            <a:off x="-1" y="-18203"/>
            <a:ext cx="9144001" cy="6876203"/>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0" y="-29068"/>
            <a:ext cx="9144000" cy="1754326"/>
          </a:xfrm>
          <a:prstGeom prst="rect">
            <a:avLst/>
          </a:prstGeom>
          <a:gradFill>
            <a:gsLst>
              <a:gs pos="0">
                <a:schemeClr val="bg1"/>
              </a:gs>
              <a:gs pos="100000">
                <a:schemeClr val="bg1">
                  <a:alpha val="0"/>
                </a:schemeClr>
              </a:gs>
            </a:gsLst>
            <a:lin ang="5400000" scaled="0"/>
          </a:gradFill>
        </p:spPr>
        <p:txBody>
          <a:bodyPr wrap="square" rtlCol="0">
            <a:spAutoFit/>
          </a:bodyPr>
          <a:lstStyle/>
          <a:p>
            <a:pPr algn="ctr"/>
            <a:r>
              <a:rPr lang="en-US" sz="4000" b="1" dirty="0" smtClean="0">
                <a:latin typeface="Arial Rounded MT Bold" panose="020F0704030504030204" pitchFamily="34" charset="0"/>
              </a:rPr>
              <a:t>Spacing</a:t>
            </a:r>
            <a:endParaRPr lang="en-US" sz="4000" b="1" dirty="0">
              <a:latin typeface="Arial Rounded MT Bold" panose="020F0704030504030204" pitchFamily="34" charset="0"/>
            </a:endParaRPr>
          </a:p>
          <a:p>
            <a:pPr algn="ctr"/>
            <a:endParaRPr lang="en-US" sz="4000" b="1" dirty="0"/>
          </a:p>
          <a:p>
            <a:endParaRPr lang="en-US" sz="2800" dirty="0"/>
          </a:p>
        </p:txBody>
      </p:sp>
      <p:pic>
        <p:nvPicPr>
          <p:cNvPr id="4" name="Picture 25" descr="OSU Square Logo.wmf"/>
          <p:cNvPicPr>
            <a:picLocks noChangeAspect="1"/>
          </p:cNvPicPr>
          <p:nvPr/>
        </p:nvPicPr>
        <p:blipFill>
          <a:blip r:embed="rId4" cstate="print"/>
          <a:srcRect/>
          <a:stretch>
            <a:fillRect/>
          </a:stretch>
        </p:blipFill>
        <p:spPr bwMode="auto">
          <a:xfrm>
            <a:off x="74280" y="6324600"/>
            <a:ext cx="483622" cy="482457"/>
          </a:xfrm>
          <a:prstGeom prst="rect">
            <a:avLst/>
          </a:prstGeom>
          <a:noFill/>
          <a:ln w="9525">
            <a:noFill/>
            <a:miter lim="800000"/>
            <a:headEnd/>
            <a:tailEnd/>
          </a:ln>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6"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076135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bg>
      <p:bgPr>
        <a:solidFill>
          <a:schemeClr val="accent3">
            <a:lumMod val="75000"/>
          </a:schemeClr>
        </a:solidFill>
        <a:effectLst/>
      </p:bgPr>
    </p:bg>
    <p:spTree>
      <p:nvGrpSpPr>
        <p:cNvPr id="1" name=""/>
        <p:cNvGrpSpPr/>
        <p:nvPr/>
      </p:nvGrpSpPr>
      <p:grpSpPr>
        <a:xfrm>
          <a:off x="0" y="0"/>
          <a:ext cx="0" cy="0"/>
          <a:chOff x="0" y="0"/>
          <a:chExt cx="0" cy="0"/>
        </a:xfrm>
      </p:grpSpPr>
      <p:sp>
        <p:nvSpPr>
          <p:cNvPr id="16" name="TextBox 15"/>
          <p:cNvSpPr txBox="1"/>
          <p:nvPr/>
        </p:nvSpPr>
        <p:spPr bwMode="black">
          <a:xfrm>
            <a:off x="0" y="-29068"/>
            <a:ext cx="9144000" cy="1754326"/>
          </a:xfrm>
          <a:prstGeom prst="rect">
            <a:avLst/>
          </a:prstGeom>
          <a:noFill/>
        </p:spPr>
        <p:txBody>
          <a:bodyPr wrap="square" rtlCol="0">
            <a:spAutoFit/>
          </a:bodyPr>
          <a:lstStyle/>
          <a:p>
            <a:pPr algn="ctr"/>
            <a:r>
              <a:rPr lang="en-US" sz="4000" b="1" dirty="0" smtClean="0">
                <a:latin typeface="Arial Rounded MT Bold" panose="020F0704030504030204" pitchFamily="34" charset="0"/>
              </a:rPr>
              <a:t>Thinning or separating starts</a:t>
            </a:r>
            <a:endParaRPr lang="en-US" sz="4000" b="1" dirty="0">
              <a:latin typeface="Arial Rounded MT Bold" panose="020F0704030504030204" pitchFamily="34" charset="0"/>
            </a:endParaRPr>
          </a:p>
          <a:p>
            <a:pPr algn="ctr"/>
            <a:endParaRPr lang="en-US" sz="4000" b="1" dirty="0"/>
          </a:p>
          <a:p>
            <a:endParaRPr lang="en-US" sz="2800" dirty="0"/>
          </a:p>
        </p:txBody>
      </p:sp>
      <p:pic>
        <p:nvPicPr>
          <p:cNvPr id="2050" name="Picture 2" descr="http://www.onehundreddollarsamonth.com/wp-content/uploads/2012/08/how-to-plant-broccoli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52625" y="1295694"/>
            <a:ext cx="5238750" cy="523875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10"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pic>
        <p:nvPicPr>
          <p:cNvPr id="6"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842483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Rectangle 17"/>
          <p:cNvSpPr/>
          <p:nvPr/>
        </p:nvSpPr>
        <p:spPr bwMode="white">
          <a:xfrm>
            <a:off x="-1" y="0"/>
            <a:ext cx="9144001"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650" name="Picture 2" descr="C:\Users\aabbors\Dropbox\S2S curriculum redevelopment\DRAFT Curriculum outlines and text\Graphics\Final booklet\John's drawings\Approved\Drawing#9_at_600 - Copy.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520" t="4606" r="2766" b="1190"/>
          <a:stretch/>
        </p:blipFill>
        <p:spPr bwMode="auto">
          <a:xfrm>
            <a:off x="-2" y="0"/>
            <a:ext cx="5638801" cy="685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bwMode="black">
          <a:xfrm>
            <a:off x="5638799" y="1447800"/>
            <a:ext cx="3505201" cy="4585871"/>
          </a:xfrm>
          <a:prstGeom prst="rect">
            <a:avLst/>
          </a:prstGeom>
          <a:noFill/>
        </p:spPr>
        <p:txBody>
          <a:bodyPr wrap="square" rtlCol="0">
            <a:spAutoFit/>
          </a:bodyPr>
          <a:lstStyle/>
          <a:p>
            <a:pPr marL="514350" indent="-280988">
              <a:buFont typeface="Arial" pitchFamily="34" charset="0"/>
              <a:buChar char="•"/>
            </a:pPr>
            <a:r>
              <a:rPr lang="en-US" sz="2200" dirty="0" smtClean="0">
                <a:latin typeface="Arial Rounded MT Bold" panose="020F0704030504030204" pitchFamily="34" charset="0"/>
              </a:rPr>
              <a:t>Water starts</a:t>
            </a:r>
          </a:p>
          <a:p>
            <a:pPr marL="514350" indent="-280988">
              <a:buFont typeface="Arial" pitchFamily="34" charset="0"/>
              <a:buChar char="•"/>
            </a:pPr>
            <a:endParaRPr lang="en-US" sz="2200" dirty="0" smtClean="0">
              <a:latin typeface="Arial Rounded MT Bold" panose="020F0704030504030204" pitchFamily="34" charset="0"/>
            </a:endParaRPr>
          </a:p>
          <a:p>
            <a:pPr marL="514350" indent="-280988">
              <a:buFont typeface="Arial" pitchFamily="34" charset="0"/>
              <a:buChar char="•"/>
            </a:pPr>
            <a:r>
              <a:rPr lang="en-US" sz="2200" dirty="0" smtClean="0">
                <a:latin typeface="Arial Rounded MT Bold" panose="020F0704030504030204" pitchFamily="34" charset="0"/>
              </a:rPr>
              <a:t>Dig hole slightly wider &amp; deeper than root ball</a:t>
            </a:r>
          </a:p>
          <a:p>
            <a:pPr marL="514350" indent="-280988">
              <a:buFont typeface="Arial" pitchFamily="34" charset="0"/>
              <a:buChar char="•"/>
            </a:pPr>
            <a:endParaRPr lang="en-US" sz="2200" dirty="0" smtClean="0">
              <a:latin typeface="Arial Rounded MT Bold" panose="020F0704030504030204" pitchFamily="34" charset="0"/>
            </a:endParaRPr>
          </a:p>
          <a:p>
            <a:pPr marL="514350" indent="-280988">
              <a:buFont typeface="Arial" pitchFamily="34" charset="0"/>
              <a:buChar char="•"/>
            </a:pPr>
            <a:r>
              <a:rPr lang="en-US" sz="2200" dirty="0" smtClean="0">
                <a:latin typeface="Arial Rounded MT Bold" panose="020F0704030504030204" pitchFamily="34" charset="0"/>
              </a:rPr>
              <a:t>Fertilizer in hole</a:t>
            </a:r>
          </a:p>
          <a:p>
            <a:pPr marL="514350" indent="-280988">
              <a:buFont typeface="Arial" pitchFamily="34" charset="0"/>
              <a:buChar char="•"/>
            </a:pPr>
            <a:endParaRPr lang="en-US" sz="2200" dirty="0" smtClean="0">
              <a:latin typeface="Arial Rounded MT Bold" panose="020F0704030504030204" pitchFamily="34" charset="0"/>
            </a:endParaRPr>
          </a:p>
          <a:p>
            <a:pPr marL="514350" indent="-280988">
              <a:buFont typeface="Arial" pitchFamily="34" charset="0"/>
              <a:buChar char="•"/>
            </a:pPr>
            <a:r>
              <a:rPr lang="en-US" sz="2200" dirty="0" smtClean="0">
                <a:latin typeface="Arial Rounded MT Bold" panose="020F0704030504030204" pitchFamily="34" charset="0"/>
              </a:rPr>
              <a:t>Set start in hole &amp; gently backfill</a:t>
            </a:r>
          </a:p>
          <a:p>
            <a:pPr marL="514350" indent="-280988">
              <a:buFont typeface="Arial" pitchFamily="34" charset="0"/>
              <a:buChar char="•"/>
            </a:pPr>
            <a:endParaRPr lang="en-US" sz="2200" dirty="0" smtClean="0">
              <a:latin typeface="Arial Rounded MT Bold" panose="020F0704030504030204" pitchFamily="34" charset="0"/>
            </a:endParaRPr>
          </a:p>
          <a:p>
            <a:pPr marL="514350" indent="-280988">
              <a:buFont typeface="Arial" pitchFamily="34" charset="0"/>
              <a:buChar char="•"/>
            </a:pPr>
            <a:r>
              <a:rPr lang="en-US" sz="2200" dirty="0" smtClean="0">
                <a:latin typeface="Arial Rounded MT Bold" panose="020F0704030504030204" pitchFamily="34" charset="0"/>
              </a:rPr>
              <a:t>Keep well watered</a:t>
            </a:r>
          </a:p>
          <a:p>
            <a:pPr marL="514350" indent="-514350">
              <a:buFont typeface="Arial" pitchFamily="34" charset="0"/>
              <a:buChar char="•"/>
            </a:pPr>
            <a:endParaRPr lang="en-US" sz="2800" dirty="0" smtClean="0">
              <a:solidFill>
                <a:schemeClr val="bg1"/>
              </a:solidFill>
            </a:endParaRPr>
          </a:p>
        </p:txBody>
      </p:sp>
      <p:sp>
        <p:nvSpPr>
          <p:cNvPr id="17" name="TextBox 16"/>
          <p:cNvSpPr txBox="1"/>
          <p:nvPr/>
        </p:nvSpPr>
        <p:spPr>
          <a:xfrm>
            <a:off x="5867399" y="0"/>
            <a:ext cx="3048000" cy="1323439"/>
          </a:xfrm>
          <a:prstGeom prst="rect">
            <a:avLst/>
          </a:prstGeom>
          <a:noFill/>
        </p:spPr>
        <p:txBody>
          <a:bodyPr wrap="square" rtlCol="0">
            <a:spAutoFit/>
          </a:bodyPr>
          <a:lstStyle/>
          <a:p>
            <a:pPr algn="ctr"/>
            <a:r>
              <a:rPr lang="en-US" sz="4000" b="1" dirty="0" smtClean="0">
                <a:latin typeface="Arial Rounded MT Bold" panose="020F0704030504030204" pitchFamily="34" charset="0"/>
              </a:rPr>
              <a:t>How to </a:t>
            </a:r>
            <a:r>
              <a:rPr lang="en-US" sz="4000" b="1" dirty="0">
                <a:latin typeface="Arial Rounded MT Bold" panose="020F0704030504030204" pitchFamily="34" charset="0"/>
              </a:rPr>
              <a:t>t</a:t>
            </a:r>
            <a:r>
              <a:rPr lang="en-US" sz="4000" b="1" dirty="0" smtClean="0">
                <a:latin typeface="Arial Rounded MT Bold" panose="020F0704030504030204" pitchFamily="34" charset="0"/>
              </a:rPr>
              <a:t>ransplant</a:t>
            </a:r>
          </a:p>
        </p:txBody>
      </p:sp>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13"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pic>
        <p:nvPicPr>
          <p:cNvPr id="8"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230104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bg>
      <p:bgPr>
        <a:solidFill>
          <a:schemeClr val="accent3">
            <a:lumMod val="75000"/>
          </a:schemeClr>
        </a:solidFill>
        <a:effectLst/>
      </p:bgPr>
    </p:bg>
    <p:spTree>
      <p:nvGrpSpPr>
        <p:cNvPr id="1" name=""/>
        <p:cNvGrpSpPr/>
        <p:nvPr/>
      </p:nvGrpSpPr>
      <p:grpSpPr>
        <a:xfrm>
          <a:off x="0" y="0"/>
          <a:ext cx="0" cy="0"/>
          <a:chOff x="0" y="0"/>
          <a:chExt cx="0" cy="0"/>
        </a:xfrm>
      </p:grpSpPr>
      <p:sp>
        <p:nvSpPr>
          <p:cNvPr id="16" name="TextBox 15"/>
          <p:cNvSpPr txBox="1"/>
          <p:nvPr/>
        </p:nvSpPr>
        <p:spPr>
          <a:xfrm>
            <a:off x="0" y="124361"/>
            <a:ext cx="3822174" cy="1323439"/>
          </a:xfrm>
          <a:prstGeom prst="rect">
            <a:avLst/>
          </a:prstGeom>
          <a:noFill/>
        </p:spPr>
        <p:txBody>
          <a:bodyPr wrap="square" rtlCol="0">
            <a:spAutoFit/>
          </a:bodyPr>
          <a:lstStyle/>
          <a:p>
            <a:pPr algn="ctr"/>
            <a:r>
              <a:rPr lang="en-US" sz="4000" b="1" dirty="0" smtClean="0">
                <a:latin typeface="Arial Rounded MT Bold" panose="020F0704030504030204" pitchFamily="34" charset="0"/>
              </a:rPr>
              <a:t>Tomatoes are different</a:t>
            </a:r>
            <a:endParaRPr lang="en-US" sz="4000" b="1" dirty="0"/>
          </a:p>
        </p:txBody>
      </p:sp>
      <p:pic>
        <p:nvPicPr>
          <p:cNvPr id="3074" name="Picture 2" descr="http://fredgonsowskigardenhome.files.wordpress.com/2011/05/img02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22174" y="-29068"/>
            <a:ext cx="5321825" cy="6887068"/>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bwMode="black">
          <a:xfrm>
            <a:off x="0" y="1818552"/>
            <a:ext cx="3822174" cy="3847207"/>
          </a:xfrm>
          <a:prstGeom prst="rect">
            <a:avLst/>
          </a:prstGeom>
          <a:noFill/>
        </p:spPr>
        <p:txBody>
          <a:bodyPr wrap="square" rtlCol="0">
            <a:spAutoFit/>
          </a:bodyPr>
          <a:lstStyle/>
          <a:p>
            <a:pPr marL="514350" indent="-280988">
              <a:buFont typeface="Arial" pitchFamily="34" charset="0"/>
              <a:buChar char="•"/>
            </a:pPr>
            <a:r>
              <a:rPr lang="en-US" sz="2400" dirty="0" smtClean="0">
                <a:latin typeface="Arial Rounded MT Bold" panose="020F0704030504030204" pitchFamily="34" charset="0"/>
              </a:rPr>
              <a:t>Deeper hole</a:t>
            </a:r>
          </a:p>
          <a:p>
            <a:pPr marL="233362"/>
            <a:endParaRPr lang="en-US" sz="2400" dirty="0" smtClean="0">
              <a:latin typeface="Arial Rounded MT Bold" panose="020F0704030504030204" pitchFamily="34" charset="0"/>
            </a:endParaRPr>
          </a:p>
          <a:p>
            <a:pPr marL="514350" indent="-280988">
              <a:buFont typeface="Arial" pitchFamily="34" charset="0"/>
              <a:buChar char="•"/>
            </a:pPr>
            <a:r>
              <a:rPr lang="en-US" sz="2400" dirty="0" smtClean="0">
                <a:latin typeface="Arial Rounded MT Bold" panose="020F0704030504030204" pitchFamily="34" charset="0"/>
              </a:rPr>
              <a:t>Cut off bottom set(s) of leaves</a:t>
            </a:r>
          </a:p>
          <a:p>
            <a:pPr marL="233362"/>
            <a:endParaRPr lang="en-US" sz="2400" dirty="0" smtClean="0">
              <a:latin typeface="Arial Rounded MT Bold" panose="020F0704030504030204" pitchFamily="34" charset="0"/>
            </a:endParaRPr>
          </a:p>
          <a:p>
            <a:pPr marL="514350" indent="-280988">
              <a:buFont typeface="Arial" pitchFamily="34" charset="0"/>
              <a:buChar char="•"/>
            </a:pPr>
            <a:r>
              <a:rPr lang="en-US" sz="2400" dirty="0" smtClean="0">
                <a:latin typeface="Arial Rounded MT Bold" panose="020F0704030504030204" pitchFamily="34" charset="0"/>
              </a:rPr>
              <a:t>Plant so 2-3 sets of leaves show above the soil</a:t>
            </a:r>
          </a:p>
          <a:p>
            <a:pPr marL="233362"/>
            <a:endParaRPr lang="en-US" sz="2400" dirty="0" smtClean="0">
              <a:latin typeface="Arial Rounded MT Bold" panose="020F0704030504030204" pitchFamily="34" charset="0"/>
            </a:endParaRPr>
          </a:p>
          <a:p>
            <a:pPr marL="514350" indent="-514350">
              <a:buFont typeface="Arial" pitchFamily="34" charset="0"/>
              <a:buChar char="•"/>
            </a:pPr>
            <a:endParaRPr lang="en-US" sz="2800" dirty="0" smtClean="0">
              <a:solidFill>
                <a:schemeClr val="bg1"/>
              </a:solidFill>
            </a:endParaRPr>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13"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pic>
        <p:nvPicPr>
          <p:cNvPr id="7"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643031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18394" y="5914845"/>
            <a:ext cx="9162393" cy="9379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1746" name="Picture 2" descr="S:\Agency Relations\Education Programs\Learning Gardens\Education\Seed to Supper\6. 2012 Revamp\New Curriculum\Graphics &amp; photos\Photos\Photos used in booklet\Ladybug.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3" t="25778" r="63"/>
          <a:stretch/>
        </p:blipFill>
        <p:spPr bwMode="auto">
          <a:xfrm>
            <a:off x="0" y="1371600"/>
            <a:ext cx="9144000" cy="4543246"/>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p:cNvSpPr/>
          <p:nvPr/>
        </p:nvSpPr>
        <p:spPr>
          <a:xfrm>
            <a:off x="0" y="0"/>
            <a:ext cx="9144000" cy="13716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5751" y="3886200"/>
            <a:ext cx="9144000" cy="2028645"/>
          </a:xfrm>
          <a:prstGeom prst="rect">
            <a:avLst/>
          </a:prstGeom>
          <a:solidFill>
            <a:schemeClr val="tx1">
              <a:lumMod val="75000"/>
              <a:lumOff val="2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75000"/>
                </a:schemeClr>
              </a:solidFill>
            </a:endParaRPr>
          </a:p>
        </p:txBody>
      </p:sp>
      <p:sp>
        <p:nvSpPr>
          <p:cNvPr id="12" name="Subtitle 2"/>
          <p:cNvSpPr>
            <a:spLocks noGrp="1"/>
          </p:cNvSpPr>
          <p:nvPr>
            <p:ph type="subTitle" idx="1"/>
          </p:nvPr>
        </p:nvSpPr>
        <p:spPr>
          <a:xfrm>
            <a:off x="3276600" y="3954606"/>
            <a:ext cx="5715000" cy="1600200"/>
          </a:xfrm>
        </p:spPr>
        <p:txBody>
          <a:bodyPr>
            <a:noAutofit/>
          </a:bodyPr>
          <a:lstStyle/>
          <a:p>
            <a:pPr marL="342900" indent="-342900" algn="r">
              <a:buFont typeface="Wingdings" panose="05000000000000000000" pitchFamily="2" charset="2"/>
              <a:buChar char="v"/>
            </a:pPr>
            <a:r>
              <a:rPr lang="en-US" sz="2000" b="1" dirty="0" smtClean="0">
                <a:solidFill>
                  <a:schemeClr val="bg1"/>
                </a:solidFill>
                <a:latin typeface="Arial Rounded MT Bold" panose="020F0704030504030204" pitchFamily="34" charset="0"/>
                <a:cs typeface="Lucida Sans Unicode" panose="020B0602030504020204" pitchFamily="34" charset="0"/>
              </a:rPr>
              <a:t>Watering</a:t>
            </a:r>
            <a:endParaRPr lang="en-US" sz="2000" b="1" dirty="0">
              <a:solidFill>
                <a:schemeClr val="bg1"/>
              </a:solidFill>
              <a:latin typeface="Arial Rounded MT Bold" panose="020F0704030504030204" pitchFamily="34" charset="0"/>
              <a:cs typeface="Lucida Sans Unicode" panose="020B0602030504020204" pitchFamily="34" charset="0"/>
            </a:endParaRPr>
          </a:p>
          <a:p>
            <a:pPr marL="342900" indent="-342900" algn="r">
              <a:buClrTx/>
              <a:buFont typeface="Wingdings" panose="05000000000000000000" pitchFamily="2" charset="2"/>
              <a:buChar char="v"/>
            </a:pPr>
            <a:r>
              <a:rPr lang="en-US" sz="2000" b="1" dirty="0">
                <a:solidFill>
                  <a:schemeClr val="bg1"/>
                </a:solidFill>
                <a:latin typeface="Arial Rounded MT Bold" panose="020F0704030504030204" pitchFamily="34" charset="0"/>
                <a:cs typeface="Lucida Sans Unicode" panose="020B0602030504020204" pitchFamily="34" charset="0"/>
              </a:rPr>
              <a:t>Protecting young plants</a:t>
            </a:r>
          </a:p>
          <a:p>
            <a:pPr marL="342900" indent="-342900" algn="r">
              <a:buClrTx/>
              <a:buFont typeface="Wingdings" panose="05000000000000000000" pitchFamily="2" charset="2"/>
              <a:buChar char="v"/>
            </a:pPr>
            <a:r>
              <a:rPr lang="en-US" sz="2000" b="1" dirty="0" smtClean="0">
                <a:solidFill>
                  <a:schemeClr val="bg1"/>
                </a:solidFill>
                <a:latin typeface="Arial Rounded MT Bold" panose="020F0704030504030204" pitchFamily="34" charset="0"/>
                <a:cs typeface="Lucida Sans Unicode" panose="020B0602030504020204" pitchFamily="34" charset="0"/>
              </a:rPr>
              <a:t>Vertical gardening</a:t>
            </a:r>
            <a:endParaRPr lang="en-US" sz="2000" b="1" dirty="0">
              <a:solidFill>
                <a:schemeClr val="bg1"/>
              </a:solidFill>
              <a:latin typeface="Arial Rounded MT Bold" panose="020F0704030504030204" pitchFamily="34" charset="0"/>
              <a:cs typeface="Lucida Sans Unicode" panose="020B0602030504020204" pitchFamily="34" charset="0"/>
            </a:endParaRPr>
          </a:p>
          <a:p>
            <a:pPr marL="342900" indent="-342900" algn="r">
              <a:buClrTx/>
              <a:buFont typeface="Wingdings" panose="05000000000000000000" pitchFamily="2" charset="2"/>
              <a:buChar char="v"/>
            </a:pPr>
            <a:r>
              <a:rPr lang="en-US" sz="2000" b="1" dirty="0">
                <a:solidFill>
                  <a:schemeClr val="bg1"/>
                </a:solidFill>
                <a:latin typeface="Arial Rounded MT Bold" panose="020F0704030504030204" pitchFamily="34" charset="0"/>
                <a:cs typeface="Lucida Sans Unicode" panose="020B0602030504020204" pitchFamily="34" charset="0"/>
              </a:rPr>
              <a:t>Improving &amp; protecting soil health</a:t>
            </a:r>
          </a:p>
          <a:p>
            <a:pPr marL="342900" indent="-342900" algn="r">
              <a:buFont typeface="Wingdings" panose="05000000000000000000" pitchFamily="2" charset="2"/>
              <a:buChar char="v"/>
            </a:pPr>
            <a:endParaRPr lang="en-US" sz="2000" b="1" dirty="0">
              <a:solidFill>
                <a:schemeClr val="bg1"/>
              </a:solidFill>
              <a:latin typeface="Arial Rounded MT Bold" panose="020F0704030504030204" pitchFamily="34" charset="0"/>
              <a:cs typeface="Lucida Sans Unicode" panose="020B0602030504020204" pitchFamily="34" charset="0"/>
            </a:endParaRPr>
          </a:p>
          <a:p>
            <a:endParaRPr lang="en-US" sz="2800" b="1" dirty="0">
              <a:solidFill>
                <a:schemeClr val="bg1"/>
              </a:solidFill>
            </a:endParaRPr>
          </a:p>
        </p:txBody>
      </p:sp>
      <p:sp>
        <p:nvSpPr>
          <p:cNvPr id="15" name="TextBox 14"/>
          <p:cNvSpPr txBox="1"/>
          <p:nvPr/>
        </p:nvSpPr>
        <p:spPr bwMode="white">
          <a:xfrm>
            <a:off x="0" y="-152400"/>
            <a:ext cx="9144000" cy="2308324"/>
          </a:xfrm>
          <a:prstGeom prst="rect">
            <a:avLst/>
          </a:prstGeom>
          <a:solidFill>
            <a:schemeClr val="accent3">
              <a:lumMod val="75000"/>
            </a:schemeClr>
          </a:solidFill>
        </p:spPr>
        <p:txBody>
          <a:bodyPr wrap="square" rtlCol="0">
            <a:spAutoFit/>
          </a:bodyPr>
          <a:lstStyle/>
          <a:p>
            <a:pPr algn="r"/>
            <a:r>
              <a:rPr lang="en-US" sz="4800" dirty="0" smtClean="0">
                <a:solidFill>
                  <a:schemeClr val="bg1"/>
                </a:solidFill>
                <a:latin typeface="Arial Rounded MT Bold" panose="020F0704030504030204" pitchFamily="34" charset="0"/>
              </a:rPr>
              <a:t>NEXT WEEK:</a:t>
            </a:r>
          </a:p>
          <a:p>
            <a:pPr algn="r"/>
            <a:r>
              <a:rPr lang="en-US" sz="4800" dirty="0" smtClean="0">
                <a:solidFill>
                  <a:schemeClr val="bg1"/>
                </a:solidFill>
                <a:latin typeface="Arial Rounded MT Bold" panose="020F0704030504030204" pitchFamily="34" charset="0"/>
              </a:rPr>
              <a:t>Caring for your growing garden</a:t>
            </a:r>
            <a:r>
              <a:rPr lang="en-US" sz="4800" dirty="0">
                <a:solidFill>
                  <a:schemeClr val="bg1"/>
                </a:solidFill>
                <a:latin typeface="Arial Rounded MT Bold" panose="020F0704030504030204" pitchFamily="34" charset="0"/>
              </a:rPr>
              <a:t> </a:t>
            </a:r>
            <a:r>
              <a:rPr lang="en-US" sz="3600" dirty="0" smtClean="0">
                <a:solidFill>
                  <a:schemeClr val="bg1"/>
                </a:solidFill>
                <a:latin typeface="Arial Rounded MT Bold" panose="020F0704030504030204" pitchFamily="34" charset="0"/>
              </a:rPr>
              <a:t>(part 1)</a:t>
            </a:r>
          </a:p>
        </p:txBody>
      </p:sp>
      <p:sp>
        <p:nvSpPr>
          <p:cNvPr id="18" name="Subtitle 2"/>
          <p:cNvSpPr txBox="1">
            <a:spLocks/>
          </p:cNvSpPr>
          <p:nvPr/>
        </p:nvSpPr>
        <p:spPr bwMode="white">
          <a:xfrm>
            <a:off x="228600" y="4495800"/>
            <a:ext cx="3200400" cy="685800"/>
          </a:xfrm>
          <a:prstGeom prst="rect">
            <a:avLst/>
          </a:prstGeom>
        </p:spPr>
        <p:txBody>
          <a:bodyPr/>
          <a:lstStyle/>
          <a:p>
            <a:pPr marL="109538" marR="0" lvl="0" algn="l" defTabSz="914400" rtl="0" eaLnBrk="1" fontAlgn="auto" latinLnBrk="0" hangingPunct="1">
              <a:lnSpc>
                <a:spcPct val="100000"/>
              </a:lnSpc>
              <a:spcBef>
                <a:spcPts val="400"/>
              </a:spcBef>
              <a:spcAft>
                <a:spcPts val="0"/>
              </a:spcAft>
              <a:buClr>
                <a:schemeClr val="accent1"/>
              </a:buClr>
              <a:buSzPct val="68000"/>
              <a:tabLst/>
              <a:defRPr/>
            </a:pPr>
            <a:r>
              <a:rPr lang="en-US" sz="2400" b="1" dirty="0" smtClean="0">
                <a:solidFill>
                  <a:schemeClr val="bg1"/>
                </a:solidFill>
                <a:latin typeface="Arial Rounded MT Bold" panose="020F0704030504030204" pitchFamily="34" charset="0"/>
              </a:rPr>
              <a:t>Book reference:</a:t>
            </a:r>
          </a:p>
          <a:p>
            <a:pPr marL="109538" marR="0" lvl="0" algn="l" defTabSz="914400" rtl="0" eaLnBrk="1" fontAlgn="auto" latinLnBrk="0" hangingPunct="1">
              <a:lnSpc>
                <a:spcPct val="100000"/>
              </a:lnSpc>
              <a:spcBef>
                <a:spcPts val="400"/>
              </a:spcBef>
              <a:spcAft>
                <a:spcPts val="0"/>
              </a:spcAft>
              <a:buClr>
                <a:schemeClr val="accent1"/>
              </a:buClr>
              <a:buSzPct val="68000"/>
              <a:tabLst/>
              <a:defRPr/>
            </a:pPr>
            <a:r>
              <a:rPr lang="en-US" sz="1600" b="1" dirty="0" smtClean="0">
                <a:solidFill>
                  <a:schemeClr val="bg1"/>
                </a:solidFill>
                <a:latin typeface="Arial Rounded MT Bold" panose="020F0704030504030204" pitchFamily="34" charset="0"/>
              </a:rPr>
              <a:t>Chapter </a:t>
            </a:r>
            <a:r>
              <a:rPr lang="en-US" sz="1600" b="1" dirty="0" smtClean="0">
                <a:solidFill>
                  <a:schemeClr val="bg1"/>
                </a:solidFill>
                <a:latin typeface="Arial Rounded MT Bold" panose="020F0704030504030204" pitchFamily="34" charset="0"/>
              </a:rPr>
              <a:t>4</a:t>
            </a:r>
            <a:endParaRPr lang="en-US" sz="1600" b="1" dirty="0">
              <a:solidFill>
                <a:schemeClr val="bg1"/>
              </a:solidFill>
              <a:latin typeface="Arial Rounded MT Bold" panose="020F0704030504030204" pitchFamily="34" charset="0"/>
              <a:cs typeface="Lucida Sans Unicode" panose="020B0602030504020204" pitchFamily="34" charset="0"/>
            </a:endParaRPr>
          </a:p>
        </p:txBody>
      </p:sp>
      <p:pic>
        <p:nvPicPr>
          <p:cNvPr id="20" name="Picture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21" name="Picture 25" descr="OSU Square Logo.wmf"/>
          <p:cNvPicPr>
            <a:picLocks noChangeAspect="1"/>
          </p:cNvPicPr>
          <p:nvPr/>
        </p:nvPicPr>
        <p:blipFill>
          <a:blip r:embed="rId5" cstate="print"/>
          <a:srcRect/>
          <a:stretch>
            <a:fillRect/>
          </a:stretch>
        </p:blipFill>
        <p:spPr bwMode="auto">
          <a:xfrm>
            <a:off x="74280" y="6324600"/>
            <a:ext cx="483622" cy="482457"/>
          </a:xfrm>
          <a:prstGeom prst="rect">
            <a:avLst/>
          </a:prstGeom>
          <a:noFill/>
          <a:ln w="9525">
            <a:noFill/>
            <a:miter lim="800000"/>
            <a:headEnd/>
            <a:tailEnd/>
          </a:ln>
        </p:spPr>
      </p:pic>
      <p:pic>
        <p:nvPicPr>
          <p:cNvPr id="11"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90463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3">
            <a:lumMod val="75000"/>
          </a:schemeClr>
        </a:solid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57200" y="-76200"/>
            <a:ext cx="8229600" cy="1143000"/>
          </a:xfrm>
        </p:spPr>
        <p:txBody>
          <a:bodyPr/>
          <a:lstStyle/>
          <a:p>
            <a:pPr eaLnBrk="1" hangingPunct="1"/>
            <a:r>
              <a:rPr lang="en-US" altLang="en-US" b="1" dirty="0" smtClean="0">
                <a:latin typeface="Arial Rounded MT Bold" panose="020F0704030504030204" pitchFamily="34" charset="0"/>
              </a:rPr>
              <a:t>What to use for containers</a:t>
            </a:r>
          </a:p>
        </p:txBody>
      </p:sp>
      <p:sp>
        <p:nvSpPr>
          <p:cNvPr id="13316" name="Rectangle 4"/>
          <p:cNvSpPr>
            <a:spLocks noGrp="1" noChangeArrowheads="1"/>
          </p:cNvSpPr>
          <p:nvPr>
            <p:ph sz="half" idx="1"/>
          </p:nvPr>
        </p:nvSpPr>
        <p:spPr>
          <a:xfrm>
            <a:off x="76200" y="990600"/>
            <a:ext cx="3276600" cy="4525963"/>
          </a:xfrm>
        </p:spPr>
        <p:txBody>
          <a:bodyPr rtlCol="0">
            <a:noAutofit/>
          </a:bodyPr>
          <a:lstStyle/>
          <a:p>
            <a:pPr marL="0" indent="0" algn="ctr" eaLnBrk="1" fontAlgn="auto" hangingPunct="1">
              <a:spcAft>
                <a:spcPts val="0"/>
              </a:spcAft>
              <a:buFont typeface="Arial" panose="020B0604020202020204" pitchFamily="34" charset="0"/>
              <a:buNone/>
              <a:defRPr/>
            </a:pPr>
            <a:r>
              <a:rPr lang="en-US" altLang="en-US" sz="2400" u="sng" dirty="0" smtClean="0">
                <a:latin typeface="Arial Rounded MT Bold" panose="020F0704030504030204" pitchFamily="34" charset="0"/>
              </a:rPr>
              <a:t>Good containers</a:t>
            </a:r>
            <a:endParaRPr lang="en-US" altLang="en-US" sz="2400" dirty="0" smtClean="0">
              <a:latin typeface="Arial Rounded MT Bold" panose="020F0704030504030204" pitchFamily="34" charset="0"/>
            </a:endParaRPr>
          </a:p>
          <a:p>
            <a:pPr lvl="1" eaLnBrk="1" fontAlgn="auto" hangingPunct="1">
              <a:spcAft>
                <a:spcPts val="0"/>
              </a:spcAft>
              <a:buFont typeface="Arial" panose="020B0604020202020204" pitchFamily="34" charset="0"/>
              <a:buChar char="•"/>
              <a:defRPr/>
            </a:pPr>
            <a:r>
              <a:rPr lang="en-US" altLang="en-US" sz="2200" dirty="0" smtClean="0">
                <a:latin typeface="Arial Rounded MT Bold" panose="020F0704030504030204" pitchFamily="34" charset="0"/>
              </a:rPr>
              <a:t>5-gallon buckets</a:t>
            </a:r>
          </a:p>
          <a:p>
            <a:pPr lvl="1" eaLnBrk="1" fontAlgn="auto" hangingPunct="1">
              <a:spcAft>
                <a:spcPts val="0"/>
              </a:spcAft>
              <a:buFont typeface="Arial" panose="020B0604020202020204" pitchFamily="34" charset="0"/>
              <a:buChar char="•"/>
              <a:defRPr/>
            </a:pPr>
            <a:r>
              <a:rPr lang="en-US" altLang="en-US" sz="2200" dirty="0" smtClean="0">
                <a:latin typeface="Arial Rounded MT Bold" panose="020F0704030504030204" pitchFamily="34" charset="0"/>
              </a:rPr>
              <a:t>Old recycling bins</a:t>
            </a:r>
          </a:p>
          <a:p>
            <a:pPr lvl="1" eaLnBrk="1" fontAlgn="auto" hangingPunct="1">
              <a:spcAft>
                <a:spcPts val="0"/>
              </a:spcAft>
              <a:buFont typeface="Arial" panose="020B0604020202020204" pitchFamily="34" charset="0"/>
              <a:buChar char="•"/>
              <a:defRPr/>
            </a:pPr>
            <a:r>
              <a:rPr lang="en-US" altLang="en-US" sz="2200" dirty="0" smtClean="0">
                <a:latin typeface="Arial Rounded MT Bold" panose="020F0704030504030204" pitchFamily="34" charset="0"/>
              </a:rPr>
              <a:t>Wine barrels</a:t>
            </a:r>
          </a:p>
          <a:p>
            <a:pPr lvl="1" eaLnBrk="1" fontAlgn="auto" hangingPunct="1">
              <a:spcAft>
                <a:spcPts val="0"/>
              </a:spcAft>
              <a:buFont typeface="Arial" panose="020B0604020202020204" pitchFamily="34" charset="0"/>
              <a:buChar char="•"/>
              <a:defRPr/>
            </a:pPr>
            <a:r>
              <a:rPr lang="en-US" altLang="en-US" sz="2200" dirty="0" smtClean="0">
                <a:latin typeface="Arial Rounded MT Bold" panose="020F0704030504030204" pitchFamily="34" charset="0"/>
              </a:rPr>
              <a:t>A bag of potting soil with holes poked in the bottom</a:t>
            </a:r>
          </a:p>
        </p:txBody>
      </p:sp>
      <p:sp>
        <p:nvSpPr>
          <p:cNvPr id="22532" name="Rectangle 5"/>
          <p:cNvSpPr>
            <a:spLocks noGrp="1" noChangeArrowheads="1"/>
          </p:cNvSpPr>
          <p:nvPr>
            <p:ph sz="half" idx="2"/>
          </p:nvPr>
        </p:nvSpPr>
        <p:spPr>
          <a:xfrm>
            <a:off x="3276600" y="990601"/>
            <a:ext cx="3505200" cy="4525962"/>
          </a:xfrm>
        </p:spPr>
        <p:txBody>
          <a:bodyPr>
            <a:normAutofit/>
          </a:bodyPr>
          <a:lstStyle/>
          <a:p>
            <a:pPr marL="0" indent="0" algn="ctr" eaLnBrk="1" hangingPunct="1">
              <a:buFont typeface="Arial" panose="020B0604020202020204" pitchFamily="34" charset="0"/>
              <a:buNone/>
            </a:pPr>
            <a:r>
              <a:rPr lang="en-US" altLang="en-US" sz="2400" u="sng" dirty="0" smtClean="0">
                <a:latin typeface="Arial Rounded MT Bold" panose="020F0704030504030204" pitchFamily="34" charset="0"/>
              </a:rPr>
              <a:t>Bad containers</a:t>
            </a:r>
            <a:endParaRPr lang="en-US" altLang="en-US" sz="2400" dirty="0" smtClean="0">
              <a:latin typeface="Arial Rounded MT Bold" panose="020F0704030504030204" pitchFamily="34" charset="0"/>
            </a:endParaRPr>
          </a:p>
          <a:p>
            <a:pPr lvl="1">
              <a:buFont typeface="Arial" panose="020B0604020202020204" pitchFamily="34" charset="0"/>
              <a:buChar char="•"/>
            </a:pPr>
            <a:r>
              <a:rPr lang="en-US" altLang="en-US" sz="2200" dirty="0" smtClean="0"/>
              <a:t>Buckets </a:t>
            </a:r>
            <a:r>
              <a:rPr lang="en-US" altLang="en-US" sz="2200" dirty="0"/>
              <a:t>that contained:</a:t>
            </a:r>
          </a:p>
          <a:p>
            <a:pPr lvl="2"/>
            <a:r>
              <a:rPr lang="en-US" altLang="en-US" sz="1800" dirty="0"/>
              <a:t>chemicals</a:t>
            </a:r>
          </a:p>
          <a:p>
            <a:pPr lvl="2"/>
            <a:r>
              <a:rPr lang="en-US" altLang="en-US" sz="1800" dirty="0"/>
              <a:t>laundry soap</a:t>
            </a:r>
          </a:p>
          <a:p>
            <a:pPr lvl="2"/>
            <a:r>
              <a:rPr lang="en-US" altLang="en-US" sz="1800" dirty="0"/>
              <a:t>kitty litter</a:t>
            </a:r>
          </a:p>
          <a:p>
            <a:pPr lvl="1">
              <a:buFont typeface="Arial" panose="020B0604020202020204" pitchFamily="34" charset="0"/>
              <a:buChar char="•"/>
            </a:pPr>
            <a:r>
              <a:rPr lang="en-US" altLang="en-US" sz="2200" dirty="0"/>
              <a:t>See-through containers</a:t>
            </a:r>
          </a:p>
          <a:p>
            <a:pPr lvl="1">
              <a:buFont typeface="Arial" panose="020B0604020202020204" pitchFamily="34" charset="0"/>
              <a:buChar char="•"/>
            </a:pPr>
            <a:r>
              <a:rPr lang="en-US" altLang="en-US" sz="2200" dirty="0" smtClean="0"/>
              <a:t>Tires</a:t>
            </a:r>
          </a:p>
          <a:p>
            <a:pPr lvl="1" eaLnBrk="1" hangingPunct="1">
              <a:buFont typeface="Arial" panose="020B0604020202020204" pitchFamily="34" charset="0"/>
              <a:buChar char="•"/>
            </a:pPr>
            <a:r>
              <a:rPr lang="en-US" altLang="en-US" sz="2200" dirty="0" smtClean="0">
                <a:latin typeface="Arial Rounded MT Bold" panose="020F0704030504030204" pitchFamily="34" charset="0"/>
              </a:rPr>
              <a:t>Treated wood</a:t>
            </a:r>
          </a:p>
          <a:p>
            <a:pPr lvl="1" eaLnBrk="1" hangingPunct="1">
              <a:buFont typeface="Arial" panose="020B0604020202020204" pitchFamily="34" charset="0"/>
              <a:buChar char="•"/>
            </a:pPr>
            <a:r>
              <a:rPr lang="en-US" altLang="en-US" sz="2200" dirty="0" smtClean="0">
                <a:latin typeface="Arial Rounded MT Bold" panose="020F0704030504030204" pitchFamily="34" charset="0"/>
              </a:rPr>
              <a:t>Painted wood</a:t>
            </a:r>
          </a:p>
        </p:txBody>
      </p:sp>
      <p:pic>
        <p:nvPicPr>
          <p:cNvPr id="22534" name="Picture 5" descr="lettuce in ba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81800" y="822325"/>
            <a:ext cx="2316163" cy="1736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9C2D1"/>
                  </a:outerShdw>
                </a:effectLst>
              </a14:hiddenEffects>
            </a:ext>
          </a:extLst>
        </p:spPr>
      </p:pic>
      <p:pic>
        <p:nvPicPr>
          <p:cNvPr id="22535"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81800" y="3124200"/>
            <a:ext cx="2316163" cy="3457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12" name="Picture 25" descr="OSU Square Logo.wmf"/>
          <p:cNvPicPr>
            <a:picLocks noChangeAspect="1"/>
          </p:cNvPicPr>
          <p:nvPr/>
        </p:nvPicPr>
        <p:blipFill>
          <a:blip r:embed="rId6" cstate="print"/>
          <a:srcRect/>
          <a:stretch>
            <a:fillRect/>
          </a:stretch>
        </p:blipFill>
        <p:spPr bwMode="auto">
          <a:xfrm>
            <a:off x="74280" y="6324600"/>
            <a:ext cx="483622" cy="482457"/>
          </a:xfrm>
          <a:prstGeom prst="rect">
            <a:avLst/>
          </a:prstGeom>
          <a:noFill/>
          <a:ln w="9525">
            <a:noFill/>
            <a:miter lim="800000"/>
            <a:headEnd/>
            <a:tailEnd/>
          </a:ln>
        </p:spPr>
      </p:pic>
      <p:pic>
        <p:nvPicPr>
          <p:cNvPr id="9" name="Picture 2" descr="\\groups\fhs\GROUPS\BNP\COMMUNITY NUTRITION\NETWORK\Logos\AZHealthZone_Eng_NoTag_1C_W.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7700336"/>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3">
            <a:lumMod val="75000"/>
          </a:schemeClr>
        </a:solidFill>
        <a:effectLst/>
      </p:bgPr>
    </p:bg>
    <p:spTree>
      <p:nvGrpSpPr>
        <p:cNvPr id="1" name=""/>
        <p:cNvGrpSpPr/>
        <p:nvPr/>
      </p:nvGrpSpPr>
      <p:grpSpPr>
        <a:xfrm>
          <a:off x="0" y="0"/>
          <a:ext cx="0" cy="0"/>
          <a:chOff x="0" y="0"/>
          <a:chExt cx="0" cy="0"/>
        </a:xfrm>
      </p:grpSpPr>
      <p:sp>
        <p:nvSpPr>
          <p:cNvPr id="13" name="Content Placeholder 12"/>
          <p:cNvSpPr>
            <a:spLocks noGrp="1"/>
          </p:cNvSpPr>
          <p:nvPr>
            <p:ph idx="1"/>
          </p:nvPr>
        </p:nvSpPr>
        <p:spPr>
          <a:xfrm>
            <a:off x="5473755" y="2553331"/>
            <a:ext cx="3387212" cy="1737225"/>
          </a:xfrm>
        </p:spPr>
        <p:txBody>
          <a:bodyPr anchor="t">
            <a:normAutofit/>
          </a:bodyPr>
          <a:lstStyle/>
          <a:p>
            <a:pPr marL="0" indent="0" algn="ctr">
              <a:buNone/>
            </a:pPr>
            <a:r>
              <a:rPr lang="en-US" dirty="0" smtClean="0"/>
              <a:t>Intensive gardening can be done in beds or containers.</a:t>
            </a:r>
          </a:p>
          <a:p>
            <a:endParaRPr lang="en-US" sz="2000" dirty="0">
              <a:solidFill>
                <a:schemeClr val="bg1"/>
              </a:solidFill>
            </a:endParaRPr>
          </a:p>
        </p:txBody>
      </p:sp>
      <p:sp>
        <p:nvSpPr>
          <p:cNvPr id="12" name="Title 11"/>
          <p:cNvSpPr>
            <a:spLocks noGrp="1"/>
          </p:cNvSpPr>
          <p:nvPr>
            <p:ph type="title"/>
          </p:nvPr>
        </p:nvSpPr>
        <p:spPr>
          <a:xfrm>
            <a:off x="304800" y="313238"/>
            <a:ext cx="8556167" cy="703940"/>
          </a:xfrm>
        </p:spPr>
        <p:txBody>
          <a:bodyPr>
            <a:normAutofit/>
          </a:bodyPr>
          <a:lstStyle/>
          <a:p>
            <a:pPr algn="ctr"/>
            <a:r>
              <a:rPr lang="en-US" sz="4000" dirty="0" smtClean="0"/>
              <a:t>Size does not matter</a:t>
            </a:r>
            <a:endParaRPr lang="en-US" sz="4000" dirty="0"/>
          </a:p>
        </p:txBody>
      </p:sp>
      <p:pic>
        <p:nvPicPr>
          <p:cNvPr id="11" name="Picture 6" descr="Master Gardener logo.jpg"/>
          <p:cNvPicPr>
            <a:picLocks noChangeAspect="1"/>
          </p:cNvPicPr>
          <p:nvPr/>
        </p:nvPicPr>
        <p:blipFill>
          <a:blip r:embed="rId3" cstate="print">
            <a:clrChange>
              <a:clrFrom>
                <a:srgbClr val="FFFFFF"/>
              </a:clrFrom>
              <a:clrTo>
                <a:srgbClr val="FFFFFF">
                  <a:alpha val="0"/>
                </a:srgbClr>
              </a:clrTo>
            </a:clrChange>
          </a:blip>
          <a:srcRect/>
          <a:stretch>
            <a:fillRect/>
          </a:stretch>
        </p:blipFill>
        <p:spPr bwMode="auto">
          <a:xfrm>
            <a:off x="7696200" y="5338866"/>
            <a:ext cx="1367039" cy="1413839"/>
          </a:xfrm>
          <a:prstGeom prst="rect">
            <a:avLst/>
          </a:prstGeom>
          <a:noFill/>
          <a:ln w="9525">
            <a:noFill/>
            <a:miter lim="800000"/>
            <a:headEnd/>
            <a:tailEnd/>
          </a:ln>
        </p:spPr>
      </p:pic>
      <p:grpSp>
        <p:nvGrpSpPr>
          <p:cNvPr id="4" name="Group 3"/>
          <p:cNvGrpSpPr/>
          <p:nvPr/>
        </p:nvGrpSpPr>
        <p:grpSpPr>
          <a:xfrm>
            <a:off x="426518" y="1525184"/>
            <a:ext cx="5047237" cy="3785428"/>
            <a:chOff x="231774" y="1534666"/>
            <a:chExt cx="5047237" cy="3785428"/>
          </a:xfrm>
          <a:effectLst>
            <a:outerShdw blurRad="50800" dist="38100" dir="2700000" algn="tl" rotWithShape="0">
              <a:prstClr val="black">
                <a:alpha val="40000"/>
              </a:prstClr>
            </a:outerShdw>
          </a:effectLst>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1774" y="1534666"/>
              <a:ext cx="5047237" cy="3785428"/>
            </a:xfrm>
            <a:prstGeom prst="rect">
              <a:avLst/>
            </a:prstGeom>
          </p:spPr>
        </p:pic>
        <p:sp>
          <p:nvSpPr>
            <p:cNvPr id="3" name="TextBox 2"/>
            <p:cNvSpPr txBox="1"/>
            <p:nvPr/>
          </p:nvSpPr>
          <p:spPr>
            <a:xfrm>
              <a:off x="4220708" y="5067288"/>
              <a:ext cx="1058303" cy="215444"/>
            </a:xfrm>
            <a:prstGeom prst="rect">
              <a:avLst/>
            </a:prstGeom>
            <a:noFill/>
          </p:spPr>
          <p:txBody>
            <a:bodyPr wrap="none" rtlCol="0">
              <a:spAutoFit/>
            </a:bodyPr>
            <a:lstStyle/>
            <a:p>
              <a:r>
                <a:rPr lang="en-US" sz="800" dirty="0" smtClean="0"/>
                <a:t>Photo by Lynn Cox</a:t>
              </a:r>
              <a:endParaRPr lang="en-US" sz="800" dirty="0"/>
            </a:p>
          </p:txBody>
        </p:sp>
      </p:grpSp>
      <p:sp>
        <p:nvSpPr>
          <p:cNvPr id="5" name="TextBox 4"/>
          <p:cNvSpPr txBox="1"/>
          <p:nvPr/>
        </p:nvSpPr>
        <p:spPr>
          <a:xfrm>
            <a:off x="621262" y="5333729"/>
            <a:ext cx="4772140" cy="461665"/>
          </a:xfrm>
          <a:prstGeom prst="rect">
            <a:avLst/>
          </a:prstGeom>
          <a:noFill/>
        </p:spPr>
        <p:txBody>
          <a:bodyPr wrap="none" rtlCol="0">
            <a:spAutoFit/>
          </a:bodyPr>
          <a:lstStyle/>
          <a:p>
            <a:r>
              <a:rPr lang="en-US" sz="2400" b="1" dirty="0" err="1">
                <a:latin typeface="Calibri"/>
                <a:cs typeface="Calibri"/>
              </a:rPr>
              <a:t>Mesclun</a:t>
            </a:r>
            <a:r>
              <a:rPr lang="en-US" sz="2400" b="1" dirty="0">
                <a:latin typeface="Calibri"/>
                <a:cs typeface="Calibri"/>
              </a:rPr>
              <a:t> mix in a turkey basting pan</a:t>
            </a:r>
          </a:p>
        </p:txBody>
      </p:sp>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10" name="Picture 25" descr="OSU Square Logo.wmf"/>
          <p:cNvPicPr>
            <a:picLocks noChangeAspect="1"/>
          </p:cNvPicPr>
          <p:nvPr/>
        </p:nvPicPr>
        <p:blipFill>
          <a:blip r:embed="rId6" cstate="print"/>
          <a:srcRect/>
          <a:stretch>
            <a:fillRect/>
          </a:stretch>
        </p:blipFill>
        <p:spPr bwMode="auto">
          <a:xfrm>
            <a:off x="74280" y="6324600"/>
            <a:ext cx="483622" cy="482457"/>
          </a:xfrm>
          <a:prstGeom prst="rect">
            <a:avLst/>
          </a:prstGeom>
          <a:noFill/>
          <a:ln w="9525">
            <a:noFill/>
            <a:miter lim="800000"/>
            <a:headEnd/>
            <a:tailEnd/>
          </a:ln>
        </p:spPr>
      </p:pic>
      <p:pic>
        <p:nvPicPr>
          <p:cNvPr id="14" name="Picture 2" descr="\\groups\fhs\GROUPS\BNP\COMMUNITY NUTRITION\NETWORK\Logos\AZHealthZone_Eng_NoTag_1C_W.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74741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3">
            <a:lumMod val="75000"/>
          </a:schemeClr>
        </a:soli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457200" y="38100"/>
            <a:ext cx="8229600" cy="1143000"/>
          </a:xfrm>
        </p:spPr>
        <p:txBody>
          <a:bodyPr/>
          <a:lstStyle/>
          <a:p>
            <a:pPr eaLnBrk="1" hangingPunct="1"/>
            <a:r>
              <a:rPr lang="en-US" altLang="en-US" b="1" dirty="0" smtClean="0">
                <a:latin typeface="Arial Rounded MT Bold" panose="020F0704030504030204" pitchFamily="34" charset="0"/>
              </a:rPr>
              <a:t>Preparing the containers</a:t>
            </a:r>
          </a:p>
        </p:txBody>
      </p:sp>
      <p:sp>
        <p:nvSpPr>
          <p:cNvPr id="23555" name="Rectangle 3"/>
          <p:cNvSpPr>
            <a:spLocks noGrp="1" noChangeArrowheads="1"/>
          </p:cNvSpPr>
          <p:nvPr>
            <p:ph idx="1"/>
          </p:nvPr>
        </p:nvSpPr>
        <p:spPr/>
        <p:txBody>
          <a:bodyPr>
            <a:normAutofit/>
          </a:bodyPr>
          <a:lstStyle/>
          <a:p>
            <a:pPr eaLnBrk="1" hangingPunct="1"/>
            <a:r>
              <a:rPr lang="en-US" altLang="en-US" sz="2800" dirty="0" smtClean="0"/>
              <a:t>Create holes in the bottom (at least one hole per two square inches) or along the sides </a:t>
            </a:r>
            <a:endParaRPr lang="en-US" altLang="en-US" sz="2800" dirty="0"/>
          </a:p>
          <a:p>
            <a:pPr marL="0" indent="0" eaLnBrk="1" hangingPunct="1">
              <a:buNone/>
            </a:pPr>
            <a:r>
              <a:rPr lang="en-US" altLang="en-US" sz="2800" dirty="0"/>
              <a:t> </a:t>
            </a:r>
            <a:r>
              <a:rPr lang="en-US" altLang="en-US" sz="2800" dirty="0" smtClean="0"/>
              <a:t>   </a:t>
            </a:r>
            <a:r>
              <a:rPr lang="en-US" altLang="en-US" sz="2800" dirty="0" smtClean="0">
                <a:latin typeface="Arial Rounded MT Bold" panose="020F0704030504030204" pitchFamily="34" charset="0"/>
              </a:rPr>
              <a:t>(</a:t>
            </a:r>
            <a:r>
              <a:rPr lang="en-US" altLang="en-US" sz="2800" dirty="0" smtClean="0"/>
              <a:t>one to two</a:t>
            </a:r>
            <a:r>
              <a:rPr lang="en-US" altLang="en-US" sz="2800" dirty="0" smtClean="0">
                <a:latin typeface="Arial Rounded MT Bold" panose="020F0704030504030204" pitchFamily="34" charset="0"/>
              </a:rPr>
              <a:t> inches up from the base)</a:t>
            </a:r>
          </a:p>
          <a:p>
            <a:pPr marL="0" indent="0" eaLnBrk="1" hangingPunct="1">
              <a:buNone/>
            </a:pPr>
            <a:endParaRPr lang="en-US" altLang="en-US" sz="2800" dirty="0" smtClean="0">
              <a:latin typeface="Arial Rounded MT Bold" panose="020F0704030504030204" pitchFamily="34" charset="0"/>
            </a:endParaRPr>
          </a:p>
          <a:p>
            <a:r>
              <a:rPr lang="en-US" altLang="en-US" sz="2800" dirty="0" smtClean="0"/>
              <a:t>If containers were previously used, sanitize them with </a:t>
            </a:r>
            <a:r>
              <a:rPr lang="en-US" altLang="en-US" sz="2800" dirty="0"/>
              <a:t>diluted bleach solution or hydrogen </a:t>
            </a:r>
            <a:r>
              <a:rPr lang="en-US" altLang="en-US" sz="2800" dirty="0" smtClean="0"/>
              <a:t>peroxide</a:t>
            </a:r>
            <a:endParaRPr lang="en-US" altLang="en-US" sz="2800" dirty="0"/>
          </a:p>
          <a:p>
            <a:pPr marL="0" indent="0" eaLnBrk="1" hangingPunct="1">
              <a:buNone/>
            </a:pPr>
            <a:endParaRPr lang="en-US" altLang="en-US" sz="2800" dirty="0" smtClean="0">
              <a:latin typeface="Arial Rounded MT Bold" panose="020F0704030504030204" pitchFamily="34" charset="0"/>
            </a:endParaRPr>
          </a:p>
          <a:p>
            <a:pPr eaLnBrk="1" hangingPunct="1"/>
            <a:r>
              <a:rPr lang="en-US" altLang="en-US" sz="2800" dirty="0" smtClean="0">
                <a:latin typeface="Arial Rounded MT Bold" panose="020F0704030504030204" pitchFamily="34" charset="0"/>
              </a:rPr>
              <a:t>Avoid adding gravel to the bottom</a:t>
            </a:r>
          </a:p>
          <a:p>
            <a:pPr marL="0" indent="0" eaLnBrk="1" hangingPunct="1">
              <a:buNone/>
            </a:pPr>
            <a:endParaRPr lang="en-US" altLang="en-US" sz="2800" dirty="0" smtClean="0">
              <a:solidFill>
                <a:schemeClr val="bg1"/>
              </a:solidFill>
              <a:latin typeface="Arial Rounded MT Bold" panose="020F0704030504030204" pitchFamily="34" charset="0"/>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9" name="Picture 25" descr="OSU Square Logo.wmf"/>
          <p:cNvPicPr>
            <a:picLocks noChangeAspect="1"/>
          </p:cNvPicPr>
          <p:nvPr/>
        </p:nvPicPr>
        <p:blipFill>
          <a:blip r:embed="rId4" cstate="print"/>
          <a:srcRect/>
          <a:stretch>
            <a:fillRect/>
          </a:stretch>
        </p:blipFill>
        <p:spPr bwMode="auto">
          <a:xfrm>
            <a:off x="74280" y="6324600"/>
            <a:ext cx="483622" cy="482457"/>
          </a:xfrm>
          <a:prstGeom prst="rect">
            <a:avLst/>
          </a:prstGeom>
          <a:noFill/>
          <a:ln w="9525">
            <a:noFill/>
            <a:miter lim="800000"/>
            <a:headEnd/>
            <a:tailEnd/>
          </a:ln>
        </p:spPr>
      </p:pic>
      <p:pic>
        <p:nvPicPr>
          <p:cNvPr id="6" name="Picture 2" descr="\\groups\fhs\GROUPS\BNP\COMMUNITY NUTRITION\NETWORK\Logos\AZHealthZone_Eng_NoTag_1C_W.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9937627"/>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3">
            <a:lumMod val="75000"/>
          </a:schemeClr>
        </a:solidFill>
        <a:effectLst/>
      </p:bgPr>
    </p:bg>
    <p:spTree>
      <p:nvGrpSpPr>
        <p:cNvPr id="1" name=""/>
        <p:cNvGrpSpPr/>
        <p:nvPr/>
      </p:nvGrpSpPr>
      <p:grpSpPr>
        <a:xfrm>
          <a:off x="0" y="0"/>
          <a:ext cx="0" cy="0"/>
          <a:chOff x="0" y="0"/>
          <a:chExt cx="0" cy="0"/>
        </a:xfrm>
      </p:grpSpPr>
      <p:sp>
        <p:nvSpPr>
          <p:cNvPr id="22" name="Oval 21"/>
          <p:cNvSpPr/>
          <p:nvPr/>
        </p:nvSpPr>
        <p:spPr>
          <a:xfrm>
            <a:off x="9144000" y="685800"/>
            <a:ext cx="46038" cy="76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24" name="Oval 23"/>
          <p:cNvSpPr/>
          <p:nvPr/>
        </p:nvSpPr>
        <p:spPr>
          <a:xfrm>
            <a:off x="2743200" y="3886200"/>
            <a:ext cx="46038" cy="76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26" name="Oval 25"/>
          <p:cNvSpPr/>
          <p:nvPr/>
        </p:nvSpPr>
        <p:spPr>
          <a:xfrm>
            <a:off x="6324600" y="3886200"/>
            <a:ext cx="76200" cy="4603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47" name="Oval 46"/>
          <p:cNvSpPr/>
          <p:nvPr/>
        </p:nvSpPr>
        <p:spPr>
          <a:xfrm>
            <a:off x="8001000" y="3657600"/>
            <a:ext cx="76200" cy="762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60" name="Oval 59"/>
          <p:cNvSpPr/>
          <p:nvPr/>
        </p:nvSpPr>
        <p:spPr>
          <a:xfrm>
            <a:off x="7391400" y="3657600"/>
            <a:ext cx="76200" cy="762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grpSp>
        <p:nvGrpSpPr>
          <p:cNvPr id="7" name="Group 6"/>
          <p:cNvGrpSpPr/>
          <p:nvPr/>
        </p:nvGrpSpPr>
        <p:grpSpPr>
          <a:xfrm>
            <a:off x="365760" y="2500313"/>
            <a:ext cx="3184525" cy="2681287"/>
            <a:chOff x="228600" y="2500313"/>
            <a:chExt cx="3184525" cy="2681287"/>
          </a:xfrm>
        </p:grpSpPr>
        <p:sp>
          <p:nvSpPr>
            <p:cNvPr id="28" name="Trapezoid 27"/>
            <p:cNvSpPr/>
            <p:nvPr/>
          </p:nvSpPr>
          <p:spPr>
            <a:xfrm rot="10800000">
              <a:off x="228600" y="2500313"/>
              <a:ext cx="3184525" cy="2681287"/>
            </a:xfrm>
            <a:prstGeom prst="trapezoid">
              <a:avLst>
                <a:gd name="adj" fmla="val 17720"/>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29" name="Trapezoid 28"/>
            <p:cNvSpPr/>
            <p:nvPr/>
          </p:nvSpPr>
          <p:spPr>
            <a:xfrm rot="10800000">
              <a:off x="301625" y="2874963"/>
              <a:ext cx="3040063" cy="2306637"/>
            </a:xfrm>
            <a:prstGeom prst="trapezoid">
              <a:avLst>
                <a:gd name="adj" fmla="val 17720"/>
              </a:avLst>
            </a:prstGeom>
            <a:gradFill flip="none" rotWithShape="1">
              <a:gsLst>
                <a:gs pos="0">
                  <a:schemeClr val="accent3">
                    <a:lumMod val="60000"/>
                    <a:lumOff val="40000"/>
                    <a:shade val="30000"/>
                    <a:satMod val="115000"/>
                  </a:schemeClr>
                </a:gs>
                <a:gs pos="50000">
                  <a:schemeClr val="accent3">
                    <a:lumMod val="60000"/>
                    <a:lumOff val="40000"/>
                    <a:shade val="67500"/>
                    <a:satMod val="115000"/>
                  </a:schemeClr>
                </a:gs>
                <a:gs pos="100000">
                  <a:schemeClr val="accent3">
                    <a:lumMod val="60000"/>
                    <a:lumOff val="40000"/>
                    <a:shade val="100000"/>
                    <a:satMod val="115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grpSp>
      <p:sp>
        <p:nvSpPr>
          <p:cNvPr id="30" name="Trapezoid 29"/>
          <p:cNvSpPr/>
          <p:nvPr/>
        </p:nvSpPr>
        <p:spPr>
          <a:xfrm rot="10800000">
            <a:off x="746760" y="4648200"/>
            <a:ext cx="2438400" cy="533400"/>
          </a:xfrm>
          <a:prstGeom prst="trapezoid">
            <a:avLst>
              <a:gd name="adj" fmla="val 17720"/>
            </a:avLst>
          </a:prstGeom>
          <a:solidFill>
            <a:schemeClr val="tx2">
              <a:lumMod val="50000"/>
              <a:alpha val="63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33" name="Trapezoid 32"/>
          <p:cNvSpPr/>
          <p:nvPr/>
        </p:nvSpPr>
        <p:spPr>
          <a:xfrm rot="10800000">
            <a:off x="5578475" y="2438400"/>
            <a:ext cx="3184525" cy="2681288"/>
          </a:xfrm>
          <a:prstGeom prst="trapezoid">
            <a:avLst>
              <a:gd name="adj" fmla="val 17720"/>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36" name="Trapezoid 35"/>
          <p:cNvSpPr/>
          <p:nvPr/>
        </p:nvSpPr>
        <p:spPr>
          <a:xfrm rot="10800000">
            <a:off x="5958840" y="4648200"/>
            <a:ext cx="2438400" cy="471488"/>
          </a:xfrm>
          <a:prstGeom prst="trapezoid">
            <a:avLst>
              <a:gd name="adj" fmla="val 17720"/>
            </a:avLst>
          </a:prstGeom>
          <a:solidFill>
            <a:schemeClr val="accent3">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34" name="Trapezoid 33"/>
          <p:cNvSpPr/>
          <p:nvPr/>
        </p:nvSpPr>
        <p:spPr>
          <a:xfrm rot="10800000">
            <a:off x="5638165" y="2813050"/>
            <a:ext cx="3040062" cy="2306638"/>
          </a:xfrm>
          <a:prstGeom prst="trapezoid">
            <a:avLst>
              <a:gd name="adj" fmla="val 17720"/>
            </a:avLst>
          </a:prstGeom>
          <a:gradFill flip="none" rotWithShape="1">
            <a:gsLst>
              <a:gs pos="0">
                <a:schemeClr val="accent3">
                  <a:lumMod val="60000"/>
                  <a:lumOff val="40000"/>
                  <a:shade val="30000"/>
                  <a:satMod val="115000"/>
                </a:schemeClr>
              </a:gs>
              <a:gs pos="50000">
                <a:schemeClr val="accent3">
                  <a:lumMod val="60000"/>
                  <a:lumOff val="40000"/>
                  <a:shade val="67500"/>
                  <a:satMod val="115000"/>
                </a:schemeClr>
              </a:gs>
              <a:gs pos="100000">
                <a:schemeClr val="accent3">
                  <a:lumMod val="60000"/>
                  <a:lumOff val="40000"/>
                  <a:shade val="100000"/>
                  <a:satMod val="115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35" name="Trapezoid 34"/>
          <p:cNvSpPr/>
          <p:nvPr/>
        </p:nvSpPr>
        <p:spPr>
          <a:xfrm rot="10800000">
            <a:off x="5874544" y="4114801"/>
            <a:ext cx="2590800" cy="501713"/>
          </a:xfrm>
          <a:prstGeom prst="trapezoid">
            <a:avLst>
              <a:gd name="adj" fmla="val 17720"/>
            </a:avLst>
          </a:prstGeom>
          <a:solidFill>
            <a:schemeClr val="tx2">
              <a:lumMod val="50000"/>
              <a:alpha val="63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39" name="Oval 38"/>
          <p:cNvSpPr/>
          <p:nvPr/>
        </p:nvSpPr>
        <p:spPr>
          <a:xfrm>
            <a:off x="7097713" y="4683125"/>
            <a:ext cx="144462" cy="12382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40" name="Oval 39"/>
          <p:cNvSpPr/>
          <p:nvPr/>
        </p:nvSpPr>
        <p:spPr>
          <a:xfrm>
            <a:off x="6308725" y="4683125"/>
            <a:ext cx="217488" cy="12382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43" name="Oval 42"/>
          <p:cNvSpPr/>
          <p:nvPr/>
        </p:nvSpPr>
        <p:spPr>
          <a:xfrm>
            <a:off x="6599238" y="4683125"/>
            <a:ext cx="144462" cy="12382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44" name="Oval 43"/>
          <p:cNvSpPr/>
          <p:nvPr/>
        </p:nvSpPr>
        <p:spPr>
          <a:xfrm rot="5400000">
            <a:off x="7338219" y="4922044"/>
            <a:ext cx="187325" cy="14446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45" name="Oval 44"/>
          <p:cNvSpPr/>
          <p:nvPr/>
        </p:nvSpPr>
        <p:spPr>
          <a:xfrm rot="1500000">
            <a:off x="6526213" y="4870450"/>
            <a:ext cx="217487" cy="12382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48" name="Oval 47"/>
          <p:cNvSpPr/>
          <p:nvPr/>
        </p:nvSpPr>
        <p:spPr>
          <a:xfrm>
            <a:off x="7902575" y="4745038"/>
            <a:ext cx="288925" cy="12541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50" name="Oval 49"/>
          <p:cNvSpPr/>
          <p:nvPr/>
        </p:nvSpPr>
        <p:spPr>
          <a:xfrm rot="1500000">
            <a:off x="7632700" y="4903788"/>
            <a:ext cx="217488" cy="12382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51" name="Oval 50"/>
          <p:cNvSpPr/>
          <p:nvPr/>
        </p:nvSpPr>
        <p:spPr>
          <a:xfrm>
            <a:off x="6308725" y="4932363"/>
            <a:ext cx="146050" cy="12382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52" name="Oval 51"/>
          <p:cNvSpPr/>
          <p:nvPr/>
        </p:nvSpPr>
        <p:spPr>
          <a:xfrm rot="1500000">
            <a:off x="7053263" y="4903788"/>
            <a:ext cx="217487" cy="12382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53" name="Oval 52"/>
          <p:cNvSpPr/>
          <p:nvPr/>
        </p:nvSpPr>
        <p:spPr>
          <a:xfrm rot="1500000">
            <a:off x="6779352" y="4777500"/>
            <a:ext cx="217487" cy="12541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54" name="Oval 53"/>
          <p:cNvSpPr/>
          <p:nvPr/>
        </p:nvSpPr>
        <p:spPr>
          <a:xfrm rot="17700000">
            <a:off x="8136731" y="4909345"/>
            <a:ext cx="187325" cy="14446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55" name="Oval 54"/>
          <p:cNvSpPr/>
          <p:nvPr/>
        </p:nvSpPr>
        <p:spPr>
          <a:xfrm rot="17700000">
            <a:off x="7703344" y="4658519"/>
            <a:ext cx="185738" cy="14605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56" name="Oval 55"/>
          <p:cNvSpPr/>
          <p:nvPr/>
        </p:nvSpPr>
        <p:spPr>
          <a:xfrm rot="17700000">
            <a:off x="6761956" y="4909345"/>
            <a:ext cx="187325" cy="14446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57" name="Oval 56"/>
          <p:cNvSpPr/>
          <p:nvPr/>
        </p:nvSpPr>
        <p:spPr>
          <a:xfrm>
            <a:off x="7467600" y="4683125"/>
            <a:ext cx="144463" cy="12382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58" name="Oval 57"/>
          <p:cNvSpPr/>
          <p:nvPr/>
        </p:nvSpPr>
        <p:spPr>
          <a:xfrm>
            <a:off x="7032625" y="4745038"/>
            <a:ext cx="146050" cy="12541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59" name="Oval 58"/>
          <p:cNvSpPr/>
          <p:nvPr/>
        </p:nvSpPr>
        <p:spPr>
          <a:xfrm>
            <a:off x="7974013" y="4994275"/>
            <a:ext cx="73025" cy="6191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61" name="Oval 60"/>
          <p:cNvSpPr/>
          <p:nvPr/>
        </p:nvSpPr>
        <p:spPr>
          <a:xfrm>
            <a:off x="6961188" y="4994275"/>
            <a:ext cx="71437" cy="6191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cxnSp>
        <p:nvCxnSpPr>
          <p:cNvPr id="67" name="Straight Connector 66"/>
          <p:cNvCxnSpPr/>
          <p:nvPr/>
        </p:nvCxnSpPr>
        <p:spPr>
          <a:xfrm flipV="1">
            <a:off x="3244851" y="4683125"/>
            <a:ext cx="2894940" cy="1"/>
          </a:xfrm>
          <a:prstGeom prst="line">
            <a:avLst/>
          </a:prstGeom>
          <a:ln w="19050">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3244851" y="4114800"/>
            <a:ext cx="2637789" cy="0"/>
          </a:xfrm>
          <a:prstGeom prst="line">
            <a:avLst/>
          </a:prstGeom>
          <a:ln w="19050">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75" name="Rectangle 74"/>
          <p:cNvSpPr/>
          <p:nvPr/>
        </p:nvSpPr>
        <p:spPr>
          <a:xfrm>
            <a:off x="365760" y="132969"/>
            <a:ext cx="8397240" cy="590931"/>
          </a:xfrm>
          <a:prstGeom prst="rect">
            <a:avLst/>
          </a:prstGeom>
        </p:spPr>
        <p:txBody>
          <a:bodyPr wrap="square">
            <a:spAutoFit/>
          </a:bodyPr>
          <a:lstStyle/>
          <a:p>
            <a:pPr algn="ctr" fontAlgn="base">
              <a:lnSpc>
                <a:spcPct val="90000"/>
              </a:lnSpc>
              <a:spcBef>
                <a:spcPct val="0"/>
              </a:spcBef>
              <a:spcAft>
                <a:spcPct val="0"/>
              </a:spcAft>
              <a:defRPr/>
            </a:pPr>
            <a:r>
              <a:rPr lang="en-US" sz="3600" b="1" dirty="0" smtClean="0">
                <a:latin typeface="Arial Rounded MT Bold" panose="020F0704030504030204" pitchFamily="34" charset="0"/>
                <a:cs typeface="Cambria"/>
              </a:rPr>
              <a:t>Drainage myth</a:t>
            </a:r>
            <a:endParaRPr lang="en-US" sz="3600" b="1" dirty="0">
              <a:latin typeface="Arial Rounded MT Bold" panose="020F0704030504030204" pitchFamily="34" charset="0"/>
              <a:cs typeface="Cambria"/>
            </a:endParaRPr>
          </a:p>
        </p:txBody>
      </p:sp>
      <p:sp>
        <p:nvSpPr>
          <p:cNvPr id="8" name="TextBox 7"/>
          <p:cNvSpPr txBox="1"/>
          <p:nvPr/>
        </p:nvSpPr>
        <p:spPr>
          <a:xfrm>
            <a:off x="1841817" y="5923635"/>
            <a:ext cx="5444910" cy="461665"/>
          </a:xfrm>
          <a:prstGeom prst="rect">
            <a:avLst/>
          </a:prstGeom>
          <a:noFill/>
        </p:spPr>
        <p:txBody>
          <a:bodyPr wrap="square" rtlCol="0">
            <a:spAutoFit/>
          </a:bodyPr>
          <a:lstStyle/>
          <a:p>
            <a:pPr algn="ctr"/>
            <a:r>
              <a:rPr lang="en-US" sz="2400" dirty="0">
                <a:latin typeface="Arial Rounded MT Bold" panose="020F0704030504030204" pitchFamily="34" charset="0"/>
                <a:cs typeface="Calibri"/>
              </a:rPr>
              <a:t>Saturation zone moves up</a:t>
            </a:r>
          </a:p>
        </p:txBody>
      </p:sp>
      <p:sp>
        <p:nvSpPr>
          <p:cNvPr id="62" name="Rectangle 61"/>
          <p:cNvSpPr/>
          <p:nvPr/>
        </p:nvSpPr>
        <p:spPr>
          <a:xfrm>
            <a:off x="1871663" y="959778"/>
            <a:ext cx="5443855" cy="1938992"/>
          </a:xfrm>
          <a:prstGeom prst="rect">
            <a:avLst/>
          </a:prstGeom>
        </p:spPr>
        <p:txBody>
          <a:bodyPr wrap="square">
            <a:spAutoFit/>
          </a:bodyPr>
          <a:lstStyle/>
          <a:p>
            <a:pPr algn="ctr">
              <a:spcAft>
                <a:spcPts val="1200"/>
              </a:spcAft>
              <a:defRPr/>
            </a:pPr>
            <a:r>
              <a:rPr lang="en-US" sz="2400" dirty="0" smtClean="0">
                <a:latin typeface="Arial Rounded MT Bold" panose="020F0704030504030204" pitchFamily="34" charset="0"/>
                <a:cs typeface="Calibri"/>
              </a:rPr>
              <a:t>Don’t </a:t>
            </a:r>
            <a:r>
              <a:rPr lang="en-US" sz="2400" dirty="0">
                <a:latin typeface="Arial Rounded MT Bold" panose="020F0704030504030204" pitchFamily="34" charset="0"/>
                <a:cs typeface="Calibri"/>
              </a:rPr>
              <a:t>use gravel or other </a:t>
            </a:r>
            <a:r>
              <a:rPr lang="en-US" sz="2400" dirty="0" smtClean="0">
                <a:latin typeface="Arial Rounded MT Bold" panose="020F0704030504030204" pitchFamily="34" charset="0"/>
                <a:cs typeface="Calibri"/>
              </a:rPr>
              <a:t>course material </a:t>
            </a:r>
            <a:r>
              <a:rPr lang="en-US" sz="2400" dirty="0">
                <a:latin typeface="Arial Rounded MT Bold" panose="020F0704030504030204" pitchFamily="34" charset="0"/>
                <a:cs typeface="Calibri"/>
              </a:rPr>
              <a:t>in bottom for </a:t>
            </a:r>
            <a:r>
              <a:rPr lang="en-US" sz="2400" dirty="0" smtClean="0">
                <a:latin typeface="Arial Rounded MT Bold" panose="020F0704030504030204" pitchFamily="34" charset="0"/>
                <a:cs typeface="Calibri"/>
              </a:rPr>
              <a:t>drainage</a:t>
            </a:r>
            <a:endParaRPr lang="en-US" sz="2400" dirty="0">
              <a:latin typeface="Arial Rounded MT Bold" panose="020F0704030504030204" pitchFamily="34" charset="0"/>
              <a:cs typeface="Calibri"/>
            </a:endParaRPr>
          </a:p>
          <a:p>
            <a:pPr marL="285750" indent="-285750">
              <a:spcAft>
                <a:spcPts val="1200"/>
              </a:spcAft>
              <a:buFont typeface="Arial" panose="020B0604020202020204" pitchFamily="34" charset="0"/>
              <a:buChar char="•"/>
              <a:defRPr/>
            </a:pPr>
            <a:endParaRPr lang="en-US" sz="2400" dirty="0">
              <a:solidFill>
                <a:prstClr val="black">
                  <a:lumMod val="65000"/>
                  <a:lumOff val="35000"/>
                </a:prstClr>
              </a:solidFill>
              <a:latin typeface="Calibri"/>
              <a:cs typeface="Calibri"/>
            </a:endParaRPr>
          </a:p>
          <a:p>
            <a:pPr lvl="1" eaLnBrk="1" hangingPunct="1">
              <a:buFont typeface="Wingdings 2" pitchFamily="18" charset="2"/>
              <a:buNone/>
              <a:defRPr/>
            </a:pPr>
            <a:endParaRPr lang="en-US" sz="2800" dirty="0">
              <a:latin typeface="+mn-lt"/>
            </a:endParaRPr>
          </a:p>
        </p:txBody>
      </p:sp>
      <p:sp>
        <p:nvSpPr>
          <p:cNvPr id="13" name="TextBox 12"/>
          <p:cNvSpPr txBox="1"/>
          <p:nvPr/>
        </p:nvSpPr>
        <p:spPr>
          <a:xfrm>
            <a:off x="3678852" y="4214297"/>
            <a:ext cx="1934056" cy="369332"/>
          </a:xfrm>
          <a:prstGeom prst="rect">
            <a:avLst/>
          </a:prstGeom>
          <a:noFill/>
        </p:spPr>
        <p:txBody>
          <a:bodyPr wrap="none" rtlCol="0">
            <a:spAutoFit/>
          </a:bodyPr>
          <a:lstStyle/>
          <a:p>
            <a:r>
              <a:rPr lang="en-US" dirty="0" smtClean="0">
                <a:latin typeface="Arial Rounded MT Bold" panose="020F0704030504030204" pitchFamily="34" charset="0"/>
              </a:rPr>
              <a:t>Saturation zone</a:t>
            </a:r>
            <a:endParaRPr lang="en-US" dirty="0">
              <a:latin typeface="Arial Rounded MT Bold" panose="020F0704030504030204" pitchFamily="34" charset="0"/>
            </a:endParaRPr>
          </a:p>
        </p:txBody>
      </p:sp>
      <p:pic>
        <p:nvPicPr>
          <p:cNvPr id="38" name="Picture 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41" name="Picture 25" descr="OSU Square Logo.wmf"/>
          <p:cNvPicPr>
            <a:picLocks noChangeAspect="1"/>
          </p:cNvPicPr>
          <p:nvPr/>
        </p:nvPicPr>
        <p:blipFill>
          <a:blip r:embed="rId4" cstate="print"/>
          <a:srcRect/>
          <a:stretch>
            <a:fillRect/>
          </a:stretch>
        </p:blipFill>
        <p:spPr bwMode="auto">
          <a:xfrm>
            <a:off x="74280" y="6324600"/>
            <a:ext cx="483622" cy="482457"/>
          </a:xfrm>
          <a:prstGeom prst="rect">
            <a:avLst/>
          </a:prstGeom>
          <a:noFill/>
          <a:ln w="9525">
            <a:noFill/>
            <a:miter lim="800000"/>
            <a:headEnd/>
            <a:tailEnd/>
          </a:ln>
        </p:spPr>
      </p:pic>
      <p:pic>
        <p:nvPicPr>
          <p:cNvPr id="42" name="Picture 2" descr="\\groups\fhs\GROUPS\BNP\COMMUNITY NUTRITION\NETWORK\Logos\AZHealthZone_Eng_NoTag_1C_W.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71039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3">
            <a:lumMod val="75000"/>
          </a:schemeClr>
        </a:solidFill>
        <a:effectLst/>
      </p:bgPr>
    </p:bg>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457200" y="0"/>
            <a:ext cx="8229600" cy="1143000"/>
          </a:xfrm>
        </p:spPr>
        <p:txBody>
          <a:bodyPr/>
          <a:lstStyle/>
          <a:p>
            <a:pPr eaLnBrk="1" hangingPunct="1"/>
            <a:r>
              <a:rPr lang="en-US" altLang="en-US" b="1" dirty="0" smtClean="0">
                <a:latin typeface="Arial Rounded MT Bold" panose="020F0704030504030204" pitchFamily="34" charset="0"/>
              </a:rPr>
              <a:t>Minimum container </a:t>
            </a:r>
            <a:r>
              <a:rPr lang="en-US" altLang="en-US" b="1" dirty="0"/>
              <a:t>d</a:t>
            </a:r>
            <a:r>
              <a:rPr lang="en-US" altLang="en-US" b="1" dirty="0" smtClean="0">
                <a:latin typeface="Arial Rounded MT Bold" panose="020F0704030504030204" pitchFamily="34" charset="0"/>
              </a:rPr>
              <a:t>epth</a:t>
            </a:r>
          </a:p>
        </p:txBody>
      </p:sp>
      <p:graphicFrame>
        <p:nvGraphicFramePr>
          <p:cNvPr id="2" name="Table 1"/>
          <p:cNvGraphicFramePr>
            <a:graphicFrameLocks noGrp="1"/>
          </p:cNvGraphicFramePr>
          <p:nvPr>
            <p:extLst>
              <p:ext uri="{D42A27DB-BD31-4B8C-83A1-F6EECF244321}">
                <p14:modId xmlns:p14="http://schemas.microsoft.com/office/powerpoint/2010/main" val="3759615238"/>
              </p:ext>
            </p:extLst>
          </p:nvPr>
        </p:nvGraphicFramePr>
        <p:xfrm>
          <a:off x="76200" y="1371600"/>
          <a:ext cx="5334000" cy="4861560"/>
        </p:xfrm>
        <a:graphic>
          <a:graphicData uri="http://schemas.openxmlformats.org/drawingml/2006/table">
            <a:tbl>
              <a:tblPr firstRow="1" bandRow="1">
                <a:tableStyleId>{5940675A-B579-460E-94D1-54222C63F5DA}</a:tableStyleId>
              </a:tblPr>
              <a:tblGrid>
                <a:gridCol w="1839311"/>
                <a:gridCol w="3494689"/>
              </a:tblGrid>
              <a:tr h="370840">
                <a:tc>
                  <a:txBody>
                    <a:bodyPr/>
                    <a:lstStyle/>
                    <a:p>
                      <a:r>
                        <a:rPr lang="en-US" sz="1800" dirty="0" smtClean="0">
                          <a:solidFill>
                            <a:schemeClr val="tx1"/>
                          </a:solidFill>
                          <a:latin typeface="Arial Rounded MT Bold" panose="020F0704030504030204" pitchFamily="34" charset="0"/>
                        </a:rPr>
                        <a:t>4” deep</a:t>
                      </a:r>
                    </a:p>
                    <a:p>
                      <a:r>
                        <a:rPr lang="en-US" sz="1800" dirty="0" smtClean="0">
                          <a:solidFill>
                            <a:schemeClr val="tx1"/>
                          </a:solidFill>
                          <a:latin typeface="Arial Rounded MT Bold" panose="020F0704030504030204" pitchFamily="34" charset="0"/>
                        </a:rPr>
                        <a:t>4” between plants</a:t>
                      </a:r>
                      <a:endParaRPr lang="en-US" sz="1800" dirty="0">
                        <a:solidFill>
                          <a:schemeClr val="tx1"/>
                        </a:solidFill>
                        <a:latin typeface="Arial Rounded MT Bold" panose="020F0704030504030204" pitchFamily="34" charset="0"/>
                      </a:endParaRPr>
                    </a:p>
                  </a:txBody>
                  <a:tcPr>
                    <a:solidFill>
                      <a:schemeClr val="tx2">
                        <a:lumMod val="75000"/>
                      </a:schemeClr>
                    </a:solidFill>
                  </a:tcPr>
                </a:tc>
                <a:tc>
                  <a:txBody>
                    <a:bodyPr/>
                    <a:lstStyle/>
                    <a:p>
                      <a:r>
                        <a:rPr lang="en-US" sz="1800" dirty="0" smtClean="0">
                          <a:solidFill>
                            <a:schemeClr val="tx1"/>
                          </a:solidFill>
                          <a:latin typeface="Arial Rounded MT Bold" panose="020F0704030504030204" pitchFamily="34" charset="0"/>
                        </a:rPr>
                        <a:t>Asian greens</a:t>
                      </a:r>
                    </a:p>
                    <a:p>
                      <a:r>
                        <a:rPr lang="en-US" sz="1800" dirty="0" smtClean="0">
                          <a:solidFill>
                            <a:schemeClr val="tx1"/>
                          </a:solidFill>
                          <a:latin typeface="Arial Rounded MT Bold" panose="020F0704030504030204" pitchFamily="34" charset="0"/>
                        </a:rPr>
                        <a:t>Green onions</a:t>
                      </a:r>
                    </a:p>
                    <a:p>
                      <a:r>
                        <a:rPr lang="en-US" sz="1800" dirty="0" smtClean="0">
                          <a:solidFill>
                            <a:schemeClr val="tx1"/>
                          </a:solidFill>
                          <a:latin typeface="Arial Rounded MT Bold" panose="020F0704030504030204" pitchFamily="34" charset="0"/>
                        </a:rPr>
                        <a:t>Lettuce</a:t>
                      </a:r>
                    </a:p>
                    <a:p>
                      <a:r>
                        <a:rPr lang="en-US" sz="1800" dirty="0" smtClean="0">
                          <a:solidFill>
                            <a:schemeClr val="tx1"/>
                          </a:solidFill>
                          <a:latin typeface="Arial Rounded MT Bold" panose="020F0704030504030204" pitchFamily="34" charset="0"/>
                        </a:rPr>
                        <a:t>Radish</a:t>
                      </a:r>
                    </a:p>
                    <a:p>
                      <a:endParaRPr lang="en-US" sz="1800" dirty="0">
                        <a:solidFill>
                          <a:schemeClr val="tx1"/>
                        </a:solidFill>
                        <a:latin typeface="Arial Rounded MT Bold" panose="020F0704030504030204" pitchFamily="34" charset="0"/>
                      </a:endParaRPr>
                    </a:p>
                  </a:txBody>
                  <a:tcPr/>
                </a:tc>
              </a:tr>
              <a:tr h="1280160">
                <a:tc>
                  <a:txBody>
                    <a:bodyPr/>
                    <a:lstStyle/>
                    <a:p>
                      <a:r>
                        <a:rPr lang="en-US" sz="1800" dirty="0" smtClean="0">
                          <a:solidFill>
                            <a:schemeClr val="tx1"/>
                          </a:solidFill>
                          <a:latin typeface="Arial Rounded MT Bold" panose="020F0704030504030204" pitchFamily="34" charset="0"/>
                        </a:rPr>
                        <a:t>6” deep</a:t>
                      </a:r>
                    </a:p>
                    <a:p>
                      <a:r>
                        <a:rPr lang="en-US" sz="1800" dirty="0" smtClean="0">
                          <a:solidFill>
                            <a:schemeClr val="tx1"/>
                          </a:solidFill>
                          <a:latin typeface="Arial Rounded MT Bold" panose="020F0704030504030204" pitchFamily="34" charset="0"/>
                        </a:rPr>
                        <a:t>2” between</a:t>
                      </a:r>
                      <a:r>
                        <a:rPr lang="en-US" sz="1800" baseline="0" dirty="0" smtClean="0">
                          <a:solidFill>
                            <a:schemeClr val="tx1"/>
                          </a:solidFill>
                          <a:latin typeface="Arial Rounded MT Bold" panose="020F0704030504030204" pitchFamily="34" charset="0"/>
                        </a:rPr>
                        <a:t> plants</a:t>
                      </a:r>
                      <a:endParaRPr lang="en-US" sz="1800" dirty="0">
                        <a:solidFill>
                          <a:schemeClr val="tx1"/>
                        </a:solidFill>
                        <a:latin typeface="Arial Rounded MT Bold" panose="020F0704030504030204" pitchFamily="34" charset="0"/>
                      </a:endParaRPr>
                    </a:p>
                  </a:txBody>
                  <a:tcPr>
                    <a:solidFill>
                      <a:schemeClr val="tx2">
                        <a:lumMod val="75000"/>
                      </a:schemeClr>
                    </a:solidFill>
                  </a:tcPr>
                </a:tc>
                <a:tc>
                  <a:txBody>
                    <a:bodyPr/>
                    <a:lstStyle/>
                    <a:p>
                      <a:r>
                        <a:rPr lang="en-US" sz="1800" dirty="0" smtClean="0">
                          <a:solidFill>
                            <a:schemeClr val="tx1"/>
                          </a:solidFill>
                          <a:latin typeface="Arial Rounded MT Bold" panose="020F0704030504030204" pitchFamily="34" charset="0"/>
                        </a:rPr>
                        <a:t>Beans</a:t>
                      </a:r>
                    </a:p>
                    <a:p>
                      <a:r>
                        <a:rPr lang="en-US" sz="1800" dirty="0" smtClean="0">
                          <a:solidFill>
                            <a:schemeClr val="tx1"/>
                          </a:solidFill>
                          <a:latin typeface="Arial Rounded MT Bold" panose="020F0704030504030204" pitchFamily="34" charset="0"/>
                        </a:rPr>
                        <a:t>Peas</a:t>
                      </a:r>
                    </a:p>
                    <a:p>
                      <a:endParaRPr lang="en-US" sz="1800" dirty="0">
                        <a:solidFill>
                          <a:schemeClr val="tx1"/>
                        </a:solidFill>
                        <a:latin typeface="Arial Rounded MT Bold" panose="020F0704030504030204" pitchFamily="34" charset="0"/>
                      </a:endParaRPr>
                    </a:p>
                  </a:txBody>
                  <a:tcPr/>
                </a:tc>
              </a:tr>
              <a:tr h="2118360">
                <a:tc>
                  <a:txBody>
                    <a:bodyPr/>
                    <a:lstStyle/>
                    <a:p>
                      <a:r>
                        <a:rPr lang="en-US" sz="1800" dirty="0" smtClean="0">
                          <a:solidFill>
                            <a:schemeClr val="tx1"/>
                          </a:solidFill>
                          <a:latin typeface="Arial Rounded MT Bold" panose="020F0704030504030204" pitchFamily="34" charset="0"/>
                        </a:rPr>
                        <a:t>8” deep</a:t>
                      </a:r>
                      <a:endParaRPr lang="en-US" sz="1800" dirty="0">
                        <a:solidFill>
                          <a:schemeClr val="tx1"/>
                        </a:solidFill>
                        <a:latin typeface="Arial Rounded MT Bold" panose="020F0704030504030204" pitchFamily="34" charset="0"/>
                      </a:endParaRPr>
                    </a:p>
                  </a:txBody>
                  <a:tcPr>
                    <a:solidFill>
                      <a:schemeClr val="tx2">
                        <a:lumMod val="75000"/>
                      </a:schemeClr>
                    </a:solidFill>
                  </a:tcPr>
                </a:tc>
                <a:tc>
                  <a:txBody>
                    <a:bodyPr/>
                    <a:lstStyle/>
                    <a:p>
                      <a:r>
                        <a:rPr lang="en-US" sz="1800" dirty="0" smtClean="0">
                          <a:solidFill>
                            <a:schemeClr val="tx1"/>
                          </a:solidFill>
                          <a:latin typeface="Arial Rounded MT Bold" panose="020F0704030504030204" pitchFamily="34" charset="0"/>
                        </a:rPr>
                        <a:t>Basil (8” between plants)</a:t>
                      </a:r>
                    </a:p>
                    <a:p>
                      <a:r>
                        <a:rPr lang="en-US" sz="1800" dirty="0" smtClean="0">
                          <a:solidFill>
                            <a:schemeClr val="tx1"/>
                          </a:solidFill>
                          <a:latin typeface="Arial Rounded MT Bold" panose="020F0704030504030204" pitchFamily="34" charset="0"/>
                        </a:rPr>
                        <a:t>Carrots (2” between  plants)</a:t>
                      </a:r>
                    </a:p>
                    <a:p>
                      <a:r>
                        <a:rPr lang="en-US" sz="1800" dirty="0" smtClean="0">
                          <a:solidFill>
                            <a:schemeClr val="tx1"/>
                          </a:solidFill>
                          <a:latin typeface="Arial Rounded MT Bold" panose="020F0704030504030204" pitchFamily="34" charset="0"/>
                        </a:rPr>
                        <a:t>Garlic (6” between  plants)</a:t>
                      </a:r>
                    </a:p>
                    <a:p>
                      <a:r>
                        <a:rPr lang="en-US" sz="1800" dirty="0" smtClean="0">
                          <a:solidFill>
                            <a:schemeClr val="tx1"/>
                          </a:solidFill>
                          <a:latin typeface="Arial Rounded MT Bold" panose="020F0704030504030204" pitchFamily="34" charset="0"/>
                        </a:rPr>
                        <a:t>Parsley (8” between  plants)</a:t>
                      </a:r>
                    </a:p>
                    <a:p>
                      <a:r>
                        <a:rPr lang="en-US" sz="1800" dirty="0" smtClean="0">
                          <a:solidFill>
                            <a:schemeClr val="tx1"/>
                          </a:solidFill>
                          <a:latin typeface="Arial Rounded MT Bold" panose="020F0704030504030204" pitchFamily="34" charset="0"/>
                        </a:rPr>
                        <a:t>Spinach (4” between  plants)</a:t>
                      </a:r>
                    </a:p>
                    <a:p>
                      <a:endParaRPr lang="en-US" sz="1800" dirty="0">
                        <a:solidFill>
                          <a:schemeClr val="tx1"/>
                        </a:solidFill>
                        <a:latin typeface="Arial Rounded MT Bold" panose="020F0704030504030204" pitchFamily="34" charset="0"/>
                      </a:endParaRPr>
                    </a:p>
                  </a:txBody>
                  <a:tcPr/>
                </a:tc>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559028949"/>
              </p:ext>
            </p:extLst>
          </p:nvPr>
        </p:nvGraphicFramePr>
        <p:xfrm>
          <a:off x="5410200" y="1371600"/>
          <a:ext cx="3657600" cy="4876800"/>
        </p:xfrm>
        <a:graphic>
          <a:graphicData uri="http://schemas.openxmlformats.org/drawingml/2006/table">
            <a:tbl>
              <a:tblPr firstRow="1" bandRow="1">
                <a:tableStyleId>{5940675A-B579-460E-94D1-54222C63F5DA}</a:tableStyleId>
              </a:tblPr>
              <a:tblGrid>
                <a:gridCol w="1617785"/>
                <a:gridCol w="2039815"/>
              </a:tblGrid>
              <a:tr h="1447800">
                <a:tc>
                  <a:txBody>
                    <a:bodyPr/>
                    <a:lstStyle/>
                    <a:p>
                      <a:r>
                        <a:rPr lang="en-US" sz="1800" dirty="0" smtClean="0">
                          <a:solidFill>
                            <a:schemeClr val="tx1"/>
                          </a:solidFill>
                          <a:latin typeface="Arial Rounded MT Bold" panose="020F0704030504030204" pitchFamily="34" charset="0"/>
                        </a:rPr>
                        <a:t>2 gallon container</a:t>
                      </a:r>
                    </a:p>
                    <a:p>
                      <a:r>
                        <a:rPr lang="en-US" sz="1800" dirty="0" smtClean="0">
                          <a:solidFill>
                            <a:schemeClr val="tx1"/>
                          </a:solidFill>
                          <a:latin typeface="Arial Rounded MT Bold" panose="020F0704030504030204" pitchFamily="34" charset="0"/>
                        </a:rPr>
                        <a:t>1 plant each</a:t>
                      </a:r>
                      <a:endParaRPr lang="en-US" sz="1800" dirty="0">
                        <a:solidFill>
                          <a:schemeClr val="tx1"/>
                        </a:solidFill>
                        <a:latin typeface="Arial Rounded MT Bold" panose="020F0704030504030204" pitchFamily="34" charset="0"/>
                      </a:endParaRPr>
                    </a:p>
                  </a:txBody>
                  <a:tcPr>
                    <a:solidFill>
                      <a:schemeClr val="tx2">
                        <a:lumMod val="75000"/>
                      </a:schemeClr>
                    </a:solidFill>
                  </a:tcPr>
                </a:tc>
                <a:tc>
                  <a:txBody>
                    <a:bodyPr/>
                    <a:lstStyle/>
                    <a:p>
                      <a:r>
                        <a:rPr lang="en-US" sz="1800" dirty="0" smtClean="0">
                          <a:solidFill>
                            <a:schemeClr val="tx1"/>
                          </a:solidFill>
                          <a:latin typeface="Arial Rounded MT Bold" panose="020F0704030504030204" pitchFamily="34" charset="0"/>
                        </a:rPr>
                        <a:t>Chard</a:t>
                      </a:r>
                    </a:p>
                    <a:p>
                      <a:r>
                        <a:rPr lang="en-US" sz="1800" dirty="0" smtClean="0">
                          <a:solidFill>
                            <a:schemeClr val="tx1"/>
                          </a:solidFill>
                          <a:latin typeface="Arial Rounded MT Bold" panose="020F0704030504030204" pitchFamily="34" charset="0"/>
                        </a:rPr>
                        <a:t>Collards</a:t>
                      </a:r>
                    </a:p>
                    <a:p>
                      <a:r>
                        <a:rPr lang="en-US" sz="1800" dirty="0" smtClean="0">
                          <a:solidFill>
                            <a:schemeClr val="tx1"/>
                          </a:solidFill>
                          <a:latin typeface="Arial Rounded MT Bold" panose="020F0704030504030204" pitchFamily="34" charset="0"/>
                        </a:rPr>
                        <a:t>Kale</a:t>
                      </a:r>
                    </a:p>
                  </a:txBody>
                  <a:tcPr/>
                </a:tc>
              </a:tr>
              <a:tr h="1311899">
                <a:tc>
                  <a:txBody>
                    <a:bodyPr/>
                    <a:lstStyle/>
                    <a:p>
                      <a:r>
                        <a:rPr lang="en-US" sz="1800" dirty="0" smtClean="0">
                          <a:solidFill>
                            <a:schemeClr val="tx1"/>
                          </a:solidFill>
                          <a:latin typeface="Arial Rounded MT Bold" panose="020F0704030504030204" pitchFamily="34" charset="0"/>
                        </a:rPr>
                        <a:t>3</a:t>
                      </a:r>
                      <a:r>
                        <a:rPr lang="en-US" sz="1800" baseline="0" dirty="0" smtClean="0">
                          <a:solidFill>
                            <a:schemeClr val="tx1"/>
                          </a:solidFill>
                          <a:latin typeface="Arial Rounded MT Bold" panose="020F0704030504030204" pitchFamily="34" charset="0"/>
                        </a:rPr>
                        <a:t> gallon container</a:t>
                      </a:r>
                    </a:p>
                    <a:p>
                      <a:r>
                        <a:rPr lang="en-US" sz="1800" baseline="0" dirty="0" smtClean="0">
                          <a:solidFill>
                            <a:schemeClr val="tx1"/>
                          </a:solidFill>
                          <a:latin typeface="Arial Rounded MT Bold" panose="020F0704030504030204" pitchFamily="34" charset="0"/>
                        </a:rPr>
                        <a:t>1 plant each</a:t>
                      </a:r>
                      <a:endParaRPr lang="en-US" sz="1800" dirty="0">
                        <a:solidFill>
                          <a:schemeClr val="tx1"/>
                        </a:solidFill>
                        <a:latin typeface="Arial Rounded MT Bold" panose="020F0704030504030204" pitchFamily="34" charset="0"/>
                      </a:endParaRPr>
                    </a:p>
                  </a:txBody>
                  <a:tcPr>
                    <a:solidFill>
                      <a:schemeClr val="tx2">
                        <a:lumMod val="75000"/>
                      </a:schemeClr>
                    </a:solidFill>
                  </a:tcPr>
                </a:tc>
                <a:tc>
                  <a:txBody>
                    <a:bodyPr/>
                    <a:lstStyle/>
                    <a:p>
                      <a:r>
                        <a:rPr lang="en-US" sz="1800" dirty="0" smtClean="0">
                          <a:solidFill>
                            <a:schemeClr val="tx1"/>
                          </a:solidFill>
                          <a:latin typeface="Arial Rounded MT Bold" panose="020F0704030504030204" pitchFamily="34" charset="0"/>
                        </a:rPr>
                        <a:t>Cucumber</a:t>
                      </a:r>
                    </a:p>
                    <a:p>
                      <a:r>
                        <a:rPr lang="en-US" sz="1800" dirty="0" smtClean="0">
                          <a:solidFill>
                            <a:schemeClr val="tx1"/>
                          </a:solidFill>
                          <a:latin typeface="Arial Rounded MT Bold" panose="020F0704030504030204" pitchFamily="34" charset="0"/>
                        </a:rPr>
                        <a:t>Eggplant</a:t>
                      </a:r>
                    </a:p>
                    <a:p>
                      <a:endParaRPr lang="en-US" sz="1800" dirty="0">
                        <a:solidFill>
                          <a:schemeClr val="tx1"/>
                        </a:solidFill>
                        <a:latin typeface="Arial Rounded MT Bold" panose="020F0704030504030204" pitchFamily="34" charset="0"/>
                      </a:endParaRPr>
                    </a:p>
                  </a:txBody>
                  <a:tcPr/>
                </a:tc>
              </a:tr>
              <a:tr h="2117101">
                <a:tc>
                  <a:txBody>
                    <a:bodyPr/>
                    <a:lstStyle/>
                    <a:p>
                      <a:r>
                        <a:rPr lang="en-US" sz="1800" dirty="0" smtClean="0">
                          <a:solidFill>
                            <a:schemeClr val="tx1"/>
                          </a:solidFill>
                          <a:latin typeface="Arial Rounded MT Bold" panose="020F0704030504030204" pitchFamily="34" charset="0"/>
                        </a:rPr>
                        <a:t>5 gallon container</a:t>
                      </a:r>
                    </a:p>
                    <a:p>
                      <a:r>
                        <a:rPr lang="en-US" sz="1800" dirty="0" smtClean="0">
                          <a:solidFill>
                            <a:schemeClr val="tx1"/>
                          </a:solidFill>
                          <a:latin typeface="Arial Rounded MT Bold" panose="020F0704030504030204" pitchFamily="34" charset="0"/>
                        </a:rPr>
                        <a:t>1 plant each</a:t>
                      </a:r>
                      <a:endParaRPr lang="en-US" sz="1800" dirty="0">
                        <a:solidFill>
                          <a:schemeClr val="tx1"/>
                        </a:solidFill>
                        <a:latin typeface="Arial Rounded MT Bold" panose="020F0704030504030204" pitchFamily="34" charset="0"/>
                      </a:endParaRPr>
                    </a:p>
                  </a:txBody>
                  <a:tcPr>
                    <a:solidFill>
                      <a:schemeClr val="tx2">
                        <a:lumMod val="75000"/>
                      </a:schemeClr>
                    </a:solidFill>
                  </a:tcPr>
                </a:tc>
                <a:tc>
                  <a:txBody>
                    <a:bodyPr/>
                    <a:lstStyle/>
                    <a:p>
                      <a:r>
                        <a:rPr lang="en-US" sz="1800" dirty="0" smtClean="0">
                          <a:solidFill>
                            <a:schemeClr val="tx1"/>
                          </a:solidFill>
                          <a:latin typeface="Arial Rounded MT Bold" panose="020F0704030504030204" pitchFamily="34" charset="0"/>
                        </a:rPr>
                        <a:t>Broccoli</a:t>
                      </a:r>
                    </a:p>
                    <a:p>
                      <a:r>
                        <a:rPr lang="en-US" sz="1800" dirty="0" smtClean="0">
                          <a:solidFill>
                            <a:schemeClr val="tx1"/>
                          </a:solidFill>
                          <a:latin typeface="Arial Rounded MT Bold" panose="020F0704030504030204" pitchFamily="34" charset="0"/>
                        </a:rPr>
                        <a:t>Brussels Sprouts</a:t>
                      </a:r>
                    </a:p>
                    <a:p>
                      <a:r>
                        <a:rPr lang="en-US" sz="1800" dirty="0" smtClean="0">
                          <a:solidFill>
                            <a:schemeClr val="tx1"/>
                          </a:solidFill>
                          <a:latin typeface="Arial Rounded MT Bold" panose="020F0704030504030204" pitchFamily="34" charset="0"/>
                        </a:rPr>
                        <a:t>Cabbage</a:t>
                      </a:r>
                    </a:p>
                    <a:p>
                      <a:r>
                        <a:rPr lang="en-US" sz="1800" dirty="0" smtClean="0">
                          <a:solidFill>
                            <a:schemeClr val="tx1"/>
                          </a:solidFill>
                          <a:latin typeface="Arial Rounded MT Bold" panose="020F0704030504030204" pitchFamily="34" charset="0"/>
                        </a:rPr>
                        <a:t>Summer squash</a:t>
                      </a:r>
                    </a:p>
                    <a:p>
                      <a:r>
                        <a:rPr lang="en-US" sz="1800" dirty="0" smtClean="0">
                          <a:solidFill>
                            <a:schemeClr val="tx1"/>
                          </a:solidFill>
                          <a:latin typeface="Arial Rounded MT Bold" panose="020F0704030504030204" pitchFamily="34" charset="0"/>
                        </a:rPr>
                        <a:t>Tomatoes</a:t>
                      </a:r>
                    </a:p>
                  </a:txBody>
                  <a:tcPr/>
                </a:tc>
              </a:tr>
            </a:tbl>
          </a:graphicData>
        </a:graphic>
      </p:graphicFrame>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8" name="Picture 25" descr="OSU Square Logo.wmf"/>
          <p:cNvPicPr>
            <a:picLocks noChangeAspect="1"/>
          </p:cNvPicPr>
          <p:nvPr/>
        </p:nvPicPr>
        <p:blipFill>
          <a:blip r:embed="rId4" cstate="print"/>
          <a:srcRect/>
          <a:stretch>
            <a:fillRect/>
          </a:stretch>
        </p:blipFill>
        <p:spPr bwMode="auto">
          <a:xfrm>
            <a:off x="74280" y="6324600"/>
            <a:ext cx="483622" cy="482457"/>
          </a:xfrm>
          <a:prstGeom prst="rect">
            <a:avLst/>
          </a:prstGeom>
          <a:noFill/>
          <a:ln w="9525">
            <a:noFill/>
            <a:miter lim="800000"/>
            <a:headEnd/>
            <a:tailEnd/>
          </a:ln>
        </p:spPr>
      </p:pic>
      <p:pic>
        <p:nvPicPr>
          <p:cNvPr id="9" name="Picture 2" descr="\\groups\fhs\GROUPS\BNP\COMMUNITY NUTRITION\NETWORK\Logos\AZHealthZone_Eng_NoTag_1C_W.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6227298"/>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white">
          <a:xfrm>
            <a:off x="0" y="0"/>
            <a:ext cx="91440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bwMode="black">
          <a:xfrm>
            <a:off x="449239" y="2099608"/>
            <a:ext cx="5494361" cy="1938992"/>
          </a:xfrm>
          <a:prstGeom prst="rect">
            <a:avLst/>
          </a:prstGeom>
          <a:noFill/>
        </p:spPr>
        <p:txBody>
          <a:bodyPr wrap="square" rtlCol="0">
            <a:spAutoFit/>
          </a:bodyPr>
          <a:lstStyle/>
          <a:p>
            <a:r>
              <a:rPr lang="en-US" sz="6000" dirty="0" smtClean="0">
                <a:latin typeface="Arial Rounded MT Bold" pitchFamily="34" charset="0"/>
              </a:rPr>
              <a:t>Seeds or transplants?</a:t>
            </a:r>
            <a:endParaRPr lang="en-US" sz="6000" dirty="0">
              <a:latin typeface="Arial Rounded MT Bold" pitchFamily="34"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2136" y="6188824"/>
            <a:ext cx="374817" cy="618233"/>
          </a:xfrm>
          <a:prstGeom prst="rect">
            <a:avLst/>
          </a:prstGeom>
        </p:spPr>
      </p:pic>
      <p:pic>
        <p:nvPicPr>
          <p:cNvPr id="5" name="Picture 25" descr="OSU Square Logo.wmf"/>
          <p:cNvPicPr>
            <a:picLocks noChangeAspect="1"/>
          </p:cNvPicPr>
          <p:nvPr/>
        </p:nvPicPr>
        <p:blipFill>
          <a:blip r:embed="rId4" cstate="print"/>
          <a:srcRect/>
          <a:stretch>
            <a:fillRect/>
          </a:stretch>
        </p:blipFill>
        <p:spPr bwMode="auto">
          <a:xfrm>
            <a:off x="74280" y="6324600"/>
            <a:ext cx="483622" cy="482457"/>
          </a:xfrm>
          <a:prstGeom prst="rect">
            <a:avLst/>
          </a:prstGeom>
          <a:noFill/>
          <a:ln w="9525">
            <a:noFill/>
            <a:miter lim="800000"/>
            <a:headEnd/>
            <a:tailEnd/>
          </a:ln>
        </p:spPr>
      </p:pic>
      <p:pic>
        <p:nvPicPr>
          <p:cNvPr id="6" name="Picture 2" descr="\\groups\fhs\GROUPS\BNP\COMMUNITY NUTRITION\NETWORK\Logos\AZHealthZone_Eng_NoTag_1C_W.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6965274"/>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17224</TotalTime>
  <Words>3517</Words>
  <Application>Microsoft Office PowerPoint</Application>
  <PresentationFormat>On-screen Show (4:3)</PresentationFormat>
  <Paragraphs>508</Paragraphs>
  <Slides>36</Slides>
  <Notes>36</Notes>
  <HiddenSlides>0</HiddenSlides>
  <MMClips>0</MMClips>
  <ScaleCrop>false</ScaleCrop>
  <HeadingPairs>
    <vt:vector size="4" baseType="variant">
      <vt:variant>
        <vt:lpstr>Theme</vt:lpstr>
      </vt:variant>
      <vt:variant>
        <vt:i4>7</vt:i4>
      </vt:variant>
      <vt:variant>
        <vt:lpstr>Slide Titles</vt:lpstr>
      </vt:variant>
      <vt:variant>
        <vt:i4>36</vt:i4>
      </vt:variant>
    </vt:vector>
  </HeadingPairs>
  <TitlesOfParts>
    <vt:vector size="43" baseType="lpstr">
      <vt:lpstr>Custom Design</vt:lpstr>
      <vt:lpstr>1_Custom Design</vt:lpstr>
      <vt:lpstr>2_Custom Design</vt:lpstr>
      <vt:lpstr>3_Custom Design</vt:lpstr>
      <vt:lpstr>4_Custom Design</vt:lpstr>
      <vt:lpstr>5_Custom Design</vt:lpstr>
      <vt:lpstr>6_Custom Design</vt:lpstr>
      <vt:lpstr>PowerPoint Presentation</vt:lpstr>
      <vt:lpstr>PowerPoint Presentation</vt:lpstr>
      <vt:lpstr>Container selection</vt:lpstr>
      <vt:lpstr>What to use for containers</vt:lpstr>
      <vt:lpstr>Size does not matter</vt:lpstr>
      <vt:lpstr>Preparing the containers</vt:lpstr>
      <vt:lpstr>PowerPoint Presentation</vt:lpstr>
      <vt:lpstr>Minimum container depth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Starting seeds indoors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Seed to SUpper</dc:title>
  <dc:creator>sandy</dc:creator>
  <cp:lastModifiedBy>Jesse Davenport</cp:lastModifiedBy>
  <cp:revision>699</cp:revision>
  <cp:lastPrinted>2017-10-27T17:07:27Z</cp:lastPrinted>
  <dcterms:created xsi:type="dcterms:W3CDTF">2012-09-11T23:43:06Z</dcterms:created>
  <dcterms:modified xsi:type="dcterms:W3CDTF">2018-10-29T02:10:57Z</dcterms:modified>
</cp:coreProperties>
</file>