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0" r:id="rId1"/>
    <p:sldMasterId id="2147483791" r:id="rId2"/>
  </p:sldMasterIdLst>
  <p:notesMasterIdLst>
    <p:notesMasterId r:id="rId54"/>
  </p:notesMasterIdLst>
  <p:handoutMasterIdLst>
    <p:handoutMasterId r:id="rId55"/>
  </p:handoutMasterIdLst>
  <p:sldIdLst>
    <p:sldId id="573" r:id="rId3"/>
    <p:sldId id="516" r:id="rId4"/>
    <p:sldId id="426" r:id="rId5"/>
    <p:sldId id="455" r:id="rId6"/>
    <p:sldId id="431" r:id="rId7"/>
    <p:sldId id="518" r:id="rId8"/>
    <p:sldId id="519" r:id="rId9"/>
    <p:sldId id="520" r:id="rId10"/>
    <p:sldId id="522" r:id="rId11"/>
    <p:sldId id="517" r:id="rId12"/>
    <p:sldId id="526" r:id="rId13"/>
    <p:sldId id="570" r:id="rId14"/>
    <p:sldId id="571" r:id="rId15"/>
    <p:sldId id="572" r:id="rId16"/>
    <p:sldId id="524" r:id="rId17"/>
    <p:sldId id="528" r:id="rId18"/>
    <p:sldId id="564" r:id="rId19"/>
    <p:sldId id="523" r:id="rId20"/>
    <p:sldId id="525" r:id="rId21"/>
    <p:sldId id="531" r:id="rId22"/>
    <p:sldId id="532" r:id="rId23"/>
    <p:sldId id="536" r:id="rId24"/>
    <p:sldId id="537" r:id="rId25"/>
    <p:sldId id="538" r:id="rId26"/>
    <p:sldId id="539" r:id="rId27"/>
    <p:sldId id="540" r:id="rId28"/>
    <p:sldId id="541" r:id="rId29"/>
    <p:sldId id="542" r:id="rId30"/>
    <p:sldId id="543" r:id="rId31"/>
    <p:sldId id="544" r:id="rId32"/>
    <p:sldId id="545" r:id="rId33"/>
    <p:sldId id="546" r:id="rId34"/>
    <p:sldId id="547" r:id="rId35"/>
    <p:sldId id="548" r:id="rId36"/>
    <p:sldId id="549" r:id="rId37"/>
    <p:sldId id="550" r:id="rId38"/>
    <p:sldId id="551" r:id="rId39"/>
    <p:sldId id="552" r:id="rId40"/>
    <p:sldId id="553" r:id="rId41"/>
    <p:sldId id="554" r:id="rId42"/>
    <p:sldId id="555" r:id="rId43"/>
    <p:sldId id="556" r:id="rId44"/>
    <p:sldId id="557" r:id="rId45"/>
    <p:sldId id="558" r:id="rId46"/>
    <p:sldId id="559" r:id="rId47"/>
    <p:sldId id="560" r:id="rId48"/>
    <p:sldId id="561" r:id="rId49"/>
    <p:sldId id="562" r:id="rId50"/>
    <p:sldId id="563" r:id="rId51"/>
    <p:sldId id="527" r:id="rId52"/>
    <p:sldId id="566" r:id="rId5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3E1"/>
    <a:srgbClr val="CBDF53"/>
    <a:srgbClr val="DFDB45"/>
    <a:srgbClr val="C7D050"/>
    <a:srgbClr val="B5BF33"/>
    <a:srgbClr val="92D050"/>
    <a:srgbClr val="000000"/>
    <a:srgbClr val="A9A100"/>
    <a:srgbClr val="0F6F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5885" autoAdjust="0"/>
    <p:restoredTop sz="68735" autoAdjust="0"/>
  </p:normalViewPr>
  <p:slideViewPr>
    <p:cSldViewPr>
      <p:cViewPr varScale="1">
        <p:scale>
          <a:sx n="60" d="100"/>
          <a:sy n="60" d="100"/>
        </p:scale>
        <p:origin x="-1954" y="-67"/>
      </p:cViewPr>
      <p:guideLst>
        <p:guide orient="horz" pos="2160"/>
        <p:guide pos="2880"/>
      </p:guideLst>
    </p:cSldViewPr>
  </p:slideViewPr>
  <p:outlineViewPr>
    <p:cViewPr>
      <p:scale>
        <a:sx n="33" d="100"/>
        <a:sy n="33" d="100"/>
      </p:scale>
      <p:origin x="0" y="6432"/>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71" d="100"/>
          <a:sy n="71" d="100"/>
        </p:scale>
        <p:origin x="-2995" y="-2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smtClean="0"/>
              <a:t>Seed to Supper </a:t>
            </a:r>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r>
              <a:rPr lang="en-US" smtClean="0"/>
              <a:t>Week 6 PowerPoint</a:t>
            </a:r>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64B91F9B-0C5E-45E7-809C-2FA7DBC6207E}" type="slidenum">
              <a:rPr lang="en-US" smtClean="0"/>
              <a:pPr/>
              <a:t>‹#›</a:t>
            </a:fld>
            <a:endParaRPr lang="en-US"/>
          </a:p>
        </p:txBody>
      </p:sp>
    </p:spTree>
    <p:extLst>
      <p:ext uri="{BB962C8B-B14F-4D97-AF65-F5344CB8AC3E}">
        <p14:creationId xmlns:p14="http://schemas.microsoft.com/office/powerpoint/2010/main" val="154075255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smtClean="0"/>
              <a:t>Seed to Supper </a:t>
            </a:r>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r>
              <a:rPr lang="en-US" smtClean="0"/>
              <a:t>Oregon Food Bank and OSU Extension Service</a:t>
            </a:r>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r>
              <a:rPr lang="en-US" smtClean="0"/>
              <a:t>Week 6 PowerPoint</a:t>
            </a: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0095C1E3-E25E-4181-891B-687C5DFF8D43}" type="slidenum">
              <a:rPr lang="en-US" smtClean="0"/>
              <a:pPr/>
              <a:t>‹#›</a:t>
            </a:fld>
            <a:endParaRPr lang="en-US"/>
          </a:p>
        </p:txBody>
      </p:sp>
    </p:spTree>
    <p:extLst>
      <p:ext uri="{BB962C8B-B14F-4D97-AF65-F5344CB8AC3E}">
        <p14:creationId xmlns:p14="http://schemas.microsoft.com/office/powerpoint/2010/main" val="31060101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 Please sign in, grab</a:t>
            </a:r>
            <a:r>
              <a:rPr lang="en-US" baseline="0" dirty="0" smtClean="0"/>
              <a:t> a name tag,</a:t>
            </a:r>
            <a:r>
              <a:rPr lang="en-US" dirty="0" smtClean="0"/>
              <a:t> and take a seat!</a:t>
            </a:r>
            <a:r>
              <a:rPr lang="en-US" baseline="0" dirty="0" smtClean="0"/>
              <a:t> [Facilitators: have pens and scratch paper available]</a:t>
            </a:r>
          </a:p>
          <a:p>
            <a:endParaRPr lang="en-US" baseline="0" dirty="0" smtClean="0"/>
          </a:p>
          <a:p>
            <a:r>
              <a:rPr lang="en-US" baseline="0" dirty="0" smtClean="0"/>
              <a:t>SURVEYS: At the end of class, we will hand out a survey designed to help us improve your class experience. We value your opinion, and your feedback will help us make this class better in the future.</a:t>
            </a:r>
          </a:p>
          <a:p>
            <a:endParaRPr lang="en-US" baseline="0" dirty="0" smtClean="0"/>
          </a:p>
          <a:p>
            <a:r>
              <a:rPr lang="en-US" baseline="0" dirty="0" smtClean="0"/>
              <a:t>REVIEW HOMEWORK</a:t>
            </a:r>
          </a:p>
          <a:p>
            <a:r>
              <a:rPr lang="en-US" baseline="0" dirty="0" smtClean="0"/>
              <a:t>At the end of Chapter 5, we asked you to take a look at the Crop-by-Crop Guide and come to class with a list of a few crops that you would like to learn more about. What crops would you like to discuss?</a:t>
            </a:r>
          </a:p>
          <a:p>
            <a:endParaRPr lang="en-US" baseline="0" dirty="0" smtClean="0"/>
          </a:p>
          <a:p>
            <a:r>
              <a:rPr lang="en-US" baseline="0" dirty="0" smtClean="0"/>
              <a:t>[Facilitators: Make a list of crops to discuss. Choose several (or more!) crops to go over in class. You do not need to go through every slide/crop in this presentation. You can use this time for Q&amp;A or to pursue other questions or interests from the class.] </a:t>
            </a:r>
          </a:p>
          <a:p>
            <a:endParaRPr lang="en-US" baseline="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17269612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The color of a fruit or vegetable</a:t>
            </a:r>
            <a:r>
              <a:rPr lang="en-US" baseline="0" dirty="0" smtClean="0"/>
              <a:t> tells you about the nutrients it contains, and it can help you make smart decisions about what to eat.</a:t>
            </a:r>
          </a:p>
          <a:p>
            <a:pPr defTabSz="931774">
              <a:defRPr/>
            </a:pPr>
            <a:endParaRPr lang="en-US" baseline="0" dirty="0" smtClean="0"/>
          </a:p>
          <a:p>
            <a:pPr defTabSz="931774">
              <a:defRPr/>
            </a:pPr>
            <a:r>
              <a:rPr lang="en-US" baseline="0" dirty="0" smtClean="0"/>
              <a:t>When you eat fruits and vegetables in a variety of colors (or “eat a rainbow”), you get a healthy mix of vitamins and nutrients.</a:t>
            </a:r>
          </a:p>
          <a:p>
            <a:pPr defTabSz="931774">
              <a:defRPr/>
            </a:pPr>
            <a:endParaRPr lang="en-US" baseline="0" dirty="0" smtClean="0"/>
          </a:p>
          <a:p>
            <a:r>
              <a:rPr lang="en-US" dirty="0" smtClean="0"/>
              <a:t>The chart on page 106 tells</a:t>
            </a:r>
            <a:r>
              <a:rPr lang="en-US" baseline="0" dirty="0" smtClean="0"/>
              <a:t> you how specific fruit and veggie colors can be helpful to your health. </a:t>
            </a:r>
          </a:p>
          <a:p>
            <a:endParaRPr lang="en-US" baseline="0" dirty="0" smtClean="0"/>
          </a:p>
          <a:p>
            <a:r>
              <a:rPr lang="en-US" baseline="0" dirty="0" smtClean="0"/>
              <a:t>[Facilitator: navigate chart with participants and talk about any fruits or veggies that specifically interest them.]</a:t>
            </a:r>
          </a:p>
          <a:p>
            <a:pPr defTabSz="931774">
              <a:defRPr/>
            </a:pPr>
            <a:endParaRPr lang="en-US" dirty="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10</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128</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11</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125019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many resources available to help you prepare seasonal produce from your garden—even if you’re unfamiliar with how to cook it!</a:t>
            </a:r>
          </a:p>
          <a:p>
            <a:endParaRPr lang="en-US" baseline="0" dirty="0" smtClean="0"/>
          </a:p>
          <a:p>
            <a:r>
              <a:rPr lang="en-US" baseline="0" dirty="0" smtClean="0"/>
              <a:t>Page 128 shows </a:t>
            </a:r>
            <a:r>
              <a:rPr lang="en-US" dirty="0" smtClean="0"/>
              <a:t>two</a:t>
            </a:r>
            <a:r>
              <a:rPr lang="en-US" baseline="0" dirty="0" smtClean="0"/>
              <a:t> websites that list recipes by season and by crop, to make it easier for you to search.</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12</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AZ Health Zone’s website </a:t>
            </a:r>
            <a:r>
              <a:rPr lang="en-US" baseline="0" dirty="0" smtClean="0"/>
              <a:t>has </a:t>
            </a:r>
            <a:r>
              <a:rPr lang="en-US" baseline="0" dirty="0" smtClean="0"/>
              <a:t>healthy eating tips and recipes for eating on a budget---it lists recipes by main ingredient.</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13</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Starting on page </a:t>
            </a:r>
            <a:r>
              <a:rPr lang="en-US" dirty="0" smtClean="0"/>
              <a:t>134, </a:t>
            </a:r>
            <a:r>
              <a:rPr lang="en-US" dirty="0" smtClean="0"/>
              <a:t>your Seed</a:t>
            </a:r>
            <a:r>
              <a:rPr lang="en-US" baseline="0" dirty="0" smtClean="0"/>
              <a:t> to Supper booklet also lists several recipes using common garden produce.</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14</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107</a:t>
            </a:r>
          </a:p>
          <a:p>
            <a:endParaRPr lang="en-US" dirty="0"/>
          </a:p>
          <a:p>
            <a:r>
              <a:rPr lang="en-US" dirty="0" smtClean="0"/>
              <a:t>[Facilitator</a:t>
            </a:r>
            <a:r>
              <a:rPr lang="en-US" baseline="0" dirty="0" smtClean="0"/>
              <a:t> note: feel free to go through the Crop-by-crop guide as it interests your students. You do not need to cover all the information contained here. We just want to make sure that participants know how to use the guide when it becomes relevant to them later on in the season.]</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15</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37113902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moment of harvest, your garden produce is at the peak of its quality, nutritional value, and flavor. </a:t>
            </a:r>
          </a:p>
          <a:p>
            <a:endParaRPr lang="en-US" dirty="0"/>
          </a:p>
          <a:p>
            <a:r>
              <a:rPr lang="en-US" dirty="0"/>
              <a:t>To get the most out of your garden:</a:t>
            </a:r>
          </a:p>
          <a:p>
            <a:endParaRPr lang="en-US" dirty="0"/>
          </a:p>
          <a:p>
            <a:r>
              <a:rPr lang="en-US" dirty="0"/>
              <a:t>-Harvest only when you need for a meal and use it right away</a:t>
            </a:r>
          </a:p>
          <a:p>
            <a:r>
              <a:rPr lang="en-US" dirty="0"/>
              <a:t>-If you need to harvest more than you can eat right away, get it in to cool storage as quickly as you can to slow the decay process and preserve quality. </a:t>
            </a:r>
          </a:p>
          <a:p>
            <a:r>
              <a:rPr lang="en-US" dirty="0"/>
              <a:t>-In general, harvest vegetables in the morning (or evening) when they are cool and will take handling better. </a:t>
            </a:r>
          </a:p>
          <a:p>
            <a:r>
              <a:rPr lang="en-US" dirty="0"/>
              <a:t>-Try not to bruise or damage vegetables so that they will keep longer in storage. </a:t>
            </a:r>
          </a:p>
          <a:p>
            <a:r>
              <a:rPr lang="en-US" dirty="0"/>
              <a:t>-Keep fresh produce out of direct sunlight</a:t>
            </a:r>
          </a:p>
          <a:p>
            <a:endParaRPr lang="en-US" dirty="0"/>
          </a:p>
          <a:p>
            <a:r>
              <a:rPr lang="en-US" dirty="0"/>
              <a:t>-AND harvest when your produce is ready…. </a:t>
            </a:r>
          </a:p>
          <a:p>
            <a:r>
              <a:rPr lang="en-US" dirty="0"/>
              <a:t>How do you know when it’s ready? Let’s take a look at the “Crop by crop guide to harvest, storage and nutrition.”…</a:t>
            </a:r>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16</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“crop-by-crop guide” mentions the cut-and-come-again harvesting method for many crops. Here’s what we mean:</a:t>
            </a:r>
          </a:p>
          <a:p>
            <a:endParaRPr lang="en-US" baseline="0" dirty="0" smtClean="0"/>
          </a:p>
          <a:p>
            <a:r>
              <a:rPr lang="en-US" dirty="0" smtClean="0"/>
              <a:t>When you harvest using the “cut-</a:t>
            </a:r>
            <a:r>
              <a:rPr lang="en-US" baseline="0" dirty="0" smtClean="0"/>
              <a:t>and-come-again” method, you harvest the</a:t>
            </a:r>
            <a:r>
              <a:rPr lang="en-US" dirty="0" smtClean="0"/>
              <a:t> older outer </a:t>
            </a:r>
            <a:r>
              <a:rPr lang="en-US" dirty="0"/>
              <a:t>leaves </a:t>
            </a:r>
            <a:r>
              <a:rPr lang="en-US" dirty="0" smtClean="0"/>
              <a:t>and leave the newer inner leaves behind to keep growing.</a:t>
            </a:r>
          </a:p>
          <a:p>
            <a:endParaRPr lang="en-US" dirty="0" smtClean="0"/>
          </a:p>
          <a:p>
            <a:r>
              <a:rPr lang="en-US" dirty="0" smtClean="0"/>
              <a:t>Lettuce</a:t>
            </a:r>
            <a:r>
              <a:rPr lang="en-US" dirty="0"/>
              <a:t>, </a:t>
            </a:r>
            <a:r>
              <a:rPr lang="en-US" dirty="0" smtClean="0"/>
              <a:t>spinach, kale </a:t>
            </a:r>
            <a:r>
              <a:rPr lang="en-US" dirty="0"/>
              <a:t>and broccoli can be harvested by </a:t>
            </a:r>
            <a:r>
              <a:rPr lang="en-US" dirty="0" smtClean="0"/>
              <a:t>this method</a:t>
            </a:r>
            <a:r>
              <a:rPr lang="en-US" dirty="0"/>
              <a:t>.</a:t>
            </a:r>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17</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The Crop-by-crop guide begins on page </a:t>
            </a:r>
            <a:r>
              <a:rPr lang="en-US" dirty="0" smtClean="0"/>
              <a:t>107 of </a:t>
            </a:r>
            <a:r>
              <a:rPr lang="en-US" dirty="0"/>
              <a:t>your book.</a:t>
            </a:r>
          </a:p>
          <a:p>
            <a:pPr defTabSz="931774">
              <a:defRPr/>
            </a:pPr>
            <a:endParaRPr lang="en-US" dirty="0"/>
          </a:p>
          <a:p>
            <a:pPr defTabSz="931774">
              <a:defRPr/>
            </a:pPr>
            <a:r>
              <a:rPr lang="en-US" dirty="0"/>
              <a:t>It contains basic information about harvest, storage and nutrition </a:t>
            </a:r>
            <a:r>
              <a:rPr lang="en-US" dirty="0" smtClean="0"/>
              <a:t>for </a:t>
            </a:r>
            <a:r>
              <a:rPr lang="en-US" dirty="0"/>
              <a:t>the 30 crops listed in the Common Crop Chart. This information will be useful when you begin to harvest your crops.</a:t>
            </a:r>
          </a:p>
          <a:p>
            <a:pPr defTabSz="931774">
              <a:defRPr/>
            </a:pPr>
            <a:endParaRPr lang="en-US" dirty="0"/>
          </a:p>
          <a:p>
            <a:pPr defTabSz="931774">
              <a:defRPr/>
            </a:pPr>
            <a:r>
              <a:rPr lang="en-US" dirty="0"/>
              <a:t>How to navigate the Guide</a:t>
            </a:r>
          </a:p>
          <a:p>
            <a:pPr defTabSz="931774">
              <a:defRPr/>
            </a:pPr>
            <a:r>
              <a:rPr lang="en-US" dirty="0"/>
              <a:t>[choose a crop as an example an make sure participants know what info is included in this section]:</a:t>
            </a:r>
          </a:p>
          <a:p>
            <a:pPr defTabSz="931774">
              <a:defRPr/>
            </a:pPr>
            <a:r>
              <a:rPr lang="en-US" dirty="0"/>
              <a:t>-Crops listed in alphabetical order</a:t>
            </a:r>
          </a:p>
          <a:p>
            <a:pPr defTabSz="931774">
              <a:defRPr/>
            </a:pPr>
            <a:r>
              <a:rPr lang="en-US" dirty="0"/>
              <a:t>-Under each crop, you will find information about the harvest season, what your crops should look like when they are ripe, and how to harvest them. </a:t>
            </a:r>
            <a:endParaRPr lang="en-US" dirty="0" smtClean="0"/>
          </a:p>
          <a:p>
            <a:pPr defTabSz="931774">
              <a:defRPr/>
            </a:pPr>
            <a:r>
              <a:rPr lang="en-US" dirty="0" smtClean="0"/>
              <a:t>- You </a:t>
            </a:r>
            <a:r>
              <a:rPr lang="en-US" dirty="0"/>
              <a:t>will also find tips about food preparation, storage, and nutrition, all aimed to help you enjoy your garden bounty at the peak of quality and freshness.</a:t>
            </a:r>
            <a:endParaRPr lang="en-US" dirty="0" smtClean="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18</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the 30 crops listed in the Common</a:t>
            </a:r>
            <a:r>
              <a:rPr lang="en-US" baseline="0" dirty="0" smtClean="0"/>
              <a:t> Crop Chart on page 14.</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19</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 the last lesson we talked about caring for your growing garden, including weeding and pest management. </a:t>
            </a:r>
          </a:p>
          <a:p>
            <a:endParaRPr lang="en-US" baseline="0" dirty="0" smtClean="0"/>
          </a:p>
          <a:p>
            <a:r>
              <a:rPr lang="en-US" baseline="0" dirty="0" smtClean="0"/>
              <a:t>This week we will talk about the basic information you need to harvest and store your garden produce so that you can make the best of the nutritional benefits it offers.</a:t>
            </a:r>
          </a:p>
          <a:p>
            <a:endParaRPr lang="en-US" baseline="0" dirty="0" smtClean="0"/>
          </a:p>
          <a:p>
            <a:r>
              <a:rPr lang="en-US" baseline="0" dirty="0" smtClean="0"/>
              <a:t>We will also talk about resources for cooking garden produce, and getting information about gardening after class is over.</a:t>
            </a:r>
          </a:p>
          <a:p>
            <a:endParaRPr lang="en-US" baseline="0" dirty="0" smtClean="0"/>
          </a:p>
          <a:p>
            <a:endParaRPr lang="en-US" dirty="0" smtClean="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7378205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20</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21</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22</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23</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24</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25</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26</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Photo demonstrates “cut-and-come-again” method</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27</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Bottom left photo—threshing coriander seed in a paper bag</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28</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29</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Thank you for attending the Seed to Supper class!</a:t>
            </a:r>
          </a:p>
          <a:p>
            <a:endParaRPr lang="en-US" baseline="0" dirty="0" smtClean="0"/>
          </a:p>
          <a:p>
            <a:r>
              <a:rPr lang="en-US" baseline="0" dirty="0" smtClean="0"/>
              <a:t>Your feedback is important to us—please fill out our survey to help us improve this class.</a:t>
            </a:r>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35656324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30</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31</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32</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33</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(Plus</a:t>
            </a:r>
            <a:r>
              <a:rPr lang="en-US" baseline="0" dirty="0" smtClean="0"/>
              <a:t> a cool idea for an pallet herb garden!)</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34</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Bottom right photo demonstrates stripping kale stem away from leaf with thumb and forefinger</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35</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36</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Bottom photo of bolted lettuce</a:t>
            </a:r>
          </a:p>
          <a:p>
            <a:endParaRPr lang="en-US" baseline="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37</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38</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39</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105</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30791978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40</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41</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42</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43</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44</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45</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46</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47</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48</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49</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your garden help you </a:t>
            </a:r>
            <a:r>
              <a:rPr lang="en-US" dirty="0" smtClean="0"/>
              <a:t>to</a:t>
            </a:r>
            <a:r>
              <a:rPr lang="en-US" baseline="0" dirty="0" smtClean="0"/>
              <a:t> enjoy</a:t>
            </a:r>
            <a:r>
              <a:rPr lang="en-US" dirty="0" smtClean="0"/>
              <a:t> </a:t>
            </a:r>
            <a:r>
              <a:rPr lang="en-US" dirty="0"/>
              <a:t>a healthy, </a:t>
            </a:r>
            <a:r>
              <a:rPr lang="en-US" dirty="0" smtClean="0"/>
              <a:t>active </a:t>
            </a:r>
            <a:r>
              <a:rPr lang="en-US" dirty="0"/>
              <a:t>lifestyle? </a:t>
            </a:r>
            <a:r>
              <a:rPr lang="en-US" dirty="0" smtClean="0"/>
              <a:t>Yes,</a:t>
            </a:r>
            <a:r>
              <a:rPr lang="en-US" baseline="0" dirty="0" smtClean="0"/>
              <a:t> it can!</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5</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Gardening</a:t>
            </a:r>
            <a:r>
              <a:rPr lang="en-US" baseline="0" dirty="0" smtClean="0"/>
              <a:t> is an opportunity for lifelong learning. </a:t>
            </a:r>
          </a:p>
          <a:p>
            <a:endParaRPr lang="en-US" baseline="0" dirty="0" smtClean="0"/>
          </a:p>
          <a:p>
            <a:r>
              <a:rPr lang="en-US" baseline="0" dirty="0" smtClean="0"/>
              <a:t>You will probably have questions after class ends. </a:t>
            </a:r>
          </a:p>
          <a:p>
            <a:endParaRPr lang="en-US" baseline="0" dirty="0" smtClean="0"/>
          </a:p>
          <a:p>
            <a:r>
              <a:rPr lang="en-US" baseline="0" dirty="0" smtClean="0"/>
              <a:t>These resources will help you get answers.</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50</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25870976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“Resources</a:t>
            </a:r>
            <a:r>
              <a:rPr lang="en-US" baseline="0" dirty="0" smtClean="0"/>
              <a:t> for gardening on a budget” section of the appendix provides tips and ideas for stretching your garden budget. </a:t>
            </a:r>
          </a:p>
          <a:p>
            <a:endParaRPr lang="en-US" baseline="0" dirty="0" smtClean="0"/>
          </a:p>
          <a:p>
            <a:r>
              <a:rPr lang="en-US" baseline="0" dirty="0" smtClean="0"/>
              <a:t>It is divided by category.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[Facilitators: review some of these ideas, if you like. For example: you can purchase seeds and starts using SNAP/Oregon Trail/Food Stamp benefits.]</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51</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Healthy eating guidelines are getting easier! </a:t>
            </a:r>
            <a:r>
              <a:rPr lang="en-US" dirty="0" smtClean="0"/>
              <a:t>[Instructor:</a:t>
            </a:r>
            <a:r>
              <a:rPr lang="en-US" baseline="0" dirty="0" smtClean="0"/>
              <a:t> </a:t>
            </a:r>
            <a:r>
              <a:rPr lang="en-US" dirty="0" smtClean="0"/>
              <a:t>Explain </a:t>
            </a:r>
            <a:r>
              <a:rPr lang="en-US" dirty="0"/>
              <a:t>that you are not a trained nutritionist, but that nutritionists have created these guidelines that are easy for all of us to follow.]</a:t>
            </a:r>
          </a:p>
          <a:p>
            <a:pPr defTabSz="931774">
              <a:defRPr/>
            </a:pPr>
            <a:endParaRPr lang="en-US" dirty="0"/>
          </a:p>
          <a:p>
            <a:pPr defTabSz="931774">
              <a:defRPr/>
            </a:pPr>
            <a:r>
              <a:rPr lang="en-US" dirty="0"/>
              <a:t>ChooseMyPlate.gov, which replaced the Food Pyramid in 2011, recommends filling half your plate with fruits and vegetables. </a:t>
            </a:r>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6</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The </a:t>
            </a:r>
            <a:r>
              <a:rPr lang="en-US" i="1" dirty="0"/>
              <a:t>Dietary Guidelines for Americans</a:t>
            </a:r>
            <a:r>
              <a:rPr lang="en-US" dirty="0"/>
              <a:t> suggests that Americans should:</a:t>
            </a:r>
          </a:p>
          <a:p>
            <a:pPr defTabSz="931774">
              <a:defRPr/>
            </a:pPr>
            <a:endParaRPr lang="en-US" dirty="0"/>
          </a:p>
          <a:p>
            <a:pPr defTabSz="931774">
              <a:defRPr/>
            </a:pPr>
            <a:r>
              <a:rPr lang="en-US" dirty="0" smtClean="0"/>
              <a:t>-eat more fruits </a:t>
            </a:r>
            <a:r>
              <a:rPr lang="en-US" dirty="0"/>
              <a:t>and vegetables</a:t>
            </a:r>
          </a:p>
          <a:p>
            <a:pPr defTabSz="931774">
              <a:defRPr/>
            </a:pPr>
            <a:r>
              <a:rPr lang="en-US" dirty="0"/>
              <a:t>-and </a:t>
            </a:r>
            <a:r>
              <a:rPr lang="en-US" dirty="0" smtClean="0"/>
              <a:t>a greater variety of fruits</a:t>
            </a:r>
            <a:r>
              <a:rPr lang="en-US" baseline="0" dirty="0" smtClean="0"/>
              <a:t> and vegetables</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7</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According to the </a:t>
            </a:r>
            <a:r>
              <a:rPr lang="en-US" i="1" dirty="0"/>
              <a:t>Dietary Guidelines for Americans</a:t>
            </a:r>
            <a:r>
              <a:rPr lang="en-US" dirty="0"/>
              <a:t>:</a:t>
            </a:r>
          </a:p>
          <a:p>
            <a:pPr defTabSz="931774">
              <a:defRPr/>
            </a:pPr>
            <a:endParaRPr lang="en-US" dirty="0"/>
          </a:p>
          <a:p>
            <a:pPr defTabSz="931774">
              <a:defRPr/>
            </a:pPr>
            <a:r>
              <a:rPr lang="en-US" dirty="0"/>
              <a:t>-just 2.5 cups of vegetables a day can help to reduce your risk of cardiovascular disease, including heart </a:t>
            </a:r>
            <a:r>
              <a:rPr lang="en-US" dirty="0" smtClean="0"/>
              <a:t>attack</a:t>
            </a:r>
          </a:p>
          <a:p>
            <a:pPr defTabSz="931774">
              <a:defRPr/>
            </a:pPr>
            <a:endParaRPr lang="en-US" dirty="0"/>
          </a:p>
          <a:p>
            <a:pPr defTabSz="931774">
              <a:defRPr/>
            </a:pPr>
            <a:r>
              <a:rPr lang="en-US" dirty="0"/>
              <a:t>-some fruits and vegetables may protect our bodies against cancer</a:t>
            </a:r>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8</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The </a:t>
            </a:r>
            <a:r>
              <a:rPr lang="en-US" i="1" dirty="0"/>
              <a:t>Dietary Guidelines for Americans</a:t>
            </a:r>
            <a:r>
              <a:rPr lang="en-US" dirty="0"/>
              <a:t> </a:t>
            </a:r>
            <a:r>
              <a:rPr lang="en-US" dirty="0" smtClean="0"/>
              <a:t>recommend</a:t>
            </a:r>
            <a:r>
              <a:rPr lang="en-US" baseline="0" dirty="0" smtClean="0"/>
              <a:t> eating less high-calorie food and eating more low-calorie, nutrient-rich food like fruits and vegetables.</a:t>
            </a:r>
            <a:endParaRPr lang="en-US" dirty="0" smtClean="0"/>
          </a:p>
          <a:p>
            <a:pPr defTabSz="931774">
              <a:defRPr/>
            </a:pPr>
            <a:endParaRPr lang="en-US" dirty="0"/>
          </a:p>
          <a:p>
            <a:pPr defTabSz="931774">
              <a:defRPr/>
            </a:pPr>
            <a:r>
              <a:rPr lang="en-US" dirty="0" smtClean="0"/>
              <a:t>Most of the crops you</a:t>
            </a:r>
            <a:r>
              <a:rPr lang="en-US" baseline="0" dirty="0" smtClean="0"/>
              <a:t> grow in your garden are also good sources of dietary fiber.</a:t>
            </a:r>
          </a:p>
          <a:p>
            <a:pPr defTabSz="931774">
              <a:defRPr/>
            </a:pPr>
            <a:endParaRPr lang="en-US" baseline="0" dirty="0" smtClean="0"/>
          </a:p>
          <a:p>
            <a:pPr defTabSz="931774">
              <a:defRPr/>
            </a:pPr>
            <a:r>
              <a:rPr lang="en-US" baseline="0" dirty="0" smtClean="0"/>
              <a:t>Fiber helps you feel full and keeps you regular.</a:t>
            </a:r>
            <a:endParaRPr lang="en-US" dirty="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6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9</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095269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C1EC80-9E3A-4FB1-AB44-5E86BF6971E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wmf"/></Relationships>
</file>

<file path=ppt/slides/_rels/slide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g"/><Relationship Id="rId10" Type="http://schemas.openxmlformats.org/officeDocument/2006/relationships/image" Target="../media/image4.png"/><Relationship Id="rId4" Type="http://schemas.openxmlformats.org/officeDocument/2006/relationships/image" Target="../media/image15.jpeg"/><Relationship Id="rId9" Type="http://schemas.openxmlformats.org/officeDocument/2006/relationships/image" Target="../media/image2.wmf"/></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wmf"/></Relationships>
</file>

<file path=ppt/slides/_rels/slide16.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3.jpeg"/><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6.png"/><Relationship Id="rId4" Type="http://schemas.openxmlformats.org/officeDocument/2006/relationships/image" Target="../media/image2.wmf"/></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33.jpe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36.jpeg"/><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0.jpeg"/><Relationship Id="rId4" Type="http://schemas.openxmlformats.org/officeDocument/2006/relationships/image" Target="../media/image39.jpeg"/></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3.jpeg"/><Relationship Id="rId4" Type="http://schemas.openxmlformats.org/officeDocument/2006/relationships/image" Target="../media/image42.jpeg"/></Relationships>
</file>

<file path=ppt/slides/_rels/slide3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44.jpeg"/><Relationship Id="rId7" Type="http://schemas.openxmlformats.org/officeDocument/2006/relationships/image" Target="../media/image2.wmf"/><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6.jpeg"/><Relationship Id="rId4" Type="http://schemas.openxmlformats.org/officeDocument/2006/relationships/image" Target="../media/image45.jpeg"/></Relationships>
</file>

<file path=ppt/slides/_rels/slide34.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8.jpeg"/><Relationship Id="rId4" Type="http://schemas.openxmlformats.org/officeDocument/2006/relationships/image" Target="../media/image47.jpeg"/></Relationships>
</file>

<file path=ppt/slides/_rels/slide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49.jpeg"/><Relationship Id="rId7" Type="http://schemas.openxmlformats.org/officeDocument/2006/relationships/image" Target="../media/image2.wmf"/><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51.jpeg"/><Relationship Id="rId4" Type="http://schemas.openxmlformats.org/officeDocument/2006/relationships/image" Target="../media/image50.jpeg"/></Relationships>
</file>

<file path=ppt/slides/_rels/slide36.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53.jpeg"/><Relationship Id="rId4" Type="http://schemas.openxmlformats.org/officeDocument/2006/relationships/image" Target="../media/image52.jpeg"/></Relationships>
</file>

<file path=ppt/slides/_rels/slide3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4.jpeg"/><Relationship Id="rId7" Type="http://schemas.openxmlformats.org/officeDocument/2006/relationships/image" Target="../media/image2.wmf"/><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56.jpeg"/><Relationship Id="rId4" Type="http://schemas.openxmlformats.org/officeDocument/2006/relationships/image" Target="../media/image55.jpeg"/></Relationships>
</file>

<file path=ppt/slides/_rels/slide38.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58.jpeg"/><Relationship Id="rId4" Type="http://schemas.openxmlformats.org/officeDocument/2006/relationships/image" Target="../media/image57.jpeg"/></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image" Target="../media/image60.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wmf"/></Relationships>
</file>

<file path=ppt/slides/_rels/slide40.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62.jpeg"/><Relationship Id="rId4" Type="http://schemas.openxmlformats.org/officeDocument/2006/relationships/image" Target="../media/image61.jpeg"/></Relationships>
</file>

<file path=ppt/slides/_rels/slide41.xml.rels><?xml version="1.0" encoding="UTF-8" standalone="yes"?>
<Relationships xmlns="http://schemas.openxmlformats.org/package/2006/relationships"><Relationship Id="rId3" Type="http://schemas.openxmlformats.org/officeDocument/2006/relationships/image" Target="../media/image63.jpeg"/><Relationship Id="rId7"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image" Target="../media/image64.jpeg"/></Relationships>
</file>

<file path=ppt/slides/_rels/slide42.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66.gif"/><Relationship Id="rId4" Type="http://schemas.openxmlformats.org/officeDocument/2006/relationships/image" Target="../media/image65.jpeg"/></Relationships>
</file>

<file path=ppt/slides/_rels/slide43.xml.rels><?xml version="1.0" encoding="UTF-8" standalone="yes"?>
<Relationships xmlns="http://schemas.openxmlformats.org/package/2006/relationships"><Relationship Id="rId3" Type="http://schemas.openxmlformats.org/officeDocument/2006/relationships/image" Target="../media/image67.jpeg"/><Relationship Id="rId7"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image" Target="../media/image68.jpeg"/></Relationships>
</file>

<file path=ppt/slides/_rels/slide44.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70.jpeg"/><Relationship Id="rId4" Type="http://schemas.openxmlformats.org/officeDocument/2006/relationships/image" Target="../media/image69.jpeg"/></Relationships>
</file>

<file path=ppt/slides/_rels/slide4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73.jpeg"/><Relationship Id="rId4" Type="http://schemas.openxmlformats.org/officeDocument/2006/relationships/image" Target="../media/image72.jpeg"/></Relationships>
</file>

<file path=ppt/slides/_rels/slide4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4.png"/><Relationship Id="rId7"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2.wmf"/></Relationships>
</file>

<file path=ppt/slides/_rels/slide48.xml.rels><?xml version="1.0" encoding="UTF-8" standalone="yes"?>
<Relationships xmlns="http://schemas.openxmlformats.org/package/2006/relationships"><Relationship Id="rId3" Type="http://schemas.openxmlformats.org/officeDocument/2006/relationships/image" Target="../media/image77.jpeg"/><Relationship Id="rId7"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image" Target="../media/image78.jpeg"/></Relationships>
</file>

<file path=ppt/slides/_rels/slide49.xml.rels><?xml version="1.0" encoding="UTF-8" standalone="yes"?>
<Relationships xmlns="http://schemas.openxmlformats.org/package/2006/relationships"><Relationship Id="rId3" Type="http://schemas.openxmlformats.org/officeDocument/2006/relationships/image" Target="../media/image79.jpeg"/><Relationship Id="rId7"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wmf"/><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wmf"/></Relationships>
</file>

<file path=ppt/slides/_rels/slide5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81.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9.jpeg"/><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white">
          <a:xfrm>
            <a:off x="-1" y="1"/>
            <a:ext cx="3854199" cy="6858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3" name="Content Placeholder 2"/>
          <p:cNvSpPr>
            <a:spLocks noGrp="1"/>
          </p:cNvSpPr>
          <p:nvPr>
            <p:ph idx="1"/>
          </p:nvPr>
        </p:nvSpPr>
        <p:spPr bwMode="black">
          <a:xfrm>
            <a:off x="76200" y="1447800"/>
            <a:ext cx="3657600" cy="4267200"/>
          </a:xfrm>
        </p:spPr>
        <p:txBody>
          <a:bodyPr>
            <a:normAutofit/>
          </a:bodyPr>
          <a:lstStyle/>
          <a:p>
            <a:pPr marL="109538" indent="0" algn="ctr">
              <a:buNone/>
            </a:pPr>
            <a:r>
              <a:rPr lang="en-US" sz="5400" b="1" dirty="0" smtClean="0">
                <a:solidFill>
                  <a:schemeClr val="tx1"/>
                </a:solidFill>
                <a:latin typeface="Arial Rounded MT Bold" pitchFamily="34" charset="0"/>
              </a:rPr>
              <a:t>Welcome!</a:t>
            </a:r>
          </a:p>
          <a:p>
            <a:pPr>
              <a:buNone/>
            </a:pPr>
            <a:endParaRPr lang="en-US" sz="1200" b="1" dirty="0" smtClean="0">
              <a:solidFill>
                <a:schemeClr val="tx1"/>
              </a:solidFill>
            </a:endParaRPr>
          </a:p>
          <a:p>
            <a:pPr marL="109728" indent="0" algn="ctr">
              <a:buClr>
                <a:schemeClr val="accent2">
                  <a:lumMod val="60000"/>
                  <a:lumOff val="40000"/>
                </a:schemeClr>
              </a:buClr>
              <a:buNone/>
            </a:pPr>
            <a:r>
              <a:rPr lang="en-US" sz="3200" b="1" i="1" dirty="0" smtClean="0">
                <a:solidFill>
                  <a:schemeClr val="tx1"/>
                </a:solidFill>
              </a:rPr>
              <a:t>Please…</a:t>
            </a:r>
          </a:p>
          <a:p>
            <a:pPr marL="109728" indent="0" algn="ctr">
              <a:buClr>
                <a:schemeClr val="accent2">
                  <a:lumMod val="60000"/>
                  <a:lumOff val="40000"/>
                </a:schemeClr>
              </a:buClr>
              <a:buNone/>
            </a:pPr>
            <a:endParaRPr lang="en-US" sz="1050" b="1" dirty="0" smtClean="0">
              <a:solidFill>
                <a:schemeClr val="tx1"/>
              </a:solidFill>
            </a:endParaRPr>
          </a:p>
          <a:p>
            <a:pPr>
              <a:buClr>
                <a:schemeClr val="tx1"/>
              </a:buClr>
              <a:buFont typeface="Arial" pitchFamily="34" charset="0"/>
              <a:buChar char="•"/>
            </a:pPr>
            <a:r>
              <a:rPr lang="en-US" sz="2800" b="1" dirty="0" smtClean="0">
                <a:solidFill>
                  <a:schemeClr val="tx1"/>
                </a:solidFill>
              </a:rPr>
              <a:t>Sign in</a:t>
            </a:r>
          </a:p>
          <a:p>
            <a:pPr>
              <a:buClr>
                <a:schemeClr val="tx1"/>
              </a:buClr>
              <a:buFont typeface="Arial" pitchFamily="34" charset="0"/>
              <a:buChar char="•"/>
            </a:pPr>
            <a:r>
              <a:rPr lang="en-US" sz="2800" b="1" dirty="0" smtClean="0">
                <a:solidFill>
                  <a:schemeClr val="tx1"/>
                </a:solidFill>
              </a:rPr>
              <a:t>Take a name tag</a:t>
            </a:r>
          </a:p>
          <a:p>
            <a:pPr>
              <a:buClr>
                <a:schemeClr val="tx1"/>
              </a:buClr>
              <a:buFont typeface="Arial" pitchFamily="34" charset="0"/>
              <a:buChar char="•"/>
            </a:pPr>
            <a:r>
              <a:rPr lang="en-US" sz="2800" b="1" dirty="0" smtClean="0">
                <a:solidFill>
                  <a:schemeClr val="tx1"/>
                </a:solidFill>
              </a:rPr>
              <a:t>Find a seat</a:t>
            </a:r>
          </a:p>
          <a:p>
            <a:endParaRPr lang="en-US" sz="2800" b="1" dirty="0" smtClean="0">
              <a:solidFill>
                <a:schemeClr val="bg1"/>
              </a:solidFill>
            </a:endParaRPr>
          </a:p>
          <a:p>
            <a:endParaRPr lang="en-US" sz="2800" b="1" dirty="0" smtClean="0">
              <a:solidFill>
                <a:schemeClr val="bg1"/>
              </a:solidFill>
            </a:endParaRPr>
          </a:p>
          <a:p>
            <a:pPr>
              <a:buNone/>
            </a:pPr>
            <a:endParaRPr lang="en-US" sz="2800" b="1" dirty="0" smtClean="0">
              <a:solidFill>
                <a:schemeClr val="bg1"/>
              </a:solidFill>
            </a:endParaRPr>
          </a:p>
          <a:p>
            <a:pPr lvl="1"/>
            <a:endParaRPr lang="en-US" dirty="0" smtClean="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2"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6"/>
          <p:cNvPicPr>
            <a:picLocks noChangeAspect="1"/>
          </p:cNvPicPr>
          <p:nvPr/>
        </p:nvPicPr>
        <p:blipFill>
          <a:blip r:embed="rId5"/>
          <a:stretch>
            <a:fillRect/>
          </a:stretch>
        </p:blipFill>
        <p:spPr>
          <a:xfrm>
            <a:off x="3835910" y="1"/>
            <a:ext cx="5330142" cy="6858000"/>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0704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http://www.healthymoncton.com/wp-content/uploads/2012/11/shutterstock_8288748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2" t="9453" r="-2" b="15652"/>
          <a:stretch/>
        </p:blipFill>
        <p:spPr bwMode="auto">
          <a:xfrm>
            <a:off x="0" y="-12562"/>
            <a:ext cx="9144000" cy="687056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0" y="2750403"/>
            <a:ext cx="9144000" cy="830997"/>
          </a:xfrm>
          <a:prstGeom prst="rect">
            <a:avLst/>
          </a:prstGeom>
          <a:solidFill>
            <a:srgbClr val="00A3E1">
              <a:alpha val="60000"/>
            </a:srgbClr>
          </a:solidFill>
        </p:spPr>
        <p:txBody>
          <a:bodyPr wrap="square" rtlCol="0">
            <a:spAutoFit/>
          </a:bodyPr>
          <a:lstStyle/>
          <a:p>
            <a:pPr algn="ctr"/>
            <a:r>
              <a:rPr lang="en-US" sz="4800" b="1" dirty="0" smtClean="0">
                <a:latin typeface="Arial Rounded MT Bold" panose="020F0704030504030204" pitchFamily="34" charset="0"/>
              </a:rPr>
              <a:t>Eat a rainbow!</a:t>
            </a:r>
            <a:endParaRPr lang="en-US" sz="4800" b="1" dirty="0">
              <a:latin typeface="Arial Rounded MT Bold" panose="020F0704030504030204" pitchFamily="34" charset="0"/>
            </a:endParaRPr>
          </a:p>
        </p:txBody>
      </p:sp>
      <p:grpSp>
        <p:nvGrpSpPr>
          <p:cNvPr id="4" name="Group 3"/>
          <p:cNvGrpSpPr/>
          <p:nvPr/>
        </p:nvGrpSpPr>
        <p:grpSpPr>
          <a:xfrm>
            <a:off x="74280" y="6188824"/>
            <a:ext cx="992673" cy="618233"/>
            <a:chOff x="74280" y="6188824"/>
            <a:chExt cx="992673" cy="618233"/>
          </a:xfrm>
        </p:grpSpPr>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grpSp>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09487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450271" y="2362200"/>
            <a:ext cx="5569529" cy="1938992"/>
          </a:xfrm>
          <a:prstGeom prst="rect">
            <a:avLst/>
          </a:prstGeom>
          <a:noFill/>
        </p:spPr>
        <p:txBody>
          <a:bodyPr wrap="square" rtlCol="0">
            <a:spAutoFit/>
          </a:bodyPr>
          <a:lstStyle/>
          <a:p>
            <a:r>
              <a:rPr lang="en-US" sz="6000" dirty="0" smtClean="0">
                <a:latin typeface="Arial Rounded MT Bold" pitchFamily="34" charset="0"/>
              </a:rPr>
              <a:t>Cooking from your garden</a:t>
            </a:r>
            <a:endParaRPr lang="en-US" sz="6000" dirty="0">
              <a:latin typeface="Arial Rounded MT Bold" pitchFamily="34" charset="0"/>
            </a:endParaRPr>
          </a:p>
        </p:txBody>
      </p:sp>
      <p:grpSp>
        <p:nvGrpSpPr>
          <p:cNvPr id="4" name="Group 3"/>
          <p:cNvGrpSpPr/>
          <p:nvPr/>
        </p:nvGrpSpPr>
        <p:grpSpPr>
          <a:xfrm>
            <a:off x="74280" y="6188824"/>
            <a:ext cx="992673" cy="618233"/>
            <a:chOff x="74280" y="6188824"/>
            <a:chExt cx="992673" cy="618233"/>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grpSp>
      <p:pic>
        <p:nvPicPr>
          <p:cNvPr id="7"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38068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7591"/>
          <a:stretch/>
        </p:blipFill>
        <p:spPr>
          <a:xfrm>
            <a:off x="0" y="0"/>
            <a:ext cx="4267200" cy="346456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33" y="3238951"/>
            <a:ext cx="4295633" cy="3619049"/>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0" y="0"/>
            <a:ext cx="4835178" cy="3624072"/>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67200" y="3624072"/>
            <a:ext cx="4876800" cy="3233928"/>
          </a:xfrm>
          <a:prstGeom prst="rect">
            <a:avLst/>
          </a:prstGeom>
        </p:spPr>
      </p:pic>
      <p:pic>
        <p:nvPicPr>
          <p:cNvPr id="13" name="Picture 12"/>
          <p:cNvPicPr>
            <a:picLocks noChangeAspect="1"/>
          </p:cNvPicPr>
          <p:nvPr/>
        </p:nvPicPr>
        <p:blipFill rotWithShape="1">
          <a:blip r:embed="rId7">
            <a:extLst>
              <a:ext uri="{28A0092B-C50C-407E-A947-70E740481C1C}">
                <a14:useLocalDpi xmlns:a14="http://schemas.microsoft.com/office/drawing/2010/main" val="0"/>
              </a:ext>
            </a:extLst>
          </a:blip>
          <a:srcRect b="4582"/>
          <a:stretch/>
        </p:blipFill>
        <p:spPr>
          <a:xfrm>
            <a:off x="6628974" y="-2275"/>
            <a:ext cx="2524125" cy="3626347"/>
          </a:xfrm>
          <a:prstGeom prst="rect">
            <a:avLst/>
          </a:prstGeom>
        </p:spPr>
      </p:pic>
      <p:sp>
        <p:nvSpPr>
          <p:cNvPr id="2" name="Rectangle 1"/>
          <p:cNvSpPr/>
          <p:nvPr/>
        </p:nvSpPr>
        <p:spPr>
          <a:xfrm>
            <a:off x="0" y="0"/>
            <a:ext cx="9172433" cy="1323439"/>
          </a:xfrm>
          <a:prstGeom prst="rect">
            <a:avLst/>
          </a:prstGeom>
          <a:gradFill>
            <a:gsLst>
              <a:gs pos="0">
                <a:schemeClr val="bg1"/>
              </a:gs>
              <a:gs pos="100000">
                <a:schemeClr val="bg1">
                  <a:alpha val="0"/>
                </a:schemeClr>
              </a:gs>
            </a:gsLst>
            <a:lin ang="5400000" scaled="0"/>
          </a:gradFill>
        </p:spPr>
        <p:txBody>
          <a:bodyPr wrap="square">
            <a:spAutoFit/>
          </a:bodyPr>
          <a:lstStyle/>
          <a:p>
            <a:pPr algn="ctr"/>
            <a:r>
              <a:rPr lang="en-US" sz="4000" dirty="0" smtClean="0">
                <a:latin typeface="Arial Rounded MT Bold" panose="020F0704030504030204" pitchFamily="34" charset="0"/>
              </a:rPr>
              <a:t>Cooking from your garden</a:t>
            </a:r>
          </a:p>
          <a:p>
            <a:pPr algn="ctr"/>
            <a:endParaRPr lang="en-US" sz="4000" dirty="0">
              <a:latin typeface="Franklin Gothic Heavy" pitchFamily="34" charset="0"/>
            </a:endParaRPr>
          </a:p>
        </p:txBody>
      </p:sp>
      <p:grpSp>
        <p:nvGrpSpPr>
          <p:cNvPr id="8" name="Group 7"/>
          <p:cNvGrpSpPr/>
          <p:nvPr/>
        </p:nvGrpSpPr>
        <p:grpSpPr>
          <a:xfrm>
            <a:off x="74280" y="6188824"/>
            <a:ext cx="992673" cy="618233"/>
            <a:chOff x="74280" y="6188824"/>
            <a:chExt cx="992673" cy="618233"/>
          </a:xfrm>
        </p:grpSpPr>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0" name="Picture 25" descr="OSU Square Logo.wmf"/>
            <p:cNvPicPr>
              <a:picLocks noChangeAspect="1"/>
            </p:cNvPicPr>
            <p:nvPr/>
          </p:nvPicPr>
          <p:blipFill>
            <a:blip r:embed="rId9" cstate="print"/>
            <a:srcRect/>
            <a:stretch>
              <a:fillRect/>
            </a:stretch>
          </p:blipFill>
          <p:spPr bwMode="auto">
            <a:xfrm>
              <a:off x="74280" y="6324600"/>
              <a:ext cx="483622" cy="482457"/>
            </a:xfrm>
            <a:prstGeom prst="rect">
              <a:avLst/>
            </a:prstGeom>
            <a:noFill/>
            <a:ln w="9525">
              <a:noFill/>
              <a:miter lim="800000"/>
              <a:headEnd/>
              <a:tailEnd/>
            </a:ln>
          </p:spPr>
        </p:pic>
      </p:grpSp>
      <p:pic>
        <p:nvPicPr>
          <p:cNvPr id="11" name="Picture 2" descr="\\groups\fhs\GROUPS\BNP\COMMUNITY NUTRITION\NETWORK\Logos\AZHealthZone_Eng_NoTag_1C_W.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3539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758410"/>
            <a:ext cx="9144000" cy="53411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3" name="Group 12"/>
          <p:cNvGrpSpPr/>
          <p:nvPr/>
        </p:nvGrpSpPr>
        <p:grpSpPr>
          <a:xfrm>
            <a:off x="152400" y="6239767"/>
            <a:ext cx="992673" cy="618233"/>
            <a:chOff x="74280" y="6188824"/>
            <a:chExt cx="992673" cy="618233"/>
          </a:xfrm>
        </p:grpSpPr>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5"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grpSp>
      <p:pic>
        <p:nvPicPr>
          <p:cNvPr id="1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24250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pic>
        <p:nvPicPr>
          <p:cNvPr id="1024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1406" t="8594" r="15937" b="7422"/>
          <a:stretch/>
        </p:blipFill>
        <p:spPr bwMode="auto">
          <a:xfrm>
            <a:off x="3769242" y="0"/>
            <a:ext cx="5374758"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p:cNvSpPr/>
          <p:nvPr/>
        </p:nvSpPr>
        <p:spPr>
          <a:xfrm>
            <a:off x="-40758" y="304800"/>
            <a:ext cx="3810000" cy="1754326"/>
          </a:xfrm>
          <a:prstGeom prst="rect">
            <a:avLst/>
          </a:prstGeom>
        </p:spPr>
        <p:txBody>
          <a:bodyPr wrap="square">
            <a:spAutoFit/>
          </a:bodyPr>
          <a:lstStyle/>
          <a:p>
            <a:pPr algn="ctr"/>
            <a:r>
              <a:rPr lang="en-US" sz="3600" dirty="0" smtClean="0">
                <a:latin typeface="Arial Rounded MT Bold" panose="020F0704030504030204" pitchFamily="34" charset="0"/>
              </a:rPr>
              <a:t>Recipes in your Seed to Supper course book</a:t>
            </a:r>
            <a:endParaRPr lang="en-US" sz="3600" dirty="0">
              <a:latin typeface="Arial Rounded MT Bold" panose="020F0704030504030204" pitchFamily="34" charset="0"/>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64708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450271" y="1828800"/>
            <a:ext cx="7245927" cy="2862322"/>
          </a:xfrm>
          <a:prstGeom prst="rect">
            <a:avLst/>
          </a:prstGeom>
          <a:noFill/>
        </p:spPr>
        <p:txBody>
          <a:bodyPr wrap="square" rtlCol="0">
            <a:spAutoFit/>
          </a:bodyPr>
          <a:lstStyle/>
          <a:p>
            <a:r>
              <a:rPr lang="en-US" sz="6000" dirty="0" smtClean="0">
                <a:latin typeface="Arial Rounded MT Bold" pitchFamily="34" charset="0"/>
              </a:rPr>
              <a:t>Crop-by-crop guide to harvest, storage &amp; nutrition</a:t>
            </a:r>
            <a:endParaRPr lang="en-US" sz="6000" dirty="0">
              <a:latin typeface="Arial Rounded MT Bold" pitchFamily="34" charset="0"/>
            </a:endParaRPr>
          </a:p>
        </p:txBody>
      </p:sp>
      <p:grpSp>
        <p:nvGrpSpPr>
          <p:cNvPr id="4" name="Group 3"/>
          <p:cNvGrpSpPr/>
          <p:nvPr/>
        </p:nvGrpSpPr>
        <p:grpSpPr>
          <a:xfrm>
            <a:off x="74280" y="6188824"/>
            <a:ext cx="992673" cy="618233"/>
            <a:chOff x="74280" y="6188824"/>
            <a:chExt cx="992673" cy="618233"/>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grpSp>
      <p:pic>
        <p:nvPicPr>
          <p:cNvPr id="7"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1241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7" name="TextBox 16"/>
          <p:cNvSpPr txBox="1"/>
          <p:nvPr/>
        </p:nvSpPr>
        <p:spPr bwMode="black">
          <a:xfrm>
            <a:off x="316087" y="228600"/>
            <a:ext cx="3846195" cy="1323439"/>
          </a:xfrm>
          <a:prstGeom prst="rect">
            <a:avLst/>
          </a:prstGeom>
          <a:noFill/>
        </p:spPr>
        <p:txBody>
          <a:bodyPr wrap="square" rtlCol="0">
            <a:spAutoFit/>
          </a:bodyPr>
          <a:lstStyle/>
          <a:p>
            <a:pPr algn="ctr"/>
            <a:r>
              <a:rPr lang="en-US" sz="4000" b="1" dirty="0" smtClean="0">
                <a:latin typeface="Arial Rounded MT Bold" panose="020F0704030504030204" pitchFamily="34" charset="0"/>
              </a:rPr>
              <a:t>Harvest for freshness</a:t>
            </a:r>
          </a:p>
        </p:txBody>
      </p:sp>
      <p:pic>
        <p:nvPicPr>
          <p:cNvPr id="3075" name="Picture 3" descr="S:\Agency Relations\Education Programs\Learning Gardens\Outreach - General\Photos\Volunteer photo project\ELG\ELG - harvest row peppers 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5862"/>
            <a:ext cx="457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bwMode="black">
          <a:xfrm>
            <a:off x="228600" y="1752600"/>
            <a:ext cx="4114800" cy="3724096"/>
          </a:xfrm>
          <a:prstGeom prst="rect">
            <a:avLst/>
          </a:prstGeom>
          <a:noFill/>
        </p:spPr>
        <p:txBody>
          <a:bodyPr wrap="square" rtlCol="0">
            <a:spAutoFit/>
          </a:bodyPr>
          <a:lstStyle/>
          <a:p>
            <a:pPr algn="ctr">
              <a:buClr>
                <a:schemeClr val="tx1"/>
              </a:buClr>
            </a:pPr>
            <a:r>
              <a:rPr lang="en-US" sz="2400" i="1" dirty="0" smtClean="0">
                <a:latin typeface="Arial Rounded MT Bold" panose="020F0704030504030204" pitchFamily="34" charset="0"/>
              </a:rPr>
              <a:t>To get the best flavor and highest nutritional content from your garden:</a:t>
            </a:r>
          </a:p>
          <a:p>
            <a:pPr algn="ctr">
              <a:buClr>
                <a:schemeClr val="tx1"/>
              </a:buClr>
            </a:pPr>
            <a:endParaRPr lang="en-US" sz="2400" i="1" dirty="0" smtClean="0">
              <a:latin typeface="Arial Rounded MT Bold" panose="020F0704030504030204" pitchFamily="34" charset="0"/>
            </a:endParaRPr>
          </a:p>
          <a:p>
            <a:pPr marL="285750" indent="-285750">
              <a:buClr>
                <a:schemeClr val="tx1"/>
              </a:buClr>
              <a:buFont typeface="Arial" pitchFamily="34" charset="0"/>
              <a:buChar char="•"/>
            </a:pPr>
            <a:r>
              <a:rPr lang="en-US" sz="2000" dirty="0" smtClean="0">
                <a:latin typeface="Arial Rounded MT Bold" panose="020F0704030504030204" pitchFamily="34" charset="0"/>
              </a:rPr>
              <a:t>Harvest only what you need</a:t>
            </a:r>
          </a:p>
          <a:p>
            <a:pPr marL="285750" indent="-285750">
              <a:buClr>
                <a:schemeClr val="tx1"/>
              </a:buClr>
              <a:buFont typeface="Arial" pitchFamily="34" charset="0"/>
              <a:buChar char="•"/>
            </a:pPr>
            <a:r>
              <a:rPr lang="en-US" sz="2000" dirty="0" smtClean="0">
                <a:latin typeface="Arial Rounded MT Bold" panose="020F0704030504030204" pitchFamily="34" charset="0"/>
              </a:rPr>
              <a:t>Get extras in to cool storage quickly</a:t>
            </a:r>
          </a:p>
          <a:p>
            <a:pPr marL="285750" indent="-285750">
              <a:buClr>
                <a:schemeClr val="tx1"/>
              </a:buClr>
              <a:buFont typeface="Arial" pitchFamily="34" charset="0"/>
              <a:buChar char="•"/>
            </a:pPr>
            <a:r>
              <a:rPr lang="en-US" sz="2000" dirty="0" smtClean="0">
                <a:latin typeface="Arial Rounded MT Bold" panose="020F0704030504030204" pitchFamily="34" charset="0"/>
              </a:rPr>
              <a:t>Harvest morning or evening</a:t>
            </a:r>
          </a:p>
          <a:p>
            <a:pPr marL="285750" indent="-285750">
              <a:buClr>
                <a:schemeClr val="tx1"/>
              </a:buClr>
              <a:buFont typeface="Arial" pitchFamily="34" charset="0"/>
              <a:buChar char="•"/>
            </a:pPr>
            <a:r>
              <a:rPr lang="en-US" sz="2000" dirty="0" smtClean="0">
                <a:latin typeface="Arial Rounded MT Bold" panose="020F0704030504030204" pitchFamily="34" charset="0"/>
              </a:rPr>
              <a:t>Do not bruise produce</a:t>
            </a:r>
          </a:p>
          <a:p>
            <a:pPr marL="285750" indent="-285750">
              <a:buClr>
                <a:schemeClr val="tx1"/>
              </a:buClr>
              <a:buFont typeface="Arial" pitchFamily="34" charset="0"/>
              <a:buChar char="•"/>
            </a:pPr>
            <a:r>
              <a:rPr lang="en-US" sz="2000" dirty="0" smtClean="0">
                <a:latin typeface="Arial Rounded MT Bold" panose="020F0704030504030204" pitchFamily="34" charset="0"/>
              </a:rPr>
              <a:t>Keep harvest out of the sun</a:t>
            </a:r>
          </a:p>
          <a:p>
            <a:pPr marL="285750" indent="-285750">
              <a:buClr>
                <a:schemeClr val="tx1"/>
              </a:buClr>
              <a:buFont typeface="Arial" pitchFamily="34" charset="0"/>
              <a:buChar char="•"/>
            </a:pPr>
            <a:r>
              <a:rPr lang="en-US" sz="2000" dirty="0" smtClean="0">
                <a:latin typeface="Arial Rounded MT Bold" panose="020F0704030504030204" pitchFamily="34" charset="0"/>
              </a:rPr>
              <a:t>Harvest when it’s ready</a:t>
            </a:r>
          </a:p>
        </p:txBody>
      </p:sp>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79747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Rectangle 14"/>
          <p:cNvSpPr/>
          <p:nvPr/>
        </p:nvSpPr>
        <p:spPr bwMode="white">
          <a:xfrm>
            <a:off x="0" y="0"/>
            <a:ext cx="4953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4" name="TextBox 13"/>
          <p:cNvSpPr txBox="1"/>
          <p:nvPr/>
        </p:nvSpPr>
        <p:spPr bwMode="black">
          <a:xfrm>
            <a:off x="0" y="2438400"/>
            <a:ext cx="4953000" cy="1569660"/>
          </a:xfrm>
          <a:prstGeom prst="rect">
            <a:avLst/>
          </a:prstGeom>
          <a:noFill/>
        </p:spPr>
        <p:txBody>
          <a:bodyPr wrap="square" rtlCol="0">
            <a:spAutoFit/>
          </a:bodyPr>
          <a:lstStyle/>
          <a:p>
            <a:pPr algn="ctr"/>
            <a:r>
              <a:rPr lang="en-US" sz="3200" b="1" dirty="0" smtClean="0">
                <a:latin typeface="Arial Rounded MT Bold" panose="020F0704030504030204" pitchFamily="34" charset="0"/>
              </a:rPr>
              <a:t>The </a:t>
            </a:r>
            <a:br>
              <a:rPr lang="en-US" sz="3200" b="1" dirty="0" smtClean="0">
                <a:latin typeface="Arial Rounded MT Bold" panose="020F0704030504030204" pitchFamily="34" charset="0"/>
              </a:rPr>
            </a:br>
            <a:r>
              <a:rPr lang="en-US" sz="3200" b="1" dirty="0" smtClean="0">
                <a:latin typeface="Arial Rounded MT Bold" panose="020F0704030504030204" pitchFamily="34" charset="0"/>
              </a:rPr>
              <a:t>“cut-and-come-again” harvest method</a:t>
            </a:r>
          </a:p>
        </p:txBody>
      </p:sp>
      <p:pic>
        <p:nvPicPr>
          <p:cNvPr id="3078" name="Picture 6" descr="http://itallgrows.files.wordpress.com/2012/12/dsc_06081.jpg?w=1024&amp;h=682"/>
          <p:cNvPicPr>
            <a:picLocks noChangeAspect="1" noChangeArrowheads="1"/>
          </p:cNvPicPr>
          <p:nvPr/>
        </p:nvPicPr>
        <p:blipFill rotWithShape="1">
          <a:blip r:embed="rId4">
            <a:extLst>
              <a:ext uri="{28A0092B-C50C-407E-A947-70E740481C1C}">
                <a14:useLocalDpi xmlns:a14="http://schemas.microsoft.com/office/drawing/2010/main" val="0"/>
              </a:ext>
            </a:extLst>
          </a:blip>
          <a:srcRect l="5838"/>
          <a:stretch/>
        </p:blipFill>
        <p:spPr bwMode="auto">
          <a:xfrm>
            <a:off x="4953000" y="3904624"/>
            <a:ext cx="4196255" cy="2972376"/>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AAbbors\Dropbox\S2S curriculum redevelopment\DRAFT Curriculum outlines and text\Graphics\Final booklet\Photos\Additional photos\S2S Pics (OFB)\chard, cut and come again.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3388" b="6824"/>
          <a:stretch/>
        </p:blipFill>
        <p:spPr bwMode="auto">
          <a:xfrm>
            <a:off x="4953000" y="-1"/>
            <a:ext cx="4196255" cy="390462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20928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Rectangle 12"/>
          <p:cNvSpPr/>
          <p:nvPr/>
        </p:nvSpPr>
        <p:spPr bwMode="white">
          <a:xfrm>
            <a:off x="0" y="0"/>
            <a:ext cx="3846195"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pic>
        <p:nvPicPr>
          <p:cNvPr id="8193" name="Picture 1"/>
          <p:cNvPicPr>
            <a:picLocks noChangeAspect="1" noChangeArrowheads="1"/>
          </p:cNvPicPr>
          <p:nvPr/>
        </p:nvPicPr>
        <p:blipFill rotWithShape="1">
          <a:blip r:embed="rId4">
            <a:extLst>
              <a:ext uri="{28A0092B-C50C-407E-A947-70E740481C1C}">
                <a14:useLocalDpi xmlns:a14="http://schemas.microsoft.com/office/drawing/2010/main" val="0"/>
              </a:ext>
            </a:extLst>
          </a:blip>
          <a:srcRect l="33750" t="11328" r="17969" b="10547"/>
          <a:stretch/>
        </p:blipFill>
        <p:spPr bwMode="auto">
          <a:xfrm>
            <a:off x="3846195" y="0"/>
            <a:ext cx="529780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bwMode="black">
          <a:xfrm>
            <a:off x="0" y="181329"/>
            <a:ext cx="3846195" cy="1938992"/>
          </a:xfrm>
          <a:prstGeom prst="rect">
            <a:avLst/>
          </a:prstGeom>
          <a:noFill/>
        </p:spPr>
        <p:txBody>
          <a:bodyPr wrap="square" rtlCol="0">
            <a:spAutoFit/>
          </a:bodyPr>
          <a:lstStyle/>
          <a:p>
            <a:pPr algn="ctr"/>
            <a:r>
              <a:rPr lang="en-US" sz="4000" b="1" dirty="0" smtClean="0">
                <a:latin typeface="Arial Rounded MT Bold" panose="020F0704030504030204" pitchFamily="34" charset="0"/>
              </a:rPr>
              <a:t>How to use the “crop-by-crop guide”</a:t>
            </a:r>
          </a:p>
        </p:txBody>
      </p:sp>
      <p:sp>
        <p:nvSpPr>
          <p:cNvPr id="2" name="Rectangle 1"/>
          <p:cNvSpPr/>
          <p:nvPr/>
        </p:nvSpPr>
        <p:spPr>
          <a:xfrm>
            <a:off x="8686800" y="6553200"/>
            <a:ext cx="152400" cy="2231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4347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Rectangle 14"/>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849487" y="1447800"/>
            <a:ext cx="8065913" cy="4832092"/>
          </a:xfrm>
          <a:prstGeom prst="rect">
            <a:avLst/>
          </a:prstGeom>
          <a:noFill/>
        </p:spPr>
        <p:txBody>
          <a:bodyPr wrap="square" numCol="3" rtlCol="0">
            <a:spAutoFit/>
          </a:bodyPr>
          <a:lstStyle/>
          <a:p>
            <a:r>
              <a:rPr lang="en-US" sz="2800" dirty="0" smtClean="0">
                <a:latin typeface="Arial Rounded MT Bold" panose="020F0704030504030204" pitchFamily="34" charset="0"/>
              </a:rPr>
              <a:t>Basil</a:t>
            </a:r>
          </a:p>
          <a:p>
            <a:r>
              <a:rPr lang="en-US" sz="2800" dirty="0" smtClean="0">
                <a:latin typeface="Arial Rounded MT Bold" panose="020F0704030504030204" pitchFamily="34" charset="0"/>
              </a:rPr>
              <a:t>Beans </a:t>
            </a:r>
          </a:p>
          <a:p>
            <a:r>
              <a:rPr lang="en-US" sz="2800" dirty="0" smtClean="0">
                <a:latin typeface="Arial Rounded MT Bold" panose="020F0704030504030204" pitchFamily="34" charset="0"/>
              </a:rPr>
              <a:t>Beets</a:t>
            </a:r>
          </a:p>
          <a:p>
            <a:r>
              <a:rPr lang="en-US" sz="2800" dirty="0" smtClean="0">
                <a:latin typeface="Arial Rounded MT Bold" panose="020F0704030504030204" pitchFamily="34" charset="0"/>
              </a:rPr>
              <a:t>Broccoli</a:t>
            </a:r>
          </a:p>
          <a:p>
            <a:r>
              <a:rPr lang="en-US" sz="2800" dirty="0" smtClean="0">
                <a:latin typeface="Arial Rounded MT Bold" panose="020F0704030504030204" pitchFamily="34" charset="0"/>
              </a:rPr>
              <a:t>Cabbage</a:t>
            </a:r>
          </a:p>
          <a:p>
            <a:r>
              <a:rPr lang="en-US" sz="2800" dirty="0" smtClean="0">
                <a:latin typeface="Arial Rounded MT Bold" panose="020F0704030504030204" pitchFamily="34" charset="0"/>
              </a:rPr>
              <a:t>Carrots </a:t>
            </a:r>
          </a:p>
          <a:p>
            <a:r>
              <a:rPr lang="en-US" sz="2800" dirty="0" smtClean="0">
                <a:latin typeface="Arial Rounded MT Bold" panose="020F0704030504030204" pitchFamily="34" charset="0"/>
              </a:rPr>
              <a:t>Cauliflower</a:t>
            </a:r>
          </a:p>
          <a:p>
            <a:r>
              <a:rPr lang="en-US" sz="2800" dirty="0" smtClean="0">
                <a:latin typeface="Arial Rounded MT Bold" panose="020F0704030504030204" pitchFamily="34" charset="0"/>
              </a:rPr>
              <a:t>Chard</a:t>
            </a:r>
          </a:p>
          <a:p>
            <a:r>
              <a:rPr lang="en-US" sz="2800" dirty="0" smtClean="0">
                <a:latin typeface="Arial Rounded MT Bold" panose="020F0704030504030204" pitchFamily="34" charset="0"/>
              </a:rPr>
              <a:t>Cilantro</a:t>
            </a:r>
          </a:p>
          <a:p>
            <a:r>
              <a:rPr lang="en-US" sz="2800" dirty="0" smtClean="0">
                <a:latin typeface="Arial Rounded MT Bold" panose="020F0704030504030204" pitchFamily="34" charset="0"/>
              </a:rPr>
              <a:t>Collard </a:t>
            </a:r>
            <a:r>
              <a:rPr lang="en-US" sz="2800" dirty="0">
                <a:latin typeface="Arial Rounded MT Bold" panose="020F0704030504030204" pitchFamily="34" charset="0"/>
              </a:rPr>
              <a:t>g</a:t>
            </a:r>
            <a:r>
              <a:rPr lang="en-US" sz="2800" dirty="0" smtClean="0">
                <a:latin typeface="Arial Rounded MT Bold" panose="020F0704030504030204" pitchFamily="34" charset="0"/>
              </a:rPr>
              <a:t>reens</a:t>
            </a:r>
          </a:p>
          <a:p>
            <a:endParaRPr lang="en-US" sz="2800" dirty="0" smtClean="0">
              <a:latin typeface="Arial Rounded MT Bold" panose="020F0704030504030204" pitchFamily="34" charset="0"/>
            </a:endParaRPr>
          </a:p>
          <a:p>
            <a:r>
              <a:rPr lang="en-US" sz="2800" dirty="0">
                <a:latin typeface="Arial Rounded MT Bold" panose="020F0704030504030204" pitchFamily="34" charset="0"/>
              </a:rPr>
              <a:t> </a:t>
            </a:r>
            <a:r>
              <a:rPr lang="en-US" sz="2800" dirty="0" smtClean="0">
                <a:latin typeface="Arial Rounded MT Bold" panose="020F0704030504030204" pitchFamily="34" charset="0"/>
              </a:rPr>
              <a:t> Corn</a:t>
            </a:r>
          </a:p>
          <a:p>
            <a:r>
              <a:rPr lang="en-US" sz="2800" dirty="0" smtClean="0">
                <a:latin typeface="Arial Rounded MT Bold" panose="020F0704030504030204" pitchFamily="34" charset="0"/>
              </a:rPr>
              <a:t>  Cucumbers</a:t>
            </a:r>
          </a:p>
          <a:p>
            <a:r>
              <a:rPr lang="en-US" sz="2800" dirty="0" smtClean="0">
                <a:latin typeface="Arial Rounded MT Bold" panose="020F0704030504030204" pitchFamily="34" charset="0"/>
              </a:rPr>
              <a:t>  Eggplant</a:t>
            </a:r>
          </a:p>
          <a:p>
            <a:r>
              <a:rPr lang="en-US" sz="2800" dirty="0" smtClean="0">
                <a:latin typeface="Arial Rounded MT Bold" panose="020F0704030504030204" pitchFamily="34" charset="0"/>
              </a:rPr>
              <a:t>  Garlic</a:t>
            </a:r>
          </a:p>
          <a:p>
            <a:r>
              <a:rPr lang="en-US" sz="2800" dirty="0" smtClean="0">
                <a:latin typeface="Arial Rounded MT Bold" panose="020F0704030504030204" pitchFamily="34" charset="0"/>
              </a:rPr>
              <a:t>  Herbs</a:t>
            </a:r>
          </a:p>
          <a:p>
            <a:r>
              <a:rPr lang="en-US" sz="2800" dirty="0" smtClean="0">
                <a:latin typeface="Arial Rounded MT Bold" panose="020F0704030504030204" pitchFamily="34" charset="0"/>
              </a:rPr>
              <a:t>  Kale</a:t>
            </a:r>
          </a:p>
          <a:p>
            <a:r>
              <a:rPr lang="en-US" sz="2800" dirty="0" smtClean="0">
                <a:latin typeface="Arial Rounded MT Bold" panose="020F0704030504030204" pitchFamily="34" charset="0"/>
              </a:rPr>
              <a:t>  Leeks</a:t>
            </a:r>
          </a:p>
          <a:p>
            <a:r>
              <a:rPr lang="en-US" sz="2800" dirty="0" smtClean="0">
                <a:latin typeface="Arial Rounded MT Bold" panose="020F0704030504030204" pitchFamily="34" charset="0"/>
              </a:rPr>
              <a:t>  Lettuce</a:t>
            </a:r>
          </a:p>
          <a:p>
            <a:r>
              <a:rPr lang="en-US" sz="2800" dirty="0" smtClean="0">
                <a:latin typeface="Arial Rounded MT Bold" panose="020F0704030504030204" pitchFamily="34" charset="0"/>
              </a:rPr>
              <a:t>  Onions</a:t>
            </a:r>
          </a:p>
          <a:p>
            <a:r>
              <a:rPr lang="en-US" sz="2800" dirty="0" smtClean="0">
                <a:latin typeface="Arial Rounded MT Bold" panose="020F0704030504030204" pitchFamily="34" charset="0"/>
              </a:rPr>
              <a:t>  Parsley</a:t>
            </a:r>
          </a:p>
          <a:p>
            <a:r>
              <a:rPr lang="en-US" sz="2800" dirty="0" smtClean="0">
                <a:latin typeface="Arial Rounded MT Bold" panose="020F0704030504030204" pitchFamily="34" charset="0"/>
              </a:rPr>
              <a:t>  </a:t>
            </a:r>
          </a:p>
          <a:p>
            <a:r>
              <a:rPr lang="en-US" sz="2800" dirty="0" smtClean="0">
                <a:latin typeface="Arial Rounded MT Bold" panose="020F0704030504030204" pitchFamily="34" charset="0"/>
              </a:rPr>
              <a:t>Parsnips</a:t>
            </a:r>
          </a:p>
          <a:p>
            <a:r>
              <a:rPr lang="en-US" sz="2800" dirty="0" smtClean="0">
                <a:latin typeface="Arial Rounded MT Bold" panose="020F0704030504030204" pitchFamily="34" charset="0"/>
              </a:rPr>
              <a:t>Peas</a:t>
            </a:r>
          </a:p>
          <a:p>
            <a:r>
              <a:rPr lang="en-US" sz="2800" dirty="0" smtClean="0">
                <a:latin typeface="Arial Rounded MT Bold" panose="020F0704030504030204" pitchFamily="34" charset="0"/>
              </a:rPr>
              <a:t>Peppers</a:t>
            </a:r>
          </a:p>
          <a:p>
            <a:r>
              <a:rPr lang="en-US" sz="2800" dirty="0" smtClean="0">
                <a:latin typeface="Arial Rounded MT Bold" panose="020F0704030504030204" pitchFamily="34" charset="0"/>
              </a:rPr>
              <a:t>Potatoes</a:t>
            </a:r>
          </a:p>
          <a:p>
            <a:r>
              <a:rPr lang="en-US" sz="2800" dirty="0" smtClean="0">
                <a:latin typeface="Arial Rounded MT Bold" panose="020F0704030504030204" pitchFamily="34" charset="0"/>
              </a:rPr>
              <a:t>Radishes</a:t>
            </a:r>
          </a:p>
          <a:p>
            <a:r>
              <a:rPr lang="en-US" sz="2800" dirty="0" smtClean="0">
                <a:latin typeface="Arial Rounded MT Bold" panose="020F0704030504030204" pitchFamily="34" charset="0"/>
              </a:rPr>
              <a:t>Spinach</a:t>
            </a:r>
          </a:p>
          <a:p>
            <a:r>
              <a:rPr lang="en-US" sz="2800" dirty="0" smtClean="0">
                <a:latin typeface="Arial Rounded MT Bold" panose="020F0704030504030204" pitchFamily="34" charset="0"/>
              </a:rPr>
              <a:t>Squash </a:t>
            </a:r>
            <a:r>
              <a:rPr lang="en-US" dirty="0" smtClean="0">
                <a:latin typeface="Arial Rounded MT Bold" panose="020F0704030504030204" pitchFamily="34" charset="0"/>
              </a:rPr>
              <a:t>(summer)</a:t>
            </a:r>
          </a:p>
          <a:p>
            <a:r>
              <a:rPr lang="en-US" sz="2800" dirty="0" smtClean="0">
                <a:latin typeface="Arial Rounded MT Bold" panose="020F0704030504030204" pitchFamily="34" charset="0"/>
              </a:rPr>
              <a:t>Squash </a:t>
            </a:r>
            <a:r>
              <a:rPr lang="en-US" dirty="0" smtClean="0">
                <a:latin typeface="Arial Rounded MT Bold" panose="020F0704030504030204" pitchFamily="34" charset="0"/>
              </a:rPr>
              <a:t>(winter)</a:t>
            </a:r>
          </a:p>
          <a:p>
            <a:r>
              <a:rPr lang="en-US" sz="2800" dirty="0" smtClean="0">
                <a:latin typeface="Arial Rounded MT Bold" panose="020F0704030504030204" pitchFamily="34" charset="0"/>
              </a:rPr>
              <a:t>Tomatoes</a:t>
            </a:r>
          </a:p>
          <a:p>
            <a:r>
              <a:rPr lang="en-US" sz="2800" dirty="0">
                <a:latin typeface="Arial Rounded MT Bold" panose="020F0704030504030204" pitchFamily="34" charset="0"/>
              </a:rPr>
              <a:t>Watermelon</a:t>
            </a:r>
          </a:p>
        </p:txBody>
      </p:sp>
      <p:sp>
        <p:nvSpPr>
          <p:cNvPr id="14" name="TextBox 13"/>
          <p:cNvSpPr txBox="1"/>
          <p:nvPr/>
        </p:nvSpPr>
        <p:spPr bwMode="black">
          <a:xfrm>
            <a:off x="0" y="282714"/>
            <a:ext cx="9144000" cy="677108"/>
          </a:xfrm>
          <a:prstGeom prst="rect">
            <a:avLst/>
          </a:prstGeom>
          <a:noFill/>
        </p:spPr>
        <p:txBody>
          <a:bodyPr wrap="square" rtlCol="0">
            <a:spAutoFit/>
          </a:bodyPr>
          <a:lstStyle/>
          <a:p>
            <a:pPr algn="ctr"/>
            <a:r>
              <a:rPr lang="en-US" sz="3800" b="1" dirty="0" smtClean="0">
                <a:latin typeface="Arial Rounded MT Bold" panose="020F0704030504030204" pitchFamily="34" charset="0"/>
              </a:rPr>
              <a:t>30 crops in the “</a:t>
            </a:r>
            <a:r>
              <a:rPr lang="en-US" sz="3800" b="1" dirty="0">
                <a:latin typeface="Arial Rounded MT Bold" panose="020F0704030504030204" pitchFamily="34" charset="0"/>
              </a:rPr>
              <a:t>c</a:t>
            </a:r>
            <a:r>
              <a:rPr lang="en-US" sz="3800" b="1" dirty="0" smtClean="0">
                <a:latin typeface="Arial Rounded MT Bold" panose="020F0704030504030204" pitchFamily="34" charset="0"/>
              </a:rPr>
              <a:t>rop-by-crop guide”</a:t>
            </a:r>
          </a:p>
        </p:txBody>
      </p: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12554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13" name="Rectangle 12"/>
          <p:cNvSpPr/>
          <p:nvPr/>
        </p:nvSpPr>
        <p:spPr>
          <a:xfrm>
            <a:off x="-18394" y="5914845"/>
            <a:ext cx="9162393" cy="937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484" t="37260" r="7431" b="13030"/>
          <a:stretch/>
        </p:blipFill>
        <p:spPr bwMode="auto">
          <a:xfrm>
            <a:off x="-1" y="1371600"/>
            <a:ext cx="9149751" cy="4543245"/>
          </a:xfrm>
          <a:prstGeom prst="rect">
            <a:avLst/>
          </a:prstGeom>
          <a:noFill/>
        </p:spPr>
      </p:pic>
      <p:sp>
        <p:nvSpPr>
          <p:cNvPr id="17" name="Rectangle 16"/>
          <p:cNvSpPr/>
          <p:nvPr/>
        </p:nvSpPr>
        <p:spPr>
          <a:xfrm>
            <a:off x="5751" y="3962400"/>
            <a:ext cx="9144000" cy="1952445"/>
          </a:xfrm>
          <a:prstGeom prst="rect">
            <a:avLst/>
          </a:prstGeom>
          <a:solidFill>
            <a:schemeClr val="tx1">
              <a:lumMod val="75000"/>
              <a:lumOff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75000"/>
                </a:schemeClr>
              </a:solidFill>
            </a:endParaRPr>
          </a:p>
        </p:txBody>
      </p:sp>
      <p:sp>
        <p:nvSpPr>
          <p:cNvPr id="12" name="Subtitle 2"/>
          <p:cNvSpPr>
            <a:spLocks noGrp="1"/>
          </p:cNvSpPr>
          <p:nvPr>
            <p:ph type="subTitle" idx="1"/>
          </p:nvPr>
        </p:nvSpPr>
        <p:spPr>
          <a:xfrm>
            <a:off x="4419600" y="4038600"/>
            <a:ext cx="4724399" cy="1804744"/>
          </a:xfrm>
        </p:spPr>
        <p:txBody>
          <a:bodyPr>
            <a:noAutofit/>
          </a:bodyPr>
          <a:lstStyle/>
          <a:p>
            <a:pPr marL="342900" indent="-342900" algn="r">
              <a:buClrTx/>
              <a:buFont typeface="Wingdings" panose="05000000000000000000" pitchFamily="2" charset="2"/>
              <a:buChar char="v"/>
            </a:pPr>
            <a:r>
              <a:rPr lang="en-US" sz="2000" b="1" dirty="0">
                <a:solidFill>
                  <a:schemeClr val="bg1"/>
                </a:solidFill>
                <a:cs typeface="Lucida Sans Unicode" panose="020B0602030504020204" pitchFamily="34" charset="0"/>
              </a:rPr>
              <a:t>Gardening for your health</a:t>
            </a:r>
          </a:p>
          <a:p>
            <a:pPr marL="342900" indent="-342900" algn="r">
              <a:buClrTx/>
              <a:buFont typeface="Wingdings" panose="05000000000000000000" pitchFamily="2" charset="2"/>
              <a:buChar char="v"/>
            </a:pPr>
            <a:r>
              <a:rPr lang="en-US" sz="2000" b="1" dirty="0" smtClean="0">
                <a:solidFill>
                  <a:schemeClr val="bg1"/>
                </a:solidFill>
                <a:cs typeface="Lucida Sans Unicode" panose="020B0602030504020204" pitchFamily="34" charset="0"/>
              </a:rPr>
              <a:t>Harvest</a:t>
            </a:r>
            <a:r>
              <a:rPr lang="en-US" sz="2000" b="1" dirty="0">
                <a:solidFill>
                  <a:schemeClr val="bg1"/>
                </a:solidFill>
                <a:cs typeface="Lucida Sans Unicode" panose="020B0602030504020204" pitchFamily="34" charset="0"/>
              </a:rPr>
              <a:t>, </a:t>
            </a:r>
            <a:r>
              <a:rPr lang="en-US" sz="2000" b="1" dirty="0" smtClean="0">
                <a:solidFill>
                  <a:schemeClr val="bg1"/>
                </a:solidFill>
                <a:cs typeface="Lucida Sans Unicode" panose="020B0602030504020204" pitchFamily="34" charset="0"/>
              </a:rPr>
              <a:t>storage, </a:t>
            </a:r>
            <a:r>
              <a:rPr lang="en-US" sz="2000" b="1" dirty="0">
                <a:solidFill>
                  <a:schemeClr val="bg1"/>
                </a:solidFill>
                <a:cs typeface="Lucida Sans Unicode" panose="020B0602030504020204" pitchFamily="34" charset="0"/>
              </a:rPr>
              <a:t>and </a:t>
            </a:r>
            <a:r>
              <a:rPr lang="en-US" sz="2000" b="1" dirty="0" smtClean="0">
                <a:solidFill>
                  <a:schemeClr val="bg1"/>
                </a:solidFill>
                <a:cs typeface="Lucida Sans Unicode" panose="020B0602030504020204" pitchFamily="34" charset="0"/>
              </a:rPr>
              <a:t>nutrition</a:t>
            </a:r>
            <a:endParaRPr lang="en-US" sz="2000" b="1" dirty="0">
              <a:solidFill>
                <a:schemeClr val="bg1"/>
              </a:solidFill>
              <a:cs typeface="Lucida Sans Unicode" panose="020B0602030504020204" pitchFamily="34" charset="0"/>
            </a:endParaRPr>
          </a:p>
          <a:p>
            <a:pPr marL="342900" indent="-342900" algn="r">
              <a:buClrTx/>
              <a:buFont typeface="Wingdings" panose="05000000000000000000" pitchFamily="2" charset="2"/>
              <a:buChar char="v"/>
            </a:pPr>
            <a:r>
              <a:rPr lang="en-US" sz="2000" b="1" dirty="0">
                <a:solidFill>
                  <a:schemeClr val="bg1"/>
                </a:solidFill>
                <a:cs typeface="Lucida Sans Unicode" panose="020B0602030504020204" pitchFamily="34" charset="0"/>
              </a:rPr>
              <a:t>Simple recipes from the garden</a:t>
            </a:r>
          </a:p>
          <a:p>
            <a:pPr marL="342900" indent="-342900" algn="r">
              <a:buClrTx/>
              <a:buFont typeface="Wingdings" panose="05000000000000000000" pitchFamily="2" charset="2"/>
              <a:buChar char="v"/>
            </a:pPr>
            <a:r>
              <a:rPr lang="en-US" sz="2000" b="1" dirty="0">
                <a:solidFill>
                  <a:schemeClr val="bg1"/>
                </a:solidFill>
                <a:cs typeface="Lucida Sans Unicode" panose="020B0602030504020204" pitchFamily="34" charset="0"/>
              </a:rPr>
              <a:t>Getting info after class ends</a:t>
            </a:r>
          </a:p>
        </p:txBody>
      </p:sp>
      <p:sp>
        <p:nvSpPr>
          <p:cNvPr id="15" name="TextBox 14"/>
          <p:cNvSpPr txBox="1"/>
          <p:nvPr/>
        </p:nvSpPr>
        <p:spPr bwMode="white">
          <a:xfrm>
            <a:off x="-386752" y="-43216"/>
            <a:ext cx="9601200" cy="1508105"/>
          </a:xfrm>
          <a:prstGeom prst="rect">
            <a:avLst/>
          </a:prstGeom>
          <a:noFill/>
        </p:spPr>
        <p:txBody>
          <a:bodyPr wrap="square" rtlCol="0">
            <a:spAutoFit/>
          </a:bodyPr>
          <a:lstStyle/>
          <a:p>
            <a:pPr algn="r"/>
            <a:r>
              <a:rPr lang="en-US" sz="4800" dirty="0" smtClean="0">
                <a:solidFill>
                  <a:schemeClr val="bg1"/>
                </a:solidFill>
                <a:latin typeface="Arial Rounded MT Bold" panose="020F0704030504030204" pitchFamily="34" charset="0"/>
              </a:rPr>
              <a:t>TODAY’S TOPIC: </a:t>
            </a:r>
          </a:p>
          <a:p>
            <a:pPr algn="r"/>
            <a:r>
              <a:rPr lang="en-US" sz="4400" dirty="0" smtClean="0">
                <a:solidFill>
                  <a:schemeClr val="bg1"/>
                </a:solidFill>
                <a:latin typeface="Arial Rounded MT Bold" panose="020F0704030504030204" pitchFamily="34" charset="0"/>
              </a:rPr>
              <a:t>Harvesting and using your bounty</a:t>
            </a:r>
            <a:endParaRPr lang="en-US" sz="4400" dirty="0">
              <a:solidFill>
                <a:schemeClr val="bg1"/>
              </a:solidFill>
              <a:latin typeface="Arial Rounded MT Bold" panose="020F0704030504030204" pitchFamily="34" charset="0"/>
            </a:endParaRPr>
          </a:p>
        </p:txBody>
      </p:sp>
      <p:sp>
        <p:nvSpPr>
          <p:cNvPr id="19" name="Subtitle 2"/>
          <p:cNvSpPr txBox="1">
            <a:spLocks/>
          </p:cNvSpPr>
          <p:nvPr/>
        </p:nvSpPr>
        <p:spPr bwMode="white">
          <a:xfrm>
            <a:off x="152399" y="4571999"/>
            <a:ext cx="4261449" cy="276045"/>
          </a:xfrm>
          <a:prstGeom prst="rect">
            <a:avLst/>
          </a:prstGeom>
        </p:spPr>
        <p:txBody>
          <a:bodyPr/>
          <a:lstStyle/>
          <a:p>
            <a:pPr marL="109538" marR="0" lvl="0" algn="l" defTabSz="914400" rtl="0" eaLnBrk="1" fontAlgn="auto" latinLnBrk="0" hangingPunct="1">
              <a:lnSpc>
                <a:spcPct val="100000"/>
              </a:lnSpc>
              <a:spcBef>
                <a:spcPts val="400"/>
              </a:spcBef>
              <a:spcAft>
                <a:spcPts val="0"/>
              </a:spcAft>
              <a:buClr>
                <a:schemeClr val="accent1"/>
              </a:buClr>
              <a:buSzPct val="68000"/>
              <a:tabLst/>
              <a:defRPr/>
            </a:pPr>
            <a:r>
              <a:rPr lang="en-US" sz="2400" b="1" dirty="0" smtClean="0">
                <a:solidFill>
                  <a:schemeClr val="bg1"/>
                </a:solidFill>
                <a:latin typeface="Arial Rounded MT Bold" panose="020F0704030504030204" pitchFamily="34" charset="0"/>
              </a:rPr>
              <a:t>Book reference: </a:t>
            </a:r>
          </a:p>
          <a:p>
            <a:pPr marL="109538" marR="0" lvl="0" algn="l" defTabSz="914400" rtl="0" eaLnBrk="1" fontAlgn="auto" latinLnBrk="0" hangingPunct="1">
              <a:lnSpc>
                <a:spcPct val="100000"/>
              </a:lnSpc>
              <a:spcBef>
                <a:spcPts val="400"/>
              </a:spcBef>
              <a:spcAft>
                <a:spcPts val="0"/>
              </a:spcAft>
              <a:buClr>
                <a:schemeClr val="accent1"/>
              </a:buClr>
              <a:buSzPct val="68000"/>
              <a:tabLst/>
              <a:defRPr/>
            </a:pPr>
            <a:r>
              <a:rPr lang="en-US" sz="1600" b="1" dirty="0" smtClean="0">
                <a:solidFill>
                  <a:schemeClr val="bg1"/>
                </a:solidFill>
                <a:latin typeface="Arial Rounded MT Bold" panose="020F0704030504030204" pitchFamily="34" charset="0"/>
              </a:rPr>
              <a:t>Chapter 6, Pages 105-142</a:t>
            </a:r>
            <a:endParaRPr lang="en-US" sz="1600" b="1" dirty="0">
              <a:solidFill>
                <a:schemeClr val="bg1"/>
              </a:solidFill>
              <a:latin typeface="Arial Rounded MT Bold" panose="020F0704030504030204" pitchFamily="34" charset="0"/>
            </a:endParaRPr>
          </a:p>
        </p:txBody>
      </p:sp>
      <p:grpSp>
        <p:nvGrpSpPr>
          <p:cNvPr id="2" name="Group 1"/>
          <p:cNvGrpSpPr/>
          <p:nvPr/>
        </p:nvGrpSpPr>
        <p:grpSpPr>
          <a:xfrm>
            <a:off x="74280" y="6188824"/>
            <a:ext cx="992673" cy="618233"/>
            <a:chOff x="74280" y="6188824"/>
            <a:chExt cx="992673" cy="618233"/>
          </a:xfrm>
        </p:grpSpPr>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20"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grpSp>
      <p:pic>
        <p:nvPicPr>
          <p:cNvPr id="14"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5455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9" name="Picture 3" descr="S:\Agency Relations\Education Programs\Learning Gardens\Outreach - General\Photos\eastside photos\Ali's photos\Fall 2012\DSCN053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778" t="3584" r="59360" b="2528"/>
          <a:stretch/>
        </p:blipFill>
        <p:spPr bwMode="auto">
          <a:xfrm>
            <a:off x="4800600" y="-1"/>
            <a:ext cx="2253853" cy="6858001"/>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bwMode="white">
          <a:xfrm>
            <a:off x="0" y="0"/>
            <a:ext cx="48006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4" cstate="print"/>
          <a:stretch>
            <a:fillRect/>
          </a:stretch>
        </p:blipFill>
        <p:spPr>
          <a:xfrm>
            <a:off x="76200" y="6324600"/>
            <a:ext cx="479774" cy="457200"/>
          </a:xfrm>
          <a:prstGeom prst="rect">
            <a:avLst/>
          </a:prstGeom>
        </p:spPr>
      </p:pic>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76249" t="12695" r="5469" b="12305"/>
          <a:stretch/>
        </p:blipFill>
        <p:spPr bwMode="auto">
          <a:xfrm>
            <a:off x="7054453" y="0"/>
            <a:ext cx="208954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bwMode="black">
          <a:xfrm>
            <a:off x="76200" y="42208"/>
            <a:ext cx="4724400" cy="5940088"/>
          </a:xfrm>
          <a:prstGeom prst="rect">
            <a:avLst/>
          </a:prstGeom>
          <a:noFill/>
        </p:spPr>
        <p:txBody>
          <a:bodyPr wrap="square" rtlCol="0">
            <a:spAutoFit/>
          </a:bodyPr>
          <a:lstStyle/>
          <a:p>
            <a:pPr algn="ctr"/>
            <a:r>
              <a:rPr lang="en-US" sz="4000" dirty="0" smtClean="0">
                <a:latin typeface="Arial Rounded MT Bold" panose="020F0704030504030204" pitchFamily="34" charset="0"/>
              </a:rPr>
              <a:t>Basil</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July-Sept</a:t>
            </a:r>
            <a:endParaRPr lang="en-US" sz="2200" dirty="0" smtClean="0">
              <a:solidFill>
                <a:srgbClr val="FF0000"/>
              </a:solidFill>
              <a:latin typeface="Arial Rounded MT Bold" panose="020F0704030504030204" pitchFamily="34" charset="0"/>
            </a:endParaRP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Leaves 3-6”, deep green or purple</a:t>
            </a:r>
          </a:p>
          <a:p>
            <a:pPr marL="342900" indent="-342900">
              <a:buFont typeface="Arial" pitchFamily="34" charset="0"/>
              <a:buChar char="•"/>
            </a:pPr>
            <a:r>
              <a:rPr lang="en-US" sz="2200" dirty="0" smtClean="0">
                <a:latin typeface="Arial Rounded MT Bold" panose="020F0704030504030204" pitchFamily="34" charset="0"/>
              </a:rPr>
              <a:t>Harvest a few leaves at a time to encourage growth</a:t>
            </a:r>
          </a:p>
          <a:p>
            <a:pPr marL="342900" indent="-342900">
              <a:buFont typeface="Arial" pitchFamily="34" charset="0"/>
              <a:buChar char="•"/>
            </a:pPr>
            <a:r>
              <a:rPr lang="en-US" sz="2200" dirty="0" smtClean="0">
                <a:latin typeface="Arial Rounded MT Bold" panose="020F0704030504030204" pitchFamily="34" charset="0"/>
              </a:rPr>
              <a:t>Pinch off flowers</a:t>
            </a:r>
          </a:p>
          <a:p>
            <a:pPr marL="342900" indent="-342900">
              <a:buFont typeface="Arial" pitchFamily="34" charset="0"/>
              <a:buChar char="•"/>
            </a:pPr>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Storage:</a:t>
            </a:r>
            <a:endParaRPr lang="en-US" sz="2400" dirty="0" smtClean="0">
              <a:latin typeface="Arial Rounded MT Bold" panose="020F0704030504030204" pitchFamily="34" charset="0"/>
            </a:endParaRPr>
          </a:p>
          <a:p>
            <a:pPr marL="342900" indent="-342900">
              <a:buFont typeface="Arial" pitchFamily="34" charset="0"/>
              <a:buChar char="•"/>
            </a:pPr>
            <a:r>
              <a:rPr lang="en-US" sz="2200" dirty="0">
                <a:latin typeface="Arial Rounded MT Bold" panose="020F0704030504030204" pitchFamily="34" charset="0"/>
              </a:rPr>
              <a:t>S</a:t>
            </a:r>
            <a:r>
              <a:rPr lang="en-US" sz="2200" dirty="0" smtClean="0">
                <a:latin typeface="Arial Rounded MT Bold" panose="020F0704030504030204" pitchFamily="34" charset="0"/>
              </a:rPr>
              <a:t>even days in a cup of water, like cut flowers</a:t>
            </a:r>
          </a:p>
          <a:p>
            <a:pPr marL="342900" indent="-342900">
              <a:buFont typeface="Arial" pitchFamily="34" charset="0"/>
              <a:buChar char="•"/>
            </a:pPr>
            <a:r>
              <a:rPr lang="en-US" sz="2200" dirty="0" smtClean="0">
                <a:latin typeface="Arial Rounded MT Bold" panose="020F0704030504030204" pitchFamily="34" charset="0"/>
              </a:rPr>
              <a:t>Airtight bag in fridge</a:t>
            </a:r>
          </a:p>
          <a:p>
            <a:pPr marL="342900" indent="-342900">
              <a:buFont typeface="Arial" pitchFamily="34" charset="0"/>
              <a:buChar char="•"/>
            </a:pPr>
            <a:r>
              <a:rPr lang="en-US" sz="2200" dirty="0" smtClean="0">
                <a:latin typeface="Arial Rounded MT Bold" panose="020F0704030504030204" pitchFamily="34" charset="0"/>
              </a:rPr>
              <a:t>Blended with veggie oil and frozen in </a:t>
            </a:r>
            <a:r>
              <a:rPr lang="en-US" sz="2200" dirty="0" err="1" smtClean="0">
                <a:latin typeface="Arial Rounded MT Bold" panose="020F0704030504030204" pitchFamily="34" charset="0"/>
              </a:rPr>
              <a:t>ziplock</a:t>
            </a:r>
            <a:r>
              <a:rPr lang="en-US" sz="2200" dirty="0" smtClean="0">
                <a:latin typeface="Arial Rounded MT Bold" panose="020F0704030504030204" pitchFamily="34" charset="0"/>
              </a:rPr>
              <a:t> bag</a:t>
            </a:r>
            <a:endParaRPr lang="en-US" sz="2200" dirty="0">
              <a:latin typeface="Arial Rounded MT Bold" panose="020F0704030504030204" pitchFamily="34" charset="0"/>
            </a:endParaRPr>
          </a:p>
        </p:txBody>
      </p: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71600" y="64946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71171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descr="\\UTILITY\33rd.Files\Communications\PHOTOGRAPHS\ARCHIVE 2011\OFB PDX Garden Shoot_9.11\_MG_95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57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white">
          <a:xfrm>
            <a:off x="4572000" y="0"/>
            <a:ext cx="45910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572000" y="42208"/>
            <a:ext cx="4591049" cy="6432530"/>
          </a:xfrm>
          <a:prstGeom prst="rect">
            <a:avLst/>
          </a:prstGeom>
          <a:noFill/>
        </p:spPr>
        <p:txBody>
          <a:bodyPr wrap="square" rtlCol="0">
            <a:spAutoFit/>
          </a:bodyPr>
          <a:lstStyle/>
          <a:p>
            <a:pPr algn="ctr"/>
            <a:r>
              <a:rPr lang="en-US" sz="4000" dirty="0" smtClean="0">
                <a:latin typeface="Arial Rounded MT Bold" panose="020F0704030504030204" pitchFamily="34" charset="0"/>
              </a:rPr>
              <a:t>Beans, snap</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July-Sept</a:t>
            </a: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Thick as a pencil, </a:t>
            </a:r>
            <a:br>
              <a:rPr lang="en-US" sz="2200" dirty="0" smtClean="0">
                <a:latin typeface="Arial Rounded MT Bold" panose="020F0704030504030204" pitchFamily="34" charset="0"/>
              </a:rPr>
            </a:br>
            <a:r>
              <a:rPr lang="en-US" sz="2200" dirty="0" smtClean="0">
                <a:latin typeface="Arial Rounded MT Bold" panose="020F0704030504030204" pitchFamily="34" charset="0"/>
              </a:rPr>
              <a:t>but before pods fill out</a:t>
            </a:r>
          </a:p>
          <a:p>
            <a:pPr marL="342900" indent="-342900">
              <a:buFont typeface="Arial" pitchFamily="34" charset="0"/>
              <a:buChar char="•"/>
            </a:pPr>
            <a:r>
              <a:rPr lang="en-US" sz="2200" dirty="0" smtClean="0">
                <a:latin typeface="Arial Rounded MT Bold" panose="020F0704030504030204" pitchFamily="34" charset="0"/>
              </a:rPr>
              <a:t>Hold plant and pull bean off with other hand</a:t>
            </a:r>
          </a:p>
          <a:p>
            <a:pPr marL="342900" indent="-342900">
              <a:buFont typeface="Arial" pitchFamily="34" charset="0"/>
              <a:buChar char="•"/>
            </a:pPr>
            <a:r>
              <a:rPr lang="en-US" sz="2200" dirty="0" smtClean="0">
                <a:latin typeface="Arial Rounded MT Bold" panose="020F0704030504030204" pitchFamily="34" charset="0"/>
              </a:rPr>
              <a:t>Harvest encourages growth</a:t>
            </a:r>
          </a:p>
          <a:p>
            <a:pPr marL="342900" indent="-342900">
              <a:buFont typeface="Arial" pitchFamily="34" charset="0"/>
              <a:buChar char="•"/>
            </a:pPr>
            <a:r>
              <a:rPr lang="en-US" sz="2200" dirty="0" smtClean="0">
                <a:latin typeface="Arial Rounded MT Bold" panose="020F0704030504030204" pitchFamily="34" charset="0"/>
              </a:rPr>
              <a:t>Look underneath, too!</a:t>
            </a:r>
            <a:endParaRPr lang="en-US" sz="2200" dirty="0">
              <a:latin typeface="Arial Rounded MT Bold" panose="020F0704030504030204" pitchFamily="34" charset="0"/>
            </a:endParaRPr>
          </a:p>
          <a:p>
            <a:endParaRPr lang="en-US" sz="24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Store for seven to ten </a:t>
            </a:r>
            <a:r>
              <a:rPr lang="en-US" sz="2200" dirty="0">
                <a:latin typeface="Arial Rounded MT Bold" panose="020F0704030504030204" pitchFamily="34" charset="0"/>
              </a:rPr>
              <a:t>days in a plastic bag in the </a:t>
            </a:r>
            <a:r>
              <a:rPr lang="en-US" sz="2200" dirty="0" smtClean="0">
                <a:latin typeface="Arial Rounded MT Bold" panose="020F0704030504030204" pitchFamily="34" charset="0"/>
              </a:rPr>
              <a:t>fridge</a:t>
            </a:r>
          </a:p>
          <a:p>
            <a:pPr marL="342900" indent="-342900">
              <a:buFont typeface="Arial" pitchFamily="34" charset="0"/>
              <a:buChar char="•"/>
            </a:pPr>
            <a:r>
              <a:rPr lang="en-US" sz="2200" dirty="0" smtClean="0">
                <a:latin typeface="Arial Rounded MT Bold" panose="020F0704030504030204" pitchFamily="34" charset="0"/>
              </a:rPr>
              <a:t>Dry pods? Shell and save to replant next year</a:t>
            </a:r>
            <a:endParaRPr lang="en-US" sz="2200" dirty="0">
              <a:latin typeface="Arial Rounded MT Bold" panose="020F0704030504030204" pitchFamily="34" charset="0"/>
            </a:endParaRPr>
          </a:p>
          <a:p>
            <a:endParaRPr lang="en-US" sz="2400" dirty="0" smtClean="0">
              <a:latin typeface="Arial Rounded MT Bold" panose="020F0704030504030204" pitchFamily="34" charset="0"/>
            </a:endParaRPr>
          </a:p>
        </p:txBody>
      </p:sp>
      <p:grpSp>
        <p:nvGrpSpPr>
          <p:cNvPr id="5" name="Group 4"/>
          <p:cNvGrpSpPr/>
          <p:nvPr/>
        </p:nvGrpSpPr>
        <p:grpSpPr>
          <a:xfrm>
            <a:off x="74280" y="6188824"/>
            <a:ext cx="992673" cy="618233"/>
            <a:chOff x="74280" y="6188824"/>
            <a:chExt cx="992673" cy="618233"/>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grpSp>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3051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0" y="42208"/>
            <a:ext cx="4572000" cy="6217087"/>
          </a:xfrm>
          <a:prstGeom prst="rect">
            <a:avLst/>
          </a:prstGeom>
          <a:noFill/>
        </p:spPr>
        <p:txBody>
          <a:bodyPr wrap="square" rtlCol="0">
            <a:spAutoFit/>
          </a:bodyPr>
          <a:lstStyle/>
          <a:p>
            <a:pPr algn="ctr"/>
            <a:r>
              <a:rPr lang="en-US" sz="4000" dirty="0" smtClean="0">
                <a:latin typeface="Arial Rounded MT Bold" panose="020F0704030504030204" pitchFamily="34" charset="0"/>
              </a:rPr>
              <a:t>Beets</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June-March</a:t>
            </a: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“Shoulders” above soil line</a:t>
            </a:r>
          </a:p>
          <a:p>
            <a:pPr marL="342900" indent="-342900">
              <a:buFont typeface="Arial" pitchFamily="34" charset="0"/>
              <a:buChar char="•"/>
            </a:pPr>
            <a:r>
              <a:rPr lang="en-US" sz="2200" dirty="0" smtClean="0">
                <a:latin typeface="Arial Rounded MT Bold" panose="020F0704030504030204" pitchFamily="34" charset="0"/>
              </a:rPr>
              <a:t>Edible at any size </a:t>
            </a:r>
            <a:br>
              <a:rPr lang="en-US" sz="2200" dirty="0" smtClean="0">
                <a:latin typeface="Arial Rounded MT Bold" panose="020F0704030504030204" pitchFamily="34" charset="0"/>
              </a:rPr>
            </a:br>
            <a:r>
              <a:rPr lang="en-US" sz="2200" dirty="0" smtClean="0">
                <a:latin typeface="Arial Rounded MT Bold" panose="020F0704030504030204" pitchFamily="34" charset="0"/>
              </a:rPr>
              <a:t>(smaller is more tender)</a:t>
            </a:r>
          </a:p>
          <a:p>
            <a:pPr marL="342900" indent="-342900">
              <a:buFont typeface="Arial" pitchFamily="34" charset="0"/>
              <a:buChar char="•"/>
            </a:pPr>
            <a:r>
              <a:rPr lang="en-US" sz="2200" dirty="0" smtClean="0">
                <a:latin typeface="Arial Rounded MT Bold" panose="020F0704030504030204" pitchFamily="34" charset="0"/>
              </a:rPr>
              <a:t>Wiggle or loosen soil with trowel to harvest</a:t>
            </a:r>
          </a:p>
          <a:p>
            <a:pPr marL="342900" indent="-342900">
              <a:buFont typeface="Arial" pitchFamily="34" charset="0"/>
              <a:buChar char="•"/>
            </a:pPr>
            <a:r>
              <a:rPr lang="en-US" sz="2200" dirty="0" smtClean="0">
                <a:latin typeface="Arial Rounded MT Bold" panose="020F0704030504030204" pitchFamily="34" charset="0"/>
              </a:rPr>
              <a:t>Beet greens are edible</a:t>
            </a:r>
            <a:endParaRPr lang="en-US" sz="2200" dirty="0">
              <a:latin typeface="Arial Rounded MT Bold" panose="020F0704030504030204" pitchFamily="34" charset="0"/>
            </a:endParaRPr>
          </a:p>
          <a:p>
            <a:endParaRPr lang="en-US" sz="20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p>
          <a:p>
            <a:pPr marL="342900" indent="-342900">
              <a:buFont typeface="Arial" pitchFamily="34" charset="0"/>
              <a:buChar char="•"/>
            </a:pPr>
            <a:r>
              <a:rPr lang="en-US" sz="2200" dirty="0">
                <a:latin typeface="Arial Rounded MT Bold" panose="020F0704030504030204" pitchFamily="34" charset="0"/>
              </a:rPr>
              <a:t>D</a:t>
            </a:r>
            <a:r>
              <a:rPr lang="en-US" sz="2200" dirty="0" smtClean="0">
                <a:latin typeface="Arial Rounded MT Bold" panose="020F0704030504030204" pitchFamily="34" charset="0"/>
              </a:rPr>
              <a:t>on’t wash before storing</a:t>
            </a:r>
          </a:p>
          <a:p>
            <a:pPr marL="342900" indent="-342900">
              <a:buFont typeface="Arial" pitchFamily="34" charset="0"/>
              <a:buChar char="•"/>
            </a:pPr>
            <a:r>
              <a:rPr lang="en-US" sz="2200" dirty="0" smtClean="0">
                <a:latin typeface="Arial Rounded MT Bold" panose="020F0704030504030204" pitchFamily="34" charset="0"/>
              </a:rPr>
              <a:t>With greens, one to two weeks in a bag in the fridge</a:t>
            </a:r>
          </a:p>
          <a:p>
            <a:pPr marL="342900" indent="-342900">
              <a:buFont typeface="Arial" pitchFamily="34" charset="0"/>
              <a:buChar char="•"/>
            </a:pPr>
            <a:r>
              <a:rPr lang="en-US" sz="2200" dirty="0" smtClean="0">
                <a:latin typeface="Arial Rounded MT Bold" panose="020F0704030504030204" pitchFamily="34" charset="0"/>
              </a:rPr>
              <a:t>Without greens, three to five months</a:t>
            </a:r>
          </a:p>
        </p:txBody>
      </p:sp>
      <p:pic>
        <p:nvPicPr>
          <p:cNvPr id="6147" name="Picture 3" descr="S:\Agency Relations\Education Programs\Learning Gardens\Education\Seed to Supper\6. 2012 Revamp\New Curriculum\Graphics &amp; photos\Photos\Photos used in booklet\beet in groun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19050"/>
            <a:ext cx="457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93354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Picture 2" descr="http://2.bp.blogspot.com/-kF_8xxvfITY/T0GDnjBc7UI/AAAAAAAAAjA/faAroH_0YGY/s1600/CIMG1924.JPG"/>
          <p:cNvPicPr>
            <a:picLocks noChangeAspect="1" noChangeArrowheads="1"/>
          </p:cNvPicPr>
          <p:nvPr/>
        </p:nvPicPr>
        <p:blipFill rotWithShape="1">
          <a:blip r:embed="rId3">
            <a:extLst>
              <a:ext uri="{28A0092B-C50C-407E-A947-70E740481C1C}">
                <a14:useLocalDpi xmlns:a14="http://schemas.microsoft.com/office/drawing/2010/main" val="0"/>
              </a:ext>
            </a:extLst>
          </a:blip>
          <a:srcRect l="1" r="11031"/>
          <a:stretch/>
        </p:blipFill>
        <p:spPr bwMode="auto">
          <a:xfrm>
            <a:off x="-8021" y="0"/>
            <a:ext cx="4580021" cy="6863862"/>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white">
          <a:xfrm>
            <a:off x="4572000" y="0"/>
            <a:ext cx="45910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572000" y="42208"/>
            <a:ext cx="4591049" cy="6309420"/>
          </a:xfrm>
          <a:prstGeom prst="rect">
            <a:avLst/>
          </a:prstGeom>
          <a:noFill/>
        </p:spPr>
        <p:txBody>
          <a:bodyPr wrap="square" rtlCol="0">
            <a:spAutoFit/>
          </a:bodyPr>
          <a:lstStyle/>
          <a:p>
            <a:pPr algn="ctr"/>
            <a:r>
              <a:rPr lang="en-US" sz="4000" dirty="0" smtClean="0">
                <a:latin typeface="Arial Rounded MT Bold" panose="020F0704030504030204" pitchFamily="34" charset="0"/>
              </a:rPr>
              <a:t>Broccoli</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June-Nov</a:t>
            </a: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Tight and compact, before yellow flowers appear</a:t>
            </a:r>
          </a:p>
          <a:p>
            <a:pPr marL="342900" indent="-342900">
              <a:buFont typeface="Arial" pitchFamily="34" charset="0"/>
              <a:buChar char="•"/>
            </a:pPr>
            <a:r>
              <a:rPr lang="en-US" sz="2200" dirty="0" smtClean="0">
                <a:latin typeface="Arial Rounded MT Bold" panose="020F0704030504030204" pitchFamily="34" charset="0"/>
              </a:rPr>
              <a:t>Flowers, stem and leaves are edible, too!</a:t>
            </a:r>
          </a:p>
          <a:p>
            <a:pPr marL="342900" indent="-342900">
              <a:buFont typeface="Arial" pitchFamily="34" charset="0"/>
              <a:buChar char="•"/>
            </a:pPr>
            <a:r>
              <a:rPr lang="en-US" sz="2200" dirty="0" smtClean="0">
                <a:latin typeface="Arial Rounded MT Bold" panose="020F0704030504030204" pitchFamily="34" charset="0"/>
              </a:rPr>
              <a:t>Cut stalk 5-6” below head</a:t>
            </a:r>
          </a:p>
          <a:p>
            <a:pPr marL="342900" indent="-342900">
              <a:buFont typeface="Arial" pitchFamily="34" charset="0"/>
              <a:buChar char="•"/>
            </a:pPr>
            <a:r>
              <a:rPr lang="en-US" sz="2200" dirty="0" smtClean="0">
                <a:latin typeface="Arial Rounded MT Bold" panose="020F0704030504030204" pitchFamily="34" charset="0"/>
              </a:rPr>
              <a:t>Side-shoots will continue to grow— harvest them, too</a:t>
            </a:r>
          </a:p>
          <a:p>
            <a:endParaRPr lang="en-US" sz="24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Keep it cool</a:t>
            </a:r>
          </a:p>
          <a:p>
            <a:pPr marL="342900" indent="-342900">
              <a:buFont typeface="Arial" pitchFamily="34" charset="0"/>
              <a:buChar char="•"/>
            </a:pPr>
            <a:r>
              <a:rPr lang="en-US" sz="2200" dirty="0" smtClean="0">
                <a:latin typeface="Arial Rounded MT Bold" panose="020F0704030504030204" pitchFamily="34" charset="0"/>
              </a:rPr>
              <a:t>Store in a bag in the fridge for 10-14 days</a:t>
            </a:r>
            <a:endParaRPr lang="en-US" sz="2200" dirty="0">
              <a:latin typeface="Arial Rounded MT Bold" panose="020F0704030504030204" pitchFamily="34" charset="0"/>
            </a:endParaRPr>
          </a:p>
          <a:p>
            <a:endParaRPr lang="en-US" sz="2400" dirty="0" smtClean="0">
              <a:latin typeface="Arial Rounded MT Bold" panose="020F0704030504030204" pitchFamily="34" charset="0"/>
            </a:endParaRPr>
          </a:p>
        </p:txBody>
      </p:sp>
      <p:grpSp>
        <p:nvGrpSpPr>
          <p:cNvPr id="5" name="Group 4"/>
          <p:cNvGrpSpPr/>
          <p:nvPr/>
        </p:nvGrpSpPr>
        <p:grpSpPr>
          <a:xfrm>
            <a:off x="74280" y="6188824"/>
            <a:ext cx="992673" cy="618233"/>
            <a:chOff x="74280" y="6188824"/>
            <a:chExt cx="992673" cy="618233"/>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grpSp>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99309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0" y="42208"/>
            <a:ext cx="4572000" cy="5878532"/>
          </a:xfrm>
          <a:prstGeom prst="rect">
            <a:avLst/>
          </a:prstGeom>
          <a:noFill/>
        </p:spPr>
        <p:txBody>
          <a:bodyPr wrap="square" rtlCol="0">
            <a:spAutoFit/>
          </a:bodyPr>
          <a:lstStyle/>
          <a:p>
            <a:pPr algn="ctr"/>
            <a:r>
              <a:rPr lang="en-US" sz="4000" dirty="0" smtClean="0">
                <a:latin typeface="Arial Rounded MT Bold" panose="020F0704030504030204" pitchFamily="34" charset="0"/>
              </a:rPr>
              <a:t>Cabbage</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July-Nov </a:t>
            </a:r>
            <a:br>
              <a:rPr lang="en-US" sz="2200" dirty="0" smtClean="0">
                <a:solidFill>
                  <a:srgbClr val="FF0000"/>
                </a:solidFill>
                <a:latin typeface="Arial Rounded MT Bold" panose="020F0704030504030204" pitchFamily="34" charset="0"/>
              </a:rPr>
            </a:br>
            <a:r>
              <a:rPr lang="en-US" sz="2200" dirty="0" smtClean="0">
                <a:solidFill>
                  <a:srgbClr val="FF0000"/>
                </a:solidFill>
                <a:latin typeface="Arial Rounded MT Bold" panose="020F0704030504030204" pitchFamily="34" charset="0"/>
              </a:rPr>
              <a:t>(Nov-Apr if summer-planted)</a:t>
            </a: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Compact, firm heads, before they begin to open</a:t>
            </a:r>
          </a:p>
          <a:p>
            <a:pPr marL="342900" indent="-342900">
              <a:buFont typeface="Arial" pitchFamily="34" charset="0"/>
              <a:buChar char="•"/>
            </a:pPr>
            <a:r>
              <a:rPr lang="en-US" sz="2200" dirty="0" smtClean="0">
                <a:latin typeface="Arial Rounded MT Bold" panose="020F0704030504030204" pitchFamily="34" charset="0"/>
              </a:rPr>
              <a:t>Size and shape can vary</a:t>
            </a:r>
          </a:p>
          <a:p>
            <a:pPr marL="342900" indent="-342900">
              <a:buFont typeface="Arial" pitchFamily="34" charset="0"/>
              <a:buChar char="•"/>
            </a:pPr>
            <a:r>
              <a:rPr lang="en-US" sz="2200" dirty="0" smtClean="0">
                <a:latin typeface="Arial Rounded MT Bold" panose="020F0704030504030204" pitchFamily="34" charset="0"/>
              </a:rPr>
              <a:t>Cut stem close to the head</a:t>
            </a:r>
          </a:p>
          <a:p>
            <a:pPr marL="342900" indent="-342900">
              <a:buFont typeface="Arial" pitchFamily="34" charset="0"/>
              <a:buChar char="•"/>
            </a:pPr>
            <a:r>
              <a:rPr lang="en-US" sz="2200" dirty="0" smtClean="0">
                <a:latin typeface="Arial Rounded MT Bold" panose="020F0704030504030204" pitchFamily="34" charset="0"/>
              </a:rPr>
              <a:t>Will grow “cabbage sprouts” after head is cut</a:t>
            </a:r>
            <a:endParaRPr lang="en-US" sz="2200" dirty="0">
              <a:latin typeface="Arial Rounded MT Bold" panose="020F0704030504030204" pitchFamily="34" charset="0"/>
            </a:endParaRPr>
          </a:p>
          <a:p>
            <a:endParaRPr lang="en-US" sz="20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Keep cool</a:t>
            </a:r>
          </a:p>
          <a:p>
            <a:pPr marL="342900" indent="-342900">
              <a:buFont typeface="Arial" pitchFamily="34" charset="0"/>
              <a:buChar char="•"/>
            </a:pPr>
            <a:r>
              <a:rPr lang="en-US" sz="2200" dirty="0" smtClean="0">
                <a:latin typeface="Arial Rounded MT Bold" panose="020F0704030504030204" pitchFamily="34" charset="0"/>
              </a:rPr>
              <a:t>Wrap in plastic, store in fridge three to six weeks</a:t>
            </a:r>
          </a:p>
        </p:txBody>
      </p:sp>
      <p:pic>
        <p:nvPicPr>
          <p:cNvPr id="8194" name="Picture 2" descr="http://www.vegetablegardener.com/assets/uploads/posts/2367/kg11-cabbages-01.jpg"/>
          <p:cNvPicPr>
            <a:picLocks noChangeAspect="1" noChangeArrowheads="1"/>
          </p:cNvPicPr>
          <p:nvPr/>
        </p:nvPicPr>
        <p:blipFill rotWithShape="1">
          <a:blip r:embed="rId4">
            <a:extLst>
              <a:ext uri="{28A0092B-C50C-407E-A947-70E740481C1C}">
                <a14:useLocalDpi xmlns:a14="http://schemas.microsoft.com/office/drawing/2010/main" val="0"/>
              </a:ext>
            </a:extLst>
          </a:blip>
          <a:srcRect l="20283" r="13118" b="202"/>
          <a:stretch/>
        </p:blipFill>
        <p:spPr bwMode="auto">
          <a:xfrm>
            <a:off x="4572000" y="-1"/>
            <a:ext cx="4572000" cy="685107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5616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Picture 2" descr="http://curlybug.files.wordpress.com/2012/06/dsc01838_resized.jpg"/>
          <p:cNvPicPr>
            <a:picLocks noChangeAspect="1" noChangeArrowheads="1"/>
          </p:cNvPicPr>
          <p:nvPr/>
        </p:nvPicPr>
        <p:blipFill rotWithShape="1">
          <a:blip r:embed="rId3">
            <a:extLst>
              <a:ext uri="{28A0092B-C50C-407E-A947-70E740481C1C}">
                <a14:useLocalDpi xmlns:a14="http://schemas.microsoft.com/office/drawing/2010/main" val="0"/>
              </a:ext>
            </a:extLst>
          </a:blip>
          <a:srcRect l="14239" r="20496" b="25050"/>
          <a:stretch/>
        </p:blipFill>
        <p:spPr bwMode="auto">
          <a:xfrm>
            <a:off x="1" y="1"/>
            <a:ext cx="4572000" cy="6863862"/>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white">
          <a:xfrm>
            <a:off x="4572000" y="0"/>
            <a:ext cx="45910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619625" y="56147"/>
            <a:ext cx="4495800" cy="6647974"/>
          </a:xfrm>
          <a:prstGeom prst="rect">
            <a:avLst/>
          </a:prstGeom>
          <a:noFill/>
        </p:spPr>
        <p:txBody>
          <a:bodyPr wrap="square" rtlCol="0">
            <a:spAutoFit/>
          </a:bodyPr>
          <a:lstStyle/>
          <a:p>
            <a:pPr algn="ctr"/>
            <a:r>
              <a:rPr lang="en-US" sz="4000" dirty="0" smtClean="0">
                <a:latin typeface="Arial Rounded MT Bold" panose="020F0704030504030204" pitchFamily="34" charset="0"/>
              </a:rPr>
              <a:t>Carrots</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July-Nov</a:t>
            </a: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One-half inch wide</a:t>
            </a:r>
          </a:p>
          <a:p>
            <a:pPr marL="342900" indent="-342900">
              <a:buFont typeface="Arial" pitchFamily="34" charset="0"/>
              <a:buChar char="•"/>
            </a:pPr>
            <a:r>
              <a:rPr lang="en-US" sz="2200" dirty="0" smtClean="0">
                <a:latin typeface="Arial Rounded MT Bold" panose="020F0704030504030204" pitchFamily="34" charset="0"/>
              </a:rPr>
              <a:t>Get sweeter as they grow</a:t>
            </a:r>
          </a:p>
          <a:p>
            <a:pPr marL="342900" indent="-342900">
              <a:buFont typeface="Arial" pitchFamily="34" charset="0"/>
              <a:buChar char="•"/>
            </a:pPr>
            <a:r>
              <a:rPr lang="en-US" sz="2200" dirty="0" smtClean="0">
                <a:latin typeface="Arial Rounded MT Bold" panose="020F0704030504030204" pitchFamily="34" charset="0"/>
              </a:rPr>
              <a:t>Become bitter &amp; woody if they get too large and split</a:t>
            </a:r>
          </a:p>
          <a:p>
            <a:pPr marL="342900" indent="-342900">
              <a:buFont typeface="Arial" pitchFamily="34" charset="0"/>
              <a:buChar char="•"/>
            </a:pPr>
            <a:r>
              <a:rPr lang="en-US" sz="2200" dirty="0" smtClean="0">
                <a:latin typeface="Arial Rounded MT Bold" panose="020F0704030504030204" pitchFamily="34" charset="0"/>
              </a:rPr>
              <a:t>Hold leaves close to root and wiggle</a:t>
            </a:r>
          </a:p>
          <a:p>
            <a:pPr marL="342900" indent="-342900">
              <a:buFont typeface="Arial" pitchFamily="34" charset="0"/>
              <a:buChar char="•"/>
            </a:pPr>
            <a:r>
              <a:rPr lang="en-US" sz="2200" dirty="0" smtClean="0">
                <a:latin typeface="Arial Rounded MT Bold" panose="020F0704030504030204" pitchFamily="34" charset="0"/>
              </a:rPr>
              <a:t>Loosen soil first to avoid breaking root</a:t>
            </a:r>
          </a:p>
          <a:p>
            <a:endParaRPr lang="en-US" sz="24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Cut off tops</a:t>
            </a:r>
          </a:p>
          <a:p>
            <a:pPr marL="342900" indent="-342900">
              <a:buFont typeface="Arial" pitchFamily="34" charset="0"/>
              <a:buChar char="•"/>
            </a:pPr>
            <a:r>
              <a:rPr lang="en-US" sz="2200" dirty="0" smtClean="0">
                <a:latin typeface="Arial Rounded MT Bold" panose="020F0704030504030204" pitchFamily="34" charset="0"/>
              </a:rPr>
              <a:t>Store in a bag in the fridge for four to six months</a:t>
            </a:r>
            <a:endParaRPr lang="en-US" sz="2200" dirty="0">
              <a:latin typeface="Arial Rounded MT Bold" panose="020F0704030504030204" pitchFamily="34" charset="0"/>
            </a:endParaRPr>
          </a:p>
          <a:p>
            <a:endParaRPr lang="en-US" sz="2400" dirty="0" smtClean="0">
              <a:latin typeface="Arial Rounded MT Bold" panose="020F0704030504030204" pitchFamily="34" charset="0"/>
            </a:endParaRPr>
          </a:p>
        </p:txBody>
      </p:sp>
      <p:grpSp>
        <p:nvGrpSpPr>
          <p:cNvPr id="5" name="Group 4"/>
          <p:cNvGrpSpPr/>
          <p:nvPr/>
        </p:nvGrpSpPr>
        <p:grpSpPr>
          <a:xfrm>
            <a:off x="74280" y="6188824"/>
            <a:ext cx="992673" cy="618233"/>
            <a:chOff x="74280" y="6188824"/>
            <a:chExt cx="992673" cy="618233"/>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grpSp>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3135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0" y="42208"/>
            <a:ext cx="4572000" cy="6001643"/>
          </a:xfrm>
          <a:prstGeom prst="rect">
            <a:avLst/>
          </a:prstGeom>
          <a:noFill/>
        </p:spPr>
        <p:txBody>
          <a:bodyPr wrap="square" rtlCol="0">
            <a:spAutoFit/>
          </a:bodyPr>
          <a:lstStyle/>
          <a:p>
            <a:pPr algn="ctr"/>
            <a:r>
              <a:rPr lang="en-US" sz="4000" dirty="0" smtClean="0">
                <a:latin typeface="Arial Rounded MT Bold" panose="020F0704030504030204" pitchFamily="34" charset="0"/>
              </a:rPr>
              <a:t>Cauliflower</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May-June </a:t>
            </a:r>
            <a:br>
              <a:rPr lang="en-US" sz="2200" dirty="0" smtClean="0">
                <a:solidFill>
                  <a:srgbClr val="FF0000"/>
                </a:solidFill>
                <a:latin typeface="Arial Rounded MT Bold" panose="020F0704030504030204" pitchFamily="34" charset="0"/>
              </a:rPr>
            </a:br>
            <a:r>
              <a:rPr lang="en-US" sz="2200" dirty="0" smtClean="0">
                <a:solidFill>
                  <a:srgbClr val="FF0000"/>
                </a:solidFill>
                <a:latin typeface="Arial Rounded MT Bold" panose="020F0704030504030204" pitchFamily="34" charset="0"/>
              </a:rPr>
              <a:t>and Sept-Nov (March-June for overwintered varieties)</a:t>
            </a: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6-8” wide head</a:t>
            </a:r>
          </a:p>
          <a:p>
            <a:pPr marL="342900" indent="-342900">
              <a:buFont typeface="Arial" pitchFamily="34" charset="0"/>
              <a:buChar char="•"/>
            </a:pPr>
            <a:r>
              <a:rPr lang="en-US" sz="2200" dirty="0" smtClean="0">
                <a:latin typeface="Arial Rounded MT Bold" panose="020F0704030504030204" pitchFamily="34" charset="0"/>
              </a:rPr>
              <a:t>“Curd” firm, smooth and compact, not “like rice”</a:t>
            </a:r>
          </a:p>
          <a:p>
            <a:pPr marL="342900" indent="-342900">
              <a:buFont typeface="Arial" pitchFamily="34" charset="0"/>
              <a:buChar char="•"/>
            </a:pPr>
            <a:r>
              <a:rPr lang="en-US" sz="2200" dirty="0" smtClean="0">
                <a:latin typeface="Arial Rounded MT Bold" panose="020F0704030504030204" pitchFamily="34" charset="0"/>
              </a:rPr>
              <a:t>Cut main stem below head, keep a few leaves attached</a:t>
            </a:r>
            <a:endParaRPr lang="en-US" sz="2200" dirty="0">
              <a:latin typeface="Arial Rounded MT Bold" panose="020F0704030504030204" pitchFamily="34" charset="0"/>
            </a:endParaRPr>
          </a:p>
          <a:p>
            <a:endParaRPr lang="en-US" sz="22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Keep cool</a:t>
            </a:r>
          </a:p>
          <a:p>
            <a:pPr marL="342900" indent="-342900">
              <a:buFont typeface="Arial" pitchFamily="34" charset="0"/>
              <a:buChar char="•"/>
            </a:pPr>
            <a:r>
              <a:rPr lang="en-US" sz="2200" dirty="0" smtClean="0">
                <a:latin typeface="Arial Rounded MT Bold" panose="020F0704030504030204" pitchFamily="34" charset="0"/>
              </a:rPr>
              <a:t>Wrap in plastic, store in fridge for two to four weeks</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r="1639"/>
          <a:stretch/>
        </p:blipFill>
        <p:spPr>
          <a:xfrm>
            <a:off x="4572000" y="4460815"/>
            <a:ext cx="4572000" cy="2397185"/>
          </a:xfrm>
          <a:prstGeom prst="rect">
            <a:avLst/>
          </a:prstGeom>
        </p:spPr>
      </p:pic>
      <p:sp>
        <p:nvSpPr>
          <p:cNvPr id="3" name="Rectangle 2"/>
          <p:cNvSpPr/>
          <p:nvPr/>
        </p:nvSpPr>
        <p:spPr>
          <a:xfrm>
            <a:off x="4572001" y="3886200"/>
            <a:ext cx="4229099" cy="584775"/>
          </a:xfrm>
          <a:prstGeom prst="rect">
            <a:avLst/>
          </a:prstGeom>
        </p:spPr>
        <p:txBody>
          <a:bodyPr wrap="square">
            <a:spAutoFit/>
          </a:bodyPr>
          <a:lstStyle/>
          <a:p>
            <a:pPr algn="ctr"/>
            <a:r>
              <a:rPr lang="en-US" sz="3200" dirty="0" smtClean="0">
                <a:latin typeface="Arial Rounded MT Bold" panose="020F0704030504030204" pitchFamily="34" charset="0"/>
              </a:rPr>
              <a:t>Also, try blanching</a:t>
            </a:r>
            <a:endParaRPr lang="en-US" sz="3200" dirty="0">
              <a:latin typeface="Arial Rounded MT Bold" panose="020F0704030504030204" pitchFamily="34" charset="0"/>
            </a:endParaRPr>
          </a:p>
        </p:txBody>
      </p:sp>
      <p:sp>
        <p:nvSpPr>
          <p:cNvPr id="4" name="Down Arrow 3"/>
          <p:cNvSpPr/>
          <p:nvPr/>
        </p:nvSpPr>
        <p:spPr>
          <a:xfrm>
            <a:off x="8610600" y="3962400"/>
            <a:ext cx="190500" cy="37082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descr="http://www.thompson-morgan.com/medias/sys_tandm/8796357001246.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7500" b="7500"/>
          <a:stretch/>
        </p:blipFill>
        <p:spPr bwMode="auto">
          <a:xfrm>
            <a:off x="4572001" y="0"/>
            <a:ext cx="4571999" cy="388619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10"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4445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Picture 2" descr="C:\Users\AAbbors\Dropbox\S2S curriculum redevelopment\DRAFT Curriculum outlines and text\Graphics\Final booklet\Photos\Additional photos\S2S Pics (OFB)\chard, cut and come agai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5185"/>
          <a:stretch/>
        </p:blipFill>
        <p:spPr bwMode="auto">
          <a:xfrm>
            <a:off x="0" y="0"/>
            <a:ext cx="48768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white">
          <a:xfrm>
            <a:off x="4876800" y="0"/>
            <a:ext cx="42862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5029200" y="0"/>
            <a:ext cx="4114800" cy="6278642"/>
          </a:xfrm>
          <a:prstGeom prst="rect">
            <a:avLst/>
          </a:prstGeom>
          <a:noFill/>
        </p:spPr>
        <p:txBody>
          <a:bodyPr wrap="square" rtlCol="0">
            <a:spAutoFit/>
          </a:bodyPr>
          <a:lstStyle/>
          <a:p>
            <a:pPr algn="ctr"/>
            <a:r>
              <a:rPr lang="en-US" sz="4000" dirty="0" smtClean="0">
                <a:latin typeface="Arial Rounded MT Bold" panose="020F0704030504030204" pitchFamily="34" charset="0"/>
              </a:rPr>
              <a:t>Chard</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May-Dec (possibly into early spring)</a:t>
            </a: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Edible at any size</a:t>
            </a:r>
          </a:p>
          <a:p>
            <a:pPr marL="342900" indent="-342900">
              <a:buFont typeface="Arial" pitchFamily="34" charset="0"/>
              <a:buChar char="•"/>
            </a:pPr>
            <a:r>
              <a:rPr lang="en-US" sz="2200" dirty="0" smtClean="0">
                <a:latin typeface="Arial Rounded MT Bold" panose="020F0704030504030204" pitchFamily="34" charset="0"/>
              </a:rPr>
              <a:t>Eat chard </a:t>
            </a:r>
            <a:r>
              <a:rPr lang="en-US" sz="2200" dirty="0" err="1" smtClean="0">
                <a:latin typeface="Arial Rounded MT Bold" panose="020F0704030504030204" pitchFamily="34" charset="0"/>
              </a:rPr>
              <a:t>thinnings</a:t>
            </a:r>
            <a:r>
              <a:rPr lang="en-US" sz="2200" dirty="0" smtClean="0">
                <a:latin typeface="Arial Rounded MT Bold" panose="020F0704030504030204" pitchFamily="34" charset="0"/>
              </a:rPr>
              <a:t> as “baby chard”</a:t>
            </a:r>
          </a:p>
          <a:p>
            <a:pPr marL="342900" indent="-342900">
              <a:buFont typeface="Arial" pitchFamily="34" charset="0"/>
              <a:buChar char="•"/>
            </a:pPr>
            <a:r>
              <a:rPr lang="en-US" sz="2200" dirty="0" smtClean="0">
                <a:latin typeface="Arial Rounded MT Bold" panose="020F0704030504030204" pitchFamily="34" charset="0"/>
              </a:rPr>
              <a:t>For mature plants, </a:t>
            </a:r>
            <a:br>
              <a:rPr lang="en-US" sz="2200" dirty="0" smtClean="0">
                <a:latin typeface="Arial Rounded MT Bold" panose="020F0704030504030204" pitchFamily="34" charset="0"/>
              </a:rPr>
            </a:br>
            <a:r>
              <a:rPr lang="en-US" sz="2200" dirty="0" smtClean="0">
                <a:latin typeface="Arial Rounded MT Bold" panose="020F0704030504030204" pitchFamily="34" charset="0"/>
              </a:rPr>
              <a:t>“cut-and-come-again”-- </a:t>
            </a:r>
            <a:r>
              <a:rPr lang="en-US" sz="2200" dirty="0">
                <a:latin typeface="Arial Rounded MT Bold" panose="020F0704030504030204" pitchFamily="34" charset="0"/>
              </a:rPr>
              <a:t>m</a:t>
            </a:r>
            <a:r>
              <a:rPr lang="en-US" sz="2200" dirty="0" smtClean="0">
                <a:latin typeface="Arial Rounded MT Bold" panose="020F0704030504030204" pitchFamily="34" charset="0"/>
              </a:rPr>
              <a:t>ore will grow!</a:t>
            </a:r>
          </a:p>
          <a:p>
            <a:endParaRPr lang="en-US" sz="2400" u="sng" dirty="0" smtClean="0">
              <a:latin typeface="Arial Rounded MT Bold" panose="020F0704030504030204" pitchFamily="34" charset="0"/>
            </a:endParaRPr>
          </a:p>
          <a:p>
            <a:r>
              <a:rPr lang="en-US" sz="2400" u="sng" dirty="0" smtClean="0">
                <a:latin typeface="Arial Rounded MT Bold" panose="020F0704030504030204" pitchFamily="34" charset="0"/>
              </a:rPr>
              <a:t>Storage &amp; use: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Stores two to three days in a bag in the fridge</a:t>
            </a:r>
          </a:p>
          <a:p>
            <a:pPr marL="342900" indent="-342900">
              <a:buFont typeface="Arial" pitchFamily="34" charset="0"/>
              <a:buChar char="•"/>
            </a:pPr>
            <a:r>
              <a:rPr lang="en-US" sz="2200" dirty="0" smtClean="0">
                <a:latin typeface="Arial Rounded MT Bold" panose="020F0704030504030204" pitchFamily="34" charset="0"/>
              </a:rPr>
              <a:t>Cook greens and tough stem separately</a:t>
            </a:r>
            <a:endParaRPr lang="en-US" sz="2200" dirty="0">
              <a:latin typeface="Arial Rounded MT Bold" panose="020F0704030504030204" pitchFamily="34" charset="0"/>
            </a:endParaRPr>
          </a:p>
        </p:txBody>
      </p:sp>
      <p:grpSp>
        <p:nvGrpSpPr>
          <p:cNvPr id="5" name="Group 4"/>
          <p:cNvGrpSpPr/>
          <p:nvPr/>
        </p:nvGrpSpPr>
        <p:grpSpPr>
          <a:xfrm>
            <a:off x="74280" y="6188824"/>
            <a:ext cx="992673" cy="618233"/>
            <a:chOff x="74280" y="6188824"/>
            <a:chExt cx="992673" cy="618233"/>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grpSp>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5715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0" y="42208"/>
            <a:ext cx="4572000" cy="6247864"/>
          </a:xfrm>
          <a:prstGeom prst="rect">
            <a:avLst/>
          </a:prstGeom>
          <a:noFill/>
        </p:spPr>
        <p:txBody>
          <a:bodyPr wrap="square" rtlCol="0">
            <a:spAutoFit/>
          </a:bodyPr>
          <a:lstStyle/>
          <a:p>
            <a:pPr algn="ctr"/>
            <a:r>
              <a:rPr lang="en-US" sz="3800" dirty="0" smtClean="0">
                <a:latin typeface="Arial Rounded MT Bold" panose="020F0704030504030204" pitchFamily="34" charset="0"/>
              </a:rPr>
              <a:t>Cilantro/coriander</a:t>
            </a:r>
            <a:endParaRPr lang="en-US" sz="38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May-June </a:t>
            </a:r>
            <a:br>
              <a:rPr lang="en-US" sz="2200" dirty="0" smtClean="0">
                <a:solidFill>
                  <a:srgbClr val="FF0000"/>
                </a:solidFill>
                <a:latin typeface="Arial Rounded MT Bold" panose="020F0704030504030204" pitchFamily="34" charset="0"/>
              </a:rPr>
            </a:br>
            <a:r>
              <a:rPr lang="en-US" sz="2200" dirty="0" smtClean="0">
                <a:solidFill>
                  <a:srgbClr val="FF0000"/>
                </a:solidFill>
                <a:latin typeface="Arial Rounded MT Bold" panose="020F0704030504030204" pitchFamily="34" charset="0"/>
              </a:rPr>
              <a:t>&amp; Sept-Oct </a:t>
            </a:r>
            <a:r>
              <a:rPr lang="en-US" sz="2000" dirty="0" smtClean="0">
                <a:solidFill>
                  <a:srgbClr val="FF0000"/>
                </a:solidFill>
                <a:latin typeface="Arial Rounded MT Bold" panose="020F0704030504030204" pitchFamily="34" charset="0"/>
              </a:rPr>
              <a:t>(seeds - Aug-Sept)</a:t>
            </a:r>
          </a:p>
          <a:p>
            <a:endParaRPr lang="en-US"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Both an herb (cilantro) and a spice (coriander seed)</a:t>
            </a:r>
          </a:p>
          <a:p>
            <a:pPr marL="342900" indent="-342900">
              <a:buFont typeface="Arial" pitchFamily="34" charset="0"/>
              <a:buChar char="•"/>
            </a:pPr>
            <a:r>
              <a:rPr lang="en-US" sz="2200" dirty="0" smtClean="0">
                <a:latin typeface="Arial Rounded MT Bold" panose="020F0704030504030204" pitchFamily="34" charset="0"/>
              </a:rPr>
              <a:t>Cut-and-come-again leaves beginning at 6” tall</a:t>
            </a:r>
          </a:p>
          <a:p>
            <a:pPr marL="342900" indent="-342900">
              <a:buFont typeface="Arial" pitchFamily="34" charset="0"/>
              <a:buChar char="•"/>
            </a:pPr>
            <a:r>
              <a:rPr lang="en-US" sz="2200" dirty="0" smtClean="0">
                <a:latin typeface="Arial Rounded MT Bold" panose="020F0704030504030204" pitchFamily="34" charset="0"/>
              </a:rPr>
              <a:t>When plant “bolts”, harvest seed when plant browns</a:t>
            </a:r>
            <a:endParaRPr lang="en-US" sz="2200" dirty="0">
              <a:latin typeface="Arial Rounded MT Bold" panose="020F0704030504030204" pitchFamily="34" charset="0"/>
            </a:endParaRPr>
          </a:p>
          <a:p>
            <a:endParaRPr lang="en-US" sz="22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Leaves - in water like cut flowers for up to a week</a:t>
            </a:r>
          </a:p>
          <a:p>
            <a:pPr marL="342900" indent="-342900">
              <a:buFont typeface="Arial" pitchFamily="34" charset="0"/>
              <a:buChar char="•"/>
            </a:pPr>
            <a:r>
              <a:rPr lang="en-US" sz="2200" dirty="0" smtClean="0">
                <a:latin typeface="Arial Rounded MT Bold" panose="020F0704030504030204" pitchFamily="34" charset="0"/>
              </a:rPr>
              <a:t>Seed - threshed and dry, 	keeps one to two years</a:t>
            </a:r>
          </a:p>
        </p:txBody>
      </p:sp>
      <p:pic>
        <p:nvPicPr>
          <p:cNvPr id="12290" name="Picture 2" descr="http://img4.sunset.com/i/2006/06/cilantro-pick-x.jpg?500:500"/>
          <p:cNvPicPr>
            <a:picLocks noChangeAspect="1" noChangeArrowheads="1"/>
          </p:cNvPicPr>
          <p:nvPr/>
        </p:nvPicPr>
        <p:blipFill rotWithShape="1">
          <a:blip r:embed="rId4">
            <a:extLst>
              <a:ext uri="{28A0092B-C50C-407E-A947-70E740481C1C}">
                <a14:useLocalDpi xmlns:a14="http://schemas.microsoft.com/office/drawing/2010/main" val="0"/>
              </a:ext>
            </a:extLst>
          </a:blip>
          <a:srcRect l="2001" t="4358" r="2001" b="22238"/>
          <a:stretch/>
        </p:blipFill>
        <p:spPr bwMode="auto">
          <a:xfrm>
            <a:off x="4572000" y="-1"/>
            <a:ext cx="4572000" cy="3495822"/>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http://www.slowdowncookmore.com/wp-content/uploads/2011/10/sam-wells-food-photographercooking-blogsan-diego-californiaslow-food-movementcoriander-seedspices0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495821"/>
            <a:ext cx="4572000" cy="336804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8384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21538"/>
            <a:ext cx="4724400" cy="3149600"/>
          </a:xfrm>
          <a:prstGeom prst="rect">
            <a:avLst/>
          </a:prstGeom>
        </p:spPr>
      </p:pic>
      <p:sp>
        <p:nvSpPr>
          <p:cNvPr id="13" name="Rectangle 12"/>
          <p:cNvSpPr/>
          <p:nvPr/>
        </p:nvSpPr>
        <p:spPr bwMode="white">
          <a:xfrm>
            <a:off x="4724400" y="0"/>
            <a:ext cx="44386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724400" y="0"/>
            <a:ext cx="4419600" cy="6093976"/>
          </a:xfrm>
          <a:prstGeom prst="rect">
            <a:avLst/>
          </a:prstGeom>
          <a:noFill/>
        </p:spPr>
        <p:txBody>
          <a:bodyPr wrap="square" rtlCol="0">
            <a:spAutoFit/>
          </a:bodyPr>
          <a:lstStyle/>
          <a:p>
            <a:pPr algn="ctr"/>
            <a:r>
              <a:rPr lang="en-US" sz="4000" dirty="0" smtClean="0">
                <a:latin typeface="Arial Rounded MT Bold" panose="020F0704030504030204" pitchFamily="34" charset="0"/>
              </a:rPr>
              <a:t>Collard greens</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July-Dec </a:t>
            </a:r>
            <a:r>
              <a:rPr lang="en-US" sz="2000" dirty="0" smtClean="0">
                <a:solidFill>
                  <a:srgbClr val="FF0000"/>
                </a:solidFill>
                <a:latin typeface="Arial Rounded MT Bold" panose="020F0704030504030204" pitchFamily="34" charset="0"/>
              </a:rPr>
              <a:t>(possibly into early spring)</a:t>
            </a:r>
          </a:p>
          <a:p>
            <a:endParaRPr lang="en-US"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Edible at any size</a:t>
            </a:r>
          </a:p>
          <a:p>
            <a:pPr marL="342900" indent="-342900">
              <a:buFont typeface="Arial" pitchFamily="34" charset="0"/>
              <a:buChar char="•"/>
            </a:pPr>
            <a:r>
              <a:rPr lang="en-US" sz="2200" dirty="0" smtClean="0">
                <a:latin typeface="Arial Rounded MT Bold" panose="020F0704030504030204" pitchFamily="34" charset="0"/>
              </a:rPr>
              <a:t>For tender greens, pull up at 6-10” inches &amp; snip roots off</a:t>
            </a:r>
          </a:p>
          <a:p>
            <a:pPr marL="342900" indent="-342900">
              <a:buFont typeface="Arial" pitchFamily="34" charset="0"/>
              <a:buChar char="•"/>
            </a:pPr>
            <a:r>
              <a:rPr lang="en-US" sz="2200" dirty="0" smtClean="0">
                <a:latin typeface="Arial Rounded MT Bold" panose="020F0704030504030204" pitchFamily="34" charset="0"/>
              </a:rPr>
              <a:t>For longer harvest, cut-and-come-again at 10-12”</a:t>
            </a:r>
          </a:p>
          <a:p>
            <a:pPr marL="342900" indent="-342900">
              <a:buFont typeface="Arial" pitchFamily="34" charset="0"/>
              <a:buChar char="•"/>
            </a:pPr>
            <a:r>
              <a:rPr lang="en-US" sz="2200" dirty="0" smtClean="0">
                <a:latin typeface="Arial Rounded MT Bold" panose="020F0704030504030204" pitchFamily="34" charset="0"/>
              </a:rPr>
              <a:t>Harvest “</a:t>
            </a:r>
            <a:r>
              <a:rPr lang="en-US" sz="2200" dirty="0" err="1" smtClean="0">
                <a:latin typeface="Arial Rounded MT Bold" panose="020F0704030504030204" pitchFamily="34" charset="0"/>
              </a:rPr>
              <a:t>raab</a:t>
            </a:r>
            <a:r>
              <a:rPr lang="en-US" sz="2200" dirty="0" smtClean="0">
                <a:latin typeface="Arial Rounded MT Bold" panose="020F0704030504030204" pitchFamily="34" charset="0"/>
              </a:rPr>
              <a:t>” from overwintered plants</a:t>
            </a:r>
          </a:p>
          <a:p>
            <a:endParaRPr lang="en-US" u="sng" dirty="0" smtClean="0">
              <a:latin typeface="Arial Rounded MT Bold" panose="020F0704030504030204" pitchFamily="34" charset="0"/>
            </a:endParaRPr>
          </a:p>
          <a:p>
            <a:r>
              <a:rPr lang="en-US" sz="2400" u="sng" dirty="0" smtClean="0">
                <a:latin typeface="Arial Rounded MT Bold" panose="020F0704030504030204" pitchFamily="34" charset="0"/>
              </a:rPr>
              <a:t>Storage &amp; use: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Store for 10-14 days in a bag in the fridge</a:t>
            </a:r>
          </a:p>
          <a:p>
            <a:pPr marL="342900" indent="-342900">
              <a:buFont typeface="Arial" pitchFamily="34" charset="0"/>
              <a:buChar char="•"/>
            </a:pPr>
            <a:r>
              <a:rPr lang="en-US" sz="2200" dirty="0" smtClean="0">
                <a:latin typeface="Arial Rounded MT Bold" panose="020F0704030504030204" pitchFamily="34" charset="0"/>
              </a:rPr>
              <a:t>Strip stem before cooking</a:t>
            </a:r>
            <a:endParaRPr lang="en-US" sz="2200" dirty="0">
              <a:latin typeface="Arial Rounded MT Bold" panose="020F0704030504030204" pitchFamily="34" charset="0"/>
            </a:endParaRPr>
          </a:p>
        </p:txBody>
      </p:sp>
      <p:pic>
        <p:nvPicPr>
          <p:cNvPr id="13314" name="Picture 2" descr="http://hungryforlivingdotcom.files.wordpress.com/2011/07/collardgreens.jpg"/>
          <p:cNvPicPr>
            <a:picLocks noChangeAspect="1" noChangeArrowheads="1"/>
          </p:cNvPicPr>
          <p:nvPr/>
        </p:nvPicPr>
        <p:blipFill rotWithShape="1">
          <a:blip r:embed="rId4">
            <a:extLst>
              <a:ext uri="{28A0092B-C50C-407E-A947-70E740481C1C}">
                <a14:useLocalDpi xmlns:a14="http://schemas.microsoft.com/office/drawing/2010/main" val="0"/>
              </a:ext>
            </a:extLst>
          </a:blip>
          <a:srcRect l="2395" r="2395" b="2310"/>
          <a:stretch/>
        </p:blipFill>
        <p:spPr bwMode="auto">
          <a:xfrm>
            <a:off x="-1" y="0"/>
            <a:ext cx="4724401" cy="3635566"/>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74280" y="6172200"/>
            <a:ext cx="992673" cy="618233"/>
            <a:chOff x="74280" y="6188824"/>
            <a:chExt cx="992673" cy="618233"/>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8" name="Picture 25" descr="OSU Square Logo.wmf"/>
            <p:cNvPicPr>
              <a:picLocks noChangeAspect="1"/>
            </p:cNvPicPr>
            <p:nvPr/>
          </p:nvPicPr>
          <p:blipFill>
            <a:blip r:embed="rId6" cstate="print"/>
            <a:srcRect/>
            <a:stretch>
              <a:fillRect/>
            </a:stretch>
          </p:blipFill>
          <p:spPr bwMode="auto">
            <a:xfrm>
              <a:off x="74280" y="6324600"/>
              <a:ext cx="483622" cy="482457"/>
            </a:xfrm>
            <a:prstGeom prst="rect">
              <a:avLst/>
            </a:prstGeom>
            <a:noFill/>
            <a:ln w="9525">
              <a:noFill/>
              <a:miter lim="800000"/>
              <a:headEnd/>
              <a:tailEnd/>
            </a:ln>
          </p:spPr>
        </p:pic>
      </p:grpSp>
      <p:pic>
        <p:nvPicPr>
          <p:cNvPr id="9"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37551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8394" y="5914845"/>
            <a:ext cx="9162393" cy="937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0" y="0"/>
            <a:ext cx="9144000" cy="1473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0" y="4038600"/>
            <a:ext cx="9144000" cy="1905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75000"/>
                </a:schemeClr>
              </a:solidFill>
            </a:endParaRPr>
          </a:p>
        </p:txBody>
      </p:sp>
      <p:sp>
        <p:nvSpPr>
          <p:cNvPr id="15" name="TextBox 14"/>
          <p:cNvSpPr txBox="1"/>
          <p:nvPr/>
        </p:nvSpPr>
        <p:spPr bwMode="white">
          <a:xfrm>
            <a:off x="0" y="0"/>
            <a:ext cx="9144000" cy="1077218"/>
          </a:xfrm>
          <a:prstGeom prst="rect">
            <a:avLst/>
          </a:prstGeom>
          <a:solidFill>
            <a:schemeClr val="accent3">
              <a:lumMod val="75000"/>
            </a:schemeClr>
          </a:solidFill>
        </p:spPr>
        <p:txBody>
          <a:bodyPr wrap="square" rtlCol="0">
            <a:spAutoFit/>
          </a:bodyPr>
          <a:lstStyle/>
          <a:p>
            <a:pPr algn="ctr"/>
            <a:r>
              <a:rPr lang="en-US" sz="3200" dirty="0" smtClean="0">
                <a:latin typeface="Arial Rounded MT Bold" panose="020F0704030504030204" pitchFamily="34" charset="0"/>
              </a:rPr>
              <a:t>Thank you for spending your time with us!</a:t>
            </a:r>
          </a:p>
          <a:p>
            <a:pPr algn="ctr"/>
            <a:r>
              <a:rPr lang="en-US" sz="3200" dirty="0" smtClean="0">
                <a:latin typeface="Arial Rounded MT Bold" panose="020F0704030504030204" pitchFamily="34" charset="0"/>
              </a:rPr>
              <a:t>Please fill out our survey.</a:t>
            </a:r>
            <a:endParaRPr lang="en-US" sz="3200" dirty="0">
              <a:latin typeface="Arial Rounded MT Bold" panose="020F0704030504030204" pitchFamily="34" charset="0"/>
            </a:endParaRPr>
          </a:p>
        </p:txBody>
      </p:sp>
      <p:sp>
        <p:nvSpPr>
          <p:cNvPr id="18" name="Subtitle 2"/>
          <p:cNvSpPr txBox="1">
            <a:spLocks/>
          </p:cNvSpPr>
          <p:nvPr/>
        </p:nvSpPr>
        <p:spPr>
          <a:xfrm>
            <a:off x="1447800" y="6019800"/>
            <a:ext cx="6477000" cy="457200"/>
          </a:xfrm>
          <a:prstGeom prst="rect">
            <a:avLst/>
          </a:prstGeom>
        </p:spPr>
        <p:txBody>
          <a:bodyPr/>
          <a:lstStyle/>
          <a:p>
            <a:pPr marL="365760" marR="0" lvl="0" indent="-256032" algn="ctr" defTabSz="914400" rtl="0" eaLnBrk="1" fontAlgn="auto" latinLnBrk="0" hangingPunct="1">
              <a:lnSpc>
                <a:spcPct val="100000"/>
              </a:lnSpc>
              <a:spcBef>
                <a:spcPts val="400"/>
              </a:spcBef>
              <a:spcAft>
                <a:spcPts val="0"/>
              </a:spcAft>
              <a:buClr>
                <a:schemeClr val="accent1"/>
              </a:buClr>
              <a:buSzPct val="68000"/>
              <a:tabLst/>
              <a:defRPr/>
            </a:pPr>
            <a:endParaRPr kumimoji="0" lang="en-US" sz="4500" b="1"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19" name="Rectangle 18"/>
          <p:cNvSpPr/>
          <p:nvPr/>
        </p:nvSpPr>
        <p:spPr bwMode="white">
          <a:xfrm>
            <a:off x="0" y="1371600"/>
            <a:ext cx="9144000" cy="4572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75000"/>
                </a:schemeClr>
              </a:solidFill>
            </a:endParaRPr>
          </a:p>
        </p:txBody>
      </p:sp>
      <p:sp>
        <p:nvSpPr>
          <p:cNvPr id="23" name="Subtitle 2"/>
          <p:cNvSpPr txBox="1">
            <a:spLocks/>
          </p:cNvSpPr>
          <p:nvPr/>
        </p:nvSpPr>
        <p:spPr>
          <a:xfrm>
            <a:off x="4619869" y="1981200"/>
            <a:ext cx="3838331" cy="3238500"/>
          </a:xfrm>
          <a:prstGeom prst="rect">
            <a:avLst/>
          </a:prstGeom>
        </p:spPr>
        <p:txBody>
          <a:bodyPr vert="horz" lIns="45720" rIns="45720">
            <a:noAutofit/>
          </a:bodyPr>
          <a:lstStyle>
            <a:lvl1pPr marL="0" marR="64008" indent="0" algn="r" rtl="0" eaLnBrk="1" latinLnBrk="0" hangingPunct="1">
              <a:spcBef>
                <a:spcPts val="400"/>
              </a:spcBef>
              <a:spcAft>
                <a:spcPts val="0"/>
              </a:spcAft>
              <a:buClr>
                <a:schemeClr val="accent1"/>
              </a:buClr>
              <a:buSzPct val="68000"/>
              <a:buFont typeface="Wingdings 3"/>
              <a:buNone/>
              <a:defRPr kumimoji="0" sz="2700" kern="1200">
                <a:solidFill>
                  <a:schemeClr val="tx2"/>
                </a:solidFill>
                <a:latin typeface="+mn-lt"/>
                <a:ea typeface="+mn-ea"/>
                <a:cs typeface="+mn-cs"/>
              </a:defRPr>
            </a:lvl1pPr>
            <a:lvl2pPr marL="457200" indent="0" algn="ctr" rtl="0" eaLnBrk="1" latinLnBrk="0" hangingPunct="1">
              <a:spcBef>
                <a:spcPts val="324"/>
              </a:spcBef>
              <a:buClr>
                <a:schemeClr val="accent1"/>
              </a:buClr>
              <a:buFont typeface="Verdana"/>
              <a:buNone/>
              <a:defRPr kumimoji="0" sz="2300" kern="1200">
                <a:solidFill>
                  <a:schemeClr val="tx1"/>
                </a:solidFill>
                <a:latin typeface="+mn-lt"/>
                <a:ea typeface="+mn-ea"/>
                <a:cs typeface="+mn-cs"/>
              </a:defRPr>
            </a:lvl2pPr>
            <a:lvl3pPr marL="914400" indent="0" algn="ctr" rtl="0" eaLnBrk="1" latinLnBrk="0" hangingPunct="1">
              <a:spcBef>
                <a:spcPts val="350"/>
              </a:spcBef>
              <a:buClr>
                <a:schemeClr val="accent2"/>
              </a:buClr>
              <a:buSzPct val="100000"/>
              <a:buFont typeface="Wingdings 2"/>
              <a:buNone/>
              <a:defRPr kumimoji="0" sz="2100" kern="1200">
                <a:solidFill>
                  <a:schemeClr val="tx1"/>
                </a:solidFill>
                <a:latin typeface="+mn-lt"/>
                <a:ea typeface="+mn-ea"/>
                <a:cs typeface="+mn-cs"/>
              </a:defRPr>
            </a:lvl3pPr>
            <a:lvl4pPr marL="1371600" indent="0" algn="ctr" rtl="0" eaLnBrk="1" latinLnBrk="0" hangingPunct="1">
              <a:spcBef>
                <a:spcPts val="350"/>
              </a:spcBef>
              <a:buClr>
                <a:schemeClr val="accent2"/>
              </a:buClr>
              <a:buFont typeface="Wingdings 2"/>
              <a:buNone/>
              <a:defRPr kumimoji="0" sz="1900" kern="1200">
                <a:solidFill>
                  <a:schemeClr val="tx1"/>
                </a:solidFill>
                <a:latin typeface="+mn-lt"/>
                <a:ea typeface="+mn-ea"/>
                <a:cs typeface="+mn-cs"/>
              </a:defRPr>
            </a:lvl4pPr>
            <a:lvl5pPr marL="1828800" indent="0" algn="ctr" rtl="0" eaLnBrk="1" latinLnBrk="0" hangingPunct="1">
              <a:spcBef>
                <a:spcPts val="350"/>
              </a:spcBef>
              <a:buClr>
                <a:schemeClr val="accent2"/>
              </a:buClr>
              <a:buFont typeface="Wingdings 2"/>
              <a:buNone/>
              <a:defRPr kumimoji="0" sz="1800" kern="1200">
                <a:solidFill>
                  <a:schemeClr val="tx1"/>
                </a:solidFill>
                <a:latin typeface="+mn-lt"/>
                <a:ea typeface="+mn-ea"/>
                <a:cs typeface="+mn-cs"/>
              </a:defRPr>
            </a:lvl5pPr>
            <a:lvl6pPr marL="2286000" indent="0" algn="ctr" rtl="0" eaLnBrk="1" latinLnBrk="0" hangingPunct="1">
              <a:spcBef>
                <a:spcPts val="350"/>
              </a:spcBef>
              <a:buClr>
                <a:schemeClr val="accent3"/>
              </a:buClr>
              <a:buFont typeface="Wingdings 2"/>
              <a:buNone/>
              <a:defRPr kumimoji="0" sz="1800" kern="1200">
                <a:solidFill>
                  <a:schemeClr val="tx1"/>
                </a:solidFill>
                <a:latin typeface="+mn-lt"/>
                <a:ea typeface="+mn-ea"/>
                <a:cs typeface="+mn-cs"/>
              </a:defRPr>
            </a:lvl6pPr>
            <a:lvl7pPr marL="2743200" indent="0" algn="ctr" rtl="0" eaLnBrk="1" latinLnBrk="0" hangingPunct="1">
              <a:spcBef>
                <a:spcPts val="350"/>
              </a:spcBef>
              <a:buClr>
                <a:schemeClr val="accent3"/>
              </a:buClr>
              <a:buFont typeface="Wingdings 2"/>
              <a:buNone/>
              <a:defRPr kumimoji="0" sz="1600" kern="1200">
                <a:solidFill>
                  <a:schemeClr val="tx1"/>
                </a:solidFill>
                <a:latin typeface="+mn-lt"/>
                <a:ea typeface="+mn-ea"/>
                <a:cs typeface="+mn-cs"/>
              </a:defRPr>
            </a:lvl7pPr>
            <a:lvl8pPr marL="3200400" indent="0" algn="ctr" rtl="0" eaLnBrk="1" latinLnBrk="0" hangingPunct="1">
              <a:spcBef>
                <a:spcPts val="350"/>
              </a:spcBef>
              <a:buClr>
                <a:schemeClr val="accent3"/>
              </a:buClr>
              <a:buFont typeface="Wingdings 2"/>
              <a:buNone/>
              <a:defRPr kumimoji="0" sz="1600" kern="1200">
                <a:solidFill>
                  <a:schemeClr val="tx1"/>
                </a:solidFill>
                <a:latin typeface="+mn-lt"/>
                <a:ea typeface="+mn-ea"/>
                <a:cs typeface="+mn-cs"/>
              </a:defRPr>
            </a:lvl8pPr>
            <a:lvl9pPr marL="3657600" indent="0" algn="ctr" rtl="0" eaLnBrk="1" latinLnBrk="0" hangingPunct="1">
              <a:spcBef>
                <a:spcPts val="350"/>
              </a:spcBef>
              <a:buClr>
                <a:schemeClr val="accent3"/>
              </a:buClr>
              <a:buFont typeface="Wingdings 2"/>
              <a:buNone/>
              <a:defRPr kumimoji="0" sz="1600" kern="1200" baseline="0">
                <a:solidFill>
                  <a:schemeClr val="tx1"/>
                </a:solidFill>
                <a:latin typeface="+mn-lt"/>
                <a:ea typeface="+mn-ea"/>
                <a:cs typeface="+mn-cs"/>
              </a:defRPr>
            </a:lvl9pPr>
            <a:extLst/>
          </a:lstStyle>
          <a:p>
            <a:pPr algn="ctr"/>
            <a:r>
              <a:rPr lang="en-US" sz="2400" b="1" dirty="0" smtClean="0">
                <a:solidFill>
                  <a:schemeClr val="tx1"/>
                </a:solidFill>
                <a:latin typeface="Arial Rounded MT Bold" panose="020F0704030504030204" pitchFamily="34" charset="0"/>
              </a:rPr>
              <a:t>Your input is very valuable to us! </a:t>
            </a:r>
          </a:p>
          <a:p>
            <a:pPr algn="ctr"/>
            <a:endParaRPr lang="en-US" sz="2400" b="1" dirty="0">
              <a:solidFill>
                <a:schemeClr val="tx1"/>
              </a:solidFill>
              <a:latin typeface="Arial Rounded MT Bold" panose="020F0704030504030204" pitchFamily="34" charset="0"/>
            </a:endParaRPr>
          </a:p>
          <a:p>
            <a:pPr algn="ctr"/>
            <a:r>
              <a:rPr lang="en-US" sz="2400" b="1" dirty="0" smtClean="0">
                <a:solidFill>
                  <a:schemeClr val="tx1"/>
                </a:solidFill>
                <a:latin typeface="Arial Rounded MT Bold" panose="020F0704030504030204" pitchFamily="34" charset="0"/>
              </a:rPr>
              <a:t>We will use your feedback to make improvements to this program.</a:t>
            </a:r>
            <a:endParaRPr lang="en-US" sz="2400" dirty="0" smtClean="0">
              <a:solidFill>
                <a:schemeClr val="tx1"/>
              </a:solidFill>
              <a:latin typeface="Arial Rounded MT Bold" panose="020F070403050403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700" y="1473200"/>
            <a:ext cx="3238500" cy="4318000"/>
          </a:xfrm>
          <a:prstGeom prst="rect">
            <a:avLst/>
          </a:prstGeom>
        </p:spPr>
      </p:pic>
      <p:grpSp>
        <p:nvGrpSpPr>
          <p:cNvPr id="14" name="Group 13"/>
          <p:cNvGrpSpPr/>
          <p:nvPr/>
        </p:nvGrpSpPr>
        <p:grpSpPr>
          <a:xfrm>
            <a:off x="74280" y="6188824"/>
            <a:ext cx="992673" cy="618233"/>
            <a:chOff x="74280" y="6188824"/>
            <a:chExt cx="992673" cy="618233"/>
          </a:xfrm>
        </p:grpSpPr>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21"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grpSp>
      <p:pic>
        <p:nvPicPr>
          <p:cNvPr id="13"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9660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0" y="42208"/>
            <a:ext cx="4572000" cy="5955476"/>
          </a:xfrm>
          <a:prstGeom prst="rect">
            <a:avLst/>
          </a:prstGeom>
          <a:noFill/>
        </p:spPr>
        <p:txBody>
          <a:bodyPr wrap="square" rtlCol="0">
            <a:spAutoFit/>
          </a:bodyPr>
          <a:lstStyle/>
          <a:p>
            <a:pPr algn="ctr"/>
            <a:r>
              <a:rPr lang="en-US" sz="3900" dirty="0" smtClean="0">
                <a:latin typeface="Arial Rounded MT Bold" panose="020F0704030504030204" pitchFamily="34" charset="0"/>
              </a:rPr>
              <a:t>Corn</a:t>
            </a:r>
            <a:endParaRPr lang="en-US" sz="39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July-Sept </a:t>
            </a:r>
            <a:r>
              <a:rPr lang="en-US" sz="2400" dirty="0" smtClean="0">
                <a:latin typeface="Arial Rounded MT Bold" panose="020F0704030504030204" pitchFamily="34" charset="0"/>
              </a:rPr>
              <a:t/>
            </a:r>
            <a:br>
              <a:rPr lang="en-US" sz="2400" dirty="0" smtClean="0">
                <a:latin typeface="Arial Rounded MT Bold" panose="020F0704030504030204" pitchFamily="34" charset="0"/>
              </a:rPr>
            </a:br>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Ready about 20 days after the silk appears</a:t>
            </a:r>
          </a:p>
          <a:p>
            <a:pPr marL="342900" indent="-342900">
              <a:buFont typeface="Arial" pitchFamily="34" charset="0"/>
              <a:buChar char="•"/>
            </a:pPr>
            <a:r>
              <a:rPr lang="en-US" sz="2200" dirty="0" smtClean="0">
                <a:latin typeface="Arial Rounded MT Bold" panose="020F0704030504030204" pitchFamily="34" charset="0"/>
              </a:rPr>
              <a:t>Tip of ear should feel flat</a:t>
            </a:r>
          </a:p>
          <a:p>
            <a:pPr marL="342900" indent="-342900">
              <a:buFont typeface="Arial" pitchFamily="34" charset="0"/>
              <a:buChar char="•"/>
            </a:pPr>
            <a:r>
              <a:rPr lang="en-US" sz="2200" dirty="0" smtClean="0">
                <a:latin typeface="Arial Rounded MT Bold" panose="020F0704030504030204" pitchFamily="34" charset="0"/>
              </a:rPr>
              <a:t>Avoid pulling back leaves until ready to cook</a:t>
            </a:r>
          </a:p>
          <a:p>
            <a:pPr marL="342900" indent="-342900">
              <a:buFont typeface="Arial" pitchFamily="34" charset="0"/>
              <a:buChar char="•"/>
            </a:pPr>
            <a:r>
              <a:rPr lang="en-US" sz="2200" dirty="0" smtClean="0">
                <a:latin typeface="Arial Rounded MT Bold" panose="020F0704030504030204" pitchFamily="34" charset="0"/>
              </a:rPr>
              <a:t>Harvest by twisting ear loose from the stalk</a:t>
            </a:r>
            <a:endParaRPr lang="en-US" sz="2200" dirty="0">
              <a:latin typeface="Arial Rounded MT Bold" panose="020F0704030504030204" pitchFamily="34" charset="0"/>
            </a:endParaRPr>
          </a:p>
          <a:p>
            <a:endParaRPr lang="en-US" sz="20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Best just after harvest</a:t>
            </a:r>
          </a:p>
          <a:p>
            <a:pPr marL="342900" indent="-342900">
              <a:buFont typeface="Arial" pitchFamily="34" charset="0"/>
              <a:buChar char="•"/>
            </a:pPr>
            <a:r>
              <a:rPr lang="en-US" sz="2200" dirty="0" smtClean="0">
                <a:latin typeface="Arial Rounded MT Bold" panose="020F0704030504030204" pitchFamily="34" charset="0"/>
              </a:rPr>
              <a:t>Stores two to ten days in a bag in the fridge</a:t>
            </a:r>
          </a:p>
        </p:txBody>
      </p:sp>
      <p:pic>
        <p:nvPicPr>
          <p:cNvPr id="14338" name="Picture 2" descr="http://www.owlcreeksupply.com/images/sweet-corn-ear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5908" y="3431930"/>
            <a:ext cx="4568092" cy="3426069"/>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www.tractorbynet.com/forums/attachments/rural-living/137789d1250731579-pumpkins-corn-tomatoes-general-garden-sweet-corn.jpg"/>
          <p:cNvPicPr>
            <a:picLocks noChangeAspect="1" noChangeArrowheads="1"/>
          </p:cNvPicPr>
          <p:nvPr/>
        </p:nvPicPr>
        <p:blipFill rotWithShape="1">
          <a:blip r:embed="rId5">
            <a:extLst>
              <a:ext uri="{28A0092B-C50C-407E-A947-70E740481C1C}">
                <a14:useLocalDpi xmlns:a14="http://schemas.microsoft.com/office/drawing/2010/main" val="0"/>
              </a:ext>
            </a:extLst>
          </a:blip>
          <a:srcRect r="10755"/>
          <a:stretch/>
        </p:blipFill>
        <p:spPr bwMode="auto">
          <a:xfrm>
            <a:off x="4543097" y="0"/>
            <a:ext cx="4600903" cy="343193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30690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Picture 2" descr="http://bonnieplants.com/wp-content/uploads/2011/12/cucumber-harvest.jpg"/>
          <p:cNvPicPr>
            <a:picLocks noChangeAspect="1" noChangeArrowheads="1"/>
          </p:cNvPicPr>
          <p:nvPr/>
        </p:nvPicPr>
        <p:blipFill rotWithShape="1">
          <a:blip r:embed="rId3">
            <a:extLst>
              <a:ext uri="{28A0092B-C50C-407E-A947-70E740481C1C}">
                <a14:useLocalDpi xmlns:a14="http://schemas.microsoft.com/office/drawing/2010/main" val="0"/>
              </a:ext>
            </a:extLst>
          </a:blip>
          <a:srcRect r="7974"/>
          <a:stretch/>
        </p:blipFill>
        <p:spPr bwMode="auto">
          <a:xfrm>
            <a:off x="0" y="0"/>
            <a:ext cx="4211053" cy="6863862"/>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white">
          <a:xfrm>
            <a:off x="4211053" y="0"/>
            <a:ext cx="4951997"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419600" y="0"/>
            <a:ext cx="4724400" cy="6340197"/>
          </a:xfrm>
          <a:prstGeom prst="rect">
            <a:avLst/>
          </a:prstGeom>
          <a:noFill/>
        </p:spPr>
        <p:txBody>
          <a:bodyPr wrap="square" rtlCol="0">
            <a:spAutoFit/>
          </a:bodyPr>
          <a:lstStyle/>
          <a:p>
            <a:pPr algn="ctr"/>
            <a:r>
              <a:rPr lang="en-US" sz="4000" dirty="0" smtClean="0">
                <a:latin typeface="Arial Rounded MT Bold" panose="020F0704030504030204" pitchFamily="34" charset="0"/>
              </a:rPr>
              <a:t>Cucumbers</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July-Sept </a:t>
            </a: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Harvest-ready size/color depends on variety</a:t>
            </a:r>
          </a:p>
          <a:p>
            <a:pPr marL="342900" indent="-342900">
              <a:buFont typeface="Arial" pitchFamily="34" charset="0"/>
              <a:buChar char="•"/>
            </a:pPr>
            <a:r>
              <a:rPr lang="en-US" sz="2200" dirty="0" smtClean="0">
                <a:latin typeface="Arial Rounded MT Bold" panose="020F0704030504030204" pitchFamily="34" charset="0"/>
              </a:rPr>
              <a:t>Firm and bright in color, with no dullness or yellowing</a:t>
            </a:r>
          </a:p>
          <a:p>
            <a:pPr marL="342900" indent="-342900">
              <a:buFont typeface="Arial" pitchFamily="34" charset="0"/>
              <a:buChar char="•"/>
            </a:pPr>
            <a:r>
              <a:rPr lang="en-US" sz="2200" dirty="0" smtClean="0">
                <a:latin typeface="Arial Rounded MT Bold" panose="020F0704030504030204" pitchFamily="34" charset="0"/>
              </a:rPr>
              <a:t>Slicing: 6-8”, pickling: 2-6”</a:t>
            </a:r>
          </a:p>
          <a:p>
            <a:pPr marL="342900" indent="-342900">
              <a:buFont typeface="Arial" pitchFamily="34" charset="0"/>
              <a:buChar char="•"/>
            </a:pPr>
            <a:r>
              <a:rPr lang="en-US" sz="2200" dirty="0" smtClean="0">
                <a:latin typeface="Arial Rounded MT Bold" panose="020F0704030504030204" pitchFamily="34" charset="0"/>
              </a:rPr>
              <a:t>Harvest early and often to avoid seedy, bitter fruit</a:t>
            </a:r>
          </a:p>
          <a:p>
            <a:pPr marL="342900" indent="-342900">
              <a:buFont typeface="Arial" pitchFamily="34" charset="0"/>
              <a:buChar char="•"/>
            </a:pPr>
            <a:r>
              <a:rPr lang="en-US" sz="2200" dirty="0" smtClean="0">
                <a:latin typeface="Arial Rounded MT Bold" panose="020F0704030504030204" pitchFamily="34" charset="0"/>
              </a:rPr>
              <a:t>Clip stem a quarter inch above fruit </a:t>
            </a:r>
          </a:p>
          <a:p>
            <a:endParaRPr lang="en-US" sz="24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Store for 10-14 days in a bag in the fridge</a:t>
            </a:r>
          </a:p>
        </p:txBody>
      </p:sp>
      <p:grpSp>
        <p:nvGrpSpPr>
          <p:cNvPr id="5" name="Group 4"/>
          <p:cNvGrpSpPr/>
          <p:nvPr/>
        </p:nvGrpSpPr>
        <p:grpSpPr>
          <a:xfrm>
            <a:off x="74280" y="6188824"/>
            <a:ext cx="992673" cy="618233"/>
            <a:chOff x="74280" y="6188824"/>
            <a:chExt cx="992673" cy="618233"/>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grpSp>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4388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0" y="156656"/>
            <a:ext cx="4572000" cy="5586145"/>
          </a:xfrm>
          <a:prstGeom prst="rect">
            <a:avLst/>
          </a:prstGeom>
          <a:noFill/>
        </p:spPr>
        <p:txBody>
          <a:bodyPr wrap="square" rtlCol="0">
            <a:spAutoFit/>
          </a:bodyPr>
          <a:lstStyle/>
          <a:p>
            <a:pPr algn="ctr"/>
            <a:r>
              <a:rPr lang="en-US" sz="3900" dirty="0" smtClean="0">
                <a:latin typeface="Arial Rounded MT Bold" panose="020F0704030504030204" pitchFamily="34" charset="0"/>
              </a:rPr>
              <a:t>Eggplant</a:t>
            </a:r>
            <a:endParaRPr lang="en-US" sz="39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July-Sept </a:t>
            </a:r>
            <a:r>
              <a:rPr lang="en-US" sz="2400" dirty="0" smtClean="0">
                <a:latin typeface="Arial Rounded MT Bold" panose="020F0704030504030204" pitchFamily="34" charset="0"/>
              </a:rPr>
              <a:t/>
            </a:r>
            <a:br>
              <a:rPr lang="en-US" sz="2400" dirty="0" smtClean="0">
                <a:latin typeface="Arial Rounded MT Bold" panose="020F0704030504030204" pitchFamily="34" charset="0"/>
              </a:rPr>
            </a:br>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Harvest-ready size, shape and color vary - check your plant tag for details</a:t>
            </a:r>
          </a:p>
          <a:p>
            <a:pPr marL="342900" indent="-342900">
              <a:buFont typeface="Arial" pitchFamily="34" charset="0"/>
              <a:buChar char="•"/>
            </a:pPr>
            <a:r>
              <a:rPr lang="en-US" sz="2200" dirty="0" smtClean="0">
                <a:latin typeface="Arial Rounded MT Bold" panose="020F0704030504030204" pitchFamily="34" charset="0"/>
              </a:rPr>
              <a:t>Firm and glossy, with only  a little “give” when pressed</a:t>
            </a:r>
          </a:p>
          <a:p>
            <a:pPr marL="342900" indent="-342900">
              <a:buFont typeface="Arial" pitchFamily="34" charset="0"/>
              <a:buChar char="•"/>
            </a:pPr>
            <a:r>
              <a:rPr lang="en-US" sz="2200" dirty="0" smtClean="0">
                <a:latin typeface="Arial Rounded MT Bold" panose="020F0704030504030204" pitchFamily="34" charset="0"/>
              </a:rPr>
              <a:t>Harvest early and often</a:t>
            </a:r>
          </a:p>
          <a:p>
            <a:pPr marL="342900" indent="-342900">
              <a:buFont typeface="Arial" pitchFamily="34" charset="0"/>
              <a:buChar char="•"/>
            </a:pPr>
            <a:r>
              <a:rPr lang="en-US" sz="2200" dirty="0" smtClean="0">
                <a:latin typeface="Arial Rounded MT Bold" panose="020F0704030504030204" pitchFamily="34" charset="0"/>
              </a:rPr>
              <a:t>Clip stem close to stalk</a:t>
            </a:r>
            <a:endParaRPr lang="en-US" sz="2200" dirty="0">
              <a:latin typeface="Arial Rounded MT Bold" panose="020F0704030504030204" pitchFamily="34" charset="0"/>
            </a:endParaRPr>
          </a:p>
          <a:p>
            <a:endParaRPr lang="en-US" sz="24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Stores up to one week in a bag in the fridge</a:t>
            </a:r>
          </a:p>
        </p:txBody>
      </p:sp>
      <p:pic>
        <p:nvPicPr>
          <p:cNvPr id="16386" name="Picture 2" descr="http://grasshoppersdistribution.com/wp-content/uploads/2012/08/eggplant-harves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7071" y="0"/>
            <a:ext cx="4575907" cy="3431931"/>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http://img.diynetwork.com/DIY/2005/07/26/dffg204_3fk_lg.jpg"/>
          <p:cNvPicPr>
            <a:picLocks noChangeAspect="1" noChangeArrowheads="1"/>
          </p:cNvPicPr>
          <p:nvPr/>
        </p:nvPicPr>
        <p:blipFill rotWithShape="1">
          <a:blip r:embed="rId5">
            <a:extLst>
              <a:ext uri="{28A0092B-C50C-407E-A947-70E740481C1C}">
                <a14:useLocalDpi xmlns:a14="http://schemas.microsoft.com/office/drawing/2010/main" val="0"/>
              </a:ext>
            </a:extLst>
          </a:blip>
          <a:srcRect t="2403"/>
          <a:stretch/>
        </p:blipFill>
        <p:spPr bwMode="auto">
          <a:xfrm>
            <a:off x="4547071" y="3514381"/>
            <a:ext cx="4575907" cy="334948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92611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9921" t="20964" r="23438" b="24348"/>
          <a:stretch/>
        </p:blipFill>
        <p:spPr>
          <a:xfrm>
            <a:off x="0" y="3547240"/>
            <a:ext cx="4572000" cy="3310759"/>
          </a:xfrm>
          <a:prstGeom prst="rect">
            <a:avLst/>
          </a:prstGeom>
        </p:spPr>
      </p:pic>
      <p:sp>
        <p:nvSpPr>
          <p:cNvPr id="13" name="Rectangle 12"/>
          <p:cNvSpPr/>
          <p:nvPr/>
        </p:nvSpPr>
        <p:spPr bwMode="white">
          <a:xfrm>
            <a:off x="4572000" y="0"/>
            <a:ext cx="45910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587039" y="-40296"/>
            <a:ext cx="4572000" cy="6832640"/>
          </a:xfrm>
          <a:prstGeom prst="rect">
            <a:avLst/>
          </a:prstGeom>
          <a:noFill/>
        </p:spPr>
        <p:txBody>
          <a:bodyPr wrap="square" rtlCol="0">
            <a:spAutoFit/>
          </a:bodyPr>
          <a:lstStyle/>
          <a:p>
            <a:pPr algn="ctr"/>
            <a:r>
              <a:rPr lang="en-US" sz="4000" dirty="0" smtClean="0">
                <a:latin typeface="Arial Rounded MT Bold" panose="020F0704030504030204" pitchFamily="34" charset="0"/>
              </a:rPr>
              <a:t>Garlic</a:t>
            </a:r>
            <a:endParaRPr lang="en-US" sz="4000" dirty="0">
              <a:latin typeface="Arial Rounded MT Bold" panose="020F0704030504030204" pitchFamily="34" charset="0"/>
            </a:endParaRPr>
          </a:p>
          <a:p>
            <a:r>
              <a:rPr lang="en-US" sz="2300" u="sng" dirty="0" smtClean="0">
                <a:latin typeface="Arial Rounded MT Bold" panose="020F0704030504030204" pitchFamily="34" charset="0"/>
              </a:rPr>
              <a:t>Harvest season</a:t>
            </a:r>
            <a:r>
              <a:rPr lang="en-US" sz="23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June-July</a:t>
            </a:r>
            <a:r>
              <a:rPr lang="en-US" sz="2200" dirty="0" smtClean="0">
                <a:latin typeface="Arial Rounded MT Bold" panose="020F0704030504030204" pitchFamily="34" charset="0"/>
              </a:rPr>
              <a:t> </a:t>
            </a:r>
          </a:p>
          <a:p>
            <a:endParaRPr lang="en-US" sz="1400" dirty="0">
              <a:latin typeface="Arial Rounded MT Bold" panose="020F0704030504030204" pitchFamily="34" charset="0"/>
            </a:endParaRPr>
          </a:p>
          <a:p>
            <a:r>
              <a:rPr lang="en-US" sz="2300" u="sng" dirty="0" smtClean="0">
                <a:latin typeface="Arial Rounded MT Bold" panose="020F0704030504030204" pitchFamily="34" charset="0"/>
              </a:rPr>
              <a:t>Harvest guidelines</a:t>
            </a:r>
            <a:r>
              <a:rPr lang="en-US" sz="2300" dirty="0" smtClean="0">
                <a:latin typeface="Arial Rounded MT Bold" panose="020F0704030504030204" pitchFamily="34" charset="0"/>
              </a:rPr>
              <a:t>: </a:t>
            </a:r>
          </a:p>
          <a:p>
            <a:pPr marL="342900" indent="-342900">
              <a:buFont typeface="Arial" pitchFamily="34" charset="0"/>
              <a:buChar char="•"/>
            </a:pPr>
            <a:r>
              <a:rPr lang="en-US" sz="2100" dirty="0" smtClean="0">
                <a:latin typeface="Arial Rounded MT Bold" panose="020F0704030504030204" pitchFamily="34" charset="0"/>
              </a:rPr>
              <a:t>After overwintering, ready when about half the leaves have turned yellow</a:t>
            </a:r>
          </a:p>
          <a:p>
            <a:pPr marL="342900" indent="-342900">
              <a:buFont typeface="Arial" pitchFamily="34" charset="0"/>
              <a:buChar char="•"/>
            </a:pPr>
            <a:r>
              <a:rPr lang="en-US" sz="2100" dirty="0" smtClean="0">
                <a:latin typeface="Arial Rounded MT Bold" panose="020F0704030504030204" pitchFamily="34" charset="0"/>
              </a:rPr>
              <a:t>Loosen soil carefully &amp; gently pull up bulb</a:t>
            </a:r>
          </a:p>
          <a:p>
            <a:pPr marL="342900" indent="-342900">
              <a:buFont typeface="Arial" pitchFamily="34" charset="0"/>
              <a:buChar char="•"/>
            </a:pPr>
            <a:r>
              <a:rPr lang="en-US" sz="2100" dirty="0" smtClean="0">
                <a:latin typeface="Arial Rounded MT Bold" panose="020F0704030504030204" pitchFamily="34" charset="0"/>
              </a:rPr>
              <a:t>Harvest “</a:t>
            </a:r>
            <a:r>
              <a:rPr lang="en-US" sz="2100" dirty="0" err="1" smtClean="0">
                <a:latin typeface="Arial Rounded MT Bold" panose="020F0704030504030204" pitchFamily="34" charset="0"/>
              </a:rPr>
              <a:t>scapes</a:t>
            </a:r>
            <a:r>
              <a:rPr lang="en-US" sz="2100" dirty="0" smtClean="0">
                <a:latin typeface="Arial Rounded MT Bold" panose="020F0704030504030204" pitchFamily="34" charset="0"/>
              </a:rPr>
              <a:t>” before flowers open</a:t>
            </a:r>
          </a:p>
          <a:p>
            <a:endParaRPr lang="en-US" sz="1400" u="sng" dirty="0" smtClean="0">
              <a:latin typeface="Arial Rounded MT Bold" panose="020F0704030504030204" pitchFamily="34" charset="0"/>
            </a:endParaRPr>
          </a:p>
          <a:p>
            <a:r>
              <a:rPr lang="en-US" sz="2300" u="sng" dirty="0" smtClean="0">
                <a:latin typeface="Arial Rounded MT Bold" panose="020F0704030504030204" pitchFamily="34" charset="0"/>
              </a:rPr>
              <a:t>Storage:</a:t>
            </a:r>
            <a:endParaRPr lang="en-US" sz="2300" dirty="0">
              <a:latin typeface="Arial Rounded MT Bold" panose="020F0704030504030204" pitchFamily="34" charset="0"/>
            </a:endParaRPr>
          </a:p>
          <a:p>
            <a:pPr marL="342900" indent="-342900">
              <a:buFont typeface="Arial" pitchFamily="34" charset="0"/>
              <a:buChar char="•"/>
            </a:pPr>
            <a:r>
              <a:rPr lang="en-US" sz="2100" dirty="0" smtClean="0">
                <a:latin typeface="Arial Rounded MT Bold" panose="020F0704030504030204" pitchFamily="34" charset="0"/>
              </a:rPr>
              <a:t>Cure it first - shake off soil  and let sit in dark three to six weeks</a:t>
            </a:r>
          </a:p>
          <a:p>
            <a:pPr marL="342900" indent="-342900">
              <a:buFont typeface="Arial" pitchFamily="34" charset="0"/>
              <a:buChar char="•"/>
            </a:pPr>
            <a:r>
              <a:rPr lang="en-US" sz="2100" dirty="0" smtClean="0">
                <a:latin typeface="Arial Rounded MT Bold" panose="020F0704030504030204" pitchFamily="34" charset="0"/>
              </a:rPr>
              <a:t>When dry, trim off roots and stem, but leave outer layer</a:t>
            </a:r>
          </a:p>
          <a:p>
            <a:pPr marL="342900" indent="-342900">
              <a:buFont typeface="Arial" pitchFamily="34" charset="0"/>
              <a:buChar char="•"/>
            </a:pPr>
            <a:r>
              <a:rPr lang="en-US" sz="2100" dirty="0" smtClean="0">
                <a:latin typeface="Arial Rounded MT Bold" panose="020F0704030504030204" pitchFamily="34" charset="0"/>
              </a:rPr>
              <a:t>Stores six to seven months in a dark space with good circulation</a:t>
            </a:r>
          </a:p>
        </p:txBody>
      </p:sp>
      <p:pic>
        <p:nvPicPr>
          <p:cNvPr id="17410" name="Picture 2" descr="http://3.bp.blogspot.com/-qQgy7kXvG3w/TzWNIzhCpeI/AAAAAAAABRQ/hoz_NlUR0iQ/s1600/6a00d8341c4fe353ef014e8934707f970d-800wi.jpg"/>
          <p:cNvPicPr>
            <a:picLocks noChangeAspect="1" noChangeArrowheads="1"/>
          </p:cNvPicPr>
          <p:nvPr/>
        </p:nvPicPr>
        <p:blipFill rotWithShape="1">
          <a:blip r:embed="rId4">
            <a:extLst>
              <a:ext uri="{28A0092B-C50C-407E-A947-70E740481C1C}">
                <a14:useLocalDpi xmlns:a14="http://schemas.microsoft.com/office/drawing/2010/main" val="0"/>
              </a:ext>
            </a:extLst>
          </a:blip>
          <a:srcRect r="11187"/>
          <a:stretch/>
        </p:blipFill>
        <p:spPr bwMode="auto">
          <a:xfrm>
            <a:off x="0" y="-1"/>
            <a:ext cx="2286000" cy="3431931"/>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http://1.bp.blogspot.com/_pPd_Zl6UxAI/SHsfA9lk8zI/AAAAAAAAAog/jJKIUeuHmZM/s400/HPIM1709.JPG"/>
          <p:cNvPicPr>
            <a:picLocks noChangeAspect="1" noChangeArrowheads="1"/>
          </p:cNvPicPr>
          <p:nvPr/>
        </p:nvPicPr>
        <p:blipFill rotWithShape="1">
          <a:blip r:embed="rId5">
            <a:extLst>
              <a:ext uri="{28A0092B-C50C-407E-A947-70E740481C1C}">
                <a14:useLocalDpi xmlns:a14="http://schemas.microsoft.com/office/drawing/2010/main" val="0"/>
              </a:ext>
            </a:extLst>
          </a:blip>
          <a:srcRect l="13549" r="12808" b="12807"/>
          <a:stretch/>
        </p:blipFill>
        <p:spPr bwMode="auto">
          <a:xfrm>
            <a:off x="2396359" y="-1"/>
            <a:ext cx="2175640" cy="3434559"/>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74280" y="6188824"/>
            <a:ext cx="992673" cy="618233"/>
            <a:chOff x="74280" y="6188824"/>
            <a:chExt cx="992673" cy="618233"/>
          </a:xfrm>
        </p:grpSpPr>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9" name="Picture 25" descr="OSU Square Logo.wmf"/>
            <p:cNvPicPr>
              <a:picLocks noChangeAspect="1"/>
            </p:cNvPicPr>
            <p:nvPr/>
          </p:nvPicPr>
          <p:blipFill>
            <a:blip r:embed="rId7" cstate="print"/>
            <a:srcRect/>
            <a:stretch>
              <a:fillRect/>
            </a:stretch>
          </p:blipFill>
          <p:spPr bwMode="auto">
            <a:xfrm>
              <a:off x="74280" y="6324600"/>
              <a:ext cx="483622" cy="482457"/>
            </a:xfrm>
            <a:prstGeom prst="rect">
              <a:avLst/>
            </a:prstGeom>
            <a:noFill/>
            <a:ln w="9525">
              <a:noFill/>
              <a:miter lim="800000"/>
              <a:headEnd/>
              <a:tailEnd/>
            </a:ln>
          </p:spPr>
        </p:pic>
      </p:grpSp>
      <p:pic>
        <p:nvPicPr>
          <p:cNvPr id="10" name="Picture 2" descr="\\groups\fhs\GROUPS\BNP\COMMUNITY NUTRITION\NETWORK\Logos\AZHealthZone_Eng_NoTag_1C_W.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77229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0" y="42208"/>
            <a:ext cx="4572000" cy="5955476"/>
          </a:xfrm>
          <a:prstGeom prst="rect">
            <a:avLst/>
          </a:prstGeom>
          <a:noFill/>
        </p:spPr>
        <p:txBody>
          <a:bodyPr wrap="square" rtlCol="0">
            <a:spAutoFit/>
          </a:bodyPr>
          <a:lstStyle/>
          <a:p>
            <a:pPr algn="ctr"/>
            <a:r>
              <a:rPr lang="en-US" sz="3900" dirty="0" smtClean="0">
                <a:latin typeface="Arial Rounded MT Bold" panose="020F0704030504030204" pitchFamily="34" charset="0"/>
              </a:rPr>
              <a:t>Herbs (perennial)</a:t>
            </a:r>
            <a:endParaRPr lang="en-US" sz="39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latin typeface="Arial Rounded MT Bold" panose="020F0704030504030204" pitchFamily="34" charset="0"/>
              </a:rPr>
              <a:t>Year-round </a:t>
            </a:r>
            <a:r>
              <a:rPr lang="en-US" sz="2400" dirty="0" smtClean="0">
                <a:latin typeface="Arial Rounded MT Bold" panose="020F0704030504030204" pitchFamily="34" charset="0"/>
              </a:rPr>
              <a:t/>
            </a:r>
            <a:br>
              <a:rPr lang="en-US" sz="2400" dirty="0" smtClean="0">
                <a:latin typeface="Arial Rounded MT Bold" panose="020F0704030504030204" pitchFamily="34" charset="0"/>
              </a:rPr>
            </a:br>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Begin harvesting small amounts once plants are well-established</a:t>
            </a:r>
          </a:p>
          <a:p>
            <a:pPr marL="342900" indent="-342900">
              <a:buFont typeface="Arial" pitchFamily="34" charset="0"/>
              <a:buChar char="•"/>
            </a:pPr>
            <a:r>
              <a:rPr lang="en-US" sz="2200" dirty="0" smtClean="0">
                <a:latin typeface="Arial Rounded MT Bold" panose="020F0704030504030204" pitchFamily="34" charset="0"/>
              </a:rPr>
              <a:t>Snip just below a pair of leaves, leaving 4-6” stem</a:t>
            </a:r>
          </a:p>
          <a:p>
            <a:pPr marL="342900" indent="-342900">
              <a:buFont typeface="Arial" pitchFamily="34" charset="0"/>
              <a:buChar char="•"/>
            </a:pPr>
            <a:r>
              <a:rPr lang="en-US" sz="2200" dirty="0" smtClean="0">
                <a:latin typeface="Arial Rounded MT Bold" panose="020F0704030504030204" pitchFamily="34" charset="0"/>
              </a:rPr>
              <a:t>Harvest no more than one third of the plant</a:t>
            </a:r>
            <a:endParaRPr lang="en-US" sz="2200" dirty="0">
              <a:latin typeface="Arial Rounded MT Bold" panose="020F0704030504030204" pitchFamily="34" charset="0"/>
            </a:endParaRPr>
          </a:p>
          <a:p>
            <a:endParaRPr lang="en-US" sz="20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Store for up to one week in a bag in the fridge</a:t>
            </a:r>
          </a:p>
          <a:p>
            <a:pPr marL="342900" indent="-342900">
              <a:buFont typeface="Arial" pitchFamily="34" charset="0"/>
              <a:buChar char="•"/>
            </a:pPr>
            <a:r>
              <a:rPr lang="en-US" sz="2200" dirty="0" smtClean="0">
                <a:latin typeface="Arial Rounded MT Bold" panose="020F0704030504030204" pitchFamily="34" charset="0"/>
              </a:rPr>
              <a:t>Can also be dried</a:t>
            </a:r>
          </a:p>
        </p:txBody>
      </p:sp>
      <p:pic>
        <p:nvPicPr>
          <p:cNvPr id="18434" name="Picture 2" descr="http://cdn.c.photoshelter.com/img-get/I00009yuSStwRPHo/s/900/900/Herb-garden-LB0908-3559.jpg"/>
          <p:cNvPicPr>
            <a:picLocks noChangeAspect="1" noChangeArrowheads="1"/>
          </p:cNvPicPr>
          <p:nvPr/>
        </p:nvPicPr>
        <p:blipFill rotWithShape="1">
          <a:blip r:embed="rId4">
            <a:extLst>
              <a:ext uri="{28A0092B-C50C-407E-A947-70E740481C1C}">
                <a14:useLocalDpi xmlns:a14="http://schemas.microsoft.com/office/drawing/2010/main" val="0"/>
              </a:ext>
            </a:extLst>
          </a:blip>
          <a:srcRect l="13434" t="-337" r="-1" b="2864"/>
          <a:stretch/>
        </p:blipFill>
        <p:spPr bwMode="auto">
          <a:xfrm>
            <a:off x="4572000" y="0"/>
            <a:ext cx="4572000" cy="3431931"/>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http://fiestafarms.ca/wp-content/uploads/2012/07/pallet-garden-other-side-detail.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595"/>
          <a:stretch/>
        </p:blipFill>
        <p:spPr bwMode="auto">
          <a:xfrm>
            <a:off x="4572000" y="3532790"/>
            <a:ext cx="4572000" cy="332521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12002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64" name="Picture 8" descr="http://vermontschoolgarden.files.wordpress.com/2012/08/harvesting-kale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745" t="209" r="11156" b="-209"/>
          <a:stretch/>
        </p:blipFill>
        <p:spPr bwMode="auto">
          <a:xfrm>
            <a:off x="0" y="2675756"/>
            <a:ext cx="2203374" cy="4191000"/>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http://www.eatcology.com/wp-content/uploads/2011/10/de-stem-the-kale.jpg"/>
          <p:cNvPicPr>
            <a:picLocks noChangeAspect="1" noChangeArrowheads="1"/>
          </p:cNvPicPr>
          <p:nvPr/>
        </p:nvPicPr>
        <p:blipFill rotWithShape="1">
          <a:blip r:embed="rId4">
            <a:extLst>
              <a:ext uri="{28A0092B-C50C-407E-A947-70E740481C1C}">
                <a14:useLocalDpi xmlns:a14="http://schemas.microsoft.com/office/drawing/2010/main" val="0"/>
              </a:ext>
            </a:extLst>
          </a:blip>
          <a:srcRect l="16759" r="7313"/>
          <a:stretch/>
        </p:blipFill>
        <p:spPr bwMode="auto">
          <a:xfrm>
            <a:off x="2290762" y="2675756"/>
            <a:ext cx="2283167" cy="41910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white">
          <a:xfrm>
            <a:off x="4572000" y="0"/>
            <a:ext cx="45910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591050" y="12203"/>
            <a:ext cx="4572000" cy="6278642"/>
          </a:xfrm>
          <a:prstGeom prst="rect">
            <a:avLst/>
          </a:prstGeom>
          <a:noFill/>
        </p:spPr>
        <p:txBody>
          <a:bodyPr wrap="square" rtlCol="0">
            <a:spAutoFit/>
          </a:bodyPr>
          <a:lstStyle/>
          <a:p>
            <a:pPr algn="ctr"/>
            <a:r>
              <a:rPr lang="en-US" sz="4000" dirty="0" smtClean="0">
                <a:latin typeface="Arial Rounded MT Bold" panose="020F0704030504030204" pitchFamily="34" charset="0"/>
              </a:rPr>
              <a:t>Kale</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Year-round</a:t>
            </a:r>
          </a:p>
          <a:p>
            <a:endParaRPr lang="en-US" sz="20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Lots of variety—can be smooth, bumpy, lacey, green, purple, silvery</a:t>
            </a:r>
          </a:p>
          <a:p>
            <a:pPr marL="342900" indent="-342900">
              <a:buFont typeface="Arial" pitchFamily="34" charset="0"/>
              <a:buChar char="•"/>
            </a:pPr>
            <a:r>
              <a:rPr lang="en-US" sz="2200" dirty="0" smtClean="0">
                <a:latin typeface="Arial Rounded MT Bold" panose="020F0704030504030204" pitchFamily="34" charset="0"/>
              </a:rPr>
              <a:t>Most tender at 8” or smaller</a:t>
            </a:r>
          </a:p>
          <a:p>
            <a:pPr marL="342900" indent="-342900">
              <a:buFont typeface="Arial" pitchFamily="34" charset="0"/>
              <a:buChar char="•"/>
            </a:pPr>
            <a:r>
              <a:rPr lang="en-US" sz="2200" dirty="0" smtClean="0">
                <a:latin typeface="Arial Rounded MT Bold" panose="020F0704030504030204" pitchFamily="34" charset="0"/>
              </a:rPr>
              <a:t>Cut-and-come-again</a:t>
            </a:r>
          </a:p>
          <a:p>
            <a:pPr marL="342900" indent="-342900">
              <a:buFont typeface="Arial" pitchFamily="34" charset="0"/>
              <a:buChar char="•"/>
            </a:pPr>
            <a:r>
              <a:rPr lang="en-US" sz="2200" dirty="0" smtClean="0">
                <a:latin typeface="Arial Rounded MT Bold" panose="020F0704030504030204" pitchFamily="34" charset="0"/>
              </a:rPr>
              <a:t>Cut or twist off the outer stems close to the stalk</a:t>
            </a:r>
          </a:p>
          <a:p>
            <a:endParaRPr lang="en-US" sz="2000" u="sng" dirty="0" smtClean="0">
              <a:latin typeface="Arial Rounded MT Bold" panose="020F0704030504030204" pitchFamily="34" charset="0"/>
            </a:endParaRPr>
          </a:p>
          <a:p>
            <a:r>
              <a:rPr lang="en-US" sz="2400" u="sng" dirty="0" smtClean="0">
                <a:latin typeface="Arial Rounded MT Bold" panose="020F0704030504030204" pitchFamily="34" charset="0"/>
              </a:rPr>
              <a:t>Storage &amp; use: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Stores 10-14 days in a bag in the fridge</a:t>
            </a:r>
          </a:p>
          <a:p>
            <a:pPr marL="342900" indent="-342900">
              <a:buFont typeface="Arial" pitchFamily="34" charset="0"/>
              <a:buChar char="•"/>
            </a:pPr>
            <a:r>
              <a:rPr lang="en-US" sz="2200" dirty="0" smtClean="0">
                <a:latin typeface="Arial Rounded MT Bold" panose="020F0704030504030204" pitchFamily="34" charset="0"/>
              </a:rPr>
              <a:t>Strip out tough stem and cook separately</a:t>
            </a:r>
          </a:p>
        </p:txBody>
      </p:sp>
      <p:pic>
        <p:nvPicPr>
          <p:cNvPr id="19460" name="Picture 4" descr="http://farm8.staticflickr.com/7005/6572967453_8554dee948_b.jpg"/>
          <p:cNvPicPr>
            <a:picLocks noChangeAspect="1" noChangeArrowheads="1"/>
          </p:cNvPicPr>
          <p:nvPr/>
        </p:nvPicPr>
        <p:blipFill rotWithShape="1">
          <a:blip r:embed="rId5">
            <a:extLst>
              <a:ext uri="{28A0092B-C50C-407E-A947-70E740481C1C}">
                <a14:useLocalDpi xmlns:a14="http://schemas.microsoft.com/office/drawing/2010/main" val="0"/>
              </a:ext>
            </a:extLst>
          </a:blip>
          <a:srcRect l="209" t="6085" r="-209" b="8841"/>
          <a:stretch/>
        </p:blipFill>
        <p:spPr bwMode="auto">
          <a:xfrm>
            <a:off x="9525" y="-1"/>
            <a:ext cx="4562475" cy="2588965"/>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74280" y="6188824"/>
            <a:ext cx="992673" cy="618233"/>
            <a:chOff x="74280" y="6188824"/>
            <a:chExt cx="992673" cy="618233"/>
          </a:xfrm>
        </p:grpSpPr>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9" name="Picture 25" descr="OSU Square Logo.wmf"/>
            <p:cNvPicPr>
              <a:picLocks noChangeAspect="1"/>
            </p:cNvPicPr>
            <p:nvPr/>
          </p:nvPicPr>
          <p:blipFill>
            <a:blip r:embed="rId7" cstate="print"/>
            <a:srcRect/>
            <a:stretch>
              <a:fillRect/>
            </a:stretch>
          </p:blipFill>
          <p:spPr bwMode="auto">
            <a:xfrm>
              <a:off x="74280" y="6324600"/>
              <a:ext cx="483622" cy="482457"/>
            </a:xfrm>
            <a:prstGeom prst="rect">
              <a:avLst/>
            </a:prstGeom>
            <a:noFill/>
            <a:ln w="9525">
              <a:noFill/>
              <a:miter lim="800000"/>
              <a:headEnd/>
              <a:tailEnd/>
            </a:ln>
          </p:spPr>
        </p:pic>
      </p:grpSp>
      <p:pic>
        <p:nvPicPr>
          <p:cNvPr id="10" name="Picture 2" descr="\\groups\fhs\GROUPS\BNP\COMMUNITY NUTRITION\NETWORK\Logos\AZHealthZone_Eng_NoTag_1C_W.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129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0" y="170557"/>
            <a:ext cx="4572000" cy="6001643"/>
          </a:xfrm>
          <a:prstGeom prst="rect">
            <a:avLst/>
          </a:prstGeom>
          <a:noFill/>
        </p:spPr>
        <p:txBody>
          <a:bodyPr wrap="square" rtlCol="0">
            <a:spAutoFit/>
          </a:bodyPr>
          <a:lstStyle/>
          <a:p>
            <a:pPr algn="ctr"/>
            <a:r>
              <a:rPr lang="en-US" sz="3900" dirty="0" smtClean="0">
                <a:latin typeface="Arial Rounded MT Bold" panose="020F0704030504030204" pitchFamily="34" charset="0"/>
              </a:rPr>
              <a:t>Leeks</a:t>
            </a:r>
            <a:endParaRPr lang="en-US" sz="3900" dirty="0">
              <a:latin typeface="Arial Rounded MT Bold" panose="020F0704030504030204" pitchFamily="34" charset="0"/>
            </a:endParaRPr>
          </a:p>
          <a:p>
            <a:r>
              <a:rPr lang="en-US" sz="2300" u="sng" dirty="0" smtClean="0">
                <a:latin typeface="Arial Rounded MT Bold" panose="020F0704030504030204" pitchFamily="34" charset="0"/>
              </a:rPr>
              <a:t>Harvest season</a:t>
            </a:r>
            <a:r>
              <a:rPr lang="en-US" sz="23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Aug-Nov</a:t>
            </a:r>
            <a:r>
              <a:rPr lang="en-US" sz="2300" dirty="0" smtClean="0">
                <a:latin typeface="Arial Rounded MT Bold" panose="020F0704030504030204" pitchFamily="34" charset="0"/>
              </a:rPr>
              <a:t/>
            </a:r>
            <a:br>
              <a:rPr lang="en-US" sz="2300" dirty="0" smtClean="0">
                <a:latin typeface="Arial Rounded MT Bold" panose="020F0704030504030204" pitchFamily="34" charset="0"/>
              </a:rPr>
            </a:br>
            <a:endParaRPr lang="en-US" sz="2300" dirty="0">
              <a:latin typeface="Arial Rounded MT Bold" panose="020F0704030504030204" pitchFamily="34" charset="0"/>
            </a:endParaRPr>
          </a:p>
          <a:p>
            <a:r>
              <a:rPr lang="en-US" sz="2300" u="sng" dirty="0" smtClean="0">
                <a:latin typeface="Arial Rounded MT Bold" panose="020F0704030504030204" pitchFamily="34" charset="0"/>
              </a:rPr>
              <a:t>Harvest guidelines</a:t>
            </a:r>
            <a:r>
              <a:rPr lang="en-US" sz="23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Harvest at about 1”-2” wide</a:t>
            </a:r>
          </a:p>
          <a:p>
            <a:pPr marL="342900" indent="-342900">
              <a:buFont typeface="Arial" pitchFamily="34" charset="0"/>
              <a:buChar char="•"/>
            </a:pPr>
            <a:r>
              <a:rPr lang="en-US" sz="2200" dirty="0" smtClean="0">
                <a:latin typeface="Arial Rounded MT Bold" panose="020F0704030504030204" pitchFamily="34" charset="0"/>
              </a:rPr>
              <a:t>Loosen soil with a tool, then gently wiggle leek loose</a:t>
            </a:r>
          </a:p>
          <a:p>
            <a:pPr marL="342900" indent="-342900">
              <a:buFont typeface="Arial" pitchFamily="34" charset="0"/>
              <a:buChar char="•"/>
            </a:pPr>
            <a:r>
              <a:rPr lang="en-US" sz="2200" dirty="0" smtClean="0">
                <a:latin typeface="Arial Rounded MT Bold" panose="020F0704030504030204" pitchFamily="34" charset="0"/>
              </a:rPr>
              <a:t>Tip: for tender white stems, mound soil around base when thick as a pencil</a:t>
            </a:r>
            <a:endParaRPr lang="en-US" sz="2200" dirty="0">
              <a:latin typeface="Arial Rounded MT Bold" panose="020F0704030504030204" pitchFamily="34" charset="0"/>
            </a:endParaRPr>
          </a:p>
          <a:p>
            <a:endParaRPr lang="en-US" sz="2300" u="sng" dirty="0" smtClean="0">
              <a:latin typeface="Arial Rounded MT Bold" panose="020F0704030504030204" pitchFamily="34" charset="0"/>
            </a:endParaRPr>
          </a:p>
          <a:p>
            <a:r>
              <a:rPr lang="en-US" sz="23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Wipe off soil, trim roots and all but 1”-2” of green leaves</a:t>
            </a:r>
          </a:p>
          <a:p>
            <a:pPr marL="342900" indent="-342900">
              <a:buFont typeface="Arial" pitchFamily="34" charset="0"/>
              <a:buChar char="•"/>
            </a:pPr>
            <a:r>
              <a:rPr lang="en-US" sz="2200" dirty="0" smtClean="0">
                <a:latin typeface="Arial Rounded MT Bold" panose="020F0704030504030204" pitchFamily="34" charset="0"/>
              </a:rPr>
              <a:t>Store for one to three months in a bag in the fridge</a:t>
            </a:r>
          </a:p>
        </p:txBody>
      </p:sp>
      <p:pic>
        <p:nvPicPr>
          <p:cNvPr id="20482" name="Picture 2" descr="http://www.getinthegarden.com/wp-content/uploads/2010/05/height-to-mound-soil-for-leeks1.jpg"/>
          <p:cNvPicPr>
            <a:picLocks noChangeAspect="1" noChangeArrowheads="1"/>
          </p:cNvPicPr>
          <p:nvPr/>
        </p:nvPicPr>
        <p:blipFill rotWithShape="1">
          <a:blip r:embed="rId4">
            <a:extLst>
              <a:ext uri="{28A0092B-C50C-407E-A947-70E740481C1C}">
                <a14:useLocalDpi xmlns:a14="http://schemas.microsoft.com/office/drawing/2010/main" val="0"/>
              </a:ext>
            </a:extLst>
          </a:blip>
          <a:srcRect t="10130" b="33572"/>
          <a:stretch/>
        </p:blipFill>
        <p:spPr bwMode="auto">
          <a:xfrm>
            <a:off x="4572000" y="3431931"/>
            <a:ext cx="4572000" cy="3431931"/>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http://veryculinary.com/wp-content/uploads/2011/03/Leeks_blog.jpg"/>
          <p:cNvPicPr>
            <a:picLocks noChangeAspect="1" noChangeArrowheads="1"/>
          </p:cNvPicPr>
          <p:nvPr/>
        </p:nvPicPr>
        <p:blipFill rotWithShape="1">
          <a:blip r:embed="rId5">
            <a:extLst>
              <a:ext uri="{28A0092B-C50C-407E-A947-70E740481C1C}">
                <a14:useLocalDpi xmlns:a14="http://schemas.microsoft.com/office/drawing/2010/main" val="0"/>
              </a:ext>
            </a:extLst>
          </a:blip>
          <a:srcRect l="11391" t="2428"/>
          <a:stretch/>
        </p:blipFill>
        <p:spPr bwMode="auto">
          <a:xfrm>
            <a:off x="4572000" y="0"/>
            <a:ext cx="4572000" cy="3342904"/>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a:xfrm>
            <a:off x="3886200" y="3733800"/>
            <a:ext cx="2743200" cy="1752600"/>
          </a:xfrm>
          <a:prstGeom prst="straightConnector1">
            <a:avLst/>
          </a:prstGeom>
          <a:ln w="76200">
            <a:solidFill>
              <a:schemeClr val="tx1"/>
            </a:solidFill>
            <a:tailEnd type="arrow"/>
          </a:ln>
          <a:effectLst>
            <a:outerShdw blurRad="50800" dist="50800" dir="5400000" algn="ctr" rotWithShape="0">
              <a:schemeClr val="bg1"/>
            </a:outerShdw>
          </a:effectLst>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9"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91251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10" name="Picture 6" descr="http://www.ppdl.purdue.edu/PPDL/images/lettucebolting.jpg"/>
          <p:cNvPicPr>
            <a:picLocks noChangeAspect="1" noChangeArrowheads="1"/>
          </p:cNvPicPr>
          <p:nvPr/>
        </p:nvPicPr>
        <p:blipFill rotWithShape="1">
          <a:blip r:embed="rId3">
            <a:extLst>
              <a:ext uri="{28A0092B-C50C-407E-A947-70E740481C1C}">
                <a14:useLocalDpi xmlns:a14="http://schemas.microsoft.com/office/drawing/2010/main" val="0"/>
              </a:ext>
            </a:extLst>
          </a:blip>
          <a:srcRect r="7555"/>
          <a:stretch/>
        </p:blipFill>
        <p:spPr bwMode="auto">
          <a:xfrm>
            <a:off x="-37531" y="3124200"/>
            <a:ext cx="4609531" cy="3739662"/>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white">
          <a:xfrm>
            <a:off x="4572000" y="0"/>
            <a:ext cx="45910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572000" y="12204"/>
            <a:ext cx="4572000" cy="6001643"/>
          </a:xfrm>
          <a:prstGeom prst="rect">
            <a:avLst/>
          </a:prstGeom>
          <a:noFill/>
        </p:spPr>
        <p:txBody>
          <a:bodyPr wrap="square" rtlCol="0">
            <a:spAutoFit/>
          </a:bodyPr>
          <a:lstStyle/>
          <a:p>
            <a:pPr algn="ctr"/>
            <a:r>
              <a:rPr lang="en-US" sz="4000" dirty="0" smtClean="0">
                <a:latin typeface="Arial Rounded MT Bold" panose="020F0704030504030204" pitchFamily="34" charset="0"/>
              </a:rPr>
              <a:t>Lettuce</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Apr-Nov</a:t>
            </a: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“Leaf” lettuce ready for harvest at any size</a:t>
            </a:r>
          </a:p>
          <a:p>
            <a:pPr marL="800100" lvl="1" indent="-342900">
              <a:buFont typeface="Wingdings" pitchFamily="2" charset="2"/>
              <a:buChar char="Ø"/>
            </a:pPr>
            <a:r>
              <a:rPr lang="en-US" sz="2200" dirty="0">
                <a:latin typeface="Arial Rounded MT Bold" panose="020F0704030504030204" pitchFamily="34" charset="0"/>
              </a:rPr>
              <a:t>c</a:t>
            </a:r>
            <a:r>
              <a:rPr lang="en-US" sz="2200" dirty="0" smtClean="0">
                <a:latin typeface="Arial Rounded MT Bold" panose="020F0704030504030204" pitchFamily="34" charset="0"/>
              </a:rPr>
              <a:t>ut-and-come-again</a:t>
            </a:r>
          </a:p>
          <a:p>
            <a:pPr marL="342900" indent="-342900">
              <a:buFont typeface="Arial" pitchFamily="34" charset="0"/>
              <a:buChar char="•"/>
            </a:pPr>
            <a:r>
              <a:rPr lang="en-US" sz="2200" dirty="0" smtClean="0">
                <a:latin typeface="Arial Rounded MT Bold" panose="020F0704030504030204" pitchFamily="34" charset="0"/>
              </a:rPr>
              <a:t>Head lettuce ready when it forms a tight, compact head</a:t>
            </a:r>
          </a:p>
          <a:p>
            <a:pPr marL="800100" lvl="1" indent="-342900">
              <a:buFont typeface="Wingdings" pitchFamily="2" charset="2"/>
              <a:buChar char="Ø"/>
            </a:pPr>
            <a:r>
              <a:rPr lang="en-US" sz="2200" dirty="0">
                <a:latin typeface="Arial Rounded MT Bold" panose="020F0704030504030204" pitchFamily="34" charset="0"/>
              </a:rPr>
              <a:t>c</a:t>
            </a:r>
            <a:r>
              <a:rPr lang="en-US" sz="2200" dirty="0" smtClean="0">
                <a:latin typeface="Arial Rounded MT Bold" panose="020F0704030504030204" pitchFamily="34" charset="0"/>
              </a:rPr>
              <a:t>lip </a:t>
            </a:r>
            <a:r>
              <a:rPr lang="en-US" sz="2200" dirty="0">
                <a:latin typeface="Arial Rounded MT Bold" panose="020F0704030504030204" pitchFamily="34" charset="0"/>
              </a:rPr>
              <a:t>head at soil </a:t>
            </a:r>
            <a:r>
              <a:rPr lang="en-US" sz="2200" dirty="0" smtClean="0">
                <a:latin typeface="Arial Rounded MT Bold" panose="020F0704030504030204" pitchFamily="34" charset="0"/>
              </a:rPr>
              <a:t>level</a:t>
            </a:r>
          </a:p>
          <a:p>
            <a:pPr marL="342900" lvl="1" indent="-342900">
              <a:buFont typeface="Arial" pitchFamily="34" charset="0"/>
              <a:buChar char="•"/>
            </a:pPr>
            <a:r>
              <a:rPr lang="en-US" sz="2200" dirty="0">
                <a:latin typeface="Arial Rounded MT Bold" panose="020F0704030504030204" pitchFamily="34" charset="0"/>
              </a:rPr>
              <a:t>Lettuce will “bolt” in hot weather and taste bitter</a:t>
            </a:r>
          </a:p>
          <a:p>
            <a:endParaRPr lang="en-US" sz="24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Store for two to three weeks in a bag in the fridge</a:t>
            </a:r>
          </a:p>
        </p:txBody>
      </p:sp>
      <p:pic>
        <p:nvPicPr>
          <p:cNvPr id="21506" name="Picture 2" descr="http://www.ellenogden.com/wp-content/uploads/2010/09/DSC_0146-146-146-289.jpg"/>
          <p:cNvPicPr>
            <a:picLocks noChangeAspect="1" noChangeArrowheads="1"/>
          </p:cNvPicPr>
          <p:nvPr/>
        </p:nvPicPr>
        <p:blipFill rotWithShape="1">
          <a:blip r:embed="rId4">
            <a:extLst>
              <a:ext uri="{28A0092B-C50C-407E-A947-70E740481C1C}">
                <a14:useLocalDpi xmlns:a14="http://schemas.microsoft.com/office/drawing/2010/main" val="0"/>
              </a:ext>
            </a:extLst>
          </a:blip>
          <a:srcRect l="16667" t="228" r="35281" b="-228"/>
          <a:stretch/>
        </p:blipFill>
        <p:spPr bwMode="auto">
          <a:xfrm>
            <a:off x="0" y="0"/>
            <a:ext cx="2196935" cy="3034665"/>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http://homeguides.sfgate.com/DM-Resize/photos.demandstudios.com/getty/article/110/253/86516209.jpg?w=600&amp;h=600&amp;keep_ratio=1"/>
          <p:cNvPicPr>
            <a:picLocks noChangeAspect="1" noChangeArrowheads="1"/>
          </p:cNvPicPr>
          <p:nvPr/>
        </p:nvPicPr>
        <p:blipFill rotWithShape="1">
          <a:blip r:embed="rId5">
            <a:extLst>
              <a:ext uri="{28A0092B-C50C-407E-A947-70E740481C1C}">
                <a14:useLocalDpi xmlns:a14="http://schemas.microsoft.com/office/drawing/2010/main" val="0"/>
              </a:ext>
            </a:extLst>
          </a:blip>
          <a:srcRect l="24899" t="483" r="24899" b="-195"/>
          <a:stretch/>
        </p:blipFill>
        <p:spPr bwMode="auto">
          <a:xfrm>
            <a:off x="2286000" y="0"/>
            <a:ext cx="2286000" cy="3034665"/>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74280" y="6188824"/>
            <a:ext cx="992673" cy="618233"/>
            <a:chOff x="74280" y="6188824"/>
            <a:chExt cx="992673" cy="618233"/>
          </a:xfrm>
        </p:grpSpPr>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9" name="Picture 25" descr="OSU Square Logo.wmf"/>
            <p:cNvPicPr>
              <a:picLocks noChangeAspect="1"/>
            </p:cNvPicPr>
            <p:nvPr/>
          </p:nvPicPr>
          <p:blipFill>
            <a:blip r:embed="rId7" cstate="print"/>
            <a:srcRect/>
            <a:stretch>
              <a:fillRect/>
            </a:stretch>
          </p:blipFill>
          <p:spPr bwMode="auto">
            <a:xfrm>
              <a:off x="74280" y="6324600"/>
              <a:ext cx="483622" cy="482457"/>
            </a:xfrm>
            <a:prstGeom prst="rect">
              <a:avLst/>
            </a:prstGeom>
            <a:noFill/>
            <a:ln w="9525">
              <a:noFill/>
              <a:miter lim="800000"/>
              <a:headEnd/>
              <a:tailEnd/>
            </a:ln>
          </p:spPr>
        </p:pic>
      </p:grpSp>
      <p:pic>
        <p:nvPicPr>
          <p:cNvPr id="10" name="Picture 2" descr="\\groups\fhs\GROUPS\BNP\COMMUNITY NUTRITION\NETWORK\Logos\AZHealthZone_Eng_NoTag_1C_W.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31497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0" y="-76200"/>
            <a:ext cx="4724400" cy="6709529"/>
          </a:xfrm>
          <a:prstGeom prst="rect">
            <a:avLst/>
          </a:prstGeom>
          <a:noFill/>
        </p:spPr>
        <p:txBody>
          <a:bodyPr wrap="square" rtlCol="0">
            <a:spAutoFit/>
          </a:bodyPr>
          <a:lstStyle/>
          <a:p>
            <a:pPr algn="ctr"/>
            <a:r>
              <a:rPr lang="en-US" sz="3900" dirty="0" smtClean="0">
                <a:latin typeface="Arial Rounded MT Bold" panose="020F0704030504030204" pitchFamily="34" charset="0"/>
              </a:rPr>
              <a:t>Onions</a:t>
            </a:r>
            <a:endParaRPr lang="en-US" sz="3900" dirty="0">
              <a:latin typeface="Arial Rounded MT Bold" panose="020F0704030504030204" pitchFamily="34" charset="0"/>
            </a:endParaRPr>
          </a:p>
          <a:p>
            <a:r>
              <a:rPr lang="en-US" sz="2300" u="sng" dirty="0" smtClean="0">
                <a:latin typeface="Arial Rounded MT Bold" panose="020F0704030504030204" pitchFamily="34" charset="0"/>
              </a:rPr>
              <a:t>Harvest season</a:t>
            </a:r>
            <a:r>
              <a:rPr lang="en-US" sz="23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Aug-Nov </a:t>
            </a:r>
            <a:br>
              <a:rPr lang="en-US" sz="2200" dirty="0" smtClean="0">
                <a:solidFill>
                  <a:srgbClr val="FF0000"/>
                </a:solidFill>
                <a:latin typeface="Arial Rounded MT Bold" panose="020F0704030504030204" pitchFamily="34" charset="0"/>
              </a:rPr>
            </a:br>
            <a:r>
              <a:rPr lang="en-US" sz="2200" dirty="0" smtClean="0">
                <a:solidFill>
                  <a:srgbClr val="FF0000"/>
                </a:solidFill>
                <a:latin typeface="Arial Rounded MT Bold" panose="020F0704030504030204" pitchFamily="34" charset="0"/>
              </a:rPr>
              <a:t>(July for overwintered)</a:t>
            </a:r>
            <a:r>
              <a:rPr lang="en-US" sz="2300" dirty="0" smtClean="0">
                <a:latin typeface="Arial Rounded MT Bold" panose="020F0704030504030204" pitchFamily="34" charset="0"/>
              </a:rPr>
              <a:t/>
            </a:r>
            <a:br>
              <a:rPr lang="en-US" sz="2300" dirty="0" smtClean="0">
                <a:latin typeface="Arial Rounded MT Bold" panose="020F0704030504030204" pitchFamily="34" charset="0"/>
              </a:rPr>
            </a:br>
            <a:endParaRPr lang="en-US" sz="2300" dirty="0">
              <a:latin typeface="Arial Rounded MT Bold" panose="020F0704030504030204" pitchFamily="34" charset="0"/>
            </a:endParaRPr>
          </a:p>
          <a:p>
            <a:r>
              <a:rPr lang="en-US" sz="2300" u="sng" dirty="0" smtClean="0">
                <a:latin typeface="Arial Rounded MT Bold" panose="020F0704030504030204" pitchFamily="34" charset="0"/>
              </a:rPr>
              <a:t>Harvest guidelines</a:t>
            </a:r>
            <a:r>
              <a:rPr lang="en-US" sz="23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Harvest any time for immediate use</a:t>
            </a:r>
          </a:p>
          <a:p>
            <a:pPr marL="800100" lvl="1" indent="-342900">
              <a:buFont typeface="Wingdings" pitchFamily="2" charset="2"/>
              <a:buChar char="Ø"/>
            </a:pPr>
            <a:r>
              <a:rPr lang="en-US" sz="2200" dirty="0" smtClean="0">
                <a:latin typeface="Arial Rounded MT Bold" panose="020F0704030504030204" pitchFamily="34" charset="0"/>
              </a:rPr>
              <a:t>“Green onions” are just young onions</a:t>
            </a:r>
          </a:p>
          <a:p>
            <a:pPr marL="342900" indent="-342900">
              <a:buFont typeface="Arial" pitchFamily="34" charset="0"/>
              <a:buChar char="•"/>
            </a:pPr>
            <a:r>
              <a:rPr lang="en-US" sz="2200" dirty="0" smtClean="0">
                <a:latin typeface="Arial Rounded MT Bold" panose="020F0704030504030204" pitchFamily="34" charset="0"/>
              </a:rPr>
              <a:t>For storage, harvest when a quarter or more of leaves fall</a:t>
            </a:r>
            <a:endParaRPr lang="en-US" sz="2200" dirty="0">
              <a:latin typeface="Arial Rounded MT Bold" panose="020F0704030504030204" pitchFamily="34" charset="0"/>
            </a:endParaRPr>
          </a:p>
          <a:p>
            <a:endParaRPr lang="en-US" sz="2300" u="sng" dirty="0" smtClean="0">
              <a:latin typeface="Arial Rounded MT Bold" panose="020F0704030504030204" pitchFamily="34" charset="0"/>
            </a:endParaRPr>
          </a:p>
          <a:p>
            <a:r>
              <a:rPr lang="en-US" sz="23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Green: up to a week in fridge</a:t>
            </a:r>
          </a:p>
          <a:p>
            <a:pPr marL="342900" indent="-342900">
              <a:buFont typeface="Arial" pitchFamily="34" charset="0"/>
              <a:buChar char="•"/>
            </a:pPr>
            <a:r>
              <a:rPr lang="en-US" sz="2200" dirty="0" smtClean="0">
                <a:latin typeface="Arial Rounded MT Bold" panose="020F0704030504030204" pitchFamily="34" charset="0"/>
              </a:rPr>
              <a:t>Storage: Cure 10-14 days, trim tops &amp; roots. Store in dark, cool space for up to eight months</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t="9828" b="21896"/>
          <a:stretch/>
        </p:blipFill>
        <p:spPr>
          <a:xfrm>
            <a:off x="4571777" y="0"/>
            <a:ext cx="4572000" cy="2081048"/>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t="14789" b="15556"/>
          <a:stretch/>
        </p:blipFill>
        <p:spPr>
          <a:xfrm>
            <a:off x="4572223" y="2081048"/>
            <a:ext cx="4571554" cy="4776951"/>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31502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30" name="Picture 2" descr="http://farm3.staticflickr.com/2464/3632550018_ff2d24f637.jpg"/>
          <p:cNvPicPr>
            <a:picLocks noChangeAspect="1" noChangeArrowheads="1"/>
          </p:cNvPicPr>
          <p:nvPr/>
        </p:nvPicPr>
        <p:blipFill rotWithShape="1">
          <a:blip r:embed="rId3">
            <a:extLst>
              <a:ext uri="{28A0092B-C50C-407E-A947-70E740481C1C}">
                <a14:useLocalDpi xmlns:a14="http://schemas.microsoft.com/office/drawing/2010/main" val="0"/>
              </a:ext>
            </a:extLst>
          </a:blip>
          <a:srcRect t="6318"/>
          <a:stretch/>
        </p:blipFill>
        <p:spPr bwMode="auto">
          <a:xfrm>
            <a:off x="0" y="3244066"/>
            <a:ext cx="4762500" cy="3613934"/>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white">
          <a:xfrm>
            <a:off x="4762500" y="0"/>
            <a:ext cx="44005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800600" y="76200"/>
            <a:ext cx="4286250" cy="5601533"/>
          </a:xfrm>
          <a:prstGeom prst="rect">
            <a:avLst/>
          </a:prstGeom>
          <a:noFill/>
        </p:spPr>
        <p:txBody>
          <a:bodyPr wrap="square" rtlCol="0">
            <a:spAutoFit/>
          </a:bodyPr>
          <a:lstStyle/>
          <a:p>
            <a:pPr algn="ctr"/>
            <a:r>
              <a:rPr lang="en-US" sz="4000" dirty="0" smtClean="0">
                <a:latin typeface="Arial Rounded MT Bold" panose="020F0704030504030204" pitchFamily="34" charset="0"/>
              </a:rPr>
              <a:t>Parsley</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Year-round</a:t>
            </a: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Two types: flat and curly</a:t>
            </a:r>
          </a:p>
          <a:p>
            <a:pPr marL="342900" indent="-342900">
              <a:buFont typeface="Arial" pitchFamily="34" charset="0"/>
              <a:buChar char="•"/>
            </a:pPr>
            <a:r>
              <a:rPr lang="en-US" sz="2200" dirty="0" smtClean="0">
                <a:latin typeface="Arial Rounded MT Bold" panose="020F0704030504030204" pitchFamily="34" charset="0"/>
              </a:rPr>
              <a:t>Cut-and-come-again when outer stalks are 3-4” long</a:t>
            </a:r>
          </a:p>
          <a:p>
            <a:pPr marL="342900" indent="-342900">
              <a:buFont typeface="Arial" pitchFamily="34" charset="0"/>
              <a:buChar char="•"/>
            </a:pPr>
            <a:r>
              <a:rPr lang="en-US" sz="2200" dirty="0" smtClean="0">
                <a:latin typeface="Arial Rounded MT Bold" panose="020F0704030504030204" pitchFamily="34" charset="0"/>
              </a:rPr>
              <a:t>Remove any flower stalks that grow to extend harvest</a:t>
            </a:r>
            <a:endParaRPr lang="en-US" sz="2200" dirty="0">
              <a:latin typeface="Arial Rounded MT Bold" panose="020F0704030504030204" pitchFamily="34" charset="0"/>
            </a:endParaRPr>
          </a:p>
          <a:p>
            <a:endParaRPr lang="en-US" sz="24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Stores one to two months in a bag in the fridge</a:t>
            </a:r>
          </a:p>
          <a:p>
            <a:pPr marL="342900" indent="-342900">
              <a:buFont typeface="Arial" pitchFamily="34" charset="0"/>
              <a:buChar char="•"/>
            </a:pPr>
            <a:r>
              <a:rPr lang="en-US" sz="2200" dirty="0" smtClean="0">
                <a:latin typeface="Arial Rounded MT Bold" panose="020F0704030504030204" pitchFamily="34" charset="0"/>
              </a:rPr>
              <a:t>For immediate use, keep in a cup like cut flowers</a:t>
            </a:r>
          </a:p>
        </p:txBody>
      </p:sp>
      <p:pic>
        <p:nvPicPr>
          <p:cNvPr id="22532" name="Picture 4" descr="http://farm2.static.flickr.com/1112/742271265_e27c6d153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762500" cy="3200401"/>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74280" y="6188824"/>
            <a:ext cx="992673" cy="618233"/>
            <a:chOff x="74280" y="6188824"/>
            <a:chExt cx="992673" cy="618233"/>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8" name="Picture 25" descr="OSU Square Logo.wmf"/>
            <p:cNvPicPr>
              <a:picLocks noChangeAspect="1"/>
            </p:cNvPicPr>
            <p:nvPr/>
          </p:nvPicPr>
          <p:blipFill>
            <a:blip r:embed="rId6" cstate="print"/>
            <a:srcRect/>
            <a:stretch>
              <a:fillRect/>
            </a:stretch>
          </p:blipFill>
          <p:spPr bwMode="auto">
            <a:xfrm>
              <a:off x="74280" y="6324600"/>
              <a:ext cx="483622" cy="482457"/>
            </a:xfrm>
            <a:prstGeom prst="rect">
              <a:avLst/>
            </a:prstGeom>
            <a:noFill/>
            <a:ln w="9525">
              <a:noFill/>
              <a:miter lim="800000"/>
              <a:headEnd/>
              <a:tailEnd/>
            </a:ln>
          </p:spPr>
        </p:pic>
      </p:grpSp>
      <p:pic>
        <p:nvPicPr>
          <p:cNvPr id="9"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33192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450273" y="2286000"/>
            <a:ext cx="5562600" cy="1938992"/>
          </a:xfrm>
          <a:prstGeom prst="rect">
            <a:avLst/>
          </a:prstGeom>
          <a:noFill/>
        </p:spPr>
        <p:txBody>
          <a:bodyPr wrap="square" rtlCol="0">
            <a:spAutoFit/>
          </a:bodyPr>
          <a:lstStyle/>
          <a:p>
            <a:r>
              <a:rPr lang="en-US" sz="6000" dirty="0" smtClean="0">
                <a:latin typeface="Arial Rounded MT Bold" pitchFamily="34" charset="0"/>
              </a:rPr>
              <a:t>Gardening for your health</a:t>
            </a:r>
            <a:endParaRPr lang="en-US" sz="6000" dirty="0">
              <a:latin typeface="Arial Rounded MT Bold" pitchFamily="34" charset="0"/>
            </a:endParaRPr>
          </a:p>
        </p:txBody>
      </p:sp>
      <p:grpSp>
        <p:nvGrpSpPr>
          <p:cNvPr id="4" name="Group 3"/>
          <p:cNvGrpSpPr/>
          <p:nvPr/>
        </p:nvGrpSpPr>
        <p:grpSpPr>
          <a:xfrm>
            <a:off x="74280" y="6188824"/>
            <a:ext cx="992673" cy="618233"/>
            <a:chOff x="74280" y="6188824"/>
            <a:chExt cx="992673" cy="618233"/>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grpSp>
      <p:pic>
        <p:nvPicPr>
          <p:cNvPr id="7"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024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43505" y="-40064"/>
            <a:ext cx="4571999" cy="6709529"/>
          </a:xfrm>
          <a:prstGeom prst="rect">
            <a:avLst/>
          </a:prstGeom>
          <a:noFill/>
        </p:spPr>
        <p:txBody>
          <a:bodyPr wrap="square" rtlCol="0">
            <a:spAutoFit/>
          </a:bodyPr>
          <a:lstStyle/>
          <a:p>
            <a:pPr algn="ctr"/>
            <a:r>
              <a:rPr lang="en-US" sz="3900" dirty="0" smtClean="0">
                <a:latin typeface="Arial Rounded MT Bold" panose="020F0704030504030204" pitchFamily="34" charset="0"/>
              </a:rPr>
              <a:t>Parsnips</a:t>
            </a:r>
            <a:endParaRPr lang="en-US" sz="3900" dirty="0">
              <a:latin typeface="Arial Rounded MT Bold" panose="020F0704030504030204" pitchFamily="34" charset="0"/>
            </a:endParaRPr>
          </a:p>
          <a:p>
            <a:r>
              <a:rPr lang="en-US" sz="2300" u="sng" dirty="0" smtClean="0">
                <a:latin typeface="Arial Rounded MT Bold" panose="020F0704030504030204" pitchFamily="34" charset="0"/>
              </a:rPr>
              <a:t>Harvest season</a:t>
            </a:r>
            <a:r>
              <a:rPr lang="en-US" sz="23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Oct-Apr </a:t>
            </a:r>
            <a:r>
              <a:rPr lang="en-US" sz="2300" dirty="0" smtClean="0">
                <a:latin typeface="Arial Rounded MT Bold" panose="020F0704030504030204" pitchFamily="34" charset="0"/>
              </a:rPr>
              <a:t/>
            </a:r>
            <a:br>
              <a:rPr lang="en-US" sz="2300" dirty="0" smtClean="0">
                <a:latin typeface="Arial Rounded MT Bold" panose="020F0704030504030204" pitchFamily="34" charset="0"/>
              </a:rPr>
            </a:br>
            <a:endParaRPr lang="en-US" sz="2300" dirty="0">
              <a:latin typeface="Arial Rounded MT Bold" panose="020F0704030504030204" pitchFamily="34" charset="0"/>
            </a:endParaRPr>
          </a:p>
          <a:p>
            <a:r>
              <a:rPr lang="en-US" sz="2300" u="sng" dirty="0" smtClean="0">
                <a:latin typeface="Arial Rounded MT Bold" panose="020F0704030504030204" pitchFamily="34" charset="0"/>
              </a:rPr>
              <a:t>Harvest guidelines</a:t>
            </a:r>
            <a:r>
              <a:rPr lang="en-US" sz="23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Sweetest after exposure to 40 degrees F or below</a:t>
            </a:r>
          </a:p>
          <a:p>
            <a:pPr marL="342900" indent="-342900">
              <a:buFont typeface="Arial" pitchFamily="34" charset="0"/>
              <a:buChar char="•"/>
            </a:pPr>
            <a:r>
              <a:rPr lang="en-US" sz="2200" dirty="0" smtClean="0">
                <a:latin typeface="Arial Rounded MT Bold" panose="020F0704030504030204" pitchFamily="34" charset="0"/>
              </a:rPr>
              <a:t>Begin harvesting after tops start to freeze back</a:t>
            </a:r>
          </a:p>
          <a:p>
            <a:pPr marL="342900" indent="-342900">
              <a:buFont typeface="Arial" pitchFamily="34" charset="0"/>
              <a:buChar char="•"/>
            </a:pPr>
            <a:r>
              <a:rPr lang="en-US" sz="2200" dirty="0" smtClean="0">
                <a:latin typeface="Arial Rounded MT Bold" panose="020F0704030504030204" pitchFamily="34" charset="0"/>
              </a:rPr>
              <a:t>Tender when small or medium-sized, woody when they become large</a:t>
            </a:r>
          </a:p>
          <a:p>
            <a:pPr marL="342900" indent="-342900">
              <a:buFont typeface="Arial" pitchFamily="34" charset="0"/>
              <a:buChar char="•"/>
            </a:pPr>
            <a:r>
              <a:rPr lang="en-US" sz="2200" dirty="0" smtClean="0">
                <a:latin typeface="Arial Rounded MT Bold" panose="020F0704030504030204" pitchFamily="34" charset="0"/>
              </a:rPr>
              <a:t>Loosen soil, grasp at base of leaves and gently pull</a:t>
            </a:r>
            <a:endParaRPr lang="en-US" sz="2200" dirty="0">
              <a:latin typeface="Arial Rounded MT Bold" panose="020F0704030504030204" pitchFamily="34" charset="0"/>
            </a:endParaRPr>
          </a:p>
          <a:p>
            <a:endParaRPr lang="en-US" sz="2300" u="sng" dirty="0" smtClean="0">
              <a:latin typeface="Arial Rounded MT Bold" panose="020F0704030504030204" pitchFamily="34" charset="0"/>
            </a:endParaRPr>
          </a:p>
          <a:p>
            <a:r>
              <a:rPr lang="en-US" sz="23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Dust off, cut tops, and store for two to six months in bag in 			           fridge</a:t>
            </a:r>
          </a:p>
        </p:txBody>
      </p:sp>
      <p:pic>
        <p:nvPicPr>
          <p:cNvPr id="24578" name="Picture 2" descr="http://www.adaptiveseeds.com/sites/default/files/imagecache/product_full/parsnip_white_spear2.jpg"/>
          <p:cNvPicPr>
            <a:picLocks noChangeAspect="1" noChangeArrowheads="1"/>
          </p:cNvPicPr>
          <p:nvPr/>
        </p:nvPicPr>
        <p:blipFill rotWithShape="1">
          <a:blip r:embed="rId4">
            <a:extLst>
              <a:ext uri="{28A0092B-C50C-407E-A947-70E740481C1C}">
                <a14:useLocalDpi xmlns:a14="http://schemas.microsoft.com/office/drawing/2010/main" val="0"/>
              </a:ext>
            </a:extLst>
          </a:blip>
          <a:srcRect l="12500" t="689" r="12500" b="15849"/>
          <a:stretch/>
        </p:blipFill>
        <p:spPr bwMode="auto">
          <a:xfrm>
            <a:off x="4572000" y="3048000"/>
            <a:ext cx="4572000" cy="3815862"/>
          </a:xfrm>
          <a:prstGeom prst="rect">
            <a:avLst/>
          </a:prstGeom>
          <a:noFill/>
          <a:extLst>
            <a:ext uri="{909E8E84-426E-40DD-AFC4-6F175D3DCCD1}">
              <a14:hiddenFill xmlns:a14="http://schemas.microsoft.com/office/drawing/2010/main">
                <a:solidFill>
                  <a:srgbClr val="FFFFFF"/>
                </a:solidFill>
              </a14:hiddenFill>
            </a:ext>
          </a:extLst>
        </p:spPr>
      </p:pic>
      <p:pic>
        <p:nvPicPr>
          <p:cNvPr id="24580" name="Picture 4" descr="http://www.mvgazette.com/sites/default/files/article-assets/main-photos/2012/aof_parsnips_emma_young.jpg"/>
          <p:cNvPicPr>
            <a:picLocks noChangeAspect="1" noChangeArrowheads="1"/>
          </p:cNvPicPr>
          <p:nvPr/>
        </p:nvPicPr>
        <p:blipFill rotWithShape="1">
          <a:blip r:embed="rId5">
            <a:extLst>
              <a:ext uri="{28A0092B-C50C-407E-A947-70E740481C1C}">
                <a14:useLocalDpi xmlns:a14="http://schemas.microsoft.com/office/drawing/2010/main" val="0"/>
              </a:ext>
            </a:extLst>
          </a:blip>
          <a:srcRect l="9471" t="13750" r="9973" b="5694"/>
          <a:stretch/>
        </p:blipFill>
        <p:spPr bwMode="auto">
          <a:xfrm flipH="1">
            <a:off x="4543244" y="0"/>
            <a:ext cx="4600755" cy="3048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19134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6" name="Picture 6" descr="http://bonzaiaphrodite.com/wp-content/uploads/2009/06/img_08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816343"/>
            <a:ext cx="4580922" cy="304752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white">
          <a:xfrm>
            <a:off x="459105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591050" y="26898"/>
            <a:ext cx="4572000" cy="6309420"/>
          </a:xfrm>
          <a:prstGeom prst="rect">
            <a:avLst/>
          </a:prstGeom>
          <a:noFill/>
        </p:spPr>
        <p:txBody>
          <a:bodyPr wrap="square" rtlCol="0">
            <a:spAutoFit/>
          </a:bodyPr>
          <a:lstStyle/>
          <a:p>
            <a:pPr algn="ctr"/>
            <a:r>
              <a:rPr lang="en-US" sz="4000" dirty="0" smtClean="0">
                <a:latin typeface="Arial Rounded MT Bold" panose="020F0704030504030204" pitchFamily="34" charset="0"/>
              </a:rPr>
              <a:t>Peas </a:t>
            </a:r>
            <a:br>
              <a:rPr lang="en-US" sz="4000" dirty="0" smtClean="0">
                <a:latin typeface="Arial Rounded MT Bold" panose="020F0704030504030204" pitchFamily="34" charset="0"/>
              </a:rPr>
            </a:br>
            <a:r>
              <a:rPr lang="en-US" sz="4000" dirty="0" smtClean="0">
                <a:latin typeface="Arial Rounded MT Bold" panose="020F0704030504030204" pitchFamily="34" charset="0"/>
              </a:rPr>
              <a:t>(snap</a:t>
            </a:r>
            <a:r>
              <a:rPr lang="en-US" sz="4000" dirty="0">
                <a:latin typeface="Arial Rounded MT Bold" panose="020F0704030504030204" pitchFamily="34" charset="0"/>
              </a:rPr>
              <a:t> </a:t>
            </a:r>
            <a:r>
              <a:rPr lang="en-US" sz="4000" dirty="0" smtClean="0">
                <a:latin typeface="Arial Rounded MT Bold" panose="020F0704030504030204" pitchFamily="34" charset="0"/>
              </a:rPr>
              <a:t>and snow)</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May-July</a:t>
            </a:r>
          </a:p>
          <a:p>
            <a:endParaRPr lang="en-US" sz="16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Edible pods</a:t>
            </a:r>
          </a:p>
          <a:p>
            <a:pPr marL="342900" indent="-342900">
              <a:buFont typeface="Arial" pitchFamily="34" charset="0"/>
              <a:buChar char="•"/>
            </a:pPr>
            <a:r>
              <a:rPr lang="en-US" sz="2200" dirty="0" smtClean="0">
                <a:latin typeface="Arial Rounded MT Bold" panose="020F0704030504030204" pitchFamily="34" charset="0"/>
              </a:rPr>
              <a:t>Snap: harvest when pods begin to fill out</a:t>
            </a:r>
          </a:p>
          <a:p>
            <a:pPr marL="342900" indent="-342900">
              <a:buFont typeface="Arial" pitchFamily="34" charset="0"/>
              <a:buChar char="•"/>
            </a:pPr>
            <a:r>
              <a:rPr lang="en-US" sz="2200" dirty="0" smtClean="0">
                <a:latin typeface="Arial Rounded MT Bold" panose="020F0704030504030204" pitchFamily="34" charset="0"/>
              </a:rPr>
              <a:t>Snow: harvest when peas are just visible through skin</a:t>
            </a:r>
          </a:p>
          <a:p>
            <a:pPr marL="342900" indent="-342900">
              <a:buFont typeface="Arial" pitchFamily="34" charset="0"/>
              <a:buChar char="•"/>
            </a:pPr>
            <a:r>
              <a:rPr lang="en-US" sz="2200" dirty="0" smtClean="0">
                <a:latin typeface="Arial Rounded MT Bold" panose="020F0704030504030204" pitchFamily="34" charset="0"/>
              </a:rPr>
              <a:t>Hold vine with one hand and gently pull pod off the vine with the other</a:t>
            </a:r>
            <a:endParaRPr lang="en-US" sz="2200" dirty="0">
              <a:latin typeface="Arial Rounded MT Bold" panose="020F0704030504030204" pitchFamily="34" charset="0"/>
            </a:endParaRPr>
          </a:p>
          <a:p>
            <a:endParaRPr lang="en-US" sz="16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Store for one to three weeks in a bag in the fridge</a:t>
            </a:r>
          </a:p>
        </p:txBody>
      </p:sp>
      <p:pic>
        <p:nvPicPr>
          <p:cNvPr id="25604" name="Picture 4" descr="http://twochicksfarm.files.wordpress.com/2011/05/dsc_009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7124"/>
          <a:stretch/>
        </p:blipFill>
        <p:spPr bwMode="auto">
          <a:xfrm>
            <a:off x="0" y="0"/>
            <a:ext cx="4622581" cy="37338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74280" y="6188824"/>
            <a:ext cx="992673" cy="618233"/>
            <a:chOff x="74280" y="6188824"/>
            <a:chExt cx="992673" cy="618233"/>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8" name="Picture 25" descr="OSU Square Logo.wmf"/>
            <p:cNvPicPr>
              <a:picLocks noChangeAspect="1"/>
            </p:cNvPicPr>
            <p:nvPr/>
          </p:nvPicPr>
          <p:blipFill>
            <a:blip r:embed="rId6" cstate="print"/>
            <a:srcRect/>
            <a:stretch>
              <a:fillRect/>
            </a:stretch>
          </p:blipFill>
          <p:spPr bwMode="auto">
            <a:xfrm>
              <a:off x="74280" y="6324600"/>
              <a:ext cx="483622" cy="482457"/>
            </a:xfrm>
            <a:prstGeom prst="rect">
              <a:avLst/>
            </a:prstGeom>
            <a:noFill/>
            <a:ln w="9525">
              <a:noFill/>
              <a:miter lim="800000"/>
              <a:headEnd/>
              <a:tailEnd/>
            </a:ln>
          </p:spPr>
        </p:pic>
      </p:grpSp>
      <p:pic>
        <p:nvPicPr>
          <p:cNvPr id="9"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4905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0" y="-76200"/>
            <a:ext cx="4572000" cy="6263253"/>
          </a:xfrm>
          <a:prstGeom prst="rect">
            <a:avLst/>
          </a:prstGeom>
          <a:noFill/>
        </p:spPr>
        <p:txBody>
          <a:bodyPr wrap="square" rtlCol="0">
            <a:spAutoFit/>
          </a:bodyPr>
          <a:lstStyle/>
          <a:p>
            <a:pPr algn="ctr"/>
            <a:r>
              <a:rPr lang="en-US" sz="3900" dirty="0" smtClean="0">
                <a:latin typeface="Arial Rounded MT Bold" panose="020F0704030504030204" pitchFamily="34" charset="0"/>
              </a:rPr>
              <a:t>Peppers</a:t>
            </a:r>
            <a:endParaRPr lang="en-US" sz="39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Jul-Sept</a:t>
            </a:r>
            <a:r>
              <a:rPr lang="en-US" sz="2400" dirty="0" smtClean="0">
                <a:solidFill>
                  <a:srgbClr val="FF0000"/>
                </a:solidFill>
                <a:latin typeface="Arial Rounded MT Bold" panose="020F0704030504030204" pitchFamily="34" charset="0"/>
              </a:rPr>
              <a:t> </a:t>
            </a:r>
            <a:r>
              <a:rPr lang="en-US" sz="2400" dirty="0" smtClean="0">
                <a:latin typeface="Arial Rounded MT Bold" panose="020F0704030504030204" pitchFamily="34" charset="0"/>
              </a:rPr>
              <a:t/>
            </a:r>
            <a:br>
              <a:rPr lang="en-US" sz="2400" dirty="0" smtClean="0">
                <a:latin typeface="Arial Rounded MT Bold" panose="020F0704030504030204" pitchFamily="34" charset="0"/>
              </a:rPr>
            </a:br>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Harvest-ready size, shape and color can vary</a:t>
            </a:r>
          </a:p>
          <a:p>
            <a:pPr marL="342900" indent="-342900">
              <a:buFont typeface="Arial" pitchFamily="34" charset="0"/>
              <a:buChar char="•"/>
            </a:pPr>
            <a:r>
              <a:rPr lang="en-US" sz="2200" dirty="0" smtClean="0">
                <a:latin typeface="Arial Rounded MT Bold" panose="020F0704030504030204" pitchFamily="34" charset="0"/>
              </a:rPr>
              <a:t>Bell peppers: 3-4” long, harvest green or wait for them to turn to red</a:t>
            </a:r>
          </a:p>
          <a:p>
            <a:pPr marL="342900" indent="-342900">
              <a:buFont typeface="Arial" pitchFamily="34" charset="0"/>
              <a:buChar char="•"/>
            </a:pPr>
            <a:r>
              <a:rPr lang="en-US" sz="2200" dirty="0" smtClean="0">
                <a:latin typeface="Arial Rounded MT Bold" panose="020F0704030504030204" pitchFamily="34" charset="0"/>
              </a:rPr>
              <a:t>Hot peppers: Harvest when red (green for jalapeños)</a:t>
            </a:r>
          </a:p>
          <a:p>
            <a:pPr marL="800100" lvl="1" indent="-342900">
              <a:buFont typeface="Wingdings" pitchFamily="2" charset="2"/>
              <a:buChar char="Ø"/>
            </a:pPr>
            <a:r>
              <a:rPr lang="en-US" sz="2200" dirty="0">
                <a:latin typeface="Arial Rounded MT Bold" panose="020F0704030504030204" pitchFamily="34" charset="0"/>
              </a:rPr>
              <a:t>c</a:t>
            </a:r>
            <a:r>
              <a:rPr lang="en-US" sz="2200" dirty="0" smtClean="0">
                <a:latin typeface="Arial Rounded MT Bold" panose="020F0704030504030204" pitchFamily="34" charset="0"/>
              </a:rPr>
              <a:t>onsider using gloves!</a:t>
            </a:r>
          </a:p>
          <a:p>
            <a:pPr marL="342900" lvl="1" indent="-342900">
              <a:buFont typeface="Arial" pitchFamily="34" charset="0"/>
              <a:buChar char="•"/>
            </a:pPr>
            <a:r>
              <a:rPr lang="en-US" sz="2200" dirty="0" smtClean="0">
                <a:latin typeface="Arial Rounded MT Bold" panose="020F0704030504030204" pitchFamily="34" charset="0"/>
              </a:rPr>
              <a:t>To harvest, hold &amp; twist</a:t>
            </a:r>
            <a:endParaRPr lang="en-US" sz="2200" dirty="0">
              <a:latin typeface="Arial Rounded MT Bold" panose="020F0704030504030204" pitchFamily="34" charset="0"/>
            </a:endParaRPr>
          </a:p>
          <a:p>
            <a:endParaRPr lang="en-US" sz="24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Store for eight to ten days in a bag in the fridge</a:t>
            </a:r>
          </a:p>
        </p:txBody>
      </p:sp>
      <p:pic>
        <p:nvPicPr>
          <p:cNvPr id="26626" name="Picture 2" descr="http://3.bp.blogspot.com/_7FEu7yGrqbc/TMnHkT3xo7I/AAAAAAAAILE/N2XPK4VRlFg/s1600/IMG_716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366" r="10366" b="5289"/>
          <a:stretch/>
        </p:blipFill>
        <p:spPr bwMode="auto">
          <a:xfrm>
            <a:off x="4572000" y="-1"/>
            <a:ext cx="4571999" cy="3352801"/>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http://digginginthedriftless.files.wordpress.com/2010/09/73-types.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8091" y="3431930"/>
            <a:ext cx="4575908" cy="343193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70936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2" name="Picture 4" descr="http://www.harvesttotable.com/wp-content/uploads/2007/04/Potato-harvest.jpg"/>
          <p:cNvPicPr>
            <a:picLocks noChangeAspect="1" noChangeArrowheads="1"/>
          </p:cNvPicPr>
          <p:nvPr/>
        </p:nvPicPr>
        <p:blipFill rotWithShape="1">
          <a:blip r:embed="rId3">
            <a:extLst>
              <a:ext uri="{28A0092B-C50C-407E-A947-70E740481C1C}">
                <a14:useLocalDpi xmlns:a14="http://schemas.microsoft.com/office/drawing/2010/main" val="0"/>
              </a:ext>
            </a:extLst>
          </a:blip>
          <a:srcRect b="4805"/>
          <a:stretch/>
        </p:blipFill>
        <p:spPr bwMode="auto">
          <a:xfrm>
            <a:off x="-21771" y="3803418"/>
            <a:ext cx="4822371" cy="3060443"/>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white">
          <a:xfrm>
            <a:off x="4800600" y="0"/>
            <a:ext cx="43624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800600" y="3423"/>
            <a:ext cx="4362450" cy="6724918"/>
          </a:xfrm>
          <a:prstGeom prst="rect">
            <a:avLst/>
          </a:prstGeom>
          <a:noFill/>
        </p:spPr>
        <p:txBody>
          <a:bodyPr wrap="square" rtlCol="0">
            <a:spAutoFit/>
          </a:bodyPr>
          <a:lstStyle/>
          <a:p>
            <a:pPr algn="ctr"/>
            <a:r>
              <a:rPr lang="en-US" sz="4000" dirty="0" smtClean="0">
                <a:latin typeface="Arial Rounded MT Bold" panose="020F0704030504030204" pitchFamily="34" charset="0"/>
              </a:rPr>
              <a:t>Potatoes</a:t>
            </a:r>
            <a:endParaRPr lang="en-US" sz="4000" dirty="0">
              <a:latin typeface="Arial Rounded MT Bold" panose="020F0704030504030204" pitchFamily="34" charset="0"/>
            </a:endParaRPr>
          </a:p>
          <a:p>
            <a:r>
              <a:rPr lang="en-US" sz="2300" u="sng" dirty="0" smtClean="0">
                <a:latin typeface="Arial Rounded MT Bold" panose="020F0704030504030204" pitchFamily="34" charset="0"/>
              </a:rPr>
              <a:t>Harvest season</a:t>
            </a:r>
            <a:r>
              <a:rPr lang="en-US" sz="23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June-Sept</a:t>
            </a:r>
          </a:p>
          <a:p>
            <a:endParaRPr lang="en-US" sz="2300" dirty="0">
              <a:latin typeface="Arial Rounded MT Bold" panose="020F0704030504030204" pitchFamily="34" charset="0"/>
            </a:endParaRPr>
          </a:p>
          <a:p>
            <a:r>
              <a:rPr lang="en-US" sz="2300" u="sng" dirty="0" smtClean="0">
                <a:latin typeface="Arial Rounded MT Bold" panose="020F0704030504030204" pitchFamily="34" charset="0"/>
              </a:rPr>
              <a:t>Harvest guidelines</a:t>
            </a:r>
            <a:r>
              <a:rPr lang="en-US" sz="23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Storage potatoes: </a:t>
            </a:r>
            <a:r>
              <a:rPr lang="en-US" sz="2200" dirty="0">
                <a:latin typeface="Arial Rounded MT Bold" panose="020F0704030504030204" pitchFamily="34" charset="0"/>
              </a:rPr>
              <a:t>W</a:t>
            </a:r>
            <a:r>
              <a:rPr lang="en-US" sz="2200" dirty="0" smtClean="0">
                <a:latin typeface="Arial Rounded MT Bold" panose="020F0704030504030204" pitchFamily="34" charset="0"/>
              </a:rPr>
              <a:t>hen above-ground parts die</a:t>
            </a:r>
          </a:p>
          <a:p>
            <a:pPr marL="342900" indent="-342900">
              <a:buFont typeface="Arial" pitchFamily="34" charset="0"/>
              <a:buChar char="•"/>
            </a:pPr>
            <a:r>
              <a:rPr lang="en-US" sz="2200" dirty="0" smtClean="0">
                <a:latin typeface="Arial Rounded MT Bold" panose="020F0704030504030204" pitchFamily="34" charset="0"/>
              </a:rPr>
              <a:t>“</a:t>
            </a:r>
            <a:r>
              <a:rPr lang="en-US" sz="2200" dirty="0">
                <a:latin typeface="Arial Rounded MT Bold" panose="020F0704030504030204" pitchFamily="34" charset="0"/>
              </a:rPr>
              <a:t>N</a:t>
            </a:r>
            <a:r>
              <a:rPr lang="en-US" sz="2200" dirty="0" smtClean="0">
                <a:latin typeface="Arial Rounded MT Bold" panose="020F0704030504030204" pitchFamily="34" charset="0"/>
              </a:rPr>
              <a:t>ew” potatoes: any time</a:t>
            </a:r>
          </a:p>
          <a:p>
            <a:pPr marL="342900" indent="-342900">
              <a:buFont typeface="Arial" pitchFamily="34" charset="0"/>
              <a:buChar char="•"/>
            </a:pPr>
            <a:r>
              <a:rPr lang="en-US" sz="2200" dirty="0" smtClean="0">
                <a:latin typeface="Arial Rounded MT Bold" panose="020F0704030504030204" pitchFamily="34" charset="0"/>
              </a:rPr>
              <a:t>Harvest entire bed; loosen soil with digging fork</a:t>
            </a:r>
          </a:p>
          <a:p>
            <a:pPr marL="342900" indent="-342900">
              <a:buFont typeface="Arial" pitchFamily="34" charset="0"/>
              <a:buChar char="•"/>
            </a:pPr>
            <a:r>
              <a:rPr lang="en-US" sz="2200" dirty="0" smtClean="0">
                <a:latin typeface="Arial Rounded MT Bold" panose="020F0704030504030204" pitchFamily="34" charset="0"/>
              </a:rPr>
              <a:t>Tip: green potatoes have been exposed to too much sun and could cause digestive problems</a:t>
            </a:r>
          </a:p>
          <a:p>
            <a:endParaRPr lang="en-US" sz="2300" u="sng" dirty="0" smtClean="0">
              <a:latin typeface="Arial Rounded MT Bold" panose="020F0704030504030204" pitchFamily="34" charset="0"/>
            </a:endParaRPr>
          </a:p>
          <a:p>
            <a:r>
              <a:rPr lang="en-US" sz="2300" u="sng" dirty="0" smtClean="0">
                <a:latin typeface="Arial Rounded MT Bold" panose="020F0704030504030204" pitchFamily="34" charset="0"/>
              </a:rPr>
              <a:t>Storage:</a:t>
            </a:r>
            <a:endParaRPr lang="en-US" sz="23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Wipe off dirt, cure for 10 days, store for six to eight months in a cool, dark place</a:t>
            </a:r>
          </a:p>
        </p:txBody>
      </p:sp>
      <p:pic>
        <p:nvPicPr>
          <p:cNvPr id="27650" name="Picture 2" descr="http://www.gardenaction.co.uk/images/potato_dig_up.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4" y="3423"/>
            <a:ext cx="4798786" cy="3799996"/>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74280" y="6188824"/>
            <a:ext cx="992673" cy="618233"/>
            <a:chOff x="74280" y="6188824"/>
            <a:chExt cx="992673" cy="618233"/>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8" name="Picture 25" descr="OSU Square Logo.wmf"/>
            <p:cNvPicPr>
              <a:picLocks noChangeAspect="1"/>
            </p:cNvPicPr>
            <p:nvPr/>
          </p:nvPicPr>
          <p:blipFill>
            <a:blip r:embed="rId6" cstate="print"/>
            <a:srcRect/>
            <a:stretch>
              <a:fillRect/>
            </a:stretch>
          </p:blipFill>
          <p:spPr bwMode="auto">
            <a:xfrm>
              <a:off x="74280" y="6324600"/>
              <a:ext cx="483622" cy="482457"/>
            </a:xfrm>
            <a:prstGeom prst="rect">
              <a:avLst/>
            </a:prstGeom>
            <a:noFill/>
            <a:ln w="9525">
              <a:noFill/>
              <a:miter lim="800000"/>
              <a:headEnd/>
              <a:tailEnd/>
            </a:ln>
          </p:spPr>
        </p:pic>
      </p:grpSp>
      <p:pic>
        <p:nvPicPr>
          <p:cNvPr id="9"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52562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0" y="92125"/>
            <a:ext cx="4543244" cy="5924699"/>
          </a:xfrm>
          <a:prstGeom prst="rect">
            <a:avLst/>
          </a:prstGeom>
          <a:noFill/>
        </p:spPr>
        <p:txBody>
          <a:bodyPr wrap="square" rtlCol="0">
            <a:spAutoFit/>
          </a:bodyPr>
          <a:lstStyle/>
          <a:p>
            <a:pPr algn="ctr"/>
            <a:r>
              <a:rPr lang="en-US" sz="3900" dirty="0" smtClean="0">
                <a:latin typeface="Arial Rounded MT Bold" panose="020F0704030504030204" pitchFamily="34" charset="0"/>
              </a:rPr>
              <a:t>Radishes</a:t>
            </a:r>
            <a:endParaRPr lang="en-US" sz="39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Apr-June and Sept-Nov </a:t>
            </a:r>
            <a:r>
              <a:rPr lang="en-US" sz="2400" dirty="0" smtClean="0">
                <a:solidFill>
                  <a:srgbClr val="FF0000"/>
                </a:solidFill>
                <a:latin typeface="Arial Rounded MT Bold" panose="020F0704030504030204" pitchFamily="34" charset="0"/>
              </a:rPr>
              <a:t/>
            </a:r>
            <a:br>
              <a:rPr lang="en-US" sz="2400" dirty="0" smtClean="0">
                <a:solidFill>
                  <a:srgbClr val="FF0000"/>
                </a:solidFill>
                <a:latin typeface="Arial Rounded MT Bold" panose="020F0704030504030204" pitchFamily="34" charset="0"/>
              </a:rPr>
            </a:br>
            <a:endParaRPr lang="en-US" sz="2400" dirty="0">
              <a:solidFill>
                <a:srgbClr val="FF0000"/>
              </a:solidFill>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a:latin typeface="Arial Rounded MT Bold" panose="020F0704030504030204" pitchFamily="34" charset="0"/>
              </a:rPr>
              <a:t>V</a:t>
            </a:r>
            <a:r>
              <a:rPr lang="en-US" sz="2200" dirty="0" smtClean="0">
                <a:latin typeface="Arial Rounded MT Bold" panose="020F0704030504030204" pitchFamily="34" charset="0"/>
              </a:rPr>
              <a:t>ariety </a:t>
            </a:r>
            <a:r>
              <a:rPr lang="en-US" sz="2200" dirty="0">
                <a:latin typeface="Arial Rounded MT Bold" panose="020F0704030504030204" pitchFamily="34" charset="0"/>
              </a:rPr>
              <a:t>of shapes </a:t>
            </a:r>
            <a:r>
              <a:rPr lang="en-US" sz="2200" dirty="0" smtClean="0">
                <a:latin typeface="Arial Rounded MT Bold" panose="020F0704030504030204" pitchFamily="34" charset="0"/>
              </a:rPr>
              <a:t>&amp; </a:t>
            </a:r>
            <a:r>
              <a:rPr lang="en-US" sz="2200" dirty="0">
                <a:latin typeface="Arial Rounded MT Bold" panose="020F0704030504030204" pitchFamily="34" charset="0"/>
              </a:rPr>
              <a:t>colors</a:t>
            </a:r>
          </a:p>
          <a:p>
            <a:pPr marL="342900" indent="-342900">
              <a:buFont typeface="Arial" pitchFamily="34" charset="0"/>
              <a:buChar char="•"/>
            </a:pPr>
            <a:r>
              <a:rPr lang="en-US" sz="2200" dirty="0" smtClean="0">
                <a:latin typeface="Arial Rounded MT Bold" panose="020F0704030504030204" pitchFamily="34" charset="0"/>
              </a:rPr>
              <a:t>Ready within about a month of planting</a:t>
            </a:r>
          </a:p>
          <a:p>
            <a:pPr marL="342900" indent="-342900">
              <a:buFont typeface="Arial" pitchFamily="34" charset="0"/>
              <a:buChar char="•"/>
            </a:pPr>
            <a:r>
              <a:rPr lang="en-US" sz="2200" dirty="0" smtClean="0">
                <a:latin typeface="Arial Rounded MT Bold" panose="020F0704030504030204" pitchFamily="34" charset="0"/>
              </a:rPr>
              <a:t>Harvest when roots are about ½”-1” wide</a:t>
            </a:r>
          </a:p>
          <a:p>
            <a:pPr marL="342900" indent="-342900">
              <a:buFont typeface="Arial" pitchFamily="34" charset="0"/>
              <a:buChar char="•"/>
            </a:pPr>
            <a:r>
              <a:rPr lang="en-US" sz="2200" dirty="0" smtClean="0">
                <a:latin typeface="Arial Rounded MT Bold" panose="020F0704030504030204" pitchFamily="34" charset="0"/>
              </a:rPr>
              <a:t>Hold greens at soil level and gently wiggle loose</a:t>
            </a:r>
          </a:p>
          <a:p>
            <a:endParaRPr lang="en-US" sz="20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Remove tops and store five to six days in a bag in the fridge</a:t>
            </a:r>
          </a:p>
        </p:txBody>
      </p:sp>
      <p:pic>
        <p:nvPicPr>
          <p:cNvPr id="28674" name="Picture 2" descr="http://www.onehundreddollarsamonth.com/wp-content/uploads/2012/04/044_opt-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4348" y="3809999"/>
            <a:ext cx="4589652" cy="3056709"/>
          </a:xfrm>
          <a:prstGeom prst="rect">
            <a:avLst/>
          </a:prstGeom>
          <a:noFill/>
          <a:extLst>
            <a:ext uri="{909E8E84-426E-40DD-AFC4-6F175D3DCCD1}">
              <a14:hiddenFill xmlns:a14="http://schemas.microsoft.com/office/drawing/2010/main">
                <a:solidFill>
                  <a:srgbClr val="FFFFFF"/>
                </a:solidFill>
              </a14:hiddenFill>
            </a:ext>
          </a:extLst>
        </p:spPr>
      </p:pic>
      <p:pic>
        <p:nvPicPr>
          <p:cNvPr id="28676" name="Picture 4" descr="http://createdinagarden.com/wp-content/uploads/2012/06/radishes.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239" r="9931" b="553"/>
          <a:stretch/>
        </p:blipFill>
        <p:spPr bwMode="auto">
          <a:xfrm>
            <a:off x="4572001" y="-1"/>
            <a:ext cx="4572000" cy="360947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3137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25862" r="21638"/>
          <a:stretch/>
        </p:blipFill>
        <p:spPr>
          <a:xfrm>
            <a:off x="0" y="0"/>
            <a:ext cx="4800600" cy="6858000"/>
          </a:xfrm>
          <a:prstGeom prst="rect">
            <a:avLst/>
          </a:prstGeom>
        </p:spPr>
      </p:pic>
      <p:sp>
        <p:nvSpPr>
          <p:cNvPr id="13" name="Rectangle 12"/>
          <p:cNvSpPr/>
          <p:nvPr/>
        </p:nvSpPr>
        <p:spPr bwMode="white">
          <a:xfrm>
            <a:off x="4800600" y="0"/>
            <a:ext cx="43624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800600" y="23872"/>
            <a:ext cx="4343400" cy="6340197"/>
          </a:xfrm>
          <a:prstGeom prst="rect">
            <a:avLst/>
          </a:prstGeom>
          <a:noFill/>
        </p:spPr>
        <p:txBody>
          <a:bodyPr wrap="square" rtlCol="0">
            <a:spAutoFit/>
          </a:bodyPr>
          <a:lstStyle/>
          <a:p>
            <a:pPr algn="ctr"/>
            <a:r>
              <a:rPr lang="en-US" sz="4000" dirty="0" smtClean="0">
                <a:latin typeface="Arial Rounded MT Bold" panose="020F0704030504030204" pitchFamily="34" charset="0"/>
              </a:rPr>
              <a:t>Spinach</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Apr-June and Sept-Nov</a:t>
            </a: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Leaves edible at any size</a:t>
            </a:r>
          </a:p>
          <a:p>
            <a:pPr marL="342900" indent="-342900">
              <a:buFont typeface="Arial" pitchFamily="34" charset="0"/>
              <a:buChar char="•"/>
            </a:pPr>
            <a:r>
              <a:rPr lang="en-US" sz="2200" dirty="0" smtClean="0">
                <a:latin typeface="Arial Rounded MT Bold" panose="020F0704030504030204" pitchFamily="34" charset="0"/>
              </a:rPr>
              <a:t>Should be deep green or silvery green in color</a:t>
            </a:r>
          </a:p>
          <a:p>
            <a:pPr marL="342900" indent="-342900">
              <a:buFont typeface="Arial" pitchFamily="34" charset="0"/>
              <a:buChar char="•"/>
            </a:pPr>
            <a:r>
              <a:rPr lang="en-US" sz="2200" dirty="0" smtClean="0">
                <a:latin typeface="Arial Rounded MT Bold" panose="020F0704030504030204" pitchFamily="34" charset="0"/>
              </a:rPr>
              <a:t>Can be smooth or bumpy, depending on variety</a:t>
            </a:r>
          </a:p>
          <a:p>
            <a:pPr marL="342900" indent="-342900">
              <a:buFont typeface="Arial" pitchFamily="34" charset="0"/>
              <a:buChar char="•"/>
            </a:pPr>
            <a:r>
              <a:rPr lang="en-US" sz="2200" dirty="0" smtClean="0">
                <a:latin typeface="Arial Rounded MT Bold" panose="020F0704030504030204" pitchFamily="34" charset="0"/>
              </a:rPr>
              <a:t>Cut-and-come-again</a:t>
            </a:r>
          </a:p>
          <a:p>
            <a:pPr marL="342900" indent="-342900">
              <a:buFont typeface="Arial" pitchFamily="34" charset="0"/>
              <a:buChar char="•"/>
            </a:pPr>
            <a:r>
              <a:rPr lang="en-US" sz="2200" dirty="0" smtClean="0">
                <a:latin typeface="Arial Rounded MT Bold" panose="020F0704030504030204" pitchFamily="34" charset="0"/>
              </a:rPr>
              <a:t>Harvest entire plant when it starts to “bolt”</a:t>
            </a:r>
          </a:p>
          <a:p>
            <a:pPr marL="342900" indent="-342900">
              <a:buFont typeface="Arial" pitchFamily="34" charset="0"/>
              <a:buChar char="•"/>
            </a:pPr>
            <a:endParaRPr lang="en-US" sz="24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Wash and store 10-14 days in a bag in the fridge</a:t>
            </a:r>
          </a:p>
        </p:txBody>
      </p:sp>
      <p:grpSp>
        <p:nvGrpSpPr>
          <p:cNvPr id="5" name="Group 4"/>
          <p:cNvGrpSpPr/>
          <p:nvPr/>
        </p:nvGrpSpPr>
        <p:grpSpPr>
          <a:xfrm>
            <a:off x="74280" y="6188824"/>
            <a:ext cx="992673" cy="618233"/>
            <a:chOff x="74280" y="6188824"/>
            <a:chExt cx="992673" cy="618233"/>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grpSp>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36335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bwMode="black">
          <a:xfrm>
            <a:off x="0" y="92125"/>
            <a:ext cx="4543244" cy="5924699"/>
          </a:xfrm>
          <a:prstGeom prst="rect">
            <a:avLst/>
          </a:prstGeom>
          <a:noFill/>
        </p:spPr>
        <p:txBody>
          <a:bodyPr wrap="square" rtlCol="0">
            <a:spAutoFit/>
          </a:bodyPr>
          <a:lstStyle/>
          <a:p>
            <a:pPr algn="ctr"/>
            <a:r>
              <a:rPr lang="en-US" sz="3900" dirty="0" smtClean="0">
                <a:latin typeface="Arial Rounded MT Bold" panose="020F0704030504030204" pitchFamily="34" charset="0"/>
              </a:rPr>
              <a:t>Squash, summer</a:t>
            </a:r>
            <a:endParaRPr lang="en-US" sz="39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July-Sept</a:t>
            </a:r>
            <a:r>
              <a:rPr lang="en-US" sz="2400" dirty="0" smtClean="0">
                <a:latin typeface="Arial Rounded MT Bold" panose="020F0704030504030204" pitchFamily="34" charset="0"/>
              </a:rPr>
              <a:t/>
            </a:r>
            <a:br>
              <a:rPr lang="en-US" sz="2400" dirty="0" smtClean="0">
                <a:latin typeface="Arial Rounded MT Bold" panose="020F0704030504030204" pitchFamily="34" charset="0"/>
              </a:rPr>
            </a:br>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a:latin typeface="Arial Rounded MT Bold" panose="020F0704030504030204" pitchFamily="34" charset="0"/>
              </a:rPr>
              <a:t>V</a:t>
            </a:r>
            <a:r>
              <a:rPr lang="en-US" sz="2200" dirty="0" smtClean="0">
                <a:latin typeface="Arial Rounded MT Bold" panose="020F0704030504030204" pitchFamily="34" charset="0"/>
              </a:rPr>
              <a:t>ariety </a:t>
            </a:r>
            <a:r>
              <a:rPr lang="en-US" sz="2200" dirty="0">
                <a:latin typeface="Arial Rounded MT Bold" panose="020F0704030504030204" pitchFamily="34" charset="0"/>
              </a:rPr>
              <a:t>of shapes </a:t>
            </a:r>
            <a:r>
              <a:rPr lang="en-US" sz="2200" dirty="0" smtClean="0">
                <a:latin typeface="Arial Rounded MT Bold" panose="020F0704030504030204" pitchFamily="34" charset="0"/>
              </a:rPr>
              <a:t>&amp; colors</a:t>
            </a:r>
          </a:p>
          <a:p>
            <a:pPr marL="342900" indent="-342900">
              <a:buFont typeface="Arial" pitchFamily="34" charset="0"/>
              <a:buChar char="•"/>
            </a:pPr>
            <a:r>
              <a:rPr lang="en-US" sz="2200" dirty="0" smtClean="0">
                <a:latin typeface="Arial Rounded MT Bold" panose="020F0704030504030204" pitchFamily="34" charset="0"/>
              </a:rPr>
              <a:t>Harvest when small</a:t>
            </a:r>
          </a:p>
          <a:p>
            <a:pPr marL="800100" lvl="1" indent="-342900">
              <a:buFont typeface="Wingdings" pitchFamily="2" charset="2"/>
              <a:buChar char="Ø"/>
            </a:pPr>
            <a:r>
              <a:rPr lang="en-US" sz="2200" dirty="0" smtClean="0">
                <a:latin typeface="Arial Rounded MT Bold" panose="020F0704030504030204" pitchFamily="34" charset="0"/>
              </a:rPr>
              <a:t>6-8” for zucchini</a:t>
            </a:r>
          </a:p>
          <a:p>
            <a:pPr marL="800100" lvl="1" indent="-342900">
              <a:buFont typeface="Wingdings" pitchFamily="2" charset="2"/>
              <a:buChar char="Ø"/>
            </a:pPr>
            <a:r>
              <a:rPr lang="en-US" sz="2200" dirty="0" smtClean="0">
                <a:latin typeface="Arial Rounded MT Bold" panose="020F0704030504030204" pitchFamily="34" charset="0"/>
              </a:rPr>
              <a:t>3-4” for round types</a:t>
            </a:r>
          </a:p>
          <a:p>
            <a:pPr marL="342900" lvl="1" indent="-342900">
              <a:buFont typeface="Arial" pitchFamily="34" charset="0"/>
              <a:buChar char="•"/>
            </a:pPr>
            <a:r>
              <a:rPr lang="en-US" sz="2200" dirty="0">
                <a:latin typeface="Arial Rounded MT Bold" panose="020F0704030504030204" pitchFamily="34" charset="0"/>
              </a:rPr>
              <a:t>Harvest early &amp;</a:t>
            </a:r>
            <a:r>
              <a:rPr lang="en-US" sz="2200" dirty="0" smtClean="0">
                <a:latin typeface="Arial Rounded MT Bold" panose="020F0704030504030204" pitchFamily="34" charset="0"/>
              </a:rPr>
              <a:t> often—will become seedy when large</a:t>
            </a:r>
          </a:p>
          <a:p>
            <a:pPr marL="342900" lvl="1" indent="-342900">
              <a:buFont typeface="Arial" pitchFamily="34" charset="0"/>
              <a:buChar char="•"/>
            </a:pPr>
            <a:r>
              <a:rPr lang="en-US" sz="2200" dirty="0" smtClean="0">
                <a:latin typeface="Arial Rounded MT Bold" panose="020F0704030504030204" pitchFamily="34" charset="0"/>
              </a:rPr>
              <a:t>Cut stem one inch from top of squash</a:t>
            </a:r>
            <a:endParaRPr lang="en-US" sz="2200" dirty="0">
              <a:latin typeface="Arial Rounded MT Bold" panose="020F0704030504030204" pitchFamily="34" charset="0"/>
            </a:endParaRPr>
          </a:p>
          <a:p>
            <a:endParaRPr lang="en-US" sz="20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Store five to 14 days in a bag in the fridge</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r="6282"/>
          <a:stretch/>
        </p:blipFill>
        <p:spPr>
          <a:xfrm>
            <a:off x="4572000" y="3657600"/>
            <a:ext cx="4572000" cy="3200400"/>
          </a:xfrm>
          <a:prstGeom prst="rect">
            <a:avLst/>
          </a:prstGeom>
        </p:spPr>
      </p:pic>
      <p:pic>
        <p:nvPicPr>
          <p:cNvPr id="29698" name="Picture 2" descr="http://www.organicsoul.com/wp-content/uploads/2012/07/Summer-Squash-at-the-farmers-market1.jpg"/>
          <p:cNvPicPr>
            <a:picLocks noChangeAspect="1" noChangeArrowheads="1"/>
          </p:cNvPicPr>
          <p:nvPr/>
        </p:nvPicPr>
        <p:blipFill rotWithShape="1">
          <a:blip r:embed="rId5">
            <a:extLst>
              <a:ext uri="{28A0092B-C50C-407E-A947-70E740481C1C}">
                <a14:useLocalDpi xmlns:a14="http://schemas.microsoft.com/office/drawing/2010/main" val="0"/>
              </a:ext>
            </a:extLst>
          </a:blip>
          <a:srcRect l="3890" r="110"/>
          <a:stretch/>
        </p:blipFill>
        <p:spPr bwMode="auto">
          <a:xfrm>
            <a:off x="4572000" y="0"/>
            <a:ext cx="4572000" cy="357187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235319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descr="Oregon Food Bank"/>
          <p:cNvPicPr>
            <a:picLocks noChangeAspect="1" noChangeArrowheads="1"/>
          </p:cNvPicPr>
          <p:nvPr/>
        </p:nvPicPr>
        <p:blipFill>
          <a:blip r:embed="rId3" cstate="print"/>
          <a:srcRect/>
          <a:stretch>
            <a:fillRect/>
          </a:stretch>
        </p:blipFill>
        <p:spPr bwMode="auto">
          <a:xfrm>
            <a:off x="745652" y="6324600"/>
            <a:ext cx="473548" cy="451772"/>
          </a:xfrm>
          <a:prstGeom prst="rect">
            <a:avLst/>
          </a:prstGeom>
          <a:noFill/>
        </p:spPr>
      </p:pic>
      <p:pic>
        <p:nvPicPr>
          <p:cNvPr id="7" name="Picture 6" descr="pc_ES_v_2c OSU square logo-dk orn.wmf"/>
          <p:cNvPicPr>
            <a:picLocks noChangeAspect="1"/>
          </p:cNvPicPr>
          <p:nvPr/>
        </p:nvPicPr>
        <p:blipFill>
          <a:blip r:embed="rId4" cstate="print"/>
          <a:stretch>
            <a:fillRect/>
          </a:stretch>
        </p:blipFill>
        <p:spPr>
          <a:xfrm>
            <a:off x="76200" y="6324600"/>
            <a:ext cx="479774" cy="457200"/>
          </a:xfrm>
          <a:prstGeom prst="rect">
            <a:avLst/>
          </a:prstGeom>
        </p:spPr>
      </p:pic>
      <p:grpSp>
        <p:nvGrpSpPr>
          <p:cNvPr id="8" name="Group 16"/>
          <p:cNvGrpSpPr/>
          <p:nvPr/>
        </p:nvGrpSpPr>
        <p:grpSpPr>
          <a:xfrm>
            <a:off x="0" y="6019800"/>
            <a:ext cx="3048000" cy="838200"/>
            <a:chOff x="-1676400" y="5105400"/>
            <a:chExt cx="3048000" cy="838200"/>
          </a:xfrm>
        </p:grpSpPr>
        <p:sp>
          <p:nvSpPr>
            <p:cNvPr id="9" name="Right Triangle 8"/>
            <p:cNvSpPr/>
            <p:nvPr/>
          </p:nvSpPr>
          <p:spPr>
            <a:xfrm>
              <a:off x="-1676400" y="5105400"/>
              <a:ext cx="3048000" cy="83820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13"/>
            <p:cNvGrpSpPr/>
            <p:nvPr/>
          </p:nvGrpSpPr>
          <p:grpSpPr>
            <a:xfrm>
              <a:off x="-1600200" y="5410200"/>
              <a:ext cx="1143000" cy="457200"/>
              <a:chOff x="7543800" y="5867400"/>
              <a:chExt cx="1301014" cy="616924"/>
            </a:xfrm>
          </p:grpSpPr>
          <p:pic>
            <p:nvPicPr>
              <p:cNvPr id="11" name="Picture 2" descr="Oregon Food Bank"/>
              <p:cNvPicPr>
                <a:picLocks noChangeAspect="1" noChangeArrowheads="1"/>
              </p:cNvPicPr>
              <p:nvPr/>
            </p:nvPicPr>
            <p:blipFill>
              <a:blip r:embed="rId3" cstate="print"/>
              <a:srcRect/>
              <a:stretch>
                <a:fillRect/>
              </a:stretch>
            </p:blipFill>
            <p:spPr bwMode="auto">
              <a:xfrm>
                <a:off x="8305800" y="5867400"/>
                <a:ext cx="539014" cy="609600"/>
              </a:xfrm>
              <a:prstGeom prst="rect">
                <a:avLst/>
              </a:prstGeom>
              <a:noFill/>
            </p:spPr>
          </p:pic>
          <p:pic>
            <p:nvPicPr>
              <p:cNvPr id="12" name="Picture 11" descr="pc_ES_v_2c OSU square logo-dk orn.wmf"/>
              <p:cNvPicPr>
                <a:picLocks noChangeAspect="1"/>
              </p:cNvPicPr>
              <p:nvPr/>
            </p:nvPicPr>
            <p:blipFill>
              <a:blip r:embed="rId4" cstate="print"/>
              <a:stretch>
                <a:fillRect/>
              </a:stretch>
            </p:blipFill>
            <p:spPr>
              <a:xfrm>
                <a:off x="7543800" y="5867400"/>
                <a:ext cx="546100" cy="616924"/>
              </a:xfrm>
              <a:prstGeom prst="rect">
                <a:avLst/>
              </a:prstGeom>
            </p:spPr>
          </p:pic>
        </p:grpSp>
      </p:grpSp>
      <p:pic>
        <p:nvPicPr>
          <p:cNvPr id="31748" name="Picture 4" descr="http://agrilifecdn3.tamu.edu/wp-content/uploads/2011/09/Sept-22-2009-00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9" t="2562" r="11113" b="3275"/>
          <a:stretch/>
        </p:blipFill>
        <p:spPr bwMode="auto">
          <a:xfrm>
            <a:off x="-5255" y="3574473"/>
            <a:ext cx="4653455" cy="328938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itssoverycheri.com/wp-content/uploads/2011/10/eabc3bdf7b562785_83236484.jpg"/>
          <p:cNvPicPr>
            <a:picLocks noChangeAspect="1" noChangeArrowheads="1"/>
          </p:cNvPicPr>
          <p:nvPr/>
        </p:nvPicPr>
        <p:blipFill rotWithShape="1">
          <a:blip r:embed="rId6">
            <a:extLst>
              <a:ext uri="{28A0092B-C50C-407E-A947-70E740481C1C}">
                <a14:useLocalDpi xmlns:a14="http://schemas.microsoft.com/office/drawing/2010/main" val="0"/>
              </a:ext>
            </a:extLst>
          </a:blip>
          <a:srcRect l="9239" t="4948" r="9239"/>
          <a:stretch/>
        </p:blipFill>
        <p:spPr bwMode="auto">
          <a:xfrm>
            <a:off x="-5255" y="1"/>
            <a:ext cx="4653455" cy="361056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white">
          <a:xfrm>
            <a:off x="4343400" y="0"/>
            <a:ext cx="48196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4419600" y="-5255"/>
            <a:ext cx="4800600" cy="6740307"/>
          </a:xfrm>
          <a:prstGeom prst="rect">
            <a:avLst/>
          </a:prstGeom>
          <a:noFill/>
        </p:spPr>
        <p:txBody>
          <a:bodyPr wrap="square" rtlCol="0">
            <a:spAutoFit/>
          </a:bodyPr>
          <a:lstStyle/>
          <a:p>
            <a:pPr algn="ctr"/>
            <a:r>
              <a:rPr lang="en-US" sz="4000" dirty="0" smtClean="0">
                <a:latin typeface="Arial Rounded MT Bold" panose="020F0704030504030204" pitchFamily="34" charset="0"/>
              </a:rPr>
              <a:t>Squash, winter</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Sept-Nov</a:t>
            </a:r>
          </a:p>
          <a:p>
            <a:endParaRPr lang="en-US"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Variety of colors, shapes &amp; sizes when harvest-ready</a:t>
            </a:r>
          </a:p>
          <a:p>
            <a:pPr marL="342900" indent="-342900">
              <a:buFont typeface="Arial" pitchFamily="34" charset="0"/>
              <a:buChar char="•"/>
            </a:pPr>
            <a:r>
              <a:rPr lang="en-US" sz="2200" dirty="0" smtClean="0">
                <a:latin typeface="Arial Rounded MT Bold" panose="020F0704030504030204" pitchFamily="34" charset="0"/>
              </a:rPr>
              <a:t>Need to ripen completely on vine to store well</a:t>
            </a:r>
          </a:p>
          <a:p>
            <a:pPr marL="342900" indent="-342900">
              <a:buFont typeface="Arial" pitchFamily="34" charset="0"/>
              <a:buChar char="•"/>
            </a:pPr>
            <a:r>
              <a:rPr lang="en-US" sz="2200" dirty="0" smtClean="0">
                <a:latin typeface="Arial Rounded MT Bold" panose="020F0704030504030204" pitchFamily="34" charset="0"/>
              </a:rPr>
              <a:t>Ready when stem dries out &amp; skin is tough and hard to pierce with thumbnail</a:t>
            </a:r>
          </a:p>
          <a:p>
            <a:pPr marL="342900" indent="-342900">
              <a:buFont typeface="Arial" pitchFamily="34" charset="0"/>
              <a:buChar char="•"/>
            </a:pPr>
            <a:r>
              <a:rPr lang="en-US" sz="2200" dirty="0" smtClean="0">
                <a:latin typeface="Arial Rounded MT Bold" panose="020F0704030504030204" pitchFamily="34" charset="0"/>
              </a:rPr>
              <a:t>Cut stem two inches from squash</a:t>
            </a:r>
          </a:p>
          <a:p>
            <a:pPr marL="342900" indent="-342900">
              <a:buFont typeface="Arial" pitchFamily="34" charset="0"/>
              <a:buChar char="•"/>
            </a:pPr>
            <a:endParaRPr lang="en-US" sz="16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Cure in a warm, dry spot for 10 days (outside is fine)</a:t>
            </a:r>
          </a:p>
          <a:p>
            <a:pPr marL="342900" indent="-342900">
              <a:buFont typeface="Arial" pitchFamily="34" charset="0"/>
              <a:buChar char="•"/>
            </a:pPr>
            <a:r>
              <a:rPr lang="en-US" sz="2200" dirty="0" smtClean="0">
                <a:latin typeface="Arial Rounded MT Bold" panose="020F0704030504030204" pitchFamily="34" charset="0"/>
              </a:rPr>
              <a:t>Store in cool, dark place </a:t>
            </a:r>
            <a:br>
              <a:rPr lang="en-US" sz="2200" dirty="0" smtClean="0">
                <a:latin typeface="Arial Rounded MT Bold" panose="020F0704030504030204" pitchFamily="34" charset="0"/>
              </a:rPr>
            </a:br>
            <a:r>
              <a:rPr lang="en-US" sz="2200" dirty="0" smtClean="0">
                <a:latin typeface="Arial Rounded MT Bold" panose="020F0704030504030204" pitchFamily="34" charset="0"/>
              </a:rPr>
              <a:t>for two to six months</a:t>
            </a:r>
          </a:p>
        </p:txBody>
      </p:sp>
      <p:grpSp>
        <p:nvGrpSpPr>
          <p:cNvPr id="15" name="Group 14"/>
          <p:cNvGrpSpPr/>
          <p:nvPr/>
        </p:nvGrpSpPr>
        <p:grpSpPr>
          <a:xfrm>
            <a:off x="74280" y="6188824"/>
            <a:ext cx="992673" cy="618233"/>
            <a:chOff x="74280" y="6188824"/>
            <a:chExt cx="992673" cy="618233"/>
          </a:xfrm>
        </p:grpSpPr>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7"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grpSp>
      <p:pic>
        <p:nvPicPr>
          <p:cNvPr id="18" name="Picture 2" descr="\\groups\fhs\GROUPS\BNP\COMMUNITY NUTRITION\NETWORK\Logos\AZHealthZone_Eng_NoTag_1C_W.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29370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bwMode="black">
          <a:xfrm>
            <a:off x="0" y="76200"/>
            <a:ext cx="4543244" cy="6170920"/>
          </a:xfrm>
          <a:prstGeom prst="rect">
            <a:avLst/>
          </a:prstGeom>
          <a:noFill/>
        </p:spPr>
        <p:txBody>
          <a:bodyPr wrap="square" rtlCol="0">
            <a:spAutoFit/>
          </a:bodyPr>
          <a:lstStyle/>
          <a:p>
            <a:pPr algn="ctr"/>
            <a:r>
              <a:rPr lang="en-US" sz="3900" dirty="0" smtClean="0">
                <a:latin typeface="Arial Rounded MT Bold" panose="020F0704030504030204" pitchFamily="34" charset="0"/>
              </a:rPr>
              <a:t>Tomatoes</a:t>
            </a:r>
            <a:endParaRPr lang="en-US" sz="39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July-Sept</a:t>
            </a:r>
            <a:r>
              <a:rPr lang="en-US" sz="2400" dirty="0" smtClean="0">
                <a:latin typeface="Arial Rounded MT Bold" panose="020F0704030504030204" pitchFamily="34" charset="0"/>
              </a:rPr>
              <a:t/>
            </a:r>
            <a:br>
              <a:rPr lang="en-US" sz="2400" dirty="0" smtClean="0">
                <a:latin typeface="Arial Rounded MT Bold" panose="020F0704030504030204" pitchFamily="34" charset="0"/>
              </a:rPr>
            </a:br>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Over 4000 varieties in the world!  Different colors, shapes &amp; sizes </a:t>
            </a:r>
          </a:p>
          <a:p>
            <a:pPr marL="342900" indent="-342900">
              <a:buFont typeface="Arial" pitchFamily="34" charset="0"/>
              <a:buChar char="•"/>
            </a:pPr>
            <a:r>
              <a:rPr lang="en-US" sz="2200" dirty="0" smtClean="0">
                <a:latin typeface="Arial Rounded MT Bold" panose="020F0704030504030204" pitchFamily="34" charset="0"/>
              </a:rPr>
              <a:t>Harvest just under-ripe—firm with a little give</a:t>
            </a:r>
          </a:p>
          <a:p>
            <a:pPr marL="342900" lvl="1" indent="-342900">
              <a:buFont typeface="Arial" pitchFamily="34" charset="0"/>
              <a:buChar char="•"/>
            </a:pPr>
            <a:r>
              <a:rPr lang="en-US" sz="2200" dirty="0" smtClean="0">
                <a:latin typeface="Arial Rounded MT Bold" panose="020F0704030504030204" pitchFamily="34" charset="0"/>
              </a:rPr>
              <a:t>Twist off vine with hand—should come off easily</a:t>
            </a:r>
          </a:p>
          <a:p>
            <a:pPr marL="0" lvl="1"/>
            <a:endParaRPr lang="en-US" dirty="0" smtClean="0">
              <a:latin typeface="Arial Rounded MT Bold" panose="020F0704030504030204" pitchFamily="34" charset="0"/>
            </a:endParaRPr>
          </a:p>
          <a:p>
            <a:r>
              <a:rPr lang="en-US" sz="2400" u="sng" dirty="0" smtClean="0">
                <a:latin typeface="Arial Rounded MT Bold" panose="020F0704030504030204" pitchFamily="34" charset="0"/>
              </a:rPr>
              <a:t>Storage:</a:t>
            </a:r>
          </a:p>
          <a:p>
            <a:pPr marL="342900" indent="-342900">
              <a:buFont typeface="Arial" pitchFamily="34" charset="0"/>
              <a:buChar char="•"/>
            </a:pPr>
            <a:r>
              <a:rPr lang="en-US" sz="2200" dirty="0" smtClean="0">
                <a:latin typeface="Arial Rounded MT Bold" panose="020F0704030504030204" pitchFamily="34" charset="0"/>
              </a:rPr>
              <a:t>Ripe: store four to 10 days in a bag in the fridge</a:t>
            </a:r>
          </a:p>
          <a:p>
            <a:pPr marL="342900" indent="-342900">
              <a:buFont typeface="Arial" pitchFamily="34" charset="0"/>
              <a:buChar char="•"/>
            </a:pPr>
            <a:r>
              <a:rPr lang="en-US" sz="2200" dirty="0" smtClean="0">
                <a:latin typeface="Arial Rounded MT Bold" panose="020F0704030504030204" pitchFamily="34" charset="0"/>
              </a:rPr>
              <a:t>Green: one to six weeks in fridge</a:t>
            </a:r>
          </a:p>
        </p:txBody>
      </p:sp>
      <p:pic>
        <p:nvPicPr>
          <p:cNvPr id="1026" name="Picture 2" descr="http://4.bp.blogspot.com/-V2zSwaPIaEY/TkBNp0iAMYI/AAAAAAAABu0/xwKHxqrUjhU/s1600/P101004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t="1181" r="217"/>
          <a:stretch/>
        </p:blipFill>
        <p:spPr bwMode="auto">
          <a:xfrm>
            <a:off x="4578015" y="3472476"/>
            <a:ext cx="4565985" cy="339138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becomingmadame.files.wordpress.com/2012/08/tomato-varieties.jpg"/>
          <p:cNvPicPr>
            <a:picLocks noChangeAspect="1" noChangeArrowheads="1"/>
          </p:cNvPicPr>
          <p:nvPr/>
        </p:nvPicPr>
        <p:blipFill rotWithShape="1">
          <a:blip r:embed="rId4">
            <a:extLst>
              <a:ext uri="{28A0092B-C50C-407E-A947-70E740481C1C}">
                <a14:useLocalDpi xmlns:a14="http://schemas.microsoft.com/office/drawing/2010/main" val="0"/>
              </a:ext>
            </a:extLst>
          </a:blip>
          <a:srcRect l="12010" r="-1"/>
          <a:stretch/>
        </p:blipFill>
        <p:spPr bwMode="auto">
          <a:xfrm>
            <a:off x="4543244" y="-16042"/>
            <a:ext cx="4600756" cy="348851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74280" y="6188824"/>
            <a:ext cx="992673" cy="618233"/>
            <a:chOff x="74280" y="6188824"/>
            <a:chExt cx="992673" cy="618233"/>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8" name="Picture 25" descr="OSU Square Logo.wmf"/>
            <p:cNvPicPr>
              <a:picLocks noChangeAspect="1"/>
            </p:cNvPicPr>
            <p:nvPr/>
          </p:nvPicPr>
          <p:blipFill>
            <a:blip r:embed="rId6" cstate="print"/>
            <a:srcRect/>
            <a:stretch>
              <a:fillRect/>
            </a:stretch>
          </p:blipFill>
          <p:spPr bwMode="auto">
            <a:xfrm>
              <a:off x="74280" y="6324600"/>
              <a:ext cx="483622" cy="482457"/>
            </a:xfrm>
            <a:prstGeom prst="rect">
              <a:avLst/>
            </a:prstGeom>
            <a:noFill/>
            <a:ln w="9525">
              <a:noFill/>
              <a:miter lim="800000"/>
              <a:headEnd/>
              <a:tailEnd/>
            </a:ln>
          </p:spPr>
        </p:pic>
      </p:grpSp>
      <p:pic>
        <p:nvPicPr>
          <p:cNvPr id="9"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33984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5515" r="15949" b="433"/>
          <a:stretch/>
        </p:blipFill>
        <p:spPr>
          <a:xfrm>
            <a:off x="0" y="0"/>
            <a:ext cx="4191000" cy="3417064"/>
          </a:xfrm>
          <a:prstGeom prst="rect">
            <a:avLst/>
          </a:prstGeom>
        </p:spPr>
      </p:pic>
      <p:pic>
        <p:nvPicPr>
          <p:cNvPr id="2050" name="Picture 2" descr="http://www.swedishloveaffair.com/wp-content/uploads/watermelon.jpg"/>
          <p:cNvPicPr>
            <a:picLocks noChangeAspect="1" noChangeArrowheads="1"/>
          </p:cNvPicPr>
          <p:nvPr/>
        </p:nvPicPr>
        <p:blipFill rotWithShape="1">
          <a:blip r:embed="rId4">
            <a:extLst>
              <a:ext uri="{28A0092B-C50C-407E-A947-70E740481C1C}">
                <a14:useLocalDpi xmlns:a14="http://schemas.microsoft.com/office/drawing/2010/main" val="0"/>
              </a:ext>
            </a:extLst>
          </a:blip>
          <a:srcRect l="9559" t="1641" r="9559"/>
          <a:stretch/>
        </p:blipFill>
        <p:spPr bwMode="auto">
          <a:xfrm>
            <a:off x="0" y="3473532"/>
            <a:ext cx="4191000" cy="33844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pc_ES_v_2c OSU square logo-dk orn.wmf"/>
          <p:cNvPicPr>
            <a:picLocks noChangeAspect="1"/>
          </p:cNvPicPr>
          <p:nvPr/>
        </p:nvPicPr>
        <p:blipFill>
          <a:blip r:embed="rId5" cstate="print"/>
          <a:stretch>
            <a:fillRect/>
          </a:stretch>
        </p:blipFill>
        <p:spPr>
          <a:xfrm>
            <a:off x="76200" y="6324600"/>
            <a:ext cx="479774" cy="457200"/>
          </a:xfrm>
          <a:prstGeom prst="rect">
            <a:avLst/>
          </a:prstGeom>
        </p:spPr>
      </p:pic>
      <p:sp>
        <p:nvSpPr>
          <p:cNvPr id="13" name="Rectangle 12"/>
          <p:cNvSpPr/>
          <p:nvPr/>
        </p:nvSpPr>
        <p:spPr bwMode="white">
          <a:xfrm>
            <a:off x="3962400" y="0"/>
            <a:ext cx="520065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black">
          <a:xfrm>
            <a:off x="3962400" y="0"/>
            <a:ext cx="5200650" cy="6001643"/>
          </a:xfrm>
          <a:prstGeom prst="rect">
            <a:avLst/>
          </a:prstGeom>
          <a:noFill/>
        </p:spPr>
        <p:txBody>
          <a:bodyPr wrap="square" rtlCol="0">
            <a:spAutoFit/>
          </a:bodyPr>
          <a:lstStyle/>
          <a:p>
            <a:pPr algn="ctr"/>
            <a:r>
              <a:rPr lang="en-US" sz="4000" dirty="0" smtClean="0">
                <a:latin typeface="Arial Rounded MT Bold" panose="020F0704030504030204" pitchFamily="34" charset="0"/>
              </a:rPr>
              <a:t>Watermelon</a:t>
            </a:r>
            <a:endParaRPr lang="en-US" sz="4000" dirty="0">
              <a:latin typeface="Arial Rounded MT Bold" panose="020F0704030504030204" pitchFamily="34" charset="0"/>
            </a:endParaRPr>
          </a:p>
          <a:p>
            <a:r>
              <a:rPr lang="en-US" sz="2400" u="sng" dirty="0" smtClean="0">
                <a:latin typeface="Arial Rounded MT Bold" panose="020F0704030504030204" pitchFamily="34" charset="0"/>
              </a:rPr>
              <a:t>Harvest season</a:t>
            </a:r>
            <a:r>
              <a:rPr lang="en-US" sz="2400" dirty="0" smtClean="0">
                <a:latin typeface="Arial Rounded MT Bold" panose="020F0704030504030204" pitchFamily="34" charset="0"/>
              </a:rPr>
              <a:t>: </a:t>
            </a:r>
            <a:r>
              <a:rPr lang="en-US" sz="2200" dirty="0" smtClean="0">
                <a:solidFill>
                  <a:srgbClr val="FF0000"/>
                </a:solidFill>
                <a:latin typeface="Arial Rounded MT Bold" panose="020F0704030504030204" pitchFamily="34" charset="0"/>
              </a:rPr>
              <a:t>Aug-Sept</a:t>
            </a:r>
          </a:p>
          <a:p>
            <a:endParaRPr lang="en-US" sz="2400" dirty="0">
              <a:latin typeface="Arial Rounded MT Bold" panose="020F0704030504030204" pitchFamily="34" charset="0"/>
            </a:endParaRPr>
          </a:p>
          <a:p>
            <a:r>
              <a:rPr lang="en-US" sz="2400" u="sng" dirty="0" smtClean="0">
                <a:latin typeface="Arial Rounded MT Bold" panose="020F0704030504030204" pitchFamily="34" charset="0"/>
              </a:rPr>
              <a:t>Harvest guidelines</a:t>
            </a:r>
            <a:r>
              <a:rPr lang="en-US" sz="2400" dirty="0" smtClean="0">
                <a:latin typeface="Arial Rounded MT Bold" panose="020F0704030504030204" pitchFamily="34" charset="0"/>
              </a:rPr>
              <a:t>: </a:t>
            </a:r>
          </a:p>
          <a:p>
            <a:pPr marL="342900" indent="-342900">
              <a:buFont typeface="Arial" pitchFamily="34" charset="0"/>
              <a:buChar char="•"/>
            </a:pPr>
            <a:r>
              <a:rPr lang="en-US" sz="2200" dirty="0" smtClean="0">
                <a:latin typeface="Arial Rounded MT Bold" panose="020F0704030504030204" pitchFamily="34" charset="0"/>
              </a:rPr>
              <a:t>Difficult to grow in western OR—fruit must ripen on vine</a:t>
            </a:r>
          </a:p>
          <a:p>
            <a:pPr marL="342900" indent="-342900">
              <a:buFont typeface="Arial" pitchFamily="34" charset="0"/>
              <a:buChar char="•"/>
            </a:pPr>
            <a:r>
              <a:rPr lang="en-US" sz="2200" dirty="0" smtClean="0">
                <a:latin typeface="Arial Rounded MT Bold" panose="020F0704030504030204" pitchFamily="34" charset="0"/>
              </a:rPr>
              <a:t>Ripe when:</a:t>
            </a:r>
          </a:p>
          <a:p>
            <a:pPr marL="914400" lvl="1" indent="-457200">
              <a:buFont typeface="+mj-lt"/>
              <a:buAutoNum type="arabicPeriod"/>
            </a:pPr>
            <a:r>
              <a:rPr lang="en-US" sz="2200" dirty="0" smtClean="0">
                <a:latin typeface="Arial Rounded MT Bold" panose="020F0704030504030204" pitchFamily="34" charset="0"/>
              </a:rPr>
              <a:t>Curly tendrils dry out</a:t>
            </a:r>
          </a:p>
          <a:p>
            <a:pPr marL="914400" lvl="1" indent="-457200">
              <a:buFont typeface="+mj-lt"/>
              <a:buAutoNum type="arabicPeriod"/>
            </a:pPr>
            <a:r>
              <a:rPr lang="en-US" sz="2200" dirty="0" smtClean="0">
                <a:latin typeface="Arial Rounded MT Bold" panose="020F0704030504030204" pitchFamily="34" charset="0"/>
              </a:rPr>
              <a:t>Surface turns rough &amp; dull</a:t>
            </a:r>
          </a:p>
          <a:p>
            <a:pPr marL="914400" lvl="1" indent="-457200">
              <a:buFont typeface="+mj-lt"/>
              <a:buAutoNum type="arabicPeriod"/>
            </a:pPr>
            <a:r>
              <a:rPr lang="en-US" sz="2200" dirty="0" smtClean="0">
                <a:latin typeface="Arial Rounded MT Bold" panose="020F0704030504030204" pitchFamily="34" charset="0"/>
              </a:rPr>
              <a:t>Skin hard to pierce with nail</a:t>
            </a:r>
          </a:p>
          <a:p>
            <a:pPr marL="914400" lvl="1" indent="-457200">
              <a:buFont typeface="+mj-lt"/>
              <a:buAutoNum type="arabicPeriod"/>
            </a:pPr>
            <a:r>
              <a:rPr lang="en-US" sz="2200" dirty="0" smtClean="0">
                <a:latin typeface="Arial Rounded MT Bold" panose="020F0704030504030204" pitchFamily="34" charset="0"/>
              </a:rPr>
              <a:t>Underside turns yellow-</a:t>
            </a:r>
            <a:r>
              <a:rPr lang="en-US" sz="2200" dirty="0" err="1" smtClean="0">
                <a:latin typeface="Arial Rounded MT Bold" panose="020F0704030504030204" pitchFamily="34" charset="0"/>
              </a:rPr>
              <a:t>ish</a:t>
            </a:r>
            <a:endParaRPr lang="en-US" sz="2200" dirty="0" smtClean="0">
              <a:latin typeface="Arial Rounded MT Bold" panose="020F0704030504030204" pitchFamily="34" charset="0"/>
            </a:endParaRPr>
          </a:p>
          <a:p>
            <a:pPr marL="342900" indent="-342900">
              <a:buFont typeface="Arial" pitchFamily="34" charset="0"/>
              <a:buChar char="•"/>
            </a:pPr>
            <a:r>
              <a:rPr lang="en-US" sz="2200" dirty="0">
                <a:latin typeface="Arial Rounded MT Bold" panose="020F0704030504030204" pitchFamily="34" charset="0"/>
              </a:rPr>
              <a:t>Should pull easily from the vine</a:t>
            </a:r>
          </a:p>
          <a:p>
            <a:endParaRPr lang="en-US" sz="2400" u="sng" dirty="0" smtClean="0">
              <a:latin typeface="Arial Rounded MT Bold" panose="020F0704030504030204" pitchFamily="34" charset="0"/>
            </a:endParaRPr>
          </a:p>
          <a:p>
            <a:r>
              <a:rPr lang="en-US" sz="2400" u="sng" dirty="0" smtClean="0">
                <a:latin typeface="Arial Rounded MT Bold" panose="020F0704030504030204" pitchFamily="34" charset="0"/>
              </a:rPr>
              <a:t>Storage:</a:t>
            </a:r>
            <a:endParaRPr lang="en-US" sz="2400" dirty="0">
              <a:latin typeface="Arial Rounded MT Bold" panose="020F0704030504030204" pitchFamily="34" charset="0"/>
            </a:endParaRPr>
          </a:p>
          <a:p>
            <a:pPr marL="342900" indent="-342900">
              <a:buFont typeface="Arial" pitchFamily="34" charset="0"/>
              <a:buChar char="•"/>
            </a:pPr>
            <a:r>
              <a:rPr lang="en-US" sz="2200" dirty="0" smtClean="0">
                <a:latin typeface="Arial Rounded MT Bold" panose="020F0704030504030204" pitchFamily="34" charset="0"/>
              </a:rPr>
              <a:t>Store two to three weeks in crisper drawer of refrigerator</a:t>
            </a:r>
          </a:p>
        </p:txBody>
      </p: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7875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Box 2"/>
          <p:cNvSpPr txBox="1"/>
          <p:nvPr/>
        </p:nvSpPr>
        <p:spPr>
          <a:xfrm>
            <a:off x="-35360" y="0"/>
            <a:ext cx="9179360" cy="800219"/>
          </a:xfrm>
          <a:prstGeom prst="rect">
            <a:avLst/>
          </a:prstGeom>
          <a:gradFill>
            <a:gsLst>
              <a:gs pos="0">
                <a:schemeClr val="bg1"/>
              </a:gs>
              <a:gs pos="100000">
                <a:schemeClr val="bg1">
                  <a:alpha val="0"/>
                </a:schemeClr>
              </a:gs>
            </a:gsLst>
            <a:lin ang="5400000" scaled="0"/>
          </a:gradFill>
        </p:spPr>
        <p:txBody>
          <a:bodyPr wrap="square" rtlCol="0">
            <a:spAutoFit/>
          </a:bodyPr>
          <a:lstStyle/>
          <a:p>
            <a:pPr algn="ctr"/>
            <a:r>
              <a:rPr lang="en-US" sz="2800" b="1" dirty="0" smtClean="0">
                <a:latin typeface="Arial Rounded MT Bold" panose="020F0704030504030204" pitchFamily="34" charset="0"/>
              </a:rPr>
              <a:t>Gardening promotes a healthy, active lifestyle</a:t>
            </a:r>
          </a:p>
          <a:p>
            <a:pPr algn="ctr"/>
            <a:endParaRPr lang="en-US" dirty="0" smtClean="0">
              <a:solidFill>
                <a:schemeClr val="bg1"/>
              </a:solidFill>
            </a:endParaRPr>
          </a:p>
        </p:txBody>
      </p:sp>
      <p:grpSp>
        <p:nvGrpSpPr>
          <p:cNvPr id="4" name="Group 3"/>
          <p:cNvGrpSpPr/>
          <p:nvPr/>
        </p:nvGrpSpPr>
        <p:grpSpPr>
          <a:xfrm>
            <a:off x="74280" y="6188824"/>
            <a:ext cx="992673" cy="618233"/>
            <a:chOff x="74280" y="6188824"/>
            <a:chExt cx="992673" cy="618233"/>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grpSp>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015450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450271" y="1905000"/>
            <a:ext cx="7017329" cy="2862322"/>
          </a:xfrm>
          <a:prstGeom prst="rect">
            <a:avLst/>
          </a:prstGeom>
          <a:noFill/>
        </p:spPr>
        <p:txBody>
          <a:bodyPr wrap="square" rtlCol="0">
            <a:spAutoFit/>
          </a:bodyPr>
          <a:lstStyle/>
          <a:p>
            <a:r>
              <a:rPr lang="en-US" sz="6000" dirty="0" smtClean="0">
                <a:latin typeface="Arial Rounded MT Bold" pitchFamily="34" charset="0"/>
              </a:rPr>
              <a:t>How to get information after class ends</a:t>
            </a:r>
            <a:endParaRPr lang="en-US" sz="6000" dirty="0">
              <a:latin typeface="Arial Rounded MT Bold" pitchFamily="34" charset="0"/>
            </a:endParaRPr>
          </a:p>
        </p:txBody>
      </p:sp>
      <p:grpSp>
        <p:nvGrpSpPr>
          <p:cNvPr id="4" name="Group 3"/>
          <p:cNvGrpSpPr/>
          <p:nvPr/>
        </p:nvGrpSpPr>
        <p:grpSpPr>
          <a:xfrm>
            <a:off x="74280" y="6188824"/>
            <a:ext cx="992673" cy="618233"/>
            <a:chOff x="74280" y="6188824"/>
            <a:chExt cx="992673" cy="618233"/>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grpSp>
      <p:pic>
        <p:nvPicPr>
          <p:cNvPr id="7"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444779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2" name="Rectangle 1"/>
          <p:cNvSpPr/>
          <p:nvPr/>
        </p:nvSpPr>
        <p:spPr>
          <a:xfrm>
            <a:off x="152400" y="2644914"/>
            <a:ext cx="3579918" cy="1323439"/>
          </a:xfrm>
          <a:prstGeom prst="rect">
            <a:avLst/>
          </a:prstGeom>
        </p:spPr>
        <p:txBody>
          <a:bodyPr wrap="square">
            <a:spAutoFit/>
          </a:bodyPr>
          <a:lstStyle/>
          <a:p>
            <a:pPr algn="ctr"/>
            <a:r>
              <a:rPr lang="en-US" sz="4000" dirty="0" smtClean="0">
                <a:latin typeface="Arial Rounded MT Bold" panose="020F0704030504030204" pitchFamily="34" charset="0"/>
              </a:rPr>
              <a:t>The Appendix</a:t>
            </a:r>
            <a:br>
              <a:rPr lang="en-US" sz="4000" dirty="0" smtClean="0">
                <a:latin typeface="Arial Rounded MT Bold" panose="020F0704030504030204" pitchFamily="34" charset="0"/>
              </a:rPr>
            </a:br>
            <a:r>
              <a:rPr lang="en-US" sz="2000" dirty="0" smtClean="0">
                <a:latin typeface="Arial Rounded MT Bold" panose="020F0704030504030204" pitchFamily="34" charset="0"/>
              </a:rPr>
              <a:t>Resources for gardening </a:t>
            </a:r>
            <a:br>
              <a:rPr lang="en-US" sz="2000" dirty="0" smtClean="0">
                <a:latin typeface="Arial Rounded MT Bold" panose="020F0704030504030204" pitchFamily="34" charset="0"/>
              </a:rPr>
            </a:br>
            <a:r>
              <a:rPr lang="en-US" sz="2000" dirty="0" smtClean="0">
                <a:latin typeface="Arial Rounded MT Bold" panose="020F0704030504030204" pitchFamily="34" charset="0"/>
              </a:rPr>
              <a:t>on a budget</a:t>
            </a:r>
            <a:endParaRPr lang="en-US" sz="2000" dirty="0">
              <a:latin typeface="Arial Rounded MT Bold" panose="020F0704030504030204" pitchFamily="34" charset="0"/>
            </a:endParaRPr>
          </a:p>
        </p:txBody>
      </p:sp>
      <p:pic>
        <p:nvPicPr>
          <p:cNvPr id="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1711" r="21793"/>
          <a:stretch/>
        </p:blipFill>
        <p:spPr bwMode="auto">
          <a:xfrm>
            <a:off x="3977941" y="0"/>
            <a:ext cx="5166059"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4615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pic>
        <p:nvPicPr>
          <p:cNvPr id="4098" name="Picture 2" descr="http://www.hsph.harvard.edu/nutritionsource/files/2012/10/myplate_blu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1960419"/>
            <a:ext cx="4800600" cy="436418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pc_ES_v_2c OSU square logo-dk orn.wmf"/>
          <p:cNvPicPr>
            <a:picLocks noChangeAspect="1"/>
          </p:cNvPicPr>
          <p:nvPr/>
        </p:nvPicPr>
        <p:blipFill>
          <a:blip r:embed="rId4" cstate="print"/>
          <a:stretch>
            <a:fillRect/>
          </a:stretch>
        </p:blipFill>
        <p:spPr>
          <a:xfrm>
            <a:off x="76200" y="6324600"/>
            <a:ext cx="479774" cy="457200"/>
          </a:xfrm>
          <a:prstGeom prst="rect">
            <a:avLst/>
          </a:prstGeom>
        </p:spPr>
      </p:pic>
      <p:pic>
        <p:nvPicPr>
          <p:cNvPr id="4100" name="Picture 4" descr="http://www.foodpyramid.com/wp-content/uploads/2009/09/MyPyramid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7705" y="2812255"/>
            <a:ext cx="2062990" cy="1676400"/>
          </a:xfrm>
          <a:prstGeom prst="rect">
            <a:avLst/>
          </a:prstGeom>
          <a:noFill/>
          <a:extLst>
            <a:ext uri="{909E8E84-426E-40DD-AFC4-6F175D3DCCD1}">
              <a14:hiddenFill xmlns:a14="http://schemas.microsoft.com/office/drawing/2010/main">
                <a:solidFill>
                  <a:srgbClr val="FFFFFF"/>
                </a:solidFill>
              </a14:hiddenFill>
            </a:ext>
          </a:extLst>
        </p:spPr>
      </p:pic>
      <p:sp>
        <p:nvSpPr>
          <p:cNvPr id="2" name="Right Arrow 1"/>
          <p:cNvSpPr/>
          <p:nvPr/>
        </p:nvSpPr>
        <p:spPr>
          <a:xfrm>
            <a:off x="2552700" y="3429000"/>
            <a:ext cx="9906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555974" y="106740"/>
            <a:ext cx="8054626" cy="1569660"/>
          </a:xfrm>
          <a:prstGeom prst="rect">
            <a:avLst/>
          </a:prstGeom>
          <a:noFill/>
        </p:spPr>
        <p:txBody>
          <a:bodyPr wrap="square" rtlCol="0">
            <a:spAutoFit/>
          </a:bodyPr>
          <a:lstStyle/>
          <a:p>
            <a:pPr algn="ctr"/>
            <a:r>
              <a:rPr lang="en-US" sz="4000" dirty="0" smtClean="0">
                <a:latin typeface="Arial Rounded MT Bold" panose="020F0704030504030204" pitchFamily="34" charset="0"/>
              </a:rPr>
              <a:t>New guidelines make it easier </a:t>
            </a:r>
            <a:br>
              <a:rPr lang="en-US" sz="4000" dirty="0" smtClean="0">
                <a:latin typeface="Arial Rounded MT Bold" panose="020F0704030504030204" pitchFamily="34" charset="0"/>
              </a:rPr>
            </a:br>
            <a:r>
              <a:rPr lang="en-US" sz="2800" dirty="0" smtClean="0">
                <a:latin typeface="Arial Rounded MT Bold" panose="020F0704030504030204" pitchFamily="34" charset="0"/>
              </a:rPr>
              <a:t>to know how much of each meal </a:t>
            </a:r>
            <a:br>
              <a:rPr lang="en-US" sz="2800" dirty="0" smtClean="0">
                <a:latin typeface="Arial Rounded MT Bold" panose="020F0704030504030204" pitchFamily="34" charset="0"/>
              </a:rPr>
            </a:br>
            <a:r>
              <a:rPr lang="en-US" sz="2800" dirty="0" smtClean="0">
                <a:latin typeface="Arial Rounded MT Bold" panose="020F0704030504030204" pitchFamily="34" charset="0"/>
              </a:rPr>
              <a:t>should be fruits and veggies</a:t>
            </a:r>
            <a:endParaRPr lang="en-US" sz="2800" dirty="0">
              <a:latin typeface="Arial Rounded MT Bold" panose="020F0704030504030204" pitchFamily="34" charset="0"/>
            </a:endParaRPr>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81211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pic>
        <p:nvPicPr>
          <p:cNvPr id="3076" name="Picture 4" descr="http://www.thenutritionpost.com/wp-content/uploads/2012/12/eat-vegetabl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0188" y="1752600"/>
            <a:ext cx="6143625" cy="456247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0" y="0"/>
            <a:ext cx="9144000" cy="1415772"/>
          </a:xfrm>
          <a:prstGeom prst="rect">
            <a:avLst/>
          </a:prstGeom>
          <a:noFill/>
        </p:spPr>
        <p:txBody>
          <a:bodyPr wrap="square" rtlCol="0">
            <a:spAutoFit/>
          </a:bodyPr>
          <a:lstStyle/>
          <a:p>
            <a:pPr algn="ctr">
              <a:spcAft>
                <a:spcPts val="1200"/>
              </a:spcAft>
            </a:pPr>
            <a:r>
              <a:rPr lang="en-US" sz="4000" dirty="0" smtClean="0">
                <a:latin typeface="Arial Rounded MT Bold" panose="020F0704030504030204" pitchFamily="34" charset="0"/>
              </a:rPr>
              <a:t>Recommendations for health:</a:t>
            </a:r>
          </a:p>
          <a:p>
            <a:pPr algn="ctr">
              <a:spcAft>
                <a:spcPts val="1200"/>
              </a:spcAft>
            </a:pPr>
            <a:r>
              <a:rPr lang="en-US" sz="3600" dirty="0" smtClean="0">
                <a:latin typeface="Arial Rounded MT Bold" panose="020F0704030504030204" pitchFamily="34" charset="0"/>
              </a:rPr>
              <a:t>More fruits and veggies, more variety</a:t>
            </a:r>
            <a:endParaRPr lang="en-US" sz="3600" dirty="0">
              <a:latin typeface="Arial Rounded MT Bold" panose="020F0704030504030204" pitchFamily="34" charset="0"/>
            </a:endParaRPr>
          </a:p>
        </p:txBody>
      </p:sp>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71600" y="64946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358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pic>
        <p:nvPicPr>
          <p:cNvPr id="7" name="Picture 6" descr="pc_ES_v_2c OSU square logo-dk orn.wmf"/>
          <p:cNvPicPr>
            <a:picLocks noChangeAspect="1"/>
          </p:cNvPicPr>
          <p:nvPr/>
        </p:nvPicPr>
        <p:blipFill>
          <a:blip r:embed="rId3" cstate="print"/>
          <a:stretch>
            <a:fillRect/>
          </a:stretch>
        </p:blipFill>
        <p:spPr>
          <a:xfrm>
            <a:off x="76200" y="6324600"/>
            <a:ext cx="479774" cy="457200"/>
          </a:xfrm>
          <a:prstGeom prst="rect">
            <a:avLst/>
          </a:prstGeom>
        </p:spPr>
      </p:pic>
      <p:sp>
        <p:nvSpPr>
          <p:cNvPr id="13" name="TextBox 12"/>
          <p:cNvSpPr txBox="1"/>
          <p:nvPr/>
        </p:nvSpPr>
        <p:spPr>
          <a:xfrm>
            <a:off x="316087" y="152400"/>
            <a:ext cx="8446913" cy="1969770"/>
          </a:xfrm>
          <a:prstGeom prst="rect">
            <a:avLst/>
          </a:prstGeom>
          <a:noFill/>
        </p:spPr>
        <p:txBody>
          <a:bodyPr wrap="square" rtlCol="0">
            <a:spAutoFit/>
          </a:bodyPr>
          <a:lstStyle/>
          <a:p>
            <a:pPr algn="ctr">
              <a:spcAft>
                <a:spcPts val="1200"/>
              </a:spcAft>
            </a:pPr>
            <a:r>
              <a:rPr lang="en-US" sz="4000" dirty="0" smtClean="0">
                <a:latin typeface="Arial Rounded MT Bold" panose="020F0704030504030204" pitchFamily="34" charset="0"/>
              </a:rPr>
              <a:t>Just 2.5 cups of vegetables a day </a:t>
            </a:r>
            <a:br>
              <a:rPr lang="en-US" sz="4000" dirty="0" smtClean="0">
                <a:latin typeface="Arial Rounded MT Bold" panose="020F0704030504030204" pitchFamily="34" charset="0"/>
              </a:rPr>
            </a:br>
            <a:r>
              <a:rPr lang="en-US" sz="4000" dirty="0" smtClean="0">
                <a:latin typeface="Arial Rounded MT Bold" panose="020F0704030504030204" pitchFamily="34" charset="0"/>
              </a:rPr>
              <a:t>can reduce your risk of:</a:t>
            </a:r>
          </a:p>
          <a:p>
            <a:pPr algn="ctr">
              <a:spcAft>
                <a:spcPts val="1200"/>
              </a:spcAft>
            </a:pPr>
            <a:r>
              <a:rPr lang="en-US" sz="3200" dirty="0" smtClean="0">
                <a:latin typeface="Arial Rounded MT Bold" panose="020F0704030504030204" pitchFamily="34" charset="0"/>
              </a:rPr>
              <a:t>- </a:t>
            </a:r>
            <a:r>
              <a:rPr lang="en-US" sz="2800" dirty="0" smtClean="0">
                <a:latin typeface="Arial Rounded MT Bold" panose="020F0704030504030204" pitchFamily="34" charset="0"/>
              </a:rPr>
              <a:t>Heart disease      - Some types of cancer</a:t>
            </a:r>
            <a:endParaRPr lang="en-US" sz="2800" dirty="0">
              <a:latin typeface="Arial Rounded MT Bold" panose="020F0704030504030204" pitchFamily="34" charset="0"/>
            </a:endParaRPr>
          </a:p>
        </p:txBody>
      </p:sp>
      <p:pic>
        <p:nvPicPr>
          <p:cNvPr id="2052" name="Picture 4" descr="http://img.webmd.com/dtmcms/live/webmd/consumer_assets/site_images/articles/health_tools/portion_sizes_slideshow/webmd_photo_of_healthy_portions_on_plat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8174" y="2133600"/>
            <a:ext cx="6167649" cy="4191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376" y="6252117"/>
            <a:ext cx="321132" cy="529683"/>
          </a:xfrm>
          <a:prstGeom prst="rect">
            <a:avLst/>
          </a:prstGeom>
        </p:spPr>
      </p:pic>
    </p:spTree>
    <p:extLst>
      <p:ext uri="{BB962C8B-B14F-4D97-AF65-F5344CB8AC3E}">
        <p14:creationId xmlns:p14="http://schemas.microsoft.com/office/powerpoint/2010/main" val="2444550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a:xfrm>
            <a:off x="0" y="0"/>
            <a:ext cx="9144000" cy="210271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http://arumi.crims0n.us/wp-content/uploads/2010/03/in-flight-food_banner_119278974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02717"/>
            <a:ext cx="9123509" cy="475528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bwMode="white">
          <a:xfrm>
            <a:off x="0" y="238836"/>
            <a:ext cx="9143999" cy="1323439"/>
          </a:xfrm>
          <a:prstGeom prst="rect">
            <a:avLst/>
          </a:prstGeom>
          <a:noFill/>
        </p:spPr>
        <p:txBody>
          <a:bodyPr wrap="square" rtlCol="0">
            <a:spAutoFit/>
          </a:bodyPr>
          <a:lstStyle/>
          <a:p>
            <a:pPr algn="ctr"/>
            <a:r>
              <a:rPr lang="en-US" sz="4000" dirty="0" smtClean="0">
                <a:latin typeface="Arial Rounded MT Bold" panose="020F0704030504030204" pitchFamily="34" charset="0"/>
              </a:rPr>
              <a:t>Veggies are </a:t>
            </a:r>
            <a:r>
              <a:rPr lang="en-US" sz="4000" u="sng" dirty="0" smtClean="0">
                <a:latin typeface="Arial Rounded MT Bold" panose="020F0704030504030204" pitchFamily="34" charset="0"/>
              </a:rPr>
              <a:t>low in calories </a:t>
            </a:r>
            <a:r>
              <a:rPr lang="en-US" sz="4000" dirty="0" smtClean="0">
                <a:latin typeface="Arial Rounded MT Bold" panose="020F0704030504030204" pitchFamily="34" charset="0"/>
              </a:rPr>
              <a:t/>
            </a:r>
            <a:br>
              <a:rPr lang="en-US" sz="4000" dirty="0" smtClean="0">
                <a:latin typeface="Arial Rounded MT Bold" panose="020F0704030504030204" pitchFamily="34" charset="0"/>
              </a:rPr>
            </a:br>
            <a:r>
              <a:rPr lang="en-US" sz="4000" dirty="0" smtClean="0">
                <a:latin typeface="Arial Rounded MT Bold" panose="020F0704030504030204" pitchFamily="34" charset="0"/>
              </a:rPr>
              <a:t>and </a:t>
            </a:r>
            <a:r>
              <a:rPr lang="en-US" sz="4000" u="sng" dirty="0" smtClean="0">
                <a:latin typeface="Arial Rounded MT Bold" panose="020F0704030504030204" pitchFamily="34" charset="0"/>
              </a:rPr>
              <a:t>high in fiber</a:t>
            </a:r>
            <a:endParaRPr lang="en-US" sz="2800" u="sng" dirty="0" smtClean="0">
              <a:latin typeface="Arial Rounded MT Bold" panose="020F0704030504030204" pitchFamily="34" charset="0"/>
            </a:endParaRPr>
          </a:p>
        </p:txBody>
      </p:sp>
      <p:grpSp>
        <p:nvGrpSpPr>
          <p:cNvPr id="5" name="Group 4"/>
          <p:cNvGrpSpPr/>
          <p:nvPr/>
        </p:nvGrpSpPr>
        <p:grpSpPr>
          <a:xfrm>
            <a:off x="74280" y="6188824"/>
            <a:ext cx="992673" cy="618233"/>
            <a:chOff x="74280" y="6188824"/>
            <a:chExt cx="992673" cy="618233"/>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grpSp>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588181"/>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7361</TotalTime>
  <Words>3139</Words>
  <Application>Microsoft Office PowerPoint</Application>
  <PresentationFormat>On-screen Show (4:3)</PresentationFormat>
  <Paragraphs>722</Paragraphs>
  <Slides>51</Slides>
  <Notes>51</Notes>
  <HiddenSlides>0</HiddenSlides>
  <MMClips>0</MMClips>
  <ScaleCrop>false</ScaleCrop>
  <HeadingPairs>
    <vt:vector size="4" baseType="variant">
      <vt:variant>
        <vt:lpstr>Theme</vt:lpstr>
      </vt:variant>
      <vt:variant>
        <vt:i4>2</vt:i4>
      </vt:variant>
      <vt:variant>
        <vt:lpstr>Slide Titles</vt:lpstr>
      </vt:variant>
      <vt:variant>
        <vt:i4>51</vt:i4>
      </vt:variant>
    </vt:vector>
  </HeadingPairs>
  <TitlesOfParts>
    <vt:vector size="53" baseType="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Seed to SUpper</dc:title>
  <dc:creator>sandy</dc:creator>
  <cp:lastModifiedBy>Jesse Davenport</cp:lastModifiedBy>
  <cp:revision>688</cp:revision>
  <cp:lastPrinted>2015-11-03T02:25:53Z</cp:lastPrinted>
  <dcterms:created xsi:type="dcterms:W3CDTF">2012-09-11T23:43:06Z</dcterms:created>
  <dcterms:modified xsi:type="dcterms:W3CDTF">2018-10-29T02:33:05Z</dcterms:modified>
</cp:coreProperties>
</file>