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1" r:id="rId2"/>
    <p:sldMasterId id="2147483803" r:id="rId3"/>
  </p:sldMasterIdLst>
  <p:notesMasterIdLst>
    <p:notesMasterId r:id="rId33"/>
  </p:notesMasterIdLst>
  <p:handoutMasterIdLst>
    <p:handoutMasterId r:id="rId34"/>
  </p:handoutMasterIdLst>
  <p:sldIdLst>
    <p:sldId id="431" r:id="rId4"/>
    <p:sldId id="438" r:id="rId5"/>
    <p:sldId id="445" r:id="rId6"/>
    <p:sldId id="446" r:id="rId7"/>
    <p:sldId id="447" r:id="rId8"/>
    <p:sldId id="448" r:id="rId9"/>
    <p:sldId id="450" r:id="rId10"/>
    <p:sldId id="451" r:id="rId11"/>
    <p:sldId id="490" r:id="rId12"/>
    <p:sldId id="478" r:id="rId13"/>
    <p:sldId id="485" r:id="rId14"/>
    <p:sldId id="486" r:id="rId15"/>
    <p:sldId id="489" r:id="rId16"/>
    <p:sldId id="452" r:id="rId17"/>
    <p:sldId id="453" r:id="rId18"/>
    <p:sldId id="454" r:id="rId19"/>
    <p:sldId id="458" r:id="rId20"/>
    <p:sldId id="480" r:id="rId21"/>
    <p:sldId id="491" r:id="rId22"/>
    <p:sldId id="484" r:id="rId23"/>
    <p:sldId id="493" r:id="rId24"/>
    <p:sldId id="494" r:id="rId25"/>
    <p:sldId id="492" r:id="rId26"/>
    <p:sldId id="459" r:id="rId27"/>
    <p:sldId id="463" r:id="rId28"/>
    <p:sldId id="464" r:id="rId29"/>
    <p:sldId id="461" r:id="rId30"/>
    <p:sldId id="465" r:id="rId31"/>
    <p:sldId id="427" r:id="rId32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F53"/>
    <a:srgbClr val="DFDB45"/>
    <a:srgbClr val="C7D050"/>
    <a:srgbClr val="B5BF33"/>
    <a:srgbClr val="92D050"/>
    <a:srgbClr val="000000"/>
    <a:srgbClr val="A9A100"/>
    <a:srgbClr val="00A3E1"/>
    <a:srgbClr val="0F6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9018" autoAdjust="0"/>
    <p:restoredTop sz="87822" autoAdjust="0"/>
  </p:normalViewPr>
  <p:slideViewPr>
    <p:cSldViewPr>
      <p:cViewPr varScale="1">
        <p:scale>
          <a:sx n="68" d="100"/>
          <a:sy n="68" d="100"/>
        </p:scale>
        <p:origin x="-230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1" d="100"/>
          <a:sy n="61" d="100"/>
        </p:scale>
        <p:origin x="-1339" y="8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182685137488655"/>
                  <c:y val="0.1977837392418971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Air
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254715824073393E-2"/>
                  <c:y val="0.30539260208752977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Organic matter
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30345622685015E-2"/>
                  <c:y val="-0.16174418604651164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Broken rock
48%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5323184193097358"/>
                  <c:y val="0.19720234389305988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Water
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Air</c:v>
                </c:pt>
                <c:pt idx="1">
                  <c:v>Organic matter</c:v>
                </c:pt>
                <c:pt idx="2">
                  <c:v>Broken rock</c:v>
                </c:pt>
                <c:pt idx="3">
                  <c:v>Water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0.02</c:v>
                </c:pt>
                <c:pt idx="2">
                  <c:v>0.47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0.15092</cdr:x>
      <cdr:y>0.10698</cdr:y>
    </cdr:from>
    <cdr:to>
      <cdr:x>0.15092</cdr:x>
      <cdr:y>0.48372</cdr:y>
    </cdr:to>
    <cdr:cxnSp macro="">
      <cdr:nvCxnSpPr>
        <cdr:cNvPr id="3" name="Straight Arrow Connector 2"/>
        <cdr:cNvCxnSpPr/>
      </cdr:nvCxnSpPr>
      <cdr:spPr>
        <a:xfrm xmlns:a="http://schemas.openxmlformats.org/drawingml/2006/main" flipV="1">
          <a:off x="1230487" y="584200"/>
          <a:ext cx="0" cy="2057400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0.15092</cdr:x>
      <cdr:y>0.53039</cdr:y>
    </cdr:from>
    <cdr:to>
      <cdr:x>0.15092</cdr:x>
      <cdr:y>0.87442</cdr:y>
    </cdr:to>
    <cdr:cxnSp macro="">
      <cdr:nvCxnSpPr>
        <cdr:cNvPr id="4" name="Straight Arrow Connector 3"/>
        <cdr:cNvCxnSpPr/>
      </cdr:nvCxnSpPr>
      <cdr:spPr>
        <a:xfrm xmlns:a="http://schemas.openxmlformats.org/drawingml/2006/main">
          <a:off x="1230487" y="2896476"/>
          <a:ext cx="0" cy="1878724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/>
          <a:lstStyle>
            <a:lvl1pPr algn="l">
              <a:defRPr sz="1200"/>
            </a:lvl1pPr>
          </a:lstStyle>
          <a:p>
            <a:r>
              <a:rPr lang="en-US" dirty="0" smtClean="0"/>
              <a:t>Seed to Supper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l">
              <a:defRPr sz="1200"/>
            </a:lvl1pPr>
          </a:lstStyle>
          <a:p>
            <a:r>
              <a:rPr lang="en-US" smtClean="0"/>
              <a:t>Week 2 PowerPoint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r">
              <a:defRPr sz="1200"/>
            </a:lvl1pPr>
          </a:lstStyle>
          <a:p>
            <a:fld id="{64B91F9B-0C5E-45E7-809C-2FA7DBC62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5255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/>
          <a:lstStyle>
            <a:lvl1pPr algn="l">
              <a:defRPr sz="1200"/>
            </a:lvl1pPr>
          </a:lstStyle>
          <a:p>
            <a:r>
              <a:rPr lang="en-US" smtClean="0"/>
              <a:t>Seed to Supper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/>
          <a:lstStyle>
            <a:lvl1pPr algn="r">
              <a:defRPr sz="1200"/>
            </a:lvl1pPr>
          </a:lstStyle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9" tIns="48320" rIns="96639" bIns="483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39" tIns="48320" rIns="96639" bIns="483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Week 2 PowerPoint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r">
              <a:defRPr sz="1200"/>
            </a:lvl1pPr>
          </a:lstStyle>
          <a:p>
            <a:fld id="{0095C1E3-E25E-4181-891B-687C5DFF8D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0101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Welcome! Please sign in, grab</a:t>
            </a:r>
            <a:r>
              <a:rPr lang="en-US" baseline="0" dirty="0" smtClean="0"/>
              <a:t> a name tag,</a:t>
            </a:r>
            <a:r>
              <a:rPr lang="en-US" dirty="0" smtClean="0"/>
              <a:t> and take a seat!</a:t>
            </a:r>
          </a:p>
          <a:p>
            <a:endParaRPr lang="en-US" dirty="0" smtClean="0"/>
          </a:p>
          <a:p>
            <a:r>
              <a:rPr lang="en-US" dirty="0" smtClean="0"/>
              <a:t>[Pass</a:t>
            </a:r>
            <a:r>
              <a:rPr lang="en-US" baseline="0" dirty="0" smtClean="0"/>
              <a:t> out 1) scratch paper, 2) pens] </a:t>
            </a:r>
          </a:p>
          <a:p>
            <a:endParaRPr lang="en-US" baseline="0" dirty="0" smtClean="0"/>
          </a:p>
          <a:p>
            <a:r>
              <a:rPr lang="en-US" baseline="0" dirty="0" smtClean="0"/>
              <a:t>[For any new students: pass out 3) course booklet and 4) Participant Course Agreement, Waiver &amp; Media release.]</a:t>
            </a:r>
          </a:p>
          <a:p>
            <a:endParaRPr lang="en-US" baseline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92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73751CE-9AF5-44A0-AE13-0481797DAADD}" type="slidenum">
              <a:rPr lang="en-US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10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 smtClean="0"/>
              <a:t>Unfortunately, regular soil or even garden soil will not drain well in a pot. For this reason, potting soil must be used in the containers.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Week 2 PowerPoint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Oregon Food Bank and OSU Extension Service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Seed to Supper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47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Page 33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Week 2 PowerPoint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017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We’ve talked about developing</a:t>
            </a:r>
            <a:r>
              <a:rPr lang="en-US" baseline="0" dirty="0" smtClean="0"/>
              <a:t> your garden site and planning your garden, and now it’s time to talk about planting!</a:t>
            </a:r>
          </a:p>
          <a:p>
            <a:endParaRPr lang="en-US" baseline="0" dirty="0" smtClean="0"/>
          </a:p>
          <a:p>
            <a:pPr defTabSz="931717">
              <a:defRPr/>
            </a:pPr>
            <a:r>
              <a:rPr lang="en-US" sz="1300" dirty="0"/>
              <a:t>Spring planting begins with your soil.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Week 2 PowerPoint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043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dirty="0" smtClean="0"/>
              <a:t>There are 3 simple steps you can take every spring to improve the “tilth,” or overall condition, of your soil. </a:t>
            </a:r>
            <a:endParaRPr lang="en-US" sz="1400" dirty="0" smtClean="0"/>
          </a:p>
          <a:p>
            <a:endParaRPr lang="en-US" sz="1300" b="1" dirty="0" smtClean="0"/>
          </a:p>
          <a:p>
            <a:r>
              <a:rPr lang="en-US" sz="1300" b="1" dirty="0" smtClean="0"/>
              <a:t>First: Do not rush.</a:t>
            </a:r>
            <a:r>
              <a:rPr lang="en-US" sz="1300" dirty="0" smtClean="0"/>
              <a:t> </a:t>
            </a:r>
            <a:r>
              <a:rPr lang="en-US" sz="1300" baseline="0" dirty="0" smtClean="0"/>
              <a:t> </a:t>
            </a:r>
            <a:r>
              <a:rPr lang="en-US" sz="1300" dirty="0" smtClean="0"/>
              <a:t>It is tempting to get an early start on the spring garden, but digging the</a:t>
            </a:r>
            <a:r>
              <a:rPr lang="en-US" sz="1300" baseline="0" dirty="0" smtClean="0"/>
              <a:t> soil when it is wet can compact it</a:t>
            </a:r>
            <a:r>
              <a:rPr lang="en-US" sz="1300" dirty="0" smtClean="0"/>
              <a:t>. </a:t>
            </a:r>
          </a:p>
          <a:p>
            <a:endParaRPr lang="en-US" sz="1300" dirty="0" smtClean="0"/>
          </a:p>
          <a:p>
            <a:r>
              <a:rPr lang="en-US" sz="1300" dirty="0" smtClean="0"/>
              <a:t>Wait until the moisture conditions are right. </a:t>
            </a:r>
          </a:p>
          <a:p>
            <a:endParaRPr lang="en-US" sz="1300" dirty="0" smtClean="0"/>
          </a:p>
          <a:p>
            <a:r>
              <a:rPr lang="en-US" sz="1300" dirty="0" smtClean="0"/>
              <a:t>To test your</a:t>
            </a:r>
            <a:r>
              <a:rPr lang="en-US" sz="1300" baseline="0" dirty="0" smtClean="0"/>
              <a:t> soil moisture, take a handful of soil and squeeze it:</a:t>
            </a:r>
          </a:p>
          <a:p>
            <a:endParaRPr lang="en-US" sz="1300" baseline="0" dirty="0" smtClean="0"/>
          </a:p>
          <a:p>
            <a:r>
              <a:rPr lang="en-US" sz="1300" baseline="0" dirty="0" smtClean="0"/>
              <a:t>-  If it stays in a mud ball, sticks to your gardening tools, or looks shiny, it is too wet. </a:t>
            </a:r>
          </a:p>
          <a:p>
            <a:r>
              <a:rPr lang="en-US" sz="1300" baseline="0" dirty="0" smtClean="0"/>
              <a:t>-  If it is powdery and clumped, it is too dry. </a:t>
            </a:r>
          </a:p>
          <a:p>
            <a:r>
              <a:rPr lang="en-US" sz="1300" baseline="0" dirty="0" smtClean="0"/>
              <a:t>-  If it crumbles freely and feels like a wrung-out sponge, it is just right.</a:t>
            </a:r>
            <a:endParaRPr lang="en-US" sz="1300" dirty="0" smtClean="0"/>
          </a:p>
          <a:p>
            <a:endParaRPr lang="en-US" sz="1300" b="1" dirty="0" smtClean="0"/>
          </a:p>
          <a:p>
            <a:endParaRPr lang="en-US" sz="1300" b="1" dirty="0" smtClean="0"/>
          </a:p>
          <a:p>
            <a:r>
              <a:rPr lang="en-US" sz="1300" b="1" dirty="0" smtClean="0"/>
              <a:t>Second</a:t>
            </a:r>
            <a:r>
              <a:rPr lang="en-US" sz="1300" b="1" dirty="0"/>
              <a:t>: Remove overwintered materials</a:t>
            </a:r>
          </a:p>
          <a:p>
            <a:endParaRPr lang="en-US" sz="1300" b="1" dirty="0"/>
          </a:p>
          <a:p>
            <a:r>
              <a:rPr lang="en-US" sz="1300" dirty="0"/>
              <a:t>If you planted a winter cover crop, you will need to cut it down and remove it or turn it under. </a:t>
            </a:r>
            <a:endParaRPr lang="en-US" sz="1300" dirty="0" smtClean="0"/>
          </a:p>
          <a:p>
            <a:endParaRPr lang="en-US" sz="1300" dirty="0" smtClean="0"/>
          </a:p>
          <a:p>
            <a:r>
              <a:rPr lang="en-US" sz="1300" dirty="0" smtClean="0"/>
              <a:t>Be </a:t>
            </a:r>
            <a:r>
              <a:rPr lang="en-US" sz="1300" dirty="0"/>
              <a:t>sure to do this before the cover crop has set seed and at least 2 to 4 weeks before planting. </a:t>
            </a:r>
            <a:endParaRPr lang="en-US" sz="1300" dirty="0" smtClean="0"/>
          </a:p>
          <a:p>
            <a:endParaRPr lang="en-US" sz="1300" dirty="0" smtClean="0"/>
          </a:p>
          <a:p>
            <a:r>
              <a:rPr lang="en-US" sz="1300" dirty="0" smtClean="0"/>
              <a:t>If </a:t>
            </a:r>
            <a:r>
              <a:rPr lang="en-US" sz="1300" dirty="0"/>
              <a:t>you covered your beds with </a:t>
            </a:r>
            <a:r>
              <a:rPr lang="en-US" sz="1300" dirty="0" smtClean="0"/>
              <a:t>mulch that has not decomposed over the winter, remove it before planting.</a:t>
            </a:r>
          </a:p>
          <a:p>
            <a:endParaRPr lang="en-US" sz="1300" dirty="0" smtClean="0"/>
          </a:p>
          <a:p>
            <a:endParaRPr lang="en-US" sz="1300" dirty="0" smtClean="0"/>
          </a:p>
          <a:p>
            <a:pPr defTabSz="931717">
              <a:defRPr/>
            </a:pPr>
            <a:r>
              <a:rPr lang="en-US" sz="1300" b="1" dirty="0" smtClean="0"/>
              <a:t>Third: Add compost.</a:t>
            </a:r>
            <a:r>
              <a:rPr lang="en-US" sz="1300" dirty="0" smtClean="0"/>
              <a:t> Spread 2 to 4 inches of compost evenly over the bed. </a:t>
            </a:r>
          </a:p>
          <a:p>
            <a:pPr defTabSz="931717">
              <a:defRPr/>
            </a:pPr>
            <a:endParaRPr lang="en-US" sz="1300" dirty="0" smtClean="0"/>
          </a:p>
          <a:p>
            <a:pPr defTabSz="931717">
              <a:defRPr/>
            </a:pPr>
            <a:r>
              <a:rPr lang="en-US" sz="1300" dirty="0" smtClean="0"/>
              <a:t>Turn it in with a shovel, or push</a:t>
            </a:r>
            <a:r>
              <a:rPr lang="en-US" sz="1300" baseline="0" dirty="0" smtClean="0"/>
              <a:t> a digging fork deep into the soil throughout the bed and work in the compost by wiggling  the fork.</a:t>
            </a:r>
            <a:r>
              <a:rPr lang="en-US" sz="1300" dirty="0" smtClean="0"/>
              <a:t> </a:t>
            </a:r>
          </a:p>
          <a:p>
            <a:pPr defTabSz="931717">
              <a:defRPr/>
            </a:pPr>
            <a:endParaRPr lang="en-US" sz="1300" dirty="0" smtClean="0"/>
          </a:p>
          <a:p>
            <a:pPr defTabSz="931717">
              <a:defRPr/>
            </a:pPr>
            <a:r>
              <a:rPr lang="en-US" sz="1300" dirty="0" smtClean="0"/>
              <a:t>To save time and energy, you can add fertilizer along with the compost and mix them together (we will talk about fertilizing next.)</a:t>
            </a:r>
          </a:p>
          <a:p>
            <a:endParaRPr lang="en-US" sz="13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Week 2 PowerPoint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927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Page 35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658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Soil naturally contains a small amount of organic matter.</a:t>
            </a:r>
            <a:r>
              <a:rPr lang="en-US" baseline="0" dirty="0" smtClean="0"/>
              <a:t> </a:t>
            </a:r>
            <a:r>
              <a:rPr lang="en-US" dirty="0" smtClean="0"/>
              <a:t>Adding compost every year increases the</a:t>
            </a:r>
            <a:r>
              <a:rPr lang="en-US" baseline="0" dirty="0" smtClean="0"/>
              <a:t> organic matter in your soil.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When you add compost, soil can absorb moisture better and hold onto it longer, so you don’t need to water as often.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Compost provides habitat for beneficial soil microorganisms and earthworms, which help provide nutrients to your plants.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Soil with compost in it acts like a sponge, so that nutrients stay in your garden instead of creating harmful runoff in nearby streams and lakes.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0286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can buy compost pre-made in bags, or</a:t>
            </a:r>
            <a:r>
              <a:rPr lang="en-US" baseline="0" dirty="0" smtClean="0"/>
              <a:t> you can make it yourself.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Making your own compost can help you save money, and helps you recycle nutrients back into your garden.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“recipes” in the course book for making your own compost.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6993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</a:t>
            </a:r>
            <a:r>
              <a:rPr lang="en-US" dirty="0"/>
              <a:t>2 to 6 inches of finished compost </a:t>
            </a:r>
            <a:r>
              <a:rPr lang="en-US" dirty="0" smtClean="0"/>
              <a:t>(that you</a:t>
            </a:r>
            <a:r>
              <a:rPr lang="en-US" baseline="0" dirty="0" smtClean="0"/>
              <a:t> bought or made) </a:t>
            </a:r>
            <a:r>
              <a:rPr lang="en-US" dirty="0" smtClean="0"/>
              <a:t>to </a:t>
            </a:r>
            <a:r>
              <a:rPr lang="en-US" dirty="0"/>
              <a:t>your garden beds each year. </a:t>
            </a:r>
            <a:r>
              <a:rPr lang="en-US" dirty="0" smtClean="0"/>
              <a:t>Chart</a:t>
            </a:r>
            <a:r>
              <a:rPr lang="en-US" baseline="0" dirty="0" smtClean="0"/>
              <a:t> on page 37 says how much you will need for different plot sizes.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Spread</a:t>
            </a:r>
            <a:r>
              <a:rPr lang="en-US" baseline="0" dirty="0" smtClean="0"/>
              <a:t> the compost loosely over the soil. </a:t>
            </a:r>
            <a:r>
              <a:rPr lang="en-US" dirty="0" smtClean="0"/>
              <a:t>If </a:t>
            </a:r>
            <a:r>
              <a:rPr lang="en-US" dirty="0"/>
              <a:t>your soil is heavy with clay, you may need to mix in your compost; for looser soils, you can use a </a:t>
            </a:r>
            <a:r>
              <a:rPr lang="en-US" dirty="0" smtClean="0"/>
              <a:t>digging </a:t>
            </a:r>
            <a:r>
              <a:rPr lang="en-US" dirty="0"/>
              <a:t>fork to wiggle in new compost without mixing. </a:t>
            </a:r>
          </a:p>
          <a:p>
            <a:endParaRPr lang="en-US" dirty="0"/>
          </a:p>
          <a:p>
            <a:pPr defTabSz="1002434">
              <a:defRPr/>
            </a:pPr>
            <a:r>
              <a:rPr lang="en-US" dirty="0" smtClean="0"/>
              <a:t>For </a:t>
            </a:r>
            <a:r>
              <a:rPr lang="en-US" dirty="0"/>
              <a:t>perennial crops like asparagus, artichokes and berries, you can top dress </a:t>
            </a:r>
            <a:r>
              <a:rPr lang="en-US" dirty="0" smtClean="0"/>
              <a:t>2 inches </a:t>
            </a:r>
            <a:r>
              <a:rPr lang="en-US" dirty="0"/>
              <a:t>of compost onto the soil surface each year without mixing it in. </a:t>
            </a:r>
            <a:r>
              <a:rPr lang="en-US" dirty="0" smtClean="0"/>
              <a:t>[Explain</a:t>
            </a:r>
            <a:r>
              <a:rPr lang="en-US" baseline="0" dirty="0" smtClean="0"/>
              <a:t> what Perennials are: crops that live for 3 or more years.]</a:t>
            </a:r>
          </a:p>
          <a:p>
            <a:pPr defTabSz="1002434">
              <a:defRPr/>
            </a:pPr>
            <a:endParaRPr lang="en-US" baseline="0" dirty="0" smtClean="0"/>
          </a:p>
          <a:p>
            <a:pPr defTabSz="1002434">
              <a:defRPr/>
            </a:pPr>
            <a:r>
              <a:rPr lang="en-US" baseline="0" dirty="0" smtClean="0"/>
              <a:t>You can also build compost piles directly in your beds—we will talk about this method, called “sheet mulching”, a little later.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9157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Page</a:t>
            </a:r>
            <a:r>
              <a:rPr lang="en-US" baseline="0" dirty="0" smtClean="0"/>
              <a:t> </a:t>
            </a:r>
            <a:r>
              <a:rPr lang="en-US" dirty="0" smtClean="0"/>
              <a:t>38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Week 2 PowerPoint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130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844F93F-798D-4624-8312-2872D8A8DEAC}" type="slidenum">
              <a:rPr lang="en-US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/>
              <a:t>Fertilizing the garden is important to keep the plants healthy. </a:t>
            </a:r>
            <a:r>
              <a:rPr lang="en-US" altLang="en-US" baseline="0" dirty="0" smtClean="0"/>
              <a:t>  </a:t>
            </a:r>
            <a:r>
              <a:rPr lang="en-US" sz="1200" dirty="0" smtClean="0"/>
              <a:t>You can help your soil hold onto nutrients with good gardening practices, but vegetable gardens need extra nutrients every year. </a:t>
            </a:r>
          </a:p>
          <a:p>
            <a:endParaRPr lang="en-US" sz="1200" dirty="0" smtClean="0"/>
          </a:p>
          <a:p>
            <a:r>
              <a:rPr lang="en-US" sz="1200" dirty="0" smtClean="0"/>
              <a:t>Giving</a:t>
            </a:r>
            <a:r>
              <a:rPr lang="en-US" sz="1200" baseline="0" dirty="0" smtClean="0"/>
              <a:t> plants the right amount of nutrients at the right time is key to growing a successful garden.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Plants need 16 nutrients to thrive. </a:t>
            </a:r>
            <a:r>
              <a:rPr lang="en-US" sz="1200" baseline="0" dirty="0" smtClean="0"/>
              <a:t> </a:t>
            </a:r>
            <a:r>
              <a:rPr lang="en-US" sz="1200" dirty="0" smtClean="0"/>
              <a:t>Nitrogen (N), phosphorus (P), and potassium (K) are important nutrients that are found in most fertilizer mixes. Plants need them in larger amounts than other nutrients.</a:t>
            </a:r>
          </a:p>
          <a:p>
            <a:endParaRPr lang="en-US" sz="1200" dirty="0" smtClean="0"/>
          </a:p>
          <a:p>
            <a:r>
              <a:rPr lang="en-US" sz="1200" dirty="0" smtClean="0"/>
              <a:t>Plants need much smaller amounts of the other 13 nutrients, called “micronutrients.”</a:t>
            </a:r>
          </a:p>
          <a:p>
            <a:pPr eaLnBrk="1" hangingPunct="1"/>
            <a:endParaRPr lang="en-US" altLang="en-US" b="1" dirty="0" smtClean="0"/>
          </a:p>
          <a:p>
            <a:r>
              <a:rPr lang="en-US" sz="1200" b="1" dirty="0" smtClean="0"/>
              <a:t>What do the numbers mean?</a:t>
            </a:r>
          </a:p>
          <a:p>
            <a:endParaRPr lang="en-US" sz="1200" dirty="0" smtClean="0"/>
          </a:p>
          <a:p>
            <a:r>
              <a:rPr lang="en-US" sz="1200" dirty="0" smtClean="0"/>
              <a:t>The three numbers on a fertilizer label tell you the percentages of available nitrogen (N), phosphorus (P), and potassium (K) contained in the product. </a:t>
            </a:r>
          </a:p>
          <a:p>
            <a:endParaRPr lang="en-US" sz="1200" dirty="0" smtClean="0"/>
          </a:p>
          <a:p>
            <a:r>
              <a:rPr lang="en-US" sz="1200" dirty="0" smtClean="0"/>
              <a:t>For example, a fertilizer labeled 15-5-10 contains 15% nitrogen, 5% phosphorus, and 10% potassium. </a:t>
            </a:r>
          </a:p>
          <a:p>
            <a:endParaRPr lang="en-US" sz="1200" dirty="0" smtClean="0"/>
          </a:p>
          <a:p>
            <a:r>
              <a:rPr lang="en-US" sz="1200" dirty="0" smtClean="0"/>
              <a:t>For the first 2 or 3 years of a new garden bed, a balanced fertilizer is fine.  Balanced</a:t>
            </a:r>
            <a:r>
              <a:rPr lang="en-US" sz="1200" baseline="0" dirty="0" smtClean="0"/>
              <a:t> fertilizers </a:t>
            </a:r>
            <a:r>
              <a:rPr lang="en-US" sz="1200" dirty="0" smtClean="0"/>
              <a:t>contain N, P and K in the same amounts, like 10-10-10.</a:t>
            </a:r>
            <a:endParaRPr lang="en-US" dirty="0" smtClean="0"/>
          </a:p>
          <a:p>
            <a:pPr eaLnBrk="1" hangingPunct="1"/>
            <a:endParaRPr lang="en-US" altLang="en-US" b="1" dirty="0" smtClean="0">
              <a:latin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Week 2 PowerPoint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Oregon Food Bank and OSU Extension Service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Seed to Supper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412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Today we will cover </a:t>
            </a:r>
            <a:r>
              <a:rPr lang="en-US" baseline="0" dirty="0" smtClean="0"/>
              <a:t>“Getting started with healthy soil”, on pages 33-52 in your course booklet</a:t>
            </a:r>
          </a:p>
          <a:p>
            <a:endParaRPr lang="en-US" baseline="0" dirty="0" smtClean="0"/>
          </a:p>
          <a:p>
            <a:r>
              <a:rPr lang="en-US" baseline="0" dirty="0" smtClean="0"/>
              <a:t>[Read topics listed on slide]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4427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1) When </a:t>
            </a:r>
            <a:r>
              <a:rPr lang="en-US" b="1" dirty="0"/>
              <a:t>to apply organic fertilizer</a:t>
            </a:r>
            <a:r>
              <a:rPr lang="en-US" dirty="0"/>
              <a:t>. In </a:t>
            </a:r>
            <a:r>
              <a:rPr lang="en-US" dirty="0" smtClean="0"/>
              <a:t>the </a:t>
            </a:r>
            <a:r>
              <a:rPr lang="en-US" dirty="0"/>
              <a:t>first </a:t>
            </a:r>
            <a:r>
              <a:rPr lang="en-US" dirty="0" smtClean="0"/>
              <a:t>year of a </a:t>
            </a:r>
            <a:r>
              <a:rPr lang="en-US" dirty="0"/>
              <a:t>new garden, </a:t>
            </a:r>
            <a:r>
              <a:rPr lang="en-US" dirty="0" smtClean="0"/>
              <a:t>fertilize in spring</a:t>
            </a:r>
            <a:r>
              <a:rPr lang="en-US" baseline="0" dirty="0" smtClean="0"/>
              <a:t> about </a:t>
            </a:r>
            <a:r>
              <a:rPr lang="en-US" dirty="0" smtClean="0"/>
              <a:t>a month before you sow seeds or transplant.</a:t>
            </a:r>
          </a:p>
          <a:p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gives the soil </a:t>
            </a:r>
            <a:r>
              <a:rPr lang="en-US" dirty="0" smtClean="0"/>
              <a:t>microorganisms </a:t>
            </a:r>
            <a:r>
              <a:rPr lang="en-US" dirty="0"/>
              <a:t>time to break down the fertilizer into a form that the plants can use. </a:t>
            </a:r>
          </a:p>
          <a:p>
            <a:endParaRPr lang="en-US" dirty="0"/>
          </a:p>
          <a:p>
            <a:r>
              <a:rPr lang="en-US" dirty="0" smtClean="0"/>
              <a:t>After a season</a:t>
            </a:r>
            <a:r>
              <a:rPr lang="en-US" baseline="0" dirty="0" smtClean="0"/>
              <a:t> or two, you will be able to fertilize at planting time without waiting.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“in the hole” applications, fertilize when you transplant your starts.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2) When to apply a chemical fertilizer.</a:t>
            </a:r>
            <a:r>
              <a:rPr lang="en-US" dirty="0"/>
              <a:t> If you choose to use a chemical fertilizer, follow the </a:t>
            </a:r>
            <a:r>
              <a:rPr lang="en-US" dirty="0" smtClean="0"/>
              <a:t>directions on the package.</a:t>
            </a:r>
            <a:endParaRPr lang="en-US" dirty="0"/>
          </a:p>
          <a:p>
            <a:pPr defTabSz="931717">
              <a:defRPr/>
            </a:pPr>
            <a:endParaRPr lang="en-US" sz="13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 smtClean="0"/>
              <a:t>Oregon Food Bank and OSU Extension Service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Week </a:t>
            </a:r>
            <a:r>
              <a:rPr lang="en-US" dirty="0"/>
              <a:t>2</a:t>
            </a:r>
            <a:r>
              <a:rPr lang="en-US" dirty="0" smtClean="0"/>
              <a:t> PowerPoint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dirty="0" smtClean="0"/>
              <a:t>Seed to Supper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4033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b="1" dirty="0" smtClean="0"/>
              <a:t>Fertilizing</a:t>
            </a:r>
          </a:p>
          <a:p>
            <a:endParaRPr lang="en-US" b="1" dirty="0" smtClean="0"/>
          </a:p>
          <a:p>
            <a:r>
              <a:rPr lang="en-US" dirty="0" smtClean="0"/>
              <a:t>Although you mixed in a slow-release at planting time remember that nutrients are often flushed out with watering.  Therefore you might need to use a liquid fertilizer every 2-3 weeks to keep plants growing their best.</a:t>
            </a:r>
          </a:p>
          <a:p>
            <a:endParaRPr lang="en-US" dirty="0" smtClean="0"/>
          </a:p>
          <a:p>
            <a:r>
              <a:rPr lang="en-US" dirty="0" smtClean="0"/>
              <a:t>Follow</a:t>
            </a:r>
            <a:r>
              <a:rPr lang="en-US" baseline="0" dirty="0" smtClean="0"/>
              <a:t> the recommendations for the product you choose.</a:t>
            </a:r>
            <a:endParaRPr lang="en-US" dirty="0" smtClean="0"/>
          </a:p>
          <a:p>
            <a:r>
              <a:rPr lang="en-US" dirty="0" smtClean="0"/>
              <a:t> </a:t>
            </a:r>
          </a:p>
        </p:txBody>
      </p:sp>
      <p:sp>
        <p:nvSpPr>
          <p:cNvPr id="3789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dirty="0" smtClean="0">
                <a:latin typeface="+mn-lt"/>
              </a:rPr>
              <a:t>Seed to Supper</a:t>
            </a:r>
          </a:p>
        </p:txBody>
      </p:sp>
      <p:sp>
        <p:nvSpPr>
          <p:cNvPr id="37893" name="Date Placeholder 4"/>
          <p:cNvSpPr>
            <a:spLocks noGrp="1"/>
          </p:cNvSpPr>
          <p:nvPr>
            <p:ph type="dt" sz="quarter" idx="1"/>
          </p:nvPr>
        </p:nvSpPr>
        <p:spPr bwMode="auto">
          <a:xfrm>
            <a:off x="3810000" y="0"/>
            <a:ext cx="3503507" cy="4800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dirty="0" smtClean="0">
                <a:latin typeface="+mn-lt"/>
              </a:rPr>
              <a:t>Oregon Food Bank and OSU Extension Service</a:t>
            </a:r>
          </a:p>
        </p:txBody>
      </p:sp>
      <p:sp>
        <p:nvSpPr>
          <p:cNvPr id="37894" name="Slide Number Placeholder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809F2EB-9560-4E83-ABB1-1FB12B2D03A9}" type="slidenum">
              <a:rPr 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770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/>
              <a:t>Plants need nitrogen for healthy growth. </a:t>
            </a:r>
            <a:r>
              <a:rPr lang="en-US" dirty="0" smtClean="0"/>
              <a:t> As we</a:t>
            </a:r>
            <a:r>
              <a:rPr lang="en-US" baseline="0" dirty="0" smtClean="0"/>
              <a:t> talked about</a:t>
            </a:r>
            <a:r>
              <a:rPr lang="en-US" dirty="0" smtClean="0"/>
              <a:t> in Chapter 3</a:t>
            </a:r>
            <a:r>
              <a:rPr lang="en-US" baseline="0" dirty="0" smtClean="0"/>
              <a:t>,</a:t>
            </a:r>
            <a:r>
              <a:rPr lang="en-US" dirty="0" smtClean="0"/>
              <a:t> side-dress a small amount of quick-release nitrogen fertilizer, like fish emulsion, and then water the plants.</a:t>
            </a:r>
          </a:p>
          <a:p>
            <a:pPr defTabSz="931774">
              <a:defRPr/>
            </a:pPr>
            <a:endParaRPr lang="en-US" dirty="0" smtClean="0"/>
          </a:p>
          <a:p>
            <a:pPr defTabSz="931774">
              <a:defRPr/>
            </a:pPr>
            <a:r>
              <a:rPr lang="en-US" dirty="0" smtClean="0"/>
              <a:t>Do not apply extra nitrogen to peas, tomatoes or squash, because it can make these plants produce only leaves and no fruit.</a:t>
            </a:r>
          </a:p>
          <a:p>
            <a:pPr defTabSz="931774">
              <a:defRPr/>
            </a:pPr>
            <a:endParaRPr lang="en-US" dirty="0"/>
          </a:p>
          <a:p>
            <a:pPr defTabSz="931774">
              <a:defRPr/>
            </a:pPr>
            <a:r>
              <a:rPr lang="en-US" dirty="0"/>
              <a:t>If you notice a pale green or yellow color and slow growth about 4 – 5 weeks after planting, your crops may need more nitrogen. </a:t>
            </a:r>
            <a:endParaRPr lang="en-US" dirty="0" smtClean="0"/>
          </a:p>
          <a:p>
            <a:pPr defTabSz="931774">
              <a:defRPr/>
            </a:pPr>
            <a:endParaRPr lang="en-US" dirty="0"/>
          </a:p>
          <a:p>
            <a:pPr defTabSz="931774">
              <a:defRPr/>
            </a:pPr>
            <a:r>
              <a:rPr lang="en-US" dirty="0" smtClean="0"/>
              <a:t>[Remind</a:t>
            </a:r>
            <a:r>
              <a:rPr lang="en-US" baseline="0" dirty="0" smtClean="0"/>
              <a:t> class of</a:t>
            </a:r>
            <a:r>
              <a:rPr lang="en-US" dirty="0" smtClean="0"/>
              <a:t> </a:t>
            </a:r>
            <a:r>
              <a:rPr lang="en-US" dirty="0"/>
              <a:t>Master Gardener hotline and online </a:t>
            </a:r>
            <a:r>
              <a:rPr lang="en-US" dirty="0" smtClean="0"/>
              <a:t>resources on page 146]—You </a:t>
            </a:r>
            <a:r>
              <a:rPr lang="en-US" dirty="0"/>
              <a:t>can take a </a:t>
            </a:r>
            <a:r>
              <a:rPr lang="en-US" dirty="0" smtClean="0"/>
              <a:t>photo</a:t>
            </a:r>
            <a:r>
              <a:rPr lang="en-US" baseline="0" dirty="0" smtClean="0"/>
              <a:t> and</a:t>
            </a:r>
            <a:r>
              <a:rPr lang="en-US" dirty="0" smtClean="0"/>
              <a:t> </a:t>
            </a:r>
            <a:r>
              <a:rPr lang="en-US" dirty="0"/>
              <a:t>email </a:t>
            </a:r>
            <a:r>
              <a:rPr lang="en-US" dirty="0" smtClean="0"/>
              <a:t>it to the Master Gardeners, </a:t>
            </a:r>
            <a:r>
              <a:rPr lang="en-US" dirty="0"/>
              <a:t>and </a:t>
            </a:r>
            <a:r>
              <a:rPr lang="en-US" dirty="0" smtClean="0"/>
              <a:t>they</a:t>
            </a:r>
            <a:r>
              <a:rPr lang="en-US" baseline="0" dirty="0" smtClean="0"/>
              <a:t> will</a:t>
            </a:r>
            <a:r>
              <a:rPr lang="en-US" dirty="0" smtClean="0"/>
              <a:t> </a:t>
            </a:r>
            <a:r>
              <a:rPr lang="en-US" dirty="0"/>
              <a:t>identify the </a:t>
            </a:r>
            <a:r>
              <a:rPr lang="en-US" dirty="0" smtClean="0"/>
              <a:t>problem for you!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Week 2 PowerPoint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9270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6A5631-BF56-4D06-9AE4-F16B0F3D6487}" type="slidenum">
              <a:rPr lang="en-US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Week 2 PowerPoint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Oregon Food Bank and OSU Extension Service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Seed to Supper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0351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Page 41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1581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raised bed is</a:t>
            </a:r>
            <a:r>
              <a:rPr lang="en-US" baseline="0" dirty="0" smtClean="0"/>
              <a:t> any garden bed that is raised above the natural surface of the soil.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4135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1002434">
              <a:defRPr/>
            </a:pPr>
            <a:r>
              <a:rPr lang="en-US" dirty="0" smtClean="0"/>
              <a:t>Plenty of good reasons for raised beds!! </a:t>
            </a:r>
          </a:p>
          <a:p>
            <a:pPr defTabSz="1002434">
              <a:defRPr/>
            </a:pPr>
            <a:endParaRPr lang="en-US" dirty="0"/>
          </a:p>
          <a:p>
            <a:pPr defTabSz="1002434">
              <a:defRPr/>
            </a:pPr>
            <a:r>
              <a:rPr lang="en-US" dirty="0"/>
              <a:t>You can plant vegetables throughout your yard, but raised beds:</a:t>
            </a:r>
          </a:p>
          <a:p>
            <a:pPr defTabSz="1002434">
              <a:defRPr/>
            </a:pPr>
            <a:endParaRPr lang="en-US" dirty="0"/>
          </a:p>
          <a:p>
            <a:pPr defTabSz="1002434">
              <a:defRPr/>
            </a:pPr>
            <a:r>
              <a:rPr lang="en-US" dirty="0"/>
              <a:t>1) Help you avoid stepping on your garden soil </a:t>
            </a:r>
          </a:p>
          <a:p>
            <a:pPr defTabSz="1002434">
              <a:defRPr/>
            </a:pPr>
            <a:r>
              <a:rPr lang="en-US" dirty="0"/>
              <a:t>2) </a:t>
            </a:r>
            <a:r>
              <a:rPr lang="en-US" dirty="0" smtClean="0"/>
              <a:t>Help you focus on the areas where plants will be growing, so you save on fertilizer, compost, water, time and labor.</a:t>
            </a:r>
          </a:p>
          <a:p>
            <a:pPr defTabSz="1002434">
              <a:defRPr/>
            </a:pPr>
            <a:r>
              <a:rPr lang="en-US" dirty="0" smtClean="0"/>
              <a:t>3) Warming </a:t>
            </a:r>
            <a:r>
              <a:rPr lang="en-US" dirty="0"/>
              <a:t>up </a:t>
            </a:r>
            <a:r>
              <a:rPr lang="en-US" dirty="0" smtClean="0"/>
              <a:t>sooner</a:t>
            </a:r>
            <a:r>
              <a:rPr lang="en-US" baseline="0" dirty="0" smtClean="0"/>
              <a:t> in spring so you can plant earlier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5636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1) Beds are usually 3- to 4-feet wide, and can be as long as your space allows. Build beds so that </a:t>
            </a:r>
            <a:r>
              <a:rPr lang="en-US" dirty="0" smtClean="0"/>
              <a:t>you can easily reach the middle from the paths on either side of the bed.</a:t>
            </a:r>
            <a:endParaRPr lang="en-US" dirty="0"/>
          </a:p>
          <a:p>
            <a:endParaRPr lang="en-US" dirty="0"/>
          </a:p>
          <a:p>
            <a:r>
              <a:rPr lang="en-US" dirty="0"/>
              <a:t>2) If you have </a:t>
            </a:r>
            <a:r>
              <a:rPr lang="en-US" dirty="0" smtClean="0"/>
              <a:t>more</a:t>
            </a:r>
            <a:r>
              <a:rPr lang="en-US" baseline="0" dirty="0" smtClean="0"/>
              <a:t> than one</a:t>
            </a:r>
            <a:r>
              <a:rPr lang="en-US" dirty="0" smtClean="0"/>
              <a:t> bed, </a:t>
            </a:r>
            <a:r>
              <a:rPr lang="en-US" dirty="0"/>
              <a:t>separate </a:t>
            </a:r>
            <a:r>
              <a:rPr lang="en-US" dirty="0" smtClean="0"/>
              <a:t>beds </a:t>
            </a:r>
            <a:r>
              <a:rPr lang="en-US" dirty="0"/>
              <a:t>with pathways. </a:t>
            </a:r>
          </a:p>
          <a:p>
            <a:endParaRPr lang="en-US" dirty="0"/>
          </a:p>
          <a:p>
            <a:r>
              <a:rPr lang="en-US" dirty="0"/>
              <a:t>3) You will need at least 18 inches for a footpath and 24 to 36 inches for using wheelbarrows and garden carts.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3555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1002434">
              <a:defRPr/>
            </a:pPr>
            <a:r>
              <a:rPr lang="en-US" dirty="0" smtClean="0"/>
              <a:t>In general, we recommend building beds without retaining walls, although they are appropriate in some cases:</a:t>
            </a:r>
          </a:p>
          <a:p>
            <a:pPr defTabSz="1002434">
              <a:defRPr/>
            </a:pPr>
            <a:endParaRPr lang="en-US" dirty="0"/>
          </a:p>
          <a:p>
            <a:pPr defTabSz="1002434">
              <a:defRPr/>
            </a:pPr>
            <a:r>
              <a:rPr lang="en-US" dirty="0" smtClean="0"/>
              <a:t>1) They can </a:t>
            </a:r>
            <a:r>
              <a:rPr lang="en-US" dirty="0"/>
              <a:t>help to hold your soil in </a:t>
            </a:r>
            <a:r>
              <a:rPr lang="en-US" dirty="0" smtClean="0"/>
              <a:t>place and create special bed shapes.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2) </a:t>
            </a:r>
            <a:r>
              <a:rPr lang="en-US" dirty="0" smtClean="0"/>
              <a:t>They can allow you to use narrower walkways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3) </a:t>
            </a:r>
            <a:r>
              <a:rPr lang="en-US" dirty="0" smtClean="0"/>
              <a:t>They</a:t>
            </a:r>
            <a:r>
              <a:rPr lang="en-US" baseline="0" dirty="0" smtClean="0"/>
              <a:t> </a:t>
            </a:r>
            <a:r>
              <a:rPr lang="en-US" dirty="0" smtClean="0"/>
              <a:t>can </a:t>
            </a:r>
            <a:r>
              <a:rPr lang="en-US" dirty="0"/>
              <a:t>make beds more accessible for people with limited mobility.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Cons: </a:t>
            </a:r>
          </a:p>
          <a:p>
            <a:r>
              <a:rPr lang="en-US" dirty="0"/>
              <a:t>1) They are expensive and usually unnecessary. </a:t>
            </a:r>
          </a:p>
          <a:p>
            <a:r>
              <a:rPr lang="en-US" dirty="0"/>
              <a:t>2) They create hiding places for slugs and other pests. </a:t>
            </a:r>
          </a:p>
          <a:p>
            <a:pPr marL="250609" indent="-250609">
              <a:buAutoNum type="arabicParenR"/>
            </a:pPr>
            <a:endParaRPr lang="en-US" dirty="0"/>
          </a:p>
          <a:p>
            <a:pPr defTabSz="1002434">
              <a:defRPr/>
            </a:pPr>
            <a:r>
              <a:rPr lang="en-US" dirty="0"/>
              <a:t>If you choose to build retaining walls, you can use blocks, stone or boards. (For your safety, don’t use pressure-treated boards or boards that could have lead paint on them.)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1613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In the next lesson we will talk all about planting your garden!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next lesson will include the materials in Chapter 3 (pages </a:t>
            </a:r>
            <a:r>
              <a:rPr lang="en-US" dirty="0" smtClean="0"/>
              <a:t>53</a:t>
            </a:r>
            <a:r>
              <a:rPr lang="en-US" baseline="0" dirty="0" smtClean="0"/>
              <a:t>-70). Feel free to read ahead, if you want! 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REMEMBER TO BRING YOUR BOOKS BACK EVERY WEEK!</a:t>
            </a:r>
          </a:p>
          <a:p>
            <a:endParaRPr lang="en-US" baseline="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5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Page 34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704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1002434">
              <a:defRPr/>
            </a:pPr>
            <a:r>
              <a:rPr lang="en-US" baseline="0" dirty="0" smtClean="0"/>
              <a:t>[Pass around soil samples – jars with loamy garden soil, clay soil, sandy soil.]</a:t>
            </a:r>
          </a:p>
          <a:p>
            <a:pPr defTabSz="931717">
              <a:defRPr/>
            </a:pPr>
            <a:endParaRPr lang="en-US" sz="1200" dirty="0" smtClean="0"/>
          </a:p>
          <a:p>
            <a:pPr defTabSz="931717">
              <a:defRPr/>
            </a:pPr>
            <a:r>
              <a:rPr lang="en-US" sz="1200" dirty="0" smtClean="0"/>
              <a:t>Soil that is “in good tilth” can support</a:t>
            </a:r>
            <a:r>
              <a:rPr lang="en-US" sz="1200" baseline="0" dirty="0" smtClean="0"/>
              <a:t> plant life.  It </a:t>
            </a:r>
            <a:r>
              <a:rPr lang="en-US" sz="1200" dirty="0" smtClean="0"/>
              <a:t>is loamy, easy to dig, readily soaks up and</a:t>
            </a:r>
            <a:r>
              <a:rPr lang="en-US" sz="1200" baseline="0" dirty="0" smtClean="0"/>
              <a:t> stores water</a:t>
            </a:r>
            <a:r>
              <a:rPr lang="en-US" sz="1200" dirty="0" smtClean="0"/>
              <a:t>, drains</a:t>
            </a:r>
            <a:r>
              <a:rPr lang="en-US" sz="1200" baseline="0" dirty="0" smtClean="0"/>
              <a:t> well</a:t>
            </a:r>
            <a:r>
              <a:rPr lang="en-US" sz="1200" dirty="0" smtClean="0"/>
              <a:t>, and makes a good seedbed. </a:t>
            </a:r>
          </a:p>
          <a:p>
            <a:endParaRPr lang="en-US" dirty="0" smtClean="0"/>
          </a:p>
          <a:p>
            <a:pPr marL="184452" indent="-184452">
              <a:buFontTx/>
              <a:buChar char="-"/>
            </a:pPr>
            <a:r>
              <a:rPr lang="en-US" dirty="0" smtClean="0"/>
              <a:t>Ideal garden soil</a:t>
            </a:r>
            <a:r>
              <a:rPr lang="en-US" baseline="0" dirty="0" smtClean="0"/>
              <a:t> has a “loamy” texture.  </a:t>
            </a:r>
            <a:r>
              <a:rPr lang="en-US" dirty="0" smtClean="0"/>
              <a:t>Loamy soil will form into a ball</a:t>
            </a:r>
            <a:r>
              <a:rPr lang="en-US" baseline="0" dirty="0" smtClean="0"/>
              <a:t> and hold its shape when moist, but will easily crumble when you squeeze it.</a:t>
            </a:r>
          </a:p>
          <a:p>
            <a:pPr marL="184452" indent="-184452">
              <a:buFontTx/>
              <a:buChar char="-"/>
            </a:pPr>
            <a:r>
              <a:rPr lang="en-US" baseline="0" dirty="0" smtClean="0"/>
              <a:t>Loamy soil holds moisture AND drains well – giving plant roots the air and the water that they need.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9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problems in the home garden have nothing</a:t>
            </a:r>
            <a:r>
              <a:rPr lang="en-US" baseline="0" dirty="0" smtClean="0"/>
              <a:t> to do with disease or insects, but are caused by poor soil.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Symptoms of poor soil include:</a:t>
            </a:r>
          </a:p>
          <a:p>
            <a:r>
              <a:rPr lang="en-US" baseline="0" dirty="0" smtClean="0"/>
              <a:t>- Dry, cracked soil</a:t>
            </a:r>
          </a:p>
          <a:p>
            <a:r>
              <a:rPr lang="en-US" dirty="0" smtClean="0"/>
              <a:t>- Soil</a:t>
            </a:r>
            <a:r>
              <a:rPr lang="en-US" baseline="0" dirty="0" smtClean="0"/>
              <a:t> that is hard to dig</a:t>
            </a:r>
          </a:p>
          <a:p>
            <a:r>
              <a:rPr lang="en-US" dirty="0" smtClean="0"/>
              <a:t>- Soil</a:t>
            </a:r>
            <a:r>
              <a:rPr lang="en-US" baseline="0" dirty="0" smtClean="0"/>
              <a:t> that doesn’t absorb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445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Garden soil</a:t>
            </a:r>
            <a:r>
              <a:rPr lang="en-US" baseline="0" dirty="0" smtClean="0"/>
              <a:t> is made up of air, water and organic matter, and tiny pieces of broken rock.</a:t>
            </a:r>
          </a:p>
          <a:p>
            <a:endParaRPr lang="en-US" baseline="0" dirty="0" smtClean="0"/>
          </a:p>
          <a:p>
            <a:r>
              <a:rPr lang="en-US" baseline="0" dirty="0" smtClean="0"/>
              <a:t>Garden soil is roughly ½ pore space, or empty space between soil particles.  Water fills the small pores, and air fills the large pores.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If the broken rock is mostly sand, soil pores hold a lot of air and not much water. If the broken rock is mostly clay, soil pores hold a lot of water and not much air.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Plants and their roots both need air and water to grow.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94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Organic</a:t>
            </a:r>
            <a:r>
              <a:rPr lang="en-US" baseline="0" dirty="0" smtClean="0"/>
              <a:t> matter </a:t>
            </a:r>
            <a:r>
              <a:rPr lang="en-US" dirty="0" smtClean="0"/>
              <a:t>makes </a:t>
            </a:r>
            <a:r>
              <a:rPr lang="en-US" dirty="0"/>
              <a:t>up only a small </a:t>
            </a:r>
            <a:r>
              <a:rPr lang="en-US" dirty="0" smtClean="0"/>
              <a:t>part </a:t>
            </a:r>
            <a:r>
              <a:rPr lang="en-US" dirty="0"/>
              <a:t>of healthy soil, but it is essential </a:t>
            </a:r>
            <a:r>
              <a:rPr lang="en-US" dirty="0" smtClean="0"/>
              <a:t>in a vegetable </a:t>
            </a:r>
            <a:r>
              <a:rPr lang="en-US" dirty="0"/>
              <a:t>garden.</a:t>
            </a:r>
          </a:p>
          <a:p>
            <a:endParaRPr lang="en-US" dirty="0"/>
          </a:p>
          <a:p>
            <a:r>
              <a:rPr lang="en-US" dirty="0" smtClean="0"/>
              <a:t>Organic matter is anything that was once living and is now decomposed—or</a:t>
            </a:r>
            <a:r>
              <a:rPr lang="en-US" baseline="0" dirty="0" smtClean="0"/>
              <a:t> </a:t>
            </a:r>
            <a:r>
              <a:rPr lang="en-US" dirty="0" smtClean="0"/>
              <a:t>broken down—in the soil.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575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 nature, soil microorganisms and earthworms decompose raw organic materials like fallen, plant trimmings and food scraps until they cannot be broken down any more.</a:t>
            </a:r>
          </a:p>
          <a:p>
            <a:endParaRPr lang="en-US" dirty="0"/>
          </a:p>
          <a:p>
            <a:r>
              <a:rPr lang="en-US" dirty="0" smtClean="0"/>
              <a:t>You can then</a:t>
            </a:r>
            <a:r>
              <a:rPr lang="en-US" baseline="0" dirty="0" smtClean="0"/>
              <a:t> add this decomposed material to your garden beds as compost.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Planting in raw organic material can harm your plants, so it must decompose</a:t>
            </a:r>
            <a:r>
              <a:rPr lang="en-US" baseline="0" dirty="0" smtClean="0"/>
              <a:t> before you use it in your garden.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Week 2 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967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 </a:t>
            </a:r>
            <a:r>
              <a:rPr lang="en-US" dirty="0" smtClean="0"/>
              <a:t>testing your soil when you are </a:t>
            </a:r>
            <a:r>
              <a:rPr lang="en-US" dirty="0"/>
              <a:t>starting a new </a:t>
            </a:r>
            <a:r>
              <a:rPr lang="en-US" dirty="0" smtClean="0"/>
              <a:t>garden.</a:t>
            </a:r>
            <a:r>
              <a:rPr lang="en-US" baseline="0" dirty="0" smtClean="0"/>
              <a:t> A soil test</a:t>
            </a:r>
            <a:r>
              <a:rPr lang="en-US" dirty="0" smtClean="0"/>
              <a:t> </a:t>
            </a:r>
            <a:r>
              <a:rPr lang="en-US" dirty="0"/>
              <a:t>can measure </a:t>
            </a:r>
            <a:r>
              <a:rPr lang="en-US" dirty="0" smtClean="0"/>
              <a:t>your </a:t>
            </a:r>
            <a:r>
              <a:rPr lang="en-US" dirty="0"/>
              <a:t>soil’s </a:t>
            </a:r>
            <a:r>
              <a:rPr lang="en-US" dirty="0" smtClean="0"/>
              <a:t>pH </a:t>
            </a:r>
            <a:r>
              <a:rPr lang="en-US" dirty="0"/>
              <a:t>and </a:t>
            </a:r>
            <a:r>
              <a:rPr lang="en-US" dirty="0" smtClean="0"/>
              <a:t>the </a:t>
            </a:r>
            <a:r>
              <a:rPr lang="en-US" dirty="0"/>
              <a:t>amounts of N, P, K and other nutrients in your soil.   </a:t>
            </a:r>
          </a:p>
          <a:p>
            <a:endParaRPr lang="en-US" b="1" dirty="0"/>
          </a:p>
          <a:p>
            <a:r>
              <a:rPr lang="en-US" b="1" dirty="0"/>
              <a:t>Testing soil’s </a:t>
            </a:r>
            <a:r>
              <a:rPr lang="en-US" b="1" dirty="0" err="1"/>
              <a:t>pH.</a:t>
            </a:r>
            <a:r>
              <a:rPr lang="en-US" dirty="0"/>
              <a:t> </a:t>
            </a:r>
            <a:r>
              <a:rPr lang="en-US" dirty="0" smtClean="0"/>
              <a:t>pH</a:t>
            </a:r>
            <a:r>
              <a:rPr lang="en-US" baseline="0" dirty="0" smtClean="0"/>
              <a:t> tests tell you how acid or alkaline your soil is. </a:t>
            </a:r>
            <a:r>
              <a:rPr lang="en-US" dirty="0" smtClean="0"/>
              <a:t>Vegetable </a:t>
            </a:r>
            <a:r>
              <a:rPr lang="en-US" dirty="0"/>
              <a:t>gardens are most productive </a:t>
            </a:r>
            <a:r>
              <a:rPr lang="en-US" dirty="0" smtClean="0"/>
              <a:t>when the soil is slightly</a:t>
            </a:r>
            <a:r>
              <a:rPr lang="en-US" baseline="0" dirty="0" smtClean="0"/>
              <a:t> acidic</a:t>
            </a:r>
            <a:r>
              <a:rPr lang="en-US" dirty="0" smtClean="0"/>
              <a:t> </a:t>
            </a:r>
            <a:r>
              <a:rPr lang="en-US" dirty="0"/>
              <a:t>between 6.0–7.0. If </a:t>
            </a:r>
            <a:r>
              <a:rPr lang="en-US" dirty="0" smtClean="0"/>
              <a:t>your </a:t>
            </a:r>
            <a:r>
              <a:rPr lang="en-US" dirty="0"/>
              <a:t>soil pH is </a:t>
            </a:r>
            <a:r>
              <a:rPr lang="en-US" dirty="0" smtClean="0"/>
              <a:t>lower than 6.0 (too </a:t>
            </a:r>
            <a:r>
              <a:rPr lang="en-US" dirty="0"/>
              <a:t>acidic), then some nutrients will be less available to your plants. </a:t>
            </a:r>
            <a:r>
              <a:rPr lang="en-US" dirty="0" smtClean="0"/>
              <a:t>You can raise pH</a:t>
            </a:r>
            <a:r>
              <a:rPr lang="en-US" baseline="0" dirty="0" smtClean="0"/>
              <a:t> by adding agricultural lime, which also adds calcium to the soil.</a:t>
            </a:r>
            <a:r>
              <a:rPr lang="en-US" dirty="0" smtClean="0"/>
              <a:t> Apply </a:t>
            </a:r>
            <a:r>
              <a:rPr lang="en-US" dirty="0"/>
              <a:t>5 pounds per 100 square feet of growing </a:t>
            </a:r>
            <a:r>
              <a:rPr lang="en-US" dirty="0" smtClean="0"/>
              <a:t>area (or more,</a:t>
            </a:r>
            <a:r>
              <a:rPr lang="en-US" baseline="0" dirty="0" smtClean="0"/>
              <a:t> if pH is especially low).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Testing soil’s N-P-K.</a:t>
            </a:r>
            <a:r>
              <a:rPr lang="en-US" dirty="0"/>
              <a:t> If you have applied a balanced fertilizer </a:t>
            </a:r>
            <a:r>
              <a:rPr lang="en-US" dirty="0" smtClean="0"/>
              <a:t>for </a:t>
            </a:r>
            <a:r>
              <a:rPr lang="en-US" dirty="0"/>
              <a:t>several years, </a:t>
            </a:r>
            <a:r>
              <a:rPr lang="en-US" dirty="0" smtClean="0"/>
              <a:t>your soil</a:t>
            </a:r>
            <a:r>
              <a:rPr lang="en-US" baseline="0" dirty="0" smtClean="0"/>
              <a:t> may already have </a:t>
            </a:r>
            <a:r>
              <a:rPr lang="en-US" dirty="0" smtClean="0"/>
              <a:t>enough phosphorus</a:t>
            </a:r>
            <a:r>
              <a:rPr lang="en-US" baseline="0" dirty="0" smtClean="0"/>
              <a:t> and potassium</a:t>
            </a:r>
            <a:r>
              <a:rPr lang="en-US" dirty="0" smtClean="0"/>
              <a:t>. </a:t>
            </a:r>
            <a:r>
              <a:rPr lang="en-US" dirty="0"/>
              <a:t>Nitrogen can leach out of the soil </a:t>
            </a:r>
            <a:r>
              <a:rPr lang="en-US" dirty="0" smtClean="0"/>
              <a:t>quickly with </a:t>
            </a:r>
            <a:r>
              <a:rPr lang="en-US" dirty="0"/>
              <a:t>too much watering or heavy rainfall. </a:t>
            </a:r>
            <a:r>
              <a:rPr lang="en-US" dirty="0" smtClean="0"/>
              <a:t>You may want to test your soil every 3 </a:t>
            </a:r>
            <a:r>
              <a:rPr lang="en-US" dirty="0"/>
              <a:t>to 5 years to see </a:t>
            </a:r>
            <a:r>
              <a:rPr lang="en-US" dirty="0" smtClean="0"/>
              <a:t>if </a:t>
            </a:r>
            <a:r>
              <a:rPr lang="en-US" dirty="0"/>
              <a:t>you really need to supply any nutrient other than </a:t>
            </a:r>
            <a:r>
              <a:rPr lang="en-US" dirty="0" smtClean="0"/>
              <a:t>nitrogen.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Oregon Food Bank and OSU Extension Service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Week 2 PowerPoint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C1E3-E25E-4181-891B-687C5DFF8D4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Seed to Supper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474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8987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9577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018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8378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4414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234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155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998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262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7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B1690-6009-44F8-B69B-FB13D5222B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1EC80-9E3A-4FB1-AB44-5E86BF6971E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B1690-6009-44F8-B69B-FB13D5222BE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0316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Rounded MT Bold" panose="020F07040305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•"/>
        <a:defRPr sz="32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2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20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»"/>
        <a:defRPr sz="20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.png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.png"/><Relationship Id="rId4" Type="http://schemas.openxmlformats.org/officeDocument/2006/relationships/image" Target="../media/image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.png"/><Relationship Id="rId4" Type="http://schemas.openxmlformats.org/officeDocument/2006/relationships/image" Target="../media/image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.png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white">
          <a:xfrm>
            <a:off x="-1" y="1"/>
            <a:ext cx="3854199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black">
          <a:xfrm>
            <a:off x="76200" y="1447800"/>
            <a:ext cx="3657600" cy="4267200"/>
          </a:xfrm>
        </p:spPr>
        <p:txBody>
          <a:bodyPr>
            <a:normAutofit/>
          </a:bodyPr>
          <a:lstStyle/>
          <a:p>
            <a:pPr marL="109538" indent="0" algn="ctr">
              <a:buNone/>
            </a:pPr>
            <a:r>
              <a:rPr lang="en-US" sz="5400" b="1" dirty="0" smtClean="0">
                <a:latin typeface="Arial Rounded MT Bold" pitchFamily="34" charset="0"/>
              </a:rPr>
              <a:t>Welcome!</a:t>
            </a:r>
          </a:p>
          <a:p>
            <a:pPr>
              <a:buNone/>
            </a:pPr>
            <a:endParaRPr lang="en-US" sz="1200" b="1" dirty="0" smtClean="0">
              <a:solidFill>
                <a:schemeClr val="bg1"/>
              </a:solidFill>
            </a:endParaRPr>
          </a:p>
          <a:p>
            <a:pPr marL="109728" indent="0" algn="ctr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sz="3200" b="1" i="1" dirty="0" smtClean="0"/>
              <a:t>Please…</a:t>
            </a:r>
          </a:p>
          <a:p>
            <a:pPr marL="109728" indent="0" algn="ctr">
              <a:buClr>
                <a:schemeClr val="accent2">
                  <a:lumMod val="60000"/>
                  <a:lumOff val="40000"/>
                </a:schemeClr>
              </a:buClr>
              <a:buNone/>
            </a:pPr>
            <a:endParaRPr lang="en-US" sz="1050" b="1" dirty="0" smtClean="0">
              <a:solidFill>
                <a:schemeClr val="bg1"/>
              </a:solidFill>
            </a:endParaRP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800" b="1" dirty="0" smtClean="0"/>
              <a:t>Sign in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800" b="1" dirty="0" smtClean="0"/>
              <a:t>Take a name tag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800" b="1" dirty="0" smtClean="0"/>
              <a:t>Find a seat</a:t>
            </a:r>
          </a:p>
          <a:p>
            <a:endParaRPr lang="en-US" sz="2800" b="1" dirty="0" smtClean="0">
              <a:solidFill>
                <a:schemeClr val="bg1"/>
              </a:solidFill>
            </a:endParaRPr>
          </a:p>
          <a:p>
            <a:endParaRPr lang="en-US" sz="2800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sz="2800" b="1" dirty="0" smtClean="0">
              <a:solidFill>
                <a:schemeClr val="bg1"/>
              </a:solidFill>
            </a:endParaRPr>
          </a:p>
          <a:p>
            <a:pPr lvl="1"/>
            <a:endParaRPr lang="en-US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12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910" y="1"/>
            <a:ext cx="5330142" cy="6858000"/>
          </a:xfrm>
          <a:prstGeom prst="rect">
            <a:avLst/>
          </a:prstGeom>
        </p:spPr>
      </p:pic>
      <p:pic>
        <p:nvPicPr>
          <p:cNvPr id="8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55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latin typeface="Arial Rounded MT Bold" panose="020F0704030504030204" pitchFamily="34" charset="0"/>
              </a:rPr>
              <a:t>Soil for container </a:t>
            </a:r>
            <a:r>
              <a:rPr lang="en-US" altLang="en-US" b="1" dirty="0"/>
              <a:t>g</a:t>
            </a:r>
            <a:r>
              <a:rPr lang="en-US" altLang="en-US" b="1" dirty="0" smtClean="0">
                <a:latin typeface="Arial Rounded MT Bold" panose="020F0704030504030204" pitchFamily="34" charset="0"/>
              </a:rPr>
              <a:t>ardens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604417" cy="23225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latin typeface="Arial Rounded MT Bold" panose="020F0704030504030204" pitchFamily="34" charset="0"/>
              </a:rPr>
              <a:t>Potting soil is essential</a:t>
            </a:r>
          </a:p>
          <a:p>
            <a:pPr>
              <a:defRPr/>
            </a:pPr>
            <a:r>
              <a:rPr lang="en-US" altLang="en-US" sz="2400" dirty="0"/>
              <a:t>Potting soil does not have enough nutrients to support the plants all season so fertilizer is </a:t>
            </a:r>
            <a:r>
              <a:rPr lang="en-US" altLang="en-US" sz="2400" dirty="0" smtClean="0"/>
              <a:t>necessary</a:t>
            </a:r>
            <a:endParaRPr lang="en-US" altLang="en-US" sz="2400" dirty="0" smtClean="0">
              <a:latin typeface="Arial Rounded MT Bold" panose="020F0704030504030204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latin typeface="Arial Rounded MT Bold" panose="020F0704030504030204" pitchFamily="34" charset="0"/>
              </a:rPr>
              <a:t>Soil must be “refreshed” or replaced every year</a:t>
            </a:r>
          </a:p>
        </p:txBody>
      </p:sp>
      <p:pic>
        <p:nvPicPr>
          <p:cNvPr id="25604" name="Picture 4" descr="Aug21_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465513"/>
            <a:ext cx="4953000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9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8640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 bwMode="black">
          <a:xfrm>
            <a:off x="449239" y="2090678"/>
            <a:ext cx="48085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rial Rounded MT Bold" pitchFamily="34" charset="0"/>
              </a:rPr>
              <a:t>Preparing the soil</a:t>
            </a:r>
            <a:endParaRPr lang="en-US" sz="6000" dirty="0">
              <a:latin typeface="Arial Rounded MT Bold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7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24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d/d9/Carica_papaya_seedling_macr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" r="60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Arial Rounded MT Bold" panose="020F0704030504030204" pitchFamily="34" charset="0"/>
              </a:rPr>
              <a:t>Spring planting begins </a:t>
            </a:r>
            <a:br>
              <a:rPr lang="en-US" sz="4000" b="1" dirty="0" smtClean="0">
                <a:latin typeface="Arial Rounded MT Bold" panose="020F0704030504030204" pitchFamily="34" charset="0"/>
              </a:rPr>
            </a:br>
            <a:r>
              <a:rPr lang="en-US" sz="4000" b="1" dirty="0" smtClean="0">
                <a:latin typeface="Arial Rounded MT Bold" panose="020F0704030504030204" pitchFamily="34" charset="0"/>
              </a:rPr>
              <a:t>with your soil</a:t>
            </a:r>
            <a:endParaRPr lang="en-US" sz="2800" b="1" dirty="0">
              <a:latin typeface="Arial Rounded MT Bold" panose="020F0704030504030204" pitchFamily="34" charset="0"/>
            </a:endParaRPr>
          </a:p>
          <a:p>
            <a:endParaRPr lang="en-US" sz="2800" dirty="0"/>
          </a:p>
        </p:txBody>
      </p:sp>
      <p:pic>
        <p:nvPicPr>
          <p:cNvPr id="4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6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07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white">
          <a:xfrm>
            <a:off x="5233166" y="3662"/>
            <a:ext cx="3910834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http://3.bp.blogspot.com/-_h6y3JwEimo/T5Sf8TMDlbI/AAAAAAAABZY/0srtZUv6pbQ/s1600/Pulling+up+cover+crops+at+the+NCH+Green+with+Kid+Power+and+CHCM's+directo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" t="-416" r="41608" b="416"/>
          <a:stretch/>
        </p:blipFill>
        <p:spPr bwMode="auto">
          <a:xfrm>
            <a:off x="0" y="0"/>
            <a:ext cx="5233165" cy="686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 bwMode="black">
          <a:xfrm>
            <a:off x="5181600" y="2018196"/>
            <a:ext cx="39624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6125" lvl="2" indent="-514350">
              <a:spcBef>
                <a:spcPts val="350"/>
              </a:spcBef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2800" dirty="0" smtClean="0">
                <a:latin typeface="Arial Rounded MT Bold" panose="020F0704030504030204" pitchFamily="34" charset="0"/>
              </a:rPr>
              <a:t>Do not rush</a:t>
            </a:r>
          </a:p>
          <a:p>
            <a:pPr marL="746125" lvl="2" indent="-514350">
              <a:spcBef>
                <a:spcPts val="350"/>
              </a:spcBef>
              <a:buClr>
                <a:schemeClr val="tx1"/>
              </a:buClr>
              <a:buSzPct val="100000"/>
              <a:buFont typeface="+mj-lt"/>
              <a:buAutoNum type="arabicPeriod"/>
            </a:pPr>
            <a:endParaRPr lang="en-US" sz="2800" dirty="0" smtClean="0">
              <a:latin typeface="Arial Rounded MT Bold" panose="020F0704030504030204" pitchFamily="34" charset="0"/>
            </a:endParaRPr>
          </a:p>
          <a:p>
            <a:pPr marL="746125" lvl="2" indent="-514350">
              <a:spcBef>
                <a:spcPts val="350"/>
              </a:spcBef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2800" dirty="0" smtClean="0">
                <a:latin typeface="Arial Rounded MT Bold" panose="020F0704030504030204" pitchFamily="34" charset="0"/>
              </a:rPr>
              <a:t>Remove materials from last season</a:t>
            </a:r>
            <a:endParaRPr lang="en-US" sz="2800" dirty="0" smtClean="0">
              <a:latin typeface="Arial Rounded MT Bold" panose="020F0704030504030204" pitchFamily="34" charset="0"/>
            </a:endParaRPr>
          </a:p>
          <a:p>
            <a:pPr marL="746125" lvl="2" indent="-514350">
              <a:spcBef>
                <a:spcPts val="350"/>
              </a:spcBef>
              <a:buClr>
                <a:schemeClr val="tx1"/>
              </a:buClr>
              <a:buSzPct val="100000"/>
              <a:buFont typeface="+mj-lt"/>
              <a:buAutoNum type="arabicPeriod"/>
            </a:pPr>
            <a:endParaRPr lang="en-US" sz="2800" dirty="0" smtClean="0">
              <a:latin typeface="Arial Rounded MT Bold" panose="020F0704030504030204" pitchFamily="34" charset="0"/>
            </a:endParaRPr>
          </a:p>
          <a:p>
            <a:pPr marL="746125" lvl="2" indent="-514350">
              <a:spcBef>
                <a:spcPts val="350"/>
              </a:spcBef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2800" dirty="0">
                <a:latin typeface="Arial Rounded MT Bold" panose="020F0704030504030204" pitchFamily="34" charset="0"/>
              </a:rPr>
              <a:t>Add compost</a:t>
            </a:r>
          </a:p>
          <a:p>
            <a:pPr marL="231775" lvl="2">
              <a:spcBef>
                <a:spcPts val="350"/>
              </a:spcBef>
              <a:buClr>
                <a:schemeClr val="tx1"/>
              </a:buClr>
              <a:buSzPct val="100000"/>
            </a:pPr>
            <a:endParaRPr lang="en-US" sz="3200" b="1" dirty="0" smtClean="0">
              <a:latin typeface="Arial Rounded MT Bold" panose="020F0704030504030204" pitchFamily="34" charset="0"/>
            </a:endParaRPr>
          </a:p>
          <a:p>
            <a:pPr marL="463550" lvl="2" indent="-231775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</a:pPr>
            <a:endParaRPr lang="en-US" sz="2800" dirty="0"/>
          </a:p>
          <a:p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 bwMode="black">
          <a:xfrm>
            <a:off x="5233165" y="36933"/>
            <a:ext cx="391083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Arial Rounded MT Bold" panose="020F0704030504030204" pitchFamily="34" charset="0"/>
              </a:rPr>
              <a:t>Preparing the soil</a:t>
            </a:r>
            <a:endParaRPr lang="en-US" sz="3600" dirty="0">
              <a:latin typeface="Arial Rounded MT Bold" panose="020F0704030504030204" pitchFamily="34" charset="0"/>
            </a:endParaRPr>
          </a:p>
          <a:p>
            <a:endParaRPr lang="en-US" sz="2800" dirty="0"/>
          </a:p>
        </p:txBody>
      </p:sp>
      <p:pic>
        <p:nvPicPr>
          <p:cNvPr id="6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8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83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build="p" advAuto="100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 bwMode="black">
          <a:xfrm>
            <a:off x="304800" y="2718137"/>
            <a:ext cx="41227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rial Rounded MT Bold" pitchFamily="34" charset="0"/>
              </a:rPr>
              <a:t>Compost</a:t>
            </a:r>
            <a:endParaRPr lang="en-US" sz="6000" dirty="0">
              <a:latin typeface="Arial Rounded MT Bold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667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white">
          <a:xfrm>
            <a:off x="-25839" y="-4316"/>
            <a:ext cx="9169839" cy="61391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pic>
        <p:nvPicPr>
          <p:cNvPr id="4100" name="Picture 4" descr="http://4.bp.blogspot.com/-um0x62RDe-c/T6HsJx8xPFI/AAAAAAAAA2Q/Nvxv-BJ3yb0/s1600/28%2Bapr%2B2012%2Badding%2Bcompos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t="22105" r="24617" b="808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 bwMode="white">
          <a:xfrm>
            <a:off x="2057400" y="4800600"/>
            <a:ext cx="6781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Increases soil organic matter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Soil holds moisture better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Attracts beneficial organisms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Protects the environment</a:t>
            </a:r>
            <a:endParaRPr lang="en-US" sz="2800" dirty="0">
              <a:latin typeface="Arial Rounded MT Bold" panose="020F0704030504030204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endParaRPr lang="en-US" sz="2800" dirty="0" smtClean="0"/>
          </a:p>
          <a:p>
            <a:pPr lvl="1"/>
            <a:endParaRPr lang="en-US" sz="2800" dirty="0" smtClean="0"/>
          </a:p>
        </p:txBody>
      </p:sp>
      <p:sp>
        <p:nvSpPr>
          <p:cNvPr id="13" name="Rectangle 12"/>
          <p:cNvSpPr/>
          <p:nvPr/>
        </p:nvSpPr>
        <p:spPr bwMode="white">
          <a:xfrm>
            <a:off x="-25839" y="-4316"/>
            <a:ext cx="9169839" cy="69011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1024416" y="-25831"/>
            <a:ext cx="8652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 Rounded MT Bold" panose="020F0704030504030204" pitchFamily="34" charset="0"/>
              </a:rPr>
              <a:t>Why add compost every year?</a:t>
            </a:r>
          </a:p>
          <a:p>
            <a:endParaRPr lang="en-US" dirty="0"/>
          </a:p>
        </p:txBody>
      </p:sp>
      <p:pic>
        <p:nvPicPr>
          <p:cNvPr id="7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0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white">
          <a:xfrm>
            <a:off x="6096000" y="-17585"/>
            <a:ext cx="304800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pic>
        <p:nvPicPr>
          <p:cNvPr id="7" name="Picture 6" descr="compost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Arial Rounded MT Bold" panose="020F0704030504030204" pitchFamily="34" charset="0"/>
              </a:rPr>
              <a:t>Making your own compost</a:t>
            </a:r>
          </a:p>
          <a:p>
            <a:pPr algn="ctr"/>
            <a:endParaRPr lang="en-US" sz="2800" dirty="0" smtClean="0">
              <a:latin typeface="Arial Rounded MT Bold" panose="020F07040305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Saves money and recycles nutrients back into your garden</a:t>
            </a:r>
            <a:endParaRPr lang="en-US" sz="2400" dirty="0">
              <a:latin typeface="Arial Rounded MT Bold" panose="020F0704030504030204" pitchFamily="34" charset="0"/>
            </a:endParaRPr>
          </a:p>
        </p:txBody>
      </p:sp>
      <p:pic>
        <p:nvPicPr>
          <p:cNvPr id="6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10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41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reenliving.nationalgeographic.com/DM-Resize/photos.demandstudios.com/getty/article/129/114/86535309.jpg?w=600&amp;h=600&amp;keep_ratio=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3" r="4841"/>
          <a:stretch/>
        </p:blipFill>
        <p:spPr bwMode="auto">
          <a:xfrm>
            <a:off x="0" y="0"/>
            <a:ext cx="9144000" cy="688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0"/>
            <a:ext cx="4267200" cy="68852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Arial Rounded MT Bold" panose="020F0704030504030204" pitchFamily="34" charset="0"/>
              </a:rPr>
              <a:t>How to add </a:t>
            </a:r>
            <a:br>
              <a:rPr lang="en-US" sz="3600" b="1" dirty="0" smtClean="0">
                <a:latin typeface="Arial Rounded MT Bold" panose="020F0704030504030204" pitchFamily="34" charset="0"/>
              </a:rPr>
            </a:br>
            <a:r>
              <a:rPr lang="en-US" sz="3600" b="1" dirty="0" smtClean="0">
                <a:latin typeface="Arial Rounded MT Bold" panose="020F0704030504030204" pitchFamily="34" charset="0"/>
              </a:rPr>
              <a:t>finished compost to your garden </a:t>
            </a:r>
            <a:endParaRPr lang="en-US" sz="3600" b="1" dirty="0">
              <a:latin typeface="Arial Rounded MT Bold" panose="020F0704030504030204" pitchFamily="34" charset="0"/>
            </a:endParaRPr>
          </a:p>
          <a:p>
            <a:endParaRPr lang="en-US" sz="2800" b="1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571500" lvl="1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Add 2-6 </a:t>
            </a:r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inches 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every year before planting</a:t>
            </a:r>
          </a:p>
          <a:p>
            <a:pPr marL="114300" lvl="1"/>
            <a:endParaRPr lang="en-US" sz="28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571500" lvl="1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Mix or wiggle it in</a:t>
            </a:r>
          </a:p>
          <a:p>
            <a:pPr marL="114300" lvl="1"/>
            <a:endParaRPr lang="en-US" sz="2800" dirty="0" smtClean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571500" lvl="1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“Top-dress” perennials yearly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77000" y="6568655"/>
            <a:ext cx="2209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Jupiterimages/Comstock/Getty Images</a:t>
            </a:r>
            <a:endParaRPr lang="en-US" sz="8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6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 bwMode="black">
          <a:xfrm>
            <a:off x="440274" y="2667000"/>
            <a:ext cx="54943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rial Rounded MT Bold" pitchFamily="34" charset="0"/>
              </a:rPr>
              <a:t>Fertilizing</a:t>
            </a:r>
            <a:endParaRPr lang="en-US" sz="6000" dirty="0">
              <a:latin typeface="Arial Rounded MT Bold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01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-1" y="1"/>
            <a:ext cx="4605339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10222"/>
            <a:ext cx="4605338" cy="14478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latin typeface="Arial Rounded MT Bold" panose="020F0704030504030204" pitchFamily="34" charset="0"/>
              </a:rPr>
              <a:t>Fertilizing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-59531" y="964077"/>
            <a:ext cx="4724400" cy="6067425"/>
          </a:xfrm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altLang="en-US" sz="2400" dirty="0" smtClean="0">
                <a:latin typeface="Arial Rounded MT Bold" pitchFamily="34" charset="0"/>
              </a:rPr>
              <a:t>Use an all-purpose fertilizer at these times: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altLang="en-US" sz="2000" dirty="0" smtClean="0"/>
              <a:t>Planting</a:t>
            </a:r>
            <a:endParaRPr lang="en-US" altLang="en-US" sz="20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altLang="en-US" sz="2000" dirty="0"/>
              <a:t>L</a:t>
            </a:r>
            <a:r>
              <a:rPr lang="en-US" altLang="en-US" sz="2000" dirty="0" smtClean="0"/>
              <a:t>eaf development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altLang="en-US" sz="2000" dirty="0"/>
              <a:t>F</a:t>
            </a:r>
            <a:r>
              <a:rPr lang="en-US" altLang="en-US" sz="2000" dirty="0" smtClean="0"/>
              <a:t>lower development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altLang="en-US" sz="2000" dirty="0"/>
              <a:t>F</a:t>
            </a:r>
            <a:r>
              <a:rPr lang="en-US" altLang="en-US" sz="2000" dirty="0" smtClean="0"/>
              <a:t>ruit development</a:t>
            </a:r>
          </a:p>
          <a:p>
            <a:pPr marL="457200" lvl="1" indent="0" eaLnBrk="1" hangingPunct="1">
              <a:buFont typeface="Arial" charset="0"/>
              <a:buNone/>
              <a:defRPr/>
            </a:pPr>
            <a:endParaRPr lang="en-US" altLang="en-US" sz="1200" dirty="0" smtClean="0">
              <a:latin typeface="Arial Rounded MT Bold" pitchFamily="34" charset="0"/>
            </a:endParaRPr>
          </a:p>
          <a:p>
            <a:pPr marL="457200" lvl="1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Three key nutrients (</a:t>
            </a:r>
            <a:r>
              <a:rPr lang="en-US" altLang="en-US" sz="2400" dirty="0" smtClean="0">
                <a:latin typeface="Arial Rounded MT Bold" pitchFamily="34" charset="0"/>
              </a:rPr>
              <a:t>NPK</a:t>
            </a:r>
            <a:r>
              <a:rPr lang="en-US" altLang="en-US" sz="2400" dirty="0"/>
              <a:t>)</a:t>
            </a:r>
            <a:r>
              <a:rPr lang="en-US" altLang="en-US" sz="2400" dirty="0" smtClean="0">
                <a:latin typeface="Arial Rounded MT Bold" pitchFamily="34" charset="0"/>
              </a:rPr>
              <a:t>: </a:t>
            </a:r>
          </a:p>
          <a:p>
            <a:pPr marL="857250" lvl="2" indent="-457200">
              <a:defRPr/>
            </a:pPr>
            <a:r>
              <a:rPr lang="en-US" altLang="en-US" sz="2000" dirty="0"/>
              <a:t>Nitrogen (N)</a:t>
            </a:r>
          </a:p>
          <a:p>
            <a:pPr marL="857250" lvl="2" indent="-457200">
              <a:defRPr/>
            </a:pPr>
            <a:r>
              <a:rPr lang="en-US" altLang="en-US" sz="2000" dirty="0"/>
              <a:t>Phosphorous (P)</a:t>
            </a:r>
          </a:p>
          <a:p>
            <a:pPr marL="857250" lvl="2" indent="-457200">
              <a:defRPr/>
            </a:pPr>
            <a:r>
              <a:rPr lang="en-US" altLang="en-US" sz="2000" dirty="0"/>
              <a:t>Potassium (K)</a:t>
            </a:r>
          </a:p>
          <a:p>
            <a:pPr marL="457200" lvl="1" indent="-457200" eaLnBrk="1" hangingPunct="1">
              <a:buFont typeface="Arial" panose="020B0604020202020204" pitchFamily="34" charset="0"/>
              <a:buChar char="•"/>
              <a:defRPr/>
            </a:pPr>
            <a:endParaRPr lang="en-US" altLang="en-US" sz="1200" dirty="0" smtClean="0">
              <a:latin typeface="Arial Rounded MT Bold" pitchFamily="34" charset="0"/>
            </a:endParaRPr>
          </a:p>
          <a:p>
            <a:pPr marL="457200" lvl="1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13 micro-nutrients</a:t>
            </a:r>
            <a:endParaRPr lang="en-US" altLang="en-US" sz="2400" dirty="0" smtClean="0">
              <a:latin typeface="Arial Rounded MT Bold" pitchFamily="34" charset="0"/>
            </a:endParaRPr>
          </a:p>
          <a:p>
            <a:pPr marL="457200" lvl="1" indent="0" eaLnBrk="1" hangingPunct="1">
              <a:buFont typeface="Arial" charset="0"/>
              <a:buNone/>
              <a:defRPr/>
            </a:pPr>
            <a:endParaRPr lang="en-US" altLang="en-US" dirty="0">
              <a:latin typeface="Arial Rounded MT Bold" pitchFamily="34" charset="0"/>
            </a:endParaRPr>
          </a:p>
          <a:p>
            <a:pPr marL="457200" lvl="1" indent="0" eaLnBrk="1" hangingPunct="1">
              <a:buFont typeface="Arial" charset="0"/>
              <a:buNone/>
              <a:defRPr/>
            </a:pPr>
            <a:endParaRPr lang="en-US" altLang="en-US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pPr marL="457200" lvl="1" indent="0" eaLnBrk="1" hangingPunct="1">
              <a:buFont typeface="Arial" charset="0"/>
              <a:buNone/>
              <a:defRPr/>
            </a:pPr>
            <a:endParaRPr lang="en-US" alt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4" t="13550" r="9999" b="17549"/>
          <a:stretch>
            <a:fillRect/>
          </a:stretch>
        </p:blipFill>
        <p:spPr bwMode="auto">
          <a:xfrm>
            <a:off x="4605338" y="0"/>
            <a:ext cx="45386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9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42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8394" y="5938345"/>
            <a:ext cx="9162393" cy="914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1371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-6275" y="962"/>
            <a:ext cx="9150275" cy="133155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7200" y="2209800"/>
            <a:ext cx="2971800" cy="8391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Welcome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 bwMode="white">
          <a:xfrm>
            <a:off x="304800" y="403830"/>
            <a:ext cx="2514600" cy="457200"/>
          </a:xfrm>
          <a:prstGeom prst="rect">
            <a:avLst/>
          </a:prstGeom>
        </p:spPr>
        <p:txBody>
          <a:bodyPr/>
          <a:lstStyle/>
          <a:p>
            <a:pPr marL="10953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" t="18884" r="-379" b="6022"/>
          <a:stretch/>
        </p:blipFill>
        <p:spPr bwMode="auto">
          <a:xfrm>
            <a:off x="0" y="1348409"/>
            <a:ext cx="9178786" cy="459519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Rectangle 16"/>
          <p:cNvSpPr/>
          <p:nvPr/>
        </p:nvSpPr>
        <p:spPr>
          <a:xfrm>
            <a:off x="0" y="4800600"/>
            <a:ext cx="9144000" cy="1142999"/>
          </a:xfrm>
          <a:prstGeom prst="rect">
            <a:avLst/>
          </a:prstGeom>
          <a:solidFill>
            <a:schemeClr val="tx1">
              <a:lumMod val="75000"/>
              <a:lumOff val="2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538">
              <a:spcBef>
                <a:spcPts val="400"/>
              </a:spcBef>
              <a:buClr>
                <a:srgbClr val="4F81BD"/>
              </a:buClr>
              <a:buSzPct val="68000"/>
              <a:defRPr/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  <a:cs typeface="Lucida Sans Unicode" panose="020B0602030504020204" pitchFamily="34" charset="0"/>
              </a:rPr>
              <a:t>Book reference:</a:t>
            </a:r>
          </a:p>
          <a:p>
            <a:pPr marL="109538">
              <a:spcBef>
                <a:spcPts val="400"/>
              </a:spcBef>
              <a:buClr>
                <a:srgbClr val="4F81BD"/>
              </a:buClr>
              <a:buSzPct val="68000"/>
              <a:defRPr/>
            </a:pPr>
            <a:r>
              <a:rPr lang="en-US" b="1" dirty="0">
                <a:solidFill>
                  <a:schemeClr val="bg1"/>
                </a:solidFill>
                <a:latin typeface="Arial Rounded MT Bold" panose="020F0704030504030204" pitchFamily="34" charset="0"/>
                <a:cs typeface="Lucida Sans Unicode" panose="020B0602030504020204" pitchFamily="34" charset="0"/>
              </a:rPr>
              <a:t>Chapter </a:t>
            </a:r>
            <a:r>
              <a:rPr lang="en-US" b="1" dirty="0" smtClean="0">
                <a:solidFill>
                  <a:schemeClr val="bg1"/>
                </a:solidFill>
                <a:latin typeface="Arial Rounded MT Bold" panose="020F0704030504030204" pitchFamily="34" charset="0"/>
                <a:cs typeface="Lucida Sans Unicode" panose="020B0602030504020204" pitchFamily="34" charset="0"/>
              </a:rPr>
              <a:t>2</a:t>
            </a:r>
            <a:endParaRPr lang="en-US" b="1" dirty="0">
              <a:solidFill>
                <a:schemeClr val="bg1"/>
              </a:solidFill>
              <a:latin typeface="Arial Rounded MT Bold" panose="020F07040305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7772400" cy="1981200"/>
          </a:xfrm>
        </p:spPr>
        <p:txBody>
          <a:bodyPr>
            <a:noAutofit/>
          </a:bodyPr>
          <a:lstStyle/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endParaRPr lang="en-US" sz="2000" b="1" dirty="0" smtClean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endParaRPr lang="en-US" sz="2000" b="1" dirty="0" smtClean="0">
              <a:solidFill>
                <a:schemeClr val="bg1"/>
              </a:solidFill>
              <a:cs typeface="Lucida Sans Unicode" panose="020B0602030504020204" pitchFamily="34" charset="0"/>
            </a:endParaRPr>
          </a:p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r>
              <a:rPr lang="en-US" sz="2000" b="1" dirty="0" smtClean="0">
                <a:solidFill>
                  <a:schemeClr val="bg1"/>
                </a:solidFill>
                <a:cs typeface="Lucida Sans Unicode" panose="020B0602030504020204" pitchFamily="34" charset="0"/>
              </a:rPr>
              <a:t>Building healthy soil </a:t>
            </a:r>
          </a:p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r>
              <a:rPr lang="en-US" sz="2000" b="1" dirty="0" smtClean="0">
                <a:solidFill>
                  <a:schemeClr val="bg1"/>
                </a:solidFill>
                <a:cs typeface="Lucida Sans Unicode" panose="020B0602030504020204" pitchFamily="34" charset="0"/>
              </a:rPr>
              <a:t>Composting &amp; fertilizing</a:t>
            </a:r>
          </a:p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r>
              <a:rPr lang="en-US" sz="2000" b="1" dirty="0" smtClean="0">
                <a:solidFill>
                  <a:schemeClr val="bg1"/>
                </a:solidFill>
                <a:cs typeface="Lucida Sans Unicode" panose="020B0602030504020204" pitchFamily="34" charset="0"/>
              </a:rPr>
              <a:t>Making garden beds</a:t>
            </a:r>
          </a:p>
        </p:txBody>
      </p:sp>
      <p:sp>
        <p:nvSpPr>
          <p:cNvPr id="15" name="TextBox 14"/>
          <p:cNvSpPr txBox="1"/>
          <p:nvPr/>
        </p:nvSpPr>
        <p:spPr bwMode="white">
          <a:xfrm>
            <a:off x="-152400" y="-152400"/>
            <a:ext cx="93311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TODAY’S TOPIC: </a:t>
            </a:r>
            <a:endParaRPr lang="en-US" sz="480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r"/>
            <a:r>
              <a:rPr lang="en-US" sz="4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Getting started with healthy soil</a:t>
            </a:r>
            <a:endParaRPr lang="en-US" sz="4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21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2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white">
          <a:xfrm>
            <a:off x="-1" y="1"/>
            <a:ext cx="411480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16" name="Rectangle 15"/>
          <p:cNvSpPr/>
          <p:nvPr/>
        </p:nvSpPr>
        <p:spPr>
          <a:xfrm>
            <a:off x="4114801" y="-15582"/>
            <a:ext cx="5029200" cy="6863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175022"/>
            <a:ext cx="4114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Arial Rounded MT Bold" panose="020F0704030504030204" pitchFamily="34" charset="0"/>
              </a:rPr>
              <a:t>When to apply fertilizer</a:t>
            </a:r>
            <a:endParaRPr lang="en-US" sz="2800" dirty="0">
              <a:latin typeface="Arial Rounded MT Bold" panose="020F07040305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198" y="1616864"/>
            <a:ext cx="403860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/>
              </a:buClr>
            </a:pPr>
            <a:r>
              <a:rPr lang="en-US" sz="2800" u="sng" dirty="0" smtClean="0">
                <a:latin typeface="Arial Rounded MT Bold" panose="020F0704030504030204" pitchFamily="34" charset="0"/>
              </a:rPr>
              <a:t>Organic:</a:t>
            </a: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First two years: </a:t>
            </a:r>
          </a:p>
          <a:p>
            <a:pPr marL="914400" lvl="1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Arial Rounded MT Bold" panose="020F0704030504030204" pitchFamily="34" charset="0"/>
              </a:rPr>
              <a:t>about a month before spring planting</a:t>
            </a:r>
          </a:p>
          <a:p>
            <a:pPr lvl="1">
              <a:buClr>
                <a:schemeClr val="tx1"/>
              </a:buClr>
            </a:pPr>
            <a:endParaRPr lang="en-US" sz="2200" dirty="0" smtClean="0">
              <a:latin typeface="Arial Rounded MT Bold" panose="020F0704030504030204" pitchFamily="34" charset="0"/>
            </a:endParaRP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After two years: </a:t>
            </a:r>
          </a:p>
          <a:p>
            <a:pPr marL="914400" lvl="1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Arial Rounded MT Bold" panose="020F0704030504030204" pitchFamily="34" charset="0"/>
              </a:rPr>
              <a:t>at planting time</a:t>
            </a:r>
          </a:p>
          <a:p>
            <a:pPr>
              <a:buClr>
                <a:schemeClr val="tx1"/>
              </a:buClr>
            </a:pPr>
            <a:endParaRPr lang="en-US" sz="2800" dirty="0">
              <a:latin typeface="Arial Rounded MT Bold" panose="020F0704030504030204" pitchFamily="34" charset="0"/>
            </a:endParaRPr>
          </a:p>
          <a:p>
            <a:pPr algn="ctr">
              <a:buClr>
                <a:schemeClr val="tx1"/>
              </a:buClr>
            </a:pPr>
            <a:r>
              <a:rPr lang="en-US" sz="2800" u="sng" dirty="0" smtClean="0">
                <a:latin typeface="Arial Rounded MT Bold" panose="020F0704030504030204" pitchFamily="34" charset="0"/>
              </a:rPr>
              <a:t>Chemical:</a:t>
            </a: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Arial Rounded MT Bold" panose="020F0704030504030204" pitchFamily="34" charset="0"/>
              </a:rPr>
              <a:t>Follow </a:t>
            </a:r>
            <a:r>
              <a:rPr lang="en-US" sz="2400" dirty="0" smtClean="0">
                <a:latin typeface="Arial Rounded MT Bold" panose="020F0704030504030204" pitchFamily="34" charset="0"/>
              </a:rPr>
              <a:t>instructions on </a:t>
            </a:r>
            <a:r>
              <a:rPr lang="en-US" sz="2400" dirty="0">
                <a:latin typeface="Arial Rounded MT Bold" panose="020F0704030504030204" pitchFamily="34" charset="0"/>
              </a:rPr>
              <a:t>bag</a:t>
            </a:r>
          </a:p>
        </p:txBody>
      </p:sp>
      <p:pic>
        <p:nvPicPr>
          <p:cNvPr id="6146" name="Picture 2" descr="http://2.bp.blogspot.com/-1R6EB8czlaA/TaikrAYDO6I/AAAAAAAAAK0/dXgut5kco2Y/s1600/desperategardener%2B0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91" t="6358" r="14734" b="6358"/>
          <a:stretch/>
        </p:blipFill>
        <p:spPr bwMode="auto">
          <a:xfrm>
            <a:off x="4114799" y="-15582"/>
            <a:ext cx="5029201" cy="6873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82" y="6239767"/>
            <a:ext cx="374817" cy="618233"/>
          </a:xfrm>
          <a:prstGeom prst="rect">
            <a:avLst/>
          </a:prstGeom>
        </p:spPr>
      </p:pic>
      <p:pic>
        <p:nvPicPr>
          <p:cNvPr id="10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8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724863" y="-36871"/>
            <a:ext cx="4428969" cy="134931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When to apply fertilizer  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557461" y="1380832"/>
            <a:ext cx="3080084" cy="4263189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Wingdings 2" panose="05020102010507070707" pitchFamily="18" charset="2"/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709622" y="1600200"/>
            <a:ext cx="445945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Nutrients can be flushed out with watering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1200" dirty="0" smtClean="0">
              <a:latin typeface="Arial Rounded MT Bold" panose="020F070403050403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If needed, use a water-soluble fertilizer every two to three weeks</a:t>
            </a:r>
            <a:endParaRPr lang="en-US" sz="2400" dirty="0">
              <a:latin typeface="Arial Rounded MT Bold" panose="020F0704030504030204" pitchFamily="34" charset="0"/>
            </a:endParaRPr>
          </a:p>
        </p:txBody>
      </p:sp>
      <p:pic>
        <p:nvPicPr>
          <p:cNvPr id="8" name="Picture 8" descr="http://extension.oregonstate.edu/gardening/sites/default/files/imagecache/gardenstories_lightbox/gardenstories_images/03092000-020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5" r="30998"/>
          <a:stretch>
            <a:fillRect/>
          </a:stretch>
        </p:blipFill>
        <p:spPr bwMode="auto">
          <a:xfrm>
            <a:off x="0" y="0"/>
            <a:ext cx="469347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11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16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extension.udel.edu/kentagextension/wp-content/blogs.dir/11/files/blogger/_8xC9bwq6AVU/SjYZfpwsPII/AAAAAAAAISg/8KJbIapfRrs/s1600/Ndeficcor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66849"/>
            <a:ext cx="3429000" cy="47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5688" y="124361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>
                <a:latin typeface="Arial Rounded MT Bold" panose="020F0704030504030204" pitchFamily="34" charset="0"/>
              </a:rPr>
              <a:t>Fertilizing during </a:t>
            </a:r>
            <a:r>
              <a:rPr lang="en-US" sz="3800" b="1" dirty="0" smtClean="0">
                <a:latin typeface="Arial Rounded MT Bold" panose="020F0704030504030204" pitchFamily="34" charset="0"/>
              </a:rPr>
              <a:t>the </a:t>
            </a:r>
            <a:r>
              <a:rPr lang="en-US" sz="3800" b="1" dirty="0">
                <a:latin typeface="Arial Rounded MT Bold" panose="020F0704030504030204" pitchFamily="34" charset="0"/>
              </a:rPr>
              <a:t>growing season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799" y="1066800"/>
            <a:ext cx="48854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latin typeface="Arial Rounded MT Bold" panose="020F0704030504030204" pitchFamily="34" charset="0"/>
              </a:rPr>
              <a:t>Signs that your plant may need nitrogen:</a:t>
            </a:r>
          </a:p>
          <a:p>
            <a:endParaRPr lang="en-US" sz="2400" dirty="0" smtClean="0">
              <a:latin typeface="Arial Rounded MT Bold" panose="020F07040305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Pale green/yellow leaves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 smtClean="0">
              <a:latin typeface="Arial Rounded MT Bold" panose="020F07040305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Slow growth a month after planting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57129" y="5788714"/>
            <a:ext cx="4600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Arial Rounded MT Bold" panose="020F0704030504030204" pitchFamily="34" charset="0"/>
              </a:rPr>
              <a:t>Not sure?  Call a Master Gardener!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36" y="6188824"/>
            <a:ext cx="374817" cy="618233"/>
          </a:xfrm>
          <a:prstGeom prst="rect">
            <a:avLst/>
          </a:prstGeom>
        </p:spPr>
      </p:pic>
      <p:pic>
        <p:nvPicPr>
          <p:cNvPr id="16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80" y="6324600"/>
            <a:ext cx="483622" cy="48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11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4440692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 smtClean="0">
                <a:latin typeface="Arial Rounded MT Bold" panose="020F0704030504030204" pitchFamily="34" charset="0"/>
              </a:rPr>
              <a:t>Fertilizing for containers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0" y="1646874"/>
            <a:ext cx="3967163" cy="5410200"/>
          </a:xfrm>
        </p:spPr>
        <p:txBody>
          <a:bodyPr/>
          <a:lstStyle/>
          <a:p>
            <a:pPr>
              <a:defRPr/>
            </a:pPr>
            <a:r>
              <a:rPr lang="en-US" altLang="en-US" sz="2400" dirty="0" smtClean="0">
                <a:latin typeface="Arial Rounded MT Bold" pitchFamily="34" charset="0"/>
              </a:rPr>
              <a:t>Add fertilizer every two weeks</a:t>
            </a:r>
          </a:p>
          <a:p>
            <a:pPr marL="0" indent="0">
              <a:buNone/>
              <a:defRPr/>
            </a:pPr>
            <a:endParaRPr lang="en-US" altLang="en-US" sz="2400" dirty="0" smtClean="0">
              <a:latin typeface="Arial Rounded MT Bold" pitchFamily="34" charset="0"/>
            </a:endParaRPr>
          </a:p>
          <a:p>
            <a:pPr>
              <a:defRPr/>
            </a:pPr>
            <a:r>
              <a:rPr lang="en-US" altLang="en-US" sz="2400" dirty="0" smtClean="0">
                <a:latin typeface="Arial Rounded MT Bold" pitchFamily="34" charset="0"/>
              </a:rPr>
              <a:t>Types of fertilizers: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altLang="en-US" sz="2200" dirty="0" smtClean="0">
                <a:latin typeface="Arial Rounded MT Bold" pitchFamily="34" charset="0"/>
              </a:rPr>
              <a:t>Complete fertilizer, containing Nitrogen, Phosphorous and Potassium (NPK)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altLang="en-US" sz="2200" dirty="0" smtClean="0">
                <a:latin typeface="Arial Rounded MT Bold" pitchFamily="34" charset="0"/>
              </a:rPr>
              <a:t>Worm casting tea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altLang="en-US" sz="2200" dirty="0" smtClean="0">
                <a:latin typeface="Arial Rounded MT Bold" pitchFamily="34" charset="0"/>
              </a:rPr>
              <a:t>Diluted fish fertilizer</a:t>
            </a:r>
          </a:p>
          <a:p>
            <a:pPr lvl="1" eaLnBrk="1" hangingPunct="1">
              <a:defRPr/>
            </a:pPr>
            <a:endParaRPr lang="en-US" altLang="en-US" sz="2400" dirty="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pic>
        <p:nvPicPr>
          <p:cNvPr id="7" name="Picture 2" descr="http://img.hgtv.com/HGTV/2010/12/08/RX-DK-CFP11001_slow-release_s3x4_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692" y="0"/>
            <a:ext cx="4703308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10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8635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 bwMode="black">
          <a:xfrm>
            <a:off x="228600" y="1905000"/>
            <a:ext cx="41227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rial Rounded MT Bold" pitchFamily="34" charset="0"/>
              </a:rPr>
              <a:t>Making garden beds</a:t>
            </a:r>
            <a:endParaRPr lang="en-US" sz="6000" dirty="0">
              <a:latin typeface="Arial Rounded MT Bold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12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white">
          <a:xfrm>
            <a:off x="4876798" y="0"/>
            <a:ext cx="4267201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r="14422" b="573"/>
          <a:stretch/>
        </p:blipFill>
        <p:spPr>
          <a:xfrm>
            <a:off x="-11876" y="-16699"/>
            <a:ext cx="4888675" cy="6874699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 bwMode="black">
          <a:xfrm>
            <a:off x="5181599" y="152400"/>
            <a:ext cx="3657600" cy="480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latin typeface="Arial Rounded MT Bold" panose="020F0704030504030204" pitchFamily="34" charset="0"/>
              </a:rPr>
              <a:t>Raised beds </a:t>
            </a:r>
          </a:p>
          <a:p>
            <a:pPr marL="0" indent="0" algn="ctr">
              <a:buNone/>
            </a:pPr>
            <a:endParaRPr lang="en-US" sz="2400" b="1" dirty="0" smtClean="0">
              <a:latin typeface="Arial Rounded MT Bold" panose="020F0704030504030204" pitchFamily="34" charset="0"/>
            </a:endParaRPr>
          </a:p>
          <a:p>
            <a:pPr marL="0" indent="0" algn="ctr">
              <a:buNone/>
            </a:pPr>
            <a:r>
              <a:rPr lang="en-US" sz="2800" dirty="0" smtClean="0">
                <a:latin typeface="Arial Rounded MT Bold" panose="020F0704030504030204" pitchFamily="34" charset="0"/>
              </a:rPr>
              <a:t>A raised bed is any garden bed that is raised above the ground</a:t>
            </a:r>
            <a:endParaRPr lang="en-US" sz="2800" dirty="0">
              <a:latin typeface="Arial Rounded MT Bold" panose="020F0704030504030204" pitchFamily="34" charset="0"/>
            </a:endParaRPr>
          </a:p>
        </p:txBody>
      </p:sp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7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52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:\Agency Relations\Education Programs\Learning Gardens\Outreach - General\Photos\westside photos\photos by Lisa\2010\March 2010 HGDA 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" t="10034" r="4850" b="-335"/>
          <a:stretch/>
        </p:blipFill>
        <p:spPr bwMode="auto">
          <a:xfrm>
            <a:off x="20053" y="1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0" y="4343400"/>
            <a:ext cx="6858000" cy="2514600"/>
          </a:xfrm>
          <a:solidFill>
            <a:schemeClr val="bg1">
              <a:alpha val="30000"/>
            </a:schemeClr>
          </a:solidFill>
        </p:spPr>
        <p:txBody>
          <a:bodyPr>
            <a:noAutofit/>
          </a:bodyPr>
          <a:lstStyle/>
          <a:p>
            <a:pPr algn="r">
              <a:buNone/>
            </a:pPr>
            <a:r>
              <a:rPr lang="en-US" sz="3600" b="1" dirty="0" smtClean="0">
                <a:latin typeface="Arial Rounded MT Bold" panose="020F0704030504030204" pitchFamily="34" charset="0"/>
              </a:rPr>
              <a:t>Why raised </a:t>
            </a:r>
            <a:r>
              <a:rPr lang="en-US" sz="3600" b="1" dirty="0"/>
              <a:t>b</a:t>
            </a:r>
            <a:r>
              <a:rPr lang="en-US" sz="3600" b="1" dirty="0" smtClean="0">
                <a:latin typeface="Arial Rounded MT Bold" panose="020F0704030504030204" pitchFamily="34" charset="0"/>
              </a:rPr>
              <a:t>eds?</a:t>
            </a:r>
          </a:p>
          <a:p>
            <a:pPr marL="566928" indent="-457200" algn="r">
              <a:buClr>
                <a:schemeClr val="tx1"/>
              </a:buClr>
            </a:pPr>
            <a:r>
              <a:rPr lang="en-US" sz="2400" dirty="0" smtClean="0">
                <a:latin typeface="Arial Rounded MT Bold" panose="020F0704030504030204" pitchFamily="34" charset="0"/>
              </a:rPr>
              <a:t>Easier to avoid walking in beds</a:t>
            </a:r>
          </a:p>
          <a:p>
            <a:pPr marL="566928" indent="-457200" algn="r">
              <a:buClr>
                <a:schemeClr val="tx1"/>
              </a:buClr>
            </a:pPr>
            <a:r>
              <a:rPr lang="en-US" sz="2400" dirty="0" smtClean="0">
                <a:latin typeface="Arial Rounded MT Bold" panose="020F0704030504030204" pitchFamily="34" charset="0"/>
              </a:rPr>
              <a:t>Saves fertilizer, water, labor, time</a:t>
            </a:r>
          </a:p>
          <a:p>
            <a:pPr marL="566928" indent="-457200" algn="r">
              <a:buClr>
                <a:schemeClr val="tx1"/>
              </a:buClr>
            </a:pPr>
            <a:r>
              <a:rPr lang="en-US" sz="2400" dirty="0" smtClean="0">
                <a:latin typeface="Arial Rounded MT Bold" panose="020F0704030504030204" pitchFamily="34" charset="0"/>
              </a:rPr>
              <a:t>Better drainage, warms up sooner</a:t>
            </a:r>
          </a:p>
        </p:txBody>
      </p:sp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7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08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8153400" cy="2971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 bwMode="white">
          <a:xfrm>
            <a:off x="2286000" y="5562600"/>
            <a:ext cx="6781800" cy="1600200"/>
          </a:xfrm>
        </p:spPr>
        <p:txBody>
          <a:bodyPr>
            <a:normAutofit/>
          </a:bodyPr>
          <a:lstStyle/>
          <a:p>
            <a:pPr lvl="1">
              <a:buClrTx/>
              <a:buFont typeface="Arial" pitchFamily="34" charset="0"/>
              <a:buChar char="•"/>
            </a:pPr>
            <a:r>
              <a:rPr lang="en-US" sz="2600" b="1" dirty="0"/>
              <a:t>Separated by pathways</a:t>
            </a:r>
          </a:p>
          <a:p>
            <a:pPr lvl="1">
              <a:buClrTx/>
              <a:buFont typeface="Arial" pitchFamily="34" charset="0"/>
              <a:buChar char="•"/>
            </a:pPr>
            <a:r>
              <a:rPr lang="en-US" sz="2600" b="1" dirty="0"/>
              <a:t>18” wide for </a:t>
            </a:r>
            <a:r>
              <a:rPr lang="en-US" sz="2600" b="1" dirty="0" smtClean="0"/>
              <a:t>footpath, or24</a:t>
            </a:r>
            <a:r>
              <a:rPr lang="en-US" sz="2600" b="1" dirty="0"/>
              <a:t>” to 36” wide for wheelbarrow/cart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791200" y="1524000"/>
            <a:ext cx="1828800" cy="12954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Garden Beds</a:t>
            </a:r>
            <a:endParaRPr lang="en-US" sz="3600" dirty="0"/>
          </a:p>
        </p:txBody>
      </p:sp>
      <p:pic>
        <p:nvPicPr>
          <p:cNvPr id="39938" name="Picture 2" descr="http://farm6.staticflickr.com/5146/5876016859_aa6790a766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" name="Content Placeholder 3"/>
          <p:cNvSpPr txBox="1">
            <a:spLocks/>
          </p:cNvSpPr>
          <p:nvPr/>
        </p:nvSpPr>
        <p:spPr bwMode="white">
          <a:xfrm>
            <a:off x="0" y="0"/>
            <a:ext cx="9144000" cy="16002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spcBef>
                <a:spcPts val="0"/>
              </a:spcBef>
              <a:spcAft>
                <a:spcPts val="600"/>
              </a:spcAft>
              <a:buFont typeface="Wingdings 3"/>
              <a:buNone/>
            </a:pPr>
            <a:r>
              <a:rPr lang="en-US" b="1" dirty="0" smtClean="0">
                <a:latin typeface="Arial Rounded MT Bold" panose="020F0704030504030204" pitchFamily="34" charset="0"/>
              </a:rPr>
              <a:t>Beds are usually three to four feet wide</a:t>
            </a:r>
          </a:p>
          <a:p>
            <a:pPr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Reach to the middle from either side</a:t>
            </a:r>
          </a:p>
        </p:txBody>
      </p:sp>
      <p:pic>
        <p:nvPicPr>
          <p:cNvPr id="8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10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24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white">
          <a:xfrm>
            <a:off x="4343400" y="0"/>
            <a:ext cx="48006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\\UTILITY\33rd.Files\Communications\PHOTOGRAPHS\ARCHIVE 2011\OFB West Garden Shoot_9.11\_MG_11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43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 bwMode="black">
          <a:xfrm>
            <a:off x="4375484" y="76200"/>
            <a:ext cx="4800600" cy="6629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000" b="1" dirty="0" smtClean="0">
                <a:latin typeface="Arial Rounded MT Bold" panose="020F0704030504030204" pitchFamily="34" charset="0"/>
              </a:rPr>
              <a:t>Do you need retaining walls?</a:t>
            </a:r>
          </a:p>
          <a:p>
            <a:pPr>
              <a:buNone/>
            </a:pPr>
            <a:endParaRPr lang="en-US" sz="2800" b="1" dirty="0" smtClean="0">
              <a:latin typeface="Arial Rounded MT Bold" panose="020F0704030504030204" pitchFamily="34" charset="0"/>
            </a:endParaRPr>
          </a:p>
          <a:p>
            <a:pPr algn="ctr">
              <a:buNone/>
            </a:pPr>
            <a:r>
              <a:rPr lang="en-US" sz="2800" b="1" u="sng" dirty="0" smtClean="0">
                <a:latin typeface="Arial Rounded MT Bold" panose="020F0704030504030204" pitchFamily="34" charset="0"/>
              </a:rPr>
              <a:t>Pros: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Create special shapes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Use narrower walkways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Accessible for people with limited mobility</a:t>
            </a:r>
          </a:p>
          <a:p>
            <a:pPr algn="ctr">
              <a:buNone/>
            </a:pPr>
            <a:endParaRPr lang="en-US" sz="2800" b="1" u="sng" dirty="0" smtClean="0">
              <a:latin typeface="Arial Rounded MT Bold" panose="020F0704030504030204" pitchFamily="34" charset="0"/>
            </a:endParaRPr>
          </a:p>
          <a:p>
            <a:pPr algn="ctr">
              <a:buNone/>
            </a:pPr>
            <a:r>
              <a:rPr lang="en-US" sz="2800" b="1" u="sng" dirty="0" smtClean="0">
                <a:latin typeface="Arial Rounded MT Bold" panose="020F0704030504030204" pitchFamily="34" charset="0"/>
              </a:rPr>
              <a:t>Cons: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Expensive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Hiding place for slugs!</a:t>
            </a:r>
            <a:endParaRPr lang="en-US" sz="2400" dirty="0">
              <a:latin typeface="Arial Rounded MT Bold" panose="020F0704030504030204" pitchFamily="34" charset="0"/>
            </a:endParaRPr>
          </a:p>
          <a:p>
            <a:pPr algn="r">
              <a:buNone/>
            </a:pPr>
            <a:endParaRPr lang="en-US" sz="2800" b="1" dirty="0" smtClean="0">
              <a:latin typeface="Arial Rounded MT Bold" panose="020F0704030504030204" pitchFamily="34" charset="0"/>
            </a:endParaRPr>
          </a:p>
        </p:txBody>
      </p:sp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7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65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8394" y="5914846"/>
            <a:ext cx="9162394" cy="94315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1371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" y="0"/>
            <a:ext cx="9144000" cy="1371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ubtitle 2"/>
          <p:cNvSpPr txBox="1">
            <a:spLocks/>
          </p:cNvSpPr>
          <p:nvPr/>
        </p:nvSpPr>
        <p:spPr bwMode="white">
          <a:xfrm>
            <a:off x="304800" y="403830"/>
            <a:ext cx="2514600" cy="457200"/>
          </a:xfrm>
          <a:prstGeom prst="rect">
            <a:avLst/>
          </a:prstGeom>
        </p:spPr>
        <p:txBody>
          <a:bodyPr/>
          <a:lstStyle/>
          <a:p>
            <a:pPr marL="109538" marR="0" lvl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en-US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8" r="-64" b="38358"/>
          <a:stretch/>
        </p:blipFill>
        <p:spPr bwMode="auto">
          <a:xfrm>
            <a:off x="0" y="1371600"/>
            <a:ext cx="9144000" cy="4543245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0" y="4764536"/>
            <a:ext cx="9144000" cy="1179064"/>
          </a:xfrm>
          <a:prstGeom prst="rect">
            <a:avLst/>
          </a:prstGeom>
          <a:solidFill>
            <a:schemeClr val="tx1">
              <a:lumMod val="75000"/>
              <a:lumOff val="2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365939" y="3694220"/>
            <a:ext cx="5410199" cy="2185744"/>
          </a:xfrm>
        </p:spPr>
        <p:txBody>
          <a:bodyPr>
            <a:noAutofit/>
          </a:bodyPr>
          <a:lstStyle/>
          <a:p>
            <a:pPr marL="342900" indent="-342900" algn="r">
              <a:buFont typeface="Wingdings" panose="05000000000000000000" pitchFamily="2" charset="2"/>
              <a:buChar char="v"/>
            </a:pPr>
            <a:endParaRPr lang="en-US" sz="2000" b="1" dirty="0" smtClean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v"/>
            </a:pPr>
            <a:endParaRPr lang="en-US" sz="2000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v"/>
            </a:pPr>
            <a:endParaRPr lang="en-US" sz="2000" b="1" dirty="0" smtClean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r>
              <a:rPr lang="en-US" sz="2000" b="1" dirty="0" smtClean="0">
                <a:solidFill>
                  <a:schemeClr val="bg1"/>
                </a:solidFill>
                <a:cs typeface="Lucida Sans Unicode" panose="020B0602030504020204" pitchFamily="34" charset="0"/>
              </a:rPr>
              <a:t>Planting with containers</a:t>
            </a:r>
            <a:endParaRPr lang="en-US" sz="2000" b="1" dirty="0">
              <a:solidFill>
                <a:schemeClr val="bg1"/>
              </a:solidFill>
              <a:cs typeface="Lucida Sans Unicode" panose="020B0602030504020204" pitchFamily="34" charset="0"/>
            </a:endParaRPr>
          </a:p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r>
              <a:rPr lang="en-US" sz="2000" b="1" dirty="0" smtClean="0">
                <a:solidFill>
                  <a:schemeClr val="bg1"/>
                </a:solidFill>
                <a:cs typeface="Lucida Sans Unicode" panose="020B0602030504020204" pitchFamily="34" charset="0"/>
              </a:rPr>
              <a:t>Seeds or transplants?</a:t>
            </a:r>
            <a:endParaRPr lang="en-US" sz="2000" b="1" dirty="0">
              <a:solidFill>
                <a:schemeClr val="bg1"/>
              </a:solidFill>
              <a:cs typeface="Lucida Sans Unicode" panose="020B0602030504020204" pitchFamily="34" charset="0"/>
            </a:endParaRPr>
          </a:p>
          <a:p>
            <a:pPr marL="342900" indent="-342900" algn="r">
              <a:buClrTx/>
              <a:buFont typeface="Wingdings" panose="05000000000000000000" pitchFamily="2" charset="2"/>
              <a:buChar char="v"/>
            </a:pPr>
            <a:r>
              <a:rPr lang="en-US" sz="2000" b="1" dirty="0">
                <a:solidFill>
                  <a:schemeClr val="bg1"/>
                </a:solidFill>
                <a:cs typeface="Lucida Sans Unicode" panose="020B0602030504020204" pitchFamily="34" charset="0"/>
              </a:rPr>
              <a:t>Direct </a:t>
            </a:r>
            <a:r>
              <a:rPr lang="en-US" sz="2000" b="1" dirty="0" smtClean="0">
                <a:solidFill>
                  <a:schemeClr val="bg1"/>
                </a:solidFill>
                <a:cs typeface="Lucida Sans Unicode" panose="020B0602030504020204" pitchFamily="34" charset="0"/>
              </a:rPr>
              <a:t>seeding &amp; transplanting</a:t>
            </a:r>
            <a:endParaRPr lang="en-US" sz="2000" b="1" dirty="0">
              <a:solidFill>
                <a:schemeClr val="bg1"/>
              </a:solidFill>
              <a:cs typeface="Lucida Sans Unicode" panose="020B0602030504020204" pitchFamily="34" charset="0"/>
            </a:endParaRPr>
          </a:p>
          <a:p>
            <a:pPr algn="r"/>
            <a:endParaRPr lang="en-US" sz="2000" b="1" dirty="0">
              <a:solidFill>
                <a:schemeClr val="bg1"/>
              </a:solidFill>
              <a:cs typeface="Lucida Sans Unicode" panose="020B0602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 bwMode="white">
          <a:xfrm>
            <a:off x="5751" y="0"/>
            <a:ext cx="9138249" cy="15696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NEXT WEEK: </a:t>
            </a:r>
          </a:p>
          <a:p>
            <a:pPr algn="r"/>
            <a:r>
              <a:rPr lang="en-US" sz="48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Planting your garden</a:t>
            </a:r>
            <a:endParaRPr lang="en-US" sz="4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4892463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9538" lvl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Book reference:</a:t>
            </a:r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US" sz="16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Chapter </a:t>
            </a:r>
            <a:r>
              <a:rPr lang="en-US" sz="16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3</a:t>
            </a:r>
            <a:endParaRPr lang="en-US" sz="1600" b="1" dirty="0">
              <a:solidFill>
                <a:schemeClr val="bg1"/>
              </a:solidFill>
              <a:latin typeface="Arial Rounded MT Bold" panose="020F070403050403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22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57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 bwMode="black">
          <a:xfrm>
            <a:off x="449238" y="2000770"/>
            <a:ext cx="41227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rial Rounded MT Bold" pitchFamily="34" charset="0"/>
              </a:rPr>
              <a:t>Building healthy soil</a:t>
            </a:r>
            <a:endParaRPr lang="en-US" sz="6000" dirty="0">
              <a:latin typeface="Arial Rounded MT Bold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48400"/>
            <a:ext cx="374817" cy="618233"/>
          </a:xfrm>
          <a:prstGeom prst="rect">
            <a:avLst/>
          </a:prstGeom>
        </p:spPr>
      </p:pic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2460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53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1" t="-232" r="19722" b="16705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9050"/>
            <a:ext cx="9144000" cy="175432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600" b="1" dirty="0" smtClean="0">
                <a:latin typeface="Arial Rounded MT Bold" panose="020F0704030504030204" pitchFamily="34" charset="0"/>
              </a:rPr>
              <a:t>Healthy soil encourages </a:t>
            </a:r>
            <a:br>
              <a:rPr lang="en-US" sz="3600" b="1" dirty="0" smtClean="0">
                <a:latin typeface="Arial Rounded MT Bold" panose="020F0704030504030204" pitchFamily="34" charset="0"/>
              </a:rPr>
            </a:br>
            <a:r>
              <a:rPr lang="en-US" sz="3600" b="1" dirty="0" smtClean="0">
                <a:latin typeface="Arial Rounded MT Bold" panose="020F0704030504030204" pitchFamily="34" charset="0"/>
              </a:rPr>
              <a:t>healthy plant growth</a:t>
            </a:r>
          </a:p>
          <a:p>
            <a:pPr algn="ctr">
              <a:buNone/>
            </a:pPr>
            <a:endParaRPr lang="en-US" sz="3600" b="1" dirty="0" smtClean="0"/>
          </a:p>
        </p:txBody>
      </p:sp>
      <p:sp>
        <p:nvSpPr>
          <p:cNvPr id="11" name="Rectangle 10"/>
          <p:cNvSpPr/>
          <p:nvPr/>
        </p:nvSpPr>
        <p:spPr bwMode="white">
          <a:xfrm>
            <a:off x="316087" y="1207144"/>
            <a:ext cx="396240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7338" indent="-287338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Good soil is “loamy”</a:t>
            </a:r>
          </a:p>
          <a:p>
            <a:endParaRPr lang="en-US" sz="2800" dirty="0" smtClean="0">
              <a:latin typeface="Arial Rounded MT Bold" panose="020F0704030504030204" pitchFamily="34" charset="0"/>
            </a:endParaRPr>
          </a:p>
          <a:p>
            <a:pPr marL="287338" indent="-287338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Holds moisture AND drains well</a:t>
            </a:r>
          </a:p>
          <a:p>
            <a:pPr marL="287338" indent="-287338">
              <a:buFont typeface="Arial" pitchFamily="34" charset="0"/>
              <a:buChar char="•"/>
            </a:pPr>
            <a:endParaRPr lang="en-US" sz="2800" dirty="0" smtClean="0">
              <a:latin typeface="Arial Rounded MT Bold" panose="020F0704030504030204" pitchFamily="34" charset="0"/>
            </a:endParaRPr>
          </a:p>
          <a:p>
            <a:pPr marL="287338" indent="-287338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Warms up early in the spring</a:t>
            </a:r>
          </a:p>
        </p:txBody>
      </p:sp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7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80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3.bp.blogspot.com/-9lZhBkyUuy0/TZ2rj6v7IqI/AAAAAAAABSk/_6AkyQS1LiE/s1600/DSC042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1" r="5526" b="1560"/>
          <a:stretch/>
        </p:blipFill>
        <p:spPr bwMode="auto">
          <a:xfrm>
            <a:off x="-19050" y="0"/>
            <a:ext cx="916305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2542162"/>
            <a:ext cx="9144000" cy="2106037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 bwMode="white">
          <a:xfrm>
            <a:off x="1538963" y="2542163"/>
            <a:ext cx="606607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Arial Rounded MT Bold" panose="020F0704030504030204" pitchFamily="34" charset="0"/>
              </a:rPr>
              <a:t>Symptoms of poor soil:</a:t>
            </a:r>
          </a:p>
          <a:p>
            <a:pPr marL="1314450" indent="-400050" defTabSz="108585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Dried and cracked</a:t>
            </a:r>
          </a:p>
          <a:p>
            <a:pPr marL="1314450" indent="-400050" defTabSz="108585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Hard to dig</a:t>
            </a:r>
          </a:p>
          <a:p>
            <a:pPr marL="1314450" indent="-400050" defTabSz="108585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Doesn’t absorb water</a:t>
            </a:r>
            <a:endParaRPr lang="en-US" sz="2800" dirty="0">
              <a:latin typeface="Arial Rounded MT Bold" panose="020F0704030504030204" pitchFamily="34" charset="0"/>
            </a:endParaRPr>
          </a:p>
        </p:txBody>
      </p:sp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7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18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0" y="76200"/>
            <a:ext cx="3886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" algn="ctr">
              <a:buNone/>
            </a:pPr>
            <a:r>
              <a:rPr lang="en-US" sz="4000" b="1" dirty="0" smtClean="0">
                <a:latin typeface="Arial Rounded MT Bold" panose="020F0704030504030204" pitchFamily="34" charset="0"/>
              </a:rPr>
              <a:t>What is SOIL?</a:t>
            </a:r>
          </a:p>
          <a:p>
            <a:pPr>
              <a:buNone/>
            </a:pPr>
            <a:endParaRPr lang="en-US" sz="2800" b="1" dirty="0" smtClean="0">
              <a:latin typeface="Arial Rounded MT Bold" panose="020F0704030504030204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Air</a:t>
            </a:r>
          </a:p>
          <a:p>
            <a:pPr marL="914400" lvl="1" indent="-457200">
              <a:buFont typeface="Arial" pitchFamily="34" charset="0"/>
              <a:buChar char="•"/>
            </a:pPr>
            <a:endParaRPr lang="en-US" sz="2800" dirty="0" smtClean="0">
              <a:latin typeface="Arial Rounded MT Bold" panose="020F0704030504030204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Water</a:t>
            </a:r>
          </a:p>
          <a:p>
            <a:pPr marL="914400" lvl="1" indent="-457200">
              <a:buFont typeface="Arial" pitchFamily="34" charset="0"/>
              <a:buChar char="•"/>
            </a:pPr>
            <a:endParaRPr lang="en-US" sz="2800" dirty="0" smtClean="0">
              <a:latin typeface="Arial Rounded MT Bold" panose="020F0704030504030204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Organic matter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>
                <a:latin typeface="Arial Rounded MT Bold" panose="020F0704030504030204" pitchFamily="34" charset="0"/>
              </a:rPr>
              <a:t>Broken pieces of rock</a:t>
            </a:r>
            <a:endParaRPr lang="en-US" sz="2800" dirty="0">
              <a:latin typeface="Arial Rounded MT Bold" panose="020F0704030504030204" pitchFamily="34" charset="0"/>
            </a:endParaRPr>
          </a:p>
          <a:p>
            <a:pPr marL="914400" lvl="1" indent="-457200">
              <a:buFont typeface="Arial" pitchFamily="34" charset="0"/>
              <a:buChar char="•"/>
            </a:pPr>
            <a:endParaRPr lang="en-US" sz="2800" dirty="0" smtClean="0"/>
          </a:p>
          <a:p>
            <a:pPr lvl="1"/>
            <a:endParaRPr lang="en-US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733800" y="5743426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None/>
            </a:pPr>
            <a:r>
              <a:rPr lang="en-US" sz="2400" dirty="0" smtClean="0">
                <a:latin typeface="Arial Rounded MT Bold" panose="020F0704030504030204" pitchFamily="34" charset="0"/>
              </a:rPr>
              <a:t>Soil is roughly 50% pore space!</a:t>
            </a:r>
            <a:endParaRPr lang="en-US" sz="2400" dirty="0">
              <a:latin typeface="Arial Rounded MT Bold" panose="020F07040305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867" y="505331"/>
            <a:ext cx="4934465" cy="52096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99" y="6244083"/>
            <a:ext cx="374817" cy="618233"/>
          </a:xfrm>
          <a:prstGeom prst="rect">
            <a:avLst/>
          </a:prstGeom>
        </p:spPr>
      </p:pic>
      <p:pic>
        <p:nvPicPr>
          <p:cNvPr id="14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273" y="6324600"/>
            <a:ext cx="414578" cy="53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98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white">
          <a:xfrm>
            <a:off x="0" y="0"/>
            <a:ext cx="9144000" cy="6863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 bwMode="black">
          <a:xfrm>
            <a:off x="5715000" y="381000"/>
            <a:ext cx="3429000" cy="4120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Arial Rounded MT Bold" panose="020F0704030504030204" pitchFamily="34" charset="0"/>
              </a:rPr>
              <a:t>Organic matter</a:t>
            </a:r>
          </a:p>
          <a:p>
            <a:pPr algn="ctr"/>
            <a:endParaRPr lang="en-US" sz="2800" dirty="0" smtClean="0">
              <a:latin typeface="Arial Rounded MT Bold" panose="020F0704030504030204" pitchFamily="34" charset="0"/>
            </a:endParaRPr>
          </a:p>
          <a:p>
            <a:pPr algn="ctr"/>
            <a:r>
              <a:rPr lang="en-US" sz="2800" dirty="0" smtClean="0">
                <a:latin typeface="Arial Rounded MT Bold" panose="020F0704030504030204" pitchFamily="34" charset="0"/>
              </a:rPr>
              <a:t>Anything that was once living and is now decomposed in the soil.</a:t>
            </a:r>
          </a:p>
          <a:p>
            <a:pPr algn="ctr"/>
            <a:endParaRPr lang="en-US" sz="2800" dirty="0">
              <a:latin typeface="Arial Rounded MT Bold" panose="020F0704030504030204" pitchFamily="34" charset="0"/>
            </a:endParaRPr>
          </a:p>
          <a:p>
            <a:pPr algn="ctr"/>
            <a:r>
              <a:rPr lang="en-US" sz="2800" dirty="0" smtClean="0">
                <a:latin typeface="Arial Rounded MT Bold" panose="020F0704030504030204" pitchFamily="34" charset="0"/>
              </a:rPr>
              <a:t>Small but important!</a:t>
            </a:r>
            <a:endParaRPr lang="en-US" sz="2800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-838200" y="1097455"/>
          <a:ext cx="81534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974" y="2054772"/>
            <a:ext cx="903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Pore space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44687" y="4888468"/>
            <a:ext cx="90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Solids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99" y="6244083"/>
            <a:ext cx="374817" cy="618233"/>
          </a:xfrm>
          <a:prstGeom prst="rect">
            <a:avLst/>
          </a:prstGeom>
        </p:spPr>
      </p:pic>
      <p:pic>
        <p:nvPicPr>
          <p:cNvPr id="10" name="Picture 25" descr="OSU Square Logo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39" y="6326297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92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3" t="5626" r="14913" b="15426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</p:spPr>
      </p:pic>
      <p:sp>
        <p:nvSpPr>
          <p:cNvPr id="7" name="Rectangle 6"/>
          <p:cNvSpPr/>
          <p:nvPr/>
        </p:nvSpPr>
        <p:spPr bwMode="white">
          <a:xfrm>
            <a:off x="5943600" y="0"/>
            <a:ext cx="3201015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5943600" y="0"/>
            <a:ext cx="3200400" cy="6857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Arial Rounded MT Bold" panose="020F0704030504030204" pitchFamily="34" charset="0"/>
              </a:rPr>
              <a:t>Organic matter</a:t>
            </a:r>
          </a:p>
          <a:p>
            <a:pPr algn="ctr"/>
            <a:endParaRPr lang="en-US" sz="2800" dirty="0" smtClean="0">
              <a:latin typeface="Arial Rounded MT Bold" panose="020F07040305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Broken down by worms and micro-organisms before it goes into your garden as compost</a:t>
            </a:r>
            <a:endParaRPr lang="en-US" sz="2400" dirty="0">
              <a:latin typeface="Arial Rounded MT Bold" panose="020F0704030504030204" pitchFamily="34" charset="0"/>
            </a:endParaRPr>
          </a:p>
        </p:txBody>
      </p:sp>
      <p:pic>
        <p:nvPicPr>
          <p:cNvPr id="5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9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58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white">
          <a:xfrm>
            <a:off x="4202912" y="0"/>
            <a:ext cx="4941703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31617" r="25370" b="22318"/>
          <a:stretch/>
        </p:blipFill>
        <p:spPr bwMode="auto">
          <a:xfrm>
            <a:off x="0" y="0"/>
            <a:ext cx="4202297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14635" y="134998"/>
            <a:ext cx="4941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Arial Rounded MT Bold" panose="020F0704030504030204" pitchFamily="34" charset="0"/>
              </a:rPr>
              <a:t>Soil testing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14635" y="1172786"/>
            <a:ext cx="49293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New gardens</a:t>
            </a: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dirty="0" smtClean="0">
              <a:latin typeface="Arial Rounded MT Bold" panose="020F0704030504030204" pitchFamily="34" charset="0"/>
            </a:endParaRP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Every 3-5 years</a:t>
            </a: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dirty="0" smtClean="0">
              <a:latin typeface="Arial Rounded MT Bold" panose="020F0704030504030204" pitchFamily="34" charset="0"/>
            </a:endParaRP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Measures pH</a:t>
            </a: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dirty="0" smtClean="0">
              <a:latin typeface="Arial Rounded MT Bold" panose="020F0704030504030204" pitchFamily="34" charset="0"/>
            </a:endParaRPr>
          </a:p>
          <a:p>
            <a:pPr marL="457200" indent="-4572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 Rounded MT Bold" panose="020F0704030504030204" pitchFamily="34" charset="0"/>
              </a:rPr>
              <a:t>Measures N-P-K</a:t>
            </a:r>
            <a:endParaRPr lang="en-US" sz="2400" dirty="0">
              <a:latin typeface="Arial Rounded MT Bold" panose="020F07040305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03979" y="4652147"/>
            <a:ext cx="396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/>
              </a:buClr>
            </a:pPr>
            <a:r>
              <a:rPr lang="en-US" sz="2400" i="1" dirty="0">
                <a:latin typeface="Arial Rounded MT Bold" panose="020F0704030504030204" pitchFamily="34" charset="0"/>
              </a:rPr>
              <a:t>Call your local </a:t>
            </a:r>
            <a:endParaRPr lang="en-US" sz="2400" i="1" dirty="0" smtClean="0">
              <a:latin typeface="Arial Rounded MT Bold" panose="020F0704030504030204" pitchFamily="34" charset="0"/>
            </a:endParaRPr>
          </a:p>
          <a:p>
            <a:pPr algn="ctr">
              <a:buClr>
                <a:schemeClr val="tx1"/>
              </a:buClr>
            </a:pPr>
            <a:r>
              <a:rPr lang="en-US" sz="2400" i="1" dirty="0" smtClean="0">
                <a:latin typeface="Arial Rounded MT Bold" panose="020F0704030504030204" pitchFamily="34" charset="0"/>
              </a:rPr>
              <a:t>Master Gardener!</a:t>
            </a:r>
            <a:endParaRPr lang="en-US" sz="2400" i="1" dirty="0">
              <a:latin typeface="Arial Rounded MT Bold" panose="020F0704030504030204" pitchFamily="34" charset="0"/>
            </a:endParaRPr>
          </a:p>
          <a:p>
            <a:pPr algn="ctr">
              <a:buClr>
                <a:schemeClr val="tx1"/>
              </a:buClr>
            </a:pPr>
            <a:r>
              <a:rPr lang="en-US" sz="2400" i="1" dirty="0" smtClean="0">
                <a:latin typeface="Arial Rounded MT Bold" panose="020F0704030504030204" pitchFamily="34" charset="0"/>
              </a:rPr>
              <a:t/>
            </a:r>
            <a:br>
              <a:rPr lang="en-US" sz="2400" i="1" dirty="0" smtClean="0">
                <a:latin typeface="Arial Rounded MT Bold" panose="020F0704030504030204" pitchFamily="34" charset="0"/>
              </a:rPr>
            </a:br>
            <a:r>
              <a:rPr lang="en-US" sz="2000" i="1" dirty="0" smtClean="0">
                <a:latin typeface="Arial Rounded MT Bold" panose="020F0704030504030204" pitchFamily="34" charset="0"/>
              </a:rPr>
              <a:t>(Master Gardeners sometimes hold free soil testing clinics.) </a:t>
            </a:r>
            <a:endParaRPr lang="en-US" sz="2000" i="1" dirty="0">
              <a:latin typeface="Arial Rounded MT Bold" panose="020F0704030504030204" pitchFamily="34" charset="0"/>
            </a:endParaRPr>
          </a:p>
        </p:txBody>
      </p:sp>
      <p:pic>
        <p:nvPicPr>
          <p:cNvPr id="7" name="Picture 25" descr="OSU Square Logo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9" y="6334930"/>
            <a:ext cx="521296" cy="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5" y="6239767"/>
            <a:ext cx="374817" cy="618233"/>
          </a:xfrm>
          <a:prstGeom prst="rect">
            <a:avLst/>
          </a:prstGeom>
        </p:spPr>
      </p:pic>
      <p:pic>
        <p:nvPicPr>
          <p:cNvPr id="9" name="Picture 2" descr="\\groups\fhs\GROUPS\BNP\COMMUNITY NUTRITION\NETWORK\Logos\AZHealthZone_Eng_NoTag_1C_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42220"/>
            <a:ext cx="418724" cy="54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62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6611</TotalTime>
  <Words>2913</Words>
  <Application>Microsoft Office PowerPoint</Application>
  <PresentationFormat>On-screen Show (4:3)</PresentationFormat>
  <Paragraphs>450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Custom Design</vt:lpstr>
      <vt:lpstr>1_Custom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Soil for container gardens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Fertilizing</vt:lpstr>
      <vt:lpstr>PowerPoint Presentation</vt:lpstr>
      <vt:lpstr>When to apply fertilizer  </vt:lpstr>
      <vt:lpstr>PowerPoint Presentation</vt:lpstr>
      <vt:lpstr>Fertilizing for containers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Seed to SUpper</dc:title>
  <dc:creator>sandy</dc:creator>
  <cp:lastModifiedBy>Jesse Davenport</cp:lastModifiedBy>
  <cp:revision>621</cp:revision>
  <cp:lastPrinted>2015-11-02T23:02:31Z</cp:lastPrinted>
  <dcterms:created xsi:type="dcterms:W3CDTF">2012-09-11T23:43:06Z</dcterms:created>
  <dcterms:modified xsi:type="dcterms:W3CDTF">2018-10-29T02:07:12Z</dcterms:modified>
</cp:coreProperties>
</file>