
<file path=[Content_Types].xml><?xml version="1.0" encoding="utf-8"?>
<Types xmlns="http://schemas.openxmlformats.org/package/2006/content-types">
  <Default Extension="png" ContentType="image/png"/>
  <Default Extension="jpeg" ContentType="image/jpeg"/>
  <Default Extension="htm" ContentType="application/xhtml+xml"/>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4"/>
  </p:notesMasterIdLst>
  <p:sldIdLst>
    <p:sldId id="257" r:id="rId2"/>
    <p:sldId id="259" r:id="rId3"/>
    <p:sldId id="305" r:id="rId4"/>
    <p:sldId id="356" r:id="rId5"/>
    <p:sldId id="318" r:id="rId6"/>
    <p:sldId id="357" r:id="rId7"/>
    <p:sldId id="359" r:id="rId8"/>
    <p:sldId id="264" r:id="rId9"/>
    <p:sldId id="285" r:id="rId10"/>
    <p:sldId id="360" r:id="rId11"/>
    <p:sldId id="282" r:id="rId12"/>
    <p:sldId id="361" r:id="rId13"/>
    <p:sldId id="269" r:id="rId14"/>
    <p:sldId id="262" r:id="rId15"/>
    <p:sldId id="311" r:id="rId16"/>
    <p:sldId id="366" r:id="rId17"/>
    <p:sldId id="358" r:id="rId18"/>
    <p:sldId id="367" r:id="rId19"/>
    <p:sldId id="365" r:id="rId20"/>
    <p:sldId id="308" r:id="rId21"/>
    <p:sldId id="315" r:id="rId22"/>
    <p:sldId id="310" r:id="rId23"/>
    <p:sldId id="371" r:id="rId24"/>
    <p:sldId id="370" r:id="rId25"/>
    <p:sldId id="372" r:id="rId26"/>
    <p:sldId id="373" r:id="rId27"/>
    <p:sldId id="374" r:id="rId28"/>
    <p:sldId id="375" r:id="rId29"/>
    <p:sldId id="313" r:id="rId30"/>
    <p:sldId id="316" r:id="rId31"/>
    <p:sldId id="317" r:id="rId32"/>
    <p:sldId id="325" r:id="rId33"/>
    <p:sldId id="391" r:id="rId34"/>
    <p:sldId id="326" r:id="rId35"/>
    <p:sldId id="379" r:id="rId36"/>
    <p:sldId id="393" r:id="rId37"/>
    <p:sldId id="380" r:id="rId38"/>
    <p:sldId id="387" r:id="rId39"/>
    <p:sldId id="383" r:id="rId40"/>
    <p:sldId id="349" r:id="rId41"/>
    <p:sldId id="388" r:id="rId42"/>
    <p:sldId id="389" r:id="rId43"/>
    <p:sldId id="369" r:id="rId44"/>
    <p:sldId id="394" r:id="rId45"/>
    <p:sldId id="395" r:id="rId46"/>
    <p:sldId id="396" r:id="rId47"/>
    <p:sldId id="397" r:id="rId48"/>
    <p:sldId id="384" r:id="rId49"/>
    <p:sldId id="350" r:id="rId50"/>
    <p:sldId id="398" r:id="rId51"/>
    <p:sldId id="354" r:id="rId52"/>
    <p:sldId id="390" r:id="rId53"/>
    <p:sldId id="355" r:id="rId54"/>
    <p:sldId id="385" r:id="rId55"/>
    <p:sldId id="307" r:id="rId56"/>
    <p:sldId id="319" r:id="rId57"/>
    <p:sldId id="320" r:id="rId58"/>
    <p:sldId id="328" r:id="rId59"/>
    <p:sldId id="329" r:id="rId60"/>
    <p:sldId id="335" r:id="rId61"/>
    <p:sldId id="336" r:id="rId62"/>
    <p:sldId id="340" r:id="rId63"/>
    <p:sldId id="342" r:id="rId64"/>
    <p:sldId id="343" r:id="rId65"/>
    <p:sldId id="321" r:id="rId66"/>
    <p:sldId id="344" r:id="rId67"/>
    <p:sldId id="363" r:id="rId68"/>
    <p:sldId id="378" r:id="rId69"/>
    <p:sldId id="377" r:id="rId70"/>
    <p:sldId id="368" r:id="rId71"/>
    <p:sldId id="376" r:id="rId72"/>
    <p:sldId id="364" r:id="rId73"/>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9933"/>
    <a:srgbClr val="5B9BD5"/>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091" autoAdjust="0"/>
  </p:normalViewPr>
  <p:slideViewPr>
    <p:cSldViewPr snapToGrid="0">
      <p:cViewPr varScale="1">
        <p:scale>
          <a:sx n="77" d="100"/>
          <a:sy n="77" d="100"/>
        </p:scale>
        <p:origin x="-29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2DA2B8-65CD-4E91-8063-A12A1059249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BC51AEAE-E2F9-4340-A1B1-D198E13CD02A}">
      <dgm:prSet phldrT="[Text]"/>
      <dgm:spPr/>
      <dgm:t>
        <a:bodyPr/>
        <a:lstStyle/>
        <a:p>
          <a:r>
            <a:rPr lang="en-US" dirty="0"/>
            <a:t>Info</a:t>
          </a:r>
        </a:p>
      </dgm:t>
    </dgm:pt>
    <dgm:pt modelId="{0AE54DCC-194B-49CF-BAE8-1B868BA9BD3E}" type="parTrans" cxnId="{AA8A795D-9914-405D-8E37-FD043954EBEF}">
      <dgm:prSet/>
      <dgm:spPr/>
      <dgm:t>
        <a:bodyPr/>
        <a:lstStyle/>
        <a:p>
          <a:endParaRPr lang="en-US"/>
        </a:p>
      </dgm:t>
    </dgm:pt>
    <dgm:pt modelId="{852A9245-F2CF-424F-AA08-F5797C65BFD0}" type="sibTrans" cxnId="{AA8A795D-9914-405D-8E37-FD043954EBEF}">
      <dgm:prSet/>
      <dgm:spPr/>
      <dgm:t>
        <a:bodyPr/>
        <a:lstStyle/>
        <a:p>
          <a:endParaRPr lang="en-US"/>
        </a:p>
      </dgm:t>
    </dgm:pt>
    <dgm:pt modelId="{395E187E-6895-4340-917F-78D34A873EFD}">
      <dgm:prSet phldrT="[Text]"/>
      <dgm:spPr/>
      <dgm:t>
        <a:bodyPr/>
        <a:lstStyle/>
        <a:p>
          <a:r>
            <a:rPr lang="en-US" dirty="0"/>
            <a:t>Goals</a:t>
          </a:r>
        </a:p>
      </dgm:t>
    </dgm:pt>
    <dgm:pt modelId="{E4F710E1-9D22-4AD4-9D88-616E7933359F}" type="parTrans" cxnId="{799110A0-EED9-43FF-9A75-AEEF433622CD}">
      <dgm:prSet/>
      <dgm:spPr/>
      <dgm:t>
        <a:bodyPr/>
        <a:lstStyle/>
        <a:p>
          <a:endParaRPr lang="en-US"/>
        </a:p>
      </dgm:t>
    </dgm:pt>
    <dgm:pt modelId="{A4A5A034-B9B3-4B3E-9657-05FDC0C95D0D}" type="sibTrans" cxnId="{799110A0-EED9-43FF-9A75-AEEF433622CD}">
      <dgm:prSet/>
      <dgm:spPr/>
      <dgm:t>
        <a:bodyPr/>
        <a:lstStyle/>
        <a:p>
          <a:endParaRPr lang="en-US"/>
        </a:p>
      </dgm:t>
    </dgm:pt>
    <dgm:pt modelId="{B1331C02-55EA-4BAF-A5BF-4D1F231AEA55}">
      <dgm:prSet phldrT="[Text]"/>
      <dgm:spPr/>
      <dgm:t>
        <a:bodyPr/>
        <a:lstStyle/>
        <a:p>
          <a:r>
            <a:rPr lang="en-US" dirty="0"/>
            <a:t>Plan</a:t>
          </a:r>
        </a:p>
      </dgm:t>
    </dgm:pt>
    <dgm:pt modelId="{60025A76-F3FD-440A-AEDB-38E5C42A82D3}" type="parTrans" cxnId="{80791510-DB52-4CD4-BF63-C3614C0C547C}">
      <dgm:prSet/>
      <dgm:spPr/>
      <dgm:t>
        <a:bodyPr/>
        <a:lstStyle/>
        <a:p>
          <a:endParaRPr lang="en-US"/>
        </a:p>
      </dgm:t>
    </dgm:pt>
    <dgm:pt modelId="{832A865A-896E-4871-84B1-F7A4B7D65990}" type="sibTrans" cxnId="{80791510-DB52-4CD4-BF63-C3614C0C547C}">
      <dgm:prSet/>
      <dgm:spPr/>
      <dgm:t>
        <a:bodyPr/>
        <a:lstStyle/>
        <a:p>
          <a:endParaRPr lang="en-US"/>
        </a:p>
      </dgm:t>
    </dgm:pt>
    <dgm:pt modelId="{9152AD2B-BB32-4D10-864C-009126E17E01}">
      <dgm:prSet phldrT="[Text]"/>
      <dgm:spPr/>
      <dgm:t>
        <a:bodyPr/>
        <a:lstStyle/>
        <a:p>
          <a:r>
            <a:rPr lang="en-US" dirty="0"/>
            <a:t>Implementation</a:t>
          </a:r>
        </a:p>
      </dgm:t>
    </dgm:pt>
    <dgm:pt modelId="{D37FEA0A-4988-48A9-843D-C8B3D1DBEA32}" type="parTrans" cxnId="{274E1FD2-2675-4709-9AE5-88E462B5FD9C}">
      <dgm:prSet/>
      <dgm:spPr/>
      <dgm:t>
        <a:bodyPr/>
        <a:lstStyle/>
        <a:p>
          <a:endParaRPr lang="en-US"/>
        </a:p>
      </dgm:t>
    </dgm:pt>
    <dgm:pt modelId="{22F1E177-64A6-473B-A529-69DCDF707CB7}" type="sibTrans" cxnId="{274E1FD2-2675-4709-9AE5-88E462B5FD9C}">
      <dgm:prSet/>
      <dgm:spPr/>
      <dgm:t>
        <a:bodyPr/>
        <a:lstStyle/>
        <a:p>
          <a:endParaRPr lang="en-US"/>
        </a:p>
      </dgm:t>
    </dgm:pt>
    <dgm:pt modelId="{178D4F95-7620-4AF1-BA33-F058FC65988A}">
      <dgm:prSet phldrT="[Text]"/>
      <dgm:spPr/>
      <dgm:t>
        <a:bodyPr/>
        <a:lstStyle/>
        <a:p>
          <a:r>
            <a:rPr lang="en-US" dirty="0"/>
            <a:t>Review/Revision</a:t>
          </a:r>
        </a:p>
      </dgm:t>
    </dgm:pt>
    <dgm:pt modelId="{3A228B33-4551-4B87-B73F-3386693122D2}" type="parTrans" cxnId="{99D6DF36-8507-44E2-AC6C-C33CCC73802C}">
      <dgm:prSet/>
      <dgm:spPr/>
      <dgm:t>
        <a:bodyPr/>
        <a:lstStyle/>
        <a:p>
          <a:endParaRPr lang="en-US"/>
        </a:p>
      </dgm:t>
    </dgm:pt>
    <dgm:pt modelId="{0E8359E4-ABA6-4134-84F6-8267004F407B}" type="sibTrans" cxnId="{99D6DF36-8507-44E2-AC6C-C33CCC73802C}">
      <dgm:prSet/>
      <dgm:spPr/>
      <dgm:t>
        <a:bodyPr/>
        <a:lstStyle/>
        <a:p>
          <a:endParaRPr lang="en-US"/>
        </a:p>
      </dgm:t>
    </dgm:pt>
    <dgm:pt modelId="{7FCD35D7-09C7-40B5-8055-53C2BB3A96AD}" type="pres">
      <dgm:prSet presAssocID="{9F2DA2B8-65CD-4E91-8063-A12A1059249D}" presName="cycle" presStyleCnt="0">
        <dgm:presLayoutVars>
          <dgm:dir/>
          <dgm:resizeHandles val="exact"/>
        </dgm:presLayoutVars>
      </dgm:prSet>
      <dgm:spPr/>
      <dgm:t>
        <a:bodyPr/>
        <a:lstStyle/>
        <a:p>
          <a:endParaRPr lang="en-US"/>
        </a:p>
      </dgm:t>
    </dgm:pt>
    <dgm:pt modelId="{51DF0CAB-3512-4771-9A72-28454AAB1A61}" type="pres">
      <dgm:prSet presAssocID="{BC51AEAE-E2F9-4340-A1B1-D198E13CD02A}" presName="node" presStyleLbl="node1" presStyleIdx="0" presStyleCnt="5">
        <dgm:presLayoutVars>
          <dgm:bulletEnabled val="1"/>
        </dgm:presLayoutVars>
      </dgm:prSet>
      <dgm:spPr/>
      <dgm:t>
        <a:bodyPr/>
        <a:lstStyle/>
        <a:p>
          <a:endParaRPr lang="en-US"/>
        </a:p>
      </dgm:t>
    </dgm:pt>
    <dgm:pt modelId="{DFC7A1C4-E568-44AD-B0B2-1E61D7771C3D}" type="pres">
      <dgm:prSet presAssocID="{BC51AEAE-E2F9-4340-A1B1-D198E13CD02A}" presName="spNode" presStyleCnt="0"/>
      <dgm:spPr/>
    </dgm:pt>
    <dgm:pt modelId="{DDC32FBC-306E-44EB-A761-B0C764B93DE7}" type="pres">
      <dgm:prSet presAssocID="{852A9245-F2CF-424F-AA08-F5797C65BFD0}" presName="sibTrans" presStyleLbl="sibTrans1D1" presStyleIdx="0" presStyleCnt="5"/>
      <dgm:spPr/>
      <dgm:t>
        <a:bodyPr/>
        <a:lstStyle/>
        <a:p>
          <a:endParaRPr lang="en-US"/>
        </a:p>
      </dgm:t>
    </dgm:pt>
    <dgm:pt modelId="{AC92B577-6495-44AE-A512-E44DEDC7051B}" type="pres">
      <dgm:prSet presAssocID="{395E187E-6895-4340-917F-78D34A873EFD}" presName="node" presStyleLbl="node1" presStyleIdx="1" presStyleCnt="5">
        <dgm:presLayoutVars>
          <dgm:bulletEnabled val="1"/>
        </dgm:presLayoutVars>
      </dgm:prSet>
      <dgm:spPr/>
      <dgm:t>
        <a:bodyPr/>
        <a:lstStyle/>
        <a:p>
          <a:endParaRPr lang="en-US"/>
        </a:p>
      </dgm:t>
    </dgm:pt>
    <dgm:pt modelId="{B36BD111-3AF0-41FF-B759-9942FEA46A51}" type="pres">
      <dgm:prSet presAssocID="{395E187E-6895-4340-917F-78D34A873EFD}" presName="spNode" presStyleCnt="0"/>
      <dgm:spPr/>
    </dgm:pt>
    <dgm:pt modelId="{FC47356C-72E5-484A-A944-620F21D91CC8}" type="pres">
      <dgm:prSet presAssocID="{A4A5A034-B9B3-4B3E-9657-05FDC0C95D0D}" presName="sibTrans" presStyleLbl="sibTrans1D1" presStyleIdx="1" presStyleCnt="5"/>
      <dgm:spPr/>
      <dgm:t>
        <a:bodyPr/>
        <a:lstStyle/>
        <a:p>
          <a:endParaRPr lang="en-US"/>
        </a:p>
      </dgm:t>
    </dgm:pt>
    <dgm:pt modelId="{BBD054E9-C513-4B8C-9CEA-65106F4C56A5}" type="pres">
      <dgm:prSet presAssocID="{B1331C02-55EA-4BAF-A5BF-4D1F231AEA55}" presName="node" presStyleLbl="node1" presStyleIdx="2" presStyleCnt="5">
        <dgm:presLayoutVars>
          <dgm:bulletEnabled val="1"/>
        </dgm:presLayoutVars>
      </dgm:prSet>
      <dgm:spPr/>
      <dgm:t>
        <a:bodyPr/>
        <a:lstStyle/>
        <a:p>
          <a:endParaRPr lang="en-US"/>
        </a:p>
      </dgm:t>
    </dgm:pt>
    <dgm:pt modelId="{6A39C6E0-58C1-4DE1-A820-88C00A02D2D2}" type="pres">
      <dgm:prSet presAssocID="{B1331C02-55EA-4BAF-A5BF-4D1F231AEA55}" presName="spNode" presStyleCnt="0"/>
      <dgm:spPr/>
    </dgm:pt>
    <dgm:pt modelId="{6EC47E0D-C159-4C91-8DAA-D74831A98254}" type="pres">
      <dgm:prSet presAssocID="{832A865A-896E-4871-84B1-F7A4B7D65990}" presName="sibTrans" presStyleLbl="sibTrans1D1" presStyleIdx="2" presStyleCnt="5"/>
      <dgm:spPr/>
      <dgm:t>
        <a:bodyPr/>
        <a:lstStyle/>
        <a:p>
          <a:endParaRPr lang="en-US"/>
        </a:p>
      </dgm:t>
    </dgm:pt>
    <dgm:pt modelId="{64F06207-23EA-4054-8757-47A339EBEA61}" type="pres">
      <dgm:prSet presAssocID="{9152AD2B-BB32-4D10-864C-009126E17E01}" presName="node" presStyleLbl="node1" presStyleIdx="3" presStyleCnt="5">
        <dgm:presLayoutVars>
          <dgm:bulletEnabled val="1"/>
        </dgm:presLayoutVars>
      </dgm:prSet>
      <dgm:spPr/>
      <dgm:t>
        <a:bodyPr/>
        <a:lstStyle/>
        <a:p>
          <a:endParaRPr lang="en-US"/>
        </a:p>
      </dgm:t>
    </dgm:pt>
    <dgm:pt modelId="{105AB53C-5057-4D4C-9AF0-C2E9E1D8D080}" type="pres">
      <dgm:prSet presAssocID="{9152AD2B-BB32-4D10-864C-009126E17E01}" presName="spNode" presStyleCnt="0"/>
      <dgm:spPr/>
    </dgm:pt>
    <dgm:pt modelId="{3B888889-7A79-4799-AF80-075EEE1508FC}" type="pres">
      <dgm:prSet presAssocID="{22F1E177-64A6-473B-A529-69DCDF707CB7}" presName="sibTrans" presStyleLbl="sibTrans1D1" presStyleIdx="3" presStyleCnt="5"/>
      <dgm:spPr/>
      <dgm:t>
        <a:bodyPr/>
        <a:lstStyle/>
        <a:p>
          <a:endParaRPr lang="en-US"/>
        </a:p>
      </dgm:t>
    </dgm:pt>
    <dgm:pt modelId="{02C3CA28-5DEC-4164-BA69-E72EF07A678D}" type="pres">
      <dgm:prSet presAssocID="{178D4F95-7620-4AF1-BA33-F058FC65988A}" presName="node" presStyleLbl="node1" presStyleIdx="4" presStyleCnt="5">
        <dgm:presLayoutVars>
          <dgm:bulletEnabled val="1"/>
        </dgm:presLayoutVars>
      </dgm:prSet>
      <dgm:spPr/>
      <dgm:t>
        <a:bodyPr/>
        <a:lstStyle/>
        <a:p>
          <a:endParaRPr lang="en-US"/>
        </a:p>
      </dgm:t>
    </dgm:pt>
    <dgm:pt modelId="{4010F23A-0781-4AF9-90AB-6D771D21EB91}" type="pres">
      <dgm:prSet presAssocID="{178D4F95-7620-4AF1-BA33-F058FC65988A}" presName="spNode" presStyleCnt="0"/>
      <dgm:spPr/>
    </dgm:pt>
    <dgm:pt modelId="{055EF003-813E-43F7-8439-18ED7355A28C}" type="pres">
      <dgm:prSet presAssocID="{0E8359E4-ABA6-4134-84F6-8267004F407B}" presName="sibTrans" presStyleLbl="sibTrans1D1" presStyleIdx="4" presStyleCnt="5"/>
      <dgm:spPr/>
      <dgm:t>
        <a:bodyPr/>
        <a:lstStyle/>
        <a:p>
          <a:endParaRPr lang="en-US"/>
        </a:p>
      </dgm:t>
    </dgm:pt>
  </dgm:ptLst>
  <dgm:cxnLst>
    <dgm:cxn modelId="{238CE1D5-340C-4153-B912-83E42B0EDC4F}" type="presOf" srcId="{9F2DA2B8-65CD-4E91-8063-A12A1059249D}" destId="{7FCD35D7-09C7-40B5-8055-53C2BB3A96AD}" srcOrd="0" destOrd="0" presId="urn:microsoft.com/office/officeart/2005/8/layout/cycle5"/>
    <dgm:cxn modelId="{FD220059-5D8C-4F9A-9624-9CE88C4DE747}" type="presOf" srcId="{852A9245-F2CF-424F-AA08-F5797C65BFD0}" destId="{DDC32FBC-306E-44EB-A761-B0C764B93DE7}" srcOrd="0" destOrd="0" presId="urn:microsoft.com/office/officeart/2005/8/layout/cycle5"/>
    <dgm:cxn modelId="{CB2E5E2C-B005-4500-9F9B-BD446FD78321}" type="presOf" srcId="{0E8359E4-ABA6-4134-84F6-8267004F407B}" destId="{055EF003-813E-43F7-8439-18ED7355A28C}" srcOrd="0" destOrd="0" presId="urn:microsoft.com/office/officeart/2005/8/layout/cycle5"/>
    <dgm:cxn modelId="{99D6DF36-8507-44E2-AC6C-C33CCC73802C}" srcId="{9F2DA2B8-65CD-4E91-8063-A12A1059249D}" destId="{178D4F95-7620-4AF1-BA33-F058FC65988A}" srcOrd="4" destOrd="0" parTransId="{3A228B33-4551-4B87-B73F-3386693122D2}" sibTransId="{0E8359E4-ABA6-4134-84F6-8267004F407B}"/>
    <dgm:cxn modelId="{51FF84D0-E150-4FB4-9FD5-C2175AF75563}" type="presOf" srcId="{9152AD2B-BB32-4D10-864C-009126E17E01}" destId="{64F06207-23EA-4054-8757-47A339EBEA61}" srcOrd="0" destOrd="0" presId="urn:microsoft.com/office/officeart/2005/8/layout/cycle5"/>
    <dgm:cxn modelId="{D27A03E1-9B58-4D9B-B22F-92345664D4FA}" type="presOf" srcId="{178D4F95-7620-4AF1-BA33-F058FC65988A}" destId="{02C3CA28-5DEC-4164-BA69-E72EF07A678D}" srcOrd="0" destOrd="0" presId="urn:microsoft.com/office/officeart/2005/8/layout/cycle5"/>
    <dgm:cxn modelId="{274E1FD2-2675-4709-9AE5-88E462B5FD9C}" srcId="{9F2DA2B8-65CD-4E91-8063-A12A1059249D}" destId="{9152AD2B-BB32-4D10-864C-009126E17E01}" srcOrd="3" destOrd="0" parTransId="{D37FEA0A-4988-48A9-843D-C8B3D1DBEA32}" sibTransId="{22F1E177-64A6-473B-A529-69DCDF707CB7}"/>
    <dgm:cxn modelId="{C9A3691B-2922-4CDF-B2A8-03624702B47F}" type="presOf" srcId="{22F1E177-64A6-473B-A529-69DCDF707CB7}" destId="{3B888889-7A79-4799-AF80-075EEE1508FC}" srcOrd="0" destOrd="0" presId="urn:microsoft.com/office/officeart/2005/8/layout/cycle5"/>
    <dgm:cxn modelId="{950D45E5-D0C8-4B2C-8BD1-E2BB86897C78}" type="presOf" srcId="{BC51AEAE-E2F9-4340-A1B1-D198E13CD02A}" destId="{51DF0CAB-3512-4771-9A72-28454AAB1A61}" srcOrd="0" destOrd="0" presId="urn:microsoft.com/office/officeart/2005/8/layout/cycle5"/>
    <dgm:cxn modelId="{E4E689D8-1C2D-4502-8B9C-835630A5F581}" type="presOf" srcId="{B1331C02-55EA-4BAF-A5BF-4D1F231AEA55}" destId="{BBD054E9-C513-4B8C-9CEA-65106F4C56A5}" srcOrd="0" destOrd="0" presId="urn:microsoft.com/office/officeart/2005/8/layout/cycle5"/>
    <dgm:cxn modelId="{86576B6A-BBFC-4F4D-AC0E-75920ED82B58}" type="presOf" srcId="{832A865A-896E-4871-84B1-F7A4B7D65990}" destId="{6EC47E0D-C159-4C91-8DAA-D74831A98254}" srcOrd="0" destOrd="0" presId="urn:microsoft.com/office/officeart/2005/8/layout/cycle5"/>
    <dgm:cxn modelId="{6CC1DC04-AA1A-4256-BDF1-4609406508F6}" type="presOf" srcId="{395E187E-6895-4340-917F-78D34A873EFD}" destId="{AC92B577-6495-44AE-A512-E44DEDC7051B}" srcOrd="0" destOrd="0" presId="urn:microsoft.com/office/officeart/2005/8/layout/cycle5"/>
    <dgm:cxn modelId="{AA8A795D-9914-405D-8E37-FD043954EBEF}" srcId="{9F2DA2B8-65CD-4E91-8063-A12A1059249D}" destId="{BC51AEAE-E2F9-4340-A1B1-D198E13CD02A}" srcOrd="0" destOrd="0" parTransId="{0AE54DCC-194B-49CF-BAE8-1B868BA9BD3E}" sibTransId="{852A9245-F2CF-424F-AA08-F5797C65BFD0}"/>
    <dgm:cxn modelId="{BE891C9F-009F-427A-A30C-F72CDA6EDF56}" type="presOf" srcId="{A4A5A034-B9B3-4B3E-9657-05FDC0C95D0D}" destId="{FC47356C-72E5-484A-A944-620F21D91CC8}" srcOrd="0" destOrd="0" presId="urn:microsoft.com/office/officeart/2005/8/layout/cycle5"/>
    <dgm:cxn modelId="{80791510-DB52-4CD4-BF63-C3614C0C547C}" srcId="{9F2DA2B8-65CD-4E91-8063-A12A1059249D}" destId="{B1331C02-55EA-4BAF-A5BF-4D1F231AEA55}" srcOrd="2" destOrd="0" parTransId="{60025A76-F3FD-440A-AEDB-38E5C42A82D3}" sibTransId="{832A865A-896E-4871-84B1-F7A4B7D65990}"/>
    <dgm:cxn modelId="{799110A0-EED9-43FF-9A75-AEEF433622CD}" srcId="{9F2DA2B8-65CD-4E91-8063-A12A1059249D}" destId="{395E187E-6895-4340-917F-78D34A873EFD}" srcOrd="1" destOrd="0" parTransId="{E4F710E1-9D22-4AD4-9D88-616E7933359F}" sibTransId="{A4A5A034-B9B3-4B3E-9657-05FDC0C95D0D}"/>
    <dgm:cxn modelId="{C8027C8E-8724-4FA4-8EDD-1920231DD8EF}" type="presParOf" srcId="{7FCD35D7-09C7-40B5-8055-53C2BB3A96AD}" destId="{51DF0CAB-3512-4771-9A72-28454AAB1A61}" srcOrd="0" destOrd="0" presId="urn:microsoft.com/office/officeart/2005/8/layout/cycle5"/>
    <dgm:cxn modelId="{610394F8-7105-4496-9324-E6336280BE74}" type="presParOf" srcId="{7FCD35D7-09C7-40B5-8055-53C2BB3A96AD}" destId="{DFC7A1C4-E568-44AD-B0B2-1E61D7771C3D}" srcOrd="1" destOrd="0" presId="urn:microsoft.com/office/officeart/2005/8/layout/cycle5"/>
    <dgm:cxn modelId="{A501E019-42AB-4FC4-8DF1-EF2A4A3DDA3F}" type="presParOf" srcId="{7FCD35D7-09C7-40B5-8055-53C2BB3A96AD}" destId="{DDC32FBC-306E-44EB-A761-B0C764B93DE7}" srcOrd="2" destOrd="0" presId="urn:microsoft.com/office/officeart/2005/8/layout/cycle5"/>
    <dgm:cxn modelId="{F07DCE4C-C5C4-4DDB-8565-5968C4B33CEB}" type="presParOf" srcId="{7FCD35D7-09C7-40B5-8055-53C2BB3A96AD}" destId="{AC92B577-6495-44AE-A512-E44DEDC7051B}" srcOrd="3" destOrd="0" presId="urn:microsoft.com/office/officeart/2005/8/layout/cycle5"/>
    <dgm:cxn modelId="{2650341D-6E94-4373-97DC-FDDFDE10958E}" type="presParOf" srcId="{7FCD35D7-09C7-40B5-8055-53C2BB3A96AD}" destId="{B36BD111-3AF0-41FF-B759-9942FEA46A51}" srcOrd="4" destOrd="0" presId="urn:microsoft.com/office/officeart/2005/8/layout/cycle5"/>
    <dgm:cxn modelId="{1CFD6826-386F-4091-ACD6-7A2404947131}" type="presParOf" srcId="{7FCD35D7-09C7-40B5-8055-53C2BB3A96AD}" destId="{FC47356C-72E5-484A-A944-620F21D91CC8}" srcOrd="5" destOrd="0" presId="urn:microsoft.com/office/officeart/2005/8/layout/cycle5"/>
    <dgm:cxn modelId="{B711B32E-C5D4-4023-A37D-8C5316093788}" type="presParOf" srcId="{7FCD35D7-09C7-40B5-8055-53C2BB3A96AD}" destId="{BBD054E9-C513-4B8C-9CEA-65106F4C56A5}" srcOrd="6" destOrd="0" presId="urn:microsoft.com/office/officeart/2005/8/layout/cycle5"/>
    <dgm:cxn modelId="{E0908F48-C55C-4F22-A59F-F666B04647CF}" type="presParOf" srcId="{7FCD35D7-09C7-40B5-8055-53C2BB3A96AD}" destId="{6A39C6E0-58C1-4DE1-A820-88C00A02D2D2}" srcOrd="7" destOrd="0" presId="urn:microsoft.com/office/officeart/2005/8/layout/cycle5"/>
    <dgm:cxn modelId="{7E1BD134-0205-4C47-9B49-E2210D569EE7}" type="presParOf" srcId="{7FCD35D7-09C7-40B5-8055-53C2BB3A96AD}" destId="{6EC47E0D-C159-4C91-8DAA-D74831A98254}" srcOrd="8" destOrd="0" presId="urn:microsoft.com/office/officeart/2005/8/layout/cycle5"/>
    <dgm:cxn modelId="{3C5D3ED5-1F97-4FB8-8527-F79683248F2F}" type="presParOf" srcId="{7FCD35D7-09C7-40B5-8055-53C2BB3A96AD}" destId="{64F06207-23EA-4054-8757-47A339EBEA61}" srcOrd="9" destOrd="0" presId="urn:microsoft.com/office/officeart/2005/8/layout/cycle5"/>
    <dgm:cxn modelId="{AE36F33B-BACD-405E-939A-3D7013D25102}" type="presParOf" srcId="{7FCD35D7-09C7-40B5-8055-53C2BB3A96AD}" destId="{105AB53C-5057-4D4C-9AF0-C2E9E1D8D080}" srcOrd="10" destOrd="0" presId="urn:microsoft.com/office/officeart/2005/8/layout/cycle5"/>
    <dgm:cxn modelId="{3D175830-9F0C-4021-9364-6BE92F425589}" type="presParOf" srcId="{7FCD35D7-09C7-40B5-8055-53C2BB3A96AD}" destId="{3B888889-7A79-4799-AF80-075EEE1508FC}" srcOrd="11" destOrd="0" presId="urn:microsoft.com/office/officeart/2005/8/layout/cycle5"/>
    <dgm:cxn modelId="{0F27C8BB-2B26-43CC-9ADE-667BB519BC2D}" type="presParOf" srcId="{7FCD35D7-09C7-40B5-8055-53C2BB3A96AD}" destId="{02C3CA28-5DEC-4164-BA69-E72EF07A678D}" srcOrd="12" destOrd="0" presId="urn:microsoft.com/office/officeart/2005/8/layout/cycle5"/>
    <dgm:cxn modelId="{ED553C4C-3A83-4CAB-8A89-F3FAE544739E}" type="presParOf" srcId="{7FCD35D7-09C7-40B5-8055-53C2BB3A96AD}" destId="{4010F23A-0781-4AF9-90AB-6D771D21EB91}" srcOrd="13" destOrd="0" presId="urn:microsoft.com/office/officeart/2005/8/layout/cycle5"/>
    <dgm:cxn modelId="{80BCF107-6798-4A93-B518-6482214473AC}" type="presParOf" srcId="{7FCD35D7-09C7-40B5-8055-53C2BB3A96AD}" destId="{055EF003-813E-43F7-8439-18ED7355A28C}"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2DA2B8-65CD-4E91-8063-A12A1059249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BC51AEAE-E2F9-4340-A1B1-D198E13CD02A}">
      <dgm:prSet phldrT="[Text]"/>
      <dgm:spPr/>
      <dgm:t>
        <a:bodyPr/>
        <a:lstStyle/>
        <a:p>
          <a:r>
            <a:rPr lang="en-US" dirty="0"/>
            <a:t>Info</a:t>
          </a:r>
        </a:p>
      </dgm:t>
    </dgm:pt>
    <dgm:pt modelId="{0AE54DCC-194B-49CF-BAE8-1B868BA9BD3E}" type="parTrans" cxnId="{AA8A795D-9914-405D-8E37-FD043954EBEF}">
      <dgm:prSet/>
      <dgm:spPr/>
      <dgm:t>
        <a:bodyPr/>
        <a:lstStyle/>
        <a:p>
          <a:endParaRPr lang="en-US"/>
        </a:p>
      </dgm:t>
    </dgm:pt>
    <dgm:pt modelId="{852A9245-F2CF-424F-AA08-F5797C65BFD0}" type="sibTrans" cxnId="{AA8A795D-9914-405D-8E37-FD043954EBEF}">
      <dgm:prSet/>
      <dgm:spPr/>
      <dgm:t>
        <a:bodyPr/>
        <a:lstStyle/>
        <a:p>
          <a:endParaRPr lang="en-US"/>
        </a:p>
      </dgm:t>
    </dgm:pt>
    <dgm:pt modelId="{395E187E-6895-4340-917F-78D34A873EFD}">
      <dgm:prSet phldrT="[Text]"/>
      <dgm:spPr/>
      <dgm:t>
        <a:bodyPr/>
        <a:lstStyle/>
        <a:p>
          <a:r>
            <a:rPr lang="en-US" dirty="0"/>
            <a:t>Goals</a:t>
          </a:r>
        </a:p>
      </dgm:t>
    </dgm:pt>
    <dgm:pt modelId="{E4F710E1-9D22-4AD4-9D88-616E7933359F}" type="parTrans" cxnId="{799110A0-EED9-43FF-9A75-AEEF433622CD}">
      <dgm:prSet/>
      <dgm:spPr/>
      <dgm:t>
        <a:bodyPr/>
        <a:lstStyle/>
        <a:p>
          <a:endParaRPr lang="en-US"/>
        </a:p>
      </dgm:t>
    </dgm:pt>
    <dgm:pt modelId="{A4A5A034-B9B3-4B3E-9657-05FDC0C95D0D}" type="sibTrans" cxnId="{799110A0-EED9-43FF-9A75-AEEF433622CD}">
      <dgm:prSet/>
      <dgm:spPr/>
      <dgm:t>
        <a:bodyPr/>
        <a:lstStyle/>
        <a:p>
          <a:endParaRPr lang="en-US"/>
        </a:p>
      </dgm:t>
    </dgm:pt>
    <dgm:pt modelId="{B1331C02-55EA-4BAF-A5BF-4D1F231AEA55}">
      <dgm:prSet phldrT="[Text]"/>
      <dgm:spPr/>
      <dgm:t>
        <a:bodyPr/>
        <a:lstStyle/>
        <a:p>
          <a:r>
            <a:rPr lang="en-US" dirty="0"/>
            <a:t>Plan</a:t>
          </a:r>
        </a:p>
      </dgm:t>
    </dgm:pt>
    <dgm:pt modelId="{60025A76-F3FD-440A-AEDB-38E5C42A82D3}" type="parTrans" cxnId="{80791510-DB52-4CD4-BF63-C3614C0C547C}">
      <dgm:prSet/>
      <dgm:spPr/>
      <dgm:t>
        <a:bodyPr/>
        <a:lstStyle/>
        <a:p>
          <a:endParaRPr lang="en-US"/>
        </a:p>
      </dgm:t>
    </dgm:pt>
    <dgm:pt modelId="{832A865A-896E-4871-84B1-F7A4B7D65990}" type="sibTrans" cxnId="{80791510-DB52-4CD4-BF63-C3614C0C547C}">
      <dgm:prSet/>
      <dgm:spPr/>
      <dgm:t>
        <a:bodyPr/>
        <a:lstStyle/>
        <a:p>
          <a:endParaRPr lang="en-US"/>
        </a:p>
      </dgm:t>
    </dgm:pt>
    <dgm:pt modelId="{9152AD2B-BB32-4D10-864C-009126E17E01}">
      <dgm:prSet phldrT="[Text]"/>
      <dgm:spPr/>
      <dgm:t>
        <a:bodyPr/>
        <a:lstStyle/>
        <a:p>
          <a:r>
            <a:rPr lang="en-US" dirty="0"/>
            <a:t>Implementation</a:t>
          </a:r>
        </a:p>
      </dgm:t>
    </dgm:pt>
    <dgm:pt modelId="{D37FEA0A-4988-48A9-843D-C8B3D1DBEA32}" type="parTrans" cxnId="{274E1FD2-2675-4709-9AE5-88E462B5FD9C}">
      <dgm:prSet/>
      <dgm:spPr/>
      <dgm:t>
        <a:bodyPr/>
        <a:lstStyle/>
        <a:p>
          <a:endParaRPr lang="en-US"/>
        </a:p>
      </dgm:t>
    </dgm:pt>
    <dgm:pt modelId="{22F1E177-64A6-473B-A529-69DCDF707CB7}" type="sibTrans" cxnId="{274E1FD2-2675-4709-9AE5-88E462B5FD9C}">
      <dgm:prSet/>
      <dgm:spPr/>
      <dgm:t>
        <a:bodyPr/>
        <a:lstStyle/>
        <a:p>
          <a:endParaRPr lang="en-US"/>
        </a:p>
      </dgm:t>
    </dgm:pt>
    <dgm:pt modelId="{178D4F95-7620-4AF1-BA33-F058FC65988A}">
      <dgm:prSet phldrT="[Text]"/>
      <dgm:spPr/>
      <dgm:t>
        <a:bodyPr/>
        <a:lstStyle/>
        <a:p>
          <a:r>
            <a:rPr lang="en-US" dirty="0"/>
            <a:t>Review/Revision</a:t>
          </a:r>
        </a:p>
      </dgm:t>
    </dgm:pt>
    <dgm:pt modelId="{3A228B33-4551-4B87-B73F-3386693122D2}" type="parTrans" cxnId="{99D6DF36-8507-44E2-AC6C-C33CCC73802C}">
      <dgm:prSet/>
      <dgm:spPr/>
      <dgm:t>
        <a:bodyPr/>
        <a:lstStyle/>
        <a:p>
          <a:endParaRPr lang="en-US"/>
        </a:p>
      </dgm:t>
    </dgm:pt>
    <dgm:pt modelId="{0E8359E4-ABA6-4134-84F6-8267004F407B}" type="sibTrans" cxnId="{99D6DF36-8507-44E2-AC6C-C33CCC73802C}">
      <dgm:prSet/>
      <dgm:spPr/>
      <dgm:t>
        <a:bodyPr/>
        <a:lstStyle/>
        <a:p>
          <a:endParaRPr lang="en-US"/>
        </a:p>
      </dgm:t>
    </dgm:pt>
    <dgm:pt modelId="{7FCD35D7-09C7-40B5-8055-53C2BB3A96AD}" type="pres">
      <dgm:prSet presAssocID="{9F2DA2B8-65CD-4E91-8063-A12A1059249D}" presName="cycle" presStyleCnt="0">
        <dgm:presLayoutVars>
          <dgm:dir/>
          <dgm:resizeHandles val="exact"/>
        </dgm:presLayoutVars>
      </dgm:prSet>
      <dgm:spPr/>
      <dgm:t>
        <a:bodyPr/>
        <a:lstStyle/>
        <a:p>
          <a:endParaRPr lang="en-US"/>
        </a:p>
      </dgm:t>
    </dgm:pt>
    <dgm:pt modelId="{51DF0CAB-3512-4771-9A72-28454AAB1A61}" type="pres">
      <dgm:prSet presAssocID="{BC51AEAE-E2F9-4340-A1B1-D198E13CD02A}" presName="node" presStyleLbl="node1" presStyleIdx="0" presStyleCnt="5">
        <dgm:presLayoutVars>
          <dgm:bulletEnabled val="1"/>
        </dgm:presLayoutVars>
      </dgm:prSet>
      <dgm:spPr/>
      <dgm:t>
        <a:bodyPr/>
        <a:lstStyle/>
        <a:p>
          <a:endParaRPr lang="en-US"/>
        </a:p>
      </dgm:t>
    </dgm:pt>
    <dgm:pt modelId="{DFC7A1C4-E568-44AD-B0B2-1E61D7771C3D}" type="pres">
      <dgm:prSet presAssocID="{BC51AEAE-E2F9-4340-A1B1-D198E13CD02A}" presName="spNode" presStyleCnt="0"/>
      <dgm:spPr/>
    </dgm:pt>
    <dgm:pt modelId="{DDC32FBC-306E-44EB-A761-B0C764B93DE7}" type="pres">
      <dgm:prSet presAssocID="{852A9245-F2CF-424F-AA08-F5797C65BFD0}" presName="sibTrans" presStyleLbl="sibTrans1D1" presStyleIdx="0" presStyleCnt="5"/>
      <dgm:spPr/>
      <dgm:t>
        <a:bodyPr/>
        <a:lstStyle/>
        <a:p>
          <a:endParaRPr lang="en-US"/>
        </a:p>
      </dgm:t>
    </dgm:pt>
    <dgm:pt modelId="{AC92B577-6495-44AE-A512-E44DEDC7051B}" type="pres">
      <dgm:prSet presAssocID="{395E187E-6895-4340-917F-78D34A873EFD}" presName="node" presStyleLbl="node1" presStyleIdx="1" presStyleCnt="5">
        <dgm:presLayoutVars>
          <dgm:bulletEnabled val="1"/>
        </dgm:presLayoutVars>
      </dgm:prSet>
      <dgm:spPr/>
      <dgm:t>
        <a:bodyPr/>
        <a:lstStyle/>
        <a:p>
          <a:endParaRPr lang="en-US"/>
        </a:p>
      </dgm:t>
    </dgm:pt>
    <dgm:pt modelId="{B36BD111-3AF0-41FF-B759-9942FEA46A51}" type="pres">
      <dgm:prSet presAssocID="{395E187E-6895-4340-917F-78D34A873EFD}" presName="spNode" presStyleCnt="0"/>
      <dgm:spPr/>
    </dgm:pt>
    <dgm:pt modelId="{FC47356C-72E5-484A-A944-620F21D91CC8}" type="pres">
      <dgm:prSet presAssocID="{A4A5A034-B9B3-4B3E-9657-05FDC0C95D0D}" presName="sibTrans" presStyleLbl="sibTrans1D1" presStyleIdx="1" presStyleCnt="5"/>
      <dgm:spPr/>
      <dgm:t>
        <a:bodyPr/>
        <a:lstStyle/>
        <a:p>
          <a:endParaRPr lang="en-US"/>
        </a:p>
      </dgm:t>
    </dgm:pt>
    <dgm:pt modelId="{BBD054E9-C513-4B8C-9CEA-65106F4C56A5}" type="pres">
      <dgm:prSet presAssocID="{B1331C02-55EA-4BAF-A5BF-4D1F231AEA55}" presName="node" presStyleLbl="node1" presStyleIdx="2" presStyleCnt="5">
        <dgm:presLayoutVars>
          <dgm:bulletEnabled val="1"/>
        </dgm:presLayoutVars>
      </dgm:prSet>
      <dgm:spPr/>
      <dgm:t>
        <a:bodyPr/>
        <a:lstStyle/>
        <a:p>
          <a:endParaRPr lang="en-US"/>
        </a:p>
      </dgm:t>
    </dgm:pt>
    <dgm:pt modelId="{6A39C6E0-58C1-4DE1-A820-88C00A02D2D2}" type="pres">
      <dgm:prSet presAssocID="{B1331C02-55EA-4BAF-A5BF-4D1F231AEA55}" presName="spNode" presStyleCnt="0"/>
      <dgm:spPr/>
    </dgm:pt>
    <dgm:pt modelId="{6EC47E0D-C159-4C91-8DAA-D74831A98254}" type="pres">
      <dgm:prSet presAssocID="{832A865A-896E-4871-84B1-F7A4B7D65990}" presName="sibTrans" presStyleLbl="sibTrans1D1" presStyleIdx="2" presStyleCnt="5"/>
      <dgm:spPr/>
      <dgm:t>
        <a:bodyPr/>
        <a:lstStyle/>
        <a:p>
          <a:endParaRPr lang="en-US"/>
        </a:p>
      </dgm:t>
    </dgm:pt>
    <dgm:pt modelId="{64F06207-23EA-4054-8757-47A339EBEA61}" type="pres">
      <dgm:prSet presAssocID="{9152AD2B-BB32-4D10-864C-009126E17E01}" presName="node" presStyleLbl="node1" presStyleIdx="3" presStyleCnt="5">
        <dgm:presLayoutVars>
          <dgm:bulletEnabled val="1"/>
        </dgm:presLayoutVars>
      </dgm:prSet>
      <dgm:spPr/>
      <dgm:t>
        <a:bodyPr/>
        <a:lstStyle/>
        <a:p>
          <a:endParaRPr lang="en-US"/>
        </a:p>
      </dgm:t>
    </dgm:pt>
    <dgm:pt modelId="{105AB53C-5057-4D4C-9AF0-C2E9E1D8D080}" type="pres">
      <dgm:prSet presAssocID="{9152AD2B-BB32-4D10-864C-009126E17E01}" presName="spNode" presStyleCnt="0"/>
      <dgm:spPr/>
    </dgm:pt>
    <dgm:pt modelId="{3B888889-7A79-4799-AF80-075EEE1508FC}" type="pres">
      <dgm:prSet presAssocID="{22F1E177-64A6-473B-A529-69DCDF707CB7}" presName="sibTrans" presStyleLbl="sibTrans1D1" presStyleIdx="3" presStyleCnt="5"/>
      <dgm:spPr/>
      <dgm:t>
        <a:bodyPr/>
        <a:lstStyle/>
        <a:p>
          <a:endParaRPr lang="en-US"/>
        </a:p>
      </dgm:t>
    </dgm:pt>
    <dgm:pt modelId="{02C3CA28-5DEC-4164-BA69-E72EF07A678D}" type="pres">
      <dgm:prSet presAssocID="{178D4F95-7620-4AF1-BA33-F058FC65988A}" presName="node" presStyleLbl="node1" presStyleIdx="4" presStyleCnt="5">
        <dgm:presLayoutVars>
          <dgm:bulletEnabled val="1"/>
        </dgm:presLayoutVars>
      </dgm:prSet>
      <dgm:spPr/>
      <dgm:t>
        <a:bodyPr/>
        <a:lstStyle/>
        <a:p>
          <a:endParaRPr lang="en-US"/>
        </a:p>
      </dgm:t>
    </dgm:pt>
    <dgm:pt modelId="{4010F23A-0781-4AF9-90AB-6D771D21EB91}" type="pres">
      <dgm:prSet presAssocID="{178D4F95-7620-4AF1-BA33-F058FC65988A}" presName="spNode" presStyleCnt="0"/>
      <dgm:spPr/>
    </dgm:pt>
    <dgm:pt modelId="{055EF003-813E-43F7-8439-18ED7355A28C}" type="pres">
      <dgm:prSet presAssocID="{0E8359E4-ABA6-4134-84F6-8267004F407B}" presName="sibTrans" presStyleLbl="sibTrans1D1" presStyleIdx="4" presStyleCnt="5"/>
      <dgm:spPr/>
      <dgm:t>
        <a:bodyPr/>
        <a:lstStyle/>
        <a:p>
          <a:endParaRPr lang="en-US"/>
        </a:p>
      </dgm:t>
    </dgm:pt>
  </dgm:ptLst>
  <dgm:cxnLst>
    <dgm:cxn modelId="{238CE1D5-340C-4153-B912-83E42B0EDC4F}" type="presOf" srcId="{9F2DA2B8-65CD-4E91-8063-A12A1059249D}" destId="{7FCD35D7-09C7-40B5-8055-53C2BB3A96AD}" srcOrd="0" destOrd="0" presId="urn:microsoft.com/office/officeart/2005/8/layout/cycle5"/>
    <dgm:cxn modelId="{FD220059-5D8C-4F9A-9624-9CE88C4DE747}" type="presOf" srcId="{852A9245-F2CF-424F-AA08-F5797C65BFD0}" destId="{DDC32FBC-306E-44EB-A761-B0C764B93DE7}" srcOrd="0" destOrd="0" presId="urn:microsoft.com/office/officeart/2005/8/layout/cycle5"/>
    <dgm:cxn modelId="{CB2E5E2C-B005-4500-9F9B-BD446FD78321}" type="presOf" srcId="{0E8359E4-ABA6-4134-84F6-8267004F407B}" destId="{055EF003-813E-43F7-8439-18ED7355A28C}" srcOrd="0" destOrd="0" presId="urn:microsoft.com/office/officeart/2005/8/layout/cycle5"/>
    <dgm:cxn modelId="{99D6DF36-8507-44E2-AC6C-C33CCC73802C}" srcId="{9F2DA2B8-65CD-4E91-8063-A12A1059249D}" destId="{178D4F95-7620-4AF1-BA33-F058FC65988A}" srcOrd="4" destOrd="0" parTransId="{3A228B33-4551-4B87-B73F-3386693122D2}" sibTransId="{0E8359E4-ABA6-4134-84F6-8267004F407B}"/>
    <dgm:cxn modelId="{51FF84D0-E150-4FB4-9FD5-C2175AF75563}" type="presOf" srcId="{9152AD2B-BB32-4D10-864C-009126E17E01}" destId="{64F06207-23EA-4054-8757-47A339EBEA61}" srcOrd="0" destOrd="0" presId="urn:microsoft.com/office/officeart/2005/8/layout/cycle5"/>
    <dgm:cxn modelId="{D27A03E1-9B58-4D9B-B22F-92345664D4FA}" type="presOf" srcId="{178D4F95-7620-4AF1-BA33-F058FC65988A}" destId="{02C3CA28-5DEC-4164-BA69-E72EF07A678D}" srcOrd="0" destOrd="0" presId="urn:microsoft.com/office/officeart/2005/8/layout/cycle5"/>
    <dgm:cxn modelId="{274E1FD2-2675-4709-9AE5-88E462B5FD9C}" srcId="{9F2DA2B8-65CD-4E91-8063-A12A1059249D}" destId="{9152AD2B-BB32-4D10-864C-009126E17E01}" srcOrd="3" destOrd="0" parTransId="{D37FEA0A-4988-48A9-843D-C8B3D1DBEA32}" sibTransId="{22F1E177-64A6-473B-A529-69DCDF707CB7}"/>
    <dgm:cxn modelId="{C9A3691B-2922-4CDF-B2A8-03624702B47F}" type="presOf" srcId="{22F1E177-64A6-473B-A529-69DCDF707CB7}" destId="{3B888889-7A79-4799-AF80-075EEE1508FC}" srcOrd="0" destOrd="0" presId="urn:microsoft.com/office/officeart/2005/8/layout/cycle5"/>
    <dgm:cxn modelId="{950D45E5-D0C8-4B2C-8BD1-E2BB86897C78}" type="presOf" srcId="{BC51AEAE-E2F9-4340-A1B1-D198E13CD02A}" destId="{51DF0CAB-3512-4771-9A72-28454AAB1A61}" srcOrd="0" destOrd="0" presId="urn:microsoft.com/office/officeart/2005/8/layout/cycle5"/>
    <dgm:cxn modelId="{E4E689D8-1C2D-4502-8B9C-835630A5F581}" type="presOf" srcId="{B1331C02-55EA-4BAF-A5BF-4D1F231AEA55}" destId="{BBD054E9-C513-4B8C-9CEA-65106F4C56A5}" srcOrd="0" destOrd="0" presId="urn:microsoft.com/office/officeart/2005/8/layout/cycle5"/>
    <dgm:cxn modelId="{86576B6A-BBFC-4F4D-AC0E-75920ED82B58}" type="presOf" srcId="{832A865A-896E-4871-84B1-F7A4B7D65990}" destId="{6EC47E0D-C159-4C91-8DAA-D74831A98254}" srcOrd="0" destOrd="0" presId="urn:microsoft.com/office/officeart/2005/8/layout/cycle5"/>
    <dgm:cxn modelId="{6CC1DC04-AA1A-4256-BDF1-4609406508F6}" type="presOf" srcId="{395E187E-6895-4340-917F-78D34A873EFD}" destId="{AC92B577-6495-44AE-A512-E44DEDC7051B}" srcOrd="0" destOrd="0" presId="urn:microsoft.com/office/officeart/2005/8/layout/cycle5"/>
    <dgm:cxn modelId="{AA8A795D-9914-405D-8E37-FD043954EBEF}" srcId="{9F2DA2B8-65CD-4E91-8063-A12A1059249D}" destId="{BC51AEAE-E2F9-4340-A1B1-D198E13CD02A}" srcOrd="0" destOrd="0" parTransId="{0AE54DCC-194B-49CF-BAE8-1B868BA9BD3E}" sibTransId="{852A9245-F2CF-424F-AA08-F5797C65BFD0}"/>
    <dgm:cxn modelId="{BE891C9F-009F-427A-A30C-F72CDA6EDF56}" type="presOf" srcId="{A4A5A034-B9B3-4B3E-9657-05FDC0C95D0D}" destId="{FC47356C-72E5-484A-A944-620F21D91CC8}" srcOrd="0" destOrd="0" presId="urn:microsoft.com/office/officeart/2005/8/layout/cycle5"/>
    <dgm:cxn modelId="{80791510-DB52-4CD4-BF63-C3614C0C547C}" srcId="{9F2DA2B8-65CD-4E91-8063-A12A1059249D}" destId="{B1331C02-55EA-4BAF-A5BF-4D1F231AEA55}" srcOrd="2" destOrd="0" parTransId="{60025A76-F3FD-440A-AEDB-38E5C42A82D3}" sibTransId="{832A865A-896E-4871-84B1-F7A4B7D65990}"/>
    <dgm:cxn modelId="{799110A0-EED9-43FF-9A75-AEEF433622CD}" srcId="{9F2DA2B8-65CD-4E91-8063-A12A1059249D}" destId="{395E187E-6895-4340-917F-78D34A873EFD}" srcOrd="1" destOrd="0" parTransId="{E4F710E1-9D22-4AD4-9D88-616E7933359F}" sibTransId="{A4A5A034-B9B3-4B3E-9657-05FDC0C95D0D}"/>
    <dgm:cxn modelId="{C8027C8E-8724-4FA4-8EDD-1920231DD8EF}" type="presParOf" srcId="{7FCD35D7-09C7-40B5-8055-53C2BB3A96AD}" destId="{51DF0CAB-3512-4771-9A72-28454AAB1A61}" srcOrd="0" destOrd="0" presId="urn:microsoft.com/office/officeart/2005/8/layout/cycle5"/>
    <dgm:cxn modelId="{610394F8-7105-4496-9324-E6336280BE74}" type="presParOf" srcId="{7FCD35D7-09C7-40B5-8055-53C2BB3A96AD}" destId="{DFC7A1C4-E568-44AD-B0B2-1E61D7771C3D}" srcOrd="1" destOrd="0" presId="urn:microsoft.com/office/officeart/2005/8/layout/cycle5"/>
    <dgm:cxn modelId="{A501E019-42AB-4FC4-8DF1-EF2A4A3DDA3F}" type="presParOf" srcId="{7FCD35D7-09C7-40B5-8055-53C2BB3A96AD}" destId="{DDC32FBC-306E-44EB-A761-B0C764B93DE7}" srcOrd="2" destOrd="0" presId="urn:microsoft.com/office/officeart/2005/8/layout/cycle5"/>
    <dgm:cxn modelId="{F07DCE4C-C5C4-4DDB-8565-5968C4B33CEB}" type="presParOf" srcId="{7FCD35D7-09C7-40B5-8055-53C2BB3A96AD}" destId="{AC92B577-6495-44AE-A512-E44DEDC7051B}" srcOrd="3" destOrd="0" presId="urn:microsoft.com/office/officeart/2005/8/layout/cycle5"/>
    <dgm:cxn modelId="{2650341D-6E94-4373-97DC-FDDFDE10958E}" type="presParOf" srcId="{7FCD35D7-09C7-40B5-8055-53C2BB3A96AD}" destId="{B36BD111-3AF0-41FF-B759-9942FEA46A51}" srcOrd="4" destOrd="0" presId="urn:microsoft.com/office/officeart/2005/8/layout/cycle5"/>
    <dgm:cxn modelId="{1CFD6826-386F-4091-ACD6-7A2404947131}" type="presParOf" srcId="{7FCD35D7-09C7-40B5-8055-53C2BB3A96AD}" destId="{FC47356C-72E5-484A-A944-620F21D91CC8}" srcOrd="5" destOrd="0" presId="urn:microsoft.com/office/officeart/2005/8/layout/cycle5"/>
    <dgm:cxn modelId="{B711B32E-C5D4-4023-A37D-8C5316093788}" type="presParOf" srcId="{7FCD35D7-09C7-40B5-8055-53C2BB3A96AD}" destId="{BBD054E9-C513-4B8C-9CEA-65106F4C56A5}" srcOrd="6" destOrd="0" presId="urn:microsoft.com/office/officeart/2005/8/layout/cycle5"/>
    <dgm:cxn modelId="{E0908F48-C55C-4F22-A59F-F666B04647CF}" type="presParOf" srcId="{7FCD35D7-09C7-40B5-8055-53C2BB3A96AD}" destId="{6A39C6E0-58C1-4DE1-A820-88C00A02D2D2}" srcOrd="7" destOrd="0" presId="urn:microsoft.com/office/officeart/2005/8/layout/cycle5"/>
    <dgm:cxn modelId="{7E1BD134-0205-4C47-9B49-E2210D569EE7}" type="presParOf" srcId="{7FCD35D7-09C7-40B5-8055-53C2BB3A96AD}" destId="{6EC47E0D-C159-4C91-8DAA-D74831A98254}" srcOrd="8" destOrd="0" presId="urn:microsoft.com/office/officeart/2005/8/layout/cycle5"/>
    <dgm:cxn modelId="{3C5D3ED5-1F97-4FB8-8527-F79683248F2F}" type="presParOf" srcId="{7FCD35D7-09C7-40B5-8055-53C2BB3A96AD}" destId="{64F06207-23EA-4054-8757-47A339EBEA61}" srcOrd="9" destOrd="0" presId="urn:microsoft.com/office/officeart/2005/8/layout/cycle5"/>
    <dgm:cxn modelId="{AE36F33B-BACD-405E-939A-3D7013D25102}" type="presParOf" srcId="{7FCD35D7-09C7-40B5-8055-53C2BB3A96AD}" destId="{105AB53C-5057-4D4C-9AF0-C2E9E1D8D080}" srcOrd="10" destOrd="0" presId="urn:microsoft.com/office/officeart/2005/8/layout/cycle5"/>
    <dgm:cxn modelId="{3D175830-9F0C-4021-9364-6BE92F425589}" type="presParOf" srcId="{7FCD35D7-09C7-40B5-8055-53C2BB3A96AD}" destId="{3B888889-7A79-4799-AF80-075EEE1508FC}" srcOrd="11" destOrd="0" presId="urn:microsoft.com/office/officeart/2005/8/layout/cycle5"/>
    <dgm:cxn modelId="{0F27C8BB-2B26-43CC-9ADE-667BB519BC2D}" type="presParOf" srcId="{7FCD35D7-09C7-40B5-8055-53C2BB3A96AD}" destId="{02C3CA28-5DEC-4164-BA69-E72EF07A678D}" srcOrd="12" destOrd="0" presId="urn:microsoft.com/office/officeart/2005/8/layout/cycle5"/>
    <dgm:cxn modelId="{ED553C4C-3A83-4CAB-8A89-F3FAE544739E}" type="presParOf" srcId="{7FCD35D7-09C7-40B5-8055-53C2BB3A96AD}" destId="{4010F23A-0781-4AF9-90AB-6D771D21EB91}" srcOrd="13" destOrd="0" presId="urn:microsoft.com/office/officeart/2005/8/layout/cycle5"/>
    <dgm:cxn modelId="{80BCF107-6798-4A93-B518-6482214473AC}" type="presParOf" srcId="{7FCD35D7-09C7-40B5-8055-53C2BB3A96AD}" destId="{055EF003-813E-43F7-8439-18ED7355A28C}"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F3D8EB-22E5-4C5A-875F-90753F2F636B}" type="doc">
      <dgm:prSet loTypeId="urn:microsoft.com/office/officeart/2005/8/layout/chevron1" loCatId="process" qsTypeId="urn:microsoft.com/office/officeart/2005/8/quickstyle/simple1" qsCatId="simple" csTypeId="urn:microsoft.com/office/officeart/2005/8/colors/colorful1" csCatId="colorful" phldr="1"/>
      <dgm:spPr/>
    </dgm:pt>
    <dgm:pt modelId="{0798F25B-DA3D-447C-9EF3-8E72FA16927C}">
      <dgm:prSet phldrT="[Text]"/>
      <dgm:spPr/>
      <dgm:t>
        <a:bodyPr/>
        <a:lstStyle/>
        <a:p>
          <a:r>
            <a:rPr lang="en-US" dirty="0"/>
            <a:t>Application</a:t>
          </a:r>
        </a:p>
      </dgm:t>
    </dgm:pt>
    <dgm:pt modelId="{A4CEF584-F637-498D-A8F6-057F0377DF4D}" type="parTrans" cxnId="{8D9850E6-506B-4F2A-9ADE-E15CBEB30AAD}">
      <dgm:prSet/>
      <dgm:spPr/>
      <dgm:t>
        <a:bodyPr/>
        <a:lstStyle/>
        <a:p>
          <a:endParaRPr lang="en-US"/>
        </a:p>
      </dgm:t>
    </dgm:pt>
    <dgm:pt modelId="{994291B2-D60E-4503-9C12-0005EEB59F1B}" type="sibTrans" cxnId="{8D9850E6-506B-4F2A-9ADE-E15CBEB30AAD}">
      <dgm:prSet/>
      <dgm:spPr/>
      <dgm:t>
        <a:bodyPr/>
        <a:lstStyle/>
        <a:p>
          <a:endParaRPr lang="en-US"/>
        </a:p>
      </dgm:t>
    </dgm:pt>
    <dgm:pt modelId="{15D7428D-493E-4167-A9C8-BDDA11B471DC}">
      <dgm:prSet phldrT="[Text]"/>
      <dgm:spPr/>
      <dgm:t>
        <a:bodyPr/>
        <a:lstStyle/>
        <a:p>
          <a:r>
            <a:rPr lang="en-US" dirty="0"/>
            <a:t>Public Meeting</a:t>
          </a:r>
        </a:p>
      </dgm:t>
    </dgm:pt>
    <dgm:pt modelId="{A0A568D8-714E-4C1D-8BFB-7EA0FE43F8CE}" type="parTrans" cxnId="{17A03429-D0D9-463D-802F-11FCC0A9A37E}">
      <dgm:prSet/>
      <dgm:spPr/>
      <dgm:t>
        <a:bodyPr/>
        <a:lstStyle/>
        <a:p>
          <a:endParaRPr lang="en-US"/>
        </a:p>
      </dgm:t>
    </dgm:pt>
    <dgm:pt modelId="{6F388539-1F52-4AE9-B065-92057DF54839}" type="sibTrans" cxnId="{17A03429-D0D9-463D-802F-11FCC0A9A37E}">
      <dgm:prSet/>
      <dgm:spPr/>
      <dgm:t>
        <a:bodyPr/>
        <a:lstStyle/>
        <a:p>
          <a:endParaRPr lang="en-US"/>
        </a:p>
      </dgm:t>
    </dgm:pt>
    <dgm:pt modelId="{FDE1E610-B425-42FF-9E08-B52B8BF0C1A4}">
      <dgm:prSet phldrT="[Text]"/>
      <dgm:spPr/>
      <dgm:t>
        <a:bodyPr/>
        <a:lstStyle/>
        <a:p>
          <a:r>
            <a:rPr lang="en-US" dirty="0"/>
            <a:t>Planning Commission</a:t>
          </a:r>
        </a:p>
      </dgm:t>
    </dgm:pt>
    <dgm:pt modelId="{D325F358-CB3D-48BF-AFD2-8159CAD8DC37}" type="parTrans" cxnId="{AE7E671B-3F4E-4B59-9569-0BDA19DDAE88}">
      <dgm:prSet/>
      <dgm:spPr/>
      <dgm:t>
        <a:bodyPr/>
        <a:lstStyle/>
        <a:p>
          <a:endParaRPr lang="en-US"/>
        </a:p>
      </dgm:t>
    </dgm:pt>
    <dgm:pt modelId="{2D6765D1-76E2-4018-AB11-2C5DE461BDF9}" type="sibTrans" cxnId="{AE7E671B-3F4E-4B59-9569-0BDA19DDAE88}">
      <dgm:prSet/>
      <dgm:spPr/>
      <dgm:t>
        <a:bodyPr/>
        <a:lstStyle/>
        <a:p>
          <a:endParaRPr lang="en-US"/>
        </a:p>
      </dgm:t>
    </dgm:pt>
    <dgm:pt modelId="{9EB0DCBA-C494-47A3-9481-6FC3B1574401}">
      <dgm:prSet phldrT="[Text]"/>
      <dgm:spPr/>
      <dgm:t>
        <a:bodyPr/>
        <a:lstStyle/>
        <a:p>
          <a:r>
            <a:rPr lang="en-US" dirty="0"/>
            <a:t>City Council</a:t>
          </a:r>
        </a:p>
      </dgm:t>
    </dgm:pt>
    <dgm:pt modelId="{73519C5A-76FD-4BE6-8386-9FEDDA4D4BC6}" type="parTrans" cxnId="{2DA9E236-EEFC-4E1C-A563-58B4EAEEC6C7}">
      <dgm:prSet/>
      <dgm:spPr/>
      <dgm:t>
        <a:bodyPr/>
        <a:lstStyle/>
        <a:p>
          <a:endParaRPr lang="en-US"/>
        </a:p>
      </dgm:t>
    </dgm:pt>
    <dgm:pt modelId="{ADD5DAC4-F76D-4A75-95A4-275460E83AA8}" type="sibTrans" cxnId="{2DA9E236-EEFC-4E1C-A563-58B4EAEEC6C7}">
      <dgm:prSet/>
      <dgm:spPr/>
      <dgm:t>
        <a:bodyPr/>
        <a:lstStyle/>
        <a:p>
          <a:endParaRPr lang="en-US"/>
        </a:p>
      </dgm:t>
    </dgm:pt>
    <dgm:pt modelId="{464E6ED6-EB7D-4535-8B17-07009516A5FA}" type="pres">
      <dgm:prSet presAssocID="{94F3D8EB-22E5-4C5A-875F-90753F2F636B}" presName="Name0" presStyleCnt="0">
        <dgm:presLayoutVars>
          <dgm:dir/>
          <dgm:animLvl val="lvl"/>
          <dgm:resizeHandles val="exact"/>
        </dgm:presLayoutVars>
      </dgm:prSet>
      <dgm:spPr/>
    </dgm:pt>
    <dgm:pt modelId="{8EBEFAF7-8E5A-432A-AE00-7FB9FCB7A98F}" type="pres">
      <dgm:prSet presAssocID="{0798F25B-DA3D-447C-9EF3-8E72FA16927C}" presName="parTxOnly" presStyleLbl="node1" presStyleIdx="0" presStyleCnt="4">
        <dgm:presLayoutVars>
          <dgm:chMax val="0"/>
          <dgm:chPref val="0"/>
          <dgm:bulletEnabled val="1"/>
        </dgm:presLayoutVars>
      </dgm:prSet>
      <dgm:spPr/>
      <dgm:t>
        <a:bodyPr/>
        <a:lstStyle/>
        <a:p>
          <a:endParaRPr lang="en-US"/>
        </a:p>
      </dgm:t>
    </dgm:pt>
    <dgm:pt modelId="{E16BBC26-3A54-4ECA-AEBB-122C264E683A}" type="pres">
      <dgm:prSet presAssocID="{994291B2-D60E-4503-9C12-0005EEB59F1B}" presName="parTxOnlySpace" presStyleCnt="0"/>
      <dgm:spPr/>
    </dgm:pt>
    <dgm:pt modelId="{14774E84-176F-4AD6-A0DD-FFC74346FA6F}" type="pres">
      <dgm:prSet presAssocID="{15D7428D-493E-4167-A9C8-BDDA11B471DC}" presName="parTxOnly" presStyleLbl="node1" presStyleIdx="1" presStyleCnt="4">
        <dgm:presLayoutVars>
          <dgm:chMax val="0"/>
          <dgm:chPref val="0"/>
          <dgm:bulletEnabled val="1"/>
        </dgm:presLayoutVars>
      </dgm:prSet>
      <dgm:spPr/>
      <dgm:t>
        <a:bodyPr/>
        <a:lstStyle/>
        <a:p>
          <a:endParaRPr lang="en-US"/>
        </a:p>
      </dgm:t>
    </dgm:pt>
    <dgm:pt modelId="{51E94596-369E-4B24-A45C-E85C542C0B1A}" type="pres">
      <dgm:prSet presAssocID="{6F388539-1F52-4AE9-B065-92057DF54839}" presName="parTxOnlySpace" presStyleCnt="0"/>
      <dgm:spPr/>
    </dgm:pt>
    <dgm:pt modelId="{98141B6A-0681-41B6-8402-A66B4DD6D2A8}" type="pres">
      <dgm:prSet presAssocID="{FDE1E610-B425-42FF-9E08-B52B8BF0C1A4}" presName="parTxOnly" presStyleLbl="node1" presStyleIdx="2" presStyleCnt="4">
        <dgm:presLayoutVars>
          <dgm:chMax val="0"/>
          <dgm:chPref val="0"/>
          <dgm:bulletEnabled val="1"/>
        </dgm:presLayoutVars>
      </dgm:prSet>
      <dgm:spPr/>
      <dgm:t>
        <a:bodyPr/>
        <a:lstStyle/>
        <a:p>
          <a:endParaRPr lang="en-US"/>
        </a:p>
      </dgm:t>
    </dgm:pt>
    <dgm:pt modelId="{516953F4-3EB1-4359-B11A-0B861E31AC5B}" type="pres">
      <dgm:prSet presAssocID="{2D6765D1-76E2-4018-AB11-2C5DE461BDF9}" presName="parTxOnlySpace" presStyleCnt="0"/>
      <dgm:spPr/>
    </dgm:pt>
    <dgm:pt modelId="{59D97D97-BE08-46C1-8B3E-20CAB3939E86}" type="pres">
      <dgm:prSet presAssocID="{9EB0DCBA-C494-47A3-9481-6FC3B1574401}" presName="parTxOnly" presStyleLbl="node1" presStyleIdx="3" presStyleCnt="4">
        <dgm:presLayoutVars>
          <dgm:chMax val="0"/>
          <dgm:chPref val="0"/>
          <dgm:bulletEnabled val="1"/>
        </dgm:presLayoutVars>
      </dgm:prSet>
      <dgm:spPr/>
      <dgm:t>
        <a:bodyPr/>
        <a:lstStyle/>
        <a:p>
          <a:endParaRPr lang="en-US"/>
        </a:p>
      </dgm:t>
    </dgm:pt>
  </dgm:ptLst>
  <dgm:cxnLst>
    <dgm:cxn modelId="{E1214C67-0316-4E59-9B12-C616323D8396}" type="presOf" srcId="{0798F25B-DA3D-447C-9EF3-8E72FA16927C}" destId="{8EBEFAF7-8E5A-432A-AE00-7FB9FCB7A98F}" srcOrd="0" destOrd="0" presId="urn:microsoft.com/office/officeart/2005/8/layout/chevron1"/>
    <dgm:cxn modelId="{2DA9E236-EEFC-4E1C-A563-58B4EAEEC6C7}" srcId="{94F3D8EB-22E5-4C5A-875F-90753F2F636B}" destId="{9EB0DCBA-C494-47A3-9481-6FC3B1574401}" srcOrd="3" destOrd="0" parTransId="{73519C5A-76FD-4BE6-8386-9FEDDA4D4BC6}" sibTransId="{ADD5DAC4-F76D-4A75-95A4-275460E83AA8}"/>
    <dgm:cxn modelId="{17A03429-D0D9-463D-802F-11FCC0A9A37E}" srcId="{94F3D8EB-22E5-4C5A-875F-90753F2F636B}" destId="{15D7428D-493E-4167-A9C8-BDDA11B471DC}" srcOrd="1" destOrd="0" parTransId="{A0A568D8-714E-4C1D-8BFB-7EA0FE43F8CE}" sibTransId="{6F388539-1F52-4AE9-B065-92057DF54839}"/>
    <dgm:cxn modelId="{49E831BE-6FB6-49DE-8E6F-BCA3D97B30AA}" type="presOf" srcId="{15D7428D-493E-4167-A9C8-BDDA11B471DC}" destId="{14774E84-176F-4AD6-A0DD-FFC74346FA6F}" srcOrd="0" destOrd="0" presId="urn:microsoft.com/office/officeart/2005/8/layout/chevron1"/>
    <dgm:cxn modelId="{AE7E671B-3F4E-4B59-9569-0BDA19DDAE88}" srcId="{94F3D8EB-22E5-4C5A-875F-90753F2F636B}" destId="{FDE1E610-B425-42FF-9E08-B52B8BF0C1A4}" srcOrd="2" destOrd="0" parTransId="{D325F358-CB3D-48BF-AFD2-8159CAD8DC37}" sibTransId="{2D6765D1-76E2-4018-AB11-2C5DE461BDF9}"/>
    <dgm:cxn modelId="{FBA28F42-28B9-4B75-A52C-832DE4C46B68}" type="presOf" srcId="{9EB0DCBA-C494-47A3-9481-6FC3B1574401}" destId="{59D97D97-BE08-46C1-8B3E-20CAB3939E86}" srcOrd="0" destOrd="0" presId="urn:microsoft.com/office/officeart/2005/8/layout/chevron1"/>
    <dgm:cxn modelId="{D3A10098-3E2B-4106-9763-55C37E451552}" type="presOf" srcId="{FDE1E610-B425-42FF-9E08-B52B8BF0C1A4}" destId="{98141B6A-0681-41B6-8402-A66B4DD6D2A8}" srcOrd="0" destOrd="0" presId="urn:microsoft.com/office/officeart/2005/8/layout/chevron1"/>
    <dgm:cxn modelId="{8D9850E6-506B-4F2A-9ADE-E15CBEB30AAD}" srcId="{94F3D8EB-22E5-4C5A-875F-90753F2F636B}" destId="{0798F25B-DA3D-447C-9EF3-8E72FA16927C}" srcOrd="0" destOrd="0" parTransId="{A4CEF584-F637-498D-A8F6-057F0377DF4D}" sibTransId="{994291B2-D60E-4503-9C12-0005EEB59F1B}"/>
    <dgm:cxn modelId="{F9C01BEE-6E24-4D50-AFDC-FB8C67279C88}" type="presOf" srcId="{94F3D8EB-22E5-4C5A-875F-90753F2F636B}" destId="{464E6ED6-EB7D-4535-8B17-07009516A5FA}" srcOrd="0" destOrd="0" presId="urn:microsoft.com/office/officeart/2005/8/layout/chevron1"/>
    <dgm:cxn modelId="{78732F02-12E1-45AE-B260-2952E8FF6965}" type="presParOf" srcId="{464E6ED6-EB7D-4535-8B17-07009516A5FA}" destId="{8EBEFAF7-8E5A-432A-AE00-7FB9FCB7A98F}" srcOrd="0" destOrd="0" presId="urn:microsoft.com/office/officeart/2005/8/layout/chevron1"/>
    <dgm:cxn modelId="{28FB6414-BA9E-4515-A957-E4439899C896}" type="presParOf" srcId="{464E6ED6-EB7D-4535-8B17-07009516A5FA}" destId="{E16BBC26-3A54-4ECA-AEBB-122C264E683A}" srcOrd="1" destOrd="0" presId="urn:microsoft.com/office/officeart/2005/8/layout/chevron1"/>
    <dgm:cxn modelId="{CE72D4A3-7209-4191-8EFF-EB445C17E1E6}" type="presParOf" srcId="{464E6ED6-EB7D-4535-8B17-07009516A5FA}" destId="{14774E84-176F-4AD6-A0DD-FFC74346FA6F}" srcOrd="2" destOrd="0" presId="urn:microsoft.com/office/officeart/2005/8/layout/chevron1"/>
    <dgm:cxn modelId="{0552B4FB-FE06-42C8-BD2E-17017D42C525}" type="presParOf" srcId="{464E6ED6-EB7D-4535-8B17-07009516A5FA}" destId="{51E94596-369E-4B24-A45C-E85C542C0B1A}" srcOrd="3" destOrd="0" presId="urn:microsoft.com/office/officeart/2005/8/layout/chevron1"/>
    <dgm:cxn modelId="{B5879AFA-8650-46DA-8C80-D9DC10ABB001}" type="presParOf" srcId="{464E6ED6-EB7D-4535-8B17-07009516A5FA}" destId="{98141B6A-0681-41B6-8402-A66B4DD6D2A8}" srcOrd="4" destOrd="0" presId="urn:microsoft.com/office/officeart/2005/8/layout/chevron1"/>
    <dgm:cxn modelId="{F1379C88-8A03-46A8-ABDB-2EC2A490EEAB}" type="presParOf" srcId="{464E6ED6-EB7D-4535-8B17-07009516A5FA}" destId="{516953F4-3EB1-4359-B11A-0B861E31AC5B}" srcOrd="5" destOrd="0" presId="urn:microsoft.com/office/officeart/2005/8/layout/chevron1"/>
    <dgm:cxn modelId="{C9D4601B-128E-4613-8679-9509B00DC66B}" type="presParOf" srcId="{464E6ED6-EB7D-4535-8B17-07009516A5FA}" destId="{59D97D97-BE08-46C1-8B3E-20CAB3939E86}" srcOrd="6"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2DA2B8-65CD-4E91-8063-A12A1059249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BC51AEAE-E2F9-4340-A1B1-D198E13CD02A}">
      <dgm:prSet phldrT="[Text]"/>
      <dgm:spPr>
        <a:solidFill>
          <a:schemeClr val="accent6">
            <a:lumMod val="75000"/>
          </a:schemeClr>
        </a:solidFill>
      </dgm:spPr>
      <dgm:t>
        <a:bodyPr/>
        <a:lstStyle/>
        <a:p>
          <a:r>
            <a:rPr lang="en-US" b="1" dirty="0"/>
            <a:t>Current Conditions</a:t>
          </a:r>
          <a:r>
            <a:rPr lang="en-US" dirty="0"/>
            <a:t> </a:t>
          </a:r>
        </a:p>
      </dgm:t>
    </dgm:pt>
    <dgm:pt modelId="{0AE54DCC-194B-49CF-BAE8-1B868BA9BD3E}" type="parTrans" cxnId="{AA8A795D-9914-405D-8E37-FD043954EBEF}">
      <dgm:prSet/>
      <dgm:spPr/>
      <dgm:t>
        <a:bodyPr/>
        <a:lstStyle/>
        <a:p>
          <a:endParaRPr lang="en-US"/>
        </a:p>
      </dgm:t>
    </dgm:pt>
    <dgm:pt modelId="{852A9245-F2CF-424F-AA08-F5797C65BFD0}" type="sibTrans" cxnId="{AA8A795D-9914-405D-8E37-FD043954EBEF}">
      <dgm:prSet/>
      <dgm:spPr/>
      <dgm:t>
        <a:bodyPr/>
        <a:lstStyle/>
        <a:p>
          <a:endParaRPr lang="en-US"/>
        </a:p>
      </dgm:t>
    </dgm:pt>
    <dgm:pt modelId="{395E187E-6895-4340-917F-78D34A873EFD}">
      <dgm:prSet phldrT="[Text]"/>
      <dgm:spPr>
        <a:solidFill>
          <a:srgbClr val="002060"/>
        </a:solidFill>
      </dgm:spPr>
      <dgm:t>
        <a:bodyPr/>
        <a:lstStyle/>
        <a:p>
          <a:r>
            <a:rPr lang="en-US" b="1" dirty="0"/>
            <a:t>Trends &amp; Projections</a:t>
          </a:r>
        </a:p>
      </dgm:t>
    </dgm:pt>
    <dgm:pt modelId="{E4F710E1-9D22-4AD4-9D88-616E7933359F}" type="parTrans" cxnId="{799110A0-EED9-43FF-9A75-AEEF433622CD}">
      <dgm:prSet/>
      <dgm:spPr/>
      <dgm:t>
        <a:bodyPr/>
        <a:lstStyle/>
        <a:p>
          <a:endParaRPr lang="en-US"/>
        </a:p>
      </dgm:t>
    </dgm:pt>
    <dgm:pt modelId="{A4A5A034-B9B3-4B3E-9657-05FDC0C95D0D}" type="sibTrans" cxnId="{799110A0-EED9-43FF-9A75-AEEF433622CD}">
      <dgm:prSet/>
      <dgm:spPr/>
      <dgm:t>
        <a:bodyPr/>
        <a:lstStyle/>
        <a:p>
          <a:endParaRPr lang="en-US"/>
        </a:p>
      </dgm:t>
    </dgm:pt>
    <dgm:pt modelId="{B1331C02-55EA-4BAF-A5BF-4D1F231AEA55}">
      <dgm:prSet phldrT="[Text]"/>
      <dgm:spPr>
        <a:solidFill>
          <a:srgbClr val="7030A0"/>
        </a:solidFill>
      </dgm:spPr>
      <dgm:t>
        <a:bodyPr/>
        <a:lstStyle/>
        <a:p>
          <a:r>
            <a:rPr lang="en-US" b="1" dirty="0"/>
            <a:t>Visioning</a:t>
          </a:r>
        </a:p>
      </dgm:t>
    </dgm:pt>
    <dgm:pt modelId="{60025A76-F3FD-440A-AEDB-38E5C42A82D3}" type="parTrans" cxnId="{80791510-DB52-4CD4-BF63-C3614C0C547C}">
      <dgm:prSet/>
      <dgm:spPr/>
      <dgm:t>
        <a:bodyPr/>
        <a:lstStyle/>
        <a:p>
          <a:endParaRPr lang="en-US"/>
        </a:p>
      </dgm:t>
    </dgm:pt>
    <dgm:pt modelId="{832A865A-896E-4871-84B1-F7A4B7D65990}" type="sibTrans" cxnId="{80791510-DB52-4CD4-BF63-C3614C0C547C}">
      <dgm:prSet/>
      <dgm:spPr/>
      <dgm:t>
        <a:bodyPr/>
        <a:lstStyle/>
        <a:p>
          <a:endParaRPr lang="en-US"/>
        </a:p>
      </dgm:t>
    </dgm:pt>
    <dgm:pt modelId="{9152AD2B-BB32-4D10-864C-009126E17E01}">
      <dgm:prSet phldrT="[Text]"/>
      <dgm:spPr>
        <a:solidFill>
          <a:schemeClr val="accent2">
            <a:lumMod val="75000"/>
          </a:schemeClr>
        </a:solidFill>
      </dgm:spPr>
      <dgm:t>
        <a:bodyPr/>
        <a:lstStyle/>
        <a:p>
          <a:r>
            <a:rPr lang="en-US" b="1" dirty="0"/>
            <a:t>Draft</a:t>
          </a:r>
        </a:p>
      </dgm:t>
    </dgm:pt>
    <dgm:pt modelId="{D37FEA0A-4988-48A9-843D-C8B3D1DBEA32}" type="parTrans" cxnId="{274E1FD2-2675-4709-9AE5-88E462B5FD9C}">
      <dgm:prSet/>
      <dgm:spPr/>
      <dgm:t>
        <a:bodyPr/>
        <a:lstStyle/>
        <a:p>
          <a:endParaRPr lang="en-US"/>
        </a:p>
      </dgm:t>
    </dgm:pt>
    <dgm:pt modelId="{22F1E177-64A6-473B-A529-69DCDF707CB7}" type="sibTrans" cxnId="{274E1FD2-2675-4709-9AE5-88E462B5FD9C}">
      <dgm:prSet/>
      <dgm:spPr/>
      <dgm:t>
        <a:bodyPr/>
        <a:lstStyle/>
        <a:p>
          <a:endParaRPr lang="en-US"/>
        </a:p>
      </dgm:t>
    </dgm:pt>
    <dgm:pt modelId="{178D4F95-7620-4AF1-BA33-F058FC65988A}">
      <dgm:prSet phldrT="[Text]"/>
      <dgm:spPr>
        <a:solidFill>
          <a:schemeClr val="accent1">
            <a:lumMod val="75000"/>
          </a:schemeClr>
        </a:solidFill>
      </dgm:spPr>
      <dgm:t>
        <a:bodyPr/>
        <a:lstStyle/>
        <a:p>
          <a:r>
            <a:rPr lang="en-US" b="1" dirty="0"/>
            <a:t>Review</a:t>
          </a:r>
        </a:p>
      </dgm:t>
    </dgm:pt>
    <dgm:pt modelId="{3A228B33-4551-4B87-B73F-3386693122D2}" type="parTrans" cxnId="{99D6DF36-8507-44E2-AC6C-C33CCC73802C}">
      <dgm:prSet/>
      <dgm:spPr/>
      <dgm:t>
        <a:bodyPr/>
        <a:lstStyle/>
        <a:p>
          <a:endParaRPr lang="en-US"/>
        </a:p>
      </dgm:t>
    </dgm:pt>
    <dgm:pt modelId="{0E8359E4-ABA6-4134-84F6-8267004F407B}" type="sibTrans" cxnId="{99D6DF36-8507-44E2-AC6C-C33CCC73802C}">
      <dgm:prSet/>
      <dgm:spPr/>
      <dgm:t>
        <a:bodyPr/>
        <a:lstStyle/>
        <a:p>
          <a:endParaRPr lang="en-US"/>
        </a:p>
      </dgm:t>
    </dgm:pt>
    <dgm:pt modelId="{36CEDC05-E85D-49E0-B08C-2DC8A876A064}">
      <dgm:prSet phldrT="[Text]"/>
      <dgm:spPr>
        <a:solidFill>
          <a:schemeClr val="accent4">
            <a:lumMod val="50000"/>
          </a:schemeClr>
        </a:solidFill>
      </dgm:spPr>
      <dgm:t>
        <a:bodyPr/>
        <a:lstStyle/>
        <a:p>
          <a:r>
            <a:rPr lang="en-US" b="1" dirty="0"/>
            <a:t>Adoption</a:t>
          </a:r>
        </a:p>
      </dgm:t>
    </dgm:pt>
    <dgm:pt modelId="{F98D138C-7AAD-4744-8FD5-F29CC5AC7C85}" type="parTrans" cxnId="{6AE786AA-BEF3-4700-A74C-7E2217A494F2}">
      <dgm:prSet/>
      <dgm:spPr/>
      <dgm:t>
        <a:bodyPr/>
        <a:lstStyle/>
        <a:p>
          <a:endParaRPr lang="en-US"/>
        </a:p>
      </dgm:t>
    </dgm:pt>
    <dgm:pt modelId="{F4F9424D-5B17-4AAC-A49D-B272D57B822B}" type="sibTrans" cxnId="{6AE786AA-BEF3-4700-A74C-7E2217A494F2}">
      <dgm:prSet/>
      <dgm:spPr/>
      <dgm:t>
        <a:bodyPr/>
        <a:lstStyle/>
        <a:p>
          <a:endParaRPr lang="en-US"/>
        </a:p>
      </dgm:t>
    </dgm:pt>
    <dgm:pt modelId="{7FCD35D7-09C7-40B5-8055-53C2BB3A96AD}" type="pres">
      <dgm:prSet presAssocID="{9F2DA2B8-65CD-4E91-8063-A12A1059249D}" presName="cycle" presStyleCnt="0">
        <dgm:presLayoutVars>
          <dgm:dir/>
          <dgm:resizeHandles val="exact"/>
        </dgm:presLayoutVars>
      </dgm:prSet>
      <dgm:spPr/>
      <dgm:t>
        <a:bodyPr/>
        <a:lstStyle/>
        <a:p>
          <a:endParaRPr lang="en-US"/>
        </a:p>
      </dgm:t>
    </dgm:pt>
    <dgm:pt modelId="{51DF0CAB-3512-4771-9A72-28454AAB1A61}" type="pres">
      <dgm:prSet presAssocID="{BC51AEAE-E2F9-4340-A1B1-D198E13CD02A}" presName="node" presStyleLbl="node1" presStyleIdx="0" presStyleCnt="6" custScaleX="129571" custScaleY="133859">
        <dgm:presLayoutVars>
          <dgm:bulletEnabled val="1"/>
        </dgm:presLayoutVars>
      </dgm:prSet>
      <dgm:spPr/>
      <dgm:t>
        <a:bodyPr/>
        <a:lstStyle/>
        <a:p>
          <a:endParaRPr lang="en-US"/>
        </a:p>
      </dgm:t>
    </dgm:pt>
    <dgm:pt modelId="{DFC7A1C4-E568-44AD-B0B2-1E61D7771C3D}" type="pres">
      <dgm:prSet presAssocID="{BC51AEAE-E2F9-4340-A1B1-D198E13CD02A}" presName="spNode" presStyleCnt="0"/>
      <dgm:spPr/>
    </dgm:pt>
    <dgm:pt modelId="{DDC32FBC-306E-44EB-A761-B0C764B93DE7}" type="pres">
      <dgm:prSet presAssocID="{852A9245-F2CF-424F-AA08-F5797C65BFD0}" presName="sibTrans" presStyleLbl="sibTrans1D1" presStyleIdx="0" presStyleCnt="6"/>
      <dgm:spPr/>
      <dgm:t>
        <a:bodyPr/>
        <a:lstStyle/>
        <a:p>
          <a:endParaRPr lang="en-US"/>
        </a:p>
      </dgm:t>
    </dgm:pt>
    <dgm:pt modelId="{AC92B577-6495-44AE-A512-E44DEDC7051B}" type="pres">
      <dgm:prSet presAssocID="{395E187E-6895-4340-917F-78D34A873EFD}" presName="node" presStyleLbl="node1" presStyleIdx="1" presStyleCnt="6" custScaleX="129571" custScaleY="203019">
        <dgm:presLayoutVars>
          <dgm:bulletEnabled val="1"/>
        </dgm:presLayoutVars>
      </dgm:prSet>
      <dgm:spPr/>
      <dgm:t>
        <a:bodyPr/>
        <a:lstStyle/>
        <a:p>
          <a:endParaRPr lang="en-US"/>
        </a:p>
      </dgm:t>
    </dgm:pt>
    <dgm:pt modelId="{B36BD111-3AF0-41FF-B759-9942FEA46A51}" type="pres">
      <dgm:prSet presAssocID="{395E187E-6895-4340-917F-78D34A873EFD}" presName="spNode" presStyleCnt="0"/>
      <dgm:spPr/>
    </dgm:pt>
    <dgm:pt modelId="{FC47356C-72E5-484A-A944-620F21D91CC8}" type="pres">
      <dgm:prSet presAssocID="{A4A5A034-B9B3-4B3E-9657-05FDC0C95D0D}" presName="sibTrans" presStyleLbl="sibTrans1D1" presStyleIdx="1" presStyleCnt="6"/>
      <dgm:spPr/>
      <dgm:t>
        <a:bodyPr/>
        <a:lstStyle/>
        <a:p>
          <a:endParaRPr lang="en-US"/>
        </a:p>
      </dgm:t>
    </dgm:pt>
    <dgm:pt modelId="{BBD054E9-C513-4B8C-9CEA-65106F4C56A5}" type="pres">
      <dgm:prSet presAssocID="{B1331C02-55EA-4BAF-A5BF-4D1F231AEA55}" presName="node" presStyleLbl="node1" presStyleIdx="2" presStyleCnt="6" custScaleX="129571" custScaleY="133859">
        <dgm:presLayoutVars>
          <dgm:bulletEnabled val="1"/>
        </dgm:presLayoutVars>
      </dgm:prSet>
      <dgm:spPr/>
      <dgm:t>
        <a:bodyPr/>
        <a:lstStyle/>
        <a:p>
          <a:endParaRPr lang="en-US"/>
        </a:p>
      </dgm:t>
    </dgm:pt>
    <dgm:pt modelId="{6A39C6E0-58C1-4DE1-A820-88C00A02D2D2}" type="pres">
      <dgm:prSet presAssocID="{B1331C02-55EA-4BAF-A5BF-4D1F231AEA55}" presName="spNode" presStyleCnt="0"/>
      <dgm:spPr/>
    </dgm:pt>
    <dgm:pt modelId="{6EC47E0D-C159-4C91-8DAA-D74831A98254}" type="pres">
      <dgm:prSet presAssocID="{832A865A-896E-4871-84B1-F7A4B7D65990}" presName="sibTrans" presStyleLbl="sibTrans1D1" presStyleIdx="2" presStyleCnt="6"/>
      <dgm:spPr/>
      <dgm:t>
        <a:bodyPr/>
        <a:lstStyle/>
        <a:p>
          <a:endParaRPr lang="en-US"/>
        </a:p>
      </dgm:t>
    </dgm:pt>
    <dgm:pt modelId="{64F06207-23EA-4054-8757-47A339EBEA61}" type="pres">
      <dgm:prSet presAssocID="{9152AD2B-BB32-4D10-864C-009126E17E01}" presName="node" presStyleLbl="node1" presStyleIdx="3" presStyleCnt="6" custScaleX="129571" custScaleY="133859">
        <dgm:presLayoutVars>
          <dgm:bulletEnabled val="1"/>
        </dgm:presLayoutVars>
      </dgm:prSet>
      <dgm:spPr/>
      <dgm:t>
        <a:bodyPr/>
        <a:lstStyle/>
        <a:p>
          <a:endParaRPr lang="en-US"/>
        </a:p>
      </dgm:t>
    </dgm:pt>
    <dgm:pt modelId="{105AB53C-5057-4D4C-9AF0-C2E9E1D8D080}" type="pres">
      <dgm:prSet presAssocID="{9152AD2B-BB32-4D10-864C-009126E17E01}" presName="spNode" presStyleCnt="0"/>
      <dgm:spPr/>
    </dgm:pt>
    <dgm:pt modelId="{3B888889-7A79-4799-AF80-075EEE1508FC}" type="pres">
      <dgm:prSet presAssocID="{22F1E177-64A6-473B-A529-69DCDF707CB7}" presName="sibTrans" presStyleLbl="sibTrans1D1" presStyleIdx="3" presStyleCnt="6"/>
      <dgm:spPr/>
      <dgm:t>
        <a:bodyPr/>
        <a:lstStyle/>
        <a:p>
          <a:endParaRPr lang="en-US"/>
        </a:p>
      </dgm:t>
    </dgm:pt>
    <dgm:pt modelId="{02C3CA28-5DEC-4164-BA69-E72EF07A678D}" type="pres">
      <dgm:prSet presAssocID="{178D4F95-7620-4AF1-BA33-F058FC65988A}" presName="node" presStyleLbl="node1" presStyleIdx="4" presStyleCnt="6" custScaleX="129571" custScaleY="133859">
        <dgm:presLayoutVars>
          <dgm:bulletEnabled val="1"/>
        </dgm:presLayoutVars>
      </dgm:prSet>
      <dgm:spPr/>
      <dgm:t>
        <a:bodyPr/>
        <a:lstStyle/>
        <a:p>
          <a:endParaRPr lang="en-US"/>
        </a:p>
      </dgm:t>
    </dgm:pt>
    <dgm:pt modelId="{4010F23A-0781-4AF9-90AB-6D771D21EB91}" type="pres">
      <dgm:prSet presAssocID="{178D4F95-7620-4AF1-BA33-F058FC65988A}" presName="spNode" presStyleCnt="0"/>
      <dgm:spPr/>
    </dgm:pt>
    <dgm:pt modelId="{055EF003-813E-43F7-8439-18ED7355A28C}" type="pres">
      <dgm:prSet presAssocID="{0E8359E4-ABA6-4134-84F6-8267004F407B}" presName="sibTrans" presStyleLbl="sibTrans1D1" presStyleIdx="4" presStyleCnt="6"/>
      <dgm:spPr/>
      <dgm:t>
        <a:bodyPr/>
        <a:lstStyle/>
        <a:p>
          <a:endParaRPr lang="en-US"/>
        </a:p>
      </dgm:t>
    </dgm:pt>
    <dgm:pt modelId="{A3AF3B18-0F3C-491D-BB8A-D0F1AA9C943D}" type="pres">
      <dgm:prSet presAssocID="{36CEDC05-E85D-49E0-B08C-2DC8A876A064}" presName="node" presStyleLbl="node1" presStyleIdx="5" presStyleCnt="6" custScaleX="129571" custScaleY="133859">
        <dgm:presLayoutVars>
          <dgm:bulletEnabled val="1"/>
        </dgm:presLayoutVars>
      </dgm:prSet>
      <dgm:spPr/>
      <dgm:t>
        <a:bodyPr/>
        <a:lstStyle/>
        <a:p>
          <a:endParaRPr lang="en-US"/>
        </a:p>
      </dgm:t>
    </dgm:pt>
    <dgm:pt modelId="{A5C2071B-D359-4A9F-9BA3-ED51B02E4E24}" type="pres">
      <dgm:prSet presAssocID="{36CEDC05-E85D-49E0-B08C-2DC8A876A064}" presName="spNode" presStyleCnt="0"/>
      <dgm:spPr/>
    </dgm:pt>
    <dgm:pt modelId="{F5F74B73-991D-4B4F-B34C-87AD313F266F}" type="pres">
      <dgm:prSet presAssocID="{F4F9424D-5B17-4AAC-A49D-B272D57B822B}" presName="sibTrans" presStyleLbl="sibTrans1D1" presStyleIdx="5" presStyleCnt="6"/>
      <dgm:spPr/>
      <dgm:t>
        <a:bodyPr/>
        <a:lstStyle/>
        <a:p>
          <a:endParaRPr lang="en-US"/>
        </a:p>
      </dgm:t>
    </dgm:pt>
  </dgm:ptLst>
  <dgm:cxnLst>
    <dgm:cxn modelId="{238CE1D5-340C-4153-B912-83E42B0EDC4F}" type="presOf" srcId="{9F2DA2B8-65CD-4E91-8063-A12A1059249D}" destId="{7FCD35D7-09C7-40B5-8055-53C2BB3A96AD}" srcOrd="0" destOrd="0" presId="urn:microsoft.com/office/officeart/2005/8/layout/cycle5"/>
    <dgm:cxn modelId="{C5B82C70-6532-44E9-B527-2010A558678C}" type="presOf" srcId="{36CEDC05-E85D-49E0-B08C-2DC8A876A064}" destId="{A3AF3B18-0F3C-491D-BB8A-D0F1AA9C943D}" srcOrd="0" destOrd="0" presId="urn:microsoft.com/office/officeart/2005/8/layout/cycle5"/>
    <dgm:cxn modelId="{FD220059-5D8C-4F9A-9624-9CE88C4DE747}" type="presOf" srcId="{852A9245-F2CF-424F-AA08-F5797C65BFD0}" destId="{DDC32FBC-306E-44EB-A761-B0C764B93DE7}" srcOrd="0" destOrd="0" presId="urn:microsoft.com/office/officeart/2005/8/layout/cycle5"/>
    <dgm:cxn modelId="{CB2E5E2C-B005-4500-9F9B-BD446FD78321}" type="presOf" srcId="{0E8359E4-ABA6-4134-84F6-8267004F407B}" destId="{055EF003-813E-43F7-8439-18ED7355A28C}" srcOrd="0" destOrd="0" presId="urn:microsoft.com/office/officeart/2005/8/layout/cycle5"/>
    <dgm:cxn modelId="{99D6DF36-8507-44E2-AC6C-C33CCC73802C}" srcId="{9F2DA2B8-65CD-4E91-8063-A12A1059249D}" destId="{178D4F95-7620-4AF1-BA33-F058FC65988A}" srcOrd="4" destOrd="0" parTransId="{3A228B33-4551-4B87-B73F-3386693122D2}" sibTransId="{0E8359E4-ABA6-4134-84F6-8267004F407B}"/>
    <dgm:cxn modelId="{51FF84D0-E150-4FB4-9FD5-C2175AF75563}" type="presOf" srcId="{9152AD2B-BB32-4D10-864C-009126E17E01}" destId="{64F06207-23EA-4054-8757-47A339EBEA61}" srcOrd="0" destOrd="0" presId="urn:microsoft.com/office/officeart/2005/8/layout/cycle5"/>
    <dgm:cxn modelId="{D27A03E1-9B58-4D9B-B22F-92345664D4FA}" type="presOf" srcId="{178D4F95-7620-4AF1-BA33-F058FC65988A}" destId="{02C3CA28-5DEC-4164-BA69-E72EF07A678D}" srcOrd="0" destOrd="0" presId="urn:microsoft.com/office/officeart/2005/8/layout/cycle5"/>
    <dgm:cxn modelId="{274E1FD2-2675-4709-9AE5-88E462B5FD9C}" srcId="{9F2DA2B8-65CD-4E91-8063-A12A1059249D}" destId="{9152AD2B-BB32-4D10-864C-009126E17E01}" srcOrd="3" destOrd="0" parTransId="{D37FEA0A-4988-48A9-843D-C8B3D1DBEA32}" sibTransId="{22F1E177-64A6-473B-A529-69DCDF707CB7}"/>
    <dgm:cxn modelId="{6AE786AA-BEF3-4700-A74C-7E2217A494F2}" srcId="{9F2DA2B8-65CD-4E91-8063-A12A1059249D}" destId="{36CEDC05-E85D-49E0-B08C-2DC8A876A064}" srcOrd="5" destOrd="0" parTransId="{F98D138C-7AAD-4744-8FD5-F29CC5AC7C85}" sibTransId="{F4F9424D-5B17-4AAC-A49D-B272D57B822B}"/>
    <dgm:cxn modelId="{C9A3691B-2922-4CDF-B2A8-03624702B47F}" type="presOf" srcId="{22F1E177-64A6-473B-A529-69DCDF707CB7}" destId="{3B888889-7A79-4799-AF80-075EEE1508FC}" srcOrd="0" destOrd="0" presId="urn:microsoft.com/office/officeart/2005/8/layout/cycle5"/>
    <dgm:cxn modelId="{950D45E5-D0C8-4B2C-8BD1-E2BB86897C78}" type="presOf" srcId="{BC51AEAE-E2F9-4340-A1B1-D198E13CD02A}" destId="{51DF0CAB-3512-4771-9A72-28454AAB1A61}" srcOrd="0" destOrd="0" presId="urn:microsoft.com/office/officeart/2005/8/layout/cycle5"/>
    <dgm:cxn modelId="{E4E689D8-1C2D-4502-8B9C-835630A5F581}" type="presOf" srcId="{B1331C02-55EA-4BAF-A5BF-4D1F231AEA55}" destId="{BBD054E9-C513-4B8C-9CEA-65106F4C56A5}" srcOrd="0" destOrd="0" presId="urn:microsoft.com/office/officeart/2005/8/layout/cycle5"/>
    <dgm:cxn modelId="{86576B6A-BBFC-4F4D-AC0E-75920ED82B58}" type="presOf" srcId="{832A865A-896E-4871-84B1-F7A4B7D65990}" destId="{6EC47E0D-C159-4C91-8DAA-D74831A98254}" srcOrd="0" destOrd="0" presId="urn:microsoft.com/office/officeart/2005/8/layout/cycle5"/>
    <dgm:cxn modelId="{6CC1DC04-AA1A-4256-BDF1-4609406508F6}" type="presOf" srcId="{395E187E-6895-4340-917F-78D34A873EFD}" destId="{AC92B577-6495-44AE-A512-E44DEDC7051B}" srcOrd="0" destOrd="0" presId="urn:microsoft.com/office/officeart/2005/8/layout/cycle5"/>
    <dgm:cxn modelId="{AA8A795D-9914-405D-8E37-FD043954EBEF}" srcId="{9F2DA2B8-65CD-4E91-8063-A12A1059249D}" destId="{BC51AEAE-E2F9-4340-A1B1-D198E13CD02A}" srcOrd="0" destOrd="0" parTransId="{0AE54DCC-194B-49CF-BAE8-1B868BA9BD3E}" sibTransId="{852A9245-F2CF-424F-AA08-F5797C65BFD0}"/>
    <dgm:cxn modelId="{BE891C9F-009F-427A-A30C-F72CDA6EDF56}" type="presOf" srcId="{A4A5A034-B9B3-4B3E-9657-05FDC0C95D0D}" destId="{FC47356C-72E5-484A-A944-620F21D91CC8}" srcOrd="0" destOrd="0" presId="urn:microsoft.com/office/officeart/2005/8/layout/cycle5"/>
    <dgm:cxn modelId="{80791510-DB52-4CD4-BF63-C3614C0C547C}" srcId="{9F2DA2B8-65CD-4E91-8063-A12A1059249D}" destId="{B1331C02-55EA-4BAF-A5BF-4D1F231AEA55}" srcOrd="2" destOrd="0" parTransId="{60025A76-F3FD-440A-AEDB-38E5C42A82D3}" sibTransId="{832A865A-896E-4871-84B1-F7A4B7D65990}"/>
    <dgm:cxn modelId="{AA2A5B27-7E1C-4916-841C-6C9544BB0B81}" type="presOf" srcId="{F4F9424D-5B17-4AAC-A49D-B272D57B822B}" destId="{F5F74B73-991D-4B4F-B34C-87AD313F266F}" srcOrd="0" destOrd="0" presId="urn:microsoft.com/office/officeart/2005/8/layout/cycle5"/>
    <dgm:cxn modelId="{799110A0-EED9-43FF-9A75-AEEF433622CD}" srcId="{9F2DA2B8-65CD-4E91-8063-A12A1059249D}" destId="{395E187E-6895-4340-917F-78D34A873EFD}" srcOrd="1" destOrd="0" parTransId="{E4F710E1-9D22-4AD4-9D88-616E7933359F}" sibTransId="{A4A5A034-B9B3-4B3E-9657-05FDC0C95D0D}"/>
    <dgm:cxn modelId="{C8027C8E-8724-4FA4-8EDD-1920231DD8EF}" type="presParOf" srcId="{7FCD35D7-09C7-40B5-8055-53C2BB3A96AD}" destId="{51DF0CAB-3512-4771-9A72-28454AAB1A61}" srcOrd="0" destOrd="0" presId="urn:microsoft.com/office/officeart/2005/8/layout/cycle5"/>
    <dgm:cxn modelId="{610394F8-7105-4496-9324-E6336280BE74}" type="presParOf" srcId="{7FCD35D7-09C7-40B5-8055-53C2BB3A96AD}" destId="{DFC7A1C4-E568-44AD-B0B2-1E61D7771C3D}" srcOrd="1" destOrd="0" presId="urn:microsoft.com/office/officeart/2005/8/layout/cycle5"/>
    <dgm:cxn modelId="{A501E019-42AB-4FC4-8DF1-EF2A4A3DDA3F}" type="presParOf" srcId="{7FCD35D7-09C7-40B5-8055-53C2BB3A96AD}" destId="{DDC32FBC-306E-44EB-A761-B0C764B93DE7}" srcOrd="2" destOrd="0" presId="urn:microsoft.com/office/officeart/2005/8/layout/cycle5"/>
    <dgm:cxn modelId="{F07DCE4C-C5C4-4DDB-8565-5968C4B33CEB}" type="presParOf" srcId="{7FCD35D7-09C7-40B5-8055-53C2BB3A96AD}" destId="{AC92B577-6495-44AE-A512-E44DEDC7051B}" srcOrd="3" destOrd="0" presId="urn:microsoft.com/office/officeart/2005/8/layout/cycle5"/>
    <dgm:cxn modelId="{2650341D-6E94-4373-97DC-FDDFDE10958E}" type="presParOf" srcId="{7FCD35D7-09C7-40B5-8055-53C2BB3A96AD}" destId="{B36BD111-3AF0-41FF-B759-9942FEA46A51}" srcOrd="4" destOrd="0" presId="urn:microsoft.com/office/officeart/2005/8/layout/cycle5"/>
    <dgm:cxn modelId="{1CFD6826-386F-4091-ACD6-7A2404947131}" type="presParOf" srcId="{7FCD35D7-09C7-40B5-8055-53C2BB3A96AD}" destId="{FC47356C-72E5-484A-A944-620F21D91CC8}" srcOrd="5" destOrd="0" presId="urn:microsoft.com/office/officeart/2005/8/layout/cycle5"/>
    <dgm:cxn modelId="{B711B32E-C5D4-4023-A37D-8C5316093788}" type="presParOf" srcId="{7FCD35D7-09C7-40B5-8055-53C2BB3A96AD}" destId="{BBD054E9-C513-4B8C-9CEA-65106F4C56A5}" srcOrd="6" destOrd="0" presId="urn:microsoft.com/office/officeart/2005/8/layout/cycle5"/>
    <dgm:cxn modelId="{E0908F48-C55C-4F22-A59F-F666B04647CF}" type="presParOf" srcId="{7FCD35D7-09C7-40B5-8055-53C2BB3A96AD}" destId="{6A39C6E0-58C1-4DE1-A820-88C00A02D2D2}" srcOrd="7" destOrd="0" presId="urn:microsoft.com/office/officeart/2005/8/layout/cycle5"/>
    <dgm:cxn modelId="{7E1BD134-0205-4C47-9B49-E2210D569EE7}" type="presParOf" srcId="{7FCD35D7-09C7-40B5-8055-53C2BB3A96AD}" destId="{6EC47E0D-C159-4C91-8DAA-D74831A98254}" srcOrd="8" destOrd="0" presId="urn:microsoft.com/office/officeart/2005/8/layout/cycle5"/>
    <dgm:cxn modelId="{3C5D3ED5-1F97-4FB8-8527-F79683248F2F}" type="presParOf" srcId="{7FCD35D7-09C7-40B5-8055-53C2BB3A96AD}" destId="{64F06207-23EA-4054-8757-47A339EBEA61}" srcOrd="9" destOrd="0" presId="urn:microsoft.com/office/officeart/2005/8/layout/cycle5"/>
    <dgm:cxn modelId="{AE36F33B-BACD-405E-939A-3D7013D25102}" type="presParOf" srcId="{7FCD35D7-09C7-40B5-8055-53C2BB3A96AD}" destId="{105AB53C-5057-4D4C-9AF0-C2E9E1D8D080}" srcOrd="10" destOrd="0" presId="urn:microsoft.com/office/officeart/2005/8/layout/cycle5"/>
    <dgm:cxn modelId="{3D175830-9F0C-4021-9364-6BE92F425589}" type="presParOf" srcId="{7FCD35D7-09C7-40B5-8055-53C2BB3A96AD}" destId="{3B888889-7A79-4799-AF80-075EEE1508FC}" srcOrd="11" destOrd="0" presId="urn:microsoft.com/office/officeart/2005/8/layout/cycle5"/>
    <dgm:cxn modelId="{0F27C8BB-2B26-43CC-9ADE-667BB519BC2D}" type="presParOf" srcId="{7FCD35D7-09C7-40B5-8055-53C2BB3A96AD}" destId="{02C3CA28-5DEC-4164-BA69-E72EF07A678D}" srcOrd="12" destOrd="0" presId="urn:microsoft.com/office/officeart/2005/8/layout/cycle5"/>
    <dgm:cxn modelId="{ED553C4C-3A83-4CAB-8A89-F3FAE544739E}" type="presParOf" srcId="{7FCD35D7-09C7-40B5-8055-53C2BB3A96AD}" destId="{4010F23A-0781-4AF9-90AB-6D771D21EB91}" srcOrd="13" destOrd="0" presId="urn:microsoft.com/office/officeart/2005/8/layout/cycle5"/>
    <dgm:cxn modelId="{80BCF107-6798-4A93-B518-6482214473AC}" type="presParOf" srcId="{7FCD35D7-09C7-40B5-8055-53C2BB3A96AD}" destId="{055EF003-813E-43F7-8439-18ED7355A28C}" srcOrd="14" destOrd="0" presId="urn:microsoft.com/office/officeart/2005/8/layout/cycle5"/>
    <dgm:cxn modelId="{62CD9912-D0B2-403D-B6F9-6085EBFE5F10}" type="presParOf" srcId="{7FCD35D7-09C7-40B5-8055-53C2BB3A96AD}" destId="{A3AF3B18-0F3C-491D-BB8A-D0F1AA9C943D}" srcOrd="15" destOrd="0" presId="urn:microsoft.com/office/officeart/2005/8/layout/cycle5"/>
    <dgm:cxn modelId="{C5668791-808B-4893-9A44-EABEAD111BB5}" type="presParOf" srcId="{7FCD35D7-09C7-40B5-8055-53C2BB3A96AD}" destId="{A5C2071B-D359-4A9F-9BA3-ED51B02E4E24}" srcOrd="16" destOrd="0" presId="urn:microsoft.com/office/officeart/2005/8/layout/cycle5"/>
    <dgm:cxn modelId="{D9E0E079-D90E-4C8E-971D-501CC2D7487F}" type="presParOf" srcId="{7FCD35D7-09C7-40B5-8055-53C2BB3A96AD}" destId="{F5F74B73-991D-4B4F-B34C-87AD313F266F}"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2DA2B8-65CD-4E91-8063-A12A1059249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BC51AEAE-E2F9-4340-A1B1-D198E13CD02A}">
      <dgm:prSet phldrT="[Text]"/>
      <dgm:spPr>
        <a:solidFill>
          <a:schemeClr val="accent6">
            <a:lumMod val="75000"/>
          </a:schemeClr>
        </a:solidFill>
      </dgm:spPr>
      <dgm:t>
        <a:bodyPr/>
        <a:lstStyle/>
        <a:p>
          <a:r>
            <a:rPr lang="en-US" b="1" dirty="0"/>
            <a:t>Current Conditions</a:t>
          </a:r>
          <a:r>
            <a:rPr lang="en-US" dirty="0"/>
            <a:t> </a:t>
          </a:r>
        </a:p>
      </dgm:t>
    </dgm:pt>
    <dgm:pt modelId="{0AE54DCC-194B-49CF-BAE8-1B868BA9BD3E}" type="parTrans" cxnId="{AA8A795D-9914-405D-8E37-FD043954EBEF}">
      <dgm:prSet/>
      <dgm:spPr/>
      <dgm:t>
        <a:bodyPr/>
        <a:lstStyle/>
        <a:p>
          <a:endParaRPr lang="en-US"/>
        </a:p>
      </dgm:t>
    </dgm:pt>
    <dgm:pt modelId="{852A9245-F2CF-424F-AA08-F5797C65BFD0}" type="sibTrans" cxnId="{AA8A795D-9914-405D-8E37-FD043954EBEF}">
      <dgm:prSet/>
      <dgm:spPr/>
      <dgm:t>
        <a:bodyPr/>
        <a:lstStyle/>
        <a:p>
          <a:endParaRPr lang="en-US"/>
        </a:p>
      </dgm:t>
    </dgm:pt>
    <dgm:pt modelId="{395E187E-6895-4340-917F-78D34A873EFD}">
      <dgm:prSet phldrT="[Text]"/>
      <dgm:spPr>
        <a:solidFill>
          <a:srgbClr val="002060"/>
        </a:solidFill>
      </dgm:spPr>
      <dgm:t>
        <a:bodyPr/>
        <a:lstStyle/>
        <a:p>
          <a:r>
            <a:rPr lang="en-US" b="1" dirty="0"/>
            <a:t>Trends &amp; Projections</a:t>
          </a:r>
        </a:p>
      </dgm:t>
    </dgm:pt>
    <dgm:pt modelId="{E4F710E1-9D22-4AD4-9D88-616E7933359F}" type="parTrans" cxnId="{799110A0-EED9-43FF-9A75-AEEF433622CD}">
      <dgm:prSet/>
      <dgm:spPr/>
      <dgm:t>
        <a:bodyPr/>
        <a:lstStyle/>
        <a:p>
          <a:endParaRPr lang="en-US"/>
        </a:p>
      </dgm:t>
    </dgm:pt>
    <dgm:pt modelId="{A4A5A034-B9B3-4B3E-9657-05FDC0C95D0D}" type="sibTrans" cxnId="{799110A0-EED9-43FF-9A75-AEEF433622CD}">
      <dgm:prSet/>
      <dgm:spPr/>
      <dgm:t>
        <a:bodyPr/>
        <a:lstStyle/>
        <a:p>
          <a:endParaRPr lang="en-US"/>
        </a:p>
      </dgm:t>
    </dgm:pt>
    <dgm:pt modelId="{B1331C02-55EA-4BAF-A5BF-4D1F231AEA55}">
      <dgm:prSet phldrT="[Text]"/>
      <dgm:spPr>
        <a:solidFill>
          <a:srgbClr val="7030A0"/>
        </a:solidFill>
      </dgm:spPr>
      <dgm:t>
        <a:bodyPr/>
        <a:lstStyle/>
        <a:p>
          <a:r>
            <a:rPr lang="en-US" b="1" dirty="0"/>
            <a:t>Visioning</a:t>
          </a:r>
        </a:p>
      </dgm:t>
    </dgm:pt>
    <dgm:pt modelId="{60025A76-F3FD-440A-AEDB-38E5C42A82D3}" type="parTrans" cxnId="{80791510-DB52-4CD4-BF63-C3614C0C547C}">
      <dgm:prSet/>
      <dgm:spPr/>
      <dgm:t>
        <a:bodyPr/>
        <a:lstStyle/>
        <a:p>
          <a:endParaRPr lang="en-US"/>
        </a:p>
      </dgm:t>
    </dgm:pt>
    <dgm:pt modelId="{832A865A-896E-4871-84B1-F7A4B7D65990}" type="sibTrans" cxnId="{80791510-DB52-4CD4-BF63-C3614C0C547C}">
      <dgm:prSet/>
      <dgm:spPr/>
      <dgm:t>
        <a:bodyPr/>
        <a:lstStyle/>
        <a:p>
          <a:endParaRPr lang="en-US"/>
        </a:p>
      </dgm:t>
    </dgm:pt>
    <dgm:pt modelId="{9152AD2B-BB32-4D10-864C-009126E17E01}">
      <dgm:prSet phldrT="[Text]"/>
      <dgm:spPr>
        <a:solidFill>
          <a:schemeClr val="accent2">
            <a:lumMod val="75000"/>
          </a:schemeClr>
        </a:solidFill>
      </dgm:spPr>
      <dgm:t>
        <a:bodyPr/>
        <a:lstStyle/>
        <a:p>
          <a:r>
            <a:rPr lang="en-US" b="1" dirty="0"/>
            <a:t>Draft</a:t>
          </a:r>
        </a:p>
      </dgm:t>
    </dgm:pt>
    <dgm:pt modelId="{D37FEA0A-4988-48A9-843D-C8B3D1DBEA32}" type="parTrans" cxnId="{274E1FD2-2675-4709-9AE5-88E462B5FD9C}">
      <dgm:prSet/>
      <dgm:spPr/>
      <dgm:t>
        <a:bodyPr/>
        <a:lstStyle/>
        <a:p>
          <a:endParaRPr lang="en-US"/>
        </a:p>
      </dgm:t>
    </dgm:pt>
    <dgm:pt modelId="{22F1E177-64A6-473B-A529-69DCDF707CB7}" type="sibTrans" cxnId="{274E1FD2-2675-4709-9AE5-88E462B5FD9C}">
      <dgm:prSet/>
      <dgm:spPr/>
      <dgm:t>
        <a:bodyPr/>
        <a:lstStyle/>
        <a:p>
          <a:endParaRPr lang="en-US"/>
        </a:p>
      </dgm:t>
    </dgm:pt>
    <dgm:pt modelId="{178D4F95-7620-4AF1-BA33-F058FC65988A}">
      <dgm:prSet phldrT="[Text]"/>
      <dgm:spPr>
        <a:solidFill>
          <a:schemeClr val="accent1">
            <a:lumMod val="75000"/>
          </a:schemeClr>
        </a:solidFill>
      </dgm:spPr>
      <dgm:t>
        <a:bodyPr/>
        <a:lstStyle/>
        <a:p>
          <a:r>
            <a:rPr lang="en-US" b="1" dirty="0"/>
            <a:t>Review</a:t>
          </a:r>
        </a:p>
      </dgm:t>
    </dgm:pt>
    <dgm:pt modelId="{3A228B33-4551-4B87-B73F-3386693122D2}" type="parTrans" cxnId="{99D6DF36-8507-44E2-AC6C-C33CCC73802C}">
      <dgm:prSet/>
      <dgm:spPr/>
      <dgm:t>
        <a:bodyPr/>
        <a:lstStyle/>
        <a:p>
          <a:endParaRPr lang="en-US"/>
        </a:p>
      </dgm:t>
    </dgm:pt>
    <dgm:pt modelId="{0E8359E4-ABA6-4134-84F6-8267004F407B}" type="sibTrans" cxnId="{99D6DF36-8507-44E2-AC6C-C33CCC73802C}">
      <dgm:prSet/>
      <dgm:spPr/>
      <dgm:t>
        <a:bodyPr/>
        <a:lstStyle/>
        <a:p>
          <a:endParaRPr lang="en-US"/>
        </a:p>
      </dgm:t>
    </dgm:pt>
    <dgm:pt modelId="{36CEDC05-E85D-49E0-B08C-2DC8A876A064}">
      <dgm:prSet phldrT="[Text]"/>
      <dgm:spPr>
        <a:solidFill>
          <a:schemeClr val="accent4">
            <a:lumMod val="50000"/>
          </a:schemeClr>
        </a:solidFill>
      </dgm:spPr>
      <dgm:t>
        <a:bodyPr/>
        <a:lstStyle/>
        <a:p>
          <a:r>
            <a:rPr lang="en-US" b="1" dirty="0"/>
            <a:t>Adoption</a:t>
          </a:r>
        </a:p>
      </dgm:t>
    </dgm:pt>
    <dgm:pt modelId="{F98D138C-7AAD-4744-8FD5-F29CC5AC7C85}" type="parTrans" cxnId="{6AE786AA-BEF3-4700-A74C-7E2217A494F2}">
      <dgm:prSet/>
      <dgm:spPr/>
      <dgm:t>
        <a:bodyPr/>
        <a:lstStyle/>
        <a:p>
          <a:endParaRPr lang="en-US"/>
        </a:p>
      </dgm:t>
    </dgm:pt>
    <dgm:pt modelId="{F4F9424D-5B17-4AAC-A49D-B272D57B822B}" type="sibTrans" cxnId="{6AE786AA-BEF3-4700-A74C-7E2217A494F2}">
      <dgm:prSet/>
      <dgm:spPr/>
      <dgm:t>
        <a:bodyPr/>
        <a:lstStyle/>
        <a:p>
          <a:endParaRPr lang="en-US"/>
        </a:p>
      </dgm:t>
    </dgm:pt>
    <dgm:pt modelId="{7FCD35D7-09C7-40B5-8055-53C2BB3A96AD}" type="pres">
      <dgm:prSet presAssocID="{9F2DA2B8-65CD-4E91-8063-A12A1059249D}" presName="cycle" presStyleCnt="0">
        <dgm:presLayoutVars>
          <dgm:dir/>
          <dgm:resizeHandles val="exact"/>
        </dgm:presLayoutVars>
      </dgm:prSet>
      <dgm:spPr/>
      <dgm:t>
        <a:bodyPr/>
        <a:lstStyle/>
        <a:p>
          <a:endParaRPr lang="en-US"/>
        </a:p>
      </dgm:t>
    </dgm:pt>
    <dgm:pt modelId="{51DF0CAB-3512-4771-9A72-28454AAB1A61}" type="pres">
      <dgm:prSet presAssocID="{BC51AEAE-E2F9-4340-A1B1-D198E13CD02A}" presName="node" presStyleLbl="node1" presStyleIdx="0" presStyleCnt="6" custScaleX="129571" custScaleY="133859">
        <dgm:presLayoutVars>
          <dgm:bulletEnabled val="1"/>
        </dgm:presLayoutVars>
      </dgm:prSet>
      <dgm:spPr/>
      <dgm:t>
        <a:bodyPr/>
        <a:lstStyle/>
        <a:p>
          <a:endParaRPr lang="en-US"/>
        </a:p>
      </dgm:t>
    </dgm:pt>
    <dgm:pt modelId="{DFC7A1C4-E568-44AD-B0B2-1E61D7771C3D}" type="pres">
      <dgm:prSet presAssocID="{BC51AEAE-E2F9-4340-A1B1-D198E13CD02A}" presName="spNode" presStyleCnt="0"/>
      <dgm:spPr/>
    </dgm:pt>
    <dgm:pt modelId="{DDC32FBC-306E-44EB-A761-B0C764B93DE7}" type="pres">
      <dgm:prSet presAssocID="{852A9245-F2CF-424F-AA08-F5797C65BFD0}" presName="sibTrans" presStyleLbl="sibTrans1D1" presStyleIdx="0" presStyleCnt="6"/>
      <dgm:spPr/>
      <dgm:t>
        <a:bodyPr/>
        <a:lstStyle/>
        <a:p>
          <a:endParaRPr lang="en-US"/>
        </a:p>
      </dgm:t>
    </dgm:pt>
    <dgm:pt modelId="{AC92B577-6495-44AE-A512-E44DEDC7051B}" type="pres">
      <dgm:prSet presAssocID="{395E187E-6895-4340-917F-78D34A873EFD}" presName="node" presStyleLbl="node1" presStyleIdx="1" presStyleCnt="6" custScaleX="129571" custScaleY="203019">
        <dgm:presLayoutVars>
          <dgm:bulletEnabled val="1"/>
        </dgm:presLayoutVars>
      </dgm:prSet>
      <dgm:spPr/>
      <dgm:t>
        <a:bodyPr/>
        <a:lstStyle/>
        <a:p>
          <a:endParaRPr lang="en-US"/>
        </a:p>
      </dgm:t>
    </dgm:pt>
    <dgm:pt modelId="{B36BD111-3AF0-41FF-B759-9942FEA46A51}" type="pres">
      <dgm:prSet presAssocID="{395E187E-6895-4340-917F-78D34A873EFD}" presName="spNode" presStyleCnt="0"/>
      <dgm:spPr/>
    </dgm:pt>
    <dgm:pt modelId="{FC47356C-72E5-484A-A944-620F21D91CC8}" type="pres">
      <dgm:prSet presAssocID="{A4A5A034-B9B3-4B3E-9657-05FDC0C95D0D}" presName="sibTrans" presStyleLbl="sibTrans1D1" presStyleIdx="1" presStyleCnt="6"/>
      <dgm:spPr/>
      <dgm:t>
        <a:bodyPr/>
        <a:lstStyle/>
        <a:p>
          <a:endParaRPr lang="en-US"/>
        </a:p>
      </dgm:t>
    </dgm:pt>
    <dgm:pt modelId="{BBD054E9-C513-4B8C-9CEA-65106F4C56A5}" type="pres">
      <dgm:prSet presAssocID="{B1331C02-55EA-4BAF-A5BF-4D1F231AEA55}" presName="node" presStyleLbl="node1" presStyleIdx="2" presStyleCnt="6" custScaleX="129571" custScaleY="133859">
        <dgm:presLayoutVars>
          <dgm:bulletEnabled val="1"/>
        </dgm:presLayoutVars>
      </dgm:prSet>
      <dgm:spPr/>
      <dgm:t>
        <a:bodyPr/>
        <a:lstStyle/>
        <a:p>
          <a:endParaRPr lang="en-US"/>
        </a:p>
      </dgm:t>
    </dgm:pt>
    <dgm:pt modelId="{6A39C6E0-58C1-4DE1-A820-88C00A02D2D2}" type="pres">
      <dgm:prSet presAssocID="{B1331C02-55EA-4BAF-A5BF-4D1F231AEA55}" presName="spNode" presStyleCnt="0"/>
      <dgm:spPr/>
    </dgm:pt>
    <dgm:pt modelId="{6EC47E0D-C159-4C91-8DAA-D74831A98254}" type="pres">
      <dgm:prSet presAssocID="{832A865A-896E-4871-84B1-F7A4B7D65990}" presName="sibTrans" presStyleLbl="sibTrans1D1" presStyleIdx="2" presStyleCnt="6"/>
      <dgm:spPr/>
      <dgm:t>
        <a:bodyPr/>
        <a:lstStyle/>
        <a:p>
          <a:endParaRPr lang="en-US"/>
        </a:p>
      </dgm:t>
    </dgm:pt>
    <dgm:pt modelId="{64F06207-23EA-4054-8757-47A339EBEA61}" type="pres">
      <dgm:prSet presAssocID="{9152AD2B-BB32-4D10-864C-009126E17E01}" presName="node" presStyleLbl="node1" presStyleIdx="3" presStyleCnt="6" custScaleX="129571" custScaleY="133859">
        <dgm:presLayoutVars>
          <dgm:bulletEnabled val="1"/>
        </dgm:presLayoutVars>
      </dgm:prSet>
      <dgm:spPr/>
      <dgm:t>
        <a:bodyPr/>
        <a:lstStyle/>
        <a:p>
          <a:endParaRPr lang="en-US"/>
        </a:p>
      </dgm:t>
    </dgm:pt>
    <dgm:pt modelId="{105AB53C-5057-4D4C-9AF0-C2E9E1D8D080}" type="pres">
      <dgm:prSet presAssocID="{9152AD2B-BB32-4D10-864C-009126E17E01}" presName="spNode" presStyleCnt="0"/>
      <dgm:spPr/>
    </dgm:pt>
    <dgm:pt modelId="{3B888889-7A79-4799-AF80-075EEE1508FC}" type="pres">
      <dgm:prSet presAssocID="{22F1E177-64A6-473B-A529-69DCDF707CB7}" presName="sibTrans" presStyleLbl="sibTrans1D1" presStyleIdx="3" presStyleCnt="6"/>
      <dgm:spPr/>
      <dgm:t>
        <a:bodyPr/>
        <a:lstStyle/>
        <a:p>
          <a:endParaRPr lang="en-US"/>
        </a:p>
      </dgm:t>
    </dgm:pt>
    <dgm:pt modelId="{02C3CA28-5DEC-4164-BA69-E72EF07A678D}" type="pres">
      <dgm:prSet presAssocID="{178D4F95-7620-4AF1-BA33-F058FC65988A}" presName="node" presStyleLbl="node1" presStyleIdx="4" presStyleCnt="6" custScaleX="129571" custScaleY="133859">
        <dgm:presLayoutVars>
          <dgm:bulletEnabled val="1"/>
        </dgm:presLayoutVars>
      </dgm:prSet>
      <dgm:spPr/>
      <dgm:t>
        <a:bodyPr/>
        <a:lstStyle/>
        <a:p>
          <a:endParaRPr lang="en-US"/>
        </a:p>
      </dgm:t>
    </dgm:pt>
    <dgm:pt modelId="{4010F23A-0781-4AF9-90AB-6D771D21EB91}" type="pres">
      <dgm:prSet presAssocID="{178D4F95-7620-4AF1-BA33-F058FC65988A}" presName="spNode" presStyleCnt="0"/>
      <dgm:spPr/>
    </dgm:pt>
    <dgm:pt modelId="{055EF003-813E-43F7-8439-18ED7355A28C}" type="pres">
      <dgm:prSet presAssocID="{0E8359E4-ABA6-4134-84F6-8267004F407B}" presName="sibTrans" presStyleLbl="sibTrans1D1" presStyleIdx="4" presStyleCnt="6"/>
      <dgm:spPr/>
      <dgm:t>
        <a:bodyPr/>
        <a:lstStyle/>
        <a:p>
          <a:endParaRPr lang="en-US"/>
        </a:p>
      </dgm:t>
    </dgm:pt>
    <dgm:pt modelId="{A3AF3B18-0F3C-491D-BB8A-D0F1AA9C943D}" type="pres">
      <dgm:prSet presAssocID="{36CEDC05-E85D-49E0-B08C-2DC8A876A064}" presName="node" presStyleLbl="node1" presStyleIdx="5" presStyleCnt="6" custScaleX="129571" custScaleY="133859">
        <dgm:presLayoutVars>
          <dgm:bulletEnabled val="1"/>
        </dgm:presLayoutVars>
      </dgm:prSet>
      <dgm:spPr/>
      <dgm:t>
        <a:bodyPr/>
        <a:lstStyle/>
        <a:p>
          <a:endParaRPr lang="en-US"/>
        </a:p>
      </dgm:t>
    </dgm:pt>
    <dgm:pt modelId="{A5C2071B-D359-4A9F-9BA3-ED51B02E4E24}" type="pres">
      <dgm:prSet presAssocID="{36CEDC05-E85D-49E0-B08C-2DC8A876A064}" presName="spNode" presStyleCnt="0"/>
      <dgm:spPr/>
    </dgm:pt>
    <dgm:pt modelId="{F5F74B73-991D-4B4F-B34C-87AD313F266F}" type="pres">
      <dgm:prSet presAssocID="{F4F9424D-5B17-4AAC-A49D-B272D57B822B}" presName="sibTrans" presStyleLbl="sibTrans1D1" presStyleIdx="5" presStyleCnt="6"/>
      <dgm:spPr/>
      <dgm:t>
        <a:bodyPr/>
        <a:lstStyle/>
        <a:p>
          <a:endParaRPr lang="en-US"/>
        </a:p>
      </dgm:t>
    </dgm:pt>
  </dgm:ptLst>
  <dgm:cxnLst>
    <dgm:cxn modelId="{238CE1D5-340C-4153-B912-83E42B0EDC4F}" type="presOf" srcId="{9F2DA2B8-65CD-4E91-8063-A12A1059249D}" destId="{7FCD35D7-09C7-40B5-8055-53C2BB3A96AD}" srcOrd="0" destOrd="0" presId="urn:microsoft.com/office/officeart/2005/8/layout/cycle5"/>
    <dgm:cxn modelId="{C5B82C70-6532-44E9-B527-2010A558678C}" type="presOf" srcId="{36CEDC05-E85D-49E0-B08C-2DC8A876A064}" destId="{A3AF3B18-0F3C-491D-BB8A-D0F1AA9C943D}" srcOrd="0" destOrd="0" presId="urn:microsoft.com/office/officeart/2005/8/layout/cycle5"/>
    <dgm:cxn modelId="{FD220059-5D8C-4F9A-9624-9CE88C4DE747}" type="presOf" srcId="{852A9245-F2CF-424F-AA08-F5797C65BFD0}" destId="{DDC32FBC-306E-44EB-A761-B0C764B93DE7}" srcOrd="0" destOrd="0" presId="urn:microsoft.com/office/officeart/2005/8/layout/cycle5"/>
    <dgm:cxn modelId="{CB2E5E2C-B005-4500-9F9B-BD446FD78321}" type="presOf" srcId="{0E8359E4-ABA6-4134-84F6-8267004F407B}" destId="{055EF003-813E-43F7-8439-18ED7355A28C}" srcOrd="0" destOrd="0" presId="urn:microsoft.com/office/officeart/2005/8/layout/cycle5"/>
    <dgm:cxn modelId="{99D6DF36-8507-44E2-AC6C-C33CCC73802C}" srcId="{9F2DA2B8-65CD-4E91-8063-A12A1059249D}" destId="{178D4F95-7620-4AF1-BA33-F058FC65988A}" srcOrd="4" destOrd="0" parTransId="{3A228B33-4551-4B87-B73F-3386693122D2}" sibTransId="{0E8359E4-ABA6-4134-84F6-8267004F407B}"/>
    <dgm:cxn modelId="{51FF84D0-E150-4FB4-9FD5-C2175AF75563}" type="presOf" srcId="{9152AD2B-BB32-4D10-864C-009126E17E01}" destId="{64F06207-23EA-4054-8757-47A339EBEA61}" srcOrd="0" destOrd="0" presId="urn:microsoft.com/office/officeart/2005/8/layout/cycle5"/>
    <dgm:cxn modelId="{D27A03E1-9B58-4D9B-B22F-92345664D4FA}" type="presOf" srcId="{178D4F95-7620-4AF1-BA33-F058FC65988A}" destId="{02C3CA28-5DEC-4164-BA69-E72EF07A678D}" srcOrd="0" destOrd="0" presId="urn:microsoft.com/office/officeart/2005/8/layout/cycle5"/>
    <dgm:cxn modelId="{274E1FD2-2675-4709-9AE5-88E462B5FD9C}" srcId="{9F2DA2B8-65CD-4E91-8063-A12A1059249D}" destId="{9152AD2B-BB32-4D10-864C-009126E17E01}" srcOrd="3" destOrd="0" parTransId="{D37FEA0A-4988-48A9-843D-C8B3D1DBEA32}" sibTransId="{22F1E177-64A6-473B-A529-69DCDF707CB7}"/>
    <dgm:cxn modelId="{6AE786AA-BEF3-4700-A74C-7E2217A494F2}" srcId="{9F2DA2B8-65CD-4E91-8063-A12A1059249D}" destId="{36CEDC05-E85D-49E0-B08C-2DC8A876A064}" srcOrd="5" destOrd="0" parTransId="{F98D138C-7AAD-4744-8FD5-F29CC5AC7C85}" sibTransId="{F4F9424D-5B17-4AAC-A49D-B272D57B822B}"/>
    <dgm:cxn modelId="{C9A3691B-2922-4CDF-B2A8-03624702B47F}" type="presOf" srcId="{22F1E177-64A6-473B-A529-69DCDF707CB7}" destId="{3B888889-7A79-4799-AF80-075EEE1508FC}" srcOrd="0" destOrd="0" presId="urn:microsoft.com/office/officeart/2005/8/layout/cycle5"/>
    <dgm:cxn modelId="{950D45E5-D0C8-4B2C-8BD1-E2BB86897C78}" type="presOf" srcId="{BC51AEAE-E2F9-4340-A1B1-D198E13CD02A}" destId="{51DF0CAB-3512-4771-9A72-28454AAB1A61}" srcOrd="0" destOrd="0" presId="urn:microsoft.com/office/officeart/2005/8/layout/cycle5"/>
    <dgm:cxn modelId="{E4E689D8-1C2D-4502-8B9C-835630A5F581}" type="presOf" srcId="{B1331C02-55EA-4BAF-A5BF-4D1F231AEA55}" destId="{BBD054E9-C513-4B8C-9CEA-65106F4C56A5}" srcOrd="0" destOrd="0" presId="urn:microsoft.com/office/officeart/2005/8/layout/cycle5"/>
    <dgm:cxn modelId="{86576B6A-BBFC-4F4D-AC0E-75920ED82B58}" type="presOf" srcId="{832A865A-896E-4871-84B1-F7A4B7D65990}" destId="{6EC47E0D-C159-4C91-8DAA-D74831A98254}" srcOrd="0" destOrd="0" presId="urn:microsoft.com/office/officeart/2005/8/layout/cycle5"/>
    <dgm:cxn modelId="{6CC1DC04-AA1A-4256-BDF1-4609406508F6}" type="presOf" srcId="{395E187E-6895-4340-917F-78D34A873EFD}" destId="{AC92B577-6495-44AE-A512-E44DEDC7051B}" srcOrd="0" destOrd="0" presId="urn:microsoft.com/office/officeart/2005/8/layout/cycle5"/>
    <dgm:cxn modelId="{AA8A795D-9914-405D-8E37-FD043954EBEF}" srcId="{9F2DA2B8-65CD-4E91-8063-A12A1059249D}" destId="{BC51AEAE-E2F9-4340-A1B1-D198E13CD02A}" srcOrd="0" destOrd="0" parTransId="{0AE54DCC-194B-49CF-BAE8-1B868BA9BD3E}" sibTransId="{852A9245-F2CF-424F-AA08-F5797C65BFD0}"/>
    <dgm:cxn modelId="{BE891C9F-009F-427A-A30C-F72CDA6EDF56}" type="presOf" srcId="{A4A5A034-B9B3-4B3E-9657-05FDC0C95D0D}" destId="{FC47356C-72E5-484A-A944-620F21D91CC8}" srcOrd="0" destOrd="0" presId="urn:microsoft.com/office/officeart/2005/8/layout/cycle5"/>
    <dgm:cxn modelId="{80791510-DB52-4CD4-BF63-C3614C0C547C}" srcId="{9F2DA2B8-65CD-4E91-8063-A12A1059249D}" destId="{B1331C02-55EA-4BAF-A5BF-4D1F231AEA55}" srcOrd="2" destOrd="0" parTransId="{60025A76-F3FD-440A-AEDB-38E5C42A82D3}" sibTransId="{832A865A-896E-4871-84B1-F7A4B7D65990}"/>
    <dgm:cxn modelId="{AA2A5B27-7E1C-4916-841C-6C9544BB0B81}" type="presOf" srcId="{F4F9424D-5B17-4AAC-A49D-B272D57B822B}" destId="{F5F74B73-991D-4B4F-B34C-87AD313F266F}" srcOrd="0" destOrd="0" presId="urn:microsoft.com/office/officeart/2005/8/layout/cycle5"/>
    <dgm:cxn modelId="{799110A0-EED9-43FF-9A75-AEEF433622CD}" srcId="{9F2DA2B8-65CD-4E91-8063-A12A1059249D}" destId="{395E187E-6895-4340-917F-78D34A873EFD}" srcOrd="1" destOrd="0" parTransId="{E4F710E1-9D22-4AD4-9D88-616E7933359F}" sibTransId="{A4A5A034-B9B3-4B3E-9657-05FDC0C95D0D}"/>
    <dgm:cxn modelId="{C8027C8E-8724-4FA4-8EDD-1920231DD8EF}" type="presParOf" srcId="{7FCD35D7-09C7-40B5-8055-53C2BB3A96AD}" destId="{51DF0CAB-3512-4771-9A72-28454AAB1A61}" srcOrd="0" destOrd="0" presId="urn:microsoft.com/office/officeart/2005/8/layout/cycle5"/>
    <dgm:cxn modelId="{610394F8-7105-4496-9324-E6336280BE74}" type="presParOf" srcId="{7FCD35D7-09C7-40B5-8055-53C2BB3A96AD}" destId="{DFC7A1C4-E568-44AD-B0B2-1E61D7771C3D}" srcOrd="1" destOrd="0" presId="urn:microsoft.com/office/officeart/2005/8/layout/cycle5"/>
    <dgm:cxn modelId="{A501E019-42AB-4FC4-8DF1-EF2A4A3DDA3F}" type="presParOf" srcId="{7FCD35D7-09C7-40B5-8055-53C2BB3A96AD}" destId="{DDC32FBC-306E-44EB-A761-B0C764B93DE7}" srcOrd="2" destOrd="0" presId="urn:microsoft.com/office/officeart/2005/8/layout/cycle5"/>
    <dgm:cxn modelId="{F07DCE4C-C5C4-4DDB-8565-5968C4B33CEB}" type="presParOf" srcId="{7FCD35D7-09C7-40B5-8055-53C2BB3A96AD}" destId="{AC92B577-6495-44AE-A512-E44DEDC7051B}" srcOrd="3" destOrd="0" presId="urn:microsoft.com/office/officeart/2005/8/layout/cycle5"/>
    <dgm:cxn modelId="{2650341D-6E94-4373-97DC-FDDFDE10958E}" type="presParOf" srcId="{7FCD35D7-09C7-40B5-8055-53C2BB3A96AD}" destId="{B36BD111-3AF0-41FF-B759-9942FEA46A51}" srcOrd="4" destOrd="0" presId="urn:microsoft.com/office/officeart/2005/8/layout/cycle5"/>
    <dgm:cxn modelId="{1CFD6826-386F-4091-ACD6-7A2404947131}" type="presParOf" srcId="{7FCD35D7-09C7-40B5-8055-53C2BB3A96AD}" destId="{FC47356C-72E5-484A-A944-620F21D91CC8}" srcOrd="5" destOrd="0" presId="urn:microsoft.com/office/officeart/2005/8/layout/cycle5"/>
    <dgm:cxn modelId="{B711B32E-C5D4-4023-A37D-8C5316093788}" type="presParOf" srcId="{7FCD35D7-09C7-40B5-8055-53C2BB3A96AD}" destId="{BBD054E9-C513-4B8C-9CEA-65106F4C56A5}" srcOrd="6" destOrd="0" presId="urn:microsoft.com/office/officeart/2005/8/layout/cycle5"/>
    <dgm:cxn modelId="{E0908F48-C55C-4F22-A59F-F666B04647CF}" type="presParOf" srcId="{7FCD35D7-09C7-40B5-8055-53C2BB3A96AD}" destId="{6A39C6E0-58C1-4DE1-A820-88C00A02D2D2}" srcOrd="7" destOrd="0" presId="urn:microsoft.com/office/officeart/2005/8/layout/cycle5"/>
    <dgm:cxn modelId="{7E1BD134-0205-4C47-9B49-E2210D569EE7}" type="presParOf" srcId="{7FCD35D7-09C7-40B5-8055-53C2BB3A96AD}" destId="{6EC47E0D-C159-4C91-8DAA-D74831A98254}" srcOrd="8" destOrd="0" presId="urn:microsoft.com/office/officeart/2005/8/layout/cycle5"/>
    <dgm:cxn modelId="{3C5D3ED5-1F97-4FB8-8527-F79683248F2F}" type="presParOf" srcId="{7FCD35D7-09C7-40B5-8055-53C2BB3A96AD}" destId="{64F06207-23EA-4054-8757-47A339EBEA61}" srcOrd="9" destOrd="0" presId="urn:microsoft.com/office/officeart/2005/8/layout/cycle5"/>
    <dgm:cxn modelId="{AE36F33B-BACD-405E-939A-3D7013D25102}" type="presParOf" srcId="{7FCD35D7-09C7-40B5-8055-53C2BB3A96AD}" destId="{105AB53C-5057-4D4C-9AF0-C2E9E1D8D080}" srcOrd="10" destOrd="0" presId="urn:microsoft.com/office/officeart/2005/8/layout/cycle5"/>
    <dgm:cxn modelId="{3D175830-9F0C-4021-9364-6BE92F425589}" type="presParOf" srcId="{7FCD35D7-09C7-40B5-8055-53C2BB3A96AD}" destId="{3B888889-7A79-4799-AF80-075EEE1508FC}" srcOrd="11" destOrd="0" presId="urn:microsoft.com/office/officeart/2005/8/layout/cycle5"/>
    <dgm:cxn modelId="{0F27C8BB-2B26-43CC-9ADE-667BB519BC2D}" type="presParOf" srcId="{7FCD35D7-09C7-40B5-8055-53C2BB3A96AD}" destId="{02C3CA28-5DEC-4164-BA69-E72EF07A678D}" srcOrd="12" destOrd="0" presId="urn:microsoft.com/office/officeart/2005/8/layout/cycle5"/>
    <dgm:cxn modelId="{ED553C4C-3A83-4CAB-8A89-F3FAE544739E}" type="presParOf" srcId="{7FCD35D7-09C7-40B5-8055-53C2BB3A96AD}" destId="{4010F23A-0781-4AF9-90AB-6D771D21EB91}" srcOrd="13" destOrd="0" presId="urn:microsoft.com/office/officeart/2005/8/layout/cycle5"/>
    <dgm:cxn modelId="{80BCF107-6798-4A93-B518-6482214473AC}" type="presParOf" srcId="{7FCD35D7-09C7-40B5-8055-53C2BB3A96AD}" destId="{055EF003-813E-43F7-8439-18ED7355A28C}" srcOrd="14" destOrd="0" presId="urn:microsoft.com/office/officeart/2005/8/layout/cycle5"/>
    <dgm:cxn modelId="{62CD9912-D0B2-403D-B6F9-6085EBFE5F10}" type="presParOf" srcId="{7FCD35D7-09C7-40B5-8055-53C2BB3A96AD}" destId="{A3AF3B18-0F3C-491D-BB8A-D0F1AA9C943D}" srcOrd="15" destOrd="0" presId="urn:microsoft.com/office/officeart/2005/8/layout/cycle5"/>
    <dgm:cxn modelId="{C5668791-808B-4893-9A44-EABEAD111BB5}" type="presParOf" srcId="{7FCD35D7-09C7-40B5-8055-53C2BB3A96AD}" destId="{A5C2071B-D359-4A9F-9BA3-ED51B02E4E24}" srcOrd="16" destOrd="0" presId="urn:microsoft.com/office/officeart/2005/8/layout/cycle5"/>
    <dgm:cxn modelId="{D9E0E079-D90E-4C8E-971D-501CC2D7487F}" type="presParOf" srcId="{7FCD35D7-09C7-40B5-8055-53C2BB3A96AD}" destId="{F5F74B73-991D-4B4F-B34C-87AD313F266F}"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2DA2B8-65CD-4E91-8063-A12A1059249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BC51AEAE-E2F9-4340-A1B1-D198E13CD02A}">
      <dgm:prSet phldrT="[Text]"/>
      <dgm:spPr>
        <a:solidFill>
          <a:schemeClr val="accent6">
            <a:lumMod val="75000"/>
          </a:schemeClr>
        </a:solidFill>
      </dgm:spPr>
      <dgm:t>
        <a:bodyPr/>
        <a:lstStyle/>
        <a:p>
          <a:r>
            <a:rPr lang="en-US" b="1" dirty="0"/>
            <a:t>Current Conditions</a:t>
          </a:r>
          <a:r>
            <a:rPr lang="en-US" dirty="0"/>
            <a:t> </a:t>
          </a:r>
        </a:p>
      </dgm:t>
    </dgm:pt>
    <dgm:pt modelId="{0AE54DCC-194B-49CF-BAE8-1B868BA9BD3E}" type="parTrans" cxnId="{AA8A795D-9914-405D-8E37-FD043954EBEF}">
      <dgm:prSet/>
      <dgm:spPr/>
      <dgm:t>
        <a:bodyPr/>
        <a:lstStyle/>
        <a:p>
          <a:endParaRPr lang="en-US"/>
        </a:p>
      </dgm:t>
    </dgm:pt>
    <dgm:pt modelId="{852A9245-F2CF-424F-AA08-F5797C65BFD0}" type="sibTrans" cxnId="{AA8A795D-9914-405D-8E37-FD043954EBEF}">
      <dgm:prSet/>
      <dgm:spPr/>
      <dgm:t>
        <a:bodyPr/>
        <a:lstStyle/>
        <a:p>
          <a:endParaRPr lang="en-US"/>
        </a:p>
      </dgm:t>
    </dgm:pt>
    <dgm:pt modelId="{395E187E-6895-4340-917F-78D34A873EFD}">
      <dgm:prSet phldrT="[Text]"/>
      <dgm:spPr>
        <a:solidFill>
          <a:srgbClr val="002060"/>
        </a:solidFill>
      </dgm:spPr>
      <dgm:t>
        <a:bodyPr/>
        <a:lstStyle/>
        <a:p>
          <a:r>
            <a:rPr lang="en-US" b="1" dirty="0"/>
            <a:t>Trends &amp; Projections</a:t>
          </a:r>
        </a:p>
      </dgm:t>
    </dgm:pt>
    <dgm:pt modelId="{E4F710E1-9D22-4AD4-9D88-616E7933359F}" type="parTrans" cxnId="{799110A0-EED9-43FF-9A75-AEEF433622CD}">
      <dgm:prSet/>
      <dgm:spPr/>
      <dgm:t>
        <a:bodyPr/>
        <a:lstStyle/>
        <a:p>
          <a:endParaRPr lang="en-US"/>
        </a:p>
      </dgm:t>
    </dgm:pt>
    <dgm:pt modelId="{A4A5A034-B9B3-4B3E-9657-05FDC0C95D0D}" type="sibTrans" cxnId="{799110A0-EED9-43FF-9A75-AEEF433622CD}">
      <dgm:prSet/>
      <dgm:spPr/>
      <dgm:t>
        <a:bodyPr/>
        <a:lstStyle/>
        <a:p>
          <a:endParaRPr lang="en-US"/>
        </a:p>
      </dgm:t>
    </dgm:pt>
    <dgm:pt modelId="{B1331C02-55EA-4BAF-A5BF-4D1F231AEA55}">
      <dgm:prSet phldrT="[Text]"/>
      <dgm:spPr>
        <a:solidFill>
          <a:srgbClr val="7030A0"/>
        </a:solidFill>
      </dgm:spPr>
      <dgm:t>
        <a:bodyPr/>
        <a:lstStyle/>
        <a:p>
          <a:r>
            <a:rPr lang="en-US" b="1" dirty="0"/>
            <a:t>Visioning</a:t>
          </a:r>
        </a:p>
      </dgm:t>
    </dgm:pt>
    <dgm:pt modelId="{60025A76-F3FD-440A-AEDB-38E5C42A82D3}" type="parTrans" cxnId="{80791510-DB52-4CD4-BF63-C3614C0C547C}">
      <dgm:prSet/>
      <dgm:spPr/>
      <dgm:t>
        <a:bodyPr/>
        <a:lstStyle/>
        <a:p>
          <a:endParaRPr lang="en-US"/>
        </a:p>
      </dgm:t>
    </dgm:pt>
    <dgm:pt modelId="{832A865A-896E-4871-84B1-F7A4B7D65990}" type="sibTrans" cxnId="{80791510-DB52-4CD4-BF63-C3614C0C547C}">
      <dgm:prSet/>
      <dgm:spPr/>
      <dgm:t>
        <a:bodyPr/>
        <a:lstStyle/>
        <a:p>
          <a:endParaRPr lang="en-US"/>
        </a:p>
      </dgm:t>
    </dgm:pt>
    <dgm:pt modelId="{9152AD2B-BB32-4D10-864C-009126E17E01}">
      <dgm:prSet phldrT="[Text]"/>
      <dgm:spPr>
        <a:solidFill>
          <a:schemeClr val="accent2">
            <a:lumMod val="75000"/>
          </a:schemeClr>
        </a:solidFill>
      </dgm:spPr>
      <dgm:t>
        <a:bodyPr/>
        <a:lstStyle/>
        <a:p>
          <a:r>
            <a:rPr lang="en-US" b="1" dirty="0"/>
            <a:t>Draft</a:t>
          </a:r>
        </a:p>
      </dgm:t>
    </dgm:pt>
    <dgm:pt modelId="{D37FEA0A-4988-48A9-843D-C8B3D1DBEA32}" type="parTrans" cxnId="{274E1FD2-2675-4709-9AE5-88E462B5FD9C}">
      <dgm:prSet/>
      <dgm:spPr/>
      <dgm:t>
        <a:bodyPr/>
        <a:lstStyle/>
        <a:p>
          <a:endParaRPr lang="en-US"/>
        </a:p>
      </dgm:t>
    </dgm:pt>
    <dgm:pt modelId="{22F1E177-64A6-473B-A529-69DCDF707CB7}" type="sibTrans" cxnId="{274E1FD2-2675-4709-9AE5-88E462B5FD9C}">
      <dgm:prSet/>
      <dgm:spPr/>
      <dgm:t>
        <a:bodyPr/>
        <a:lstStyle/>
        <a:p>
          <a:endParaRPr lang="en-US"/>
        </a:p>
      </dgm:t>
    </dgm:pt>
    <dgm:pt modelId="{178D4F95-7620-4AF1-BA33-F058FC65988A}">
      <dgm:prSet phldrT="[Text]"/>
      <dgm:spPr>
        <a:solidFill>
          <a:schemeClr val="accent1">
            <a:lumMod val="75000"/>
          </a:schemeClr>
        </a:solidFill>
      </dgm:spPr>
      <dgm:t>
        <a:bodyPr/>
        <a:lstStyle/>
        <a:p>
          <a:r>
            <a:rPr lang="en-US" b="1" dirty="0"/>
            <a:t>Review</a:t>
          </a:r>
        </a:p>
      </dgm:t>
    </dgm:pt>
    <dgm:pt modelId="{3A228B33-4551-4B87-B73F-3386693122D2}" type="parTrans" cxnId="{99D6DF36-8507-44E2-AC6C-C33CCC73802C}">
      <dgm:prSet/>
      <dgm:spPr/>
      <dgm:t>
        <a:bodyPr/>
        <a:lstStyle/>
        <a:p>
          <a:endParaRPr lang="en-US"/>
        </a:p>
      </dgm:t>
    </dgm:pt>
    <dgm:pt modelId="{0E8359E4-ABA6-4134-84F6-8267004F407B}" type="sibTrans" cxnId="{99D6DF36-8507-44E2-AC6C-C33CCC73802C}">
      <dgm:prSet/>
      <dgm:spPr/>
      <dgm:t>
        <a:bodyPr/>
        <a:lstStyle/>
        <a:p>
          <a:endParaRPr lang="en-US"/>
        </a:p>
      </dgm:t>
    </dgm:pt>
    <dgm:pt modelId="{36CEDC05-E85D-49E0-B08C-2DC8A876A064}">
      <dgm:prSet phldrT="[Text]"/>
      <dgm:spPr>
        <a:solidFill>
          <a:schemeClr val="accent4">
            <a:lumMod val="50000"/>
          </a:schemeClr>
        </a:solidFill>
      </dgm:spPr>
      <dgm:t>
        <a:bodyPr/>
        <a:lstStyle/>
        <a:p>
          <a:r>
            <a:rPr lang="en-US" b="1" dirty="0"/>
            <a:t>Adoption</a:t>
          </a:r>
        </a:p>
      </dgm:t>
    </dgm:pt>
    <dgm:pt modelId="{F98D138C-7AAD-4744-8FD5-F29CC5AC7C85}" type="parTrans" cxnId="{6AE786AA-BEF3-4700-A74C-7E2217A494F2}">
      <dgm:prSet/>
      <dgm:spPr/>
      <dgm:t>
        <a:bodyPr/>
        <a:lstStyle/>
        <a:p>
          <a:endParaRPr lang="en-US"/>
        </a:p>
      </dgm:t>
    </dgm:pt>
    <dgm:pt modelId="{F4F9424D-5B17-4AAC-A49D-B272D57B822B}" type="sibTrans" cxnId="{6AE786AA-BEF3-4700-A74C-7E2217A494F2}">
      <dgm:prSet/>
      <dgm:spPr/>
      <dgm:t>
        <a:bodyPr/>
        <a:lstStyle/>
        <a:p>
          <a:endParaRPr lang="en-US"/>
        </a:p>
      </dgm:t>
    </dgm:pt>
    <dgm:pt modelId="{7FCD35D7-09C7-40B5-8055-53C2BB3A96AD}" type="pres">
      <dgm:prSet presAssocID="{9F2DA2B8-65CD-4E91-8063-A12A1059249D}" presName="cycle" presStyleCnt="0">
        <dgm:presLayoutVars>
          <dgm:dir/>
          <dgm:resizeHandles val="exact"/>
        </dgm:presLayoutVars>
      </dgm:prSet>
      <dgm:spPr/>
      <dgm:t>
        <a:bodyPr/>
        <a:lstStyle/>
        <a:p>
          <a:endParaRPr lang="en-US"/>
        </a:p>
      </dgm:t>
    </dgm:pt>
    <dgm:pt modelId="{51DF0CAB-3512-4771-9A72-28454AAB1A61}" type="pres">
      <dgm:prSet presAssocID="{BC51AEAE-E2F9-4340-A1B1-D198E13CD02A}" presName="node" presStyleLbl="node1" presStyleIdx="0" presStyleCnt="6" custScaleX="129571" custScaleY="133859">
        <dgm:presLayoutVars>
          <dgm:bulletEnabled val="1"/>
        </dgm:presLayoutVars>
      </dgm:prSet>
      <dgm:spPr/>
      <dgm:t>
        <a:bodyPr/>
        <a:lstStyle/>
        <a:p>
          <a:endParaRPr lang="en-US"/>
        </a:p>
      </dgm:t>
    </dgm:pt>
    <dgm:pt modelId="{DFC7A1C4-E568-44AD-B0B2-1E61D7771C3D}" type="pres">
      <dgm:prSet presAssocID="{BC51AEAE-E2F9-4340-A1B1-D198E13CD02A}" presName="spNode" presStyleCnt="0"/>
      <dgm:spPr/>
    </dgm:pt>
    <dgm:pt modelId="{DDC32FBC-306E-44EB-A761-B0C764B93DE7}" type="pres">
      <dgm:prSet presAssocID="{852A9245-F2CF-424F-AA08-F5797C65BFD0}" presName="sibTrans" presStyleLbl="sibTrans1D1" presStyleIdx="0" presStyleCnt="6"/>
      <dgm:spPr/>
      <dgm:t>
        <a:bodyPr/>
        <a:lstStyle/>
        <a:p>
          <a:endParaRPr lang="en-US"/>
        </a:p>
      </dgm:t>
    </dgm:pt>
    <dgm:pt modelId="{AC92B577-6495-44AE-A512-E44DEDC7051B}" type="pres">
      <dgm:prSet presAssocID="{395E187E-6895-4340-917F-78D34A873EFD}" presName="node" presStyleLbl="node1" presStyleIdx="1" presStyleCnt="6" custScaleX="129571" custScaleY="203019">
        <dgm:presLayoutVars>
          <dgm:bulletEnabled val="1"/>
        </dgm:presLayoutVars>
      </dgm:prSet>
      <dgm:spPr/>
      <dgm:t>
        <a:bodyPr/>
        <a:lstStyle/>
        <a:p>
          <a:endParaRPr lang="en-US"/>
        </a:p>
      </dgm:t>
    </dgm:pt>
    <dgm:pt modelId="{B36BD111-3AF0-41FF-B759-9942FEA46A51}" type="pres">
      <dgm:prSet presAssocID="{395E187E-6895-4340-917F-78D34A873EFD}" presName="spNode" presStyleCnt="0"/>
      <dgm:spPr/>
    </dgm:pt>
    <dgm:pt modelId="{FC47356C-72E5-484A-A944-620F21D91CC8}" type="pres">
      <dgm:prSet presAssocID="{A4A5A034-B9B3-4B3E-9657-05FDC0C95D0D}" presName="sibTrans" presStyleLbl="sibTrans1D1" presStyleIdx="1" presStyleCnt="6"/>
      <dgm:spPr/>
      <dgm:t>
        <a:bodyPr/>
        <a:lstStyle/>
        <a:p>
          <a:endParaRPr lang="en-US"/>
        </a:p>
      </dgm:t>
    </dgm:pt>
    <dgm:pt modelId="{BBD054E9-C513-4B8C-9CEA-65106F4C56A5}" type="pres">
      <dgm:prSet presAssocID="{B1331C02-55EA-4BAF-A5BF-4D1F231AEA55}" presName="node" presStyleLbl="node1" presStyleIdx="2" presStyleCnt="6" custScaleX="129571" custScaleY="133859">
        <dgm:presLayoutVars>
          <dgm:bulletEnabled val="1"/>
        </dgm:presLayoutVars>
      </dgm:prSet>
      <dgm:spPr/>
      <dgm:t>
        <a:bodyPr/>
        <a:lstStyle/>
        <a:p>
          <a:endParaRPr lang="en-US"/>
        </a:p>
      </dgm:t>
    </dgm:pt>
    <dgm:pt modelId="{6A39C6E0-58C1-4DE1-A820-88C00A02D2D2}" type="pres">
      <dgm:prSet presAssocID="{B1331C02-55EA-4BAF-A5BF-4D1F231AEA55}" presName="spNode" presStyleCnt="0"/>
      <dgm:spPr/>
    </dgm:pt>
    <dgm:pt modelId="{6EC47E0D-C159-4C91-8DAA-D74831A98254}" type="pres">
      <dgm:prSet presAssocID="{832A865A-896E-4871-84B1-F7A4B7D65990}" presName="sibTrans" presStyleLbl="sibTrans1D1" presStyleIdx="2" presStyleCnt="6"/>
      <dgm:spPr/>
      <dgm:t>
        <a:bodyPr/>
        <a:lstStyle/>
        <a:p>
          <a:endParaRPr lang="en-US"/>
        </a:p>
      </dgm:t>
    </dgm:pt>
    <dgm:pt modelId="{64F06207-23EA-4054-8757-47A339EBEA61}" type="pres">
      <dgm:prSet presAssocID="{9152AD2B-BB32-4D10-864C-009126E17E01}" presName="node" presStyleLbl="node1" presStyleIdx="3" presStyleCnt="6" custScaleX="129571" custScaleY="133859">
        <dgm:presLayoutVars>
          <dgm:bulletEnabled val="1"/>
        </dgm:presLayoutVars>
      </dgm:prSet>
      <dgm:spPr/>
      <dgm:t>
        <a:bodyPr/>
        <a:lstStyle/>
        <a:p>
          <a:endParaRPr lang="en-US"/>
        </a:p>
      </dgm:t>
    </dgm:pt>
    <dgm:pt modelId="{105AB53C-5057-4D4C-9AF0-C2E9E1D8D080}" type="pres">
      <dgm:prSet presAssocID="{9152AD2B-BB32-4D10-864C-009126E17E01}" presName="spNode" presStyleCnt="0"/>
      <dgm:spPr/>
    </dgm:pt>
    <dgm:pt modelId="{3B888889-7A79-4799-AF80-075EEE1508FC}" type="pres">
      <dgm:prSet presAssocID="{22F1E177-64A6-473B-A529-69DCDF707CB7}" presName="sibTrans" presStyleLbl="sibTrans1D1" presStyleIdx="3" presStyleCnt="6"/>
      <dgm:spPr/>
      <dgm:t>
        <a:bodyPr/>
        <a:lstStyle/>
        <a:p>
          <a:endParaRPr lang="en-US"/>
        </a:p>
      </dgm:t>
    </dgm:pt>
    <dgm:pt modelId="{02C3CA28-5DEC-4164-BA69-E72EF07A678D}" type="pres">
      <dgm:prSet presAssocID="{178D4F95-7620-4AF1-BA33-F058FC65988A}" presName="node" presStyleLbl="node1" presStyleIdx="4" presStyleCnt="6" custScaleX="129571" custScaleY="133859">
        <dgm:presLayoutVars>
          <dgm:bulletEnabled val="1"/>
        </dgm:presLayoutVars>
      </dgm:prSet>
      <dgm:spPr/>
      <dgm:t>
        <a:bodyPr/>
        <a:lstStyle/>
        <a:p>
          <a:endParaRPr lang="en-US"/>
        </a:p>
      </dgm:t>
    </dgm:pt>
    <dgm:pt modelId="{4010F23A-0781-4AF9-90AB-6D771D21EB91}" type="pres">
      <dgm:prSet presAssocID="{178D4F95-7620-4AF1-BA33-F058FC65988A}" presName="spNode" presStyleCnt="0"/>
      <dgm:spPr/>
    </dgm:pt>
    <dgm:pt modelId="{055EF003-813E-43F7-8439-18ED7355A28C}" type="pres">
      <dgm:prSet presAssocID="{0E8359E4-ABA6-4134-84F6-8267004F407B}" presName="sibTrans" presStyleLbl="sibTrans1D1" presStyleIdx="4" presStyleCnt="6"/>
      <dgm:spPr/>
      <dgm:t>
        <a:bodyPr/>
        <a:lstStyle/>
        <a:p>
          <a:endParaRPr lang="en-US"/>
        </a:p>
      </dgm:t>
    </dgm:pt>
    <dgm:pt modelId="{A3AF3B18-0F3C-491D-BB8A-D0F1AA9C943D}" type="pres">
      <dgm:prSet presAssocID="{36CEDC05-E85D-49E0-B08C-2DC8A876A064}" presName="node" presStyleLbl="node1" presStyleIdx="5" presStyleCnt="6" custScaleX="129571" custScaleY="133859">
        <dgm:presLayoutVars>
          <dgm:bulletEnabled val="1"/>
        </dgm:presLayoutVars>
      </dgm:prSet>
      <dgm:spPr/>
      <dgm:t>
        <a:bodyPr/>
        <a:lstStyle/>
        <a:p>
          <a:endParaRPr lang="en-US"/>
        </a:p>
      </dgm:t>
    </dgm:pt>
    <dgm:pt modelId="{A5C2071B-D359-4A9F-9BA3-ED51B02E4E24}" type="pres">
      <dgm:prSet presAssocID="{36CEDC05-E85D-49E0-B08C-2DC8A876A064}" presName="spNode" presStyleCnt="0"/>
      <dgm:spPr/>
    </dgm:pt>
    <dgm:pt modelId="{F5F74B73-991D-4B4F-B34C-87AD313F266F}" type="pres">
      <dgm:prSet presAssocID="{F4F9424D-5B17-4AAC-A49D-B272D57B822B}" presName="sibTrans" presStyleLbl="sibTrans1D1" presStyleIdx="5" presStyleCnt="6"/>
      <dgm:spPr/>
      <dgm:t>
        <a:bodyPr/>
        <a:lstStyle/>
        <a:p>
          <a:endParaRPr lang="en-US"/>
        </a:p>
      </dgm:t>
    </dgm:pt>
  </dgm:ptLst>
  <dgm:cxnLst>
    <dgm:cxn modelId="{238CE1D5-340C-4153-B912-83E42B0EDC4F}" type="presOf" srcId="{9F2DA2B8-65CD-4E91-8063-A12A1059249D}" destId="{7FCD35D7-09C7-40B5-8055-53C2BB3A96AD}" srcOrd="0" destOrd="0" presId="urn:microsoft.com/office/officeart/2005/8/layout/cycle5"/>
    <dgm:cxn modelId="{C5B82C70-6532-44E9-B527-2010A558678C}" type="presOf" srcId="{36CEDC05-E85D-49E0-B08C-2DC8A876A064}" destId="{A3AF3B18-0F3C-491D-BB8A-D0F1AA9C943D}" srcOrd="0" destOrd="0" presId="urn:microsoft.com/office/officeart/2005/8/layout/cycle5"/>
    <dgm:cxn modelId="{FD220059-5D8C-4F9A-9624-9CE88C4DE747}" type="presOf" srcId="{852A9245-F2CF-424F-AA08-F5797C65BFD0}" destId="{DDC32FBC-306E-44EB-A761-B0C764B93DE7}" srcOrd="0" destOrd="0" presId="urn:microsoft.com/office/officeart/2005/8/layout/cycle5"/>
    <dgm:cxn modelId="{CB2E5E2C-B005-4500-9F9B-BD446FD78321}" type="presOf" srcId="{0E8359E4-ABA6-4134-84F6-8267004F407B}" destId="{055EF003-813E-43F7-8439-18ED7355A28C}" srcOrd="0" destOrd="0" presId="urn:microsoft.com/office/officeart/2005/8/layout/cycle5"/>
    <dgm:cxn modelId="{99D6DF36-8507-44E2-AC6C-C33CCC73802C}" srcId="{9F2DA2B8-65CD-4E91-8063-A12A1059249D}" destId="{178D4F95-7620-4AF1-BA33-F058FC65988A}" srcOrd="4" destOrd="0" parTransId="{3A228B33-4551-4B87-B73F-3386693122D2}" sibTransId="{0E8359E4-ABA6-4134-84F6-8267004F407B}"/>
    <dgm:cxn modelId="{51FF84D0-E150-4FB4-9FD5-C2175AF75563}" type="presOf" srcId="{9152AD2B-BB32-4D10-864C-009126E17E01}" destId="{64F06207-23EA-4054-8757-47A339EBEA61}" srcOrd="0" destOrd="0" presId="urn:microsoft.com/office/officeart/2005/8/layout/cycle5"/>
    <dgm:cxn modelId="{D27A03E1-9B58-4D9B-B22F-92345664D4FA}" type="presOf" srcId="{178D4F95-7620-4AF1-BA33-F058FC65988A}" destId="{02C3CA28-5DEC-4164-BA69-E72EF07A678D}" srcOrd="0" destOrd="0" presId="urn:microsoft.com/office/officeart/2005/8/layout/cycle5"/>
    <dgm:cxn modelId="{274E1FD2-2675-4709-9AE5-88E462B5FD9C}" srcId="{9F2DA2B8-65CD-4E91-8063-A12A1059249D}" destId="{9152AD2B-BB32-4D10-864C-009126E17E01}" srcOrd="3" destOrd="0" parTransId="{D37FEA0A-4988-48A9-843D-C8B3D1DBEA32}" sibTransId="{22F1E177-64A6-473B-A529-69DCDF707CB7}"/>
    <dgm:cxn modelId="{6AE786AA-BEF3-4700-A74C-7E2217A494F2}" srcId="{9F2DA2B8-65CD-4E91-8063-A12A1059249D}" destId="{36CEDC05-E85D-49E0-B08C-2DC8A876A064}" srcOrd="5" destOrd="0" parTransId="{F98D138C-7AAD-4744-8FD5-F29CC5AC7C85}" sibTransId="{F4F9424D-5B17-4AAC-A49D-B272D57B822B}"/>
    <dgm:cxn modelId="{C9A3691B-2922-4CDF-B2A8-03624702B47F}" type="presOf" srcId="{22F1E177-64A6-473B-A529-69DCDF707CB7}" destId="{3B888889-7A79-4799-AF80-075EEE1508FC}" srcOrd="0" destOrd="0" presId="urn:microsoft.com/office/officeart/2005/8/layout/cycle5"/>
    <dgm:cxn modelId="{950D45E5-D0C8-4B2C-8BD1-E2BB86897C78}" type="presOf" srcId="{BC51AEAE-E2F9-4340-A1B1-D198E13CD02A}" destId="{51DF0CAB-3512-4771-9A72-28454AAB1A61}" srcOrd="0" destOrd="0" presId="urn:microsoft.com/office/officeart/2005/8/layout/cycle5"/>
    <dgm:cxn modelId="{E4E689D8-1C2D-4502-8B9C-835630A5F581}" type="presOf" srcId="{B1331C02-55EA-4BAF-A5BF-4D1F231AEA55}" destId="{BBD054E9-C513-4B8C-9CEA-65106F4C56A5}" srcOrd="0" destOrd="0" presId="urn:microsoft.com/office/officeart/2005/8/layout/cycle5"/>
    <dgm:cxn modelId="{86576B6A-BBFC-4F4D-AC0E-75920ED82B58}" type="presOf" srcId="{832A865A-896E-4871-84B1-F7A4B7D65990}" destId="{6EC47E0D-C159-4C91-8DAA-D74831A98254}" srcOrd="0" destOrd="0" presId="urn:microsoft.com/office/officeart/2005/8/layout/cycle5"/>
    <dgm:cxn modelId="{6CC1DC04-AA1A-4256-BDF1-4609406508F6}" type="presOf" srcId="{395E187E-6895-4340-917F-78D34A873EFD}" destId="{AC92B577-6495-44AE-A512-E44DEDC7051B}" srcOrd="0" destOrd="0" presId="urn:microsoft.com/office/officeart/2005/8/layout/cycle5"/>
    <dgm:cxn modelId="{AA8A795D-9914-405D-8E37-FD043954EBEF}" srcId="{9F2DA2B8-65CD-4E91-8063-A12A1059249D}" destId="{BC51AEAE-E2F9-4340-A1B1-D198E13CD02A}" srcOrd="0" destOrd="0" parTransId="{0AE54DCC-194B-49CF-BAE8-1B868BA9BD3E}" sibTransId="{852A9245-F2CF-424F-AA08-F5797C65BFD0}"/>
    <dgm:cxn modelId="{BE891C9F-009F-427A-A30C-F72CDA6EDF56}" type="presOf" srcId="{A4A5A034-B9B3-4B3E-9657-05FDC0C95D0D}" destId="{FC47356C-72E5-484A-A944-620F21D91CC8}" srcOrd="0" destOrd="0" presId="urn:microsoft.com/office/officeart/2005/8/layout/cycle5"/>
    <dgm:cxn modelId="{80791510-DB52-4CD4-BF63-C3614C0C547C}" srcId="{9F2DA2B8-65CD-4E91-8063-A12A1059249D}" destId="{B1331C02-55EA-4BAF-A5BF-4D1F231AEA55}" srcOrd="2" destOrd="0" parTransId="{60025A76-F3FD-440A-AEDB-38E5C42A82D3}" sibTransId="{832A865A-896E-4871-84B1-F7A4B7D65990}"/>
    <dgm:cxn modelId="{AA2A5B27-7E1C-4916-841C-6C9544BB0B81}" type="presOf" srcId="{F4F9424D-5B17-4AAC-A49D-B272D57B822B}" destId="{F5F74B73-991D-4B4F-B34C-87AD313F266F}" srcOrd="0" destOrd="0" presId="urn:microsoft.com/office/officeart/2005/8/layout/cycle5"/>
    <dgm:cxn modelId="{799110A0-EED9-43FF-9A75-AEEF433622CD}" srcId="{9F2DA2B8-65CD-4E91-8063-A12A1059249D}" destId="{395E187E-6895-4340-917F-78D34A873EFD}" srcOrd="1" destOrd="0" parTransId="{E4F710E1-9D22-4AD4-9D88-616E7933359F}" sibTransId="{A4A5A034-B9B3-4B3E-9657-05FDC0C95D0D}"/>
    <dgm:cxn modelId="{C8027C8E-8724-4FA4-8EDD-1920231DD8EF}" type="presParOf" srcId="{7FCD35D7-09C7-40B5-8055-53C2BB3A96AD}" destId="{51DF0CAB-3512-4771-9A72-28454AAB1A61}" srcOrd="0" destOrd="0" presId="urn:microsoft.com/office/officeart/2005/8/layout/cycle5"/>
    <dgm:cxn modelId="{610394F8-7105-4496-9324-E6336280BE74}" type="presParOf" srcId="{7FCD35D7-09C7-40B5-8055-53C2BB3A96AD}" destId="{DFC7A1C4-E568-44AD-B0B2-1E61D7771C3D}" srcOrd="1" destOrd="0" presId="urn:microsoft.com/office/officeart/2005/8/layout/cycle5"/>
    <dgm:cxn modelId="{A501E019-42AB-4FC4-8DF1-EF2A4A3DDA3F}" type="presParOf" srcId="{7FCD35D7-09C7-40B5-8055-53C2BB3A96AD}" destId="{DDC32FBC-306E-44EB-A761-B0C764B93DE7}" srcOrd="2" destOrd="0" presId="urn:microsoft.com/office/officeart/2005/8/layout/cycle5"/>
    <dgm:cxn modelId="{F07DCE4C-C5C4-4DDB-8565-5968C4B33CEB}" type="presParOf" srcId="{7FCD35D7-09C7-40B5-8055-53C2BB3A96AD}" destId="{AC92B577-6495-44AE-A512-E44DEDC7051B}" srcOrd="3" destOrd="0" presId="urn:microsoft.com/office/officeart/2005/8/layout/cycle5"/>
    <dgm:cxn modelId="{2650341D-6E94-4373-97DC-FDDFDE10958E}" type="presParOf" srcId="{7FCD35D7-09C7-40B5-8055-53C2BB3A96AD}" destId="{B36BD111-3AF0-41FF-B759-9942FEA46A51}" srcOrd="4" destOrd="0" presId="urn:microsoft.com/office/officeart/2005/8/layout/cycle5"/>
    <dgm:cxn modelId="{1CFD6826-386F-4091-ACD6-7A2404947131}" type="presParOf" srcId="{7FCD35D7-09C7-40B5-8055-53C2BB3A96AD}" destId="{FC47356C-72E5-484A-A944-620F21D91CC8}" srcOrd="5" destOrd="0" presId="urn:microsoft.com/office/officeart/2005/8/layout/cycle5"/>
    <dgm:cxn modelId="{B711B32E-C5D4-4023-A37D-8C5316093788}" type="presParOf" srcId="{7FCD35D7-09C7-40B5-8055-53C2BB3A96AD}" destId="{BBD054E9-C513-4B8C-9CEA-65106F4C56A5}" srcOrd="6" destOrd="0" presId="urn:microsoft.com/office/officeart/2005/8/layout/cycle5"/>
    <dgm:cxn modelId="{E0908F48-C55C-4F22-A59F-F666B04647CF}" type="presParOf" srcId="{7FCD35D7-09C7-40B5-8055-53C2BB3A96AD}" destId="{6A39C6E0-58C1-4DE1-A820-88C00A02D2D2}" srcOrd="7" destOrd="0" presId="urn:microsoft.com/office/officeart/2005/8/layout/cycle5"/>
    <dgm:cxn modelId="{7E1BD134-0205-4C47-9B49-E2210D569EE7}" type="presParOf" srcId="{7FCD35D7-09C7-40B5-8055-53C2BB3A96AD}" destId="{6EC47E0D-C159-4C91-8DAA-D74831A98254}" srcOrd="8" destOrd="0" presId="urn:microsoft.com/office/officeart/2005/8/layout/cycle5"/>
    <dgm:cxn modelId="{3C5D3ED5-1F97-4FB8-8527-F79683248F2F}" type="presParOf" srcId="{7FCD35D7-09C7-40B5-8055-53C2BB3A96AD}" destId="{64F06207-23EA-4054-8757-47A339EBEA61}" srcOrd="9" destOrd="0" presId="urn:microsoft.com/office/officeart/2005/8/layout/cycle5"/>
    <dgm:cxn modelId="{AE36F33B-BACD-405E-939A-3D7013D25102}" type="presParOf" srcId="{7FCD35D7-09C7-40B5-8055-53C2BB3A96AD}" destId="{105AB53C-5057-4D4C-9AF0-C2E9E1D8D080}" srcOrd="10" destOrd="0" presId="urn:microsoft.com/office/officeart/2005/8/layout/cycle5"/>
    <dgm:cxn modelId="{3D175830-9F0C-4021-9364-6BE92F425589}" type="presParOf" srcId="{7FCD35D7-09C7-40B5-8055-53C2BB3A96AD}" destId="{3B888889-7A79-4799-AF80-075EEE1508FC}" srcOrd="11" destOrd="0" presId="urn:microsoft.com/office/officeart/2005/8/layout/cycle5"/>
    <dgm:cxn modelId="{0F27C8BB-2B26-43CC-9ADE-667BB519BC2D}" type="presParOf" srcId="{7FCD35D7-09C7-40B5-8055-53C2BB3A96AD}" destId="{02C3CA28-5DEC-4164-BA69-E72EF07A678D}" srcOrd="12" destOrd="0" presId="urn:microsoft.com/office/officeart/2005/8/layout/cycle5"/>
    <dgm:cxn modelId="{ED553C4C-3A83-4CAB-8A89-F3FAE544739E}" type="presParOf" srcId="{7FCD35D7-09C7-40B5-8055-53C2BB3A96AD}" destId="{4010F23A-0781-4AF9-90AB-6D771D21EB91}" srcOrd="13" destOrd="0" presId="urn:microsoft.com/office/officeart/2005/8/layout/cycle5"/>
    <dgm:cxn modelId="{80BCF107-6798-4A93-B518-6482214473AC}" type="presParOf" srcId="{7FCD35D7-09C7-40B5-8055-53C2BB3A96AD}" destId="{055EF003-813E-43F7-8439-18ED7355A28C}" srcOrd="14" destOrd="0" presId="urn:microsoft.com/office/officeart/2005/8/layout/cycle5"/>
    <dgm:cxn modelId="{62CD9912-D0B2-403D-B6F9-6085EBFE5F10}" type="presParOf" srcId="{7FCD35D7-09C7-40B5-8055-53C2BB3A96AD}" destId="{A3AF3B18-0F3C-491D-BB8A-D0F1AA9C943D}" srcOrd="15" destOrd="0" presId="urn:microsoft.com/office/officeart/2005/8/layout/cycle5"/>
    <dgm:cxn modelId="{C5668791-808B-4893-9A44-EABEAD111BB5}" type="presParOf" srcId="{7FCD35D7-09C7-40B5-8055-53C2BB3A96AD}" destId="{A5C2071B-D359-4A9F-9BA3-ED51B02E4E24}" srcOrd="16" destOrd="0" presId="urn:microsoft.com/office/officeart/2005/8/layout/cycle5"/>
    <dgm:cxn modelId="{D9E0E079-D90E-4C8E-971D-501CC2D7487F}" type="presParOf" srcId="{7FCD35D7-09C7-40B5-8055-53C2BB3A96AD}" destId="{F5F74B73-991D-4B4F-B34C-87AD313F266F}" srcOrd="17" destOrd="0" presId="urn:microsoft.com/office/officeart/2005/8/layout/cycle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DF0CAB-3512-4771-9A72-28454AAB1A61}">
      <dsp:nvSpPr>
        <dsp:cNvPr id="0" name=""/>
        <dsp:cNvSpPr/>
      </dsp:nvSpPr>
      <dsp:spPr>
        <a:xfrm>
          <a:off x="1137305" y="10121"/>
          <a:ext cx="920453" cy="5982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t>Info</a:t>
          </a:r>
        </a:p>
      </dsp:txBody>
      <dsp:txXfrm>
        <a:off x="1166511" y="39327"/>
        <a:ext cx="862041" cy="539882"/>
      </dsp:txXfrm>
    </dsp:sp>
    <dsp:sp modelId="{DDC32FBC-306E-44EB-A761-B0C764B93DE7}">
      <dsp:nvSpPr>
        <dsp:cNvPr id="0" name=""/>
        <dsp:cNvSpPr/>
      </dsp:nvSpPr>
      <dsp:spPr>
        <a:xfrm>
          <a:off x="401782" y="309268"/>
          <a:ext cx="2391498" cy="2391498"/>
        </a:xfrm>
        <a:custGeom>
          <a:avLst/>
          <a:gdLst/>
          <a:ahLst/>
          <a:cxnLst/>
          <a:rect l="0" t="0" r="0" b="0"/>
          <a:pathLst>
            <a:path>
              <a:moveTo>
                <a:pt x="1779388" y="152110"/>
              </a:moveTo>
              <a:arcTo wR="1195749" hR="1195749" stAng="17952926" swAng="121234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C92B577-6495-44AE-A512-E44DEDC7051B}">
      <dsp:nvSpPr>
        <dsp:cNvPr id="0" name=""/>
        <dsp:cNvSpPr/>
      </dsp:nvSpPr>
      <dsp:spPr>
        <a:xfrm>
          <a:off x="2274530" y="836363"/>
          <a:ext cx="920453" cy="5982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t>Goals</a:t>
          </a:r>
        </a:p>
      </dsp:txBody>
      <dsp:txXfrm>
        <a:off x="2303736" y="865569"/>
        <a:ext cx="862041" cy="539882"/>
      </dsp:txXfrm>
    </dsp:sp>
    <dsp:sp modelId="{FC47356C-72E5-484A-A944-620F21D91CC8}">
      <dsp:nvSpPr>
        <dsp:cNvPr id="0" name=""/>
        <dsp:cNvSpPr/>
      </dsp:nvSpPr>
      <dsp:spPr>
        <a:xfrm>
          <a:off x="401782" y="309268"/>
          <a:ext cx="2391498" cy="2391498"/>
        </a:xfrm>
        <a:custGeom>
          <a:avLst/>
          <a:gdLst/>
          <a:ahLst/>
          <a:cxnLst/>
          <a:rect l="0" t="0" r="0" b="0"/>
          <a:pathLst>
            <a:path>
              <a:moveTo>
                <a:pt x="2388636" y="1278430"/>
              </a:moveTo>
              <a:arcTo wR="1195749" hR="1195749" stAng="21837896" swAng="136035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BBD054E9-C513-4B8C-9CEA-65106F4C56A5}">
      <dsp:nvSpPr>
        <dsp:cNvPr id="0" name=""/>
        <dsp:cNvSpPr/>
      </dsp:nvSpPr>
      <dsp:spPr>
        <a:xfrm>
          <a:off x="1840149" y="2173252"/>
          <a:ext cx="920453" cy="5982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t>Plan</a:t>
          </a:r>
        </a:p>
      </dsp:txBody>
      <dsp:txXfrm>
        <a:off x="1869355" y="2202458"/>
        <a:ext cx="862041" cy="539882"/>
      </dsp:txXfrm>
    </dsp:sp>
    <dsp:sp modelId="{6EC47E0D-C159-4C91-8DAA-D74831A98254}">
      <dsp:nvSpPr>
        <dsp:cNvPr id="0" name=""/>
        <dsp:cNvSpPr/>
      </dsp:nvSpPr>
      <dsp:spPr>
        <a:xfrm>
          <a:off x="401782" y="309268"/>
          <a:ext cx="2391498" cy="2391498"/>
        </a:xfrm>
        <a:custGeom>
          <a:avLst/>
          <a:gdLst/>
          <a:ahLst/>
          <a:cxnLst/>
          <a:rect l="0" t="0" r="0" b="0"/>
          <a:pathLst>
            <a:path>
              <a:moveTo>
                <a:pt x="1342643" y="2382441"/>
              </a:moveTo>
              <a:arcTo wR="1195749" hR="1195749" stAng="4976612" swAng="84677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4F06207-23EA-4054-8757-47A339EBEA61}">
      <dsp:nvSpPr>
        <dsp:cNvPr id="0" name=""/>
        <dsp:cNvSpPr/>
      </dsp:nvSpPr>
      <dsp:spPr>
        <a:xfrm>
          <a:off x="434461" y="2173252"/>
          <a:ext cx="920453" cy="5982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t>Implementation</a:t>
          </a:r>
        </a:p>
      </dsp:txBody>
      <dsp:txXfrm>
        <a:off x="463667" y="2202458"/>
        <a:ext cx="862041" cy="539882"/>
      </dsp:txXfrm>
    </dsp:sp>
    <dsp:sp modelId="{3B888889-7A79-4799-AF80-075EEE1508FC}">
      <dsp:nvSpPr>
        <dsp:cNvPr id="0" name=""/>
        <dsp:cNvSpPr/>
      </dsp:nvSpPr>
      <dsp:spPr>
        <a:xfrm>
          <a:off x="401782" y="309268"/>
          <a:ext cx="2391498" cy="2391498"/>
        </a:xfrm>
        <a:custGeom>
          <a:avLst/>
          <a:gdLst/>
          <a:ahLst/>
          <a:cxnLst/>
          <a:rect l="0" t="0" r="0" b="0"/>
          <a:pathLst>
            <a:path>
              <a:moveTo>
                <a:pt x="126915" y="1731855"/>
              </a:moveTo>
              <a:arcTo wR="1195749" hR="1195749" stAng="9201752" swAng="136035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2C3CA28-5DEC-4164-BA69-E72EF07A678D}">
      <dsp:nvSpPr>
        <dsp:cNvPr id="0" name=""/>
        <dsp:cNvSpPr/>
      </dsp:nvSpPr>
      <dsp:spPr>
        <a:xfrm>
          <a:off x="80" y="836363"/>
          <a:ext cx="920453" cy="5982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t>Review/Revision</a:t>
          </a:r>
        </a:p>
      </dsp:txBody>
      <dsp:txXfrm>
        <a:off x="29286" y="865569"/>
        <a:ext cx="862041" cy="539882"/>
      </dsp:txXfrm>
    </dsp:sp>
    <dsp:sp modelId="{055EF003-813E-43F7-8439-18ED7355A28C}">
      <dsp:nvSpPr>
        <dsp:cNvPr id="0" name=""/>
        <dsp:cNvSpPr/>
      </dsp:nvSpPr>
      <dsp:spPr>
        <a:xfrm>
          <a:off x="401782" y="309268"/>
          <a:ext cx="2391498" cy="2391498"/>
        </a:xfrm>
        <a:custGeom>
          <a:avLst/>
          <a:gdLst/>
          <a:ahLst/>
          <a:cxnLst/>
          <a:rect l="0" t="0" r="0" b="0"/>
          <a:pathLst>
            <a:path>
              <a:moveTo>
                <a:pt x="287563" y="417922"/>
              </a:moveTo>
              <a:arcTo wR="1195749" hR="1195749" stAng="13234727" swAng="121234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DF0CAB-3512-4771-9A72-28454AAB1A61}">
      <dsp:nvSpPr>
        <dsp:cNvPr id="0" name=""/>
        <dsp:cNvSpPr/>
      </dsp:nvSpPr>
      <dsp:spPr>
        <a:xfrm>
          <a:off x="1137305" y="10121"/>
          <a:ext cx="920453" cy="5982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t>Info</a:t>
          </a:r>
        </a:p>
      </dsp:txBody>
      <dsp:txXfrm>
        <a:off x="1166511" y="39327"/>
        <a:ext cx="862041" cy="539882"/>
      </dsp:txXfrm>
    </dsp:sp>
    <dsp:sp modelId="{DDC32FBC-306E-44EB-A761-B0C764B93DE7}">
      <dsp:nvSpPr>
        <dsp:cNvPr id="0" name=""/>
        <dsp:cNvSpPr/>
      </dsp:nvSpPr>
      <dsp:spPr>
        <a:xfrm>
          <a:off x="401782" y="309268"/>
          <a:ext cx="2391498" cy="2391498"/>
        </a:xfrm>
        <a:custGeom>
          <a:avLst/>
          <a:gdLst/>
          <a:ahLst/>
          <a:cxnLst/>
          <a:rect l="0" t="0" r="0" b="0"/>
          <a:pathLst>
            <a:path>
              <a:moveTo>
                <a:pt x="1779388" y="152110"/>
              </a:moveTo>
              <a:arcTo wR="1195749" hR="1195749" stAng="17952926" swAng="121234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C92B577-6495-44AE-A512-E44DEDC7051B}">
      <dsp:nvSpPr>
        <dsp:cNvPr id="0" name=""/>
        <dsp:cNvSpPr/>
      </dsp:nvSpPr>
      <dsp:spPr>
        <a:xfrm>
          <a:off x="2274530" y="836363"/>
          <a:ext cx="920453" cy="5982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t>Goals</a:t>
          </a:r>
        </a:p>
      </dsp:txBody>
      <dsp:txXfrm>
        <a:off x="2303736" y="865569"/>
        <a:ext cx="862041" cy="539882"/>
      </dsp:txXfrm>
    </dsp:sp>
    <dsp:sp modelId="{FC47356C-72E5-484A-A944-620F21D91CC8}">
      <dsp:nvSpPr>
        <dsp:cNvPr id="0" name=""/>
        <dsp:cNvSpPr/>
      </dsp:nvSpPr>
      <dsp:spPr>
        <a:xfrm>
          <a:off x="401782" y="309268"/>
          <a:ext cx="2391498" cy="2391498"/>
        </a:xfrm>
        <a:custGeom>
          <a:avLst/>
          <a:gdLst/>
          <a:ahLst/>
          <a:cxnLst/>
          <a:rect l="0" t="0" r="0" b="0"/>
          <a:pathLst>
            <a:path>
              <a:moveTo>
                <a:pt x="2388636" y="1278430"/>
              </a:moveTo>
              <a:arcTo wR="1195749" hR="1195749" stAng="21837896" swAng="136035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BBD054E9-C513-4B8C-9CEA-65106F4C56A5}">
      <dsp:nvSpPr>
        <dsp:cNvPr id="0" name=""/>
        <dsp:cNvSpPr/>
      </dsp:nvSpPr>
      <dsp:spPr>
        <a:xfrm>
          <a:off x="1840149" y="2173252"/>
          <a:ext cx="920453" cy="5982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t>Plan</a:t>
          </a:r>
        </a:p>
      </dsp:txBody>
      <dsp:txXfrm>
        <a:off x="1869355" y="2202458"/>
        <a:ext cx="862041" cy="539882"/>
      </dsp:txXfrm>
    </dsp:sp>
    <dsp:sp modelId="{6EC47E0D-C159-4C91-8DAA-D74831A98254}">
      <dsp:nvSpPr>
        <dsp:cNvPr id="0" name=""/>
        <dsp:cNvSpPr/>
      </dsp:nvSpPr>
      <dsp:spPr>
        <a:xfrm>
          <a:off x="401782" y="309268"/>
          <a:ext cx="2391498" cy="2391498"/>
        </a:xfrm>
        <a:custGeom>
          <a:avLst/>
          <a:gdLst/>
          <a:ahLst/>
          <a:cxnLst/>
          <a:rect l="0" t="0" r="0" b="0"/>
          <a:pathLst>
            <a:path>
              <a:moveTo>
                <a:pt x="1342643" y="2382441"/>
              </a:moveTo>
              <a:arcTo wR="1195749" hR="1195749" stAng="4976612" swAng="84677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4F06207-23EA-4054-8757-47A339EBEA61}">
      <dsp:nvSpPr>
        <dsp:cNvPr id="0" name=""/>
        <dsp:cNvSpPr/>
      </dsp:nvSpPr>
      <dsp:spPr>
        <a:xfrm>
          <a:off x="434461" y="2173252"/>
          <a:ext cx="920453" cy="5982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t>Implementation</a:t>
          </a:r>
        </a:p>
      </dsp:txBody>
      <dsp:txXfrm>
        <a:off x="463667" y="2202458"/>
        <a:ext cx="862041" cy="539882"/>
      </dsp:txXfrm>
    </dsp:sp>
    <dsp:sp modelId="{3B888889-7A79-4799-AF80-075EEE1508FC}">
      <dsp:nvSpPr>
        <dsp:cNvPr id="0" name=""/>
        <dsp:cNvSpPr/>
      </dsp:nvSpPr>
      <dsp:spPr>
        <a:xfrm>
          <a:off x="401782" y="309268"/>
          <a:ext cx="2391498" cy="2391498"/>
        </a:xfrm>
        <a:custGeom>
          <a:avLst/>
          <a:gdLst/>
          <a:ahLst/>
          <a:cxnLst/>
          <a:rect l="0" t="0" r="0" b="0"/>
          <a:pathLst>
            <a:path>
              <a:moveTo>
                <a:pt x="126915" y="1731855"/>
              </a:moveTo>
              <a:arcTo wR="1195749" hR="1195749" stAng="9201752" swAng="136035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2C3CA28-5DEC-4164-BA69-E72EF07A678D}">
      <dsp:nvSpPr>
        <dsp:cNvPr id="0" name=""/>
        <dsp:cNvSpPr/>
      </dsp:nvSpPr>
      <dsp:spPr>
        <a:xfrm>
          <a:off x="80" y="836363"/>
          <a:ext cx="920453" cy="5982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a:t>Review/Revision</a:t>
          </a:r>
        </a:p>
      </dsp:txBody>
      <dsp:txXfrm>
        <a:off x="29286" y="865569"/>
        <a:ext cx="862041" cy="539882"/>
      </dsp:txXfrm>
    </dsp:sp>
    <dsp:sp modelId="{055EF003-813E-43F7-8439-18ED7355A28C}">
      <dsp:nvSpPr>
        <dsp:cNvPr id="0" name=""/>
        <dsp:cNvSpPr/>
      </dsp:nvSpPr>
      <dsp:spPr>
        <a:xfrm>
          <a:off x="401782" y="309268"/>
          <a:ext cx="2391498" cy="2391498"/>
        </a:xfrm>
        <a:custGeom>
          <a:avLst/>
          <a:gdLst/>
          <a:ahLst/>
          <a:cxnLst/>
          <a:rect l="0" t="0" r="0" b="0"/>
          <a:pathLst>
            <a:path>
              <a:moveTo>
                <a:pt x="287563" y="417922"/>
              </a:moveTo>
              <a:arcTo wR="1195749" hR="1195749" stAng="13234727" swAng="1212347"/>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EFAF7-8E5A-432A-AE00-7FB9FCB7A98F}">
      <dsp:nvSpPr>
        <dsp:cNvPr id="0" name=""/>
        <dsp:cNvSpPr/>
      </dsp:nvSpPr>
      <dsp:spPr>
        <a:xfrm>
          <a:off x="2128" y="358953"/>
          <a:ext cx="1239063" cy="495625"/>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a:t>Application</a:t>
          </a:r>
        </a:p>
      </dsp:txBody>
      <dsp:txXfrm>
        <a:off x="249941" y="358953"/>
        <a:ext cx="743438" cy="495625"/>
      </dsp:txXfrm>
    </dsp:sp>
    <dsp:sp modelId="{14774E84-176F-4AD6-A0DD-FFC74346FA6F}">
      <dsp:nvSpPr>
        <dsp:cNvPr id="0" name=""/>
        <dsp:cNvSpPr/>
      </dsp:nvSpPr>
      <dsp:spPr>
        <a:xfrm>
          <a:off x="1117285" y="358953"/>
          <a:ext cx="1239063" cy="495625"/>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a:t>Public Meeting</a:t>
          </a:r>
        </a:p>
      </dsp:txBody>
      <dsp:txXfrm>
        <a:off x="1365098" y="358953"/>
        <a:ext cx="743438" cy="495625"/>
      </dsp:txXfrm>
    </dsp:sp>
    <dsp:sp modelId="{98141B6A-0681-41B6-8402-A66B4DD6D2A8}">
      <dsp:nvSpPr>
        <dsp:cNvPr id="0" name=""/>
        <dsp:cNvSpPr/>
      </dsp:nvSpPr>
      <dsp:spPr>
        <a:xfrm>
          <a:off x="2232442" y="358953"/>
          <a:ext cx="1239063" cy="495625"/>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a:t>Planning Commission</a:t>
          </a:r>
        </a:p>
      </dsp:txBody>
      <dsp:txXfrm>
        <a:off x="2480255" y="358953"/>
        <a:ext cx="743438" cy="495625"/>
      </dsp:txXfrm>
    </dsp:sp>
    <dsp:sp modelId="{59D97D97-BE08-46C1-8B3E-20CAB3939E86}">
      <dsp:nvSpPr>
        <dsp:cNvPr id="0" name=""/>
        <dsp:cNvSpPr/>
      </dsp:nvSpPr>
      <dsp:spPr>
        <a:xfrm>
          <a:off x="3347599" y="358953"/>
          <a:ext cx="1239063" cy="495625"/>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a:t>City Council</a:t>
          </a:r>
        </a:p>
      </dsp:txBody>
      <dsp:txXfrm>
        <a:off x="3595412" y="358953"/>
        <a:ext cx="743438" cy="4956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986C4B05-F550-4B9B-8C25-5A7BC95301A8}" type="datetimeFigureOut">
              <a:rPr lang="en-US" smtClean="0"/>
              <a:t>9/15/2016</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25DF8C5B-8310-4C25-988E-45819AC45C61}" type="slidenum">
              <a:rPr lang="en-US" smtClean="0"/>
              <a:t>‹#›</a:t>
            </a:fld>
            <a:endParaRPr lang="en-US"/>
          </a:p>
        </p:txBody>
      </p:sp>
    </p:spTree>
    <p:extLst>
      <p:ext uri="{BB962C8B-B14F-4D97-AF65-F5344CB8AC3E}">
        <p14:creationId xmlns:p14="http://schemas.microsoft.com/office/powerpoint/2010/main" val="3719809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FD4349-0C1D-4211-B81A-21CA8F241005}" type="slidenum">
              <a:rPr lang="en-US" smtClean="0"/>
              <a:t>2</a:t>
            </a:fld>
            <a:endParaRPr lang="en-US"/>
          </a:p>
        </p:txBody>
      </p:sp>
    </p:spTree>
    <p:extLst>
      <p:ext uri="{BB962C8B-B14F-4D97-AF65-F5344CB8AC3E}">
        <p14:creationId xmlns:p14="http://schemas.microsoft.com/office/powerpoint/2010/main" val="3970801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F8C5B-8310-4C25-988E-45819AC45C61}" type="slidenum">
              <a:rPr lang="en-US" smtClean="0"/>
              <a:t>24</a:t>
            </a:fld>
            <a:endParaRPr lang="en-US"/>
          </a:p>
        </p:txBody>
      </p:sp>
    </p:spTree>
    <p:extLst>
      <p:ext uri="{BB962C8B-B14F-4D97-AF65-F5344CB8AC3E}">
        <p14:creationId xmlns:p14="http://schemas.microsoft.com/office/powerpoint/2010/main" val="617443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F8C5B-8310-4C25-988E-45819AC45C61}" type="slidenum">
              <a:rPr lang="en-US" smtClean="0"/>
              <a:t>25</a:t>
            </a:fld>
            <a:endParaRPr lang="en-US"/>
          </a:p>
        </p:txBody>
      </p:sp>
    </p:spTree>
    <p:extLst>
      <p:ext uri="{BB962C8B-B14F-4D97-AF65-F5344CB8AC3E}">
        <p14:creationId xmlns:p14="http://schemas.microsoft.com/office/powerpoint/2010/main" val="3650349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F8C5B-8310-4C25-988E-45819AC45C61}" type="slidenum">
              <a:rPr lang="en-US" smtClean="0"/>
              <a:t>26</a:t>
            </a:fld>
            <a:endParaRPr lang="en-US"/>
          </a:p>
        </p:txBody>
      </p:sp>
    </p:spTree>
    <p:extLst>
      <p:ext uri="{BB962C8B-B14F-4D97-AF65-F5344CB8AC3E}">
        <p14:creationId xmlns:p14="http://schemas.microsoft.com/office/powerpoint/2010/main" val="4253565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F8C5B-8310-4C25-988E-45819AC45C61}" type="slidenum">
              <a:rPr lang="en-US" smtClean="0"/>
              <a:t>27</a:t>
            </a:fld>
            <a:endParaRPr lang="en-US"/>
          </a:p>
        </p:txBody>
      </p:sp>
    </p:spTree>
    <p:extLst>
      <p:ext uri="{BB962C8B-B14F-4D97-AF65-F5344CB8AC3E}">
        <p14:creationId xmlns:p14="http://schemas.microsoft.com/office/powerpoint/2010/main" val="1925337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F8C5B-8310-4C25-988E-45819AC45C61}" type="slidenum">
              <a:rPr lang="en-US" smtClean="0"/>
              <a:t>28</a:t>
            </a:fld>
            <a:endParaRPr lang="en-US"/>
          </a:p>
        </p:txBody>
      </p:sp>
    </p:spTree>
    <p:extLst>
      <p:ext uri="{BB962C8B-B14F-4D97-AF65-F5344CB8AC3E}">
        <p14:creationId xmlns:p14="http://schemas.microsoft.com/office/powerpoint/2010/main" val="906012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F8C5B-8310-4C25-988E-45819AC45C61}" type="slidenum">
              <a:rPr lang="en-US" smtClean="0"/>
              <a:t>29</a:t>
            </a:fld>
            <a:endParaRPr lang="en-US"/>
          </a:p>
        </p:txBody>
      </p:sp>
    </p:spTree>
    <p:extLst>
      <p:ext uri="{BB962C8B-B14F-4D97-AF65-F5344CB8AC3E}">
        <p14:creationId xmlns:p14="http://schemas.microsoft.com/office/powerpoint/2010/main" val="2718140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F8C5B-8310-4C25-988E-45819AC45C61}" type="slidenum">
              <a:rPr lang="en-US" smtClean="0"/>
              <a:t>30</a:t>
            </a:fld>
            <a:endParaRPr lang="en-US"/>
          </a:p>
        </p:txBody>
      </p:sp>
    </p:spTree>
    <p:extLst>
      <p:ext uri="{BB962C8B-B14F-4D97-AF65-F5344CB8AC3E}">
        <p14:creationId xmlns:p14="http://schemas.microsoft.com/office/powerpoint/2010/main" val="3835593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F8C5B-8310-4C25-988E-45819AC45C61}" type="slidenum">
              <a:rPr lang="en-US" smtClean="0"/>
              <a:t>32</a:t>
            </a:fld>
            <a:endParaRPr lang="en-US"/>
          </a:p>
        </p:txBody>
      </p:sp>
    </p:spTree>
    <p:extLst>
      <p:ext uri="{BB962C8B-B14F-4D97-AF65-F5344CB8AC3E}">
        <p14:creationId xmlns:p14="http://schemas.microsoft.com/office/powerpoint/2010/main" val="3378272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F8C5B-8310-4C25-988E-45819AC45C61}" type="slidenum">
              <a:rPr lang="en-US" smtClean="0"/>
              <a:t>33</a:t>
            </a:fld>
            <a:endParaRPr lang="en-US"/>
          </a:p>
        </p:txBody>
      </p:sp>
    </p:spTree>
    <p:extLst>
      <p:ext uri="{BB962C8B-B14F-4D97-AF65-F5344CB8AC3E}">
        <p14:creationId xmlns:p14="http://schemas.microsoft.com/office/powerpoint/2010/main" val="852020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F8C5B-8310-4C25-988E-45819AC45C61}" type="slidenum">
              <a:rPr lang="en-US" smtClean="0"/>
              <a:t>34</a:t>
            </a:fld>
            <a:endParaRPr lang="en-US"/>
          </a:p>
        </p:txBody>
      </p:sp>
    </p:spTree>
    <p:extLst>
      <p:ext uri="{BB962C8B-B14F-4D97-AF65-F5344CB8AC3E}">
        <p14:creationId xmlns:p14="http://schemas.microsoft.com/office/powerpoint/2010/main" val="3880686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FD4349-0C1D-4211-B81A-21CA8F241005}" type="slidenum">
              <a:rPr lang="en-US" smtClean="0"/>
              <a:t>3</a:t>
            </a:fld>
            <a:endParaRPr lang="en-US"/>
          </a:p>
        </p:txBody>
      </p:sp>
    </p:spTree>
    <p:extLst>
      <p:ext uri="{BB962C8B-B14F-4D97-AF65-F5344CB8AC3E}">
        <p14:creationId xmlns:p14="http://schemas.microsoft.com/office/powerpoint/2010/main" val="1807112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F8C5B-8310-4C25-988E-45819AC45C61}" type="slidenum">
              <a:rPr lang="en-US" smtClean="0"/>
              <a:t>35</a:t>
            </a:fld>
            <a:endParaRPr lang="en-US"/>
          </a:p>
        </p:txBody>
      </p:sp>
    </p:spTree>
    <p:extLst>
      <p:ext uri="{BB962C8B-B14F-4D97-AF65-F5344CB8AC3E}">
        <p14:creationId xmlns:p14="http://schemas.microsoft.com/office/powerpoint/2010/main" val="2179114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F8C5B-8310-4C25-988E-45819AC45C61}" type="slidenum">
              <a:rPr lang="en-US" smtClean="0"/>
              <a:t>36</a:t>
            </a:fld>
            <a:endParaRPr lang="en-US"/>
          </a:p>
        </p:txBody>
      </p:sp>
    </p:spTree>
    <p:extLst>
      <p:ext uri="{BB962C8B-B14F-4D97-AF65-F5344CB8AC3E}">
        <p14:creationId xmlns:p14="http://schemas.microsoft.com/office/powerpoint/2010/main" val="3838271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F8C5B-8310-4C25-988E-45819AC45C61}" type="slidenum">
              <a:rPr lang="en-US" smtClean="0"/>
              <a:t>37</a:t>
            </a:fld>
            <a:endParaRPr lang="en-US"/>
          </a:p>
        </p:txBody>
      </p:sp>
    </p:spTree>
    <p:extLst>
      <p:ext uri="{BB962C8B-B14F-4D97-AF65-F5344CB8AC3E}">
        <p14:creationId xmlns:p14="http://schemas.microsoft.com/office/powerpoint/2010/main" val="2413972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F8C5B-8310-4C25-988E-45819AC45C61}" type="slidenum">
              <a:rPr lang="en-US" smtClean="0"/>
              <a:t>38</a:t>
            </a:fld>
            <a:endParaRPr lang="en-US"/>
          </a:p>
        </p:txBody>
      </p:sp>
    </p:spTree>
    <p:extLst>
      <p:ext uri="{BB962C8B-B14F-4D97-AF65-F5344CB8AC3E}">
        <p14:creationId xmlns:p14="http://schemas.microsoft.com/office/powerpoint/2010/main" val="14522242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F8C5B-8310-4C25-988E-45819AC45C61}" type="slidenum">
              <a:rPr lang="en-US" smtClean="0"/>
              <a:t>39</a:t>
            </a:fld>
            <a:endParaRPr lang="en-US"/>
          </a:p>
        </p:txBody>
      </p:sp>
    </p:spTree>
    <p:extLst>
      <p:ext uri="{BB962C8B-B14F-4D97-AF65-F5344CB8AC3E}">
        <p14:creationId xmlns:p14="http://schemas.microsoft.com/office/powerpoint/2010/main" val="2989966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F8C5B-8310-4C25-988E-45819AC45C61}" type="slidenum">
              <a:rPr lang="en-US" smtClean="0"/>
              <a:t>40</a:t>
            </a:fld>
            <a:endParaRPr lang="en-US"/>
          </a:p>
        </p:txBody>
      </p:sp>
    </p:spTree>
    <p:extLst>
      <p:ext uri="{BB962C8B-B14F-4D97-AF65-F5344CB8AC3E}">
        <p14:creationId xmlns:p14="http://schemas.microsoft.com/office/powerpoint/2010/main" val="1474941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F8C5B-8310-4C25-988E-45819AC45C61}" type="slidenum">
              <a:rPr lang="en-US" smtClean="0"/>
              <a:t>41</a:t>
            </a:fld>
            <a:endParaRPr lang="en-US"/>
          </a:p>
        </p:txBody>
      </p:sp>
    </p:spTree>
    <p:extLst>
      <p:ext uri="{BB962C8B-B14F-4D97-AF65-F5344CB8AC3E}">
        <p14:creationId xmlns:p14="http://schemas.microsoft.com/office/powerpoint/2010/main" val="14978768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F8C5B-8310-4C25-988E-45819AC45C61}" type="slidenum">
              <a:rPr lang="en-US" smtClean="0"/>
              <a:t>42</a:t>
            </a:fld>
            <a:endParaRPr lang="en-US"/>
          </a:p>
        </p:txBody>
      </p:sp>
    </p:spTree>
    <p:extLst>
      <p:ext uri="{BB962C8B-B14F-4D97-AF65-F5344CB8AC3E}">
        <p14:creationId xmlns:p14="http://schemas.microsoft.com/office/powerpoint/2010/main" val="11991802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F8C5B-8310-4C25-988E-45819AC45C61}" type="slidenum">
              <a:rPr lang="en-US" smtClean="0"/>
              <a:t>43</a:t>
            </a:fld>
            <a:endParaRPr lang="en-US"/>
          </a:p>
        </p:txBody>
      </p:sp>
    </p:spTree>
    <p:extLst>
      <p:ext uri="{BB962C8B-B14F-4D97-AF65-F5344CB8AC3E}">
        <p14:creationId xmlns:p14="http://schemas.microsoft.com/office/powerpoint/2010/main" val="20451931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F8C5B-8310-4C25-988E-45819AC45C61}" type="slidenum">
              <a:rPr lang="en-US" smtClean="0"/>
              <a:t>44</a:t>
            </a:fld>
            <a:endParaRPr lang="en-US"/>
          </a:p>
        </p:txBody>
      </p:sp>
    </p:spTree>
    <p:extLst>
      <p:ext uri="{BB962C8B-B14F-4D97-AF65-F5344CB8AC3E}">
        <p14:creationId xmlns:p14="http://schemas.microsoft.com/office/powerpoint/2010/main" val="4066263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FD4349-0C1D-4211-B81A-21CA8F241005}" type="slidenum">
              <a:rPr lang="en-US" smtClean="0"/>
              <a:t>4</a:t>
            </a:fld>
            <a:endParaRPr lang="en-US"/>
          </a:p>
        </p:txBody>
      </p:sp>
    </p:spTree>
    <p:extLst>
      <p:ext uri="{BB962C8B-B14F-4D97-AF65-F5344CB8AC3E}">
        <p14:creationId xmlns:p14="http://schemas.microsoft.com/office/powerpoint/2010/main" val="37455494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F8C5B-8310-4C25-988E-45819AC45C61}" type="slidenum">
              <a:rPr lang="en-US" smtClean="0"/>
              <a:t>45</a:t>
            </a:fld>
            <a:endParaRPr lang="en-US"/>
          </a:p>
        </p:txBody>
      </p:sp>
    </p:spTree>
    <p:extLst>
      <p:ext uri="{BB962C8B-B14F-4D97-AF65-F5344CB8AC3E}">
        <p14:creationId xmlns:p14="http://schemas.microsoft.com/office/powerpoint/2010/main" val="18331761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F8C5B-8310-4C25-988E-45819AC45C61}" type="slidenum">
              <a:rPr lang="en-US" smtClean="0"/>
              <a:t>46</a:t>
            </a:fld>
            <a:endParaRPr lang="en-US"/>
          </a:p>
        </p:txBody>
      </p:sp>
    </p:spTree>
    <p:extLst>
      <p:ext uri="{BB962C8B-B14F-4D97-AF65-F5344CB8AC3E}">
        <p14:creationId xmlns:p14="http://schemas.microsoft.com/office/powerpoint/2010/main" val="39488408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F8C5B-8310-4C25-988E-45819AC45C61}" type="slidenum">
              <a:rPr lang="en-US" smtClean="0"/>
              <a:t>47</a:t>
            </a:fld>
            <a:endParaRPr lang="en-US"/>
          </a:p>
        </p:txBody>
      </p:sp>
    </p:spTree>
    <p:extLst>
      <p:ext uri="{BB962C8B-B14F-4D97-AF65-F5344CB8AC3E}">
        <p14:creationId xmlns:p14="http://schemas.microsoft.com/office/powerpoint/2010/main" val="28548761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F8C5B-8310-4C25-988E-45819AC45C61}" type="slidenum">
              <a:rPr lang="en-US" smtClean="0"/>
              <a:t>48</a:t>
            </a:fld>
            <a:endParaRPr lang="en-US"/>
          </a:p>
        </p:txBody>
      </p:sp>
    </p:spTree>
    <p:extLst>
      <p:ext uri="{BB962C8B-B14F-4D97-AF65-F5344CB8AC3E}">
        <p14:creationId xmlns:p14="http://schemas.microsoft.com/office/powerpoint/2010/main" val="39073675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F8C5B-8310-4C25-988E-45819AC45C61}" type="slidenum">
              <a:rPr lang="en-US" smtClean="0"/>
              <a:t>49</a:t>
            </a:fld>
            <a:endParaRPr lang="en-US"/>
          </a:p>
        </p:txBody>
      </p:sp>
    </p:spTree>
    <p:extLst>
      <p:ext uri="{BB962C8B-B14F-4D97-AF65-F5344CB8AC3E}">
        <p14:creationId xmlns:p14="http://schemas.microsoft.com/office/powerpoint/2010/main" val="10108363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F8C5B-8310-4C25-988E-45819AC45C61}" type="slidenum">
              <a:rPr lang="en-US" smtClean="0"/>
              <a:t>50</a:t>
            </a:fld>
            <a:endParaRPr lang="en-US"/>
          </a:p>
        </p:txBody>
      </p:sp>
    </p:spTree>
    <p:extLst>
      <p:ext uri="{BB962C8B-B14F-4D97-AF65-F5344CB8AC3E}">
        <p14:creationId xmlns:p14="http://schemas.microsoft.com/office/powerpoint/2010/main" val="21699444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F8C5B-8310-4C25-988E-45819AC45C61}" type="slidenum">
              <a:rPr lang="en-US" smtClean="0"/>
              <a:t>51</a:t>
            </a:fld>
            <a:endParaRPr lang="en-US"/>
          </a:p>
        </p:txBody>
      </p:sp>
    </p:spTree>
    <p:extLst>
      <p:ext uri="{BB962C8B-B14F-4D97-AF65-F5344CB8AC3E}">
        <p14:creationId xmlns:p14="http://schemas.microsoft.com/office/powerpoint/2010/main" val="12444876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F8C5B-8310-4C25-988E-45819AC45C61}" type="slidenum">
              <a:rPr lang="en-US" smtClean="0"/>
              <a:t>52</a:t>
            </a:fld>
            <a:endParaRPr lang="en-US"/>
          </a:p>
        </p:txBody>
      </p:sp>
    </p:spTree>
    <p:extLst>
      <p:ext uri="{BB962C8B-B14F-4D97-AF65-F5344CB8AC3E}">
        <p14:creationId xmlns:p14="http://schemas.microsoft.com/office/powerpoint/2010/main" val="27298636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F8C5B-8310-4C25-988E-45819AC45C61}" type="slidenum">
              <a:rPr lang="en-US" smtClean="0"/>
              <a:t>53</a:t>
            </a:fld>
            <a:endParaRPr lang="en-US"/>
          </a:p>
        </p:txBody>
      </p:sp>
    </p:spTree>
    <p:extLst>
      <p:ext uri="{BB962C8B-B14F-4D97-AF65-F5344CB8AC3E}">
        <p14:creationId xmlns:p14="http://schemas.microsoft.com/office/powerpoint/2010/main" val="12758841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F8C5B-8310-4C25-988E-45819AC45C61}" type="slidenum">
              <a:rPr lang="en-US" smtClean="0"/>
              <a:t>54</a:t>
            </a:fld>
            <a:endParaRPr lang="en-US"/>
          </a:p>
        </p:txBody>
      </p:sp>
    </p:spTree>
    <p:extLst>
      <p:ext uri="{BB962C8B-B14F-4D97-AF65-F5344CB8AC3E}">
        <p14:creationId xmlns:p14="http://schemas.microsoft.com/office/powerpoint/2010/main" val="4011852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F8C5B-8310-4C25-988E-45819AC45C61}" type="slidenum">
              <a:rPr lang="en-US" smtClean="0"/>
              <a:t>7</a:t>
            </a:fld>
            <a:endParaRPr lang="en-US"/>
          </a:p>
        </p:txBody>
      </p:sp>
    </p:spTree>
    <p:extLst>
      <p:ext uri="{BB962C8B-B14F-4D97-AF65-F5344CB8AC3E}">
        <p14:creationId xmlns:p14="http://schemas.microsoft.com/office/powerpoint/2010/main" val="2653231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http://www.flagstaff.az.gov/DocumentCenter/Home/View/8317- state</a:t>
            </a:r>
            <a:r>
              <a:rPr lang="en-US" baseline="0" dirty="0"/>
              <a:t> statutes relating to municipalities General Plan</a:t>
            </a:r>
            <a:endParaRPr lang="en-US" dirty="0"/>
          </a:p>
        </p:txBody>
      </p:sp>
      <p:sp>
        <p:nvSpPr>
          <p:cNvPr id="4" name="Slide Number Placeholder 3"/>
          <p:cNvSpPr>
            <a:spLocks noGrp="1"/>
          </p:cNvSpPr>
          <p:nvPr>
            <p:ph type="sldNum" sz="quarter" idx="10"/>
          </p:nvPr>
        </p:nvSpPr>
        <p:spPr/>
        <p:txBody>
          <a:bodyPr/>
          <a:lstStyle/>
          <a:p>
            <a:fld id="{25DF8C5B-8310-4C25-988E-45819AC45C61}" type="slidenum">
              <a:rPr lang="en-US" smtClean="0"/>
              <a:t>57</a:t>
            </a:fld>
            <a:endParaRPr lang="en-US"/>
          </a:p>
        </p:txBody>
      </p:sp>
    </p:spTree>
    <p:extLst>
      <p:ext uri="{BB962C8B-B14F-4D97-AF65-F5344CB8AC3E}">
        <p14:creationId xmlns:p14="http://schemas.microsoft.com/office/powerpoint/2010/main" val="1512511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http://www.flagstaff.az.gov/DocumentCenter/Home/View/8317- state</a:t>
            </a:r>
            <a:r>
              <a:rPr lang="en-US" baseline="0" dirty="0"/>
              <a:t> statutes relating to municipalities General Plan</a:t>
            </a:r>
            <a:endParaRPr lang="en-US" dirty="0"/>
          </a:p>
        </p:txBody>
      </p:sp>
      <p:sp>
        <p:nvSpPr>
          <p:cNvPr id="4" name="Slide Number Placeholder 3"/>
          <p:cNvSpPr>
            <a:spLocks noGrp="1"/>
          </p:cNvSpPr>
          <p:nvPr>
            <p:ph type="sldNum" sz="quarter" idx="10"/>
          </p:nvPr>
        </p:nvSpPr>
        <p:spPr/>
        <p:txBody>
          <a:bodyPr/>
          <a:lstStyle/>
          <a:p>
            <a:fld id="{25DF8C5B-8310-4C25-988E-45819AC45C61}" type="slidenum">
              <a:rPr lang="en-US" smtClean="0"/>
              <a:t>58</a:t>
            </a:fld>
            <a:endParaRPr lang="en-US"/>
          </a:p>
        </p:txBody>
      </p:sp>
    </p:spTree>
    <p:extLst>
      <p:ext uri="{BB962C8B-B14F-4D97-AF65-F5344CB8AC3E}">
        <p14:creationId xmlns:p14="http://schemas.microsoft.com/office/powerpoint/2010/main" val="5625108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http://www.flagstaff.az.gov/DocumentCenter/Home/View/8317- state</a:t>
            </a:r>
            <a:r>
              <a:rPr lang="en-US" baseline="0" dirty="0"/>
              <a:t> statutes relating to municipalities General Plan</a:t>
            </a:r>
            <a:endParaRPr lang="en-US" dirty="0"/>
          </a:p>
        </p:txBody>
      </p:sp>
      <p:sp>
        <p:nvSpPr>
          <p:cNvPr id="4" name="Slide Number Placeholder 3"/>
          <p:cNvSpPr>
            <a:spLocks noGrp="1"/>
          </p:cNvSpPr>
          <p:nvPr>
            <p:ph type="sldNum" sz="quarter" idx="10"/>
          </p:nvPr>
        </p:nvSpPr>
        <p:spPr/>
        <p:txBody>
          <a:bodyPr/>
          <a:lstStyle/>
          <a:p>
            <a:fld id="{25DF8C5B-8310-4C25-988E-45819AC45C61}" type="slidenum">
              <a:rPr lang="en-US" smtClean="0"/>
              <a:t>59</a:t>
            </a:fld>
            <a:endParaRPr lang="en-US"/>
          </a:p>
        </p:txBody>
      </p:sp>
    </p:spTree>
    <p:extLst>
      <p:ext uri="{BB962C8B-B14F-4D97-AF65-F5344CB8AC3E}">
        <p14:creationId xmlns:p14="http://schemas.microsoft.com/office/powerpoint/2010/main" val="26970968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http://www.flagstaff.az.gov/DocumentCenter/Home/View/8317- state</a:t>
            </a:r>
            <a:r>
              <a:rPr lang="en-US" baseline="0" dirty="0"/>
              <a:t> statutes relating to municipalities General Plan</a:t>
            </a:r>
            <a:endParaRPr lang="en-US" dirty="0"/>
          </a:p>
        </p:txBody>
      </p:sp>
      <p:sp>
        <p:nvSpPr>
          <p:cNvPr id="4" name="Slide Number Placeholder 3"/>
          <p:cNvSpPr>
            <a:spLocks noGrp="1"/>
          </p:cNvSpPr>
          <p:nvPr>
            <p:ph type="sldNum" sz="quarter" idx="10"/>
          </p:nvPr>
        </p:nvSpPr>
        <p:spPr/>
        <p:txBody>
          <a:bodyPr/>
          <a:lstStyle/>
          <a:p>
            <a:fld id="{25DF8C5B-8310-4C25-988E-45819AC45C61}" type="slidenum">
              <a:rPr lang="en-US" smtClean="0"/>
              <a:t>60</a:t>
            </a:fld>
            <a:endParaRPr lang="en-US"/>
          </a:p>
        </p:txBody>
      </p:sp>
    </p:spTree>
    <p:extLst>
      <p:ext uri="{BB962C8B-B14F-4D97-AF65-F5344CB8AC3E}">
        <p14:creationId xmlns:p14="http://schemas.microsoft.com/office/powerpoint/2010/main" val="37727993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http://www.flagstaff.az.gov/DocumentCenter/Home/View/8317- state</a:t>
            </a:r>
            <a:r>
              <a:rPr lang="en-US" baseline="0" dirty="0"/>
              <a:t> statutes relating to municipalities General Plan</a:t>
            </a:r>
            <a:endParaRPr lang="en-US" dirty="0"/>
          </a:p>
        </p:txBody>
      </p:sp>
      <p:sp>
        <p:nvSpPr>
          <p:cNvPr id="4" name="Slide Number Placeholder 3"/>
          <p:cNvSpPr>
            <a:spLocks noGrp="1"/>
          </p:cNvSpPr>
          <p:nvPr>
            <p:ph type="sldNum" sz="quarter" idx="10"/>
          </p:nvPr>
        </p:nvSpPr>
        <p:spPr/>
        <p:txBody>
          <a:bodyPr/>
          <a:lstStyle/>
          <a:p>
            <a:fld id="{25DF8C5B-8310-4C25-988E-45819AC45C61}" type="slidenum">
              <a:rPr lang="en-US" smtClean="0"/>
              <a:t>61</a:t>
            </a:fld>
            <a:endParaRPr lang="en-US"/>
          </a:p>
        </p:txBody>
      </p:sp>
    </p:spTree>
    <p:extLst>
      <p:ext uri="{BB962C8B-B14F-4D97-AF65-F5344CB8AC3E}">
        <p14:creationId xmlns:p14="http://schemas.microsoft.com/office/powerpoint/2010/main" val="33608013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http://www.flagstaff.az.gov/DocumentCenter/Home/View/8317- state</a:t>
            </a:r>
            <a:r>
              <a:rPr lang="en-US" baseline="0" dirty="0"/>
              <a:t> statutes relating to municipalities General Plan</a:t>
            </a:r>
            <a:endParaRPr lang="en-US" dirty="0"/>
          </a:p>
        </p:txBody>
      </p:sp>
      <p:sp>
        <p:nvSpPr>
          <p:cNvPr id="4" name="Slide Number Placeholder 3"/>
          <p:cNvSpPr>
            <a:spLocks noGrp="1"/>
          </p:cNvSpPr>
          <p:nvPr>
            <p:ph type="sldNum" sz="quarter" idx="10"/>
          </p:nvPr>
        </p:nvSpPr>
        <p:spPr/>
        <p:txBody>
          <a:bodyPr/>
          <a:lstStyle/>
          <a:p>
            <a:fld id="{25DF8C5B-8310-4C25-988E-45819AC45C61}" type="slidenum">
              <a:rPr lang="en-US" smtClean="0"/>
              <a:t>62</a:t>
            </a:fld>
            <a:endParaRPr lang="en-US"/>
          </a:p>
        </p:txBody>
      </p:sp>
    </p:spTree>
    <p:extLst>
      <p:ext uri="{BB962C8B-B14F-4D97-AF65-F5344CB8AC3E}">
        <p14:creationId xmlns:p14="http://schemas.microsoft.com/office/powerpoint/2010/main" val="28704685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http://www.flagstaff.az.gov/DocumentCenter/Home/View/8317- state</a:t>
            </a:r>
            <a:r>
              <a:rPr lang="en-US" baseline="0" dirty="0"/>
              <a:t> statutes relating to municipalities General Plan</a:t>
            </a:r>
            <a:endParaRPr lang="en-US" dirty="0"/>
          </a:p>
        </p:txBody>
      </p:sp>
      <p:sp>
        <p:nvSpPr>
          <p:cNvPr id="4" name="Slide Number Placeholder 3"/>
          <p:cNvSpPr>
            <a:spLocks noGrp="1"/>
          </p:cNvSpPr>
          <p:nvPr>
            <p:ph type="sldNum" sz="quarter" idx="10"/>
          </p:nvPr>
        </p:nvSpPr>
        <p:spPr/>
        <p:txBody>
          <a:bodyPr/>
          <a:lstStyle/>
          <a:p>
            <a:fld id="{25DF8C5B-8310-4C25-988E-45819AC45C61}" type="slidenum">
              <a:rPr lang="en-US" smtClean="0"/>
              <a:t>63</a:t>
            </a:fld>
            <a:endParaRPr lang="en-US"/>
          </a:p>
        </p:txBody>
      </p:sp>
    </p:spTree>
    <p:extLst>
      <p:ext uri="{BB962C8B-B14F-4D97-AF65-F5344CB8AC3E}">
        <p14:creationId xmlns:p14="http://schemas.microsoft.com/office/powerpoint/2010/main" val="22141447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http://www.flagstaff.az.gov/DocumentCenter/Home/View/8317- state</a:t>
            </a:r>
            <a:r>
              <a:rPr lang="en-US" baseline="0" dirty="0"/>
              <a:t> statutes relating to municipalities General Plan</a:t>
            </a:r>
            <a:endParaRPr lang="en-US" dirty="0"/>
          </a:p>
        </p:txBody>
      </p:sp>
      <p:sp>
        <p:nvSpPr>
          <p:cNvPr id="4" name="Slide Number Placeholder 3"/>
          <p:cNvSpPr>
            <a:spLocks noGrp="1"/>
          </p:cNvSpPr>
          <p:nvPr>
            <p:ph type="sldNum" sz="quarter" idx="10"/>
          </p:nvPr>
        </p:nvSpPr>
        <p:spPr/>
        <p:txBody>
          <a:bodyPr/>
          <a:lstStyle/>
          <a:p>
            <a:fld id="{25DF8C5B-8310-4C25-988E-45819AC45C61}" type="slidenum">
              <a:rPr lang="en-US" smtClean="0"/>
              <a:t>64</a:t>
            </a:fld>
            <a:endParaRPr lang="en-US"/>
          </a:p>
        </p:txBody>
      </p:sp>
    </p:spTree>
    <p:extLst>
      <p:ext uri="{BB962C8B-B14F-4D97-AF65-F5344CB8AC3E}">
        <p14:creationId xmlns:p14="http://schemas.microsoft.com/office/powerpoint/2010/main" val="968452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2EE09-603A-4D42-87EB-9C41A8241A56}" type="slidenum">
              <a:rPr lang="en-US" smtClean="0"/>
              <a:t>70</a:t>
            </a:fld>
            <a:endParaRPr lang="en-US"/>
          </a:p>
        </p:txBody>
      </p:sp>
    </p:spTree>
    <p:extLst>
      <p:ext uri="{BB962C8B-B14F-4D97-AF65-F5344CB8AC3E}">
        <p14:creationId xmlns:p14="http://schemas.microsoft.com/office/powerpoint/2010/main" val="23358596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2EE09-603A-4D42-87EB-9C41A8241A56}" type="slidenum">
              <a:rPr lang="en-US" smtClean="0"/>
              <a:t>72</a:t>
            </a:fld>
            <a:endParaRPr lang="en-US"/>
          </a:p>
        </p:txBody>
      </p:sp>
    </p:spTree>
    <p:extLst>
      <p:ext uri="{BB962C8B-B14F-4D97-AF65-F5344CB8AC3E}">
        <p14:creationId xmlns:p14="http://schemas.microsoft.com/office/powerpoint/2010/main" val="3204974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F8C5B-8310-4C25-988E-45819AC45C61}" type="slidenum">
              <a:rPr lang="en-US" smtClean="0"/>
              <a:t>15</a:t>
            </a:fld>
            <a:endParaRPr lang="en-US"/>
          </a:p>
        </p:txBody>
      </p:sp>
    </p:spTree>
    <p:extLst>
      <p:ext uri="{BB962C8B-B14F-4D97-AF65-F5344CB8AC3E}">
        <p14:creationId xmlns:p14="http://schemas.microsoft.com/office/powerpoint/2010/main" val="3153275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The General Plan is important because it is the guide for zoning</a:t>
            </a:r>
          </a:p>
          <a:p>
            <a:endParaRPr lang="en-US" dirty="0"/>
          </a:p>
        </p:txBody>
      </p:sp>
      <p:sp>
        <p:nvSpPr>
          <p:cNvPr id="4" name="Slide Number Placeholder 3"/>
          <p:cNvSpPr>
            <a:spLocks noGrp="1"/>
          </p:cNvSpPr>
          <p:nvPr>
            <p:ph type="sldNum" sz="quarter" idx="10"/>
          </p:nvPr>
        </p:nvSpPr>
        <p:spPr/>
        <p:txBody>
          <a:bodyPr/>
          <a:lstStyle/>
          <a:p>
            <a:fld id="{25DF8C5B-8310-4C25-988E-45819AC45C61}" type="slidenum">
              <a:rPr lang="en-US" smtClean="0"/>
              <a:t>19</a:t>
            </a:fld>
            <a:endParaRPr lang="en-US"/>
          </a:p>
        </p:txBody>
      </p:sp>
    </p:spTree>
    <p:extLst>
      <p:ext uri="{BB962C8B-B14F-4D97-AF65-F5344CB8AC3E}">
        <p14:creationId xmlns:p14="http://schemas.microsoft.com/office/powerpoint/2010/main" val="1173662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F8C5B-8310-4C25-988E-45819AC45C61}" type="slidenum">
              <a:rPr lang="en-US" smtClean="0"/>
              <a:t>21</a:t>
            </a:fld>
            <a:endParaRPr lang="en-US"/>
          </a:p>
        </p:txBody>
      </p:sp>
    </p:spTree>
    <p:extLst>
      <p:ext uri="{BB962C8B-B14F-4D97-AF65-F5344CB8AC3E}">
        <p14:creationId xmlns:p14="http://schemas.microsoft.com/office/powerpoint/2010/main" val="2463284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F8C5B-8310-4C25-988E-45819AC45C61}" type="slidenum">
              <a:rPr lang="en-US" smtClean="0"/>
              <a:t>22</a:t>
            </a:fld>
            <a:endParaRPr lang="en-US"/>
          </a:p>
        </p:txBody>
      </p:sp>
    </p:spTree>
    <p:extLst>
      <p:ext uri="{BB962C8B-B14F-4D97-AF65-F5344CB8AC3E}">
        <p14:creationId xmlns:p14="http://schemas.microsoft.com/office/powerpoint/2010/main" val="1589289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F8C5B-8310-4C25-988E-45819AC45C61}" type="slidenum">
              <a:rPr lang="en-US" smtClean="0"/>
              <a:t>23</a:t>
            </a:fld>
            <a:endParaRPr lang="en-US"/>
          </a:p>
        </p:txBody>
      </p:sp>
    </p:spTree>
    <p:extLst>
      <p:ext uri="{BB962C8B-B14F-4D97-AF65-F5344CB8AC3E}">
        <p14:creationId xmlns:p14="http://schemas.microsoft.com/office/powerpoint/2010/main" val="632303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E49C09-6337-4971-8529-64C40C5B3FE5}"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3A3A9-0DAC-4CE5-A148-247D38E350DB}" type="slidenum">
              <a:rPr lang="en-US" smtClean="0"/>
              <a:t>‹#›</a:t>
            </a:fld>
            <a:endParaRPr lang="en-US"/>
          </a:p>
        </p:txBody>
      </p:sp>
    </p:spTree>
    <p:extLst>
      <p:ext uri="{BB962C8B-B14F-4D97-AF65-F5344CB8AC3E}">
        <p14:creationId xmlns:p14="http://schemas.microsoft.com/office/powerpoint/2010/main" val="166174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E49C09-6337-4971-8529-64C40C5B3FE5}"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3A3A9-0DAC-4CE5-A148-247D38E350DB}" type="slidenum">
              <a:rPr lang="en-US" smtClean="0"/>
              <a:t>‹#›</a:t>
            </a:fld>
            <a:endParaRPr lang="en-US"/>
          </a:p>
        </p:txBody>
      </p:sp>
    </p:spTree>
    <p:extLst>
      <p:ext uri="{BB962C8B-B14F-4D97-AF65-F5344CB8AC3E}">
        <p14:creationId xmlns:p14="http://schemas.microsoft.com/office/powerpoint/2010/main" val="3096686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E49C09-6337-4971-8529-64C40C5B3FE5}"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3A3A9-0DAC-4CE5-A148-247D38E350DB}" type="slidenum">
              <a:rPr lang="en-US" smtClean="0"/>
              <a:t>‹#›</a:t>
            </a:fld>
            <a:endParaRPr lang="en-US"/>
          </a:p>
        </p:txBody>
      </p:sp>
    </p:spTree>
    <p:extLst>
      <p:ext uri="{BB962C8B-B14F-4D97-AF65-F5344CB8AC3E}">
        <p14:creationId xmlns:p14="http://schemas.microsoft.com/office/powerpoint/2010/main" val="3531551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E49C09-6337-4971-8529-64C40C5B3FE5}"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3A3A9-0DAC-4CE5-A148-247D38E350DB}" type="slidenum">
              <a:rPr lang="en-US" smtClean="0"/>
              <a:t>‹#›</a:t>
            </a:fld>
            <a:endParaRPr lang="en-US"/>
          </a:p>
        </p:txBody>
      </p:sp>
    </p:spTree>
    <p:extLst>
      <p:ext uri="{BB962C8B-B14F-4D97-AF65-F5344CB8AC3E}">
        <p14:creationId xmlns:p14="http://schemas.microsoft.com/office/powerpoint/2010/main" val="1185169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E49C09-6337-4971-8529-64C40C5B3FE5}" type="datetimeFigureOut">
              <a:rPr lang="en-US" smtClean="0"/>
              <a:t>9/15/2016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3A3A9-0DAC-4CE5-A148-247D38E350DB}" type="slidenum">
              <a:rPr lang="en-US" smtClean="0"/>
              <a:t>‹#›</a:t>
            </a:fld>
            <a:endParaRPr lang="en-US"/>
          </a:p>
        </p:txBody>
      </p:sp>
    </p:spTree>
    <p:extLst>
      <p:ext uri="{BB962C8B-B14F-4D97-AF65-F5344CB8AC3E}">
        <p14:creationId xmlns:p14="http://schemas.microsoft.com/office/powerpoint/2010/main" val="1003352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E49C09-6337-4971-8529-64C40C5B3FE5}" type="datetimeFigureOut">
              <a:rPr lang="en-US" smtClean="0"/>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03A3A9-0DAC-4CE5-A148-247D38E350DB}" type="slidenum">
              <a:rPr lang="en-US" smtClean="0"/>
              <a:t>‹#›</a:t>
            </a:fld>
            <a:endParaRPr lang="en-US"/>
          </a:p>
        </p:txBody>
      </p:sp>
    </p:spTree>
    <p:extLst>
      <p:ext uri="{BB962C8B-B14F-4D97-AF65-F5344CB8AC3E}">
        <p14:creationId xmlns:p14="http://schemas.microsoft.com/office/powerpoint/2010/main" val="4013752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E49C09-6337-4971-8529-64C40C5B3FE5}" type="datetimeFigureOut">
              <a:rPr lang="en-US" smtClean="0"/>
              <a:t>9/15/2016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03A3A9-0DAC-4CE5-A148-247D38E350DB}" type="slidenum">
              <a:rPr lang="en-US" smtClean="0"/>
              <a:t>‹#›</a:t>
            </a:fld>
            <a:endParaRPr lang="en-US"/>
          </a:p>
        </p:txBody>
      </p:sp>
    </p:spTree>
    <p:extLst>
      <p:ext uri="{BB962C8B-B14F-4D97-AF65-F5344CB8AC3E}">
        <p14:creationId xmlns:p14="http://schemas.microsoft.com/office/powerpoint/2010/main" val="367344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E49C09-6337-4971-8529-64C40C5B3FE5}" type="datetimeFigureOut">
              <a:rPr lang="en-US" smtClean="0"/>
              <a:t>9/15/2016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03A3A9-0DAC-4CE5-A148-247D38E350DB}" type="slidenum">
              <a:rPr lang="en-US" smtClean="0"/>
              <a:t>‹#›</a:t>
            </a:fld>
            <a:endParaRPr lang="en-US"/>
          </a:p>
        </p:txBody>
      </p:sp>
    </p:spTree>
    <p:extLst>
      <p:ext uri="{BB962C8B-B14F-4D97-AF65-F5344CB8AC3E}">
        <p14:creationId xmlns:p14="http://schemas.microsoft.com/office/powerpoint/2010/main" val="2385921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49C09-6337-4971-8529-64C40C5B3FE5}" type="datetimeFigureOut">
              <a:rPr lang="en-US" smtClean="0"/>
              <a:t>9/15/2016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03A3A9-0DAC-4CE5-A148-247D38E350DB}" type="slidenum">
              <a:rPr lang="en-US" smtClean="0"/>
              <a:t>‹#›</a:t>
            </a:fld>
            <a:endParaRPr lang="en-US"/>
          </a:p>
        </p:txBody>
      </p:sp>
    </p:spTree>
    <p:extLst>
      <p:ext uri="{BB962C8B-B14F-4D97-AF65-F5344CB8AC3E}">
        <p14:creationId xmlns:p14="http://schemas.microsoft.com/office/powerpoint/2010/main" val="1432360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E49C09-6337-4971-8529-64C40C5B3FE5}" type="datetimeFigureOut">
              <a:rPr lang="en-US" smtClean="0"/>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03A3A9-0DAC-4CE5-A148-247D38E350DB}" type="slidenum">
              <a:rPr lang="en-US" smtClean="0"/>
              <a:t>‹#›</a:t>
            </a:fld>
            <a:endParaRPr lang="en-US"/>
          </a:p>
        </p:txBody>
      </p:sp>
    </p:spTree>
    <p:extLst>
      <p:ext uri="{BB962C8B-B14F-4D97-AF65-F5344CB8AC3E}">
        <p14:creationId xmlns:p14="http://schemas.microsoft.com/office/powerpoint/2010/main" val="2630005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E49C09-6337-4971-8529-64C40C5B3FE5}" type="datetimeFigureOut">
              <a:rPr lang="en-US" smtClean="0"/>
              <a:t>9/15/2016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03A3A9-0DAC-4CE5-A148-247D38E350DB}" type="slidenum">
              <a:rPr lang="en-US" smtClean="0"/>
              <a:t>‹#›</a:t>
            </a:fld>
            <a:endParaRPr lang="en-US"/>
          </a:p>
        </p:txBody>
      </p:sp>
    </p:spTree>
    <p:extLst>
      <p:ext uri="{BB962C8B-B14F-4D97-AF65-F5344CB8AC3E}">
        <p14:creationId xmlns:p14="http://schemas.microsoft.com/office/powerpoint/2010/main" val="1094647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E49C09-6337-4971-8529-64C40C5B3FE5}" type="datetimeFigureOut">
              <a:rPr lang="en-US" smtClean="0"/>
              <a:t>9/15/2016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03A3A9-0DAC-4CE5-A148-247D38E350DB}" type="slidenum">
              <a:rPr lang="en-US" smtClean="0"/>
              <a:t>‹#›</a:t>
            </a:fld>
            <a:endParaRPr lang="en-US"/>
          </a:p>
        </p:txBody>
      </p:sp>
    </p:spTree>
    <p:extLst>
      <p:ext uri="{BB962C8B-B14F-4D97-AF65-F5344CB8AC3E}">
        <p14:creationId xmlns:p14="http://schemas.microsoft.com/office/powerpoint/2010/main" val="34152917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image" Target="../media/image19.png"/><Relationship Id="rId1" Type="http://schemas.openxmlformats.org/officeDocument/2006/relationships/slideLayout" Target="../slideLayouts/slideLayout9.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image" Target="../media/image49.jpeg"/><Relationship Id="rId3" Type="http://schemas.openxmlformats.org/officeDocument/2006/relationships/image" Target="../media/image39.jpeg"/><Relationship Id="rId7" Type="http://schemas.openxmlformats.org/officeDocument/2006/relationships/image" Target="../media/image43.jpeg"/><Relationship Id="rId12" Type="http://schemas.openxmlformats.org/officeDocument/2006/relationships/image" Target="../media/image48.jpe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42.jpeg"/><Relationship Id="rId11" Type="http://schemas.openxmlformats.org/officeDocument/2006/relationships/image" Target="../media/image47.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gif"/><Relationship Id="rId9" Type="http://schemas.openxmlformats.org/officeDocument/2006/relationships/image" Target="../media/image45.jpeg"/></Relationships>
</file>

<file path=ppt/slides/_rels/slide3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54.png"/><Relationship Id="rId5" Type="http://schemas.openxmlformats.org/officeDocument/2006/relationships/image" Target="../media/image53.jpeg"/><Relationship Id="rId4" Type="http://schemas.openxmlformats.org/officeDocument/2006/relationships/image" Target="../media/image52.jpeg"/></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58.htm"/><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58.htm"/><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62.jpeg"/><Relationship Id="rId5" Type="http://schemas.openxmlformats.org/officeDocument/2006/relationships/image" Target="../media/image61.png"/><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5.xml"/><Relationship Id="rId1" Type="http://schemas.openxmlformats.org/officeDocument/2006/relationships/slideLayout" Target="../slideLayouts/slideLayout9.xml"/><Relationship Id="rId5" Type="http://schemas.openxmlformats.org/officeDocument/2006/relationships/image" Target="../media/image66.jpg"/><Relationship Id="rId4" Type="http://schemas.openxmlformats.org/officeDocument/2006/relationships/image" Target="../media/image65.jpeg"/></Relationships>
</file>

<file path=ppt/slides/_rels/slide4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7.xml"/><Relationship Id="rId1" Type="http://schemas.openxmlformats.org/officeDocument/2006/relationships/slideLayout" Target="../slideLayouts/slideLayout9.xml"/><Relationship Id="rId4" Type="http://schemas.openxmlformats.org/officeDocument/2006/relationships/image" Target="../media/image75.jpeg"/></Relationships>
</file>

<file path=ppt/slides/_rels/slide5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8.xml"/><Relationship Id="rId1" Type="http://schemas.openxmlformats.org/officeDocument/2006/relationships/slideLayout" Target="../slideLayouts/slideLayout9.xml"/><Relationship Id="rId4" Type="http://schemas.openxmlformats.org/officeDocument/2006/relationships/image" Target="../media/image77.png"/></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9.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5.xml"/><Relationship Id="rId1" Type="http://schemas.openxmlformats.org/officeDocument/2006/relationships/slideLayout" Target="../slideLayouts/slideLayout9.xml"/><Relationship Id="rId4" Type="http://schemas.openxmlformats.org/officeDocument/2006/relationships/image" Target="../media/image84.png"/></Relationships>
</file>

<file path=ppt/slides/_rels/slide6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6.xml"/><Relationship Id="rId1" Type="http://schemas.openxmlformats.org/officeDocument/2006/relationships/slideLayout" Target="../slideLayouts/slideLayout9.xml"/><Relationship Id="rId4" Type="http://schemas.openxmlformats.org/officeDocument/2006/relationships/image" Target="../media/image84.png"/></Relationships>
</file>

<file path=ppt/slides/_rels/slide6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7.xml"/><Relationship Id="rId1" Type="http://schemas.openxmlformats.org/officeDocument/2006/relationships/slideLayout" Target="../slideLayouts/slideLayout9.xml"/><Relationship Id="rId4" Type="http://schemas.openxmlformats.org/officeDocument/2006/relationships/image" Target="../media/image84.png"/></Relationships>
</file>

<file path=ppt/slides/_rels/slide6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70.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78.png"/><Relationship Id="rId7" Type="http://schemas.openxmlformats.org/officeDocument/2006/relationships/diagramLayout" Target="../diagrams/layout6.xml"/><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diagramData" Target="../diagrams/data6.xml"/><Relationship Id="rId5" Type="http://schemas.openxmlformats.org/officeDocument/2006/relationships/image" Target="../media/image34.png"/><Relationship Id="rId10" Type="http://schemas.microsoft.com/office/2007/relationships/diagramDrawing" Target="../diagrams/drawing6.xml"/><Relationship Id="rId4" Type="http://schemas.openxmlformats.org/officeDocument/2006/relationships/image" Target="../media/image79.png"/><Relationship Id="rId9" Type="http://schemas.openxmlformats.org/officeDocument/2006/relationships/diagramColors" Target="../diagrams/colors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8.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3.jpg"/><Relationship Id="rId7" Type="http://schemas.openxmlformats.org/officeDocument/2006/relationships/image" Target="../media/image28.png"/><Relationship Id="rId2" Type="http://schemas.openxmlformats.org/officeDocument/2006/relationships/image" Target="../media/image25.jpg"/><Relationship Id="rId1" Type="http://schemas.openxmlformats.org/officeDocument/2006/relationships/slideLayout" Target="../slideLayouts/slideLayout9.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24.pn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Wanted: Customer Service Change Agents for Contact Cen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717" y="945407"/>
            <a:ext cx="4880127" cy="3251313"/>
          </a:xfrm>
          <a:prstGeom prst="rect">
            <a:avLst/>
          </a:prstGeom>
          <a:noFill/>
          <a:ln w="76200">
            <a:solidFill>
              <a:schemeClr val="accent1">
                <a:lumMod val="50000"/>
              </a:schemeClr>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970814" y="2730705"/>
            <a:ext cx="1909155" cy="508443"/>
          </a:xfrm>
        </p:spPr>
        <p:txBody>
          <a:bodyPr>
            <a:normAutofit/>
          </a:bodyPr>
          <a:lstStyle/>
          <a:p>
            <a:r>
              <a:rPr lang="en-US" sz="2000" dirty="0">
                <a:solidFill>
                  <a:schemeClr val="accent6">
                    <a:lumMod val="75000"/>
                  </a:schemeClr>
                </a:solidFill>
                <a:latin typeface="Arial Black" panose="020B0A04020102020204" pitchFamily="34" charset="0"/>
              </a:rPr>
              <a:t>Webinar</a:t>
            </a:r>
            <a:r>
              <a:rPr lang="en-US" sz="2400" dirty="0">
                <a:solidFill>
                  <a:schemeClr val="accent6">
                    <a:lumMod val="75000"/>
                  </a:schemeClr>
                </a:solidFill>
                <a:latin typeface="Arial Black" panose="020B0A04020102020204" pitchFamily="34" charset="0"/>
              </a:rPr>
              <a:t> 2</a:t>
            </a:r>
          </a:p>
        </p:txBody>
      </p:sp>
      <p:sp>
        <p:nvSpPr>
          <p:cNvPr id="3" name="Subtitle 2"/>
          <p:cNvSpPr>
            <a:spLocks noGrp="1"/>
          </p:cNvSpPr>
          <p:nvPr>
            <p:ph type="subTitle" idx="1"/>
          </p:nvPr>
        </p:nvSpPr>
        <p:spPr>
          <a:xfrm>
            <a:off x="4748170" y="1526798"/>
            <a:ext cx="4164475" cy="1364291"/>
          </a:xfrm>
        </p:spPr>
        <p:txBody>
          <a:bodyPr>
            <a:normAutofit fontScale="85000" lnSpcReduction="20000"/>
          </a:bodyPr>
          <a:lstStyle/>
          <a:p>
            <a:r>
              <a:rPr lang="en-US" sz="4400" b="1" dirty="0">
                <a:solidFill>
                  <a:schemeClr val="accent2"/>
                </a:solidFill>
                <a:latin typeface="Arial Black" panose="020B0A04020102020204" pitchFamily="34" charset="0"/>
              </a:rPr>
              <a:t>How to Become a Change Agent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0816" y="5493790"/>
            <a:ext cx="1367927" cy="87547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2210" y="5717187"/>
            <a:ext cx="1117883" cy="418944"/>
          </a:xfrm>
          <a:prstGeom prst="rect">
            <a:avLst/>
          </a:prstGeom>
        </p:spPr>
      </p:pic>
    </p:spTree>
    <p:extLst>
      <p:ext uri="{BB962C8B-B14F-4D97-AF65-F5344CB8AC3E}">
        <p14:creationId xmlns:p14="http://schemas.microsoft.com/office/powerpoint/2010/main" val="2407829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884667" y="794133"/>
            <a:ext cx="1907655" cy="1082844"/>
          </a:xfrm>
          <a:prstGeom prst="roundRect">
            <a:avLst/>
          </a:prstGeom>
          <a:blipFill>
            <a:blip r:embed="rId2">
              <a:duotone>
                <a:schemeClr val="accent6">
                  <a:shade val="45000"/>
                  <a:satMod val="135000"/>
                </a:schemeClr>
                <a:prstClr val="white"/>
              </a:duotone>
            </a:blip>
            <a:srcRect/>
            <a:stretch>
              <a:fillRect t="-44680" b="-164297"/>
            </a:stretch>
          </a:blip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350" b="1" dirty="0"/>
              <a:t>Parks and Open Space</a:t>
            </a:r>
          </a:p>
        </p:txBody>
      </p:sp>
      <p:sp>
        <p:nvSpPr>
          <p:cNvPr id="16" name="Rounded Rectangle 16"/>
          <p:cNvSpPr/>
          <p:nvPr/>
        </p:nvSpPr>
        <p:spPr>
          <a:xfrm>
            <a:off x="519340" y="794134"/>
            <a:ext cx="2027363" cy="1082843"/>
          </a:xfrm>
          <a:prstGeom prst="roundRect">
            <a:avLst/>
          </a:prstGeom>
          <a:blipFill>
            <a:blip r:embed="rId3">
              <a:duotone>
                <a:schemeClr val="accent1">
                  <a:shade val="45000"/>
                  <a:satMod val="135000"/>
                </a:schemeClr>
                <a:prstClr val="white"/>
              </a:duotone>
            </a:blip>
            <a:srcRect/>
            <a:stretch>
              <a:fillRect t="-136299" b="-103167"/>
            </a:stretch>
          </a:blip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350" b="1" dirty="0"/>
              <a:t>Transportation</a:t>
            </a:r>
          </a:p>
        </p:txBody>
      </p:sp>
      <p:sp>
        <p:nvSpPr>
          <p:cNvPr id="17" name="Rounded Rectangle 16"/>
          <p:cNvSpPr/>
          <p:nvPr/>
        </p:nvSpPr>
        <p:spPr>
          <a:xfrm>
            <a:off x="5072691" y="794133"/>
            <a:ext cx="1586229" cy="1082844"/>
          </a:xfrm>
          <a:prstGeom prst="roundRect">
            <a:avLst/>
          </a:prstGeom>
          <a:blipFill>
            <a:blip r:embed="rId4">
              <a:duotone>
                <a:schemeClr val="accent2">
                  <a:shade val="45000"/>
                  <a:satMod val="135000"/>
                </a:schemeClr>
                <a:prstClr val="white"/>
              </a:duotone>
            </a:blip>
            <a:srcRect/>
            <a:stretch>
              <a:fillRect l="496" t="-82892" r="-496" b="-124470"/>
            </a:stretch>
          </a:blip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350" b="1" dirty="0"/>
              <a:t>Economic Development</a:t>
            </a:r>
          </a:p>
        </p:txBody>
      </p:sp>
      <p:sp>
        <p:nvSpPr>
          <p:cNvPr id="18" name="Rounded Rectangle 17"/>
          <p:cNvSpPr/>
          <p:nvPr/>
        </p:nvSpPr>
        <p:spPr>
          <a:xfrm>
            <a:off x="7180553" y="785885"/>
            <a:ext cx="1359854" cy="1088163"/>
          </a:xfrm>
          <a:prstGeom prst="roundRect">
            <a:avLst/>
          </a:prstGeom>
          <a:blipFill>
            <a:blip r:embed="rId5">
              <a:duotone>
                <a:schemeClr val="accent4">
                  <a:shade val="45000"/>
                  <a:satMod val="135000"/>
                </a:schemeClr>
                <a:prstClr val="white"/>
              </a:duotone>
            </a:blip>
            <a:srcRect/>
            <a:stretch>
              <a:fillRect t="-15364" b="-49101"/>
            </a:stretch>
          </a:blip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350" b="1" dirty="0"/>
              <a:t>Land Use</a:t>
            </a:r>
          </a:p>
        </p:txBody>
      </p:sp>
      <p:sp>
        <p:nvSpPr>
          <p:cNvPr id="19" name="TextBox 18"/>
          <p:cNvSpPr txBox="1"/>
          <p:nvPr/>
        </p:nvSpPr>
        <p:spPr>
          <a:xfrm>
            <a:off x="519340" y="2105777"/>
            <a:ext cx="2069667" cy="461665"/>
          </a:xfrm>
          <a:prstGeom prst="rect">
            <a:avLst/>
          </a:prstGeom>
          <a:noFill/>
        </p:spPr>
        <p:txBody>
          <a:bodyPr wrap="square" rtlCol="0">
            <a:spAutoFit/>
          </a:bodyPr>
          <a:lstStyle/>
          <a:p>
            <a:r>
              <a:rPr lang="en-US" sz="2400" b="1" dirty="0">
                <a:solidFill>
                  <a:schemeClr val="bg2">
                    <a:lumMod val="25000"/>
                  </a:schemeClr>
                </a:solidFill>
                <a:latin typeface="+mj-lt"/>
              </a:rPr>
              <a:t>Transportation</a:t>
            </a:r>
          </a:p>
        </p:txBody>
      </p:sp>
      <p:sp>
        <p:nvSpPr>
          <p:cNvPr id="20" name="TextBox 19"/>
          <p:cNvSpPr txBox="1"/>
          <p:nvPr/>
        </p:nvSpPr>
        <p:spPr>
          <a:xfrm>
            <a:off x="271881" y="2511992"/>
            <a:ext cx="2535734" cy="2308324"/>
          </a:xfrm>
          <a:prstGeom prst="rect">
            <a:avLst/>
          </a:prstGeom>
          <a:noFill/>
        </p:spPr>
        <p:txBody>
          <a:bodyPr wrap="square" rtlCol="0">
            <a:spAutoFit/>
          </a:bodyPr>
          <a:lstStyle/>
          <a:p>
            <a:pPr marL="285750" indent="-285750">
              <a:buFont typeface="Arial" panose="020B0604020202020204" pitchFamily="34" charset="0"/>
              <a:buChar char="•"/>
            </a:pPr>
            <a:r>
              <a:rPr lang="en-US" i="1" dirty="0">
                <a:solidFill>
                  <a:schemeClr val="bg2">
                    <a:lumMod val="25000"/>
                  </a:schemeClr>
                </a:solidFill>
                <a:latin typeface="+mj-lt"/>
              </a:rPr>
              <a:t>Transportation Master Plan</a:t>
            </a:r>
          </a:p>
          <a:p>
            <a:pPr marL="285750" indent="-285750">
              <a:buFont typeface="Arial" panose="020B0604020202020204" pitchFamily="34" charset="0"/>
              <a:buChar char="•"/>
            </a:pPr>
            <a:r>
              <a:rPr lang="en-US" i="1" dirty="0">
                <a:solidFill>
                  <a:schemeClr val="bg2">
                    <a:lumMod val="25000"/>
                  </a:schemeClr>
                </a:solidFill>
                <a:latin typeface="+mj-lt"/>
              </a:rPr>
              <a:t>Planning Assistance for Rural Areas (PARAs)</a:t>
            </a:r>
          </a:p>
          <a:p>
            <a:pPr marL="285750" indent="-285750">
              <a:buFont typeface="Arial" panose="020B0604020202020204" pitchFamily="34" charset="0"/>
              <a:buChar char="•"/>
            </a:pPr>
            <a:r>
              <a:rPr lang="en-US" i="1" dirty="0">
                <a:solidFill>
                  <a:schemeClr val="bg2">
                    <a:lumMod val="25000"/>
                  </a:schemeClr>
                </a:solidFill>
                <a:latin typeface="+mj-lt"/>
              </a:rPr>
              <a:t>Bike, Pedestrian, &amp; Sidewalk  </a:t>
            </a:r>
          </a:p>
          <a:p>
            <a:pPr marL="285750" indent="-285750">
              <a:buFont typeface="Arial" panose="020B0604020202020204" pitchFamily="34" charset="0"/>
              <a:buChar char="•"/>
            </a:pPr>
            <a:r>
              <a:rPr lang="en-US" i="1" dirty="0">
                <a:solidFill>
                  <a:schemeClr val="bg2">
                    <a:lumMod val="25000"/>
                  </a:schemeClr>
                </a:solidFill>
                <a:latin typeface="+mj-lt"/>
              </a:rPr>
              <a:t>Corridor Plan</a:t>
            </a:r>
          </a:p>
        </p:txBody>
      </p:sp>
      <p:grpSp>
        <p:nvGrpSpPr>
          <p:cNvPr id="22" name="Group 21"/>
          <p:cNvGrpSpPr/>
          <p:nvPr/>
        </p:nvGrpSpPr>
        <p:grpSpPr>
          <a:xfrm>
            <a:off x="7020334" y="2094407"/>
            <a:ext cx="2210064" cy="2205565"/>
            <a:chOff x="1784346" y="2669050"/>
            <a:chExt cx="4504871" cy="2205565"/>
          </a:xfrm>
        </p:grpSpPr>
        <p:sp>
          <p:nvSpPr>
            <p:cNvPr id="23" name="TextBox 22"/>
            <p:cNvSpPr txBox="1"/>
            <p:nvPr/>
          </p:nvSpPr>
          <p:spPr>
            <a:xfrm>
              <a:off x="1803854" y="2669050"/>
              <a:ext cx="4485363" cy="461665"/>
            </a:xfrm>
            <a:prstGeom prst="rect">
              <a:avLst/>
            </a:prstGeom>
            <a:noFill/>
          </p:spPr>
          <p:txBody>
            <a:bodyPr wrap="square" rtlCol="0">
              <a:spAutoFit/>
            </a:bodyPr>
            <a:lstStyle/>
            <a:p>
              <a:pPr algn="ctr"/>
              <a:r>
                <a:rPr lang="en-US" sz="2400" b="1" dirty="0">
                  <a:solidFill>
                    <a:schemeClr val="bg2">
                      <a:lumMod val="25000"/>
                    </a:schemeClr>
                  </a:solidFill>
                  <a:latin typeface="+mj-lt"/>
                </a:rPr>
                <a:t>Land Use	</a:t>
              </a:r>
            </a:p>
          </p:txBody>
        </p:sp>
        <p:sp>
          <p:nvSpPr>
            <p:cNvPr id="24" name="TextBox 23"/>
            <p:cNvSpPr txBox="1"/>
            <p:nvPr/>
          </p:nvSpPr>
          <p:spPr>
            <a:xfrm>
              <a:off x="1784346" y="3120289"/>
              <a:ext cx="4264132" cy="1754326"/>
            </a:xfrm>
            <a:prstGeom prst="rect">
              <a:avLst/>
            </a:prstGeom>
            <a:noFill/>
          </p:spPr>
          <p:txBody>
            <a:bodyPr wrap="square" rtlCol="0">
              <a:spAutoFit/>
            </a:bodyPr>
            <a:lstStyle/>
            <a:p>
              <a:pPr marL="285750" indent="-285750">
                <a:buFont typeface="Arial" panose="020B0604020202020204" pitchFamily="34" charset="0"/>
                <a:buChar char="•"/>
              </a:pPr>
              <a:r>
                <a:rPr lang="en-US" i="1" dirty="0">
                  <a:solidFill>
                    <a:schemeClr val="bg2">
                      <a:lumMod val="25000"/>
                    </a:schemeClr>
                  </a:solidFill>
                  <a:latin typeface="+mj-lt"/>
                </a:rPr>
                <a:t>Comprehensive Plan</a:t>
              </a:r>
            </a:p>
            <a:p>
              <a:pPr marL="285750" indent="-285750">
                <a:buFont typeface="Arial" panose="020B0604020202020204" pitchFamily="34" charset="0"/>
                <a:buChar char="•"/>
              </a:pPr>
              <a:r>
                <a:rPr lang="en-US" i="1" dirty="0">
                  <a:solidFill>
                    <a:schemeClr val="bg2">
                      <a:lumMod val="25000"/>
                    </a:schemeClr>
                  </a:solidFill>
                  <a:latin typeface="+mj-lt"/>
                </a:rPr>
                <a:t>General Plan</a:t>
              </a:r>
            </a:p>
            <a:p>
              <a:pPr marL="285750" indent="-285750">
                <a:buFont typeface="Arial" panose="020B0604020202020204" pitchFamily="34" charset="0"/>
                <a:buChar char="•"/>
              </a:pPr>
              <a:r>
                <a:rPr lang="en-US" i="1" dirty="0">
                  <a:solidFill>
                    <a:schemeClr val="bg2">
                      <a:lumMod val="25000"/>
                    </a:schemeClr>
                  </a:solidFill>
                  <a:latin typeface="+mj-lt"/>
                </a:rPr>
                <a:t>Corridor Plan</a:t>
              </a:r>
            </a:p>
            <a:p>
              <a:pPr marL="285750" indent="-285750">
                <a:buFont typeface="Arial" panose="020B0604020202020204" pitchFamily="34" charset="0"/>
                <a:buChar char="•"/>
              </a:pPr>
              <a:r>
                <a:rPr lang="en-US" i="1" dirty="0">
                  <a:solidFill>
                    <a:schemeClr val="bg2">
                      <a:lumMod val="25000"/>
                    </a:schemeClr>
                  </a:solidFill>
                  <a:latin typeface="+mj-lt"/>
                </a:rPr>
                <a:t>Neighborhood Plan</a:t>
              </a:r>
            </a:p>
          </p:txBody>
        </p:sp>
      </p:grpSp>
      <p:grpSp>
        <p:nvGrpSpPr>
          <p:cNvPr id="26" name="Group 25"/>
          <p:cNvGrpSpPr/>
          <p:nvPr/>
        </p:nvGrpSpPr>
        <p:grpSpPr>
          <a:xfrm>
            <a:off x="2928158" y="2105777"/>
            <a:ext cx="2056660" cy="2325200"/>
            <a:chOff x="3084883" y="2804100"/>
            <a:chExt cx="3031405" cy="1803882"/>
          </a:xfrm>
        </p:grpSpPr>
        <p:sp>
          <p:nvSpPr>
            <p:cNvPr id="27" name="TextBox 26"/>
            <p:cNvSpPr txBox="1"/>
            <p:nvPr/>
          </p:nvSpPr>
          <p:spPr>
            <a:xfrm>
              <a:off x="3084883" y="2804100"/>
              <a:ext cx="2830624" cy="644685"/>
            </a:xfrm>
            <a:prstGeom prst="rect">
              <a:avLst/>
            </a:prstGeom>
            <a:noFill/>
          </p:spPr>
          <p:txBody>
            <a:bodyPr wrap="square" rtlCol="0">
              <a:spAutoFit/>
            </a:bodyPr>
            <a:lstStyle/>
            <a:p>
              <a:pPr algn="ctr"/>
              <a:r>
                <a:rPr lang="en-US" sz="2400" b="1" dirty="0">
                  <a:solidFill>
                    <a:schemeClr val="bg2">
                      <a:lumMod val="25000"/>
                    </a:schemeClr>
                  </a:solidFill>
                  <a:latin typeface="+mj-lt"/>
                </a:rPr>
                <a:t>Parks &amp; Open Space</a:t>
              </a:r>
            </a:p>
          </p:txBody>
        </p:sp>
        <p:sp>
          <p:nvSpPr>
            <p:cNvPr id="28" name="TextBox 27"/>
            <p:cNvSpPr txBox="1"/>
            <p:nvPr/>
          </p:nvSpPr>
          <p:spPr>
            <a:xfrm>
              <a:off x="3221640" y="3461876"/>
              <a:ext cx="2894648" cy="1146106"/>
            </a:xfrm>
            <a:prstGeom prst="rect">
              <a:avLst/>
            </a:prstGeom>
            <a:noFill/>
          </p:spPr>
          <p:txBody>
            <a:bodyPr wrap="square" rtlCol="0">
              <a:spAutoFit/>
            </a:bodyPr>
            <a:lstStyle/>
            <a:p>
              <a:pPr marL="285750" indent="-285750">
                <a:buFont typeface="Arial" panose="020B0604020202020204" pitchFamily="34" charset="0"/>
                <a:buChar char="•"/>
              </a:pPr>
              <a:r>
                <a:rPr lang="en-US" i="1" dirty="0">
                  <a:solidFill>
                    <a:schemeClr val="bg2">
                      <a:lumMod val="25000"/>
                    </a:schemeClr>
                  </a:solidFill>
                  <a:latin typeface="+mj-lt"/>
                </a:rPr>
                <a:t>Park Master Plan</a:t>
              </a:r>
            </a:p>
            <a:p>
              <a:pPr marL="285750" indent="-285750">
                <a:buFont typeface="Arial" panose="020B0604020202020204" pitchFamily="34" charset="0"/>
                <a:buChar char="•"/>
              </a:pPr>
              <a:r>
                <a:rPr lang="en-US" i="1" dirty="0">
                  <a:solidFill>
                    <a:schemeClr val="bg2">
                      <a:lumMod val="25000"/>
                    </a:schemeClr>
                  </a:solidFill>
                  <a:latin typeface="+mj-lt"/>
                </a:rPr>
                <a:t>Planned Area Developments (PADs)</a:t>
              </a:r>
            </a:p>
          </p:txBody>
        </p:sp>
      </p:grpSp>
      <p:grpSp>
        <p:nvGrpSpPr>
          <p:cNvPr id="30" name="Group 29"/>
          <p:cNvGrpSpPr/>
          <p:nvPr/>
        </p:nvGrpSpPr>
        <p:grpSpPr>
          <a:xfrm>
            <a:off x="4941836" y="2064500"/>
            <a:ext cx="2158383" cy="1438278"/>
            <a:chOff x="1682493" y="5354186"/>
            <a:chExt cx="3446934" cy="772435"/>
          </a:xfrm>
        </p:grpSpPr>
        <p:sp>
          <p:nvSpPr>
            <p:cNvPr id="31" name="TextBox 30"/>
            <p:cNvSpPr txBox="1"/>
            <p:nvPr/>
          </p:nvSpPr>
          <p:spPr>
            <a:xfrm>
              <a:off x="1803855" y="5354186"/>
              <a:ext cx="3325572" cy="461665"/>
            </a:xfrm>
            <a:prstGeom prst="rect">
              <a:avLst/>
            </a:prstGeom>
            <a:noFill/>
          </p:spPr>
          <p:txBody>
            <a:bodyPr wrap="square" rtlCol="0">
              <a:spAutoFit/>
            </a:bodyPr>
            <a:lstStyle/>
            <a:p>
              <a:pPr algn="ctr"/>
              <a:r>
                <a:rPr lang="en-US" sz="2400" b="1" dirty="0">
                  <a:solidFill>
                    <a:schemeClr val="bg2">
                      <a:lumMod val="25000"/>
                    </a:schemeClr>
                  </a:solidFill>
                  <a:latin typeface="+mj-lt"/>
                </a:rPr>
                <a:t>Economic Development</a:t>
              </a:r>
            </a:p>
          </p:txBody>
        </p:sp>
        <p:sp>
          <p:nvSpPr>
            <p:cNvPr id="32" name="TextBox 31"/>
            <p:cNvSpPr txBox="1"/>
            <p:nvPr/>
          </p:nvSpPr>
          <p:spPr>
            <a:xfrm>
              <a:off x="1682493" y="5779506"/>
              <a:ext cx="3272502" cy="347115"/>
            </a:xfrm>
            <a:prstGeom prst="rect">
              <a:avLst/>
            </a:prstGeom>
            <a:noFill/>
          </p:spPr>
          <p:txBody>
            <a:bodyPr wrap="square" rtlCol="0">
              <a:spAutoFit/>
            </a:bodyPr>
            <a:lstStyle/>
            <a:p>
              <a:pPr marL="285750" indent="-285750">
                <a:buFont typeface="Arial" panose="020B0604020202020204" pitchFamily="34" charset="0"/>
                <a:buChar char="•"/>
              </a:pPr>
              <a:r>
                <a:rPr lang="en-US" i="1" dirty="0">
                  <a:solidFill>
                    <a:schemeClr val="bg2">
                      <a:lumMod val="25000"/>
                    </a:schemeClr>
                  </a:solidFill>
                  <a:latin typeface="+mj-lt"/>
                </a:rPr>
                <a:t>Downtown Plans</a:t>
              </a:r>
            </a:p>
            <a:p>
              <a:pPr marL="285750" indent="-285750">
                <a:buFont typeface="Arial" panose="020B0604020202020204" pitchFamily="34" charset="0"/>
                <a:buChar char="•"/>
              </a:pPr>
              <a:r>
                <a:rPr lang="en-US" i="1" dirty="0">
                  <a:solidFill>
                    <a:schemeClr val="bg2">
                      <a:lumMod val="25000"/>
                    </a:schemeClr>
                  </a:solidFill>
                  <a:latin typeface="+mj-lt"/>
                </a:rPr>
                <a:t>Strategic </a:t>
              </a:r>
            </a:p>
          </p:txBody>
        </p:sp>
      </p:grpSp>
      <p:sp>
        <p:nvSpPr>
          <p:cNvPr id="21" name="Title 1"/>
          <p:cNvSpPr txBox="1">
            <a:spLocks/>
          </p:cNvSpPr>
          <p:nvPr/>
        </p:nvSpPr>
        <p:spPr>
          <a:xfrm>
            <a:off x="2141228" y="4920543"/>
            <a:ext cx="5302188" cy="1376837"/>
          </a:xfrm>
          <a:prstGeom prst="rect">
            <a:avLst/>
          </a:prstGeom>
          <a:solidFill>
            <a:schemeClr val="accent1">
              <a:lumMod val="60000"/>
              <a:lumOff val="40000"/>
            </a:schemeClr>
          </a:solidFill>
        </p:spPr>
        <p:txBody>
          <a:bodyPr vert="horz" lIns="68580" tIns="34290" rIns="68580" bIns="34290" rtlCol="0" anchor="ctr">
            <a:normAutofit fontScale="850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b="1" dirty="0">
                <a:latin typeface="Century Gothic" panose="020B0502020202020204" pitchFamily="34" charset="0"/>
              </a:rPr>
              <a:t>Remember, there are many different plans</a:t>
            </a:r>
          </a:p>
        </p:txBody>
      </p:sp>
    </p:spTree>
    <p:extLst>
      <p:ext uri="{BB962C8B-B14F-4D97-AF65-F5344CB8AC3E}">
        <p14:creationId xmlns:p14="http://schemas.microsoft.com/office/powerpoint/2010/main" val="2848788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9973" y="353688"/>
            <a:ext cx="5302188" cy="1376837"/>
          </a:xfrm>
          <a:prstGeom prst="rect">
            <a:avLst/>
          </a:prstGeom>
        </p:spPr>
        <p:txBody>
          <a:bodyPr vert="horz" lIns="68580" tIns="34290" rIns="68580" bIns="34290" rtlCol="0" anchor="b">
            <a:normAutofit fontScale="850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b="1" dirty="0"/>
              <a:t>Generally, all plan processes are the same…</a:t>
            </a:r>
          </a:p>
        </p:txBody>
      </p:sp>
      <p:graphicFrame>
        <p:nvGraphicFramePr>
          <p:cNvPr id="7" name="Diagram 6"/>
          <p:cNvGraphicFramePr/>
          <p:nvPr>
            <p:extLst>
              <p:ext uri="{D42A27DB-BD31-4B8C-83A1-F6EECF244321}">
                <p14:modId xmlns:p14="http://schemas.microsoft.com/office/powerpoint/2010/main" val="1868067093"/>
              </p:ext>
            </p:extLst>
          </p:nvPr>
        </p:nvGraphicFramePr>
        <p:xfrm>
          <a:off x="649096" y="1932458"/>
          <a:ext cx="3195064" cy="2821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821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9973" y="353688"/>
            <a:ext cx="5302188" cy="1376837"/>
          </a:xfrm>
          <a:prstGeom prst="rect">
            <a:avLst/>
          </a:prstGeom>
        </p:spPr>
        <p:txBody>
          <a:bodyPr vert="horz" lIns="68580" tIns="34290" rIns="68580" bIns="34290" rtlCol="0" anchor="b">
            <a:normAutofit fontScale="850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b="1" dirty="0"/>
              <a:t>Generally, all plan processes are the same…</a:t>
            </a:r>
          </a:p>
        </p:txBody>
      </p:sp>
      <p:graphicFrame>
        <p:nvGraphicFramePr>
          <p:cNvPr id="7" name="Diagram 6"/>
          <p:cNvGraphicFramePr/>
          <p:nvPr>
            <p:extLst/>
          </p:nvPr>
        </p:nvGraphicFramePr>
        <p:xfrm>
          <a:off x="649096" y="1932458"/>
          <a:ext cx="3195064" cy="2821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p:cNvSpPr txBox="1">
            <a:spLocks/>
          </p:cNvSpPr>
          <p:nvPr/>
        </p:nvSpPr>
        <p:spPr>
          <a:xfrm>
            <a:off x="4009283" y="3949896"/>
            <a:ext cx="5302188" cy="1376837"/>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b="1" dirty="0"/>
              <a:t>But some are a little different</a:t>
            </a:r>
          </a:p>
        </p:txBody>
      </p:sp>
      <p:graphicFrame>
        <p:nvGraphicFramePr>
          <p:cNvPr id="9" name="Diagram 8"/>
          <p:cNvGraphicFramePr/>
          <p:nvPr>
            <p:extLst/>
          </p:nvPr>
        </p:nvGraphicFramePr>
        <p:xfrm>
          <a:off x="4439207" y="2736364"/>
          <a:ext cx="4588791" cy="12135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10172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67843" y="1869440"/>
            <a:ext cx="3217333" cy="382693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Letter Gothic Std" panose="020B0409020202030304" pitchFamily="49" charset="0"/>
                <a:ea typeface="Adobe Myungjo Std M" panose="02020600000000000000" pitchFamily="18" charset="-128"/>
                <a:cs typeface="Adobe Arabic" panose="02040503050201020203" pitchFamily="18" charset="-78"/>
              </a:rPr>
              <a:t>General Plan</a:t>
            </a:r>
            <a:br>
              <a:rPr lang="en-US" sz="2800" b="1" dirty="0">
                <a:solidFill>
                  <a:schemeClr val="tx1"/>
                </a:solidFill>
                <a:latin typeface="Letter Gothic Std" panose="020B0409020202030304" pitchFamily="49" charset="0"/>
                <a:ea typeface="Adobe Myungjo Std M" panose="02020600000000000000" pitchFamily="18" charset="-128"/>
                <a:cs typeface="Adobe Arabic" panose="02040503050201020203" pitchFamily="18" charset="-78"/>
              </a:rPr>
            </a:br>
            <a:endParaRPr lang="en-US" sz="2800" b="1" dirty="0">
              <a:solidFill>
                <a:schemeClr val="tx1"/>
              </a:solidFill>
              <a:latin typeface="Letter Gothic Std" panose="020B0409020202030304" pitchFamily="49" charset="0"/>
              <a:ea typeface="Adobe Myungjo Std M" panose="02020600000000000000" pitchFamily="18" charset="-128"/>
              <a:cs typeface="Adobe Arabic" panose="02040503050201020203" pitchFamily="18" charset="-78"/>
            </a:endParaRPr>
          </a:p>
          <a:p>
            <a:pPr algn="ctr"/>
            <a:r>
              <a:rPr lang="en-US" sz="2800" b="1" dirty="0">
                <a:solidFill>
                  <a:schemeClr val="tx1"/>
                </a:solidFill>
                <a:latin typeface="Letter Gothic Std" panose="020B0409020202030304" pitchFamily="49" charset="0"/>
                <a:ea typeface="Adobe Myungjo Std M" panose="02020600000000000000" pitchFamily="18" charset="-128"/>
                <a:cs typeface="Adobe Arabic" panose="02040503050201020203" pitchFamily="18" charset="-78"/>
              </a:rPr>
              <a:t>2016-2026</a:t>
            </a:r>
          </a:p>
        </p:txBody>
      </p:sp>
      <p:pic>
        <p:nvPicPr>
          <p:cNvPr id="8" name="Picture 7"/>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193284" y="1893125"/>
            <a:ext cx="2242124" cy="1793700"/>
          </a:xfrm>
          <a:prstGeom prst="rect">
            <a:avLst/>
          </a:prstGeom>
        </p:spPr>
      </p:pic>
      <p:sp>
        <p:nvSpPr>
          <p:cNvPr id="6" name="Title 1"/>
          <p:cNvSpPr txBox="1">
            <a:spLocks/>
          </p:cNvSpPr>
          <p:nvPr/>
        </p:nvSpPr>
        <p:spPr>
          <a:xfrm>
            <a:off x="3238130" y="4837401"/>
            <a:ext cx="5302188" cy="1376837"/>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endParaRPr lang="en-US" sz="4500" b="1" dirty="0"/>
          </a:p>
        </p:txBody>
      </p:sp>
      <p:sp>
        <p:nvSpPr>
          <p:cNvPr id="2" name="Rectangle 1"/>
          <p:cNvSpPr/>
          <p:nvPr/>
        </p:nvSpPr>
        <p:spPr>
          <a:xfrm>
            <a:off x="767843" y="622795"/>
            <a:ext cx="5175568" cy="954107"/>
          </a:xfrm>
          <a:prstGeom prst="rect">
            <a:avLst/>
          </a:prstGeom>
        </p:spPr>
        <p:txBody>
          <a:bodyPr wrap="square">
            <a:spAutoFit/>
          </a:bodyPr>
          <a:lstStyle/>
          <a:p>
            <a:r>
              <a:rPr lang="en-US" sz="2800" b="1" dirty="0"/>
              <a:t>For our purposes, we are going to focus on the general plan </a:t>
            </a:r>
            <a:endParaRPr lang="en-US" sz="2800" dirty="0"/>
          </a:p>
        </p:txBody>
      </p:sp>
      <p:sp>
        <p:nvSpPr>
          <p:cNvPr id="3" name="Rectangle 2"/>
          <p:cNvSpPr/>
          <p:nvPr/>
        </p:nvSpPr>
        <p:spPr>
          <a:xfrm>
            <a:off x="4399280" y="4773915"/>
            <a:ext cx="4572000" cy="1384995"/>
          </a:xfrm>
          <a:prstGeom prst="rect">
            <a:avLst/>
          </a:prstGeom>
        </p:spPr>
        <p:txBody>
          <a:bodyPr>
            <a:spAutoFit/>
          </a:bodyPr>
          <a:lstStyle/>
          <a:p>
            <a:pPr algn="ctr"/>
            <a:r>
              <a:rPr lang="en-US" sz="2800" b="1" dirty="0"/>
              <a:t>&amp; how you can influence it so our built environment can promote health</a:t>
            </a:r>
          </a:p>
        </p:txBody>
      </p:sp>
      <p:sp>
        <p:nvSpPr>
          <p:cNvPr id="4" name="Rectangle 3"/>
          <p:cNvSpPr/>
          <p:nvPr/>
        </p:nvSpPr>
        <p:spPr>
          <a:xfrm>
            <a:off x="647932" y="1773358"/>
            <a:ext cx="3217333" cy="38269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Letter Gothic Std" panose="020B0409020202030304" pitchFamily="49" charset="0"/>
                <a:ea typeface="Adobe Myungjo Std M" panose="02020600000000000000" pitchFamily="18" charset="-128"/>
                <a:cs typeface="Adobe Arabic" panose="02040503050201020203" pitchFamily="18" charset="-78"/>
              </a:rPr>
              <a:t>General Plan</a:t>
            </a:r>
            <a:br>
              <a:rPr lang="en-US" sz="2800" b="1" dirty="0">
                <a:solidFill>
                  <a:schemeClr val="tx1"/>
                </a:solidFill>
                <a:latin typeface="Letter Gothic Std" panose="020B0409020202030304" pitchFamily="49" charset="0"/>
                <a:ea typeface="Adobe Myungjo Std M" panose="02020600000000000000" pitchFamily="18" charset="-128"/>
                <a:cs typeface="Adobe Arabic" panose="02040503050201020203" pitchFamily="18" charset="-78"/>
              </a:rPr>
            </a:br>
            <a:endParaRPr lang="en-US" sz="2800" b="1" dirty="0">
              <a:solidFill>
                <a:schemeClr val="tx1"/>
              </a:solidFill>
              <a:latin typeface="Letter Gothic Std" panose="020B0409020202030304" pitchFamily="49" charset="0"/>
              <a:ea typeface="Adobe Myungjo Std M" panose="02020600000000000000" pitchFamily="18" charset="-128"/>
              <a:cs typeface="Adobe Arabic" panose="02040503050201020203" pitchFamily="18" charset="-78"/>
            </a:endParaRPr>
          </a:p>
          <a:p>
            <a:pPr algn="ctr"/>
            <a:r>
              <a:rPr lang="en-US" sz="2800" b="1" dirty="0">
                <a:solidFill>
                  <a:schemeClr val="tx1"/>
                </a:solidFill>
                <a:latin typeface="Letter Gothic Std" panose="020B0409020202030304" pitchFamily="49" charset="0"/>
                <a:ea typeface="Adobe Myungjo Std M" panose="02020600000000000000" pitchFamily="18" charset="-128"/>
                <a:cs typeface="Adobe Arabic" panose="02040503050201020203" pitchFamily="18" charset="-78"/>
              </a:rPr>
              <a:t>2016-2026</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1430" y="3207152"/>
            <a:ext cx="1063797" cy="1511435"/>
          </a:xfrm>
          <a:prstGeom prst="rect">
            <a:avLst/>
          </a:prstGeom>
        </p:spPr>
      </p:pic>
      <p:sp>
        <p:nvSpPr>
          <p:cNvPr id="9" name="Rectangular Callout 8"/>
          <p:cNvSpPr/>
          <p:nvPr/>
        </p:nvSpPr>
        <p:spPr>
          <a:xfrm>
            <a:off x="6685280" y="1364244"/>
            <a:ext cx="2123632" cy="1574922"/>
          </a:xfrm>
          <a:prstGeom prst="wedgeRectCallout">
            <a:avLst>
              <a:gd name="adj1" fmla="val -45711"/>
              <a:gd name="adj2" fmla="val 7368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7230065" y="1576902"/>
            <a:ext cx="1109840" cy="1233155"/>
          </a:xfrm>
          <a:prstGeom prst="rect">
            <a:avLst/>
          </a:prstGeom>
        </p:spPr>
      </p:pic>
    </p:spTree>
    <p:extLst>
      <p:ext uri="{BB962C8B-B14F-4D97-AF65-F5344CB8AC3E}">
        <p14:creationId xmlns:p14="http://schemas.microsoft.com/office/powerpoint/2010/main" val="2334498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p:cNvSpPr/>
          <p:nvPr/>
        </p:nvSpPr>
        <p:spPr>
          <a:xfrm>
            <a:off x="736847" y="719091"/>
            <a:ext cx="7803471" cy="4261282"/>
          </a:xfrm>
          <a:prstGeom prst="cloudCallout">
            <a:avLst>
              <a:gd name="adj1" fmla="val -40742"/>
              <a:gd name="adj2" fmla="val 72500"/>
            </a:avLst>
          </a:prstGeom>
          <a:solidFill>
            <a:srgbClr val="5B9BD5">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1864311" y="2161313"/>
            <a:ext cx="5302188" cy="1376837"/>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b="1" dirty="0"/>
              <a:t>Why is the General Plan important? </a:t>
            </a:r>
          </a:p>
        </p:txBody>
      </p:sp>
    </p:spTree>
    <p:extLst>
      <p:ext uri="{BB962C8B-B14F-4D97-AF65-F5344CB8AC3E}">
        <p14:creationId xmlns:p14="http://schemas.microsoft.com/office/powerpoint/2010/main" val="4120138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1447" y="193960"/>
            <a:ext cx="3406936" cy="786282"/>
          </a:xfrm>
          <a:prstGeom prst="rect">
            <a:avLst/>
          </a:prstGeom>
          <a:solidFill>
            <a:schemeClr val="accent1">
              <a:lumMod val="75000"/>
            </a:schemeClr>
          </a:solidFill>
        </p:spPr>
        <p:txBody>
          <a:bodyPr vert="horz" lIns="68580" tIns="34290" rIns="68580" bIns="3429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b="1" dirty="0">
                <a:solidFill>
                  <a:schemeClr val="bg1"/>
                </a:solidFill>
              </a:rPr>
              <a:t>General Plan</a:t>
            </a:r>
          </a:p>
        </p:txBody>
      </p:sp>
      <p:sp>
        <p:nvSpPr>
          <p:cNvPr id="6" name="Title 1"/>
          <p:cNvSpPr txBox="1">
            <a:spLocks/>
          </p:cNvSpPr>
          <p:nvPr/>
        </p:nvSpPr>
        <p:spPr>
          <a:xfrm>
            <a:off x="310996" y="2571006"/>
            <a:ext cx="976685" cy="2143234"/>
          </a:xfrm>
          <a:prstGeom prst="rect">
            <a:avLst/>
          </a:prstGeom>
          <a:solidFill>
            <a:schemeClr val="accent2"/>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000" b="1" dirty="0"/>
              <a:t>General Plan</a:t>
            </a:r>
          </a:p>
        </p:txBody>
      </p:sp>
      <p:pic>
        <p:nvPicPr>
          <p:cNvPr id="13" name="Picture 2" descr="http://addicted2success.com/wp-content/uploads/2013/10/Creating-A-Vision-Plan-For-Succe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0458" y="38553"/>
            <a:ext cx="3023542" cy="237564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txBox="1">
            <a:spLocks/>
          </p:cNvSpPr>
          <p:nvPr/>
        </p:nvSpPr>
        <p:spPr>
          <a:xfrm>
            <a:off x="310996" y="1505226"/>
            <a:ext cx="6006158" cy="569152"/>
          </a:xfrm>
          <a:prstGeom prst="rect">
            <a:avLst/>
          </a:prstGeom>
          <a:solidFill>
            <a:schemeClr val="accent4">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fontScale="70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A.K.A. Comprehensive Plan in County</a:t>
            </a:r>
          </a:p>
        </p:txBody>
      </p:sp>
      <p:sp>
        <p:nvSpPr>
          <p:cNvPr id="43" name="Title 1"/>
          <p:cNvSpPr txBox="1">
            <a:spLocks/>
          </p:cNvSpPr>
          <p:nvPr/>
        </p:nvSpPr>
        <p:spPr>
          <a:xfrm>
            <a:off x="979839" y="5036779"/>
            <a:ext cx="7667339" cy="748003"/>
          </a:xfrm>
          <a:prstGeom prst="rect">
            <a:avLst/>
          </a:prstGeom>
          <a:solidFill>
            <a:schemeClr val="accent2">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3600" dirty="0"/>
              <a:t>Most plans share the same process</a:t>
            </a:r>
          </a:p>
        </p:txBody>
      </p:sp>
      <p:sp>
        <p:nvSpPr>
          <p:cNvPr id="37" name="Title 1"/>
          <p:cNvSpPr txBox="1">
            <a:spLocks/>
          </p:cNvSpPr>
          <p:nvPr/>
        </p:nvSpPr>
        <p:spPr>
          <a:xfrm>
            <a:off x="1726207" y="3317147"/>
            <a:ext cx="1484411" cy="695653"/>
          </a:xfrm>
          <a:prstGeom prst="rect">
            <a:avLst/>
          </a:prstGeom>
          <a:solidFill>
            <a:srgbClr val="002060"/>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800" dirty="0">
                <a:solidFill>
                  <a:schemeClr val="bg1">
                    <a:lumMod val="95000"/>
                  </a:schemeClr>
                </a:solidFill>
                <a:latin typeface="+mn-lt"/>
              </a:rPr>
              <a:t>Inform</a:t>
            </a:r>
          </a:p>
        </p:txBody>
      </p:sp>
      <p:sp>
        <p:nvSpPr>
          <p:cNvPr id="38" name="Title 1"/>
          <p:cNvSpPr txBox="1">
            <a:spLocks/>
          </p:cNvSpPr>
          <p:nvPr/>
        </p:nvSpPr>
        <p:spPr>
          <a:xfrm>
            <a:off x="3375489" y="3317146"/>
            <a:ext cx="1273149" cy="695653"/>
          </a:xfrm>
          <a:prstGeom prst="rect">
            <a:avLst/>
          </a:prstGeom>
          <a:solidFill>
            <a:srgbClr val="002060"/>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800" dirty="0">
                <a:solidFill>
                  <a:schemeClr val="bg1">
                    <a:lumMod val="95000"/>
                  </a:schemeClr>
                </a:solidFill>
                <a:latin typeface="+mn-lt"/>
              </a:rPr>
              <a:t>Goals</a:t>
            </a:r>
          </a:p>
        </p:txBody>
      </p:sp>
      <p:sp>
        <p:nvSpPr>
          <p:cNvPr id="40" name="Title 1"/>
          <p:cNvSpPr txBox="1">
            <a:spLocks/>
          </p:cNvSpPr>
          <p:nvPr/>
        </p:nvSpPr>
        <p:spPr>
          <a:xfrm>
            <a:off x="4813509" y="3317145"/>
            <a:ext cx="2510450" cy="695653"/>
          </a:xfrm>
          <a:prstGeom prst="rect">
            <a:avLst/>
          </a:prstGeom>
          <a:solidFill>
            <a:srgbClr val="002060"/>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800" dirty="0">
                <a:solidFill>
                  <a:schemeClr val="bg1">
                    <a:lumMod val="95000"/>
                  </a:schemeClr>
                </a:solidFill>
                <a:latin typeface="+mn-lt"/>
              </a:rPr>
              <a:t>Implementation</a:t>
            </a:r>
          </a:p>
        </p:txBody>
      </p:sp>
      <p:sp>
        <p:nvSpPr>
          <p:cNvPr id="41" name="Title 1"/>
          <p:cNvSpPr txBox="1">
            <a:spLocks/>
          </p:cNvSpPr>
          <p:nvPr/>
        </p:nvSpPr>
        <p:spPr>
          <a:xfrm>
            <a:off x="7442538" y="3317146"/>
            <a:ext cx="1275324" cy="695653"/>
          </a:xfrm>
          <a:prstGeom prst="rect">
            <a:avLst/>
          </a:prstGeom>
          <a:solidFill>
            <a:srgbClr val="002060"/>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800" dirty="0">
                <a:solidFill>
                  <a:schemeClr val="bg1">
                    <a:lumMod val="95000"/>
                  </a:schemeClr>
                </a:solidFill>
                <a:latin typeface="+mn-lt"/>
              </a:rPr>
              <a:t>Update</a:t>
            </a:r>
          </a:p>
        </p:txBody>
      </p:sp>
      <p:sp>
        <p:nvSpPr>
          <p:cNvPr id="44" name="Title 1"/>
          <p:cNvSpPr txBox="1">
            <a:spLocks/>
          </p:cNvSpPr>
          <p:nvPr/>
        </p:nvSpPr>
        <p:spPr>
          <a:xfrm>
            <a:off x="1726206" y="4158515"/>
            <a:ext cx="1484411" cy="472340"/>
          </a:xfrm>
          <a:prstGeom prst="rect">
            <a:avLst/>
          </a:prstGeom>
          <a:solidFill>
            <a:schemeClr val="accent1">
              <a:lumMod val="20000"/>
              <a:lumOff val="80000"/>
            </a:schemeClr>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800" dirty="0"/>
              <a:t>Data</a:t>
            </a:r>
          </a:p>
        </p:txBody>
      </p:sp>
      <p:sp>
        <p:nvSpPr>
          <p:cNvPr id="45" name="Title 1"/>
          <p:cNvSpPr txBox="1">
            <a:spLocks/>
          </p:cNvSpPr>
          <p:nvPr/>
        </p:nvSpPr>
        <p:spPr>
          <a:xfrm>
            <a:off x="3370828" y="4158515"/>
            <a:ext cx="1247253" cy="472340"/>
          </a:xfrm>
          <a:prstGeom prst="rect">
            <a:avLst/>
          </a:prstGeom>
          <a:solidFill>
            <a:schemeClr val="accent1">
              <a:lumMod val="20000"/>
              <a:lumOff val="80000"/>
            </a:schemeClr>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800" dirty="0"/>
              <a:t>Scope</a:t>
            </a:r>
          </a:p>
        </p:txBody>
      </p:sp>
      <p:sp>
        <p:nvSpPr>
          <p:cNvPr id="46" name="Title 1"/>
          <p:cNvSpPr txBox="1">
            <a:spLocks/>
          </p:cNvSpPr>
          <p:nvPr/>
        </p:nvSpPr>
        <p:spPr>
          <a:xfrm>
            <a:off x="4795901" y="4158515"/>
            <a:ext cx="2545666" cy="472340"/>
          </a:xfrm>
          <a:prstGeom prst="rect">
            <a:avLst/>
          </a:prstGeom>
          <a:solidFill>
            <a:schemeClr val="accent1">
              <a:lumMod val="20000"/>
              <a:lumOff val="80000"/>
            </a:schemeClr>
          </a:solidFill>
        </p:spPr>
        <p:txBody>
          <a:bodyPr vert="horz" lIns="68580" tIns="34290" rIns="68580" bIns="3429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1800" dirty="0"/>
              <a:t>Survey/Feedback/Adopt</a:t>
            </a:r>
          </a:p>
        </p:txBody>
      </p:sp>
      <p:sp>
        <p:nvSpPr>
          <p:cNvPr id="47" name="Title 1"/>
          <p:cNvSpPr txBox="1">
            <a:spLocks/>
          </p:cNvSpPr>
          <p:nvPr/>
        </p:nvSpPr>
        <p:spPr>
          <a:xfrm>
            <a:off x="7442538" y="4160418"/>
            <a:ext cx="1329511" cy="472340"/>
          </a:xfrm>
          <a:prstGeom prst="rect">
            <a:avLst/>
          </a:prstGeom>
          <a:solidFill>
            <a:schemeClr val="accent1">
              <a:lumMod val="20000"/>
              <a:lumOff val="80000"/>
            </a:schemeClr>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800" dirty="0"/>
              <a:t>Amend </a:t>
            </a:r>
          </a:p>
        </p:txBody>
      </p:sp>
      <p:sp>
        <p:nvSpPr>
          <p:cNvPr id="2" name="Right Arrow 1"/>
          <p:cNvSpPr/>
          <p:nvPr/>
        </p:nvSpPr>
        <p:spPr>
          <a:xfrm>
            <a:off x="1726207" y="2484932"/>
            <a:ext cx="6712373" cy="761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FORMING THE PLAN</a:t>
            </a:r>
          </a:p>
        </p:txBody>
      </p:sp>
      <p:sp>
        <p:nvSpPr>
          <p:cNvPr id="3" name="Rectangle 2"/>
          <p:cNvSpPr/>
          <p:nvPr/>
        </p:nvSpPr>
        <p:spPr>
          <a:xfrm>
            <a:off x="3599723" y="224234"/>
            <a:ext cx="2036716" cy="769441"/>
          </a:xfrm>
          <a:prstGeom prst="rect">
            <a:avLst/>
          </a:prstGeom>
        </p:spPr>
        <p:txBody>
          <a:bodyPr wrap="square">
            <a:spAutoFit/>
          </a:bodyPr>
          <a:lstStyle/>
          <a:p>
            <a:r>
              <a:rPr lang="en-US" sz="4400" dirty="0"/>
              <a:t>ABOUT</a:t>
            </a:r>
          </a:p>
        </p:txBody>
      </p:sp>
    </p:spTree>
    <p:extLst>
      <p:ext uri="{BB962C8B-B14F-4D97-AF65-F5344CB8AC3E}">
        <p14:creationId xmlns:p14="http://schemas.microsoft.com/office/powerpoint/2010/main" val="356209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1447" y="193960"/>
            <a:ext cx="5554534" cy="786282"/>
          </a:xfrm>
          <a:prstGeom prst="rect">
            <a:avLst/>
          </a:prstGeom>
          <a:solidFill>
            <a:schemeClr val="accent1">
              <a:lumMod val="75000"/>
            </a:schemeClr>
          </a:solidFill>
        </p:spPr>
        <p:txBody>
          <a:bodyPr vert="horz" lIns="68580" tIns="34290" rIns="68580" bIns="34290" rtlCol="0" anchor="ctr">
            <a:normAutofit fontScale="77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b="1" dirty="0">
                <a:solidFill>
                  <a:schemeClr val="bg1"/>
                </a:solidFill>
              </a:rPr>
              <a:t>General /Comprehensive Plan</a:t>
            </a:r>
          </a:p>
        </p:txBody>
      </p:sp>
      <p:sp>
        <p:nvSpPr>
          <p:cNvPr id="7" name="Title 1"/>
          <p:cNvSpPr txBox="1">
            <a:spLocks/>
          </p:cNvSpPr>
          <p:nvPr/>
        </p:nvSpPr>
        <p:spPr>
          <a:xfrm>
            <a:off x="95776" y="3249966"/>
            <a:ext cx="1733024" cy="416149"/>
          </a:xfrm>
          <a:prstGeom prst="rect">
            <a:avLst/>
          </a:prstGeom>
          <a:solidFill>
            <a:schemeClr val="accent6">
              <a:lumMod val="60000"/>
              <a:lumOff val="40000"/>
            </a:schemeClr>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1800" dirty="0">
                <a:latin typeface="Century Gothic" panose="020B0502020202020204" pitchFamily="34" charset="0"/>
              </a:rPr>
              <a:t>Circulation</a:t>
            </a:r>
          </a:p>
        </p:txBody>
      </p:sp>
      <p:pic>
        <p:nvPicPr>
          <p:cNvPr id="13" name="Picture 2" descr="http://addicted2success.com/wp-content/uploads/2013/10/Creating-A-Vision-Plan-For-Succ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0458" y="-28473"/>
            <a:ext cx="3023542" cy="237564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txBox="1">
            <a:spLocks/>
          </p:cNvSpPr>
          <p:nvPr/>
        </p:nvSpPr>
        <p:spPr>
          <a:xfrm>
            <a:off x="204696" y="1262622"/>
            <a:ext cx="6109476" cy="656837"/>
          </a:xfrm>
          <a:prstGeom prst="rect">
            <a:avLst/>
          </a:prstGeom>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fontScale="77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Vision Plan/ Mission/ Foundation</a:t>
            </a:r>
          </a:p>
        </p:txBody>
      </p:sp>
      <p:sp>
        <p:nvSpPr>
          <p:cNvPr id="15" name="Title 1"/>
          <p:cNvSpPr txBox="1">
            <a:spLocks/>
          </p:cNvSpPr>
          <p:nvPr/>
        </p:nvSpPr>
        <p:spPr>
          <a:xfrm>
            <a:off x="1956828" y="3255197"/>
            <a:ext cx="1497812" cy="418369"/>
          </a:xfrm>
          <a:prstGeom prst="rect">
            <a:avLst/>
          </a:prstGeom>
          <a:solidFill>
            <a:schemeClr val="accent6">
              <a:lumMod val="60000"/>
              <a:lumOff val="40000"/>
            </a:schemeClr>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1800" dirty="0">
                <a:latin typeface="Century Gothic" panose="020B0502020202020204" pitchFamily="34" charset="0"/>
              </a:rPr>
              <a:t>Recreation</a:t>
            </a:r>
          </a:p>
        </p:txBody>
      </p:sp>
      <p:sp>
        <p:nvSpPr>
          <p:cNvPr id="16" name="Title 1"/>
          <p:cNvSpPr txBox="1">
            <a:spLocks/>
          </p:cNvSpPr>
          <p:nvPr/>
        </p:nvSpPr>
        <p:spPr>
          <a:xfrm>
            <a:off x="5364392" y="3249966"/>
            <a:ext cx="1206481" cy="408625"/>
          </a:xfrm>
          <a:prstGeom prst="rect">
            <a:avLst/>
          </a:prstGeom>
          <a:solidFill>
            <a:schemeClr val="accent6">
              <a:lumMod val="60000"/>
              <a:lumOff val="40000"/>
            </a:schemeClr>
          </a:solidFill>
        </p:spPr>
        <p:txBody>
          <a:bodyPr vert="horz" lIns="68580" tIns="34290" rIns="68580" bIns="3429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1800" dirty="0">
                <a:latin typeface="Century Gothic" panose="020B0502020202020204" pitchFamily="34" charset="0"/>
              </a:rPr>
              <a:t>Land Use </a:t>
            </a:r>
          </a:p>
        </p:txBody>
      </p:sp>
      <p:sp>
        <p:nvSpPr>
          <p:cNvPr id="26" name="Title 1"/>
          <p:cNvSpPr txBox="1">
            <a:spLocks/>
          </p:cNvSpPr>
          <p:nvPr/>
        </p:nvSpPr>
        <p:spPr>
          <a:xfrm>
            <a:off x="7183985" y="3233598"/>
            <a:ext cx="1480957" cy="432487"/>
          </a:xfrm>
          <a:prstGeom prst="rect">
            <a:avLst/>
          </a:prstGeom>
          <a:solidFill>
            <a:schemeClr val="accent2"/>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000" b="1" dirty="0"/>
              <a:t>Other</a:t>
            </a:r>
          </a:p>
        </p:txBody>
      </p:sp>
      <p:sp>
        <p:nvSpPr>
          <p:cNvPr id="6" name="Title 1"/>
          <p:cNvSpPr txBox="1">
            <a:spLocks/>
          </p:cNvSpPr>
          <p:nvPr/>
        </p:nvSpPr>
        <p:spPr>
          <a:xfrm>
            <a:off x="62346" y="2432846"/>
            <a:ext cx="9044760" cy="536272"/>
          </a:xfrm>
          <a:prstGeom prst="rect">
            <a:avLst/>
          </a:prstGeom>
          <a:solidFill>
            <a:schemeClr val="accent2">
              <a:lumMod val="60000"/>
              <a:lumOff val="40000"/>
            </a:schemeClr>
          </a:solidFill>
          <a:ln>
            <a:noFill/>
          </a:ln>
        </p:spPr>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000" dirty="0">
                <a:latin typeface="Century Gothic" panose="020B0502020202020204" pitchFamily="34" charset="0"/>
              </a:rPr>
              <a:t>GENERAL PLAN ELEMENTS</a:t>
            </a:r>
          </a:p>
        </p:txBody>
      </p:sp>
      <p:sp>
        <p:nvSpPr>
          <p:cNvPr id="24" name="Title 1"/>
          <p:cNvSpPr txBox="1">
            <a:spLocks/>
          </p:cNvSpPr>
          <p:nvPr/>
        </p:nvSpPr>
        <p:spPr>
          <a:xfrm>
            <a:off x="6592571" y="3775003"/>
            <a:ext cx="2542615" cy="401036"/>
          </a:xfrm>
          <a:prstGeom prst="rect">
            <a:avLst/>
          </a:prstGeom>
          <a:solidFill>
            <a:schemeClr val="accent2">
              <a:lumMod val="20000"/>
              <a:lumOff val="80000"/>
            </a:schemeClr>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000" dirty="0">
                <a:latin typeface="Century Gothic" panose="020B0502020202020204" pitchFamily="34" charset="0"/>
              </a:rPr>
              <a:t>Conservation</a:t>
            </a:r>
            <a:endParaRPr lang="en-US" sz="2000" b="1" dirty="0">
              <a:latin typeface="Century Gothic" panose="020B0502020202020204" pitchFamily="34" charset="0"/>
            </a:endParaRPr>
          </a:p>
        </p:txBody>
      </p:sp>
      <p:sp>
        <p:nvSpPr>
          <p:cNvPr id="30" name="Title 1"/>
          <p:cNvSpPr txBox="1">
            <a:spLocks/>
          </p:cNvSpPr>
          <p:nvPr/>
        </p:nvSpPr>
        <p:spPr>
          <a:xfrm>
            <a:off x="6599125" y="4280713"/>
            <a:ext cx="2542615" cy="401036"/>
          </a:xfrm>
          <a:prstGeom prst="rect">
            <a:avLst/>
          </a:prstGeom>
          <a:solidFill>
            <a:schemeClr val="accent2">
              <a:lumMod val="20000"/>
              <a:lumOff val="80000"/>
            </a:schemeClr>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000" dirty="0">
                <a:latin typeface="Century Gothic" panose="020B0502020202020204" pitchFamily="34" charset="0"/>
              </a:rPr>
              <a:t>Housing</a:t>
            </a:r>
            <a:endParaRPr lang="en-US" sz="2000" b="1" dirty="0">
              <a:latin typeface="Century Gothic" panose="020B0502020202020204" pitchFamily="34" charset="0"/>
            </a:endParaRPr>
          </a:p>
        </p:txBody>
      </p:sp>
      <p:sp>
        <p:nvSpPr>
          <p:cNvPr id="32" name="Title 1"/>
          <p:cNvSpPr txBox="1">
            <a:spLocks/>
          </p:cNvSpPr>
          <p:nvPr/>
        </p:nvSpPr>
        <p:spPr>
          <a:xfrm>
            <a:off x="6601384" y="5309031"/>
            <a:ext cx="2542615" cy="401036"/>
          </a:xfrm>
          <a:prstGeom prst="rect">
            <a:avLst/>
          </a:prstGeom>
          <a:solidFill>
            <a:schemeClr val="accent2">
              <a:lumMod val="20000"/>
              <a:lumOff val="80000"/>
            </a:schemeClr>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000" dirty="0">
                <a:latin typeface="Century Gothic" panose="020B0502020202020204" pitchFamily="34" charset="0"/>
              </a:rPr>
              <a:t>Safety</a:t>
            </a:r>
            <a:endParaRPr lang="en-US" sz="2000" b="1" dirty="0">
              <a:latin typeface="Century Gothic" panose="020B0502020202020204" pitchFamily="34" charset="0"/>
            </a:endParaRPr>
          </a:p>
        </p:txBody>
      </p:sp>
      <p:sp>
        <p:nvSpPr>
          <p:cNvPr id="33" name="Title 1"/>
          <p:cNvSpPr txBox="1">
            <a:spLocks/>
          </p:cNvSpPr>
          <p:nvPr/>
        </p:nvSpPr>
        <p:spPr>
          <a:xfrm>
            <a:off x="6601384" y="5810536"/>
            <a:ext cx="2542615" cy="401036"/>
          </a:xfrm>
          <a:prstGeom prst="rect">
            <a:avLst/>
          </a:prstGeom>
          <a:solidFill>
            <a:schemeClr val="accent2">
              <a:lumMod val="20000"/>
              <a:lumOff val="80000"/>
            </a:schemeClr>
          </a:solidFill>
        </p:spPr>
        <p:txBody>
          <a:bodyPr vert="horz" lIns="68580" tIns="34290" rIns="68580" bIns="3429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000" dirty="0">
                <a:latin typeface="Century Gothic" panose="020B0502020202020204" pitchFamily="34" charset="0"/>
              </a:rPr>
              <a:t>Bicycling</a:t>
            </a:r>
            <a:endParaRPr lang="en-US" sz="2000" b="1" dirty="0">
              <a:latin typeface="Century Gothic" panose="020B0502020202020204" pitchFamily="34" charset="0"/>
            </a:endParaRPr>
          </a:p>
        </p:txBody>
      </p:sp>
      <p:sp>
        <p:nvSpPr>
          <p:cNvPr id="35" name="Title 1"/>
          <p:cNvSpPr txBox="1">
            <a:spLocks/>
          </p:cNvSpPr>
          <p:nvPr/>
        </p:nvSpPr>
        <p:spPr>
          <a:xfrm>
            <a:off x="6601384" y="6316418"/>
            <a:ext cx="2542615" cy="401036"/>
          </a:xfrm>
          <a:prstGeom prst="rect">
            <a:avLst/>
          </a:prstGeom>
          <a:solidFill>
            <a:schemeClr val="accent2">
              <a:lumMod val="20000"/>
              <a:lumOff val="80000"/>
            </a:schemeClr>
          </a:solidFill>
        </p:spPr>
        <p:txBody>
          <a:bodyPr vert="horz" lIns="68580" tIns="34290" rIns="68580" bIns="34290" rtlCol="0" anchor="ctr">
            <a:normAutofit fontScale="25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latin typeface="Century Gothic" panose="020B0502020202020204" pitchFamily="34" charset="0"/>
              </a:rPr>
              <a:t>Neighborhood Preservation &amp; revitalization</a:t>
            </a:r>
            <a:endParaRPr lang="en-US" sz="4500" b="1" dirty="0">
              <a:latin typeface="Century Gothic" panose="020B0502020202020204" pitchFamily="34" charset="0"/>
            </a:endParaRPr>
          </a:p>
        </p:txBody>
      </p:sp>
      <p:sp>
        <p:nvSpPr>
          <p:cNvPr id="37" name="Title 1"/>
          <p:cNvSpPr txBox="1">
            <a:spLocks/>
          </p:cNvSpPr>
          <p:nvPr/>
        </p:nvSpPr>
        <p:spPr>
          <a:xfrm>
            <a:off x="3560759" y="3241797"/>
            <a:ext cx="1698430" cy="432486"/>
          </a:xfrm>
          <a:prstGeom prst="rect">
            <a:avLst/>
          </a:prstGeom>
          <a:solidFill>
            <a:schemeClr val="accent6">
              <a:lumMod val="60000"/>
              <a:lumOff val="40000"/>
            </a:schemeClr>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1800" dirty="0">
                <a:latin typeface="Century Gothic" panose="020B0502020202020204" pitchFamily="34" charset="0"/>
              </a:rPr>
              <a:t>Growth Area</a:t>
            </a:r>
            <a:endParaRPr lang="en-US" sz="1800" b="1" dirty="0">
              <a:latin typeface="Century Gothic" panose="020B0502020202020204" pitchFamily="34" charset="0"/>
            </a:endParaRPr>
          </a:p>
        </p:txBody>
      </p:sp>
      <p:sp>
        <p:nvSpPr>
          <p:cNvPr id="40" name="Title 1"/>
          <p:cNvSpPr txBox="1">
            <a:spLocks/>
          </p:cNvSpPr>
          <p:nvPr/>
        </p:nvSpPr>
        <p:spPr>
          <a:xfrm>
            <a:off x="6599125" y="4794872"/>
            <a:ext cx="2542615" cy="401036"/>
          </a:xfrm>
          <a:prstGeom prst="rect">
            <a:avLst/>
          </a:prstGeom>
          <a:solidFill>
            <a:schemeClr val="accent2">
              <a:lumMod val="20000"/>
              <a:lumOff val="80000"/>
            </a:schemeClr>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000" dirty="0">
                <a:latin typeface="Century Gothic" panose="020B0502020202020204" pitchFamily="34" charset="0"/>
              </a:rPr>
              <a:t>Water Resources</a:t>
            </a:r>
            <a:endParaRPr lang="en-US" sz="2000" b="1" dirty="0">
              <a:latin typeface="Century Gothic" panose="020B0502020202020204" pitchFamily="34" charset="0"/>
            </a:endParaRPr>
          </a:p>
        </p:txBody>
      </p:sp>
    </p:spTree>
    <p:extLst>
      <p:ext uri="{BB962C8B-B14F-4D97-AF65-F5344CB8AC3E}">
        <p14:creationId xmlns:p14="http://schemas.microsoft.com/office/powerpoint/2010/main" val="2899731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1447" y="193960"/>
            <a:ext cx="5554534" cy="786282"/>
          </a:xfrm>
          <a:prstGeom prst="rect">
            <a:avLst/>
          </a:prstGeom>
          <a:solidFill>
            <a:schemeClr val="accent1">
              <a:lumMod val="75000"/>
            </a:schemeClr>
          </a:solidFill>
        </p:spPr>
        <p:txBody>
          <a:bodyPr vert="horz" lIns="68580" tIns="34290" rIns="68580" bIns="34290" rtlCol="0" anchor="ctr">
            <a:normAutofit fontScale="77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b="1" dirty="0">
                <a:solidFill>
                  <a:schemeClr val="bg1"/>
                </a:solidFill>
              </a:rPr>
              <a:t>General /Comprehensive Plan</a:t>
            </a:r>
          </a:p>
        </p:txBody>
      </p:sp>
      <p:sp>
        <p:nvSpPr>
          <p:cNvPr id="7" name="Title 1"/>
          <p:cNvSpPr txBox="1">
            <a:spLocks/>
          </p:cNvSpPr>
          <p:nvPr/>
        </p:nvSpPr>
        <p:spPr>
          <a:xfrm>
            <a:off x="95776" y="3249966"/>
            <a:ext cx="1733024" cy="416149"/>
          </a:xfrm>
          <a:prstGeom prst="rect">
            <a:avLst/>
          </a:prstGeom>
          <a:solidFill>
            <a:schemeClr val="accent6">
              <a:lumMod val="60000"/>
              <a:lumOff val="40000"/>
            </a:schemeClr>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1800" dirty="0">
                <a:latin typeface="Century Gothic" panose="020B0502020202020204" pitchFamily="34" charset="0"/>
              </a:rPr>
              <a:t>Circulation</a:t>
            </a:r>
          </a:p>
        </p:txBody>
      </p:sp>
      <p:pic>
        <p:nvPicPr>
          <p:cNvPr id="13" name="Picture 2" descr="http://addicted2success.com/wp-content/uploads/2013/10/Creating-A-Vision-Plan-For-Succ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0458" y="-28473"/>
            <a:ext cx="3023542" cy="237564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txBox="1">
            <a:spLocks/>
          </p:cNvSpPr>
          <p:nvPr/>
        </p:nvSpPr>
        <p:spPr>
          <a:xfrm>
            <a:off x="204696" y="1262622"/>
            <a:ext cx="6109476" cy="656837"/>
          </a:xfrm>
          <a:prstGeom prst="rect">
            <a:avLst/>
          </a:prstGeom>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fontScale="77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Vision Plan/ Mission/ Foundation</a:t>
            </a:r>
          </a:p>
        </p:txBody>
      </p:sp>
      <p:sp>
        <p:nvSpPr>
          <p:cNvPr id="15" name="Title 1"/>
          <p:cNvSpPr txBox="1">
            <a:spLocks/>
          </p:cNvSpPr>
          <p:nvPr/>
        </p:nvSpPr>
        <p:spPr>
          <a:xfrm>
            <a:off x="1956828" y="3255197"/>
            <a:ext cx="1497812" cy="418369"/>
          </a:xfrm>
          <a:prstGeom prst="rect">
            <a:avLst/>
          </a:prstGeom>
          <a:solidFill>
            <a:schemeClr val="accent6">
              <a:lumMod val="60000"/>
              <a:lumOff val="40000"/>
            </a:schemeClr>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1800" dirty="0">
                <a:latin typeface="Century Gothic" panose="020B0502020202020204" pitchFamily="34" charset="0"/>
              </a:rPr>
              <a:t>Recreation</a:t>
            </a:r>
          </a:p>
        </p:txBody>
      </p:sp>
      <p:sp>
        <p:nvSpPr>
          <p:cNvPr id="16" name="Title 1"/>
          <p:cNvSpPr txBox="1">
            <a:spLocks/>
          </p:cNvSpPr>
          <p:nvPr/>
        </p:nvSpPr>
        <p:spPr>
          <a:xfrm>
            <a:off x="5364392" y="3249966"/>
            <a:ext cx="1206481" cy="408625"/>
          </a:xfrm>
          <a:prstGeom prst="rect">
            <a:avLst/>
          </a:prstGeom>
          <a:solidFill>
            <a:schemeClr val="accent6">
              <a:lumMod val="60000"/>
              <a:lumOff val="40000"/>
            </a:schemeClr>
          </a:solidFill>
        </p:spPr>
        <p:txBody>
          <a:bodyPr vert="horz" lIns="68580" tIns="34290" rIns="68580" bIns="3429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1800" dirty="0">
                <a:latin typeface="Century Gothic" panose="020B0502020202020204" pitchFamily="34" charset="0"/>
              </a:rPr>
              <a:t>Land Use </a:t>
            </a:r>
          </a:p>
        </p:txBody>
      </p:sp>
      <p:sp>
        <p:nvSpPr>
          <p:cNvPr id="26" name="Title 1"/>
          <p:cNvSpPr txBox="1">
            <a:spLocks/>
          </p:cNvSpPr>
          <p:nvPr/>
        </p:nvSpPr>
        <p:spPr>
          <a:xfrm>
            <a:off x="7163203" y="3147648"/>
            <a:ext cx="1480957" cy="432487"/>
          </a:xfrm>
          <a:prstGeom prst="rect">
            <a:avLst/>
          </a:prstGeom>
          <a:solidFill>
            <a:schemeClr val="accent2"/>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000" b="1" dirty="0"/>
              <a:t>Other</a:t>
            </a:r>
          </a:p>
        </p:txBody>
      </p:sp>
      <p:sp>
        <p:nvSpPr>
          <p:cNvPr id="6" name="Title 1"/>
          <p:cNvSpPr txBox="1">
            <a:spLocks/>
          </p:cNvSpPr>
          <p:nvPr/>
        </p:nvSpPr>
        <p:spPr>
          <a:xfrm>
            <a:off x="62346" y="2432846"/>
            <a:ext cx="9044760" cy="536272"/>
          </a:xfrm>
          <a:prstGeom prst="rect">
            <a:avLst/>
          </a:prstGeom>
          <a:solidFill>
            <a:schemeClr val="accent2">
              <a:lumMod val="60000"/>
              <a:lumOff val="40000"/>
            </a:schemeClr>
          </a:solidFill>
          <a:ln>
            <a:noFill/>
          </a:ln>
        </p:spPr>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000" dirty="0">
                <a:latin typeface="Century Gothic" panose="020B0502020202020204" pitchFamily="34" charset="0"/>
              </a:rPr>
              <a:t>GENERAL PLAN ELEMENTS</a:t>
            </a:r>
          </a:p>
        </p:txBody>
      </p:sp>
      <p:sp>
        <p:nvSpPr>
          <p:cNvPr id="19" name="Title 1"/>
          <p:cNvSpPr txBox="1">
            <a:spLocks/>
          </p:cNvSpPr>
          <p:nvPr/>
        </p:nvSpPr>
        <p:spPr>
          <a:xfrm>
            <a:off x="78579" y="4085487"/>
            <a:ext cx="1750221" cy="1497895"/>
          </a:xfrm>
          <a:prstGeom prst="rect">
            <a:avLst/>
          </a:prstGeom>
          <a:solidFill>
            <a:schemeClr val="accent1">
              <a:lumMod val="20000"/>
              <a:lumOff val="80000"/>
            </a:schemeClr>
          </a:solidFill>
        </p:spPr>
        <p:txBody>
          <a:bodyPr vert="horz" lIns="68580" tIns="34290" rIns="68580" bIns="3429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1800" dirty="0">
                <a:latin typeface="Century Gothic" panose="020B0502020202020204" pitchFamily="34" charset="0"/>
              </a:rPr>
              <a:t>Transportation Master Plan</a:t>
            </a:r>
          </a:p>
        </p:txBody>
      </p:sp>
      <p:sp>
        <p:nvSpPr>
          <p:cNvPr id="20" name="Title 1"/>
          <p:cNvSpPr txBox="1">
            <a:spLocks/>
          </p:cNvSpPr>
          <p:nvPr/>
        </p:nvSpPr>
        <p:spPr>
          <a:xfrm>
            <a:off x="1956828" y="4085487"/>
            <a:ext cx="1497812" cy="1497895"/>
          </a:xfrm>
          <a:prstGeom prst="rect">
            <a:avLst/>
          </a:prstGeom>
          <a:solidFill>
            <a:schemeClr val="accent1">
              <a:lumMod val="20000"/>
              <a:lumOff val="80000"/>
            </a:schemeClr>
          </a:solidFill>
        </p:spPr>
        <p:txBody>
          <a:bodyPr vert="horz" lIns="68580" tIns="34290" rIns="68580" bIns="3429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1800" dirty="0">
                <a:latin typeface="Century Gothic" panose="020B0502020202020204" pitchFamily="34" charset="0"/>
              </a:rPr>
              <a:t>Parks and Recreation Master Plan</a:t>
            </a:r>
          </a:p>
        </p:txBody>
      </p:sp>
      <p:sp>
        <p:nvSpPr>
          <p:cNvPr id="23" name="Title 1"/>
          <p:cNvSpPr txBox="1">
            <a:spLocks/>
          </p:cNvSpPr>
          <p:nvPr/>
        </p:nvSpPr>
        <p:spPr>
          <a:xfrm>
            <a:off x="5364392" y="4085486"/>
            <a:ext cx="1160684" cy="1497895"/>
          </a:xfrm>
          <a:prstGeom prst="rect">
            <a:avLst/>
          </a:prstGeom>
          <a:solidFill>
            <a:schemeClr val="accent1">
              <a:lumMod val="20000"/>
              <a:lumOff val="80000"/>
            </a:schemeClr>
          </a:solidFill>
        </p:spPr>
        <p:txBody>
          <a:bodyPr vert="horz" lIns="68580" tIns="34290" rIns="68580" bIns="3429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400" dirty="0">
                <a:latin typeface="Century Gothic" panose="020B0502020202020204" pitchFamily="34" charset="0"/>
              </a:rPr>
              <a:t>Zoning</a:t>
            </a:r>
          </a:p>
        </p:txBody>
      </p:sp>
      <p:sp>
        <p:nvSpPr>
          <p:cNvPr id="24" name="Title 1"/>
          <p:cNvSpPr txBox="1">
            <a:spLocks/>
          </p:cNvSpPr>
          <p:nvPr/>
        </p:nvSpPr>
        <p:spPr>
          <a:xfrm>
            <a:off x="6592571" y="3775003"/>
            <a:ext cx="2542615" cy="401036"/>
          </a:xfrm>
          <a:prstGeom prst="rect">
            <a:avLst/>
          </a:prstGeom>
          <a:solidFill>
            <a:schemeClr val="accent2">
              <a:lumMod val="20000"/>
              <a:lumOff val="80000"/>
            </a:schemeClr>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000" dirty="0">
                <a:latin typeface="Century Gothic" panose="020B0502020202020204" pitchFamily="34" charset="0"/>
              </a:rPr>
              <a:t>Conservation</a:t>
            </a:r>
            <a:endParaRPr lang="en-US" sz="2000" b="1" dirty="0">
              <a:latin typeface="Century Gothic" panose="020B0502020202020204" pitchFamily="34" charset="0"/>
            </a:endParaRPr>
          </a:p>
        </p:txBody>
      </p:sp>
      <p:sp>
        <p:nvSpPr>
          <p:cNvPr id="30" name="Title 1"/>
          <p:cNvSpPr txBox="1">
            <a:spLocks/>
          </p:cNvSpPr>
          <p:nvPr/>
        </p:nvSpPr>
        <p:spPr>
          <a:xfrm>
            <a:off x="6599125" y="4280713"/>
            <a:ext cx="2542615" cy="401036"/>
          </a:xfrm>
          <a:prstGeom prst="rect">
            <a:avLst/>
          </a:prstGeom>
          <a:solidFill>
            <a:schemeClr val="accent2">
              <a:lumMod val="20000"/>
              <a:lumOff val="80000"/>
            </a:schemeClr>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000" dirty="0">
                <a:latin typeface="Century Gothic" panose="020B0502020202020204" pitchFamily="34" charset="0"/>
              </a:rPr>
              <a:t>Housing</a:t>
            </a:r>
            <a:endParaRPr lang="en-US" sz="2000" b="1" dirty="0">
              <a:latin typeface="Century Gothic" panose="020B0502020202020204" pitchFamily="34" charset="0"/>
            </a:endParaRPr>
          </a:p>
        </p:txBody>
      </p:sp>
      <p:sp>
        <p:nvSpPr>
          <p:cNvPr id="32" name="Title 1"/>
          <p:cNvSpPr txBox="1">
            <a:spLocks/>
          </p:cNvSpPr>
          <p:nvPr/>
        </p:nvSpPr>
        <p:spPr>
          <a:xfrm>
            <a:off x="6601384" y="5309031"/>
            <a:ext cx="2542615" cy="401036"/>
          </a:xfrm>
          <a:prstGeom prst="rect">
            <a:avLst/>
          </a:prstGeom>
          <a:solidFill>
            <a:schemeClr val="accent2">
              <a:lumMod val="20000"/>
              <a:lumOff val="80000"/>
            </a:schemeClr>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000" dirty="0">
                <a:latin typeface="Century Gothic" panose="020B0502020202020204" pitchFamily="34" charset="0"/>
              </a:rPr>
              <a:t>Safety</a:t>
            </a:r>
            <a:endParaRPr lang="en-US" sz="2000" b="1" dirty="0">
              <a:latin typeface="Century Gothic" panose="020B0502020202020204" pitchFamily="34" charset="0"/>
            </a:endParaRPr>
          </a:p>
        </p:txBody>
      </p:sp>
      <p:sp>
        <p:nvSpPr>
          <p:cNvPr id="33" name="Title 1"/>
          <p:cNvSpPr txBox="1">
            <a:spLocks/>
          </p:cNvSpPr>
          <p:nvPr/>
        </p:nvSpPr>
        <p:spPr>
          <a:xfrm>
            <a:off x="6601384" y="5810536"/>
            <a:ext cx="2542615" cy="401036"/>
          </a:xfrm>
          <a:prstGeom prst="rect">
            <a:avLst/>
          </a:prstGeom>
          <a:solidFill>
            <a:schemeClr val="accent2">
              <a:lumMod val="20000"/>
              <a:lumOff val="80000"/>
            </a:schemeClr>
          </a:solidFill>
        </p:spPr>
        <p:txBody>
          <a:bodyPr vert="horz" lIns="68580" tIns="34290" rIns="68580" bIns="3429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000" dirty="0">
                <a:latin typeface="Century Gothic" panose="020B0502020202020204" pitchFamily="34" charset="0"/>
              </a:rPr>
              <a:t>Bicycling</a:t>
            </a:r>
            <a:endParaRPr lang="en-US" sz="2000" b="1" dirty="0">
              <a:latin typeface="Century Gothic" panose="020B0502020202020204" pitchFamily="34" charset="0"/>
            </a:endParaRPr>
          </a:p>
        </p:txBody>
      </p:sp>
      <p:sp>
        <p:nvSpPr>
          <p:cNvPr id="35" name="Title 1"/>
          <p:cNvSpPr txBox="1">
            <a:spLocks/>
          </p:cNvSpPr>
          <p:nvPr/>
        </p:nvSpPr>
        <p:spPr>
          <a:xfrm>
            <a:off x="6601384" y="6316418"/>
            <a:ext cx="2542615" cy="401036"/>
          </a:xfrm>
          <a:prstGeom prst="rect">
            <a:avLst/>
          </a:prstGeom>
          <a:solidFill>
            <a:schemeClr val="accent2">
              <a:lumMod val="20000"/>
              <a:lumOff val="80000"/>
            </a:schemeClr>
          </a:solidFill>
        </p:spPr>
        <p:txBody>
          <a:bodyPr vert="horz" lIns="68580" tIns="34290" rIns="68580" bIns="34290" rtlCol="0" anchor="ctr">
            <a:normAutofit fontScale="25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latin typeface="Century Gothic" panose="020B0502020202020204" pitchFamily="34" charset="0"/>
              </a:rPr>
              <a:t>Neighborhood Preservation &amp; revitalization</a:t>
            </a:r>
            <a:endParaRPr lang="en-US" sz="4500" b="1" dirty="0">
              <a:latin typeface="Century Gothic" panose="020B0502020202020204" pitchFamily="34" charset="0"/>
            </a:endParaRPr>
          </a:p>
        </p:txBody>
      </p:sp>
      <p:sp>
        <p:nvSpPr>
          <p:cNvPr id="37" name="Title 1"/>
          <p:cNvSpPr txBox="1">
            <a:spLocks/>
          </p:cNvSpPr>
          <p:nvPr/>
        </p:nvSpPr>
        <p:spPr>
          <a:xfrm>
            <a:off x="3560759" y="3241797"/>
            <a:ext cx="1698430" cy="432486"/>
          </a:xfrm>
          <a:prstGeom prst="rect">
            <a:avLst/>
          </a:prstGeom>
          <a:solidFill>
            <a:schemeClr val="accent6">
              <a:lumMod val="60000"/>
              <a:lumOff val="40000"/>
            </a:schemeClr>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1800" dirty="0">
                <a:latin typeface="Century Gothic" panose="020B0502020202020204" pitchFamily="34" charset="0"/>
              </a:rPr>
              <a:t>Growth Area</a:t>
            </a:r>
            <a:endParaRPr lang="en-US" sz="1800" b="1" dirty="0">
              <a:latin typeface="Century Gothic" panose="020B0502020202020204" pitchFamily="34" charset="0"/>
            </a:endParaRPr>
          </a:p>
        </p:txBody>
      </p:sp>
      <p:sp>
        <p:nvSpPr>
          <p:cNvPr id="40" name="Title 1"/>
          <p:cNvSpPr txBox="1">
            <a:spLocks/>
          </p:cNvSpPr>
          <p:nvPr/>
        </p:nvSpPr>
        <p:spPr>
          <a:xfrm>
            <a:off x="6599125" y="4794872"/>
            <a:ext cx="2542615" cy="401036"/>
          </a:xfrm>
          <a:prstGeom prst="rect">
            <a:avLst/>
          </a:prstGeom>
          <a:solidFill>
            <a:schemeClr val="accent2">
              <a:lumMod val="20000"/>
              <a:lumOff val="80000"/>
            </a:schemeClr>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000" dirty="0">
                <a:latin typeface="Century Gothic" panose="020B0502020202020204" pitchFamily="34" charset="0"/>
              </a:rPr>
              <a:t>Water Resources</a:t>
            </a:r>
            <a:endParaRPr lang="en-US" sz="2000" b="1" dirty="0">
              <a:latin typeface="Century Gothic" panose="020B0502020202020204" pitchFamily="34" charset="0"/>
            </a:endParaRPr>
          </a:p>
        </p:txBody>
      </p:sp>
      <p:sp>
        <p:nvSpPr>
          <p:cNvPr id="41" name="Title 1"/>
          <p:cNvSpPr txBox="1">
            <a:spLocks/>
          </p:cNvSpPr>
          <p:nvPr/>
        </p:nvSpPr>
        <p:spPr>
          <a:xfrm>
            <a:off x="3560759" y="4094862"/>
            <a:ext cx="1698430" cy="1497895"/>
          </a:xfrm>
          <a:prstGeom prst="rect">
            <a:avLst/>
          </a:prstGeom>
          <a:solidFill>
            <a:schemeClr val="accent1">
              <a:lumMod val="20000"/>
              <a:lumOff val="80000"/>
            </a:schemeClr>
          </a:solidFill>
        </p:spPr>
        <p:txBody>
          <a:bodyPr vert="horz" lIns="68580" tIns="34290" rIns="68580" bIns="3429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1800" dirty="0">
                <a:latin typeface="Century Gothic" panose="020B0502020202020204" pitchFamily="34" charset="0"/>
              </a:rPr>
              <a:t>Economic Development Strategies</a:t>
            </a:r>
          </a:p>
        </p:txBody>
      </p:sp>
      <p:sp>
        <p:nvSpPr>
          <p:cNvPr id="2" name="Right Arrow 1"/>
          <p:cNvSpPr/>
          <p:nvPr/>
        </p:nvSpPr>
        <p:spPr>
          <a:xfrm rot="16200000">
            <a:off x="655855" y="3778510"/>
            <a:ext cx="540327" cy="505710"/>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Arrow 42"/>
          <p:cNvSpPr/>
          <p:nvPr/>
        </p:nvSpPr>
        <p:spPr>
          <a:xfrm rot="16200000">
            <a:off x="2459489" y="3778510"/>
            <a:ext cx="540327" cy="505710"/>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Arrow 43"/>
          <p:cNvSpPr/>
          <p:nvPr/>
        </p:nvSpPr>
        <p:spPr>
          <a:xfrm rot="16200000">
            <a:off x="4191449" y="3805859"/>
            <a:ext cx="540327" cy="505710"/>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a:xfrm rot="16200000">
            <a:off x="5725176" y="3819046"/>
            <a:ext cx="540327" cy="505710"/>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559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1447" y="193960"/>
            <a:ext cx="5554534" cy="786282"/>
          </a:xfrm>
          <a:prstGeom prst="rect">
            <a:avLst/>
          </a:prstGeom>
          <a:solidFill>
            <a:schemeClr val="accent1">
              <a:lumMod val="75000"/>
            </a:schemeClr>
          </a:solidFill>
        </p:spPr>
        <p:txBody>
          <a:bodyPr vert="horz" lIns="68580" tIns="34290" rIns="68580" bIns="34290" rtlCol="0" anchor="ctr">
            <a:normAutofit fontScale="77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b="1" dirty="0">
                <a:solidFill>
                  <a:schemeClr val="bg1"/>
                </a:solidFill>
              </a:rPr>
              <a:t>General /Comprehensive Plan</a:t>
            </a:r>
          </a:p>
        </p:txBody>
      </p:sp>
      <p:sp>
        <p:nvSpPr>
          <p:cNvPr id="7" name="Title 1"/>
          <p:cNvSpPr txBox="1">
            <a:spLocks/>
          </p:cNvSpPr>
          <p:nvPr/>
        </p:nvSpPr>
        <p:spPr>
          <a:xfrm>
            <a:off x="95776" y="3249966"/>
            <a:ext cx="1733024" cy="416149"/>
          </a:xfrm>
          <a:prstGeom prst="rect">
            <a:avLst/>
          </a:prstGeom>
          <a:solidFill>
            <a:schemeClr val="accent6">
              <a:lumMod val="60000"/>
              <a:lumOff val="40000"/>
            </a:schemeClr>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1800" dirty="0">
                <a:latin typeface="Century Gothic" panose="020B0502020202020204" pitchFamily="34" charset="0"/>
              </a:rPr>
              <a:t>Circulation</a:t>
            </a:r>
          </a:p>
        </p:txBody>
      </p:sp>
      <p:pic>
        <p:nvPicPr>
          <p:cNvPr id="13" name="Picture 2" descr="http://addicted2success.com/wp-content/uploads/2013/10/Creating-A-Vision-Plan-For-Succ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0458" y="-28473"/>
            <a:ext cx="3023542" cy="237564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txBox="1">
            <a:spLocks/>
          </p:cNvSpPr>
          <p:nvPr/>
        </p:nvSpPr>
        <p:spPr>
          <a:xfrm>
            <a:off x="204696" y="1262622"/>
            <a:ext cx="6109476" cy="656837"/>
          </a:xfrm>
          <a:prstGeom prst="rect">
            <a:avLst/>
          </a:prstGeom>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fontScale="77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Vision Plan/ Mission/ Foundation</a:t>
            </a:r>
          </a:p>
        </p:txBody>
      </p:sp>
      <p:sp>
        <p:nvSpPr>
          <p:cNvPr id="15" name="Title 1"/>
          <p:cNvSpPr txBox="1">
            <a:spLocks/>
          </p:cNvSpPr>
          <p:nvPr/>
        </p:nvSpPr>
        <p:spPr>
          <a:xfrm>
            <a:off x="1956828" y="3255197"/>
            <a:ext cx="1497812" cy="418369"/>
          </a:xfrm>
          <a:prstGeom prst="rect">
            <a:avLst/>
          </a:prstGeom>
          <a:solidFill>
            <a:schemeClr val="accent6">
              <a:lumMod val="60000"/>
              <a:lumOff val="40000"/>
            </a:schemeClr>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1800" dirty="0">
                <a:latin typeface="Century Gothic" panose="020B0502020202020204" pitchFamily="34" charset="0"/>
              </a:rPr>
              <a:t>Recreation</a:t>
            </a:r>
          </a:p>
        </p:txBody>
      </p:sp>
      <p:sp>
        <p:nvSpPr>
          <p:cNvPr id="16" name="Title 1"/>
          <p:cNvSpPr txBox="1">
            <a:spLocks/>
          </p:cNvSpPr>
          <p:nvPr/>
        </p:nvSpPr>
        <p:spPr>
          <a:xfrm>
            <a:off x="5364392" y="3249966"/>
            <a:ext cx="1206481" cy="408625"/>
          </a:xfrm>
          <a:prstGeom prst="rect">
            <a:avLst/>
          </a:prstGeom>
          <a:solidFill>
            <a:schemeClr val="accent6">
              <a:lumMod val="60000"/>
              <a:lumOff val="40000"/>
            </a:schemeClr>
          </a:solidFill>
        </p:spPr>
        <p:txBody>
          <a:bodyPr vert="horz" lIns="68580" tIns="34290" rIns="68580" bIns="3429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1800" dirty="0">
                <a:latin typeface="Century Gothic" panose="020B0502020202020204" pitchFamily="34" charset="0"/>
              </a:rPr>
              <a:t>Land Use </a:t>
            </a:r>
          </a:p>
        </p:txBody>
      </p:sp>
      <p:sp>
        <p:nvSpPr>
          <p:cNvPr id="26" name="Title 1"/>
          <p:cNvSpPr txBox="1">
            <a:spLocks/>
          </p:cNvSpPr>
          <p:nvPr/>
        </p:nvSpPr>
        <p:spPr>
          <a:xfrm>
            <a:off x="7163203" y="3147648"/>
            <a:ext cx="1480957" cy="432487"/>
          </a:xfrm>
          <a:prstGeom prst="rect">
            <a:avLst/>
          </a:prstGeom>
          <a:solidFill>
            <a:schemeClr val="accent2"/>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000" b="1" dirty="0"/>
              <a:t>Other</a:t>
            </a:r>
          </a:p>
        </p:txBody>
      </p:sp>
      <p:sp>
        <p:nvSpPr>
          <p:cNvPr id="6" name="Title 1"/>
          <p:cNvSpPr txBox="1">
            <a:spLocks/>
          </p:cNvSpPr>
          <p:nvPr/>
        </p:nvSpPr>
        <p:spPr>
          <a:xfrm>
            <a:off x="62346" y="2432846"/>
            <a:ext cx="9044760" cy="536272"/>
          </a:xfrm>
          <a:prstGeom prst="rect">
            <a:avLst/>
          </a:prstGeom>
          <a:solidFill>
            <a:schemeClr val="accent2">
              <a:lumMod val="60000"/>
              <a:lumOff val="40000"/>
            </a:schemeClr>
          </a:solidFill>
          <a:ln>
            <a:noFill/>
          </a:ln>
        </p:spPr>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000" dirty="0">
                <a:latin typeface="Century Gothic" panose="020B0502020202020204" pitchFamily="34" charset="0"/>
              </a:rPr>
              <a:t>GENERAL PLAN ELEMENTS</a:t>
            </a:r>
          </a:p>
        </p:txBody>
      </p:sp>
      <p:sp>
        <p:nvSpPr>
          <p:cNvPr id="19" name="Title 1"/>
          <p:cNvSpPr txBox="1">
            <a:spLocks/>
          </p:cNvSpPr>
          <p:nvPr/>
        </p:nvSpPr>
        <p:spPr>
          <a:xfrm>
            <a:off x="78579" y="4085487"/>
            <a:ext cx="1750221" cy="1497895"/>
          </a:xfrm>
          <a:prstGeom prst="rect">
            <a:avLst/>
          </a:prstGeom>
          <a:solidFill>
            <a:schemeClr val="accent1">
              <a:lumMod val="20000"/>
              <a:lumOff val="80000"/>
            </a:schemeClr>
          </a:solidFill>
        </p:spPr>
        <p:txBody>
          <a:bodyPr vert="horz" lIns="68580" tIns="34290" rIns="68580" bIns="3429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1800" dirty="0">
                <a:latin typeface="Century Gothic" panose="020B0502020202020204" pitchFamily="34" charset="0"/>
              </a:rPr>
              <a:t>Transportation Master Plan</a:t>
            </a:r>
          </a:p>
        </p:txBody>
      </p:sp>
      <p:sp>
        <p:nvSpPr>
          <p:cNvPr id="20" name="Title 1"/>
          <p:cNvSpPr txBox="1">
            <a:spLocks/>
          </p:cNvSpPr>
          <p:nvPr/>
        </p:nvSpPr>
        <p:spPr>
          <a:xfrm>
            <a:off x="1956828" y="4085487"/>
            <a:ext cx="1497812" cy="1497895"/>
          </a:xfrm>
          <a:prstGeom prst="rect">
            <a:avLst/>
          </a:prstGeom>
          <a:solidFill>
            <a:schemeClr val="accent1">
              <a:lumMod val="20000"/>
              <a:lumOff val="80000"/>
            </a:schemeClr>
          </a:solidFill>
        </p:spPr>
        <p:txBody>
          <a:bodyPr vert="horz" lIns="68580" tIns="34290" rIns="68580" bIns="3429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1800" dirty="0">
                <a:latin typeface="Century Gothic" panose="020B0502020202020204" pitchFamily="34" charset="0"/>
              </a:rPr>
              <a:t>Parks and Recreation Master Plan</a:t>
            </a:r>
          </a:p>
        </p:txBody>
      </p:sp>
      <p:sp>
        <p:nvSpPr>
          <p:cNvPr id="23" name="Title 1"/>
          <p:cNvSpPr txBox="1">
            <a:spLocks/>
          </p:cNvSpPr>
          <p:nvPr/>
        </p:nvSpPr>
        <p:spPr>
          <a:xfrm>
            <a:off x="5364392" y="4085486"/>
            <a:ext cx="1160684" cy="1497895"/>
          </a:xfrm>
          <a:prstGeom prst="rect">
            <a:avLst/>
          </a:prstGeom>
          <a:solidFill>
            <a:schemeClr val="accent1">
              <a:lumMod val="20000"/>
              <a:lumOff val="80000"/>
            </a:schemeClr>
          </a:solidFill>
        </p:spPr>
        <p:txBody>
          <a:bodyPr vert="horz" lIns="68580" tIns="34290" rIns="68580" bIns="3429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400" dirty="0">
                <a:latin typeface="Century Gothic" panose="020B0502020202020204" pitchFamily="34" charset="0"/>
              </a:rPr>
              <a:t>Zoning</a:t>
            </a:r>
          </a:p>
        </p:txBody>
      </p:sp>
      <p:sp>
        <p:nvSpPr>
          <p:cNvPr id="24" name="Title 1"/>
          <p:cNvSpPr txBox="1">
            <a:spLocks/>
          </p:cNvSpPr>
          <p:nvPr/>
        </p:nvSpPr>
        <p:spPr>
          <a:xfrm>
            <a:off x="6592571" y="3775003"/>
            <a:ext cx="2542615" cy="401036"/>
          </a:xfrm>
          <a:prstGeom prst="rect">
            <a:avLst/>
          </a:prstGeom>
          <a:solidFill>
            <a:schemeClr val="accent2">
              <a:lumMod val="20000"/>
              <a:lumOff val="80000"/>
            </a:schemeClr>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000" dirty="0">
                <a:latin typeface="Century Gothic" panose="020B0502020202020204" pitchFamily="34" charset="0"/>
              </a:rPr>
              <a:t>Conservation</a:t>
            </a:r>
            <a:endParaRPr lang="en-US" sz="2000" b="1" dirty="0">
              <a:latin typeface="Century Gothic" panose="020B0502020202020204" pitchFamily="34" charset="0"/>
            </a:endParaRPr>
          </a:p>
        </p:txBody>
      </p:sp>
      <p:sp>
        <p:nvSpPr>
          <p:cNvPr id="30" name="Title 1"/>
          <p:cNvSpPr txBox="1">
            <a:spLocks/>
          </p:cNvSpPr>
          <p:nvPr/>
        </p:nvSpPr>
        <p:spPr>
          <a:xfrm>
            <a:off x="6599125" y="4280713"/>
            <a:ext cx="2542615" cy="401036"/>
          </a:xfrm>
          <a:prstGeom prst="rect">
            <a:avLst/>
          </a:prstGeom>
          <a:solidFill>
            <a:schemeClr val="accent2">
              <a:lumMod val="20000"/>
              <a:lumOff val="80000"/>
            </a:schemeClr>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000" dirty="0">
                <a:latin typeface="Century Gothic" panose="020B0502020202020204" pitchFamily="34" charset="0"/>
              </a:rPr>
              <a:t>Housing</a:t>
            </a:r>
            <a:endParaRPr lang="en-US" sz="2000" b="1" dirty="0">
              <a:latin typeface="Century Gothic" panose="020B0502020202020204" pitchFamily="34" charset="0"/>
            </a:endParaRPr>
          </a:p>
        </p:txBody>
      </p:sp>
      <p:sp>
        <p:nvSpPr>
          <p:cNvPr id="32" name="Title 1"/>
          <p:cNvSpPr txBox="1">
            <a:spLocks/>
          </p:cNvSpPr>
          <p:nvPr/>
        </p:nvSpPr>
        <p:spPr>
          <a:xfrm>
            <a:off x="6601384" y="5309031"/>
            <a:ext cx="2542615" cy="401036"/>
          </a:xfrm>
          <a:prstGeom prst="rect">
            <a:avLst/>
          </a:prstGeom>
          <a:solidFill>
            <a:schemeClr val="accent2">
              <a:lumMod val="20000"/>
              <a:lumOff val="80000"/>
            </a:schemeClr>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000" dirty="0">
                <a:latin typeface="Century Gothic" panose="020B0502020202020204" pitchFamily="34" charset="0"/>
              </a:rPr>
              <a:t>Safety</a:t>
            </a:r>
            <a:endParaRPr lang="en-US" sz="2000" b="1" dirty="0">
              <a:latin typeface="Century Gothic" panose="020B0502020202020204" pitchFamily="34" charset="0"/>
            </a:endParaRPr>
          </a:p>
        </p:txBody>
      </p:sp>
      <p:sp>
        <p:nvSpPr>
          <p:cNvPr id="33" name="Title 1"/>
          <p:cNvSpPr txBox="1">
            <a:spLocks/>
          </p:cNvSpPr>
          <p:nvPr/>
        </p:nvSpPr>
        <p:spPr>
          <a:xfrm>
            <a:off x="6601384" y="5810536"/>
            <a:ext cx="2542615" cy="401036"/>
          </a:xfrm>
          <a:prstGeom prst="rect">
            <a:avLst/>
          </a:prstGeom>
          <a:solidFill>
            <a:schemeClr val="accent2">
              <a:lumMod val="20000"/>
              <a:lumOff val="80000"/>
            </a:schemeClr>
          </a:solidFill>
        </p:spPr>
        <p:txBody>
          <a:bodyPr vert="horz" lIns="68580" tIns="34290" rIns="68580" bIns="3429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000" dirty="0">
                <a:latin typeface="Century Gothic" panose="020B0502020202020204" pitchFamily="34" charset="0"/>
              </a:rPr>
              <a:t>Bicycling</a:t>
            </a:r>
            <a:endParaRPr lang="en-US" sz="2000" b="1" dirty="0">
              <a:latin typeface="Century Gothic" panose="020B0502020202020204" pitchFamily="34" charset="0"/>
            </a:endParaRPr>
          </a:p>
        </p:txBody>
      </p:sp>
      <p:sp>
        <p:nvSpPr>
          <p:cNvPr id="35" name="Title 1"/>
          <p:cNvSpPr txBox="1">
            <a:spLocks/>
          </p:cNvSpPr>
          <p:nvPr/>
        </p:nvSpPr>
        <p:spPr>
          <a:xfrm>
            <a:off x="6601384" y="6316418"/>
            <a:ext cx="2542615" cy="401036"/>
          </a:xfrm>
          <a:prstGeom prst="rect">
            <a:avLst/>
          </a:prstGeom>
          <a:solidFill>
            <a:schemeClr val="accent2">
              <a:lumMod val="20000"/>
              <a:lumOff val="80000"/>
            </a:schemeClr>
          </a:solidFill>
        </p:spPr>
        <p:txBody>
          <a:bodyPr vert="horz" lIns="68580" tIns="34290" rIns="68580" bIns="34290" rtlCol="0" anchor="ctr">
            <a:normAutofit fontScale="25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latin typeface="Century Gothic" panose="020B0502020202020204" pitchFamily="34" charset="0"/>
              </a:rPr>
              <a:t>Neighborhood Preservation &amp; revitalization</a:t>
            </a:r>
            <a:endParaRPr lang="en-US" sz="4500" b="1" dirty="0">
              <a:latin typeface="Century Gothic" panose="020B0502020202020204" pitchFamily="34" charset="0"/>
            </a:endParaRPr>
          </a:p>
        </p:txBody>
      </p:sp>
      <p:sp>
        <p:nvSpPr>
          <p:cNvPr id="37" name="Title 1"/>
          <p:cNvSpPr txBox="1">
            <a:spLocks/>
          </p:cNvSpPr>
          <p:nvPr/>
        </p:nvSpPr>
        <p:spPr>
          <a:xfrm>
            <a:off x="3560759" y="3241797"/>
            <a:ext cx="1698430" cy="432486"/>
          </a:xfrm>
          <a:prstGeom prst="rect">
            <a:avLst/>
          </a:prstGeom>
          <a:solidFill>
            <a:schemeClr val="accent6">
              <a:lumMod val="60000"/>
              <a:lumOff val="40000"/>
            </a:schemeClr>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1800" dirty="0">
                <a:latin typeface="Century Gothic" panose="020B0502020202020204" pitchFamily="34" charset="0"/>
              </a:rPr>
              <a:t>Growth Area</a:t>
            </a:r>
            <a:endParaRPr lang="en-US" sz="1800" b="1" dirty="0">
              <a:latin typeface="Century Gothic" panose="020B0502020202020204" pitchFamily="34" charset="0"/>
            </a:endParaRPr>
          </a:p>
        </p:txBody>
      </p:sp>
      <p:sp>
        <p:nvSpPr>
          <p:cNvPr id="40" name="Title 1"/>
          <p:cNvSpPr txBox="1">
            <a:spLocks/>
          </p:cNvSpPr>
          <p:nvPr/>
        </p:nvSpPr>
        <p:spPr>
          <a:xfrm>
            <a:off x="6599125" y="4794872"/>
            <a:ext cx="2542615" cy="401036"/>
          </a:xfrm>
          <a:prstGeom prst="rect">
            <a:avLst/>
          </a:prstGeom>
          <a:solidFill>
            <a:schemeClr val="accent2">
              <a:lumMod val="20000"/>
              <a:lumOff val="80000"/>
            </a:schemeClr>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000" dirty="0">
                <a:latin typeface="Century Gothic" panose="020B0502020202020204" pitchFamily="34" charset="0"/>
              </a:rPr>
              <a:t>Water Resources</a:t>
            </a:r>
            <a:endParaRPr lang="en-US" sz="2000" b="1" dirty="0">
              <a:latin typeface="Century Gothic" panose="020B0502020202020204" pitchFamily="34" charset="0"/>
            </a:endParaRPr>
          </a:p>
        </p:txBody>
      </p:sp>
      <p:sp>
        <p:nvSpPr>
          <p:cNvPr id="41" name="Title 1"/>
          <p:cNvSpPr txBox="1">
            <a:spLocks/>
          </p:cNvSpPr>
          <p:nvPr/>
        </p:nvSpPr>
        <p:spPr>
          <a:xfrm>
            <a:off x="3560759" y="4094862"/>
            <a:ext cx="1698430" cy="1497895"/>
          </a:xfrm>
          <a:prstGeom prst="rect">
            <a:avLst/>
          </a:prstGeom>
          <a:solidFill>
            <a:schemeClr val="accent1">
              <a:lumMod val="20000"/>
              <a:lumOff val="80000"/>
            </a:schemeClr>
          </a:solidFill>
        </p:spPr>
        <p:txBody>
          <a:bodyPr vert="horz" lIns="68580" tIns="34290" rIns="68580" bIns="3429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1800" dirty="0">
                <a:latin typeface="Century Gothic" panose="020B0502020202020204" pitchFamily="34" charset="0"/>
              </a:rPr>
              <a:t>Economic Development Strategies</a:t>
            </a:r>
          </a:p>
        </p:txBody>
      </p:sp>
      <p:sp>
        <p:nvSpPr>
          <p:cNvPr id="2" name="Right Arrow 1"/>
          <p:cNvSpPr/>
          <p:nvPr/>
        </p:nvSpPr>
        <p:spPr>
          <a:xfrm rot="16200000">
            <a:off x="655855" y="3778510"/>
            <a:ext cx="540327" cy="505710"/>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Arrow 42"/>
          <p:cNvSpPr/>
          <p:nvPr/>
        </p:nvSpPr>
        <p:spPr>
          <a:xfrm rot="16200000">
            <a:off x="2459489" y="3778510"/>
            <a:ext cx="540327" cy="505710"/>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Arrow 43"/>
          <p:cNvSpPr/>
          <p:nvPr/>
        </p:nvSpPr>
        <p:spPr>
          <a:xfrm rot="16200000">
            <a:off x="4191449" y="3805859"/>
            <a:ext cx="540327" cy="505710"/>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a:xfrm rot="16200000">
            <a:off x="5725176" y="3819046"/>
            <a:ext cx="540327" cy="505710"/>
          </a:xfrm>
          <a:prstGeom prs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itle 1"/>
          <p:cNvSpPr txBox="1">
            <a:spLocks/>
          </p:cNvSpPr>
          <p:nvPr/>
        </p:nvSpPr>
        <p:spPr>
          <a:xfrm>
            <a:off x="2382355" y="5907668"/>
            <a:ext cx="2144570" cy="501506"/>
          </a:xfrm>
          <a:prstGeom prst="rect">
            <a:avLst/>
          </a:prstGeom>
          <a:solidFill>
            <a:schemeClr val="accent6">
              <a:lumMod val="60000"/>
              <a:lumOff val="40000"/>
            </a:schemeClr>
          </a:solidFill>
        </p:spPr>
        <p:txBody>
          <a:bodyPr vert="horz" lIns="68580" tIns="34290" rIns="68580" bIns="3429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dirty="0">
                <a:latin typeface="Century Gothic" panose="020B0502020202020204" pitchFamily="34" charset="0"/>
              </a:rPr>
              <a:t>Health</a:t>
            </a:r>
          </a:p>
        </p:txBody>
      </p:sp>
    </p:spTree>
    <p:extLst>
      <p:ext uri="{BB962C8B-B14F-4D97-AF65-F5344CB8AC3E}">
        <p14:creationId xmlns:p14="http://schemas.microsoft.com/office/powerpoint/2010/main" val="4101028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1447" y="193960"/>
            <a:ext cx="5554534" cy="786282"/>
          </a:xfrm>
          <a:prstGeom prst="rect">
            <a:avLst/>
          </a:prstGeom>
          <a:solidFill>
            <a:schemeClr val="accent1">
              <a:lumMod val="75000"/>
            </a:schemeClr>
          </a:solidFill>
        </p:spPr>
        <p:txBody>
          <a:bodyPr vert="horz" lIns="68580" tIns="34290" rIns="68580" bIns="34290" rtlCol="0" anchor="ctr">
            <a:normAutofit fontScale="77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b="1" dirty="0">
                <a:solidFill>
                  <a:schemeClr val="bg1"/>
                </a:solidFill>
              </a:rPr>
              <a:t>General /Comprehensive Plan</a:t>
            </a:r>
          </a:p>
        </p:txBody>
      </p:sp>
      <p:sp>
        <p:nvSpPr>
          <p:cNvPr id="7" name="Title 1"/>
          <p:cNvSpPr txBox="1">
            <a:spLocks/>
          </p:cNvSpPr>
          <p:nvPr/>
        </p:nvSpPr>
        <p:spPr>
          <a:xfrm>
            <a:off x="95776" y="3249966"/>
            <a:ext cx="1733024" cy="416149"/>
          </a:xfrm>
          <a:prstGeom prst="rect">
            <a:avLst/>
          </a:prstGeom>
          <a:solidFill>
            <a:schemeClr val="accent6">
              <a:lumMod val="60000"/>
              <a:lumOff val="40000"/>
            </a:schemeClr>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1800" dirty="0">
                <a:latin typeface="Century Gothic" panose="020B0502020202020204" pitchFamily="34" charset="0"/>
              </a:rPr>
              <a:t>Circulation</a:t>
            </a:r>
          </a:p>
        </p:txBody>
      </p:sp>
      <p:pic>
        <p:nvPicPr>
          <p:cNvPr id="13" name="Picture 2" descr="http://addicted2success.com/wp-content/uploads/2013/10/Creating-A-Vision-Plan-For-Succe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0458" y="-28473"/>
            <a:ext cx="3023542" cy="237564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txBox="1">
            <a:spLocks/>
          </p:cNvSpPr>
          <p:nvPr/>
        </p:nvSpPr>
        <p:spPr>
          <a:xfrm>
            <a:off x="204696" y="1262622"/>
            <a:ext cx="6109476" cy="656837"/>
          </a:xfrm>
          <a:prstGeom prst="rect">
            <a:avLst/>
          </a:prstGeom>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fontScale="77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Vision Plan/ Mission/ Foundation</a:t>
            </a:r>
          </a:p>
        </p:txBody>
      </p:sp>
      <p:sp>
        <p:nvSpPr>
          <p:cNvPr id="15" name="Title 1"/>
          <p:cNvSpPr txBox="1">
            <a:spLocks/>
          </p:cNvSpPr>
          <p:nvPr/>
        </p:nvSpPr>
        <p:spPr>
          <a:xfrm>
            <a:off x="1956828" y="3255197"/>
            <a:ext cx="1497812" cy="418369"/>
          </a:xfrm>
          <a:prstGeom prst="rect">
            <a:avLst/>
          </a:prstGeom>
          <a:solidFill>
            <a:schemeClr val="accent6">
              <a:lumMod val="60000"/>
              <a:lumOff val="40000"/>
            </a:schemeClr>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1800" dirty="0">
                <a:latin typeface="Century Gothic" panose="020B0502020202020204" pitchFamily="34" charset="0"/>
              </a:rPr>
              <a:t>Recreation</a:t>
            </a:r>
          </a:p>
        </p:txBody>
      </p:sp>
      <p:sp>
        <p:nvSpPr>
          <p:cNvPr id="16" name="Title 1"/>
          <p:cNvSpPr txBox="1">
            <a:spLocks/>
          </p:cNvSpPr>
          <p:nvPr/>
        </p:nvSpPr>
        <p:spPr>
          <a:xfrm>
            <a:off x="5364392" y="3249966"/>
            <a:ext cx="1206481" cy="408625"/>
          </a:xfrm>
          <a:prstGeom prst="rect">
            <a:avLst/>
          </a:prstGeom>
          <a:solidFill>
            <a:schemeClr val="accent6">
              <a:lumMod val="60000"/>
              <a:lumOff val="40000"/>
            </a:schemeClr>
          </a:solidFill>
        </p:spPr>
        <p:txBody>
          <a:bodyPr vert="horz" lIns="68580" tIns="34290" rIns="68580" bIns="3429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1800" dirty="0">
                <a:latin typeface="Century Gothic" panose="020B0502020202020204" pitchFamily="34" charset="0"/>
              </a:rPr>
              <a:t>Land Use </a:t>
            </a:r>
          </a:p>
        </p:txBody>
      </p:sp>
      <p:sp>
        <p:nvSpPr>
          <p:cNvPr id="26" name="Title 1"/>
          <p:cNvSpPr txBox="1">
            <a:spLocks/>
          </p:cNvSpPr>
          <p:nvPr/>
        </p:nvSpPr>
        <p:spPr>
          <a:xfrm>
            <a:off x="7163203" y="3147648"/>
            <a:ext cx="1480957" cy="432487"/>
          </a:xfrm>
          <a:prstGeom prst="rect">
            <a:avLst/>
          </a:prstGeom>
          <a:solidFill>
            <a:schemeClr val="accent2"/>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000" b="1" dirty="0"/>
              <a:t>Other</a:t>
            </a:r>
          </a:p>
        </p:txBody>
      </p:sp>
      <p:sp>
        <p:nvSpPr>
          <p:cNvPr id="6" name="Title 1"/>
          <p:cNvSpPr txBox="1">
            <a:spLocks/>
          </p:cNvSpPr>
          <p:nvPr/>
        </p:nvSpPr>
        <p:spPr>
          <a:xfrm>
            <a:off x="62346" y="2432846"/>
            <a:ext cx="9044760" cy="536272"/>
          </a:xfrm>
          <a:prstGeom prst="rect">
            <a:avLst/>
          </a:prstGeom>
          <a:solidFill>
            <a:schemeClr val="accent2">
              <a:lumMod val="60000"/>
              <a:lumOff val="40000"/>
            </a:schemeClr>
          </a:solidFill>
          <a:ln>
            <a:noFill/>
          </a:ln>
        </p:spPr>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000" dirty="0">
                <a:latin typeface="Century Gothic" panose="020B0502020202020204" pitchFamily="34" charset="0"/>
              </a:rPr>
              <a:t>GENERAL PLAN ELEMENTS</a:t>
            </a:r>
          </a:p>
        </p:txBody>
      </p:sp>
      <p:sp>
        <p:nvSpPr>
          <p:cNvPr id="19" name="Title 1"/>
          <p:cNvSpPr txBox="1">
            <a:spLocks/>
          </p:cNvSpPr>
          <p:nvPr/>
        </p:nvSpPr>
        <p:spPr>
          <a:xfrm>
            <a:off x="78579" y="4085486"/>
            <a:ext cx="1750221" cy="1497895"/>
          </a:xfrm>
          <a:prstGeom prst="rect">
            <a:avLst/>
          </a:prstGeom>
          <a:solidFill>
            <a:schemeClr val="accent1">
              <a:lumMod val="20000"/>
              <a:lumOff val="80000"/>
            </a:schemeClr>
          </a:solidFill>
        </p:spPr>
        <p:txBody>
          <a:bodyPr vert="horz" lIns="68580" tIns="34290" rIns="68580" bIns="3429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1800" dirty="0">
                <a:latin typeface="Century Gothic" panose="020B0502020202020204" pitchFamily="34" charset="0"/>
              </a:rPr>
              <a:t>Transportation Master Plan</a:t>
            </a:r>
          </a:p>
        </p:txBody>
      </p:sp>
      <p:sp>
        <p:nvSpPr>
          <p:cNvPr id="20" name="Title 1"/>
          <p:cNvSpPr txBox="1">
            <a:spLocks/>
          </p:cNvSpPr>
          <p:nvPr/>
        </p:nvSpPr>
        <p:spPr>
          <a:xfrm>
            <a:off x="1956828" y="4085487"/>
            <a:ext cx="1497812" cy="1497895"/>
          </a:xfrm>
          <a:prstGeom prst="rect">
            <a:avLst/>
          </a:prstGeom>
          <a:solidFill>
            <a:schemeClr val="accent1">
              <a:lumMod val="20000"/>
              <a:lumOff val="80000"/>
            </a:schemeClr>
          </a:solidFill>
        </p:spPr>
        <p:txBody>
          <a:bodyPr vert="horz" lIns="68580" tIns="34290" rIns="68580" bIns="3429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1800" dirty="0">
                <a:latin typeface="Century Gothic" panose="020B0502020202020204" pitchFamily="34" charset="0"/>
              </a:rPr>
              <a:t>Parks and Recreation Master Plan</a:t>
            </a:r>
          </a:p>
        </p:txBody>
      </p:sp>
      <p:sp>
        <p:nvSpPr>
          <p:cNvPr id="23" name="Title 1"/>
          <p:cNvSpPr txBox="1">
            <a:spLocks/>
          </p:cNvSpPr>
          <p:nvPr/>
        </p:nvSpPr>
        <p:spPr>
          <a:xfrm>
            <a:off x="5364392" y="4085486"/>
            <a:ext cx="1160684" cy="1497895"/>
          </a:xfrm>
          <a:prstGeom prst="rect">
            <a:avLst/>
          </a:prstGeom>
          <a:solidFill>
            <a:schemeClr val="accent4">
              <a:lumMod val="60000"/>
              <a:lumOff val="40000"/>
            </a:schemeClr>
          </a:solidFill>
        </p:spPr>
        <p:txBody>
          <a:bodyPr vert="horz" lIns="68580" tIns="34290" rIns="68580" bIns="3429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400" dirty="0">
                <a:latin typeface="Century Gothic" panose="020B0502020202020204" pitchFamily="34" charset="0"/>
              </a:rPr>
              <a:t>Zoning</a:t>
            </a:r>
          </a:p>
        </p:txBody>
      </p:sp>
      <p:sp>
        <p:nvSpPr>
          <p:cNvPr id="24" name="Title 1"/>
          <p:cNvSpPr txBox="1">
            <a:spLocks/>
          </p:cNvSpPr>
          <p:nvPr/>
        </p:nvSpPr>
        <p:spPr>
          <a:xfrm>
            <a:off x="6592571" y="3775003"/>
            <a:ext cx="2542615" cy="401036"/>
          </a:xfrm>
          <a:prstGeom prst="rect">
            <a:avLst/>
          </a:prstGeom>
          <a:solidFill>
            <a:schemeClr val="accent2">
              <a:lumMod val="20000"/>
              <a:lumOff val="80000"/>
            </a:schemeClr>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000" dirty="0">
                <a:latin typeface="Century Gothic" panose="020B0502020202020204" pitchFamily="34" charset="0"/>
              </a:rPr>
              <a:t>Conservation</a:t>
            </a:r>
            <a:endParaRPr lang="en-US" sz="2000" b="1" dirty="0">
              <a:latin typeface="Century Gothic" panose="020B0502020202020204" pitchFamily="34" charset="0"/>
            </a:endParaRPr>
          </a:p>
        </p:txBody>
      </p:sp>
      <p:sp>
        <p:nvSpPr>
          <p:cNvPr id="30" name="Title 1"/>
          <p:cNvSpPr txBox="1">
            <a:spLocks/>
          </p:cNvSpPr>
          <p:nvPr/>
        </p:nvSpPr>
        <p:spPr>
          <a:xfrm>
            <a:off x="6599125" y="4280713"/>
            <a:ext cx="2542615" cy="401036"/>
          </a:xfrm>
          <a:prstGeom prst="rect">
            <a:avLst/>
          </a:prstGeom>
          <a:solidFill>
            <a:schemeClr val="accent2">
              <a:lumMod val="20000"/>
              <a:lumOff val="80000"/>
            </a:schemeClr>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000" dirty="0">
                <a:latin typeface="Century Gothic" panose="020B0502020202020204" pitchFamily="34" charset="0"/>
              </a:rPr>
              <a:t>Housing</a:t>
            </a:r>
            <a:endParaRPr lang="en-US" sz="2000" b="1" dirty="0">
              <a:latin typeface="Century Gothic" panose="020B0502020202020204" pitchFamily="34" charset="0"/>
            </a:endParaRPr>
          </a:p>
        </p:txBody>
      </p:sp>
      <p:sp>
        <p:nvSpPr>
          <p:cNvPr id="32" name="Title 1"/>
          <p:cNvSpPr txBox="1">
            <a:spLocks/>
          </p:cNvSpPr>
          <p:nvPr/>
        </p:nvSpPr>
        <p:spPr>
          <a:xfrm>
            <a:off x="6601384" y="5309031"/>
            <a:ext cx="2542615" cy="401036"/>
          </a:xfrm>
          <a:prstGeom prst="rect">
            <a:avLst/>
          </a:prstGeom>
          <a:solidFill>
            <a:schemeClr val="accent2">
              <a:lumMod val="20000"/>
              <a:lumOff val="80000"/>
            </a:schemeClr>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000" dirty="0">
                <a:latin typeface="Century Gothic" panose="020B0502020202020204" pitchFamily="34" charset="0"/>
              </a:rPr>
              <a:t>Safety</a:t>
            </a:r>
            <a:endParaRPr lang="en-US" sz="2000" b="1" dirty="0">
              <a:latin typeface="Century Gothic" panose="020B0502020202020204" pitchFamily="34" charset="0"/>
            </a:endParaRPr>
          </a:p>
        </p:txBody>
      </p:sp>
      <p:sp>
        <p:nvSpPr>
          <p:cNvPr id="33" name="Title 1"/>
          <p:cNvSpPr txBox="1">
            <a:spLocks/>
          </p:cNvSpPr>
          <p:nvPr/>
        </p:nvSpPr>
        <p:spPr>
          <a:xfrm>
            <a:off x="6601384" y="5810536"/>
            <a:ext cx="2542615" cy="401036"/>
          </a:xfrm>
          <a:prstGeom prst="rect">
            <a:avLst/>
          </a:prstGeom>
          <a:solidFill>
            <a:schemeClr val="accent2">
              <a:lumMod val="20000"/>
              <a:lumOff val="80000"/>
            </a:schemeClr>
          </a:solidFill>
        </p:spPr>
        <p:txBody>
          <a:bodyPr vert="horz" lIns="68580" tIns="34290" rIns="68580" bIns="3429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000" dirty="0">
                <a:latin typeface="Century Gothic" panose="020B0502020202020204" pitchFamily="34" charset="0"/>
              </a:rPr>
              <a:t>Bicycling</a:t>
            </a:r>
            <a:endParaRPr lang="en-US" sz="2000" b="1" dirty="0">
              <a:latin typeface="Century Gothic" panose="020B0502020202020204" pitchFamily="34" charset="0"/>
            </a:endParaRPr>
          </a:p>
        </p:txBody>
      </p:sp>
      <p:sp>
        <p:nvSpPr>
          <p:cNvPr id="35" name="Title 1"/>
          <p:cNvSpPr txBox="1">
            <a:spLocks/>
          </p:cNvSpPr>
          <p:nvPr/>
        </p:nvSpPr>
        <p:spPr>
          <a:xfrm>
            <a:off x="6601384" y="6316418"/>
            <a:ext cx="2542615" cy="401036"/>
          </a:xfrm>
          <a:prstGeom prst="rect">
            <a:avLst/>
          </a:prstGeom>
          <a:solidFill>
            <a:schemeClr val="accent2">
              <a:lumMod val="20000"/>
              <a:lumOff val="80000"/>
            </a:schemeClr>
          </a:solidFill>
        </p:spPr>
        <p:txBody>
          <a:bodyPr vert="horz" lIns="68580" tIns="34290" rIns="68580" bIns="34290" rtlCol="0" anchor="ctr">
            <a:normAutofit fontScale="25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latin typeface="Century Gothic" panose="020B0502020202020204" pitchFamily="34" charset="0"/>
              </a:rPr>
              <a:t>Neighborhood Preservation &amp; revitalization</a:t>
            </a:r>
            <a:endParaRPr lang="en-US" sz="4500" b="1" dirty="0">
              <a:latin typeface="Century Gothic" panose="020B0502020202020204" pitchFamily="34" charset="0"/>
            </a:endParaRPr>
          </a:p>
        </p:txBody>
      </p:sp>
      <p:sp>
        <p:nvSpPr>
          <p:cNvPr id="37" name="Title 1"/>
          <p:cNvSpPr txBox="1">
            <a:spLocks/>
          </p:cNvSpPr>
          <p:nvPr/>
        </p:nvSpPr>
        <p:spPr>
          <a:xfrm>
            <a:off x="3560759" y="3241797"/>
            <a:ext cx="1698430" cy="432486"/>
          </a:xfrm>
          <a:prstGeom prst="rect">
            <a:avLst/>
          </a:prstGeom>
          <a:solidFill>
            <a:schemeClr val="accent6">
              <a:lumMod val="60000"/>
              <a:lumOff val="40000"/>
            </a:schemeClr>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1800" dirty="0">
                <a:latin typeface="Century Gothic" panose="020B0502020202020204" pitchFamily="34" charset="0"/>
              </a:rPr>
              <a:t>Growth Area</a:t>
            </a:r>
            <a:endParaRPr lang="en-US" sz="1800" b="1" dirty="0">
              <a:latin typeface="Century Gothic" panose="020B0502020202020204" pitchFamily="34" charset="0"/>
            </a:endParaRPr>
          </a:p>
        </p:txBody>
      </p:sp>
      <p:sp>
        <p:nvSpPr>
          <p:cNvPr id="40" name="Title 1"/>
          <p:cNvSpPr txBox="1">
            <a:spLocks/>
          </p:cNvSpPr>
          <p:nvPr/>
        </p:nvSpPr>
        <p:spPr>
          <a:xfrm>
            <a:off x="6599125" y="4794872"/>
            <a:ext cx="2542615" cy="401036"/>
          </a:xfrm>
          <a:prstGeom prst="rect">
            <a:avLst/>
          </a:prstGeom>
          <a:solidFill>
            <a:schemeClr val="accent2">
              <a:lumMod val="20000"/>
              <a:lumOff val="80000"/>
            </a:schemeClr>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000" dirty="0">
                <a:latin typeface="Century Gothic" panose="020B0502020202020204" pitchFamily="34" charset="0"/>
              </a:rPr>
              <a:t>Water Resources</a:t>
            </a:r>
            <a:endParaRPr lang="en-US" sz="2000" b="1" dirty="0">
              <a:latin typeface="Century Gothic" panose="020B0502020202020204" pitchFamily="34" charset="0"/>
            </a:endParaRPr>
          </a:p>
        </p:txBody>
      </p:sp>
      <p:sp>
        <p:nvSpPr>
          <p:cNvPr id="41" name="Title 1"/>
          <p:cNvSpPr txBox="1">
            <a:spLocks/>
          </p:cNvSpPr>
          <p:nvPr/>
        </p:nvSpPr>
        <p:spPr>
          <a:xfrm>
            <a:off x="3560759" y="4094862"/>
            <a:ext cx="1698430" cy="1497895"/>
          </a:xfrm>
          <a:prstGeom prst="rect">
            <a:avLst/>
          </a:prstGeom>
          <a:solidFill>
            <a:schemeClr val="accent1">
              <a:lumMod val="20000"/>
              <a:lumOff val="80000"/>
            </a:schemeClr>
          </a:solidFill>
        </p:spPr>
        <p:txBody>
          <a:bodyPr vert="horz" lIns="68580" tIns="34290" rIns="68580" bIns="3429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1800" dirty="0">
                <a:latin typeface="Century Gothic" panose="020B0502020202020204" pitchFamily="34" charset="0"/>
              </a:rPr>
              <a:t>Economic Development Strategies</a:t>
            </a:r>
          </a:p>
        </p:txBody>
      </p:sp>
      <p:sp>
        <p:nvSpPr>
          <p:cNvPr id="39" name="Title 1"/>
          <p:cNvSpPr txBox="1">
            <a:spLocks/>
          </p:cNvSpPr>
          <p:nvPr/>
        </p:nvSpPr>
        <p:spPr>
          <a:xfrm>
            <a:off x="2382355" y="5907668"/>
            <a:ext cx="2144570" cy="501506"/>
          </a:xfrm>
          <a:prstGeom prst="rect">
            <a:avLst/>
          </a:prstGeom>
          <a:solidFill>
            <a:schemeClr val="accent6">
              <a:lumMod val="60000"/>
              <a:lumOff val="40000"/>
            </a:schemeClr>
          </a:solidFill>
        </p:spPr>
        <p:txBody>
          <a:bodyPr vert="horz" lIns="68580" tIns="34290" rIns="68580" bIns="3429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dirty="0">
                <a:latin typeface="Century Gothic" panose="020B0502020202020204" pitchFamily="34" charset="0"/>
              </a:rPr>
              <a:t>Health</a:t>
            </a:r>
          </a:p>
        </p:txBody>
      </p:sp>
    </p:spTree>
    <p:extLst>
      <p:ext uri="{BB962C8B-B14F-4D97-AF65-F5344CB8AC3E}">
        <p14:creationId xmlns:p14="http://schemas.microsoft.com/office/powerpoint/2010/main" val="1564873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11020" y="640188"/>
            <a:ext cx="2799827" cy="791279"/>
          </a:xfrm>
          <a:prstGeom prst="rect">
            <a:avLst/>
          </a:prstGeom>
        </p:spPr>
        <p:txBody>
          <a:bodyPr vert="horz" lIns="68580" tIns="34291" rIns="68580" bIns="34291"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b="1" dirty="0">
                <a:solidFill>
                  <a:schemeClr val="accent2">
                    <a:lumMod val="50000"/>
                  </a:schemeClr>
                </a:solidFill>
              </a:rPr>
              <a:t>Welcome</a:t>
            </a:r>
          </a:p>
        </p:txBody>
      </p:sp>
      <p:sp>
        <p:nvSpPr>
          <p:cNvPr id="3" name="Oval 2"/>
          <p:cNvSpPr/>
          <p:nvPr/>
        </p:nvSpPr>
        <p:spPr>
          <a:xfrm>
            <a:off x="4078699" y="504044"/>
            <a:ext cx="1854845" cy="1854845"/>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4" name="Oval 3"/>
          <p:cNvSpPr/>
          <p:nvPr/>
        </p:nvSpPr>
        <p:spPr>
          <a:xfrm>
            <a:off x="3991608" y="2403697"/>
            <a:ext cx="1854845" cy="1854845"/>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6" name="Title 1"/>
          <p:cNvSpPr txBox="1">
            <a:spLocks/>
          </p:cNvSpPr>
          <p:nvPr/>
        </p:nvSpPr>
        <p:spPr>
          <a:xfrm>
            <a:off x="6601395" y="883339"/>
            <a:ext cx="1707397" cy="347967"/>
          </a:xfrm>
          <a:prstGeom prst="rect">
            <a:avLst/>
          </a:prstGeom>
        </p:spPr>
        <p:txBody>
          <a:bodyPr vert="horz" lIns="68580" tIns="34291" rIns="68580" bIns="34291" rtlCol="0" anchor="b">
            <a:normAutofit fontScale="55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solidFill>
                  <a:schemeClr val="accent2"/>
                </a:solidFill>
              </a:rPr>
              <a:t>Webinar 1</a:t>
            </a:r>
          </a:p>
        </p:txBody>
      </p:sp>
      <p:sp>
        <p:nvSpPr>
          <p:cNvPr id="7" name="Title 1"/>
          <p:cNvSpPr txBox="1">
            <a:spLocks/>
          </p:cNvSpPr>
          <p:nvPr/>
        </p:nvSpPr>
        <p:spPr>
          <a:xfrm>
            <a:off x="6564854" y="2813442"/>
            <a:ext cx="1707397" cy="347967"/>
          </a:xfrm>
          <a:prstGeom prst="rect">
            <a:avLst/>
          </a:prstGeom>
        </p:spPr>
        <p:txBody>
          <a:bodyPr vert="horz" lIns="68580" tIns="34291" rIns="68580" bIns="34291" rtlCol="0" anchor="b">
            <a:normAutofit fontScale="55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solidFill>
                  <a:schemeClr val="accent2"/>
                </a:solidFill>
              </a:rPr>
              <a:t>Webinar 2</a:t>
            </a:r>
          </a:p>
        </p:txBody>
      </p:sp>
      <p:sp>
        <p:nvSpPr>
          <p:cNvPr id="9" name="Title 1"/>
          <p:cNvSpPr txBox="1">
            <a:spLocks/>
          </p:cNvSpPr>
          <p:nvPr/>
        </p:nvSpPr>
        <p:spPr>
          <a:xfrm>
            <a:off x="6262915" y="3071668"/>
            <a:ext cx="2192257" cy="919728"/>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000" dirty="0"/>
              <a:t>How to Become a Change Agent?</a:t>
            </a:r>
          </a:p>
        </p:txBody>
      </p:sp>
      <p:sp>
        <p:nvSpPr>
          <p:cNvPr id="11" name="Oval 10"/>
          <p:cNvSpPr/>
          <p:nvPr/>
        </p:nvSpPr>
        <p:spPr>
          <a:xfrm>
            <a:off x="4077101" y="4303350"/>
            <a:ext cx="1856443" cy="1856443"/>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Title 1"/>
          <p:cNvSpPr txBox="1">
            <a:spLocks/>
          </p:cNvSpPr>
          <p:nvPr/>
        </p:nvSpPr>
        <p:spPr>
          <a:xfrm>
            <a:off x="6564853" y="4837423"/>
            <a:ext cx="1707397" cy="347967"/>
          </a:xfrm>
          <a:prstGeom prst="rect">
            <a:avLst/>
          </a:prstGeom>
        </p:spPr>
        <p:txBody>
          <a:bodyPr vert="horz" lIns="68580" tIns="34291" rIns="68580" bIns="34291" rtlCol="0" anchor="b">
            <a:normAutofit fontScale="55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solidFill>
                  <a:schemeClr val="accent2"/>
                </a:solidFill>
              </a:rPr>
              <a:t>Webinar 3</a:t>
            </a:r>
          </a:p>
        </p:txBody>
      </p:sp>
      <p:sp>
        <p:nvSpPr>
          <p:cNvPr id="13" name="Title 1"/>
          <p:cNvSpPr txBox="1">
            <a:spLocks/>
          </p:cNvSpPr>
          <p:nvPr/>
        </p:nvSpPr>
        <p:spPr>
          <a:xfrm>
            <a:off x="6377236" y="5057587"/>
            <a:ext cx="2155717" cy="1008504"/>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000" dirty="0"/>
              <a:t>Who Can You Enlist to Help? </a:t>
            </a:r>
          </a:p>
        </p:txBody>
      </p:sp>
      <p:sp>
        <p:nvSpPr>
          <p:cNvPr id="14" name="Title 1"/>
          <p:cNvSpPr txBox="1">
            <a:spLocks/>
          </p:cNvSpPr>
          <p:nvPr/>
        </p:nvSpPr>
        <p:spPr>
          <a:xfrm>
            <a:off x="6377236" y="1186435"/>
            <a:ext cx="2159071" cy="919729"/>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000" dirty="0"/>
              <a:t>What Creates the Built Environment?</a:t>
            </a:r>
          </a:p>
        </p:txBody>
      </p:sp>
      <p:sp>
        <p:nvSpPr>
          <p:cNvPr id="15" name="Title 1"/>
          <p:cNvSpPr txBox="1">
            <a:spLocks/>
          </p:cNvSpPr>
          <p:nvPr/>
        </p:nvSpPr>
        <p:spPr>
          <a:xfrm>
            <a:off x="914804" y="3511540"/>
            <a:ext cx="2192257" cy="919728"/>
          </a:xfrm>
          <a:prstGeom prst="rect">
            <a:avLst/>
          </a:prstGeom>
          <a:ln>
            <a:solidFill>
              <a:schemeClr val="accent5">
                <a:lumMod val="20000"/>
                <a:lumOff val="80000"/>
              </a:schemeClr>
            </a:solidFill>
          </a:ln>
        </p:spPr>
        <p:txBody>
          <a:bodyPr vert="horz" lIns="68580" tIns="34291" rIns="68580" bIns="34291"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000" dirty="0"/>
              <a:t>40 min Webinar</a:t>
            </a:r>
          </a:p>
          <a:p>
            <a:pPr algn="ctr"/>
            <a:r>
              <a:rPr lang="en-US" sz="2000" dirty="0"/>
              <a:t>20 min Q&amp;A</a:t>
            </a:r>
          </a:p>
          <a:p>
            <a:pPr algn="ctr"/>
            <a:r>
              <a:rPr lang="en-US" sz="2000" dirty="0"/>
              <a:t>Posted Online</a:t>
            </a:r>
          </a:p>
        </p:txBody>
      </p:sp>
      <p:sp>
        <p:nvSpPr>
          <p:cNvPr id="2" name="Rectangle 1"/>
          <p:cNvSpPr/>
          <p:nvPr/>
        </p:nvSpPr>
        <p:spPr>
          <a:xfrm>
            <a:off x="526888" y="1871339"/>
            <a:ext cx="2935291" cy="1200329"/>
          </a:xfrm>
          <a:prstGeom prst="rect">
            <a:avLst/>
          </a:prstGeom>
          <a:solidFill>
            <a:schemeClr val="accent1">
              <a:lumMod val="20000"/>
              <a:lumOff val="80000"/>
            </a:schemeClr>
          </a:solidFill>
        </p:spPr>
        <p:txBody>
          <a:bodyPr wrap="none">
            <a:spAutoFit/>
          </a:bodyPr>
          <a:lstStyle/>
          <a:p>
            <a:pPr algn="ctr"/>
            <a:r>
              <a:rPr lang="en-US" b="1" dirty="0"/>
              <a:t>Stephanie Martinez</a:t>
            </a:r>
            <a:r>
              <a:rPr lang="en-US" dirty="0"/>
              <a:t>, </a:t>
            </a:r>
            <a:r>
              <a:rPr lang="en-US" dirty="0">
                <a:solidFill>
                  <a:schemeClr val="bg1">
                    <a:lumMod val="50000"/>
                  </a:schemeClr>
                </a:solidFill>
              </a:rPr>
              <a:t>AZNN</a:t>
            </a:r>
            <a:endParaRPr lang="en-US" b="1" dirty="0">
              <a:solidFill>
                <a:schemeClr val="bg1">
                  <a:lumMod val="50000"/>
                </a:schemeClr>
              </a:solidFill>
            </a:endParaRPr>
          </a:p>
          <a:p>
            <a:pPr algn="ctr"/>
            <a:r>
              <a:rPr lang="en-US" b="1" dirty="0"/>
              <a:t>Ryan Lang</a:t>
            </a:r>
            <a:r>
              <a:rPr lang="en-US" dirty="0"/>
              <a:t>, </a:t>
            </a:r>
            <a:r>
              <a:rPr lang="en-US" dirty="0">
                <a:solidFill>
                  <a:schemeClr val="bg1">
                    <a:lumMod val="50000"/>
                  </a:schemeClr>
                </a:solidFill>
              </a:rPr>
              <a:t>AZNN</a:t>
            </a:r>
            <a:endParaRPr lang="en-US" b="1" dirty="0">
              <a:solidFill>
                <a:schemeClr val="bg1">
                  <a:lumMod val="50000"/>
                </a:schemeClr>
              </a:solidFill>
            </a:endParaRPr>
          </a:p>
          <a:p>
            <a:pPr algn="ctr"/>
            <a:r>
              <a:rPr lang="en-US" b="1" dirty="0"/>
              <a:t>Leslie Dornfeld</a:t>
            </a:r>
            <a:r>
              <a:rPr lang="en-US" dirty="0"/>
              <a:t>, </a:t>
            </a:r>
            <a:r>
              <a:rPr lang="en-US" dirty="0">
                <a:solidFill>
                  <a:schemeClr val="bg1">
                    <a:lumMod val="50000"/>
                  </a:schemeClr>
                </a:solidFill>
              </a:rPr>
              <a:t>PLAN-et</a:t>
            </a:r>
            <a:endParaRPr lang="en-US" b="1" dirty="0">
              <a:solidFill>
                <a:schemeClr val="bg1">
                  <a:lumMod val="50000"/>
                </a:schemeClr>
              </a:solidFill>
            </a:endParaRPr>
          </a:p>
          <a:p>
            <a:pPr algn="ctr"/>
            <a:r>
              <a:rPr lang="en-US" b="1" dirty="0"/>
              <a:t>Christiane Quintans</a:t>
            </a:r>
            <a:r>
              <a:rPr lang="en-US" dirty="0"/>
              <a:t>, </a:t>
            </a:r>
            <a:r>
              <a:rPr lang="en-US" dirty="0">
                <a:solidFill>
                  <a:schemeClr val="bg1">
                    <a:lumMod val="50000"/>
                  </a:schemeClr>
                </a:solidFill>
              </a:rPr>
              <a:t>PLAN-et</a:t>
            </a:r>
            <a:endParaRPr lang="en-US" b="1" dirty="0">
              <a:solidFill>
                <a:schemeClr val="bg1">
                  <a:lumMod val="50000"/>
                </a:schemeClr>
              </a:solidFill>
            </a:endParaRPr>
          </a:p>
        </p:txBody>
      </p:sp>
    </p:spTree>
    <p:extLst>
      <p:ext uri="{BB962C8B-B14F-4D97-AF65-F5344CB8AC3E}">
        <p14:creationId xmlns:p14="http://schemas.microsoft.com/office/powerpoint/2010/main" val="255556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p:cNvSpPr/>
          <p:nvPr/>
        </p:nvSpPr>
        <p:spPr>
          <a:xfrm>
            <a:off x="736847" y="719091"/>
            <a:ext cx="7803471" cy="4261282"/>
          </a:xfrm>
          <a:prstGeom prst="cloudCallout">
            <a:avLst>
              <a:gd name="adj1" fmla="val -40742"/>
              <a:gd name="adj2" fmla="val 72500"/>
            </a:avLst>
          </a:prstGeom>
          <a:solidFill>
            <a:srgbClr val="5B9BD5">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1864311" y="2161313"/>
            <a:ext cx="5302188" cy="1376837"/>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b="1" dirty="0"/>
              <a:t>Why is Zoning Important?</a:t>
            </a:r>
          </a:p>
        </p:txBody>
      </p:sp>
    </p:spTree>
    <p:extLst>
      <p:ext uri="{BB962C8B-B14F-4D97-AF65-F5344CB8AC3E}">
        <p14:creationId xmlns:p14="http://schemas.microsoft.com/office/powerpoint/2010/main" val="1356482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6278880" y="299740"/>
            <a:ext cx="2795718" cy="2540996"/>
            <a:chOff x="7175992" y="25622"/>
            <a:chExt cx="1968008" cy="1788700"/>
          </a:xfrm>
        </p:grpSpPr>
        <p:pic>
          <p:nvPicPr>
            <p:cNvPr id="25" name="Picture 24"/>
            <p:cNvPicPr>
              <a:picLocks noChangeAspect="1"/>
            </p:cNvPicPr>
            <p:nvPr/>
          </p:nvPicPr>
          <p:blipFill rotWithShape="1">
            <a:blip r:embed="rId3"/>
            <a:srcRect b="7068"/>
            <a:stretch/>
          </p:blipFill>
          <p:spPr>
            <a:xfrm>
              <a:off x="7192768" y="25622"/>
              <a:ext cx="1951232" cy="1788700"/>
            </a:xfrm>
            <a:prstGeom prst="rect">
              <a:avLst/>
            </a:prstGeom>
          </p:spPr>
        </p:pic>
        <p:sp>
          <p:nvSpPr>
            <p:cNvPr id="26" name="Rectangle 25"/>
            <p:cNvSpPr/>
            <p:nvPr/>
          </p:nvSpPr>
          <p:spPr>
            <a:xfrm>
              <a:off x="7175992" y="467068"/>
              <a:ext cx="712642" cy="597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1"/>
          <p:cNvSpPr txBox="1">
            <a:spLocks/>
          </p:cNvSpPr>
          <p:nvPr/>
        </p:nvSpPr>
        <p:spPr>
          <a:xfrm>
            <a:off x="-31447" y="193960"/>
            <a:ext cx="3406936" cy="786282"/>
          </a:xfrm>
          <a:prstGeom prst="rect">
            <a:avLst/>
          </a:prstGeom>
          <a:solidFill>
            <a:schemeClr val="accent1">
              <a:lumMod val="75000"/>
            </a:schemeClr>
          </a:solidFill>
        </p:spPr>
        <p:txBody>
          <a:bodyPr vert="horz" lIns="68580" tIns="34290" rIns="68580" bIns="3429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b="1" dirty="0">
                <a:solidFill>
                  <a:schemeClr val="bg1"/>
                </a:solidFill>
              </a:rPr>
              <a:t>Zoning History</a:t>
            </a:r>
          </a:p>
        </p:txBody>
      </p:sp>
      <p:sp>
        <p:nvSpPr>
          <p:cNvPr id="44" name="Title 1"/>
          <p:cNvSpPr txBox="1">
            <a:spLocks/>
          </p:cNvSpPr>
          <p:nvPr/>
        </p:nvSpPr>
        <p:spPr>
          <a:xfrm>
            <a:off x="228599" y="1276496"/>
            <a:ext cx="6892637" cy="913459"/>
          </a:xfrm>
          <a:prstGeom prst="rect">
            <a:avLst/>
          </a:prstGeom>
          <a:noFill/>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Health</a:t>
            </a:r>
            <a:r>
              <a:rPr lang="en-US" sz="4500" dirty="0">
                <a:sym typeface="Wingdings" panose="05000000000000000000" pitchFamily="2" charset="2"/>
              </a:rPr>
              <a:t> built environment</a:t>
            </a:r>
            <a:endParaRPr lang="en-US" sz="4500" dirty="0"/>
          </a:p>
        </p:txBody>
      </p:sp>
      <p:pic>
        <p:nvPicPr>
          <p:cNvPr id="52" name="Picture 51"/>
          <p:cNvPicPr>
            <a:picLocks noChangeAspect="1"/>
          </p:cNvPicPr>
          <p:nvPr/>
        </p:nvPicPr>
        <p:blipFill rotWithShape="1">
          <a:blip r:embed="rId4" cstate="print">
            <a:extLst>
              <a:ext uri="{28A0092B-C50C-407E-A947-70E740481C1C}">
                <a14:useLocalDpi xmlns:a14="http://schemas.microsoft.com/office/drawing/2010/main" val="0"/>
              </a:ext>
            </a:extLst>
          </a:blip>
          <a:srcRect l="10872" t="38936" r="64199" b="15296"/>
          <a:stretch/>
        </p:blipFill>
        <p:spPr>
          <a:xfrm flipH="1">
            <a:off x="132563" y="4153631"/>
            <a:ext cx="1208556" cy="2164546"/>
          </a:xfrm>
          <a:prstGeom prst="rect">
            <a:avLst/>
          </a:prstGeom>
          <a:noFill/>
        </p:spPr>
      </p:pic>
      <p:sp>
        <p:nvSpPr>
          <p:cNvPr id="53" name="Thought Bubble: Cloud 52"/>
          <p:cNvSpPr/>
          <p:nvPr/>
        </p:nvSpPr>
        <p:spPr>
          <a:xfrm>
            <a:off x="447299" y="2348691"/>
            <a:ext cx="2843089" cy="1578040"/>
          </a:xfrm>
          <a:prstGeom prst="cloudCallout">
            <a:avLst>
              <a:gd name="adj1" fmla="val -27097"/>
              <a:gd name="adj2" fmla="val 80402"/>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Why Is Zoning Important? </a:t>
            </a:r>
          </a:p>
        </p:txBody>
      </p:sp>
      <p:sp>
        <p:nvSpPr>
          <p:cNvPr id="28" name="Title 1"/>
          <p:cNvSpPr txBox="1">
            <a:spLocks/>
          </p:cNvSpPr>
          <p:nvPr/>
        </p:nvSpPr>
        <p:spPr>
          <a:xfrm>
            <a:off x="3399321" y="309140"/>
            <a:ext cx="4289334" cy="617710"/>
          </a:xfrm>
          <a:prstGeom prst="rect">
            <a:avLst/>
          </a:prstGeom>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fontScale="47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Impacts individual uses and behaviors that can happen on a site</a:t>
            </a:r>
          </a:p>
        </p:txBody>
      </p:sp>
      <p:sp>
        <p:nvSpPr>
          <p:cNvPr id="12" name="Title 1"/>
          <p:cNvSpPr txBox="1">
            <a:spLocks/>
          </p:cNvSpPr>
          <p:nvPr/>
        </p:nvSpPr>
        <p:spPr>
          <a:xfrm>
            <a:off x="3393045" y="2972232"/>
            <a:ext cx="5681553" cy="3684878"/>
          </a:xfrm>
          <a:prstGeom prst="rect">
            <a:avLst/>
          </a:prstGeom>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fontScale="40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Separation of land uses emerged from a concern of health and helped form early planning &amp; zoning</a:t>
            </a:r>
          </a:p>
          <a:p>
            <a:pPr algn="ctr"/>
            <a:endParaRPr lang="en-US" sz="4500" dirty="0"/>
          </a:p>
          <a:p>
            <a:pPr algn="ctr"/>
            <a:r>
              <a:rPr lang="en-US" sz="4500" dirty="0"/>
              <a:t>As medicine and technology evolved </a:t>
            </a:r>
            <a:r>
              <a:rPr lang="en-US" sz="3800" dirty="0"/>
              <a:t>(</a:t>
            </a:r>
            <a:r>
              <a:rPr lang="en-US" sz="3800" dirty="0" err="1"/>
              <a:t>ie</a:t>
            </a:r>
            <a:r>
              <a:rPr lang="en-US" sz="3800" dirty="0"/>
              <a:t>: toilets &amp; sewage), </a:t>
            </a:r>
            <a:r>
              <a:rPr lang="en-US" sz="4500" dirty="0"/>
              <a:t>Zoning began to include nuisances, &amp; provide services over time. </a:t>
            </a:r>
          </a:p>
          <a:p>
            <a:pPr algn="ctr"/>
            <a:endParaRPr lang="en-US" sz="4500" dirty="0"/>
          </a:p>
          <a:p>
            <a:pPr algn="ctr"/>
            <a:r>
              <a:rPr lang="en-US" sz="4500" dirty="0"/>
              <a:t>Zoning and health split. Health  began to address communicable diseases, and zoning created segregated uses that resulted in communities that rely on automobiles to connect destinations. Often these communities do not have healthy transportation options and other opportunities for physical activities like parks and trails.  </a:t>
            </a:r>
          </a:p>
          <a:p>
            <a:pPr algn="ctr"/>
            <a:endParaRPr lang="en-US" sz="4500" dirty="0"/>
          </a:p>
          <a:p>
            <a:pPr algn="ctr"/>
            <a:r>
              <a:rPr lang="en-US" sz="4500" b="1" dirty="0"/>
              <a:t>Now</a:t>
            </a:r>
            <a:r>
              <a:rPr lang="en-US" sz="4500" dirty="0"/>
              <a:t>, recent focus on land use and health seeks to address physical inactivity and chronic diseases associated with sedentary lifestyles encouraged by the built environment.</a:t>
            </a:r>
            <a:endParaRPr lang="en-US" sz="4500" b="1" dirty="0"/>
          </a:p>
        </p:txBody>
      </p:sp>
    </p:spTree>
    <p:extLst>
      <p:ext uri="{BB962C8B-B14F-4D97-AF65-F5344CB8AC3E}">
        <p14:creationId xmlns:p14="http://schemas.microsoft.com/office/powerpoint/2010/main" val="2032450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rapezoid 24"/>
          <p:cNvSpPr/>
          <p:nvPr/>
        </p:nvSpPr>
        <p:spPr>
          <a:xfrm>
            <a:off x="928912" y="3000665"/>
            <a:ext cx="3791712" cy="1060704"/>
          </a:xfrm>
          <a:prstGeom prst="trapezoid">
            <a:avLst>
              <a:gd name="adj" fmla="val 74379"/>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Zoning Map &amp; Codes </a:t>
            </a:r>
          </a:p>
        </p:txBody>
      </p:sp>
      <p:sp>
        <p:nvSpPr>
          <p:cNvPr id="5" name="Title 1"/>
          <p:cNvSpPr txBox="1">
            <a:spLocks/>
          </p:cNvSpPr>
          <p:nvPr/>
        </p:nvSpPr>
        <p:spPr>
          <a:xfrm>
            <a:off x="-31447" y="193960"/>
            <a:ext cx="3406936" cy="786282"/>
          </a:xfrm>
          <a:prstGeom prst="rect">
            <a:avLst/>
          </a:prstGeom>
          <a:solidFill>
            <a:schemeClr val="accent1">
              <a:lumMod val="75000"/>
            </a:schemeClr>
          </a:solidFill>
        </p:spPr>
        <p:txBody>
          <a:bodyPr vert="horz" lIns="68580" tIns="34290" rIns="68580" bIns="34290" rtlCol="0" anchor="b">
            <a:normAutofit fontScale="92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b="1" dirty="0">
                <a:solidFill>
                  <a:schemeClr val="bg1"/>
                </a:solidFill>
              </a:rPr>
              <a:t>Zoning Process</a:t>
            </a:r>
          </a:p>
        </p:txBody>
      </p:sp>
      <p:sp>
        <p:nvSpPr>
          <p:cNvPr id="43" name="Title 1"/>
          <p:cNvSpPr txBox="1">
            <a:spLocks/>
          </p:cNvSpPr>
          <p:nvPr/>
        </p:nvSpPr>
        <p:spPr>
          <a:xfrm>
            <a:off x="1356287" y="5353869"/>
            <a:ext cx="2984720" cy="969369"/>
          </a:xfrm>
          <a:prstGeom prst="rect">
            <a:avLst/>
          </a:prstGeom>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Parcel</a:t>
            </a:r>
          </a:p>
        </p:txBody>
      </p:sp>
      <p:grpSp>
        <p:nvGrpSpPr>
          <p:cNvPr id="63" name="Group 62"/>
          <p:cNvGrpSpPr/>
          <p:nvPr/>
        </p:nvGrpSpPr>
        <p:grpSpPr>
          <a:xfrm>
            <a:off x="2619452" y="4574141"/>
            <a:ext cx="849140" cy="485255"/>
            <a:chOff x="2533489" y="4847280"/>
            <a:chExt cx="849140" cy="485255"/>
          </a:xfrm>
        </p:grpSpPr>
        <p:cxnSp>
          <p:nvCxnSpPr>
            <p:cNvPr id="58" name="Straight Arrow Connector 57"/>
            <p:cNvCxnSpPr/>
            <p:nvPr/>
          </p:nvCxnSpPr>
          <p:spPr>
            <a:xfrm>
              <a:off x="2969402" y="4847280"/>
              <a:ext cx="6096" cy="479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3376533" y="4853038"/>
              <a:ext cx="6096" cy="479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2533489" y="4850158"/>
              <a:ext cx="6096" cy="479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53" name="Thought Bubble: Cloud 52"/>
          <p:cNvSpPr/>
          <p:nvPr/>
        </p:nvSpPr>
        <p:spPr>
          <a:xfrm>
            <a:off x="621633" y="4248368"/>
            <a:ext cx="1830369" cy="1252007"/>
          </a:xfrm>
          <a:prstGeom prst="cloudCallout">
            <a:avLst>
              <a:gd name="adj1" fmla="val -51844"/>
              <a:gd name="adj2" fmla="val 43827"/>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What can I build Here?</a:t>
            </a:r>
          </a:p>
        </p:txBody>
      </p:sp>
      <p:sp>
        <p:nvSpPr>
          <p:cNvPr id="55" name="Thought Bubble: Cloud 54"/>
          <p:cNvSpPr/>
          <p:nvPr/>
        </p:nvSpPr>
        <p:spPr>
          <a:xfrm>
            <a:off x="3774860" y="4159566"/>
            <a:ext cx="1830369" cy="1252007"/>
          </a:xfrm>
          <a:prstGeom prst="cloudCallout">
            <a:avLst>
              <a:gd name="adj1" fmla="val 25659"/>
              <a:gd name="adj2" fmla="val 51076"/>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How Can I build?</a:t>
            </a:r>
          </a:p>
        </p:txBody>
      </p:sp>
      <p:pic>
        <p:nvPicPr>
          <p:cNvPr id="56" name="Picture 55"/>
          <p:cNvPicPr>
            <a:picLocks noChangeAspect="1"/>
          </p:cNvPicPr>
          <p:nvPr/>
        </p:nvPicPr>
        <p:blipFill rotWithShape="1">
          <a:blip r:embed="rId3" cstate="print">
            <a:extLst>
              <a:ext uri="{28A0092B-C50C-407E-A947-70E740481C1C}">
                <a14:useLocalDpi xmlns:a14="http://schemas.microsoft.com/office/drawing/2010/main" val="0"/>
              </a:ext>
            </a:extLst>
          </a:blip>
          <a:srcRect l="10872" t="38936" r="64199" b="15296"/>
          <a:stretch/>
        </p:blipFill>
        <p:spPr>
          <a:xfrm flipH="1">
            <a:off x="4619870" y="5137145"/>
            <a:ext cx="758999" cy="1359381"/>
          </a:xfrm>
          <a:prstGeom prst="rect">
            <a:avLst/>
          </a:prstGeom>
          <a:noFill/>
        </p:spPr>
      </p:pic>
      <p:pic>
        <p:nvPicPr>
          <p:cNvPr id="52" name="Picture 51"/>
          <p:cNvPicPr>
            <a:picLocks noChangeAspect="1"/>
          </p:cNvPicPr>
          <p:nvPr/>
        </p:nvPicPr>
        <p:blipFill rotWithShape="1">
          <a:blip r:embed="rId3" cstate="print">
            <a:extLst>
              <a:ext uri="{28A0092B-C50C-407E-A947-70E740481C1C}">
                <a14:useLocalDpi xmlns:a14="http://schemas.microsoft.com/office/drawing/2010/main" val="0"/>
              </a:ext>
            </a:extLst>
          </a:blip>
          <a:srcRect l="10872" t="38936" r="64199" b="15296"/>
          <a:stretch/>
        </p:blipFill>
        <p:spPr>
          <a:xfrm flipH="1">
            <a:off x="169913" y="5138182"/>
            <a:ext cx="758999" cy="1359381"/>
          </a:xfrm>
          <a:prstGeom prst="rect">
            <a:avLst/>
          </a:prstGeom>
          <a:noFill/>
        </p:spPr>
      </p:pic>
      <p:sp>
        <p:nvSpPr>
          <p:cNvPr id="27" name="Trapezoid 26"/>
          <p:cNvSpPr/>
          <p:nvPr/>
        </p:nvSpPr>
        <p:spPr>
          <a:xfrm>
            <a:off x="1088082" y="2162097"/>
            <a:ext cx="3412212" cy="763351"/>
          </a:xfrm>
          <a:prstGeom prst="trapezoid">
            <a:avLst>
              <a:gd name="adj" fmla="val 9907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GENERAL/ COMPREHENSIVE PLAN</a:t>
            </a:r>
          </a:p>
        </p:txBody>
      </p:sp>
      <p:sp>
        <p:nvSpPr>
          <p:cNvPr id="23" name="Title 1"/>
          <p:cNvSpPr txBox="1">
            <a:spLocks/>
          </p:cNvSpPr>
          <p:nvPr/>
        </p:nvSpPr>
        <p:spPr>
          <a:xfrm>
            <a:off x="2452002" y="1133027"/>
            <a:ext cx="4726507" cy="824794"/>
          </a:xfrm>
          <a:prstGeom prst="rect">
            <a:avLst/>
          </a:prstGeom>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fontScale="77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Zoning must conform to the General Plan</a:t>
            </a:r>
          </a:p>
        </p:txBody>
      </p:sp>
      <p:sp>
        <p:nvSpPr>
          <p:cNvPr id="28" name="Title 1"/>
          <p:cNvSpPr txBox="1">
            <a:spLocks/>
          </p:cNvSpPr>
          <p:nvPr/>
        </p:nvSpPr>
        <p:spPr>
          <a:xfrm>
            <a:off x="4690044" y="2168625"/>
            <a:ext cx="4345314" cy="750297"/>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800" b="1" dirty="0">
                <a:solidFill>
                  <a:schemeClr val="accent1"/>
                </a:solidFill>
              </a:rPr>
              <a:t>Action: Build bike lanes</a:t>
            </a:r>
          </a:p>
        </p:txBody>
      </p:sp>
      <p:sp>
        <p:nvSpPr>
          <p:cNvPr id="29" name="Title 1"/>
          <p:cNvSpPr txBox="1">
            <a:spLocks/>
          </p:cNvSpPr>
          <p:nvPr/>
        </p:nvSpPr>
        <p:spPr>
          <a:xfrm>
            <a:off x="5015873" y="2991367"/>
            <a:ext cx="3869249" cy="766775"/>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fontScale="47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solidFill>
                  <a:schemeClr val="tx1">
                    <a:lumMod val="75000"/>
                    <a:lumOff val="25000"/>
                  </a:schemeClr>
                </a:solidFill>
              </a:rPr>
              <a:t>Regulates land use and building codes on each individual property</a:t>
            </a:r>
          </a:p>
        </p:txBody>
      </p:sp>
      <p:sp>
        <p:nvSpPr>
          <p:cNvPr id="3" name="Arrow: Down 2"/>
          <p:cNvSpPr/>
          <p:nvPr/>
        </p:nvSpPr>
        <p:spPr>
          <a:xfrm>
            <a:off x="2507897" y="2943515"/>
            <a:ext cx="633742" cy="539502"/>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itle 1"/>
          <p:cNvSpPr txBox="1">
            <a:spLocks/>
          </p:cNvSpPr>
          <p:nvPr/>
        </p:nvSpPr>
        <p:spPr>
          <a:xfrm>
            <a:off x="5845825" y="4933928"/>
            <a:ext cx="2787333" cy="1562598"/>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fontScale="47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solidFill>
                  <a:schemeClr val="accent5"/>
                </a:solidFill>
              </a:rPr>
              <a:t>For example, can we build a grocery store in a C-2 zone? Or what is the minimum space required to build an elderly care home? </a:t>
            </a:r>
          </a:p>
        </p:txBody>
      </p:sp>
      <p:sp>
        <p:nvSpPr>
          <p:cNvPr id="31" name="Title 1"/>
          <p:cNvSpPr txBox="1">
            <a:spLocks/>
          </p:cNvSpPr>
          <p:nvPr/>
        </p:nvSpPr>
        <p:spPr>
          <a:xfrm>
            <a:off x="5911497" y="3993036"/>
            <a:ext cx="2787333" cy="792411"/>
          </a:xfrm>
          <a:prstGeom prst="rect">
            <a:avLst/>
          </a:prstGeom>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fontScale="40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A plan applies to many properties; zoning  applies to one piece of property</a:t>
            </a:r>
          </a:p>
        </p:txBody>
      </p:sp>
    </p:spTree>
    <p:extLst>
      <p:ext uri="{BB962C8B-B14F-4D97-AF65-F5344CB8AC3E}">
        <p14:creationId xmlns:p14="http://schemas.microsoft.com/office/powerpoint/2010/main" val="2038273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6037" t="2496" r="789" b="2233"/>
          <a:stretch/>
        </p:blipFill>
        <p:spPr>
          <a:xfrm>
            <a:off x="0" y="0"/>
            <a:ext cx="9368384" cy="6949156"/>
          </a:xfrm>
          <a:prstGeom prst="rect">
            <a:avLst/>
          </a:prstGeom>
        </p:spPr>
      </p:pic>
      <p:sp>
        <p:nvSpPr>
          <p:cNvPr id="5" name="Title 1"/>
          <p:cNvSpPr txBox="1">
            <a:spLocks/>
          </p:cNvSpPr>
          <p:nvPr/>
        </p:nvSpPr>
        <p:spPr>
          <a:xfrm>
            <a:off x="-31447" y="193960"/>
            <a:ext cx="3406936" cy="786282"/>
          </a:xfrm>
          <a:prstGeom prst="rect">
            <a:avLst/>
          </a:prstGeom>
          <a:solidFill>
            <a:schemeClr val="accent1">
              <a:lumMod val="75000"/>
            </a:schemeClr>
          </a:solidFill>
        </p:spPr>
        <p:txBody>
          <a:bodyPr vert="horz" lIns="68580" tIns="34290" rIns="68580" bIns="3429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b="1" dirty="0">
                <a:solidFill>
                  <a:schemeClr val="bg1"/>
                </a:solidFill>
              </a:rPr>
              <a:t>Zoning Map</a:t>
            </a:r>
          </a:p>
        </p:txBody>
      </p:sp>
    </p:spTree>
    <p:extLst>
      <p:ext uri="{BB962C8B-B14F-4D97-AF65-F5344CB8AC3E}">
        <p14:creationId xmlns:p14="http://schemas.microsoft.com/office/powerpoint/2010/main" val="3498259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6037" t="2496" r="789" b="2233"/>
          <a:stretch/>
        </p:blipFill>
        <p:spPr>
          <a:xfrm>
            <a:off x="0" y="0"/>
            <a:ext cx="9368384" cy="6949156"/>
          </a:xfrm>
          <a:prstGeom prst="rect">
            <a:avLst/>
          </a:prstGeom>
        </p:spPr>
      </p:pic>
      <p:sp>
        <p:nvSpPr>
          <p:cNvPr id="5" name="Title 1"/>
          <p:cNvSpPr txBox="1">
            <a:spLocks/>
          </p:cNvSpPr>
          <p:nvPr/>
        </p:nvSpPr>
        <p:spPr>
          <a:xfrm>
            <a:off x="-31447" y="193960"/>
            <a:ext cx="3406936" cy="786282"/>
          </a:xfrm>
          <a:prstGeom prst="rect">
            <a:avLst/>
          </a:prstGeom>
          <a:solidFill>
            <a:schemeClr val="accent1">
              <a:lumMod val="75000"/>
            </a:schemeClr>
          </a:solidFill>
        </p:spPr>
        <p:txBody>
          <a:bodyPr vert="horz" lIns="68580" tIns="34290" rIns="68580" bIns="3429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b="1" dirty="0">
                <a:solidFill>
                  <a:schemeClr val="bg1"/>
                </a:solidFill>
              </a:rPr>
              <a:t>Zoning Map</a:t>
            </a:r>
          </a:p>
        </p:txBody>
      </p:sp>
      <p:sp>
        <p:nvSpPr>
          <p:cNvPr id="26" name="Trapezoid 25"/>
          <p:cNvSpPr/>
          <p:nvPr/>
        </p:nvSpPr>
        <p:spPr>
          <a:xfrm>
            <a:off x="105789" y="5930899"/>
            <a:ext cx="7531535" cy="685801"/>
          </a:xfrm>
          <a:prstGeom prst="trapezoid">
            <a:avLst>
              <a:gd name="adj" fmla="val 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Zoning outlines regulations for setbacks, sidewalks, &amp; specific land uses such as super markets, hospitals, clinics, and parks</a:t>
            </a:r>
          </a:p>
        </p:txBody>
      </p:sp>
    </p:spTree>
    <p:extLst>
      <p:ext uri="{BB962C8B-B14F-4D97-AF65-F5344CB8AC3E}">
        <p14:creationId xmlns:p14="http://schemas.microsoft.com/office/powerpoint/2010/main" val="4286795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6037" t="2496" r="789" b="2233"/>
          <a:stretch/>
        </p:blipFill>
        <p:spPr>
          <a:xfrm>
            <a:off x="0" y="0"/>
            <a:ext cx="9368384" cy="6949156"/>
          </a:xfrm>
          <a:prstGeom prst="rect">
            <a:avLst/>
          </a:prstGeom>
        </p:spPr>
      </p:pic>
      <p:sp>
        <p:nvSpPr>
          <p:cNvPr id="5" name="Title 1"/>
          <p:cNvSpPr txBox="1">
            <a:spLocks/>
          </p:cNvSpPr>
          <p:nvPr/>
        </p:nvSpPr>
        <p:spPr>
          <a:xfrm>
            <a:off x="-31447" y="193960"/>
            <a:ext cx="3406936" cy="786282"/>
          </a:xfrm>
          <a:prstGeom prst="rect">
            <a:avLst/>
          </a:prstGeom>
          <a:solidFill>
            <a:schemeClr val="accent1">
              <a:lumMod val="75000"/>
            </a:schemeClr>
          </a:solidFill>
        </p:spPr>
        <p:txBody>
          <a:bodyPr vert="horz" lIns="68580" tIns="34290" rIns="68580" bIns="3429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b="1" dirty="0">
                <a:solidFill>
                  <a:schemeClr val="bg1"/>
                </a:solidFill>
              </a:rPr>
              <a:t>Zoning Map</a:t>
            </a:r>
          </a:p>
        </p:txBody>
      </p:sp>
      <p:sp>
        <p:nvSpPr>
          <p:cNvPr id="3" name="Rectangle: Rounded Corners 2"/>
          <p:cNvSpPr/>
          <p:nvPr/>
        </p:nvSpPr>
        <p:spPr>
          <a:xfrm>
            <a:off x="6790284" y="88352"/>
            <a:ext cx="2425700" cy="997498"/>
          </a:xfrm>
          <a:prstGeom prst="roundRect">
            <a:avLst/>
          </a:prstGeom>
          <a:no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48139" y="1550528"/>
            <a:ext cx="5854700" cy="2043572"/>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t>MUST Comply with the General Plan</a:t>
            </a:r>
          </a:p>
        </p:txBody>
      </p:sp>
      <p:cxnSp>
        <p:nvCxnSpPr>
          <p:cNvPr id="7" name="Straight Arrow Connector 6"/>
          <p:cNvCxnSpPr/>
          <p:nvPr/>
        </p:nvCxnSpPr>
        <p:spPr>
          <a:xfrm flipV="1">
            <a:off x="6060947" y="782785"/>
            <a:ext cx="1130300" cy="9652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9447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6037" t="2496" r="789" b="2233"/>
          <a:stretch/>
        </p:blipFill>
        <p:spPr>
          <a:xfrm>
            <a:off x="0" y="0"/>
            <a:ext cx="9368384" cy="6949156"/>
          </a:xfrm>
          <a:prstGeom prst="rect">
            <a:avLst/>
          </a:prstGeom>
        </p:spPr>
      </p:pic>
      <p:sp>
        <p:nvSpPr>
          <p:cNvPr id="5" name="Title 1"/>
          <p:cNvSpPr txBox="1">
            <a:spLocks/>
          </p:cNvSpPr>
          <p:nvPr/>
        </p:nvSpPr>
        <p:spPr>
          <a:xfrm>
            <a:off x="-31447" y="193960"/>
            <a:ext cx="3406936" cy="786282"/>
          </a:xfrm>
          <a:prstGeom prst="rect">
            <a:avLst/>
          </a:prstGeom>
          <a:solidFill>
            <a:schemeClr val="accent1">
              <a:lumMod val="75000"/>
            </a:schemeClr>
          </a:solidFill>
        </p:spPr>
        <p:txBody>
          <a:bodyPr vert="horz" lIns="68580" tIns="34290" rIns="68580" bIns="3429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b="1" dirty="0">
                <a:solidFill>
                  <a:schemeClr val="bg1"/>
                </a:solidFill>
              </a:rPr>
              <a:t>Zoning Map</a:t>
            </a:r>
          </a:p>
        </p:txBody>
      </p:sp>
      <p:sp>
        <p:nvSpPr>
          <p:cNvPr id="3" name="Rectangle: Rounded Corners 2"/>
          <p:cNvSpPr/>
          <p:nvPr/>
        </p:nvSpPr>
        <p:spPr>
          <a:xfrm>
            <a:off x="6750978" y="1143044"/>
            <a:ext cx="2494622" cy="1854155"/>
          </a:xfrm>
          <a:prstGeom prst="roundRect">
            <a:avLst/>
          </a:prstGeom>
          <a:no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48139" y="1550528"/>
            <a:ext cx="5854700" cy="2538872"/>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t>There are different zoning classifications</a:t>
            </a:r>
          </a:p>
        </p:txBody>
      </p:sp>
      <p:cxnSp>
        <p:nvCxnSpPr>
          <p:cNvPr id="7" name="Straight Arrow Connector 6"/>
          <p:cNvCxnSpPr/>
          <p:nvPr/>
        </p:nvCxnSpPr>
        <p:spPr>
          <a:xfrm>
            <a:off x="6060947" y="1747985"/>
            <a:ext cx="974853" cy="3001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472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263900" y="7811"/>
            <a:ext cx="5880100" cy="6850189"/>
          </a:xfrm>
          <a:prstGeom prst="rect">
            <a:avLst/>
          </a:prstGeom>
        </p:spPr>
      </p:pic>
      <p:sp>
        <p:nvSpPr>
          <p:cNvPr id="4" name="Rectangle 3"/>
          <p:cNvSpPr/>
          <p:nvPr/>
        </p:nvSpPr>
        <p:spPr>
          <a:xfrm>
            <a:off x="376170" y="256342"/>
            <a:ext cx="2810650" cy="2829758"/>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These classifications are defined in the zoning ordinance</a:t>
            </a:r>
          </a:p>
        </p:txBody>
      </p:sp>
      <p:cxnSp>
        <p:nvCxnSpPr>
          <p:cNvPr id="7" name="Straight Arrow Connector 6"/>
          <p:cNvCxnSpPr/>
          <p:nvPr/>
        </p:nvCxnSpPr>
        <p:spPr>
          <a:xfrm>
            <a:off x="2733557" y="2009907"/>
            <a:ext cx="869722" cy="152999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12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263900" y="7811"/>
            <a:ext cx="5880100" cy="6850189"/>
          </a:xfrm>
          <a:prstGeom prst="rect">
            <a:avLst/>
          </a:prstGeom>
        </p:spPr>
      </p:pic>
      <p:pic>
        <p:nvPicPr>
          <p:cNvPr id="2" name="Picture 1"/>
          <p:cNvPicPr>
            <a:picLocks noChangeAspect="1"/>
          </p:cNvPicPr>
          <p:nvPr/>
        </p:nvPicPr>
        <p:blipFill>
          <a:blip r:embed="rId4"/>
          <a:stretch>
            <a:fillRect/>
          </a:stretch>
        </p:blipFill>
        <p:spPr>
          <a:xfrm>
            <a:off x="2162175" y="1047750"/>
            <a:ext cx="6981825" cy="5810250"/>
          </a:xfrm>
          <a:prstGeom prst="rect">
            <a:avLst/>
          </a:prstGeom>
        </p:spPr>
      </p:pic>
      <p:sp>
        <p:nvSpPr>
          <p:cNvPr id="4" name="Rectangle 3"/>
          <p:cNvSpPr/>
          <p:nvPr/>
        </p:nvSpPr>
        <p:spPr>
          <a:xfrm>
            <a:off x="165033" y="299620"/>
            <a:ext cx="2286067" cy="3269079"/>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Which outlines allowed uses and restrictions </a:t>
            </a:r>
          </a:p>
        </p:txBody>
      </p:sp>
      <p:cxnSp>
        <p:nvCxnSpPr>
          <p:cNvPr id="7" name="Straight Arrow Connector 6"/>
          <p:cNvCxnSpPr/>
          <p:nvPr/>
        </p:nvCxnSpPr>
        <p:spPr>
          <a:xfrm>
            <a:off x="1812066" y="3432905"/>
            <a:ext cx="906526" cy="81741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8010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1447" y="193960"/>
            <a:ext cx="3406936" cy="786282"/>
          </a:xfrm>
          <a:prstGeom prst="rect">
            <a:avLst/>
          </a:prstGeom>
          <a:solidFill>
            <a:schemeClr val="accent1">
              <a:lumMod val="75000"/>
            </a:schemeClr>
          </a:solidFill>
        </p:spPr>
        <p:txBody>
          <a:bodyPr vert="horz" lIns="68580" tIns="34290" rIns="68580" bIns="34290" rtlCol="0" anchor="b">
            <a:normAutofit fontScale="92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b="1" dirty="0">
                <a:solidFill>
                  <a:schemeClr val="bg1"/>
                </a:solidFill>
              </a:rPr>
              <a:t>Zoning Process</a:t>
            </a:r>
          </a:p>
        </p:txBody>
      </p:sp>
      <p:sp>
        <p:nvSpPr>
          <p:cNvPr id="43" name="Title 1"/>
          <p:cNvSpPr txBox="1">
            <a:spLocks/>
          </p:cNvSpPr>
          <p:nvPr/>
        </p:nvSpPr>
        <p:spPr>
          <a:xfrm>
            <a:off x="1356287" y="5353869"/>
            <a:ext cx="2984720" cy="969369"/>
          </a:xfrm>
          <a:prstGeom prst="rect">
            <a:avLst/>
          </a:prstGeom>
          <a:solidFill>
            <a:schemeClr val="bg1">
              <a:lumMod val="75000"/>
            </a:schemeClr>
          </a:solidFill>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Parcel</a:t>
            </a:r>
          </a:p>
        </p:txBody>
      </p:sp>
      <p:sp>
        <p:nvSpPr>
          <p:cNvPr id="44" name="Title 1"/>
          <p:cNvSpPr txBox="1">
            <a:spLocks/>
          </p:cNvSpPr>
          <p:nvPr/>
        </p:nvSpPr>
        <p:spPr>
          <a:xfrm>
            <a:off x="3681984" y="1268275"/>
            <a:ext cx="5363696" cy="766736"/>
          </a:xfrm>
          <a:prstGeom prst="rect">
            <a:avLst/>
          </a:prstGeom>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fontScale="850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Plan</a:t>
            </a:r>
            <a:r>
              <a:rPr lang="en-US" sz="4500" dirty="0">
                <a:sym typeface="Wingdings" panose="05000000000000000000" pitchFamily="2" charset="2"/>
              </a:rPr>
              <a:t> built environment</a:t>
            </a:r>
            <a:endParaRPr lang="en-US" sz="4500" dirty="0"/>
          </a:p>
        </p:txBody>
      </p:sp>
      <p:sp>
        <p:nvSpPr>
          <p:cNvPr id="54" name="Title 1"/>
          <p:cNvSpPr txBox="1">
            <a:spLocks/>
          </p:cNvSpPr>
          <p:nvPr/>
        </p:nvSpPr>
        <p:spPr>
          <a:xfrm>
            <a:off x="5196767" y="5353869"/>
            <a:ext cx="2984720" cy="969369"/>
          </a:xfrm>
          <a:prstGeom prst="rect">
            <a:avLst/>
          </a:prstGeom>
          <a:solidFill>
            <a:schemeClr val="bg1">
              <a:lumMod val="75000"/>
            </a:schemeClr>
          </a:solidFill>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Parcel</a:t>
            </a:r>
          </a:p>
        </p:txBody>
      </p:sp>
      <p:sp>
        <p:nvSpPr>
          <p:cNvPr id="15" name="Title 1"/>
          <p:cNvSpPr txBox="1">
            <a:spLocks/>
          </p:cNvSpPr>
          <p:nvPr/>
        </p:nvSpPr>
        <p:spPr>
          <a:xfrm>
            <a:off x="177512" y="1268275"/>
            <a:ext cx="3406936" cy="786282"/>
          </a:xfrm>
          <a:prstGeom prst="rect">
            <a:avLst/>
          </a:prstGeom>
          <a:solidFill>
            <a:schemeClr val="accent6"/>
          </a:solidFill>
        </p:spPr>
        <p:txBody>
          <a:bodyPr vert="horz" lIns="68580" tIns="34290" rIns="68580" bIns="3429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b="1" dirty="0">
                <a:solidFill>
                  <a:schemeClr val="bg1"/>
                </a:solidFill>
              </a:rPr>
              <a:t>ZONING</a:t>
            </a:r>
          </a:p>
        </p:txBody>
      </p:sp>
      <p:grpSp>
        <p:nvGrpSpPr>
          <p:cNvPr id="16" name="Group 15"/>
          <p:cNvGrpSpPr/>
          <p:nvPr/>
        </p:nvGrpSpPr>
        <p:grpSpPr>
          <a:xfrm>
            <a:off x="2533489" y="4865526"/>
            <a:ext cx="848096" cy="511540"/>
            <a:chOff x="2533489" y="4865526"/>
            <a:chExt cx="848096" cy="511540"/>
          </a:xfrm>
        </p:grpSpPr>
        <p:cxnSp>
          <p:nvCxnSpPr>
            <p:cNvPr id="17" name="Straight Arrow Connector 16"/>
            <p:cNvCxnSpPr/>
            <p:nvPr/>
          </p:nvCxnSpPr>
          <p:spPr>
            <a:xfrm>
              <a:off x="2969402" y="4874372"/>
              <a:ext cx="6096" cy="479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375489" y="4865526"/>
              <a:ext cx="6096" cy="479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533489" y="4897569"/>
              <a:ext cx="6096" cy="479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5590592" y="4863110"/>
            <a:ext cx="848096" cy="497686"/>
            <a:chOff x="2533489" y="4872453"/>
            <a:chExt cx="848096" cy="497686"/>
          </a:xfrm>
        </p:grpSpPr>
        <p:cxnSp>
          <p:nvCxnSpPr>
            <p:cNvPr id="21" name="Straight Arrow Connector 20"/>
            <p:cNvCxnSpPr/>
            <p:nvPr/>
          </p:nvCxnSpPr>
          <p:spPr>
            <a:xfrm>
              <a:off x="2969402" y="4881299"/>
              <a:ext cx="6096" cy="479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375489" y="4872453"/>
              <a:ext cx="6096" cy="479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533489" y="4890642"/>
              <a:ext cx="6096" cy="479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5" name="Trapezoid 44"/>
          <p:cNvSpPr/>
          <p:nvPr/>
        </p:nvSpPr>
        <p:spPr>
          <a:xfrm>
            <a:off x="1207008" y="2809609"/>
            <a:ext cx="7315200" cy="482872"/>
          </a:xfrm>
          <a:prstGeom prst="trapezoid">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highlight>
                  <a:srgbClr val="C0C0C0"/>
                </a:highlight>
              </a:rPr>
              <a:t>Zoning Ordinance (map)</a:t>
            </a:r>
          </a:p>
        </p:txBody>
      </p:sp>
      <p:sp>
        <p:nvSpPr>
          <p:cNvPr id="24" name="Trapezoid 23"/>
          <p:cNvSpPr/>
          <p:nvPr/>
        </p:nvSpPr>
        <p:spPr>
          <a:xfrm>
            <a:off x="1245786" y="2127686"/>
            <a:ext cx="7315200" cy="549190"/>
          </a:xfrm>
          <a:prstGeom prst="trapezoid">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General Plan</a:t>
            </a:r>
          </a:p>
        </p:txBody>
      </p:sp>
      <p:sp>
        <p:nvSpPr>
          <p:cNvPr id="25" name="Trapezoid 24"/>
          <p:cNvSpPr/>
          <p:nvPr/>
        </p:nvSpPr>
        <p:spPr>
          <a:xfrm>
            <a:off x="1245786" y="3431134"/>
            <a:ext cx="7315200" cy="482872"/>
          </a:xfrm>
          <a:prstGeom prst="trapezoid">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Classification Categories (Specific Land Uses)</a:t>
            </a:r>
          </a:p>
        </p:txBody>
      </p:sp>
      <p:sp>
        <p:nvSpPr>
          <p:cNvPr id="26" name="Trapezoid 25"/>
          <p:cNvSpPr/>
          <p:nvPr/>
        </p:nvSpPr>
        <p:spPr>
          <a:xfrm>
            <a:off x="1098840" y="4046739"/>
            <a:ext cx="7531535" cy="750086"/>
          </a:xfrm>
          <a:prstGeom prst="trapezoi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setback, sidewalks, &amp; specific land uses such as super markets, hospitals, clinics, and parks</a:t>
            </a:r>
          </a:p>
        </p:txBody>
      </p:sp>
    </p:spTree>
    <p:extLst>
      <p:ext uri="{BB962C8B-B14F-4D97-AF65-F5344CB8AC3E}">
        <p14:creationId xmlns:p14="http://schemas.microsoft.com/office/powerpoint/2010/main" val="3239193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98589" y="273578"/>
            <a:ext cx="2799827" cy="791279"/>
          </a:xfrm>
          <a:prstGeom prst="rect">
            <a:avLst/>
          </a:prstGeom>
          <a:solidFill>
            <a:schemeClr val="accent1"/>
          </a:solidFill>
        </p:spPr>
        <p:txBody>
          <a:bodyPr vert="horz" lIns="68580" tIns="34291" rIns="68580" bIns="34291"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b="1" dirty="0">
                <a:solidFill>
                  <a:schemeClr val="bg1"/>
                </a:solidFill>
              </a:rPr>
              <a:t>Last time…</a:t>
            </a:r>
          </a:p>
        </p:txBody>
      </p:sp>
      <p:sp>
        <p:nvSpPr>
          <p:cNvPr id="3" name="Oval 2"/>
          <p:cNvSpPr/>
          <p:nvPr/>
        </p:nvSpPr>
        <p:spPr>
          <a:xfrm>
            <a:off x="687089" y="1814321"/>
            <a:ext cx="1854845" cy="1854845"/>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6" name="Title 1"/>
          <p:cNvSpPr txBox="1">
            <a:spLocks/>
          </p:cNvSpPr>
          <p:nvPr/>
        </p:nvSpPr>
        <p:spPr>
          <a:xfrm>
            <a:off x="760813" y="3953440"/>
            <a:ext cx="1707397" cy="347967"/>
          </a:xfrm>
          <a:prstGeom prst="rect">
            <a:avLst/>
          </a:prstGeom>
        </p:spPr>
        <p:txBody>
          <a:bodyPr vert="horz" lIns="68580" tIns="34291" rIns="68580" bIns="34291" rtlCol="0" anchor="b">
            <a:normAutofit fontScale="55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solidFill>
                  <a:schemeClr val="accent2"/>
                </a:solidFill>
              </a:rPr>
              <a:t>Webinar 1</a:t>
            </a:r>
          </a:p>
        </p:txBody>
      </p:sp>
      <p:sp>
        <p:nvSpPr>
          <p:cNvPr id="14" name="Title 1"/>
          <p:cNvSpPr txBox="1">
            <a:spLocks/>
          </p:cNvSpPr>
          <p:nvPr/>
        </p:nvSpPr>
        <p:spPr>
          <a:xfrm>
            <a:off x="523870" y="4120180"/>
            <a:ext cx="2159071" cy="919729"/>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000" dirty="0"/>
              <a:t>What Creates the Built Environment?</a:t>
            </a:r>
          </a:p>
        </p:txBody>
      </p:sp>
      <p:grpSp>
        <p:nvGrpSpPr>
          <p:cNvPr id="21" name="Group 20"/>
          <p:cNvGrpSpPr/>
          <p:nvPr/>
        </p:nvGrpSpPr>
        <p:grpSpPr>
          <a:xfrm>
            <a:off x="3307133" y="4322467"/>
            <a:ext cx="5305172" cy="1070217"/>
            <a:chOff x="-1782779" y="3661468"/>
            <a:chExt cx="5305172" cy="1070217"/>
          </a:xfrm>
        </p:grpSpPr>
        <p:sp>
          <p:nvSpPr>
            <p:cNvPr id="22" name="Rectangle 21"/>
            <p:cNvSpPr/>
            <p:nvPr/>
          </p:nvSpPr>
          <p:spPr>
            <a:xfrm>
              <a:off x="-1782779" y="3661468"/>
              <a:ext cx="5305172" cy="1070217"/>
            </a:xfrm>
            <a:prstGeom prst="rect">
              <a:avLst/>
            </a:prstGeom>
            <a:solidFill>
              <a:srgbClr val="AFABA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23" name="Picture 22" descr="Log in | Sign Up Upload Clipar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0108" y="3836033"/>
              <a:ext cx="694495" cy="694495"/>
            </a:xfrm>
            <a:prstGeom prst="rect">
              <a:avLst/>
            </a:prstGeom>
          </p:spPr>
        </p:pic>
        <p:grpSp>
          <p:nvGrpSpPr>
            <p:cNvPr id="24" name="Group 23"/>
            <p:cNvGrpSpPr/>
            <p:nvPr/>
          </p:nvGrpSpPr>
          <p:grpSpPr>
            <a:xfrm>
              <a:off x="-113259" y="3852406"/>
              <a:ext cx="588932" cy="694495"/>
              <a:chOff x="-7860548" y="-5142751"/>
              <a:chExt cx="4727197" cy="5574525"/>
            </a:xfrm>
          </p:grpSpPr>
          <p:pic>
            <p:nvPicPr>
              <p:cNvPr id="31" name="Picture 2" descr="http://geology.com/county-map/arizona-county-map.gif"/>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7860548" y="-5142751"/>
                <a:ext cx="4727197" cy="557452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p:cNvPicPr>
                <a:picLocks noChangeAspect="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763406" y="-5062773"/>
                <a:ext cx="2498143" cy="2795542"/>
              </a:xfrm>
              <a:prstGeom prst="rect">
                <a:avLst/>
              </a:prstGeom>
            </p:spPr>
          </p:pic>
        </p:grpSp>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06343" y="3753497"/>
              <a:ext cx="1394757" cy="942856"/>
            </a:xfrm>
            <a:prstGeom prst="rect">
              <a:avLst/>
            </a:prstGeom>
          </p:spPr>
        </p:pic>
        <p:pic>
          <p:nvPicPr>
            <p:cNvPr id="26" name="Picture 2" descr="http://geology.com/cities-map/map-of-arizona-cities.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4687" y="3852406"/>
              <a:ext cx="608631" cy="71435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A map showing how Arizona countys are grouped into Councils of Government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7107" y="3836033"/>
              <a:ext cx="616067" cy="777785"/>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p:cNvGrpSpPr/>
            <p:nvPr/>
          </p:nvGrpSpPr>
          <p:grpSpPr>
            <a:xfrm>
              <a:off x="1198966" y="3683406"/>
              <a:ext cx="981653" cy="1008475"/>
              <a:chOff x="-821812" y="1986359"/>
              <a:chExt cx="1624613" cy="1669002"/>
            </a:xfrm>
          </p:grpSpPr>
          <p:pic>
            <p:nvPicPr>
              <p:cNvPr id="29" name="Picture 28"/>
              <p:cNvPicPr>
                <a:picLocks noChangeAspect="1"/>
              </p:cNvPicPr>
              <p:nvPr/>
            </p:nvPicPr>
            <p:blipFill rotWithShape="1">
              <a:blip r:embed="rId10" cstate="print">
                <a:duotone>
                  <a:schemeClr val="accent2">
                    <a:shade val="45000"/>
                    <a:satMod val="135000"/>
                  </a:schemeClr>
                  <a:prstClr val="white"/>
                </a:duotone>
                <a:extLst>
                  <a:ext uri="{28A0092B-C50C-407E-A947-70E740481C1C}">
                    <a14:useLocalDpi xmlns:a14="http://schemas.microsoft.com/office/drawing/2010/main" val="0"/>
                  </a:ext>
                </a:extLst>
              </a:blip>
              <a:srcRect l="13786" t="46373" r="68447" b="26626"/>
              <a:stretch/>
            </p:blipFill>
            <p:spPr>
              <a:xfrm>
                <a:off x="-821812" y="1986359"/>
                <a:ext cx="1624613" cy="1669002"/>
              </a:xfrm>
              <a:prstGeom prst="rect">
                <a:avLst/>
              </a:prstGeom>
            </p:spPr>
          </p:pic>
          <p:pic>
            <p:nvPicPr>
              <p:cNvPr id="30" name="Picture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35208" y="2273381"/>
                <a:ext cx="997708" cy="1155129"/>
              </a:xfrm>
              <a:prstGeom prst="rect">
                <a:avLst/>
              </a:prstGeom>
            </p:spPr>
          </p:pic>
        </p:grpSp>
      </p:grpSp>
      <p:grpSp>
        <p:nvGrpSpPr>
          <p:cNvPr id="2" name="Group 1"/>
          <p:cNvGrpSpPr/>
          <p:nvPr/>
        </p:nvGrpSpPr>
        <p:grpSpPr>
          <a:xfrm>
            <a:off x="607373" y="5032716"/>
            <a:ext cx="2155736" cy="1467390"/>
            <a:chOff x="3336587" y="4923383"/>
            <a:chExt cx="2155736" cy="1467390"/>
          </a:xfrm>
        </p:grpSpPr>
        <p:pic>
          <p:nvPicPr>
            <p:cNvPr id="34" name="Picture 3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86267" y="4923383"/>
              <a:ext cx="1306056" cy="1044845"/>
            </a:xfrm>
            <a:prstGeom prst="rect">
              <a:avLst/>
            </a:prstGeom>
            <a:effectLst>
              <a:outerShdw blurRad="76200" dir="18900000" sy="23000" kx="-1200000" algn="bl" rotWithShape="0">
                <a:prstClr val="black">
                  <a:alpha val="20000"/>
                </a:prstClr>
              </a:outerShdw>
            </a:effectLst>
          </p:spPr>
        </p:pic>
        <p:pic>
          <p:nvPicPr>
            <p:cNvPr id="35" name="Picture 34"/>
            <p:cNvPicPr>
              <a:picLocks noChangeAspect="1"/>
            </p:cNvPicPr>
            <p:nvPr/>
          </p:nvPicPr>
          <p:blipFill rotWithShape="1">
            <a:blip r:embed="rId13" cstate="print">
              <a:extLst>
                <a:ext uri="{28A0092B-C50C-407E-A947-70E740481C1C}">
                  <a14:useLocalDpi xmlns:a14="http://schemas.microsoft.com/office/drawing/2010/main" val="0"/>
                </a:ext>
              </a:extLst>
            </a:blip>
            <a:srcRect l="39887" t="20790" r="-8263" b="15297"/>
            <a:stretch/>
          </p:blipFill>
          <p:spPr>
            <a:xfrm flipH="1">
              <a:off x="3336587" y="5481494"/>
              <a:ext cx="997164" cy="909279"/>
            </a:xfrm>
            <a:prstGeom prst="rect">
              <a:avLst/>
            </a:prstGeom>
            <a:noFill/>
            <a:effectLst>
              <a:outerShdw blurRad="76200" dir="18900000" sy="23000" kx="-1200000" algn="bl" rotWithShape="0">
                <a:prstClr val="black">
                  <a:alpha val="20000"/>
                </a:prstClr>
              </a:outerShdw>
            </a:effectLst>
          </p:spPr>
        </p:pic>
        <p:pic>
          <p:nvPicPr>
            <p:cNvPr id="36" name="Picture 35"/>
            <p:cNvPicPr>
              <a:picLocks noChangeAspect="1"/>
            </p:cNvPicPr>
            <p:nvPr/>
          </p:nvPicPr>
          <p:blipFill rotWithShape="1">
            <a:blip r:embed="rId13" cstate="print">
              <a:duotone>
                <a:schemeClr val="accent2">
                  <a:shade val="45000"/>
                  <a:satMod val="135000"/>
                </a:schemeClr>
                <a:prstClr val="white"/>
              </a:duotone>
              <a:extLst>
                <a:ext uri="{28A0092B-C50C-407E-A947-70E740481C1C}">
                  <a14:useLocalDpi xmlns:a14="http://schemas.microsoft.com/office/drawing/2010/main" val="0"/>
                </a:ext>
              </a:extLst>
            </a:blip>
            <a:srcRect l="10872" t="38936" r="64199" b="15296"/>
            <a:stretch/>
          </p:blipFill>
          <p:spPr>
            <a:xfrm flipH="1">
              <a:off x="4441113" y="5739647"/>
              <a:ext cx="363549" cy="651125"/>
            </a:xfrm>
            <a:prstGeom prst="rect">
              <a:avLst/>
            </a:prstGeom>
            <a:noFill/>
            <a:effectLst>
              <a:outerShdw blurRad="76200" dir="18900000" sy="23000" kx="-1200000" algn="bl" rotWithShape="0">
                <a:prstClr val="black">
                  <a:alpha val="20000"/>
                </a:prstClr>
              </a:outerShdw>
            </a:effectLst>
          </p:spPr>
        </p:pic>
      </p:grpSp>
      <p:grpSp>
        <p:nvGrpSpPr>
          <p:cNvPr id="4" name="Group 3"/>
          <p:cNvGrpSpPr/>
          <p:nvPr/>
        </p:nvGrpSpPr>
        <p:grpSpPr>
          <a:xfrm>
            <a:off x="3107380" y="2609965"/>
            <a:ext cx="5795344" cy="896273"/>
            <a:chOff x="3163456" y="1934171"/>
            <a:chExt cx="5795344" cy="896273"/>
          </a:xfrm>
        </p:grpSpPr>
        <p:sp>
          <p:nvSpPr>
            <p:cNvPr id="39" name="Rounded Rectangle 12"/>
            <p:cNvSpPr/>
            <p:nvPr/>
          </p:nvSpPr>
          <p:spPr>
            <a:xfrm>
              <a:off x="4830023" y="1934171"/>
              <a:ext cx="1550988" cy="880389"/>
            </a:xfrm>
            <a:prstGeom prst="roundRect">
              <a:avLst/>
            </a:prstGeom>
            <a:blipFill>
              <a:blip r:embed="rId14">
                <a:duotone>
                  <a:schemeClr val="accent6">
                    <a:shade val="45000"/>
                    <a:satMod val="135000"/>
                  </a:schemeClr>
                  <a:prstClr val="white"/>
                </a:duotone>
              </a:blip>
              <a:srcRect/>
              <a:stretch>
                <a:fillRect t="-44680" b="-164297"/>
              </a:stretch>
            </a:blip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350" b="1" dirty="0"/>
                <a:t>Parks and Open Space</a:t>
              </a:r>
            </a:p>
          </p:txBody>
        </p:sp>
        <p:sp>
          <p:nvSpPr>
            <p:cNvPr id="40" name="Rounded Rectangle 16"/>
            <p:cNvSpPr/>
            <p:nvPr/>
          </p:nvSpPr>
          <p:spPr>
            <a:xfrm>
              <a:off x="3163456" y="1945730"/>
              <a:ext cx="1648317" cy="880389"/>
            </a:xfrm>
            <a:prstGeom prst="roundRect">
              <a:avLst/>
            </a:prstGeom>
            <a:blipFill>
              <a:blip r:embed="rId15">
                <a:duotone>
                  <a:schemeClr val="accent1">
                    <a:shade val="45000"/>
                    <a:satMod val="135000"/>
                  </a:schemeClr>
                  <a:prstClr val="white"/>
                </a:duotone>
              </a:blip>
              <a:srcRect/>
              <a:stretch>
                <a:fillRect t="-136299" b="-103167"/>
              </a:stretch>
            </a:blip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350" b="1" dirty="0"/>
                <a:t>Transportation</a:t>
              </a:r>
            </a:p>
          </p:txBody>
        </p:sp>
        <p:sp>
          <p:nvSpPr>
            <p:cNvPr id="41" name="Rounded Rectangle 16"/>
            <p:cNvSpPr/>
            <p:nvPr/>
          </p:nvSpPr>
          <p:spPr>
            <a:xfrm>
              <a:off x="6422489" y="1945730"/>
              <a:ext cx="1289658" cy="880389"/>
            </a:xfrm>
            <a:prstGeom prst="roundRect">
              <a:avLst/>
            </a:prstGeom>
            <a:blipFill>
              <a:blip r:embed="rId16">
                <a:duotone>
                  <a:schemeClr val="accent2">
                    <a:shade val="45000"/>
                    <a:satMod val="135000"/>
                  </a:schemeClr>
                  <a:prstClr val="white"/>
                </a:duotone>
              </a:blip>
              <a:srcRect/>
              <a:stretch>
                <a:fillRect l="496" t="-82892" r="-496" b="-124470"/>
              </a:stretch>
            </a:blip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350" b="1" dirty="0"/>
                <a:t>Economic Development</a:t>
              </a:r>
            </a:p>
          </p:txBody>
        </p:sp>
        <p:sp>
          <p:nvSpPr>
            <p:cNvPr id="42" name="Rounded Rectangle 17"/>
            <p:cNvSpPr/>
            <p:nvPr/>
          </p:nvSpPr>
          <p:spPr>
            <a:xfrm>
              <a:off x="7853192" y="1945730"/>
              <a:ext cx="1105608" cy="884714"/>
            </a:xfrm>
            <a:prstGeom prst="roundRect">
              <a:avLst/>
            </a:prstGeom>
            <a:blipFill>
              <a:blip r:embed="rId17">
                <a:duotone>
                  <a:schemeClr val="accent4">
                    <a:shade val="45000"/>
                    <a:satMod val="135000"/>
                  </a:schemeClr>
                  <a:prstClr val="white"/>
                </a:duotone>
              </a:blip>
              <a:srcRect/>
              <a:stretch>
                <a:fillRect t="-15364" b="-49101"/>
              </a:stretch>
            </a:blip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350" b="1" dirty="0"/>
                <a:t>Land Use</a:t>
              </a:r>
            </a:p>
          </p:txBody>
        </p:sp>
      </p:grpSp>
      <p:sp>
        <p:nvSpPr>
          <p:cNvPr id="43" name="Rectangle 42"/>
          <p:cNvSpPr/>
          <p:nvPr/>
        </p:nvSpPr>
        <p:spPr>
          <a:xfrm>
            <a:off x="3209228" y="3570463"/>
            <a:ext cx="5738815" cy="646331"/>
          </a:xfrm>
          <a:prstGeom prst="rect">
            <a:avLst/>
          </a:prstGeom>
        </p:spPr>
        <p:txBody>
          <a:bodyPr wrap="square">
            <a:spAutoFit/>
          </a:bodyPr>
          <a:lstStyle/>
          <a:p>
            <a:pPr marL="285750" indent="-285750">
              <a:buFont typeface="Arial" panose="020B0604020202020204" pitchFamily="34" charset="0"/>
              <a:buChar char="•"/>
            </a:pPr>
            <a:r>
              <a:rPr lang="en-US" dirty="0">
                <a:latin typeface="+mj-lt"/>
              </a:rPr>
              <a:t>There are different levels of government that affect planning (</a:t>
            </a:r>
            <a:r>
              <a:rPr lang="en-US" b="1" dirty="0">
                <a:solidFill>
                  <a:schemeClr val="accent1">
                    <a:lumMod val="75000"/>
                  </a:schemeClr>
                </a:solidFill>
                <a:latin typeface="+mj-lt"/>
              </a:rPr>
              <a:t>federal</a:t>
            </a:r>
            <a:r>
              <a:rPr lang="en-US" b="1" dirty="0">
                <a:latin typeface="+mj-lt"/>
              </a:rPr>
              <a:t>, </a:t>
            </a:r>
            <a:r>
              <a:rPr lang="en-US" b="1" dirty="0">
                <a:solidFill>
                  <a:schemeClr val="accent1">
                    <a:lumMod val="75000"/>
                  </a:schemeClr>
                </a:solidFill>
                <a:latin typeface="+mj-lt"/>
              </a:rPr>
              <a:t>state</a:t>
            </a:r>
            <a:r>
              <a:rPr lang="en-US" b="1" dirty="0">
                <a:latin typeface="+mj-lt"/>
              </a:rPr>
              <a:t>, </a:t>
            </a:r>
            <a:r>
              <a:rPr lang="en-US" b="1" dirty="0">
                <a:solidFill>
                  <a:schemeClr val="accent1">
                    <a:lumMod val="75000"/>
                  </a:schemeClr>
                </a:solidFill>
                <a:latin typeface="+mj-lt"/>
              </a:rPr>
              <a:t>county/regional</a:t>
            </a:r>
            <a:r>
              <a:rPr lang="en-US" dirty="0">
                <a:latin typeface="+mj-lt"/>
              </a:rPr>
              <a:t>, &amp; </a:t>
            </a:r>
            <a:r>
              <a:rPr lang="en-US" b="1" dirty="0">
                <a:solidFill>
                  <a:schemeClr val="accent1">
                    <a:lumMod val="75000"/>
                  </a:schemeClr>
                </a:solidFill>
                <a:latin typeface="+mj-lt"/>
              </a:rPr>
              <a:t>local</a:t>
            </a:r>
            <a:r>
              <a:rPr lang="en-US" dirty="0">
                <a:latin typeface="+mj-lt"/>
              </a:rPr>
              <a:t>) </a:t>
            </a:r>
          </a:p>
        </p:txBody>
      </p:sp>
      <p:sp>
        <p:nvSpPr>
          <p:cNvPr id="45" name="Rectangle 44"/>
          <p:cNvSpPr/>
          <p:nvPr/>
        </p:nvSpPr>
        <p:spPr>
          <a:xfrm>
            <a:off x="3148238" y="1857961"/>
            <a:ext cx="5335085" cy="646331"/>
          </a:xfrm>
          <a:prstGeom prst="rect">
            <a:avLst/>
          </a:prstGeom>
        </p:spPr>
        <p:txBody>
          <a:bodyPr wrap="square">
            <a:spAutoFit/>
          </a:bodyPr>
          <a:lstStyle/>
          <a:p>
            <a:pPr marL="285750" indent="-285750">
              <a:buFont typeface="Arial" panose="020B0604020202020204" pitchFamily="34" charset="0"/>
              <a:buChar char="•"/>
            </a:pPr>
            <a:r>
              <a:rPr lang="en-US" dirty="0">
                <a:latin typeface="+mj-lt"/>
              </a:rPr>
              <a:t>The different types of plans that take place can fall into four broad categories:</a:t>
            </a:r>
            <a:endParaRPr lang="en-US" b="1" dirty="0">
              <a:latin typeface="+mj-lt"/>
            </a:endParaRPr>
          </a:p>
        </p:txBody>
      </p:sp>
      <p:sp>
        <p:nvSpPr>
          <p:cNvPr id="46" name="Rectangle 45"/>
          <p:cNvSpPr/>
          <p:nvPr/>
        </p:nvSpPr>
        <p:spPr>
          <a:xfrm>
            <a:off x="3044572" y="5583622"/>
            <a:ext cx="5899010" cy="923330"/>
          </a:xfrm>
          <a:prstGeom prst="rect">
            <a:avLst/>
          </a:prstGeom>
        </p:spPr>
        <p:txBody>
          <a:bodyPr wrap="square">
            <a:spAutoFit/>
          </a:bodyPr>
          <a:lstStyle/>
          <a:p>
            <a:pPr marL="285750" indent="-285750">
              <a:buFont typeface="Arial" panose="020B0604020202020204" pitchFamily="34" charset="0"/>
              <a:buChar char="•"/>
            </a:pPr>
            <a:r>
              <a:rPr lang="en-US" dirty="0">
                <a:latin typeface="+mj-lt"/>
              </a:rPr>
              <a:t>Most plans have elements, </a:t>
            </a:r>
            <a:r>
              <a:rPr lang="en-US" b="1" i="1" dirty="0">
                <a:solidFill>
                  <a:schemeClr val="accent1">
                    <a:lumMod val="75000"/>
                  </a:schemeClr>
                </a:solidFill>
                <a:latin typeface="+mj-lt"/>
              </a:rPr>
              <a:t>strategies</a:t>
            </a:r>
            <a:r>
              <a:rPr lang="en-US" dirty="0">
                <a:latin typeface="+mj-lt"/>
              </a:rPr>
              <a:t>, </a:t>
            </a:r>
            <a:r>
              <a:rPr lang="en-US" b="1" i="1" dirty="0">
                <a:solidFill>
                  <a:schemeClr val="accent1">
                    <a:lumMod val="75000"/>
                  </a:schemeClr>
                </a:solidFill>
                <a:latin typeface="+mj-lt"/>
              </a:rPr>
              <a:t>goals</a:t>
            </a:r>
            <a:r>
              <a:rPr lang="en-US" dirty="0">
                <a:latin typeface="+mj-lt"/>
              </a:rPr>
              <a:t>, and </a:t>
            </a:r>
            <a:r>
              <a:rPr lang="en-US" b="1" i="1" dirty="0">
                <a:solidFill>
                  <a:schemeClr val="accent1">
                    <a:lumMod val="75000"/>
                  </a:schemeClr>
                </a:solidFill>
                <a:latin typeface="+mj-lt"/>
              </a:rPr>
              <a:t>policies</a:t>
            </a:r>
            <a:r>
              <a:rPr lang="en-US" dirty="0">
                <a:latin typeface="+mj-lt"/>
              </a:rPr>
              <a:t> that can influence health; the plans with the most direct impacts you can influence are regulated by the </a:t>
            </a:r>
            <a:r>
              <a:rPr lang="en-US" b="1" dirty="0">
                <a:solidFill>
                  <a:schemeClr val="accent1">
                    <a:lumMod val="75000"/>
                  </a:schemeClr>
                </a:solidFill>
                <a:latin typeface="+mj-lt"/>
              </a:rPr>
              <a:t>local</a:t>
            </a:r>
            <a:r>
              <a:rPr lang="en-US" b="1" dirty="0">
                <a:latin typeface="+mj-lt"/>
              </a:rPr>
              <a:t> </a:t>
            </a:r>
            <a:r>
              <a:rPr lang="en-US" b="1" dirty="0">
                <a:solidFill>
                  <a:schemeClr val="accent1">
                    <a:lumMod val="75000"/>
                  </a:schemeClr>
                </a:solidFill>
                <a:latin typeface="+mj-lt"/>
              </a:rPr>
              <a:t>level</a:t>
            </a:r>
            <a:r>
              <a:rPr lang="en-US" dirty="0">
                <a:latin typeface="+mj-lt"/>
              </a:rPr>
              <a:t>. </a:t>
            </a:r>
          </a:p>
        </p:txBody>
      </p:sp>
      <p:sp>
        <p:nvSpPr>
          <p:cNvPr id="47" name="TextBox 46"/>
          <p:cNvSpPr txBox="1"/>
          <p:nvPr/>
        </p:nvSpPr>
        <p:spPr>
          <a:xfrm>
            <a:off x="813847" y="1158229"/>
            <a:ext cx="2013204" cy="523220"/>
          </a:xfrm>
          <a:prstGeom prst="rect">
            <a:avLst/>
          </a:prstGeom>
          <a:noFill/>
        </p:spPr>
        <p:txBody>
          <a:bodyPr wrap="square" rtlCol="0">
            <a:spAutoFit/>
          </a:bodyPr>
          <a:lstStyle/>
          <a:p>
            <a:r>
              <a:rPr lang="en-US" sz="2800" b="1" dirty="0">
                <a:solidFill>
                  <a:schemeClr val="accent1">
                    <a:lumMod val="75000"/>
                  </a:schemeClr>
                </a:solidFill>
              </a:rPr>
              <a:t>Overview</a:t>
            </a:r>
          </a:p>
        </p:txBody>
      </p:sp>
      <p:grpSp>
        <p:nvGrpSpPr>
          <p:cNvPr id="9" name="Group 8"/>
          <p:cNvGrpSpPr/>
          <p:nvPr/>
        </p:nvGrpSpPr>
        <p:grpSpPr>
          <a:xfrm>
            <a:off x="7125332" y="-17252"/>
            <a:ext cx="1968008" cy="1788700"/>
            <a:chOff x="7175992" y="25622"/>
            <a:chExt cx="1968008" cy="1788700"/>
          </a:xfrm>
        </p:grpSpPr>
        <p:pic>
          <p:nvPicPr>
            <p:cNvPr id="7" name="Picture 6"/>
            <p:cNvPicPr>
              <a:picLocks noChangeAspect="1"/>
            </p:cNvPicPr>
            <p:nvPr/>
          </p:nvPicPr>
          <p:blipFill rotWithShape="1">
            <a:blip r:embed="rId18"/>
            <a:srcRect b="7068"/>
            <a:stretch/>
          </p:blipFill>
          <p:spPr>
            <a:xfrm>
              <a:off x="7192768" y="25622"/>
              <a:ext cx="1951232" cy="1788700"/>
            </a:xfrm>
            <a:prstGeom prst="rect">
              <a:avLst/>
            </a:prstGeom>
          </p:spPr>
        </p:pic>
        <p:sp>
          <p:nvSpPr>
            <p:cNvPr id="8" name="Rectangle 7"/>
            <p:cNvSpPr/>
            <p:nvPr/>
          </p:nvSpPr>
          <p:spPr>
            <a:xfrm>
              <a:off x="7175992" y="467068"/>
              <a:ext cx="712642" cy="597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p:cNvSpPr txBox="1"/>
          <p:nvPr/>
        </p:nvSpPr>
        <p:spPr>
          <a:xfrm>
            <a:off x="3148238" y="655289"/>
            <a:ext cx="4689736" cy="92333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j-lt"/>
              </a:rPr>
              <a:t>The built environment we see around us is a component of our health, shaped by </a:t>
            </a:r>
            <a:r>
              <a:rPr lang="en-US" b="1" i="1" dirty="0">
                <a:solidFill>
                  <a:schemeClr val="accent1">
                    <a:lumMod val="75000"/>
                  </a:schemeClr>
                </a:solidFill>
                <a:latin typeface="+mj-lt"/>
              </a:rPr>
              <a:t>plans</a:t>
            </a:r>
            <a:r>
              <a:rPr lang="en-US" b="1" i="1" dirty="0">
                <a:latin typeface="+mj-lt"/>
              </a:rPr>
              <a:t> </a:t>
            </a:r>
            <a:r>
              <a:rPr lang="en-US" dirty="0">
                <a:latin typeface="+mj-lt"/>
              </a:rPr>
              <a:t>and</a:t>
            </a:r>
            <a:r>
              <a:rPr lang="en-US" b="1" i="1" dirty="0">
                <a:latin typeface="+mj-lt"/>
              </a:rPr>
              <a:t> </a:t>
            </a:r>
            <a:r>
              <a:rPr lang="en-US" b="1" i="1" dirty="0">
                <a:solidFill>
                  <a:schemeClr val="accent1">
                    <a:lumMod val="75000"/>
                  </a:schemeClr>
                </a:solidFill>
                <a:latin typeface="+mj-lt"/>
              </a:rPr>
              <a:t>policies</a:t>
            </a:r>
            <a:r>
              <a:rPr lang="en-US" dirty="0">
                <a:latin typeface="+mj-lt"/>
              </a:rPr>
              <a:t>.</a:t>
            </a:r>
          </a:p>
        </p:txBody>
      </p:sp>
      <p:sp>
        <p:nvSpPr>
          <p:cNvPr id="33" name="Title 1"/>
          <p:cNvSpPr txBox="1">
            <a:spLocks/>
          </p:cNvSpPr>
          <p:nvPr/>
        </p:nvSpPr>
        <p:spPr>
          <a:xfrm>
            <a:off x="5177729" y="1398561"/>
            <a:ext cx="2617214" cy="343287"/>
          </a:xfrm>
          <a:prstGeom prst="rect">
            <a:avLst/>
          </a:prstGeom>
          <a:noFill/>
          <a:ln w="76200">
            <a:noFill/>
          </a:ln>
        </p:spPr>
        <p:txBody>
          <a:bodyPr vert="horz" lIns="68580" tIns="34291" rIns="68580" bIns="34291" rtlCol="0" anchor="b">
            <a:normAutofit fontScale="62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000" b="1" dirty="0">
                <a:ln w="22225">
                  <a:solidFill>
                    <a:schemeClr val="accent2"/>
                  </a:solidFill>
                  <a:prstDash val="solid"/>
                </a:ln>
                <a:solidFill>
                  <a:schemeClr val="accent2">
                    <a:lumMod val="40000"/>
                    <a:lumOff val="60000"/>
                  </a:schemeClr>
                </a:solidFill>
              </a:rPr>
              <a:t>Physical Activity</a:t>
            </a:r>
          </a:p>
        </p:txBody>
      </p:sp>
      <p:pic>
        <p:nvPicPr>
          <p:cNvPr id="52" name="Picture 51"/>
          <p:cNvPicPr>
            <a:picLocks noChangeAspect="1"/>
          </p:cNvPicPr>
          <p:nvPr/>
        </p:nvPicPr>
        <p:blipFill rotWithShape="1">
          <a:blip r:embed="rId19"/>
          <a:srcRect l="71562" t="2297" r="3649" b="87511"/>
          <a:stretch/>
        </p:blipFill>
        <p:spPr>
          <a:xfrm>
            <a:off x="4767636" y="1386500"/>
            <a:ext cx="691821" cy="344291"/>
          </a:xfrm>
          <a:prstGeom prst="rect">
            <a:avLst/>
          </a:prstGeom>
        </p:spPr>
      </p:pic>
    </p:spTree>
    <p:extLst>
      <p:ext uri="{BB962C8B-B14F-4D97-AF65-F5344CB8AC3E}">
        <p14:creationId xmlns:p14="http://schemas.microsoft.com/office/powerpoint/2010/main" val="12364934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1447" y="193960"/>
            <a:ext cx="3406936" cy="786282"/>
          </a:xfrm>
          <a:prstGeom prst="rect">
            <a:avLst/>
          </a:prstGeom>
          <a:solidFill>
            <a:schemeClr val="accent1">
              <a:lumMod val="75000"/>
            </a:schemeClr>
          </a:solidFill>
        </p:spPr>
        <p:txBody>
          <a:bodyPr vert="horz" lIns="68580" tIns="34290" rIns="68580" bIns="34290" rtlCol="0" anchor="b">
            <a:normAutofit fontScale="92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b="1" dirty="0">
                <a:solidFill>
                  <a:schemeClr val="bg1"/>
                </a:solidFill>
              </a:rPr>
              <a:t>Zoning Process</a:t>
            </a:r>
          </a:p>
        </p:txBody>
      </p:sp>
      <p:sp>
        <p:nvSpPr>
          <p:cNvPr id="43" name="Title 1"/>
          <p:cNvSpPr txBox="1">
            <a:spLocks/>
          </p:cNvSpPr>
          <p:nvPr/>
        </p:nvSpPr>
        <p:spPr>
          <a:xfrm>
            <a:off x="1356287" y="5353869"/>
            <a:ext cx="2984720" cy="969369"/>
          </a:xfrm>
          <a:prstGeom prst="rect">
            <a:avLst/>
          </a:prstGeom>
          <a:solidFill>
            <a:schemeClr val="bg1">
              <a:lumMod val="65000"/>
            </a:schemeClr>
          </a:solidFill>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Parcel</a:t>
            </a:r>
          </a:p>
        </p:txBody>
      </p:sp>
      <p:sp>
        <p:nvSpPr>
          <p:cNvPr id="44" name="Title 1"/>
          <p:cNvSpPr txBox="1">
            <a:spLocks/>
          </p:cNvSpPr>
          <p:nvPr/>
        </p:nvSpPr>
        <p:spPr>
          <a:xfrm>
            <a:off x="3681984" y="1268275"/>
            <a:ext cx="5363696" cy="766736"/>
          </a:xfrm>
          <a:prstGeom prst="rect">
            <a:avLst/>
          </a:prstGeom>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fontScale="850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Plan</a:t>
            </a:r>
            <a:r>
              <a:rPr lang="en-US" sz="4500" dirty="0">
                <a:sym typeface="Wingdings" panose="05000000000000000000" pitchFamily="2" charset="2"/>
              </a:rPr>
              <a:t> built environment</a:t>
            </a:r>
            <a:endParaRPr lang="en-US" sz="4500" dirty="0"/>
          </a:p>
        </p:txBody>
      </p:sp>
      <p:sp>
        <p:nvSpPr>
          <p:cNvPr id="46" name="Trapezoid 45"/>
          <p:cNvSpPr/>
          <p:nvPr/>
        </p:nvSpPr>
        <p:spPr>
          <a:xfrm>
            <a:off x="1153498" y="4046739"/>
            <a:ext cx="3272466" cy="480867"/>
          </a:xfrm>
          <a:prstGeom prst="trapezoid">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Land Use</a:t>
            </a:r>
          </a:p>
        </p:txBody>
      </p:sp>
      <p:sp>
        <p:nvSpPr>
          <p:cNvPr id="54" name="Title 1"/>
          <p:cNvSpPr txBox="1">
            <a:spLocks/>
          </p:cNvSpPr>
          <p:nvPr/>
        </p:nvSpPr>
        <p:spPr>
          <a:xfrm>
            <a:off x="5196767" y="5353869"/>
            <a:ext cx="2984720" cy="969369"/>
          </a:xfrm>
          <a:prstGeom prst="rect">
            <a:avLst/>
          </a:prstGeom>
          <a:solidFill>
            <a:schemeClr val="accent4"/>
          </a:solidFill>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Area</a:t>
            </a:r>
          </a:p>
        </p:txBody>
      </p:sp>
      <p:sp>
        <p:nvSpPr>
          <p:cNvPr id="15" name="Title 1"/>
          <p:cNvSpPr txBox="1">
            <a:spLocks/>
          </p:cNvSpPr>
          <p:nvPr/>
        </p:nvSpPr>
        <p:spPr>
          <a:xfrm>
            <a:off x="177512" y="1268275"/>
            <a:ext cx="3406936" cy="786282"/>
          </a:xfrm>
          <a:prstGeom prst="rect">
            <a:avLst/>
          </a:prstGeom>
          <a:solidFill>
            <a:schemeClr val="accent6"/>
          </a:solidFill>
        </p:spPr>
        <p:txBody>
          <a:bodyPr vert="horz" lIns="68580" tIns="34290" rIns="68580" bIns="3429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b="1" dirty="0">
                <a:solidFill>
                  <a:schemeClr val="bg1"/>
                </a:solidFill>
              </a:rPr>
              <a:t>ZONING</a:t>
            </a:r>
          </a:p>
        </p:txBody>
      </p:sp>
      <p:grpSp>
        <p:nvGrpSpPr>
          <p:cNvPr id="16" name="Group 15"/>
          <p:cNvGrpSpPr/>
          <p:nvPr/>
        </p:nvGrpSpPr>
        <p:grpSpPr>
          <a:xfrm>
            <a:off x="2533489" y="4814965"/>
            <a:ext cx="842000" cy="502694"/>
            <a:chOff x="2533489" y="4874372"/>
            <a:chExt cx="842000" cy="502694"/>
          </a:xfrm>
        </p:grpSpPr>
        <p:cxnSp>
          <p:nvCxnSpPr>
            <p:cNvPr id="17" name="Straight Arrow Connector 16"/>
            <p:cNvCxnSpPr/>
            <p:nvPr/>
          </p:nvCxnSpPr>
          <p:spPr>
            <a:xfrm>
              <a:off x="2969402" y="4874372"/>
              <a:ext cx="6096" cy="479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375489" y="4897569"/>
              <a:ext cx="0" cy="4711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533489" y="4897569"/>
              <a:ext cx="6096" cy="479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6361757" y="4861820"/>
            <a:ext cx="848096" cy="506921"/>
            <a:chOff x="2533489" y="4870145"/>
            <a:chExt cx="848096" cy="506921"/>
          </a:xfrm>
        </p:grpSpPr>
        <p:cxnSp>
          <p:nvCxnSpPr>
            <p:cNvPr id="21" name="Straight Arrow Connector 20"/>
            <p:cNvCxnSpPr/>
            <p:nvPr/>
          </p:nvCxnSpPr>
          <p:spPr>
            <a:xfrm>
              <a:off x="2969402" y="4874372"/>
              <a:ext cx="6096" cy="479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375489" y="4870145"/>
              <a:ext cx="6096" cy="479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533489" y="4897569"/>
              <a:ext cx="6096" cy="479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5" name="Trapezoid 44"/>
          <p:cNvSpPr/>
          <p:nvPr/>
        </p:nvSpPr>
        <p:spPr>
          <a:xfrm>
            <a:off x="1300480" y="2865845"/>
            <a:ext cx="2980512" cy="482872"/>
          </a:xfrm>
          <a:prstGeom prst="trapezoid">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Zoning Ordinance (map)</a:t>
            </a:r>
          </a:p>
        </p:txBody>
      </p:sp>
      <p:sp>
        <p:nvSpPr>
          <p:cNvPr id="24" name="Trapezoid 23"/>
          <p:cNvSpPr/>
          <p:nvPr/>
        </p:nvSpPr>
        <p:spPr>
          <a:xfrm>
            <a:off x="1289228" y="2243614"/>
            <a:ext cx="7315200" cy="549190"/>
          </a:xfrm>
          <a:prstGeom prst="trapezoid">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General Plan</a:t>
            </a:r>
          </a:p>
        </p:txBody>
      </p:sp>
      <p:sp>
        <p:nvSpPr>
          <p:cNvPr id="25" name="Trapezoid 24"/>
          <p:cNvSpPr/>
          <p:nvPr/>
        </p:nvSpPr>
        <p:spPr>
          <a:xfrm>
            <a:off x="1207008" y="3445201"/>
            <a:ext cx="3134000" cy="482872"/>
          </a:xfrm>
          <a:prstGeom prst="trapezoid">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Classification Categories</a:t>
            </a:r>
          </a:p>
        </p:txBody>
      </p:sp>
      <p:sp>
        <p:nvSpPr>
          <p:cNvPr id="26" name="Trapezoid 25"/>
          <p:cNvSpPr/>
          <p:nvPr/>
        </p:nvSpPr>
        <p:spPr>
          <a:xfrm>
            <a:off x="4971001" y="4533654"/>
            <a:ext cx="3633427" cy="583388"/>
          </a:xfrm>
          <a:prstGeom prst="trapezoi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Pedestrian Networks, bicycle systems, and specific land uses </a:t>
            </a:r>
          </a:p>
        </p:txBody>
      </p:sp>
      <p:sp>
        <p:nvSpPr>
          <p:cNvPr id="27" name="Trapezoid 26"/>
          <p:cNvSpPr/>
          <p:nvPr/>
        </p:nvSpPr>
        <p:spPr>
          <a:xfrm>
            <a:off x="4823310" y="2898245"/>
            <a:ext cx="1538447" cy="1507562"/>
          </a:xfrm>
          <a:prstGeom prst="trapezoid">
            <a:avLst>
              <a:gd name="adj" fmla="val 0"/>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PADs (Master communities)</a:t>
            </a:r>
          </a:p>
        </p:txBody>
      </p:sp>
      <p:sp>
        <p:nvSpPr>
          <p:cNvPr id="28" name="Trapezoid 27"/>
          <p:cNvSpPr/>
          <p:nvPr/>
        </p:nvSpPr>
        <p:spPr>
          <a:xfrm>
            <a:off x="6904075" y="2888811"/>
            <a:ext cx="1492178" cy="1516996"/>
          </a:xfrm>
          <a:prstGeom prst="trapezoid">
            <a:avLst>
              <a:gd name="adj" fmla="val 0"/>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Subdivisions</a:t>
            </a:r>
          </a:p>
        </p:txBody>
      </p:sp>
    </p:spTree>
    <p:extLst>
      <p:ext uri="{BB962C8B-B14F-4D97-AF65-F5344CB8AC3E}">
        <p14:creationId xmlns:p14="http://schemas.microsoft.com/office/powerpoint/2010/main" val="1084986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42308" y="2895600"/>
            <a:ext cx="4156737" cy="785806"/>
          </a:xfrm>
          <a:prstGeom prst="rect">
            <a:avLst/>
          </a:prstGeom>
          <a:solidFill>
            <a:schemeClr val="accent2"/>
          </a:solidFill>
        </p:spPr>
        <p:txBody>
          <a:bodyPr vert="horz" lIns="68580" tIns="34290" rIns="68580" bIns="3429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b="1" dirty="0">
                <a:solidFill>
                  <a:schemeClr val="bg1"/>
                </a:solidFill>
                <a:latin typeface="Century Gothic" panose="020B0502020202020204" pitchFamily="34" charset="0"/>
              </a:rPr>
              <a:t>General Plans</a:t>
            </a:r>
          </a:p>
        </p:txBody>
      </p:sp>
    </p:spTree>
    <p:extLst>
      <p:ext uri="{BB962C8B-B14F-4D97-AF65-F5344CB8AC3E}">
        <p14:creationId xmlns:p14="http://schemas.microsoft.com/office/powerpoint/2010/main" val="2280284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34441" y="87059"/>
            <a:ext cx="2495938" cy="942707"/>
          </a:xfrm>
          <a:prstGeom prst="rect">
            <a:avLst/>
          </a:prstGeom>
          <a:solidFill>
            <a:srgbClr val="FFD966"/>
          </a:solidFill>
        </p:spPr>
        <p:txBody>
          <a:bodyPr vert="horz" lIns="68580" tIns="34290" rIns="68580" bIns="34290" rtlCol="0" anchor="b">
            <a:normAutofit fontScale="85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Planning Process</a:t>
            </a:r>
          </a:p>
        </p:txBody>
      </p:sp>
      <p:graphicFrame>
        <p:nvGraphicFramePr>
          <p:cNvPr id="7" name="Diagram 6"/>
          <p:cNvGraphicFramePr/>
          <p:nvPr>
            <p:extLst>
              <p:ext uri="{D42A27DB-BD31-4B8C-83A1-F6EECF244321}">
                <p14:modId xmlns:p14="http://schemas.microsoft.com/office/powerpoint/2010/main" val="273013181"/>
              </p:ext>
            </p:extLst>
          </p:nvPr>
        </p:nvGraphicFramePr>
        <p:xfrm>
          <a:off x="-138996" y="347980"/>
          <a:ext cx="9474004" cy="6161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42854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257822" y="1910784"/>
            <a:ext cx="5819334" cy="1015662"/>
          </a:xfrm>
          <a:prstGeom prst="rect">
            <a:avLst/>
          </a:prstGeom>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fontScale="62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Community input in this section involves developing or providing existing data</a:t>
            </a:r>
          </a:p>
        </p:txBody>
      </p:sp>
      <p:sp>
        <p:nvSpPr>
          <p:cNvPr id="7" name="Title 1"/>
          <p:cNvSpPr txBox="1">
            <a:spLocks/>
          </p:cNvSpPr>
          <p:nvPr/>
        </p:nvSpPr>
        <p:spPr>
          <a:xfrm>
            <a:off x="120173" y="1875673"/>
            <a:ext cx="3065929" cy="1086834"/>
          </a:xfrm>
          <a:prstGeom prst="rect">
            <a:avLst/>
          </a:prstGeom>
          <a:solidFill>
            <a:schemeClr val="accent1">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fontScale="77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What General Plan Focuses on</a:t>
            </a:r>
          </a:p>
        </p:txBody>
      </p:sp>
      <p:sp>
        <p:nvSpPr>
          <p:cNvPr id="2" name="Rectangle 1"/>
          <p:cNvSpPr/>
          <p:nvPr/>
        </p:nvSpPr>
        <p:spPr>
          <a:xfrm>
            <a:off x="703050" y="6185956"/>
            <a:ext cx="1204176" cy="369332"/>
          </a:xfrm>
          <a:prstGeom prst="rect">
            <a:avLst/>
          </a:prstGeom>
        </p:spPr>
        <p:txBody>
          <a:bodyPr wrap="none">
            <a:spAutoFit/>
          </a:bodyPr>
          <a:lstStyle/>
          <a:p>
            <a:r>
              <a:rPr lang="en-US" dirty="0">
                <a:solidFill>
                  <a:schemeClr val="accent1"/>
                </a:solidFill>
                <a:latin typeface="Century Gothic" panose="020B0502020202020204" pitchFamily="34" charset="0"/>
              </a:rPr>
              <a:t>Land Use</a:t>
            </a:r>
            <a:endParaRPr lang="en-US" dirty="0"/>
          </a:p>
        </p:txBody>
      </p:sp>
      <p:grpSp>
        <p:nvGrpSpPr>
          <p:cNvPr id="9" name="Group 8"/>
          <p:cNvGrpSpPr/>
          <p:nvPr/>
        </p:nvGrpSpPr>
        <p:grpSpPr>
          <a:xfrm>
            <a:off x="538740" y="3204250"/>
            <a:ext cx="1532796" cy="2872297"/>
            <a:chOff x="2644588" y="3106116"/>
            <a:chExt cx="1532796" cy="2872297"/>
          </a:xfrm>
        </p:grpSpPr>
        <p:pic>
          <p:nvPicPr>
            <p:cNvPr id="4098" name="Picture 2" descr="Image result for land use arizon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091"/>
            <a:stretch/>
          </p:blipFill>
          <p:spPr bwMode="auto">
            <a:xfrm>
              <a:off x="2644588" y="3106116"/>
              <a:ext cx="1532796" cy="1011709"/>
            </a:xfrm>
            <a:prstGeom prst="rect">
              <a:avLst/>
            </a:prstGeom>
            <a:noFill/>
            <a:ln w="38100">
              <a:solidFill>
                <a:schemeClr val="tx2"/>
              </a:solidFill>
            </a:ln>
            <a:extLst>
              <a:ext uri="{909E8E84-426E-40DD-AFC4-6F175D3DCCD1}">
                <a14:hiddenFill xmlns:a14="http://schemas.microsoft.com/office/drawing/2010/main">
                  <a:solidFill>
                    <a:srgbClr val="FFFFFF"/>
                  </a:solidFill>
                </a14:hiddenFill>
              </a:ext>
            </a:extLst>
          </p:spPr>
        </p:pic>
        <p:pic>
          <p:nvPicPr>
            <p:cNvPr id="4100" name="Picture 4" descr="Image result for land use arizon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4588" y="5028079"/>
              <a:ext cx="1532796" cy="950334"/>
            </a:xfrm>
            <a:prstGeom prst="rect">
              <a:avLst/>
            </a:prstGeom>
            <a:noFill/>
            <a:ln w="38100">
              <a:solidFill>
                <a:schemeClr val="tx2"/>
              </a:solidFill>
            </a:ln>
            <a:extLst>
              <a:ext uri="{909E8E84-426E-40DD-AFC4-6F175D3DCCD1}">
                <a14:hiddenFill xmlns:a14="http://schemas.microsoft.com/office/drawing/2010/main">
                  <a:solidFill>
                    <a:srgbClr val="FFFFFF"/>
                  </a:solidFill>
                </a14:hiddenFill>
              </a:ext>
            </a:extLst>
          </p:spPr>
        </p:pic>
        <p:pic>
          <p:nvPicPr>
            <p:cNvPr id="4102" name="Picture 6" descr="Image result for land use arizona"/>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7664" b="7941"/>
            <a:stretch/>
          </p:blipFill>
          <p:spPr bwMode="auto">
            <a:xfrm>
              <a:off x="2645286" y="4151849"/>
              <a:ext cx="1532098" cy="836646"/>
            </a:xfrm>
            <a:prstGeom prst="rect">
              <a:avLst/>
            </a:prstGeom>
            <a:noFill/>
            <a:ln w="38100">
              <a:solidFill>
                <a:schemeClr val="tx2"/>
              </a:solidFill>
            </a:ln>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2502179" y="3204250"/>
            <a:ext cx="1640609" cy="2872297"/>
            <a:chOff x="4398309" y="3106116"/>
            <a:chExt cx="1640609" cy="2872297"/>
          </a:xfrm>
        </p:grpSpPr>
        <p:pic>
          <p:nvPicPr>
            <p:cNvPr id="4104" name="Picture 8" descr="Image result for arizona transport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8309" y="3106116"/>
              <a:ext cx="1640609" cy="1011709"/>
            </a:xfrm>
            <a:prstGeom prst="rect">
              <a:avLst/>
            </a:prstGeom>
            <a:noFill/>
            <a:ln w="38100">
              <a:solidFill>
                <a:schemeClr val="tx2"/>
              </a:solidFill>
            </a:ln>
            <a:extLst>
              <a:ext uri="{909E8E84-426E-40DD-AFC4-6F175D3DCCD1}">
                <a14:hiddenFill xmlns:a14="http://schemas.microsoft.com/office/drawing/2010/main">
                  <a:solidFill>
                    <a:srgbClr val="FFFFFF"/>
                  </a:solidFill>
                </a14:hiddenFill>
              </a:ext>
            </a:extLst>
          </p:spPr>
        </p:pic>
        <p:pic>
          <p:nvPicPr>
            <p:cNvPr id="4106" name="Picture 10" descr="Image result for arizona transportation"/>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2606"/>
            <a:stretch/>
          </p:blipFill>
          <p:spPr bwMode="auto">
            <a:xfrm>
              <a:off x="4398309" y="4138758"/>
              <a:ext cx="1640609" cy="849737"/>
            </a:xfrm>
            <a:prstGeom prst="rect">
              <a:avLst/>
            </a:prstGeom>
            <a:noFill/>
            <a:ln w="38100">
              <a:solidFill>
                <a:schemeClr val="tx2"/>
              </a:solidFill>
            </a:ln>
            <a:extLst>
              <a:ext uri="{909E8E84-426E-40DD-AFC4-6F175D3DCCD1}">
                <a14:hiddenFill xmlns:a14="http://schemas.microsoft.com/office/drawing/2010/main">
                  <a:solidFill>
                    <a:srgbClr val="FFFFFF"/>
                  </a:solidFill>
                </a14:hiddenFill>
              </a:ext>
            </a:extLst>
          </p:spPr>
        </p:pic>
        <p:pic>
          <p:nvPicPr>
            <p:cNvPr id="4108" name="Picture 12" descr="Image result for arizona transportation bik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21728"/>
            <a:stretch/>
          </p:blipFill>
          <p:spPr bwMode="auto">
            <a:xfrm>
              <a:off x="4398309" y="5014114"/>
              <a:ext cx="1640609" cy="964299"/>
            </a:xfrm>
            <a:prstGeom prst="rect">
              <a:avLst/>
            </a:prstGeom>
            <a:noFill/>
            <a:ln w="38100">
              <a:solidFill>
                <a:schemeClr val="tx2"/>
              </a:solidFill>
            </a:ln>
            <a:extLst>
              <a:ext uri="{909E8E84-426E-40DD-AFC4-6F175D3DCCD1}">
                <a14:hiddenFill xmlns:a14="http://schemas.microsoft.com/office/drawing/2010/main">
                  <a:solidFill>
                    <a:srgbClr val="FFFFFF"/>
                  </a:solidFill>
                </a14:hiddenFill>
              </a:ext>
            </a:extLst>
          </p:spPr>
        </p:pic>
      </p:grpSp>
      <p:sp>
        <p:nvSpPr>
          <p:cNvPr id="17" name="Rectangle 16"/>
          <p:cNvSpPr/>
          <p:nvPr/>
        </p:nvSpPr>
        <p:spPr>
          <a:xfrm>
            <a:off x="2438266" y="6185956"/>
            <a:ext cx="1768433" cy="369332"/>
          </a:xfrm>
          <a:prstGeom prst="rect">
            <a:avLst/>
          </a:prstGeom>
        </p:spPr>
        <p:txBody>
          <a:bodyPr wrap="none">
            <a:spAutoFit/>
          </a:bodyPr>
          <a:lstStyle/>
          <a:p>
            <a:r>
              <a:rPr lang="en-US" dirty="0">
                <a:solidFill>
                  <a:schemeClr val="accent1"/>
                </a:solidFill>
                <a:latin typeface="Century Gothic" panose="020B0502020202020204" pitchFamily="34" charset="0"/>
              </a:rPr>
              <a:t>Transportation</a:t>
            </a:r>
            <a:endParaRPr lang="en-US" dirty="0"/>
          </a:p>
        </p:txBody>
      </p:sp>
      <p:sp>
        <p:nvSpPr>
          <p:cNvPr id="21" name="Title 1"/>
          <p:cNvSpPr txBox="1">
            <a:spLocks/>
          </p:cNvSpPr>
          <p:nvPr/>
        </p:nvSpPr>
        <p:spPr>
          <a:xfrm>
            <a:off x="120173" y="640739"/>
            <a:ext cx="5041900" cy="1091325"/>
          </a:xfrm>
          <a:prstGeom prst="rect">
            <a:avLst/>
          </a:prstGeom>
          <a:solidFill>
            <a:schemeClr val="accent6">
              <a:lumMod val="75000"/>
            </a:schemeClr>
          </a:solidFill>
          <a:ln>
            <a:noFill/>
          </a:ln>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solidFill>
                  <a:schemeClr val="bg1"/>
                </a:solidFill>
              </a:rPr>
              <a:t>Current Conditions</a:t>
            </a:r>
          </a:p>
        </p:txBody>
      </p:sp>
      <p:sp>
        <p:nvSpPr>
          <p:cNvPr id="22" name="Title 1"/>
          <p:cNvSpPr txBox="1">
            <a:spLocks/>
          </p:cNvSpPr>
          <p:nvPr/>
        </p:nvSpPr>
        <p:spPr>
          <a:xfrm>
            <a:off x="5220688" y="690273"/>
            <a:ext cx="3531586" cy="942707"/>
          </a:xfrm>
          <a:prstGeom prst="rect">
            <a:avLst/>
          </a:prstGeom>
          <a:noFill/>
          <a:ln>
            <a:solidFill>
              <a:schemeClr val="accent5"/>
            </a:solidFill>
          </a:ln>
        </p:spPr>
        <p:txBody>
          <a:bodyPr vert="horz" lIns="68580" tIns="34290" rIns="68580" bIns="34290" rtlCol="0" anchor="ctr">
            <a:normAutofit fontScale="850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Data/Information</a:t>
            </a:r>
          </a:p>
        </p:txBody>
      </p:sp>
      <p:sp>
        <p:nvSpPr>
          <p:cNvPr id="23" name="Title 1"/>
          <p:cNvSpPr txBox="1">
            <a:spLocks/>
          </p:cNvSpPr>
          <p:nvPr/>
        </p:nvSpPr>
        <p:spPr>
          <a:xfrm>
            <a:off x="120173" y="111315"/>
            <a:ext cx="2143192" cy="529424"/>
          </a:xfrm>
          <a:prstGeom prst="rect">
            <a:avLst/>
          </a:prstGeom>
          <a:solidFill>
            <a:schemeClr val="bg2"/>
          </a:solidFill>
          <a:ln>
            <a:noFill/>
          </a:ln>
        </p:spPr>
        <p:txBody>
          <a:bodyPr vert="horz" lIns="68580" tIns="34290" rIns="68580" bIns="3429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000" dirty="0"/>
              <a:t>Step 1:</a:t>
            </a:r>
          </a:p>
        </p:txBody>
      </p:sp>
      <p:sp>
        <p:nvSpPr>
          <p:cNvPr id="11" name="Rectangle 10"/>
          <p:cNvSpPr/>
          <p:nvPr/>
        </p:nvSpPr>
        <p:spPr>
          <a:xfrm>
            <a:off x="4495738" y="6047456"/>
            <a:ext cx="2199389" cy="646331"/>
          </a:xfrm>
          <a:prstGeom prst="rect">
            <a:avLst/>
          </a:prstGeom>
        </p:spPr>
        <p:txBody>
          <a:bodyPr wrap="square">
            <a:spAutoFit/>
          </a:bodyPr>
          <a:lstStyle/>
          <a:p>
            <a:pPr algn="ctr"/>
            <a:r>
              <a:rPr lang="en-US" dirty="0">
                <a:solidFill>
                  <a:schemeClr val="accent1"/>
                </a:solidFill>
                <a:latin typeface="Century Gothic" panose="020B0502020202020204" pitchFamily="34" charset="0"/>
              </a:rPr>
              <a:t>Population Growth &amp; Density</a:t>
            </a:r>
            <a:endParaRPr lang="en-US" dirty="0"/>
          </a:p>
        </p:txBody>
      </p:sp>
      <p:sp>
        <p:nvSpPr>
          <p:cNvPr id="12" name="Rectangle 11"/>
          <p:cNvSpPr/>
          <p:nvPr/>
        </p:nvSpPr>
        <p:spPr>
          <a:xfrm>
            <a:off x="7216537" y="6167547"/>
            <a:ext cx="1401346" cy="369332"/>
          </a:xfrm>
          <a:prstGeom prst="rect">
            <a:avLst/>
          </a:prstGeom>
        </p:spPr>
        <p:txBody>
          <a:bodyPr wrap="none">
            <a:spAutoFit/>
          </a:bodyPr>
          <a:lstStyle/>
          <a:p>
            <a:r>
              <a:rPr lang="en-US" dirty="0">
                <a:solidFill>
                  <a:schemeClr val="accent1"/>
                </a:solidFill>
                <a:latin typeface="Century Gothic" panose="020B0502020202020204" pitchFamily="34" charset="0"/>
              </a:rPr>
              <a:t>Economics</a:t>
            </a:r>
            <a:endParaRPr lang="en-US" dirty="0"/>
          </a:p>
        </p:txBody>
      </p:sp>
      <p:pic>
        <p:nvPicPr>
          <p:cNvPr id="4110" name="Picture 14" descr="Image result for arizona density"/>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50531" y="3204250"/>
            <a:ext cx="1776615" cy="1331536"/>
          </a:xfrm>
          <a:prstGeom prst="rect">
            <a:avLst/>
          </a:prstGeom>
          <a:noFill/>
          <a:ln w="57150">
            <a:solidFill>
              <a:schemeClr val="tx2"/>
            </a:solidFill>
          </a:ln>
          <a:extLst>
            <a:ext uri="{909E8E84-426E-40DD-AFC4-6F175D3DCCD1}">
              <a14:hiddenFill xmlns:a14="http://schemas.microsoft.com/office/drawing/2010/main">
                <a:solidFill>
                  <a:srgbClr val="FFFFFF"/>
                </a:solidFill>
              </a14:hiddenFill>
            </a:ext>
          </a:extLst>
        </p:spPr>
      </p:pic>
      <p:pic>
        <p:nvPicPr>
          <p:cNvPr id="13" name="Picture 12" descr="... the image to view the varying rates of population growth in Arizona"/>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50531" y="4667813"/>
            <a:ext cx="1776615" cy="1332461"/>
          </a:xfrm>
          <a:prstGeom prst="rect">
            <a:avLst/>
          </a:prstGeom>
          <a:ln w="57150">
            <a:solidFill>
              <a:schemeClr val="tx2"/>
            </a:solidFill>
          </a:ln>
        </p:spPr>
      </p:pic>
      <p:pic>
        <p:nvPicPr>
          <p:cNvPr id="4112" name="Picture 16" descr="Image result for arizona economics"/>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3423"/>
          <a:stretch/>
        </p:blipFill>
        <p:spPr bwMode="auto">
          <a:xfrm>
            <a:off x="7039628" y="3204250"/>
            <a:ext cx="1786144" cy="1029888"/>
          </a:xfrm>
          <a:prstGeom prst="rect">
            <a:avLst/>
          </a:prstGeom>
          <a:noFill/>
          <a:ln w="38100">
            <a:solidFill>
              <a:schemeClr val="tx2"/>
            </a:solidFill>
          </a:ln>
          <a:extLst>
            <a:ext uri="{909E8E84-426E-40DD-AFC4-6F175D3DCCD1}">
              <a14:hiddenFill xmlns:a14="http://schemas.microsoft.com/office/drawing/2010/main">
                <a:solidFill>
                  <a:srgbClr val="FFFFFF"/>
                </a:solidFill>
              </a14:hiddenFill>
            </a:ext>
          </a:extLst>
        </p:spPr>
      </p:pic>
      <p:pic>
        <p:nvPicPr>
          <p:cNvPr id="4114" name="Picture 18" descr="Image result for arizona tourists"/>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b="23449"/>
          <a:stretch/>
        </p:blipFill>
        <p:spPr bwMode="auto">
          <a:xfrm>
            <a:off x="7039628" y="4249983"/>
            <a:ext cx="1786144" cy="747114"/>
          </a:xfrm>
          <a:prstGeom prst="rect">
            <a:avLst/>
          </a:prstGeom>
          <a:noFill/>
          <a:ln w="38100">
            <a:solidFill>
              <a:schemeClr val="tx2"/>
            </a:solidFill>
          </a:ln>
          <a:extLst>
            <a:ext uri="{909E8E84-426E-40DD-AFC4-6F175D3DCCD1}">
              <a14:hiddenFill xmlns:a14="http://schemas.microsoft.com/office/drawing/2010/main">
                <a:solidFill>
                  <a:srgbClr val="FFFFFF"/>
                </a:solidFill>
              </a14:hiddenFill>
            </a:ext>
          </a:extLst>
        </p:spPr>
      </p:pic>
      <p:pic>
        <p:nvPicPr>
          <p:cNvPr id="14" name="Picture 13" descr="Green economy, Veneto sul podio | Vvox"/>
          <p:cNvPicPr>
            <a:picLocks noChangeAspect="1"/>
          </p:cNvPicPr>
          <p:nvPr/>
        </p:nvPicPr>
        <p:blipFill rotWithShape="1">
          <a:blip r:embed="rId13" cstate="print">
            <a:extLst>
              <a:ext uri="{28A0092B-C50C-407E-A947-70E740481C1C}">
                <a14:useLocalDpi xmlns:a14="http://schemas.microsoft.com/office/drawing/2010/main" val="0"/>
              </a:ext>
            </a:extLst>
          </a:blip>
          <a:srcRect t="7291" b="14766"/>
          <a:stretch/>
        </p:blipFill>
        <p:spPr>
          <a:xfrm>
            <a:off x="7048077" y="5032283"/>
            <a:ext cx="1777695" cy="1038976"/>
          </a:xfrm>
          <a:prstGeom prst="rect">
            <a:avLst/>
          </a:prstGeom>
          <a:ln w="38100">
            <a:solidFill>
              <a:schemeClr val="tx2"/>
            </a:solidFill>
          </a:ln>
        </p:spPr>
      </p:pic>
    </p:spTree>
    <p:extLst>
      <p:ext uri="{BB962C8B-B14F-4D97-AF65-F5344CB8AC3E}">
        <p14:creationId xmlns:p14="http://schemas.microsoft.com/office/powerpoint/2010/main" val="819277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0173" y="640739"/>
            <a:ext cx="5041900" cy="1091325"/>
          </a:xfrm>
          <a:prstGeom prst="rect">
            <a:avLst/>
          </a:prstGeom>
          <a:solidFill>
            <a:schemeClr val="accent6">
              <a:lumMod val="75000"/>
            </a:schemeClr>
          </a:solidFill>
          <a:ln>
            <a:noFill/>
          </a:ln>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solidFill>
                  <a:schemeClr val="bg1"/>
                </a:solidFill>
              </a:rPr>
              <a:t>Current Conditions</a:t>
            </a:r>
          </a:p>
        </p:txBody>
      </p:sp>
      <p:sp>
        <p:nvSpPr>
          <p:cNvPr id="6" name="Title 1"/>
          <p:cNvSpPr txBox="1">
            <a:spLocks/>
          </p:cNvSpPr>
          <p:nvPr/>
        </p:nvSpPr>
        <p:spPr>
          <a:xfrm>
            <a:off x="120173" y="2359019"/>
            <a:ext cx="5819334" cy="1015662"/>
          </a:xfrm>
          <a:prstGeom prst="rect">
            <a:avLst/>
          </a:prstGeom>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fontScale="62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Community input in this section involves developing or providing existing data</a:t>
            </a:r>
          </a:p>
        </p:txBody>
      </p:sp>
      <p:sp>
        <p:nvSpPr>
          <p:cNvPr id="7" name="Title 1"/>
          <p:cNvSpPr txBox="1">
            <a:spLocks/>
          </p:cNvSpPr>
          <p:nvPr/>
        </p:nvSpPr>
        <p:spPr>
          <a:xfrm>
            <a:off x="430806" y="4181278"/>
            <a:ext cx="1924854" cy="1963679"/>
          </a:xfrm>
          <a:prstGeom prst="rect">
            <a:avLst/>
          </a:prstGeom>
          <a:solidFill>
            <a:schemeClr val="accent1">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fontScale="92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Health data you can provide</a:t>
            </a:r>
          </a:p>
        </p:txBody>
      </p:sp>
      <p:sp>
        <p:nvSpPr>
          <p:cNvPr id="8" name="Title 1"/>
          <p:cNvSpPr txBox="1">
            <a:spLocks/>
          </p:cNvSpPr>
          <p:nvPr/>
        </p:nvSpPr>
        <p:spPr>
          <a:xfrm>
            <a:off x="2641123" y="4001636"/>
            <a:ext cx="5921122" cy="2322964"/>
          </a:xfrm>
          <a:prstGeom prst="rect">
            <a:avLst/>
          </a:prstGeom>
          <a:noFill/>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800" dirty="0"/>
              <a:t># of people walking to school or work, how many parks are located near households, obesity-related morbidity &amp; mortality, childhood obesity rates, location of supermarkets, hospitals, income, etc. </a:t>
            </a:r>
          </a:p>
        </p:txBody>
      </p:sp>
      <p:pic>
        <p:nvPicPr>
          <p:cNvPr id="4" name="Picture 3" descr="Corvallis march 1 - people walk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7634" y="1966166"/>
            <a:ext cx="2834640" cy="1801368"/>
          </a:xfrm>
          <a:prstGeom prst="rect">
            <a:avLst/>
          </a:prstGeom>
        </p:spPr>
      </p:pic>
      <p:sp>
        <p:nvSpPr>
          <p:cNvPr id="9" name="Title 1"/>
          <p:cNvSpPr txBox="1">
            <a:spLocks/>
          </p:cNvSpPr>
          <p:nvPr/>
        </p:nvSpPr>
        <p:spPr>
          <a:xfrm>
            <a:off x="120173" y="111315"/>
            <a:ext cx="2143192" cy="529424"/>
          </a:xfrm>
          <a:prstGeom prst="rect">
            <a:avLst/>
          </a:prstGeom>
          <a:solidFill>
            <a:schemeClr val="bg2"/>
          </a:solidFill>
          <a:ln>
            <a:noFill/>
          </a:ln>
        </p:spPr>
        <p:txBody>
          <a:bodyPr vert="horz" lIns="68580" tIns="34290" rIns="68580" bIns="3429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000" dirty="0"/>
              <a:t>Step 1:</a:t>
            </a:r>
          </a:p>
        </p:txBody>
      </p:sp>
      <p:sp>
        <p:nvSpPr>
          <p:cNvPr id="10" name="Title 1"/>
          <p:cNvSpPr txBox="1">
            <a:spLocks/>
          </p:cNvSpPr>
          <p:nvPr/>
        </p:nvSpPr>
        <p:spPr>
          <a:xfrm>
            <a:off x="5220688" y="690273"/>
            <a:ext cx="3531586" cy="942707"/>
          </a:xfrm>
          <a:prstGeom prst="rect">
            <a:avLst/>
          </a:prstGeom>
          <a:noFill/>
          <a:ln>
            <a:solidFill>
              <a:schemeClr val="accent5"/>
            </a:solidFill>
          </a:ln>
        </p:spPr>
        <p:txBody>
          <a:bodyPr vert="horz" lIns="68580" tIns="34290" rIns="68580" bIns="34290" rtlCol="0" anchor="ctr">
            <a:normAutofit fontScale="850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Data/Information</a:t>
            </a:r>
          </a:p>
        </p:txBody>
      </p:sp>
    </p:spTree>
    <p:extLst>
      <p:ext uri="{BB962C8B-B14F-4D97-AF65-F5344CB8AC3E}">
        <p14:creationId xmlns:p14="http://schemas.microsoft.com/office/powerpoint/2010/main" val="2381263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026643" y="1793146"/>
            <a:ext cx="2696677" cy="4850134"/>
          </a:xfrm>
          <a:prstGeom prst="rect">
            <a:avLst/>
          </a:prstGeom>
          <a:solidFill>
            <a:schemeClr val="accent1">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Provide these data to the General Plan Update Kick-Off</a:t>
            </a:r>
          </a:p>
        </p:txBody>
      </p:sp>
      <p:pic>
        <p:nvPicPr>
          <p:cNvPr id="1032" name="Picture 8" descr="Image result for american fact f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173" y="1732064"/>
            <a:ext cx="2695575" cy="10668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google earth"/>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326" b="24955"/>
          <a:stretch/>
        </p:blipFill>
        <p:spPr bwMode="auto">
          <a:xfrm>
            <a:off x="120173" y="3421821"/>
            <a:ext cx="2584926" cy="99712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arizona state department of health"/>
          <p:cNvPicPr>
            <a:picLocks noChangeAspect="1" noChangeArrowheads="1"/>
          </p:cNvPicPr>
          <p:nvPr/>
        </p:nvPicPr>
        <p:blipFill rotWithShape="1">
          <a:blip r:embed="rId5">
            <a:extLst>
              <a:ext uri="{28A0092B-C50C-407E-A947-70E740481C1C}">
                <a14:useLocalDpi xmlns:a14="http://schemas.microsoft.com/office/drawing/2010/main" val="0"/>
              </a:ext>
            </a:extLst>
          </a:blip>
          <a:srcRect t="13184" b="21266"/>
          <a:stretch/>
        </p:blipFill>
        <p:spPr bwMode="auto">
          <a:xfrm>
            <a:off x="288924" y="5041900"/>
            <a:ext cx="2247423" cy="14732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rwj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9038" y="3160731"/>
            <a:ext cx="2138962" cy="125821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CD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41811" y="1732064"/>
            <a:ext cx="1758769" cy="129053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community common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7415" y="5041900"/>
            <a:ext cx="2562208" cy="160138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120173" y="563445"/>
            <a:ext cx="5041900" cy="1091325"/>
          </a:xfrm>
          <a:prstGeom prst="rect">
            <a:avLst/>
          </a:prstGeom>
          <a:solidFill>
            <a:schemeClr val="accent6">
              <a:lumMod val="75000"/>
            </a:schemeClr>
          </a:solidFill>
          <a:ln>
            <a:noFill/>
          </a:ln>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solidFill>
                  <a:schemeClr val="bg1"/>
                </a:solidFill>
              </a:rPr>
              <a:t>Current Conditions</a:t>
            </a:r>
          </a:p>
        </p:txBody>
      </p:sp>
      <p:sp>
        <p:nvSpPr>
          <p:cNvPr id="15" name="Title 1"/>
          <p:cNvSpPr txBox="1">
            <a:spLocks/>
          </p:cNvSpPr>
          <p:nvPr/>
        </p:nvSpPr>
        <p:spPr>
          <a:xfrm>
            <a:off x="120173" y="34021"/>
            <a:ext cx="2143192" cy="529424"/>
          </a:xfrm>
          <a:prstGeom prst="rect">
            <a:avLst/>
          </a:prstGeom>
          <a:solidFill>
            <a:schemeClr val="bg2"/>
          </a:solidFill>
          <a:ln>
            <a:noFill/>
          </a:ln>
        </p:spPr>
        <p:txBody>
          <a:bodyPr vert="horz" lIns="68580" tIns="34290" rIns="68580" bIns="3429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000" dirty="0"/>
              <a:t>Step 1:</a:t>
            </a:r>
          </a:p>
        </p:txBody>
      </p:sp>
      <p:sp>
        <p:nvSpPr>
          <p:cNvPr id="16" name="Title 1"/>
          <p:cNvSpPr txBox="1">
            <a:spLocks/>
          </p:cNvSpPr>
          <p:nvPr/>
        </p:nvSpPr>
        <p:spPr>
          <a:xfrm>
            <a:off x="5220688" y="690273"/>
            <a:ext cx="3531586" cy="942707"/>
          </a:xfrm>
          <a:prstGeom prst="rect">
            <a:avLst/>
          </a:prstGeom>
          <a:noFill/>
          <a:ln>
            <a:solidFill>
              <a:schemeClr val="accent5"/>
            </a:solidFill>
          </a:ln>
        </p:spPr>
        <p:txBody>
          <a:bodyPr vert="horz" lIns="68580" tIns="34290" rIns="68580" bIns="34290" rtlCol="0" anchor="ctr">
            <a:normAutofit fontScale="850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Data/Information</a:t>
            </a:r>
          </a:p>
        </p:txBody>
      </p:sp>
    </p:spTree>
    <p:extLst>
      <p:ext uri="{BB962C8B-B14F-4D97-AF65-F5344CB8AC3E}">
        <p14:creationId xmlns:p14="http://schemas.microsoft.com/office/powerpoint/2010/main" val="10648006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20173" y="563445"/>
            <a:ext cx="5041900" cy="879767"/>
          </a:xfrm>
          <a:prstGeom prst="rect">
            <a:avLst/>
          </a:prstGeom>
          <a:solidFill>
            <a:schemeClr val="accent6">
              <a:lumMod val="75000"/>
            </a:schemeClr>
          </a:solidFill>
          <a:ln>
            <a:noFill/>
          </a:ln>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solidFill>
                  <a:schemeClr val="bg1"/>
                </a:solidFill>
              </a:rPr>
              <a:t>Current Conditions</a:t>
            </a:r>
          </a:p>
        </p:txBody>
      </p:sp>
      <p:sp>
        <p:nvSpPr>
          <p:cNvPr id="14" name="Title 1"/>
          <p:cNvSpPr txBox="1">
            <a:spLocks/>
          </p:cNvSpPr>
          <p:nvPr/>
        </p:nvSpPr>
        <p:spPr>
          <a:xfrm>
            <a:off x="5300580" y="477879"/>
            <a:ext cx="3531586" cy="942707"/>
          </a:xfrm>
          <a:prstGeom prst="rect">
            <a:avLst/>
          </a:prstGeom>
          <a:noFill/>
          <a:ln>
            <a:solidFill>
              <a:schemeClr val="accent5"/>
            </a:solidFill>
          </a:ln>
        </p:spPr>
        <p:txBody>
          <a:bodyPr vert="horz" lIns="68580" tIns="34290" rIns="68580" bIns="34290" rtlCol="0" anchor="ctr">
            <a:normAutofit fontScale="850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Data/Information</a:t>
            </a:r>
          </a:p>
        </p:txBody>
      </p:sp>
      <p:pic>
        <p:nvPicPr>
          <p:cNvPr id="2" name="Picture 1"/>
          <p:cNvPicPr>
            <a:picLocks noChangeAspect="1"/>
          </p:cNvPicPr>
          <p:nvPr/>
        </p:nvPicPr>
        <p:blipFill>
          <a:blip r:embed="rId3"/>
          <a:stretch>
            <a:fillRect/>
          </a:stretch>
        </p:blipFill>
        <p:spPr>
          <a:xfrm>
            <a:off x="0" y="287396"/>
            <a:ext cx="9144000" cy="6227704"/>
          </a:xfrm>
          <a:prstGeom prst="rect">
            <a:avLst/>
          </a:prstGeom>
        </p:spPr>
      </p:pic>
    </p:spTree>
    <p:extLst>
      <p:ext uri="{BB962C8B-B14F-4D97-AF65-F5344CB8AC3E}">
        <p14:creationId xmlns:p14="http://schemas.microsoft.com/office/powerpoint/2010/main" val="3188469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IDAD 4 IMPLANTACION DE NUEVOS DISEÑOS ORGANIZACIONAL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5383" y="4206964"/>
            <a:ext cx="4578617" cy="2545711"/>
          </a:xfrm>
          <a:prstGeom prst="rect">
            <a:avLst/>
          </a:prstGeom>
        </p:spPr>
      </p:pic>
      <p:sp>
        <p:nvSpPr>
          <p:cNvPr id="7" name="Title 1"/>
          <p:cNvSpPr txBox="1">
            <a:spLocks/>
          </p:cNvSpPr>
          <p:nvPr/>
        </p:nvSpPr>
        <p:spPr>
          <a:xfrm>
            <a:off x="0" y="525638"/>
            <a:ext cx="5819334" cy="1239945"/>
          </a:xfrm>
          <a:prstGeom prst="rect">
            <a:avLst/>
          </a:prstGeom>
          <a:solidFill>
            <a:schemeClr val="accent5">
              <a:lumMod val="50000"/>
            </a:schemeClr>
          </a:solidFill>
          <a:ln>
            <a:noFill/>
          </a:ln>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solidFill>
                  <a:schemeClr val="bg1"/>
                </a:solidFill>
              </a:rPr>
              <a:t>Trends &amp; Projections</a:t>
            </a:r>
          </a:p>
        </p:txBody>
      </p:sp>
      <p:sp>
        <p:nvSpPr>
          <p:cNvPr id="8" name="Title 1"/>
          <p:cNvSpPr txBox="1">
            <a:spLocks/>
          </p:cNvSpPr>
          <p:nvPr/>
        </p:nvSpPr>
        <p:spPr>
          <a:xfrm>
            <a:off x="5740400" y="718193"/>
            <a:ext cx="3531586" cy="942707"/>
          </a:xfrm>
          <a:prstGeom prst="rect">
            <a:avLst/>
          </a:prstGeom>
          <a:noFill/>
          <a:ln>
            <a:noFill/>
          </a:ln>
        </p:spPr>
        <p:txBody>
          <a:bodyPr vert="horz" lIns="68580" tIns="34290" rIns="68580" bIns="34290" rtlCol="0" anchor="ctr">
            <a:normAutofit fontScale="85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solidFill>
                  <a:schemeClr val="accent1">
                    <a:lumMod val="75000"/>
                  </a:schemeClr>
                </a:solidFill>
              </a:rPr>
              <a:t>National &amp; Local Level </a:t>
            </a:r>
          </a:p>
        </p:txBody>
      </p:sp>
      <p:sp>
        <p:nvSpPr>
          <p:cNvPr id="9" name="Title 1"/>
          <p:cNvSpPr txBox="1">
            <a:spLocks/>
          </p:cNvSpPr>
          <p:nvPr/>
        </p:nvSpPr>
        <p:spPr>
          <a:xfrm>
            <a:off x="0" y="1936002"/>
            <a:ext cx="5435982" cy="3905998"/>
          </a:xfrm>
          <a:prstGeom prst="rect">
            <a:avLst/>
          </a:prstGeom>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Future development and transportation trends that will influence land use, employment trends, sustainability trends</a:t>
            </a:r>
          </a:p>
        </p:txBody>
      </p:sp>
      <p:sp>
        <p:nvSpPr>
          <p:cNvPr id="10" name="Title 1"/>
          <p:cNvSpPr txBox="1">
            <a:spLocks/>
          </p:cNvSpPr>
          <p:nvPr/>
        </p:nvSpPr>
        <p:spPr>
          <a:xfrm>
            <a:off x="5981700" y="1936002"/>
            <a:ext cx="2909667" cy="2115298"/>
          </a:xfrm>
          <a:prstGeom prst="rect">
            <a:avLst/>
          </a:prstGeom>
          <a:solidFill>
            <a:schemeClr val="accent1">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What GP will look at</a:t>
            </a:r>
          </a:p>
        </p:txBody>
      </p:sp>
      <p:sp>
        <p:nvSpPr>
          <p:cNvPr id="12" name="Title 1"/>
          <p:cNvSpPr txBox="1">
            <a:spLocks/>
          </p:cNvSpPr>
          <p:nvPr/>
        </p:nvSpPr>
        <p:spPr>
          <a:xfrm>
            <a:off x="120173" y="34021"/>
            <a:ext cx="2143192" cy="529424"/>
          </a:xfrm>
          <a:prstGeom prst="rect">
            <a:avLst/>
          </a:prstGeom>
          <a:solidFill>
            <a:schemeClr val="bg2"/>
          </a:solidFill>
          <a:ln>
            <a:noFill/>
          </a:ln>
        </p:spPr>
        <p:txBody>
          <a:bodyPr vert="horz" lIns="68580" tIns="34290" rIns="68580" bIns="3429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000" dirty="0"/>
              <a:t>Step 2:</a:t>
            </a:r>
          </a:p>
        </p:txBody>
      </p:sp>
    </p:spTree>
    <p:extLst>
      <p:ext uri="{BB962C8B-B14F-4D97-AF65-F5344CB8AC3E}">
        <p14:creationId xmlns:p14="http://schemas.microsoft.com/office/powerpoint/2010/main" val="34323544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IDAD 4 IMPLANTACION DE NUEVOS DISEÑOS ORGANIZACIONAL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5383" y="4206964"/>
            <a:ext cx="4578617" cy="2545711"/>
          </a:xfrm>
          <a:prstGeom prst="rect">
            <a:avLst/>
          </a:prstGeom>
        </p:spPr>
      </p:pic>
      <p:sp>
        <p:nvSpPr>
          <p:cNvPr id="9" name="Title 1"/>
          <p:cNvSpPr txBox="1">
            <a:spLocks/>
          </p:cNvSpPr>
          <p:nvPr/>
        </p:nvSpPr>
        <p:spPr>
          <a:xfrm>
            <a:off x="0" y="1936002"/>
            <a:ext cx="5435982" cy="3905998"/>
          </a:xfrm>
          <a:prstGeom prst="rect">
            <a:avLst/>
          </a:prstGeom>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fontScale="925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Morbidity rates for obesity, diabetes, &amp; CVDs; depression; # automobile owners &amp; commuting modes; demographic shifts; aging</a:t>
            </a:r>
          </a:p>
        </p:txBody>
      </p:sp>
      <p:sp>
        <p:nvSpPr>
          <p:cNvPr id="10" name="Title 1"/>
          <p:cNvSpPr txBox="1">
            <a:spLocks/>
          </p:cNvSpPr>
          <p:nvPr/>
        </p:nvSpPr>
        <p:spPr>
          <a:xfrm>
            <a:off x="5981700" y="1936002"/>
            <a:ext cx="2909667" cy="2115298"/>
          </a:xfrm>
          <a:prstGeom prst="rect">
            <a:avLst/>
          </a:prstGeom>
          <a:solidFill>
            <a:schemeClr val="accent1">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fontScale="92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What health focused trends look like</a:t>
            </a:r>
          </a:p>
        </p:txBody>
      </p:sp>
      <p:sp>
        <p:nvSpPr>
          <p:cNvPr id="12" name="Title 1"/>
          <p:cNvSpPr txBox="1">
            <a:spLocks/>
          </p:cNvSpPr>
          <p:nvPr/>
        </p:nvSpPr>
        <p:spPr>
          <a:xfrm>
            <a:off x="0" y="525638"/>
            <a:ext cx="5819334" cy="1239945"/>
          </a:xfrm>
          <a:prstGeom prst="rect">
            <a:avLst/>
          </a:prstGeom>
          <a:solidFill>
            <a:schemeClr val="accent5">
              <a:lumMod val="50000"/>
            </a:schemeClr>
          </a:solidFill>
          <a:ln>
            <a:noFill/>
          </a:ln>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solidFill>
                  <a:schemeClr val="bg1"/>
                </a:solidFill>
              </a:rPr>
              <a:t>Trends &amp; Projections</a:t>
            </a:r>
          </a:p>
        </p:txBody>
      </p:sp>
      <p:sp>
        <p:nvSpPr>
          <p:cNvPr id="13" name="Title 1"/>
          <p:cNvSpPr txBox="1">
            <a:spLocks/>
          </p:cNvSpPr>
          <p:nvPr/>
        </p:nvSpPr>
        <p:spPr>
          <a:xfrm>
            <a:off x="5740400" y="718193"/>
            <a:ext cx="3531586" cy="942707"/>
          </a:xfrm>
          <a:prstGeom prst="rect">
            <a:avLst/>
          </a:prstGeom>
          <a:noFill/>
          <a:ln>
            <a:noFill/>
          </a:ln>
        </p:spPr>
        <p:txBody>
          <a:bodyPr vert="horz" lIns="68580" tIns="34290" rIns="68580" bIns="34290" rtlCol="0" anchor="ctr">
            <a:normAutofit fontScale="85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solidFill>
                  <a:schemeClr val="accent1">
                    <a:lumMod val="75000"/>
                  </a:schemeClr>
                </a:solidFill>
              </a:rPr>
              <a:t>National &amp; Local Level </a:t>
            </a:r>
          </a:p>
        </p:txBody>
      </p:sp>
      <p:sp>
        <p:nvSpPr>
          <p:cNvPr id="14" name="Title 1"/>
          <p:cNvSpPr txBox="1">
            <a:spLocks/>
          </p:cNvSpPr>
          <p:nvPr/>
        </p:nvSpPr>
        <p:spPr>
          <a:xfrm>
            <a:off x="120173" y="34021"/>
            <a:ext cx="2143192" cy="529424"/>
          </a:xfrm>
          <a:prstGeom prst="rect">
            <a:avLst/>
          </a:prstGeom>
          <a:solidFill>
            <a:schemeClr val="bg2"/>
          </a:solidFill>
          <a:ln>
            <a:noFill/>
          </a:ln>
        </p:spPr>
        <p:txBody>
          <a:bodyPr vert="horz" lIns="68580" tIns="34290" rIns="68580" bIns="3429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000" dirty="0"/>
              <a:t>Step 2:</a:t>
            </a:r>
          </a:p>
        </p:txBody>
      </p:sp>
    </p:spTree>
    <p:extLst>
      <p:ext uri="{BB962C8B-B14F-4D97-AF65-F5344CB8AC3E}">
        <p14:creationId xmlns:p14="http://schemas.microsoft.com/office/powerpoint/2010/main" val="21317878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285117"/>
            <a:ext cx="5819334" cy="1239945"/>
          </a:xfrm>
          <a:prstGeom prst="rect">
            <a:avLst/>
          </a:prstGeom>
          <a:solidFill>
            <a:schemeClr val="accent5">
              <a:lumMod val="50000"/>
            </a:schemeClr>
          </a:solidFill>
          <a:ln>
            <a:noFill/>
          </a:ln>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solidFill>
                  <a:schemeClr val="bg1"/>
                </a:solidFill>
              </a:rPr>
              <a:t>Trends &amp; Projections</a:t>
            </a:r>
          </a:p>
        </p:txBody>
      </p:sp>
      <p:sp>
        <p:nvSpPr>
          <p:cNvPr id="8" name="Title 1"/>
          <p:cNvSpPr txBox="1">
            <a:spLocks/>
          </p:cNvSpPr>
          <p:nvPr/>
        </p:nvSpPr>
        <p:spPr>
          <a:xfrm>
            <a:off x="5689219" y="433735"/>
            <a:ext cx="3531586" cy="942707"/>
          </a:xfrm>
          <a:prstGeom prst="rect">
            <a:avLst/>
          </a:prstGeom>
          <a:noFill/>
          <a:ln>
            <a:noFill/>
          </a:ln>
        </p:spPr>
        <p:txBody>
          <a:bodyPr vert="horz" lIns="68580" tIns="34290" rIns="68580" bIns="34290" rtlCol="0" anchor="ctr">
            <a:normAutofit fontScale="85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solidFill>
                  <a:schemeClr val="accent1">
                    <a:lumMod val="75000"/>
                  </a:schemeClr>
                </a:solidFill>
              </a:rPr>
              <a:t>National &amp; Local Level </a:t>
            </a:r>
          </a:p>
        </p:txBody>
      </p:sp>
      <p:sp>
        <p:nvSpPr>
          <p:cNvPr id="9" name="Title 1"/>
          <p:cNvSpPr txBox="1">
            <a:spLocks/>
          </p:cNvSpPr>
          <p:nvPr/>
        </p:nvSpPr>
        <p:spPr>
          <a:xfrm>
            <a:off x="5819334" y="2612988"/>
            <a:ext cx="3010281" cy="3555972"/>
          </a:xfrm>
          <a:prstGeom prst="rect">
            <a:avLst/>
          </a:prstGeom>
          <a:solidFill>
            <a:schemeClr val="accent1">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fontScale="92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Look at national trends, benchmark, CDC, medical journals</a:t>
            </a:r>
          </a:p>
        </p:txBody>
      </p:sp>
      <p:sp>
        <p:nvSpPr>
          <p:cNvPr id="3" name="Rectangle 2"/>
          <p:cNvSpPr/>
          <p:nvPr/>
        </p:nvSpPr>
        <p:spPr>
          <a:xfrm>
            <a:off x="219807" y="2380364"/>
            <a:ext cx="2418547" cy="369332"/>
          </a:xfrm>
          <a:prstGeom prst="rect">
            <a:avLst/>
          </a:prstGeom>
        </p:spPr>
        <p:txBody>
          <a:bodyPr wrap="none">
            <a:spAutoFit/>
          </a:bodyPr>
          <a:lstStyle/>
          <a:p>
            <a:r>
              <a:rPr lang="en-US" dirty="0"/>
              <a:t>http://hints.cancer.gov/</a:t>
            </a:r>
          </a:p>
        </p:txBody>
      </p:sp>
      <p:pic>
        <p:nvPicPr>
          <p:cNvPr id="4" name="Picture 3"/>
          <p:cNvPicPr>
            <a:picLocks noChangeAspect="1"/>
          </p:cNvPicPr>
          <p:nvPr/>
        </p:nvPicPr>
        <p:blipFill>
          <a:blip r:embed="rId3"/>
          <a:stretch>
            <a:fillRect/>
          </a:stretch>
        </p:blipFill>
        <p:spPr>
          <a:xfrm>
            <a:off x="198438" y="1660900"/>
            <a:ext cx="3078597" cy="790228"/>
          </a:xfrm>
          <a:prstGeom prst="rect">
            <a:avLst/>
          </a:prstGeom>
        </p:spPr>
      </p:pic>
      <p:sp>
        <p:nvSpPr>
          <p:cNvPr id="5" name="Rectangle 4"/>
          <p:cNvSpPr/>
          <p:nvPr/>
        </p:nvSpPr>
        <p:spPr>
          <a:xfrm>
            <a:off x="3347872" y="2430072"/>
            <a:ext cx="2341347" cy="369332"/>
          </a:xfrm>
          <a:prstGeom prst="rect">
            <a:avLst/>
          </a:prstGeom>
        </p:spPr>
        <p:txBody>
          <a:bodyPr wrap="none">
            <a:spAutoFit/>
          </a:bodyPr>
          <a:lstStyle/>
          <a:p>
            <a:r>
              <a:rPr lang="en-US" dirty="0"/>
              <a:t>http://www.nhats.org/</a:t>
            </a:r>
          </a:p>
        </p:txBody>
      </p:sp>
      <p:pic>
        <p:nvPicPr>
          <p:cNvPr id="10" name="Picture 9"/>
          <p:cNvPicPr>
            <a:picLocks noChangeAspect="1"/>
          </p:cNvPicPr>
          <p:nvPr/>
        </p:nvPicPr>
        <p:blipFill>
          <a:blip r:embed="rId4"/>
          <a:stretch>
            <a:fillRect/>
          </a:stretch>
        </p:blipFill>
        <p:spPr>
          <a:xfrm>
            <a:off x="3408088" y="1660900"/>
            <a:ext cx="2686642" cy="818000"/>
          </a:xfrm>
          <a:prstGeom prst="rect">
            <a:avLst/>
          </a:prstGeom>
        </p:spPr>
      </p:pic>
      <p:pic>
        <p:nvPicPr>
          <p:cNvPr id="11" name="Picture 10"/>
          <p:cNvPicPr>
            <a:picLocks noChangeAspect="1"/>
          </p:cNvPicPr>
          <p:nvPr/>
        </p:nvPicPr>
        <p:blipFill>
          <a:blip r:embed="rId5"/>
          <a:stretch>
            <a:fillRect/>
          </a:stretch>
        </p:blipFill>
        <p:spPr>
          <a:xfrm>
            <a:off x="198438" y="4930222"/>
            <a:ext cx="2341347" cy="1305478"/>
          </a:xfrm>
          <a:prstGeom prst="rect">
            <a:avLst/>
          </a:prstGeom>
        </p:spPr>
      </p:pic>
      <p:sp>
        <p:nvSpPr>
          <p:cNvPr id="12" name="Rectangle 11"/>
          <p:cNvSpPr/>
          <p:nvPr/>
        </p:nvSpPr>
        <p:spPr>
          <a:xfrm>
            <a:off x="198438" y="6235700"/>
            <a:ext cx="3793795" cy="369332"/>
          </a:xfrm>
          <a:prstGeom prst="rect">
            <a:avLst/>
          </a:prstGeom>
        </p:spPr>
        <p:txBody>
          <a:bodyPr wrap="none">
            <a:spAutoFit/>
          </a:bodyPr>
          <a:lstStyle/>
          <a:p>
            <a:r>
              <a:rPr lang="en-US" dirty="0"/>
              <a:t>http://www.ncbi.nlm.nih.gov/pubmed</a:t>
            </a:r>
          </a:p>
        </p:txBody>
      </p:sp>
      <p:pic>
        <p:nvPicPr>
          <p:cNvPr id="1026" name="Picture 2" descr="Arizona Department of Health Servic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438" y="3888538"/>
            <a:ext cx="45910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a:stretch>
            <a:fillRect/>
          </a:stretch>
        </p:blipFill>
        <p:spPr>
          <a:xfrm>
            <a:off x="198438" y="2952778"/>
            <a:ext cx="4665170" cy="698271"/>
          </a:xfrm>
          <a:prstGeom prst="rect">
            <a:avLst/>
          </a:prstGeom>
        </p:spPr>
      </p:pic>
      <p:sp>
        <p:nvSpPr>
          <p:cNvPr id="6" name="Rectangle 5"/>
          <p:cNvSpPr/>
          <p:nvPr/>
        </p:nvSpPr>
        <p:spPr>
          <a:xfrm>
            <a:off x="190973" y="3599712"/>
            <a:ext cx="4104906" cy="369332"/>
          </a:xfrm>
          <a:prstGeom prst="rect">
            <a:avLst/>
          </a:prstGeom>
        </p:spPr>
        <p:txBody>
          <a:bodyPr wrap="none">
            <a:spAutoFit/>
          </a:bodyPr>
          <a:lstStyle/>
          <a:p>
            <a:r>
              <a:rPr lang="en-US" dirty="0"/>
              <a:t>http://www.cdc.gov/mmwr/distrnds.html</a:t>
            </a:r>
          </a:p>
        </p:txBody>
      </p:sp>
      <p:sp>
        <p:nvSpPr>
          <p:cNvPr id="14" name="Title 1"/>
          <p:cNvSpPr txBox="1">
            <a:spLocks/>
          </p:cNvSpPr>
          <p:nvPr/>
        </p:nvSpPr>
        <p:spPr>
          <a:xfrm>
            <a:off x="120173" y="34021"/>
            <a:ext cx="2143192" cy="529424"/>
          </a:xfrm>
          <a:prstGeom prst="rect">
            <a:avLst/>
          </a:prstGeom>
          <a:solidFill>
            <a:schemeClr val="bg2"/>
          </a:solidFill>
          <a:ln>
            <a:noFill/>
          </a:ln>
        </p:spPr>
        <p:txBody>
          <a:bodyPr vert="horz" lIns="68580" tIns="34290" rIns="68580" bIns="3429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000" dirty="0"/>
              <a:t>Step 2:</a:t>
            </a:r>
          </a:p>
        </p:txBody>
      </p:sp>
    </p:spTree>
    <p:extLst>
      <p:ext uri="{BB962C8B-B14F-4D97-AF65-F5344CB8AC3E}">
        <p14:creationId xmlns:p14="http://schemas.microsoft.com/office/powerpoint/2010/main" val="708220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01399" y="457308"/>
            <a:ext cx="2799827" cy="791279"/>
          </a:xfrm>
          <a:prstGeom prst="rect">
            <a:avLst/>
          </a:prstGeom>
          <a:solidFill>
            <a:schemeClr val="accent1"/>
          </a:solidFill>
        </p:spPr>
        <p:txBody>
          <a:bodyPr vert="horz" lIns="68580" tIns="34291" rIns="68580" bIns="34291"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b="1" dirty="0">
                <a:solidFill>
                  <a:schemeClr val="bg1"/>
                </a:solidFill>
              </a:rPr>
              <a:t>Now</a:t>
            </a:r>
          </a:p>
        </p:txBody>
      </p:sp>
      <p:sp>
        <p:nvSpPr>
          <p:cNvPr id="4" name="Oval 3"/>
          <p:cNvSpPr/>
          <p:nvPr/>
        </p:nvSpPr>
        <p:spPr>
          <a:xfrm>
            <a:off x="501399" y="1691428"/>
            <a:ext cx="2909448" cy="2909448"/>
          </a:xfrm>
          <a:prstGeom prst="ellipse">
            <a:avLst/>
          </a:prstGeom>
          <a:blipFill>
            <a:blip r:embed="rId3"/>
            <a:stretch>
              <a:fillRect/>
            </a:stretch>
          </a:bli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7" name="Title 1"/>
          <p:cNvSpPr txBox="1">
            <a:spLocks/>
          </p:cNvSpPr>
          <p:nvPr/>
        </p:nvSpPr>
        <p:spPr>
          <a:xfrm>
            <a:off x="4299927" y="2620937"/>
            <a:ext cx="3280716" cy="449038"/>
          </a:xfrm>
          <a:prstGeom prst="rect">
            <a:avLst/>
          </a:prstGeom>
        </p:spPr>
        <p:txBody>
          <a:bodyPr vert="horz" lIns="68580" tIns="34291" rIns="68580" bIns="34291"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400" dirty="0">
                <a:solidFill>
                  <a:schemeClr val="accent2"/>
                </a:solidFill>
              </a:rPr>
              <a:t>Webinar 2</a:t>
            </a:r>
          </a:p>
        </p:txBody>
      </p:sp>
      <p:sp>
        <p:nvSpPr>
          <p:cNvPr id="9" name="Title 1"/>
          <p:cNvSpPr txBox="1">
            <a:spLocks/>
          </p:cNvSpPr>
          <p:nvPr/>
        </p:nvSpPr>
        <p:spPr>
          <a:xfrm>
            <a:off x="4084616" y="2879163"/>
            <a:ext cx="4212361" cy="1186874"/>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400" dirty="0"/>
              <a:t>How to Become a Change Agent?</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0816" y="5493790"/>
            <a:ext cx="1367927" cy="875475"/>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82210" y="5717187"/>
            <a:ext cx="1117883" cy="418944"/>
          </a:xfrm>
          <a:prstGeom prst="rect">
            <a:avLst/>
          </a:prstGeom>
        </p:spPr>
      </p:pic>
    </p:spTree>
    <p:extLst>
      <p:ext uri="{BB962C8B-B14F-4D97-AF65-F5344CB8AC3E}">
        <p14:creationId xmlns:p14="http://schemas.microsoft.com/office/powerpoint/2010/main" val="36415300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05382" y="591126"/>
            <a:ext cx="5169944" cy="1370805"/>
          </a:xfrm>
          <a:prstGeom prst="rect">
            <a:avLst/>
          </a:prstGeom>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Community assesses the future</a:t>
            </a:r>
          </a:p>
        </p:txBody>
      </p:sp>
      <p:sp>
        <p:nvSpPr>
          <p:cNvPr id="3" name="Title 1"/>
          <p:cNvSpPr txBox="1">
            <a:spLocks/>
          </p:cNvSpPr>
          <p:nvPr/>
        </p:nvSpPr>
        <p:spPr>
          <a:xfrm>
            <a:off x="101600" y="663246"/>
            <a:ext cx="3771900" cy="1235186"/>
          </a:xfrm>
          <a:prstGeom prst="rect">
            <a:avLst/>
          </a:prstGeom>
          <a:solidFill>
            <a:srgbClr val="7030A0"/>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solidFill>
                  <a:schemeClr val="bg1"/>
                </a:solidFill>
              </a:rPr>
              <a:t>Visioning</a:t>
            </a:r>
          </a:p>
        </p:txBody>
      </p:sp>
      <p:pic>
        <p:nvPicPr>
          <p:cNvPr id="2" name="Picture 1" descr="Description Albuquerque Roosevelt Par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001" y="4247490"/>
            <a:ext cx="3062394" cy="2041596"/>
          </a:xfrm>
          <a:prstGeom prst="rect">
            <a:avLst/>
          </a:prstGeom>
        </p:spPr>
      </p:pic>
      <p:sp>
        <p:nvSpPr>
          <p:cNvPr id="8" name="Title 1"/>
          <p:cNvSpPr txBox="1">
            <a:spLocks/>
          </p:cNvSpPr>
          <p:nvPr/>
        </p:nvSpPr>
        <p:spPr>
          <a:xfrm>
            <a:off x="357428" y="2386926"/>
            <a:ext cx="8140027" cy="1566238"/>
          </a:xfrm>
          <a:prstGeom prst="rect">
            <a:avLst/>
          </a:prstGeom>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fontScale="62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What type of development do you want? Where do you want apartments and commercial?</a:t>
            </a:r>
          </a:p>
          <a:p>
            <a:pPr algn="ctr"/>
            <a:r>
              <a:rPr lang="en-US" sz="4500" dirty="0"/>
              <a:t>What kinds of transportation facilities do you want? Where should be parks located/ how far should houses be from parks? </a:t>
            </a:r>
          </a:p>
        </p:txBody>
      </p:sp>
      <p:sp>
        <p:nvSpPr>
          <p:cNvPr id="11" name="Title 1"/>
          <p:cNvSpPr txBox="1">
            <a:spLocks/>
          </p:cNvSpPr>
          <p:nvPr/>
        </p:nvSpPr>
        <p:spPr>
          <a:xfrm>
            <a:off x="101600" y="154287"/>
            <a:ext cx="2143192" cy="529424"/>
          </a:xfrm>
          <a:prstGeom prst="rect">
            <a:avLst/>
          </a:prstGeom>
          <a:solidFill>
            <a:schemeClr val="bg2"/>
          </a:solidFill>
          <a:ln>
            <a:noFill/>
          </a:ln>
        </p:spPr>
        <p:txBody>
          <a:bodyPr vert="horz" lIns="68580" tIns="34290" rIns="68580" bIns="3429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000" dirty="0"/>
              <a:t>Step 3:</a:t>
            </a:r>
          </a:p>
        </p:txBody>
      </p:sp>
      <p:pic>
        <p:nvPicPr>
          <p:cNvPr id="4" name="Picture 3" descr="File:American houses, Arizona, USA (9533969879).jpg - Wikimedia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1183" y="4244675"/>
            <a:ext cx="3629504" cy="2041596"/>
          </a:xfrm>
          <a:prstGeom prst="rect">
            <a:avLst/>
          </a:prstGeom>
        </p:spPr>
      </p:pic>
      <p:pic>
        <p:nvPicPr>
          <p:cNvPr id="12" name="Picture 11" descr="... have purchased the Hayden Ferry Lakeside I building in Arizon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6263" y="4253911"/>
            <a:ext cx="2035175" cy="2035175"/>
          </a:xfrm>
          <a:prstGeom prst="rect">
            <a:avLst/>
          </a:prstGeom>
        </p:spPr>
      </p:pic>
    </p:spTree>
    <p:extLst>
      <p:ext uri="{BB962C8B-B14F-4D97-AF65-F5344CB8AC3E}">
        <p14:creationId xmlns:p14="http://schemas.microsoft.com/office/powerpoint/2010/main" val="2601741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scription Albuquerque Roosevelt Par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365"/>
            <a:ext cx="3062394" cy="2041596"/>
          </a:xfrm>
          <a:prstGeom prst="rect">
            <a:avLst/>
          </a:prstGeom>
        </p:spPr>
      </p:pic>
      <p:sp>
        <p:nvSpPr>
          <p:cNvPr id="8" name="Title 1"/>
          <p:cNvSpPr txBox="1">
            <a:spLocks/>
          </p:cNvSpPr>
          <p:nvPr/>
        </p:nvSpPr>
        <p:spPr>
          <a:xfrm>
            <a:off x="0" y="2280671"/>
            <a:ext cx="3267096" cy="1626311"/>
          </a:xfrm>
          <a:prstGeom prst="rect">
            <a:avLst/>
          </a:prstGeom>
          <a:solidFill>
            <a:schemeClr val="accent1">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fontScale="850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Health perspective on desired future</a:t>
            </a:r>
          </a:p>
        </p:txBody>
      </p:sp>
      <p:sp>
        <p:nvSpPr>
          <p:cNvPr id="9" name="Title 1"/>
          <p:cNvSpPr txBox="1">
            <a:spLocks/>
          </p:cNvSpPr>
          <p:nvPr/>
        </p:nvSpPr>
        <p:spPr>
          <a:xfrm>
            <a:off x="5624944" y="5181600"/>
            <a:ext cx="3314353" cy="975360"/>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fontScale="47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How can we increase access to everyone to supermarkets and hospitals?</a:t>
            </a:r>
          </a:p>
        </p:txBody>
      </p:sp>
      <p:sp>
        <p:nvSpPr>
          <p:cNvPr id="10" name="Title 1"/>
          <p:cNvSpPr txBox="1">
            <a:spLocks/>
          </p:cNvSpPr>
          <p:nvPr/>
        </p:nvSpPr>
        <p:spPr>
          <a:xfrm>
            <a:off x="3805382" y="591126"/>
            <a:ext cx="5169944" cy="1370805"/>
          </a:xfrm>
          <a:prstGeom prst="rect">
            <a:avLst/>
          </a:prstGeom>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Community assesses the future</a:t>
            </a:r>
          </a:p>
        </p:txBody>
      </p:sp>
      <p:sp>
        <p:nvSpPr>
          <p:cNvPr id="12" name="Title 1"/>
          <p:cNvSpPr txBox="1">
            <a:spLocks/>
          </p:cNvSpPr>
          <p:nvPr/>
        </p:nvSpPr>
        <p:spPr>
          <a:xfrm>
            <a:off x="101600" y="154287"/>
            <a:ext cx="2143192" cy="529424"/>
          </a:xfrm>
          <a:prstGeom prst="rect">
            <a:avLst/>
          </a:prstGeom>
          <a:solidFill>
            <a:schemeClr val="bg2"/>
          </a:solidFill>
          <a:ln>
            <a:noFill/>
          </a:ln>
        </p:spPr>
        <p:txBody>
          <a:bodyPr vert="horz" lIns="68580" tIns="34290" rIns="68580" bIns="3429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000" dirty="0"/>
              <a:t>Step 3:</a:t>
            </a:r>
          </a:p>
        </p:txBody>
      </p:sp>
      <p:sp>
        <p:nvSpPr>
          <p:cNvPr id="4" name="Rectangle 3"/>
          <p:cNvSpPr/>
          <p:nvPr/>
        </p:nvSpPr>
        <p:spPr>
          <a:xfrm>
            <a:off x="3532332" y="4471770"/>
            <a:ext cx="4572000" cy="785536"/>
          </a:xfrm>
          <a:prstGeom prst="rect">
            <a:avLst/>
          </a:prstGeom>
        </p:spPr>
        <p:txBody>
          <a:bodyPr>
            <a:spAutoFit/>
          </a:bodyPr>
          <a:lstStyle/>
          <a:p>
            <a:pPr algn="ctr" defTabSz="914400">
              <a:lnSpc>
                <a:spcPct val="70000"/>
              </a:lnSpc>
              <a:spcBef>
                <a:spcPct val="0"/>
              </a:spcBef>
            </a:pPr>
            <a:r>
              <a:rPr lang="en-US" sz="2100" dirty="0">
                <a:latin typeface="+mj-lt"/>
                <a:ea typeface="+mj-ea"/>
                <a:cs typeface="+mj-cs"/>
              </a:rPr>
              <a:t>Where can we address community design that impacts obesity and physical activity?</a:t>
            </a:r>
          </a:p>
        </p:txBody>
      </p:sp>
      <p:sp>
        <p:nvSpPr>
          <p:cNvPr id="13" name="Rectangle 12"/>
          <p:cNvSpPr/>
          <p:nvPr/>
        </p:nvSpPr>
        <p:spPr>
          <a:xfrm>
            <a:off x="3532332" y="2766864"/>
            <a:ext cx="4572000" cy="559320"/>
          </a:xfrm>
          <a:prstGeom prst="rect">
            <a:avLst/>
          </a:prstGeom>
        </p:spPr>
        <p:txBody>
          <a:bodyPr>
            <a:spAutoFit/>
          </a:bodyPr>
          <a:lstStyle/>
          <a:p>
            <a:pPr algn="ctr" defTabSz="914400">
              <a:lnSpc>
                <a:spcPct val="70000"/>
              </a:lnSpc>
              <a:spcBef>
                <a:spcPct val="0"/>
              </a:spcBef>
            </a:pPr>
            <a:r>
              <a:rPr lang="en-US" sz="2100" dirty="0">
                <a:latin typeface="+mj-lt"/>
                <a:ea typeface="+mj-ea"/>
                <a:cs typeface="+mj-cs"/>
              </a:rPr>
              <a:t> Where should parks be located in order to reduce obesity-related disease? </a:t>
            </a:r>
          </a:p>
        </p:txBody>
      </p:sp>
      <p:sp>
        <p:nvSpPr>
          <p:cNvPr id="14" name="Rectangle 13"/>
          <p:cNvSpPr/>
          <p:nvPr/>
        </p:nvSpPr>
        <p:spPr>
          <a:xfrm>
            <a:off x="4572000" y="3549821"/>
            <a:ext cx="4572000" cy="559320"/>
          </a:xfrm>
          <a:prstGeom prst="rect">
            <a:avLst/>
          </a:prstGeom>
        </p:spPr>
        <p:txBody>
          <a:bodyPr>
            <a:spAutoFit/>
          </a:bodyPr>
          <a:lstStyle/>
          <a:p>
            <a:pPr algn="ctr" defTabSz="914400">
              <a:lnSpc>
                <a:spcPct val="70000"/>
              </a:lnSpc>
              <a:spcBef>
                <a:spcPct val="0"/>
              </a:spcBef>
            </a:pPr>
            <a:r>
              <a:rPr lang="en-US" sz="2100" dirty="0">
                <a:latin typeface="+mj-lt"/>
                <a:ea typeface="+mj-ea"/>
                <a:cs typeface="+mj-cs"/>
              </a:rPr>
              <a:t>Can we have community gardens to increase access to healthy foods? </a:t>
            </a:r>
          </a:p>
        </p:txBody>
      </p:sp>
      <p:sp>
        <p:nvSpPr>
          <p:cNvPr id="11" name="Title 1"/>
          <p:cNvSpPr txBox="1">
            <a:spLocks/>
          </p:cNvSpPr>
          <p:nvPr/>
        </p:nvSpPr>
        <p:spPr>
          <a:xfrm>
            <a:off x="101600" y="663246"/>
            <a:ext cx="3771900" cy="1235186"/>
          </a:xfrm>
          <a:prstGeom prst="rect">
            <a:avLst/>
          </a:prstGeom>
          <a:solidFill>
            <a:srgbClr val="7030A0"/>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solidFill>
                  <a:schemeClr val="bg1"/>
                </a:solidFill>
              </a:rPr>
              <a:t>Visioning</a:t>
            </a:r>
          </a:p>
        </p:txBody>
      </p:sp>
    </p:spTree>
    <p:extLst>
      <p:ext uri="{BB962C8B-B14F-4D97-AF65-F5344CB8AC3E}">
        <p14:creationId xmlns:p14="http://schemas.microsoft.com/office/powerpoint/2010/main" val="4646203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378200" y="548450"/>
            <a:ext cx="5597126" cy="1413482"/>
          </a:xfrm>
          <a:prstGeom prst="rect">
            <a:avLst/>
          </a:prstGeom>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Community Involvement</a:t>
            </a:r>
          </a:p>
        </p:txBody>
      </p:sp>
      <p:sp>
        <p:nvSpPr>
          <p:cNvPr id="3" name="Title 1"/>
          <p:cNvSpPr txBox="1">
            <a:spLocks/>
          </p:cNvSpPr>
          <p:nvPr/>
        </p:nvSpPr>
        <p:spPr>
          <a:xfrm>
            <a:off x="101600" y="663246"/>
            <a:ext cx="3771900" cy="1235186"/>
          </a:xfrm>
          <a:prstGeom prst="rect">
            <a:avLst/>
          </a:prstGeom>
          <a:solidFill>
            <a:srgbClr val="7030A0"/>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solidFill>
                  <a:schemeClr val="bg1"/>
                </a:solidFill>
              </a:rPr>
              <a:t>Visioning</a:t>
            </a:r>
          </a:p>
        </p:txBody>
      </p:sp>
      <p:sp>
        <p:nvSpPr>
          <p:cNvPr id="2" name="Rectangle 1"/>
          <p:cNvSpPr/>
          <p:nvPr/>
        </p:nvSpPr>
        <p:spPr>
          <a:xfrm>
            <a:off x="3105290" y="4582952"/>
            <a:ext cx="3171061" cy="584775"/>
          </a:xfrm>
          <a:prstGeom prst="rect">
            <a:avLst/>
          </a:prstGeom>
        </p:spPr>
        <p:txBody>
          <a:bodyPr wrap="none">
            <a:spAutoFit/>
          </a:bodyPr>
          <a:lstStyle/>
          <a:p>
            <a:r>
              <a:rPr lang="en-US" sz="3200" b="1" dirty="0">
                <a:solidFill>
                  <a:schemeClr val="accent2"/>
                </a:solidFill>
              </a:rPr>
              <a:t>Community Input</a:t>
            </a:r>
          </a:p>
        </p:txBody>
      </p:sp>
      <p:sp>
        <p:nvSpPr>
          <p:cNvPr id="6" name="Title 1"/>
          <p:cNvSpPr txBox="1">
            <a:spLocks/>
          </p:cNvSpPr>
          <p:nvPr/>
        </p:nvSpPr>
        <p:spPr>
          <a:xfrm>
            <a:off x="1663458" y="2977333"/>
            <a:ext cx="5819334" cy="1239945"/>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fontScale="70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Through community involvement, a health perspective can be provided to the vision</a:t>
            </a:r>
          </a:p>
        </p:txBody>
      </p:sp>
      <p:sp>
        <p:nvSpPr>
          <p:cNvPr id="9" name="Title 1"/>
          <p:cNvSpPr txBox="1">
            <a:spLocks/>
          </p:cNvSpPr>
          <p:nvPr/>
        </p:nvSpPr>
        <p:spPr>
          <a:xfrm>
            <a:off x="101600" y="154287"/>
            <a:ext cx="2143192" cy="529424"/>
          </a:xfrm>
          <a:prstGeom prst="rect">
            <a:avLst/>
          </a:prstGeom>
          <a:solidFill>
            <a:schemeClr val="bg2"/>
          </a:solidFill>
          <a:ln>
            <a:noFill/>
          </a:ln>
        </p:spPr>
        <p:txBody>
          <a:bodyPr vert="horz" lIns="68580" tIns="34290" rIns="68580" bIns="3429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000" dirty="0"/>
              <a:t>Step 3:</a:t>
            </a:r>
          </a:p>
        </p:txBody>
      </p:sp>
    </p:spTree>
    <p:extLst>
      <p:ext uri="{BB962C8B-B14F-4D97-AF65-F5344CB8AC3E}">
        <p14:creationId xmlns:p14="http://schemas.microsoft.com/office/powerpoint/2010/main" val="31277200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24586" y="2162477"/>
            <a:ext cx="4490720" cy="2842557"/>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685800" indent="-685800">
              <a:buFont typeface="Arial" panose="020B0604020202020204" pitchFamily="34" charset="0"/>
              <a:buChar char="•"/>
            </a:pPr>
            <a:r>
              <a:rPr lang="en-US" sz="3600" dirty="0">
                <a:solidFill>
                  <a:schemeClr val="accent5"/>
                </a:solidFill>
              </a:rPr>
              <a:t>Focus Meetings</a:t>
            </a:r>
          </a:p>
          <a:p>
            <a:pPr marL="685800" indent="-685800">
              <a:buFont typeface="Arial" panose="020B0604020202020204" pitchFamily="34" charset="0"/>
              <a:buChar char="•"/>
            </a:pPr>
            <a:r>
              <a:rPr lang="en-US" sz="3600" dirty="0">
                <a:solidFill>
                  <a:schemeClr val="accent5"/>
                </a:solidFill>
              </a:rPr>
              <a:t>Surveys</a:t>
            </a:r>
          </a:p>
          <a:p>
            <a:pPr marL="685800" indent="-685800">
              <a:buFont typeface="Arial" panose="020B0604020202020204" pitchFamily="34" charset="0"/>
              <a:buChar char="•"/>
            </a:pPr>
            <a:r>
              <a:rPr lang="en-US" sz="3600" dirty="0">
                <a:solidFill>
                  <a:schemeClr val="accent5"/>
                </a:solidFill>
              </a:rPr>
              <a:t>Charrettes</a:t>
            </a:r>
          </a:p>
          <a:p>
            <a:pPr marL="685800" indent="-685800">
              <a:buFont typeface="Arial" panose="020B0604020202020204" pitchFamily="34" charset="0"/>
              <a:buChar char="•"/>
            </a:pPr>
            <a:r>
              <a:rPr lang="en-US" sz="3600" dirty="0">
                <a:solidFill>
                  <a:schemeClr val="accent5"/>
                </a:solidFill>
              </a:rPr>
              <a:t>Neighborhood Forums </a:t>
            </a:r>
          </a:p>
        </p:txBody>
      </p:sp>
      <p:sp>
        <p:nvSpPr>
          <p:cNvPr id="7" name="Title 1"/>
          <p:cNvSpPr txBox="1">
            <a:spLocks/>
          </p:cNvSpPr>
          <p:nvPr/>
        </p:nvSpPr>
        <p:spPr>
          <a:xfrm>
            <a:off x="277072" y="5368354"/>
            <a:ext cx="8485928" cy="1248345"/>
          </a:xfrm>
          <a:prstGeom prst="rect">
            <a:avLst/>
          </a:prstGeom>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You can contribute in forming the </a:t>
            </a:r>
            <a:r>
              <a:rPr lang="en-US" sz="4500" b="1" i="1" dirty="0">
                <a:solidFill>
                  <a:schemeClr val="accent1"/>
                </a:solidFill>
              </a:rPr>
              <a:t>goals</a:t>
            </a:r>
            <a:r>
              <a:rPr lang="en-US" sz="4500" dirty="0"/>
              <a:t>, </a:t>
            </a:r>
            <a:r>
              <a:rPr lang="en-US" sz="4500" b="1" i="1" dirty="0">
                <a:solidFill>
                  <a:schemeClr val="accent1"/>
                </a:solidFill>
              </a:rPr>
              <a:t>strategies</a:t>
            </a:r>
            <a:r>
              <a:rPr lang="en-US" sz="4500" dirty="0"/>
              <a:t>, and </a:t>
            </a:r>
            <a:r>
              <a:rPr lang="en-US" sz="4500" b="1" i="1" dirty="0">
                <a:solidFill>
                  <a:schemeClr val="accent1"/>
                </a:solidFill>
              </a:rPr>
              <a:t>actions</a:t>
            </a:r>
          </a:p>
        </p:txBody>
      </p:sp>
      <p:sp>
        <p:nvSpPr>
          <p:cNvPr id="8" name="Rectangle 7"/>
          <p:cNvSpPr/>
          <p:nvPr/>
        </p:nvSpPr>
        <p:spPr>
          <a:xfrm>
            <a:off x="934855" y="907969"/>
            <a:ext cx="3171061" cy="584775"/>
          </a:xfrm>
          <a:prstGeom prst="rect">
            <a:avLst/>
          </a:prstGeom>
        </p:spPr>
        <p:txBody>
          <a:bodyPr wrap="none">
            <a:spAutoFit/>
          </a:bodyPr>
          <a:lstStyle/>
          <a:p>
            <a:r>
              <a:rPr lang="en-US" sz="3200" b="1" dirty="0">
                <a:solidFill>
                  <a:schemeClr val="accent2"/>
                </a:solidFill>
              </a:rPr>
              <a:t>Community Input</a:t>
            </a:r>
          </a:p>
        </p:txBody>
      </p:sp>
      <p:pic>
        <p:nvPicPr>
          <p:cNvPr id="3" name="Picture 2" descr="rt3region4 - NCEES Project PRE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140" y="1747318"/>
            <a:ext cx="4071042" cy="3053282"/>
          </a:xfrm>
          <a:prstGeom prst="rect">
            <a:avLst/>
          </a:prstGeom>
        </p:spPr>
      </p:pic>
    </p:spTree>
    <p:extLst>
      <p:ext uri="{BB962C8B-B14F-4D97-AF65-F5344CB8AC3E}">
        <p14:creationId xmlns:p14="http://schemas.microsoft.com/office/powerpoint/2010/main" val="12650636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24586" y="2162477"/>
            <a:ext cx="4490720" cy="2842557"/>
          </a:xfrm>
          <a:prstGeom prst="rect">
            <a:avLst/>
          </a:prstGeom>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000" dirty="0">
                <a:solidFill>
                  <a:schemeClr val="accent1"/>
                </a:solidFill>
              </a:rPr>
              <a:t>Where you get 1-1 time with the people developing the plan</a:t>
            </a:r>
          </a:p>
        </p:txBody>
      </p:sp>
      <p:sp>
        <p:nvSpPr>
          <p:cNvPr id="8" name="Rectangle 7"/>
          <p:cNvSpPr/>
          <p:nvPr/>
        </p:nvSpPr>
        <p:spPr>
          <a:xfrm>
            <a:off x="934855" y="907969"/>
            <a:ext cx="3171061" cy="584775"/>
          </a:xfrm>
          <a:prstGeom prst="rect">
            <a:avLst/>
          </a:prstGeom>
        </p:spPr>
        <p:txBody>
          <a:bodyPr wrap="none">
            <a:spAutoFit/>
          </a:bodyPr>
          <a:lstStyle/>
          <a:p>
            <a:r>
              <a:rPr lang="en-US" sz="3200" b="1" dirty="0">
                <a:solidFill>
                  <a:schemeClr val="accent2"/>
                </a:solidFill>
              </a:rPr>
              <a:t>Community Input</a:t>
            </a:r>
          </a:p>
        </p:txBody>
      </p:sp>
      <p:sp>
        <p:nvSpPr>
          <p:cNvPr id="9" name="Rectangle 8"/>
          <p:cNvSpPr/>
          <p:nvPr/>
        </p:nvSpPr>
        <p:spPr>
          <a:xfrm>
            <a:off x="5036075" y="907968"/>
            <a:ext cx="2828210" cy="584775"/>
          </a:xfrm>
          <a:prstGeom prst="rect">
            <a:avLst/>
          </a:prstGeom>
        </p:spPr>
        <p:txBody>
          <a:bodyPr wrap="none">
            <a:spAutoFit/>
          </a:bodyPr>
          <a:lstStyle/>
          <a:p>
            <a:r>
              <a:rPr lang="en-US" sz="3200" b="1" dirty="0">
                <a:solidFill>
                  <a:schemeClr val="accent1"/>
                </a:solidFill>
              </a:rPr>
              <a:t>Focus Meetings</a:t>
            </a:r>
          </a:p>
        </p:txBody>
      </p:sp>
      <p:pic>
        <p:nvPicPr>
          <p:cNvPr id="5122" name="Picture 2" descr="Image result for city planner focus gro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103" y="2040567"/>
            <a:ext cx="3785668" cy="2839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5030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24586" y="2162477"/>
            <a:ext cx="4490720" cy="2842557"/>
          </a:xfrm>
          <a:prstGeom prst="rect">
            <a:avLst/>
          </a:prstGeom>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3600" dirty="0">
                <a:solidFill>
                  <a:schemeClr val="accent1"/>
                </a:solidFill>
              </a:rPr>
              <a:t>Rely on large constituency, so make sure there are health-related questions </a:t>
            </a:r>
          </a:p>
        </p:txBody>
      </p:sp>
      <p:sp>
        <p:nvSpPr>
          <p:cNvPr id="7" name="Title 1"/>
          <p:cNvSpPr txBox="1">
            <a:spLocks/>
          </p:cNvSpPr>
          <p:nvPr/>
        </p:nvSpPr>
        <p:spPr>
          <a:xfrm>
            <a:off x="277072" y="5368354"/>
            <a:ext cx="8485928" cy="1248345"/>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fontScale="70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err="1"/>
              <a:t>Ie</a:t>
            </a:r>
            <a:r>
              <a:rPr lang="en-US" sz="4500" dirty="0"/>
              <a:t>: how active would you like to be? </a:t>
            </a:r>
          </a:p>
          <a:p>
            <a:pPr algn="ctr"/>
            <a:r>
              <a:rPr lang="en-US" sz="4500" dirty="0"/>
              <a:t>Does community provide places for physical activity? Is it easy for you to access healthy food? </a:t>
            </a:r>
          </a:p>
        </p:txBody>
      </p:sp>
      <p:sp>
        <p:nvSpPr>
          <p:cNvPr id="8" name="Rectangle 7"/>
          <p:cNvSpPr/>
          <p:nvPr/>
        </p:nvSpPr>
        <p:spPr>
          <a:xfrm>
            <a:off x="934855" y="907969"/>
            <a:ext cx="3171061" cy="584775"/>
          </a:xfrm>
          <a:prstGeom prst="rect">
            <a:avLst/>
          </a:prstGeom>
        </p:spPr>
        <p:txBody>
          <a:bodyPr wrap="none">
            <a:spAutoFit/>
          </a:bodyPr>
          <a:lstStyle/>
          <a:p>
            <a:r>
              <a:rPr lang="en-US" sz="3200" b="1" dirty="0">
                <a:solidFill>
                  <a:schemeClr val="accent2"/>
                </a:solidFill>
              </a:rPr>
              <a:t>Community Input</a:t>
            </a:r>
          </a:p>
        </p:txBody>
      </p:sp>
      <p:sp>
        <p:nvSpPr>
          <p:cNvPr id="9" name="Rectangle 8"/>
          <p:cNvSpPr/>
          <p:nvPr/>
        </p:nvSpPr>
        <p:spPr>
          <a:xfrm>
            <a:off x="4981754" y="907968"/>
            <a:ext cx="1495730" cy="584775"/>
          </a:xfrm>
          <a:prstGeom prst="rect">
            <a:avLst/>
          </a:prstGeom>
        </p:spPr>
        <p:txBody>
          <a:bodyPr wrap="none">
            <a:spAutoFit/>
          </a:bodyPr>
          <a:lstStyle/>
          <a:p>
            <a:r>
              <a:rPr lang="en-US" sz="3200" b="1" dirty="0">
                <a:solidFill>
                  <a:schemeClr val="accent1"/>
                </a:solidFill>
              </a:rPr>
              <a:t>Surveys</a:t>
            </a:r>
          </a:p>
        </p:txBody>
      </p:sp>
      <p:pic>
        <p:nvPicPr>
          <p:cNvPr id="3" name="Picture 2" descr="Triage | Pine Tree Legal Assista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7406" y="1989164"/>
            <a:ext cx="2220099" cy="2960132"/>
          </a:xfrm>
          <a:prstGeom prst="rect">
            <a:avLst/>
          </a:prstGeom>
        </p:spPr>
      </p:pic>
    </p:spTree>
    <p:extLst>
      <p:ext uri="{BB962C8B-B14F-4D97-AF65-F5344CB8AC3E}">
        <p14:creationId xmlns:p14="http://schemas.microsoft.com/office/powerpoint/2010/main" val="3148295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24586" y="2162477"/>
            <a:ext cx="4490720" cy="2842557"/>
          </a:xfrm>
          <a:prstGeom prst="rect">
            <a:avLst/>
          </a:prstGeom>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000" dirty="0">
                <a:solidFill>
                  <a:schemeClr val="accent1"/>
                </a:solidFill>
              </a:rPr>
              <a:t>Design-workshops that address land use from a health perspective</a:t>
            </a:r>
          </a:p>
        </p:txBody>
      </p:sp>
      <p:pic>
        <p:nvPicPr>
          <p:cNvPr id="2" name="Picture 1" descr="... on Public Participation in Decision Making on Environmental Matt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072" y="2347594"/>
            <a:ext cx="4113742" cy="2468245"/>
          </a:xfrm>
          <a:prstGeom prst="rect">
            <a:avLst/>
          </a:prstGeom>
        </p:spPr>
      </p:pic>
      <p:sp>
        <p:nvSpPr>
          <p:cNvPr id="7" name="Title 1"/>
          <p:cNvSpPr txBox="1">
            <a:spLocks/>
          </p:cNvSpPr>
          <p:nvPr/>
        </p:nvSpPr>
        <p:spPr>
          <a:xfrm>
            <a:off x="277072" y="5368354"/>
            <a:ext cx="8485928" cy="1248345"/>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fontScale="55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Participation may include recommendations for specific land-use categories that encourage physical activity; identify where paths and trails are needed to connect destinations </a:t>
            </a:r>
          </a:p>
        </p:txBody>
      </p:sp>
      <p:sp>
        <p:nvSpPr>
          <p:cNvPr id="8" name="Rectangle 7"/>
          <p:cNvSpPr/>
          <p:nvPr/>
        </p:nvSpPr>
        <p:spPr>
          <a:xfrm>
            <a:off x="934855" y="907969"/>
            <a:ext cx="3171061" cy="584775"/>
          </a:xfrm>
          <a:prstGeom prst="rect">
            <a:avLst/>
          </a:prstGeom>
        </p:spPr>
        <p:txBody>
          <a:bodyPr wrap="none">
            <a:spAutoFit/>
          </a:bodyPr>
          <a:lstStyle/>
          <a:p>
            <a:r>
              <a:rPr lang="en-US" sz="3200" b="1" dirty="0">
                <a:solidFill>
                  <a:schemeClr val="accent2"/>
                </a:solidFill>
              </a:rPr>
              <a:t>Community Input</a:t>
            </a:r>
          </a:p>
        </p:txBody>
      </p:sp>
      <p:sp>
        <p:nvSpPr>
          <p:cNvPr id="9" name="Rectangle 8"/>
          <p:cNvSpPr/>
          <p:nvPr/>
        </p:nvSpPr>
        <p:spPr>
          <a:xfrm>
            <a:off x="4990807" y="907968"/>
            <a:ext cx="1961178" cy="584775"/>
          </a:xfrm>
          <a:prstGeom prst="rect">
            <a:avLst/>
          </a:prstGeom>
        </p:spPr>
        <p:txBody>
          <a:bodyPr wrap="none">
            <a:spAutoFit/>
          </a:bodyPr>
          <a:lstStyle/>
          <a:p>
            <a:r>
              <a:rPr lang="en-US" sz="3200" b="1" dirty="0">
                <a:solidFill>
                  <a:schemeClr val="accent1"/>
                </a:solidFill>
              </a:rPr>
              <a:t>Charrettes</a:t>
            </a:r>
          </a:p>
        </p:txBody>
      </p:sp>
    </p:spTree>
    <p:extLst>
      <p:ext uri="{BB962C8B-B14F-4D97-AF65-F5344CB8AC3E}">
        <p14:creationId xmlns:p14="http://schemas.microsoft.com/office/powerpoint/2010/main" val="24377964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24586" y="2162477"/>
            <a:ext cx="4490720" cy="2842557"/>
          </a:xfrm>
          <a:prstGeom prst="rect">
            <a:avLst/>
          </a:prstGeom>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fontScale="85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solidFill>
                  <a:schemeClr val="accent1"/>
                </a:solidFill>
              </a:rPr>
              <a:t>Take many forms and provide opportunity to educate other people about health &amp; put important issues on the table</a:t>
            </a:r>
          </a:p>
        </p:txBody>
      </p:sp>
      <p:pic>
        <p:nvPicPr>
          <p:cNvPr id="2" name="Picture 1" descr="... on Public Participation in Decision Making on Environmental Matt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072" y="2347594"/>
            <a:ext cx="4113742" cy="2468245"/>
          </a:xfrm>
          <a:prstGeom prst="rect">
            <a:avLst/>
          </a:prstGeom>
        </p:spPr>
      </p:pic>
      <p:sp>
        <p:nvSpPr>
          <p:cNvPr id="7" name="Title 1"/>
          <p:cNvSpPr txBox="1">
            <a:spLocks/>
          </p:cNvSpPr>
          <p:nvPr/>
        </p:nvSpPr>
        <p:spPr>
          <a:xfrm>
            <a:off x="277072" y="5368354"/>
            <a:ext cx="8485928" cy="1248345"/>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800" dirty="0"/>
              <a:t>Where comments are requested on plan/work product; for initial input </a:t>
            </a:r>
          </a:p>
        </p:txBody>
      </p:sp>
      <p:sp>
        <p:nvSpPr>
          <p:cNvPr id="8" name="Rectangle 7"/>
          <p:cNvSpPr/>
          <p:nvPr/>
        </p:nvSpPr>
        <p:spPr>
          <a:xfrm>
            <a:off x="934855" y="907969"/>
            <a:ext cx="3171061" cy="584775"/>
          </a:xfrm>
          <a:prstGeom prst="rect">
            <a:avLst/>
          </a:prstGeom>
        </p:spPr>
        <p:txBody>
          <a:bodyPr wrap="none">
            <a:spAutoFit/>
          </a:bodyPr>
          <a:lstStyle/>
          <a:p>
            <a:r>
              <a:rPr lang="en-US" sz="3200" b="1" dirty="0">
                <a:solidFill>
                  <a:schemeClr val="accent2"/>
                </a:solidFill>
              </a:rPr>
              <a:t>Community Input</a:t>
            </a:r>
          </a:p>
        </p:txBody>
      </p:sp>
      <p:sp>
        <p:nvSpPr>
          <p:cNvPr id="9" name="Rectangle 8"/>
          <p:cNvSpPr/>
          <p:nvPr/>
        </p:nvSpPr>
        <p:spPr>
          <a:xfrm>
            <a:off x="4920473" y="907968"/>
            <a:ext cx="3842527" cy="584775"/>
          </a:xfrm>
          <a:prstGeom prst="rect">
            <a:avLst/>
          </a:prstGeom>
        </p:spPr>
        <p:txBody>
          <a:bodyPr wrap="none">
            <a:spAutoFit/>
          </a:bodyPr>
          <a:lstStyle/>
          <a:p>
            <a:r>
              <a:rPr lang="en-US" sz="3200" b="1" dirty="0">
                <a:solidFill>
                  <a:schemeClr val="accent1"/>
                </a:solidFill>
              </a:rPr>
              <a:t>Neighborhood Forum</a:t>
            </a:r>
          </a:p>
        </p:txBody>
      </p:sp>
    </p:spTree>
    <p:extLst>
      <p:ext uri="{BB962C8B-B14F-4D97-AF65-F5344CB8AC3E}">
        <p14:creationId xmlns:p14="http://schemas.microsoft.com/office/powerpoint/2010/main" val="25788669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arizona planning committ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407" y="1800587"/>
            <a:ext cx="5503441" cy="443481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069976" y="548450"/>
            <a:ext cx="4905350" cy="1558256"/>
          </a:xfrm>
          <a:prstGeom prst="rect">
            <a:avLst/>
          </a:prstGeom>
          <a:solidFill>
            <a:schemeClr val="accent1">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fontScale="850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What else is community input used for in the process? </a:t>
            </a:r>
          </a:p>
        </p:txBody>
      </p:sp>
      <p:sp>
        <p:nvSpPr>
          <p:cNvPr id="6" name="Title 1"/>
          <p:cNvSpPr txBox="1">
            <a:spLocks/>
          </p:cNvSpPr>
          <p:nvPr/>
        </p:nvSpPr>
        <p:spPr>
          <a:xfrm>
            <a:off x="5834346" y="2589276"/>
            <a:ext cx="3309654" cy="2072371"/>
          </a:xfrm>
          <a:prstGeom prst="rect">
            <a:avLst/>
          </a:prstGeom>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fontScale="77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Ideas and desires that planners use develop plan goals, policies actions</a:t>
            </a:r>
          </a:p>
        </p:txBody>
      </p:sp>
      <p:sp>
        <p:nvSpPr>
          <p:cNvPr id="8" name="Rectangle 7"/>
          <p:cNvSpPr/>
          <p:nvPr/>
        </p:nvSpPr>
        <p:spPr>
          <a:xfrm>
            <a:off x="621919" y="837761"/>
            <a:ext cx="3171061" cy="584775"/>
          </a:xfrm>
          <a:prstGeom prst="rect">
            <a:avLst/>
          </a:prstGeom>
        </p:spPr>
        <p:txBody>
          <a:bodyPr wrap="none">
            <a:spAutoFit/>
          </a:bodyPr>
          <a:lstStyle/>
          <a:p>
            <a:r>
              <a:rPr lang="en-US" sz="3200" b="1" dirty="0">
                <a:solidFill>
                  <a:schemeClr val="accent2"/>
                </a:solidFill>
              </a:rPr>
              <a:t>Community Input</a:t>
            </a:r>
          </a:p>
        </p:txBody>
      </p:sp>
    </p:spTree>
    <p:extLst>
      <p:ext uri="{BB962C8B-B14F-4D97-AF65-F5344CB8AC3E}">
        <p14:creationId xmlns:p14="http://schemas.microsoft.com/office/powerpoint/2010/main" val="20748435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324666" y="703753"/>
            <a:ext cx="5603434" cy="1239945"/>
          </a:xfrm>
          <a:prstGeom prst="rect">
            <a:avLst/>
          </a:prstGeom>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Goals, strategies, and actions</a:t>
            </a:r>
          </a:p>
        </p:txBody>
      </p:sp>
      <p:sp>
        <p:nvSpPr>
          <p:cNvPr id="3" name="Title 1"/>
          <p:cNvSpPr txBox="1">
            <a:spLocks/>
          </p:cNvSpPr>
          <p:nvPr/>
        </p:nvSpPr>
        <p:spPr>
          <a:xfrm>
            <a:off x="0" y="852371"/>
            <a:ext cx="3531586" cy="942707"/>
          </a:xfrm>
          <a:prstGeom prst="rect">
            <a:avLst/>
          </a:prstGeom>
          <a:solidFill>
            <a:schemeClr val="accent2">
              <a:lumMod val="75000"/>
            </a:schemeClr>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solidFill>
                  <a:schemeClr val="bg1"/>
                </a:solidFill>
              </a:rPr>
              <a:t>Draft</a:t>
            </a:r>
          </a:p>
        </p:txBody>
      </p:sp>
      <p:sp>
        <p:nvSpPr>
          <p:cNvPr id="7" name="Title 1"/>
          <p:cNvSpPr txBox="1">
            <a:spLocks/>
          </p:cNvSpPr>
          <p:nvPr/>
        </p:nvSpPr>
        <p:spPr>
          <a:xfrm>
            <a:off x="2435666" y="7248400"/>
            <a:ext cx="5819334" cy="1239945"/>
          </a:xfrm>
          <a:prstGeom prst="rect">
            <a:avLst/>
          </a:prstGeom>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fontScale="55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err="1"/>
              <a:t>Ie</a:t>
            </a:r>
            <a:r>
              <a:rPr lang="en-US" sz="4500" dirty="0"/>
              <a:t>: land use can impact health by providing diverse modes of transportation and accommodating more public transit stops </a:t>
            </a:r>
          </a:p>
        </p:txBody>
      </p:sp>
      <p:sp>
        <p:nvSpPr>
          <p:cNvPr id="9" name="Title 1"/>
          <p:cNvSpPr txBox="1">
            <a:spLocks/>
          </p:cNvSpPr>
          <p:nvPr/>
        </p:nvSpPr>
        <p:spPr>
          <a:xfrm>
            <a:off x="264160" y="2116751"/>
            <a:ext cx="8765540" cy="2175849"/>
          </a:xfrm>
          <a:prstGeom prst="rect">
            <a:avLst/>
          </a:prstGeom>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fontScale="70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Definitions: </a:t>
            </a:r>
          </a:p>
          <a:p>
            <a:pPr marL="685800" indent="-685800">
              <a:buFont typeface="Arial" panose="020B0604020202020204" pitchFamily="34" charset="0"/>
              <a:buChar char="•"/>
            </a:pPr>
            <a:r>
              <a:rPr lang="en-US" sz="4800" b="1" i="1" dirty="0">
                <a:solidFill>
                  <a:schemeClr val="accent1">
                    <a:lumMod val="75000"/>
                  </a:schemeClr>
                </a:solidFill>
              </a:rPr>
              <a:t>Goals- </a:t>
            </a:r>
            <a:r>
              <a:rPr lang="en-US" sz="4800" dirty="0"/>
              <a:t>What do you want to achieve? </a:t>
            </a:r>
            <a:endParaRPr lang="en-US" sz="4800" b="1" i="1" dirty="0">
              <a:solidFill>
                <a:schemeClr val="accent1">
                  <a:lumMod val="75000"/>
                </a:schemeClr>
              </a:solidFill>
            </a:endParaRPr>
          </a:p>
          <a:p>
            <a:pPr marL="685800" indent="-685800">
              <a:buFont typeface="Arial" panose="020B0604020202020204" pitchFamily="34" charset="0"/>
              <a:buChar char="•"/>
            </a:pPr>
            <a:r>
              <a:rPr lang="en-US" sz="4800" b="1" i="1" dirty="0">
                <a:solidFill>
                  <a:schemeClr val="accent1">
                    <a:lumMod val="75000"/>
                  </a:schemeClr>
                </a:solidFill>
              </a:rPr>
              <a:t>Strategies- </a:t>
            </a:r>
            <a:r>
              <a:rPr lang="en-US" sz="4800" dirty="0"/>
              <a:t>How do you want to execute the plan?</a:t>
            </a:r>
            <a:endParaRPr lang="en-US" sz="4800" b="1" i="1" dirty="0">
              <a:solidFill>
                <a:schemeClr val="accent1">
                  <a:lumMod val="75000"/>
                </a:schemeClr>
              </a:solidFill>
            </a:endParaRPr>
          </a:p>
          <a:p>
            <a:pPr marL="685800" indent="-685800">
              <a:buFont typeface="Arial" panose="020B0604020202020204" pitchFamily="34" charset="0"/>
              <a:buChar char="•"/>
            </a:pPr>
            <a:r>
              <a:rPr lang="en-US" sz="4800" b="1" i="1" dirty="0">
                <a:solidFill>
                  <a:schemeClr val="accent1">
                    <a:lumMod val="75000"/>
                  </a:schemeClr>
                </a:solidFill>
              </a:rPr>
              <a:t>Actions- </a:t>
            </a:r>
            <a:r>
              <a:rPr lang="en-US" sz="4500" dirty="0"/>
              <a:t>What needs to happen or take place? </a:t>
            </a:r>
          </a:p>
        </p:txBody>
      </p:sp>
      <p:sp>
        <p:nvSpPr>
          <p:cNvPr id="8" name="Title 1"/>
          <p:cNvSpPr txBox="1">
            <a:spLocks/>
          </p:cNvSpPr>
          <p:nvPr/>
        </p:nvSpPr>
        <p:spPr>
          <a:xfrm>
            <a:off x="264160" y="4368697"/>
            <a:ext cx="8765540" cy="2298803"/>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fontScale="70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Example: </a:t>
            </a:r>
          </a:p>
          <a:p>
            <a:pPr marL="685800" indent="-685800">
              <a:buFont typeface="Arial" panose="020B0604020202020204" pitchFamily="34" charset="0"/>
              <a:buChar char="•"/>
            </a:pPr>
            <a:r>
              <a:rPr lang="en-US" sz="4800" b="1" i="1" dirty="0">
                <a:solidFill>
                  <a:schemeClr val="accent1">
                    <a:lumMod val="75000"/>
                  </a:schemeClr>
                </a:solidFill>
              </a:rPr>
              <a:t>Goal- </a:t>
            </a:r>
            <a:r>
              <a:rPr lang="en-US" sz="4800" dirty="0"/>
              <a:t>Reduce childhood obesity</a:t>
            </a:r>
            <a:r>
              <a:rPr lang="en-US" sz="4800" b="1" i="1" dirty="0">
                <a:solidFill>
                  <a:schemeClr val="accent1">
                    <a:lumMod val="75000"/>
                  </a:schemeClr>
                </a:solidFill>
              </a:rPr>
              <a:t> </a:t>
            </a:r>
          </a:p>
          <a:p>
            <a:pPr marL="685800" indent="-685800">
              <a:buFont typeface="Arial" panose="020B0604020202020204" pitchFamily="34" charset="0"/>
              <a:buChar char="•"/>
            </a:pPr>
            <a:r>
              <a:rPr lang="en-US" sz="4800" b="1" i="1" dirty="0">
                <a:solidFill>
                  <a:schemeClr val="accent1">
                    <a:lumMod val="75000"/>
                  </a:schemeClr>
                </a:solidFill>
              </a:rPr>
              <a:t>Strategies- </a:t>
            </a:r>
            <a:r>
              <a:rPr lang="en-US" sz="4800" dirty="0"/>
              <a:t>Provide more amenities that promote physical engagement and pedestrian activities</a:t>
            </a:r>
            <a:endParaRPr lang="en-US" sz="4800" b="1" i="1" dirty="0">
              <a:solidFill>
                <a:schemeClr val="accent1">
                  <a:lumMod val="75000"/>
                </a:schemeClr>
              </a:solidFill>
            </a:endParaRPr>
          </a:p>
          <a:p>
            <a:pPr marL="685800" indent="-685800">
              <a:buFont typeface="Arial" panose="020B0604020202020204" pitchFamily="34" charset="0"/>
              <a:buChar char="•"/>
            </a:pPr>
            <a:r>
              <a:rPr lang="en-US" sz="4800" b="1" i="1" dirty="0">
                <a:solidFill>
                  <a:schemeClr val="accent1">
                    <a:lumMod val="75000"/>
                  </a:schemeClr>
                </a:solidFill>
              </a:rPr>
              <a:t>Actions- </a:t>
            </a:r>
            <a:r>
              <a:rPr lang="en-US" sz="4500" dirty="0"/>
              <a:t>Add bike lanes, parks, and shade</a:t>
            </a:r>
          </a:p>
        </p:txBody>
      </p:sp>
      <p:sp>
        <p:nvSpPr>
          <p:cNvPr id="10" name="Title 1"/>
          <p:cNvSpPr txBox="1">
            <a:spLocks/>
          </p:cNvSpPr>
          <p:nvPr/>
        </p:nvSpPr>
        <p:spPr>
          <a:xfrm>
            <a:off x="101600" y="322947"/>
            <a:ext cx="2143192" cy="529424"/>
          </a:xfrm>
          <a:prstGeom prst="rect">
            <a:avLst/>
          </a:prstGeom>
          <a:solidFill>
            <a:schemeClr val="bg2"/>
          </a:solidFill>
          <a:ln>
            <a:noFill/>
          </a:ln>
        </p:spPr>
        <p:txBody>
          <a:bodyPr vert="horz" lIns="68580" tIns="34290" rIns="68580" bIns="3429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000" dirty="0"/>
              <a:t>Step 4:</a:t>
            </a:r>
          </a:p>
        </p:txBody>
      </p:sp>
    </p:spTree>
    <p:extLst>
      <p:ext uri="{BB962C8B-B14F-4D97-AF65-F5344CB8AC3E}">
        <p14:creationId xmlns:p14="http://schemas.microsoft.com/office/powerpoint/2010/main" val="2764774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p:cNvSpPr/>
          <p:nvPr/>
        </p:nvSpPr>
        <p:spPr>
          <a:xfrm>
            <a:off x="736847" y="719091"/>
            <a:ext cx="7803471" cy="4261282"/>
          </a:xfrm>
          <a:prstGeom prst="cloudCallout">
            <a:avLst>
              <a:gd name="adj1" fmla="val -40742"/>
              <a:gd name="adj2" fmla="val 72500"/>
            </a:avLst>
          </a:prstGeom>
          <a:solidFill>
            <a:srgbClr val="5B9BD5">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1864311" y="2161313"/>
            <a:ext cx="5302188" cy="1376837"/>
          </a:xfrm>
          <a:prstGeom prst="rect">
            <a:avLst/>
          </a:prstGeom>
        </p:spPr>
        <p:txBody>
          <a:bodyPr vert="horz" lIns="68580" tIns="34290" rIns="68580" bIns="34290" rtlCol="0" anchor="b">
            <a:normAutofit fontScale="850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b="1" dirty="0"/>
              <a:t>Why are we talking about the planning process? </a:t>
            </a:r>
          </a:p>
        </p:txBody>
      </p:sp>
    </p:spTree>
    <p:extLst>
      <p:ext uri="{BB962C8B-B14F-4D97-AF65-F5344CB8AC3E}">
        <p14:creationId xmlns:p14="http://schemas.microsoft.com/office/powerpoint/2010/main" val="24896367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324666" y="703753"/>
            <a:ext cx="5603434" cy="1239945"/>
          </a:xfrm>
          <a:prstGeom prst="rect">
            <a:avLst/>
          </a:prstGeom>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Goals, strategies, and actions</a:t>
            </a:r>
          </a:p>
        </p:txBody>
      </p:sp>
      <p:sp>
        <p:nvSpPr>
          <p:cNvPr id="3" name="Title 1"/>
          <p:cNvSpPr txBox="1">
            <a:spLocks/>
          </p:cNvSpPr>
          <p:nvPr/>
        </p:nvSpPr>
        <p:spPr>
          <a:xfrm>
            <a:off x="0" y="852371"/>
            <a:ext cx="3531586" cy="942707"/>
          </a:xfrm>
          <a:prstGeom prst="rect">
            <a:avLst/>
          </a:prstGeom>
          <a:solidFill>
            <a:schemeClr val="accent2">
              <a:lumMod val="75000"/>
            </a:schemeClr>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solidFill>
                  <a:schemeClr val="bg1"/>
                </a:solidFill>
              </a:rPr>
              <a:t>Draft</a:t>
            </a:r>
          </a:p>
        </p:txBody>
      </p:sp>
      <p:sp>
        <p:nvSpPr>
          <p:cNvPr id="7" name="Title 1"/>
          <p:cNvSpPr txBox="1">
            <a:spLocks/>
          </p:cNvSpPr>
          <p:nvPr/>
        </p:nvSpPr>
        <p:spPr>
          <a:xfrm>
            <a:off x="2435666" y="7248400"/>
            <a:ext cx="5819334" cy="1239945"/>
          </a:xfrm>
          <a:prstGeom prst="rect">
            <a:avLst/>
          </a:prstGeom>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fontScale="55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err="1"/>
              <a:t>Ie</a:t>
            </a:r>
            <a:r>
              <a:rPr lang="en-US" sz="4500" dirty="0"/>
              <a:t>: land use can impact health by providing diverse modes of transportation and accommodating more public transit stops </a:t>
            </a:r>
          </a:p>
        </p:txBody>
      </p:sp>
      <p:sp>
        <p:nvSpPr>
          <p:cNvPr id="9" name="Title 1"/>
          <p:cNvSpPr txBox="1">
            <a:spLocks/>
          </p:cNvSpPr>
          <p:nvPr/>
        </p:nvSpPr>
        <p:spPr>
          <a:xfrm>
            <a:off x="362138" y="3583061"/>
            <a:ext cx="4816444" cy="938678"/>
          </a:xfrm>
          <a:prstGeom prst="rect">
            <a:avLst/>
          </a:prstGeom>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The plan is drafted </a:t>
            </a:r>
          </a:p>
        </p:txBody>
      </p:sp>
      <p:sp>
        <p:nvSpPr>
          <p:cNvPr id="10" name="Title 1"/>
          <p:cNvSpPr txBox="1">
            <a:spLocks/>
          </p:cNvSpPr>
          <p:nvPr/>
        </p:nvSpPr>
        <p:spPr>
          <a:xfrm>
            <a:off x="101600" y="322947"/>
            <a:ext cx="2143192" cy="529424"/>
          </a:xfrm>
          <a:prstGeom prst="rect">
            <a:avLst/>
          </a:prstGeom>
          <a:solidFill>
            <a:schemeClr val="bg2"/>
          </a:solidFill>
          <a:ln>
            <a:noFill/>
          </a:ln>
        </p:spPr>
        <p:txBody>
          <a:bodyPr vert="horz" lIns="68580" tIns="34290" rIns="68580" bIns="3429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000" dirty="0"/>
              <a:t>Step 4:</a:t>
            </a:r>
          </a:p>
        </p:txBody>
      </p:sp>
      <p:pic>
        <p:nvPicPr>
          <p:cNvPr id="8194" name="Picture 2" descr="Image result for arizona draft general pl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1667" y="2273385"/>
            <a:ext cx="2862278" cy="3706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4858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uble Blind Review auf dem Prüfstand: Ein Fallbeispiel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3094579"/>
            <a:ext cx="3048000" cy="3048000"/>
          </a:xfrm>
          <a:prstGeom prst="rect">
            <a:avLst/>
          </a:prstGeom>
        </p:spPr>
      </p:pic>
      <p:sp>
        <p:nvSpPr>
          <p:cNvPr id="5" name="Title 1"/>
          <p:cNvSpPr txBox="1">
            <a:spLocks/>
          </p:cNvSpPr>
          <p:nvPr/>
        </p:nvSpPr>
        <p:spPr>
          <a:xfrm>
            <a:off x="3324666" y="703753"/>
            <a:ext cx="5819334" cy="1239945"/>
          </a:xfrm>
          <a:prstGeom prst="rect">
            <a:avLst/>
          </a:prstGeom>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fontScale="850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685800" indent="-685800">
              <a:buFont typeface="Arial" panose="020B0604020202020204" pitchFamily="34" charset="0"/>
              <a:buChar char="•"/>
            </a:pPr>
            <a:r>
              <a:rPr lang="en-US" sz="4500" dirty="0"/>
              <a:t>Boards and Commissions &amp; Other Advisory Bodies</a:t>
            </a:r>
          </a:p>
        </p:txBody>
      </p:sp>
      <p:sp>
        <p:nvSpPr>
          <p:cNvPr id="3" name="Title 1"/>
          <p:cNvSpPr txBox="1">
            <a:spLocks/>
          </p:cNvSpPr>
          <p:nvPr/>
        </p:nvSpPr>
        <p:spPr>
          <a:xfrm>
            <a:off x="-1" y="852371"/>
            <a:ext cx="3996267" cy="942707"/>
          </a:xfrm>
          <a:prstGeom prst="rect">
            <a:avLst/>
          </a:prstGeom>
          <a:solidFill>
            <a:schemeClr val="accent1">
              <a:lumMod val="75000"/>
            </a:schemeClr>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solidFill>
                  <a:schemeClr val="bg1"/>
                </a:solidFill>
              </a:rPr>
              <a:t>Review</a:t>
            </a:r>
          </a:p>
        </p:txBody>
      </p:sp>
      <p:sp>
        <p:nvSpPr>
          <p:cNvPr id="9" name="Title 1"/>
          <p:cNvSpPr txBox="1">
            <a:spLocks/>
          </p:cNvSpPr>
          <p:nvPr/>
        </p:nvSpPr>
        <p:spPr>
          <a:xfrm>
            <a:off x="201684" y="2117058"/>
            <a:ext cx="8842727" cy="853645"/>
          </a:xfrm>
          <a:prstGeom prst="rect">
            <a:avLst/>
          </a:prstGeom>
          <a:noFill/>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fontScale="77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marL="685800" indent="-685800">
              <a:buFont typeface="Arial" panose="020B0604020202020204" pitchFamily="34" charset="0"/>
              <a:buChar char="•"/>
            </a:pPr>
            <a:r>
              <a:rPr lang="en-US" sz="4500" dirty="0"/>
              <a:t>Plan is reviewed by the Planning Commission</a:t>
            </a:r>
          </a:p>
        </p:txBody>
      </p:sp>
      <p:sp>
        <p:nvSpPr>
          <p:cNvPr id="6" name="Title 1"/>
          <p:cNvSpPr txBox="1">
            <a:spLocks/>
          </p:cNvSpPr>
          <p:nvPr/>
        </p:nvSpPr>
        <p:spPr>
          <a:xfrm>
            <a:off x="398352" y="5142859"/>
            <a:ext cx="5440262" cy="830941"/>
          </a:xfrm>
          <a:prstGeom prst="rect">
            <a:avLst/>
          </a:prstGeom>
          <a:solidFill>
            <a:schemeClr val="accent1">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fontScale="47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Plan is also available to the public for review and comments, questions, and set of scheduled hearings. </a:t>
            </a:r>
          </a:p>
        </p:txBody>
      </p:sp>
      <p:sp>
        <p:nvSpPr>
          <p:cNvPr id="11" name="Title 1"/>
          <p:cNvSpPr txBox="1">
            <a:spLocks/>
          </p:cNvSpPr>
          <p:nvPr/>
        </p:nvSpPr>
        <p:spPr>
          <a:xfrm>
            <a:off x="101600" y="322947"/>
            <a:ext cx="2143192" cy="529424"/>
          </a:xfrm>
          <a:prstGeom prst="rect">
            <a:avLst/>
          </a:prstGeom>
          <a:solidFill>
            <a:schemeClr val="bg2"/>
          </a:solidFill>
          <a:ln>
            <a:noFill/>
          </a:ln>
        </p:spPr>
        <p:txBody>
          <a:bodyPr vert="horz" lIns="68580" tIns="34290" rIns="68580" bIns="3429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000" dirty="0"/>
              <a:t>Step 5:</a:t>
            </a:r>
          </a:p>
        </p:txBody>
      </p:sp>
      <p:sp>
        <p:nvSpPr>
          <p:cNvPr id="8" name="Rectangle 7"/>
          <p:cNvSpPr/>
          <p:nvPr/>
        </p:nvSpPr>
        <p:spPr>
          <a:xfrm>
            <a:off x="201684" y="3144063"/>
            <a:ext cx="5986721" cy="1738938"/>
          </a:xfrm>
          <a:prstGeom prst="rect">
            <a:avLst/>
          </a:prstGeom>
          <a:ln>
            <a:solidFill>
              <a:schemeClr val="accent1"/>
            </a:solidFill>
          </a:ln>
        </p:spPr>
        <p:txBody>
          <a:bodyPr wrap="square">
            <a:spAutoFit/>
          </a:bodyPr>
          <a:lstStyle/>
          <a:p>
            <a:r>
              <a:rPr lang="en-US" sz="4500" dirty="0"/>
              <a:t>60 Day Review (AZ Only) </a:t>
            </a:r>
          </a:p>
          <a:p>
            <a:pPr marL="685800" indent="-685800">
              <a:buFont typeface="Arial" panose="020B0604020202020204" pitchFamily="34" charset="0"/>
              <a:buChar char="•"/>
            </a:pPr>
            <a:r>
              <a:rPr lang="en-US" sz="3100" dirty="0"/>
              <a:t>Inform other state agencies and adjacent jurisdictions (+ county) </a:t>
            </a:r>
          </a:p>
        </p:txBody>
      </p:sp>
    </p:spTree>
    <p:extLst>
      <p:ext uri="{BB962C8B-B14F-4D97-AF65-F5344CB8AC3E}">
        <p14:creationId xmlns:p14="http://schemas.microsoft.com/office/powerpoint/2010/main" val="22890419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531586" y="703753"/>
            <a:ext cx="5612414" cy="1268482"/>
          </a:xfrm>
          <a:prstGeom prst="rect">
            <a:avLst/>
          </a:prstGeom>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Public Hearings</a:t>
            </a:r>
          </a:p>
        </p:txBody>
      </p:sp>
      <p:sp>
        <p:nvSpPr>
          <p:cNvPr id="8" name="Title 1"/>
          <p:cNvSpPr txBox="1">
            <a:spLocks/>
          </p:cNvSpPr>
          <p:nvPr/>
        </p:nvSpPr>
        <p:spPr>
          <a:xfrm>
            <a:off x="0" y="852371"/>
            <a:ext cx="3531586" cy="942707"/>
          </a:xfrm>
          <a:prstGeom prst="rect">
            <a:avLst/>
          </a:prstGeom>
          <a:solidFill>
            <a:schemeClr val="accent4">
              <a:lumMod val="50000"/>
            </a:schemeClr>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solidFill>
                  <a:schemeClr val="bg1"/>
                </a:solidFill>
              </a:rPr>
              <a:t>Adoption</a:t>
            </a:r>
          </a:p>
        </p:txBody>
      </p:sp>
      <p:pic>
        <p:nvPicPr>
          <p:cNvPr id="2052" name="Picture 4" descr="Image result for arizona  city counc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913" y="1972235"/>
            <a:ext cx="4372067" cy="281137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585981" y="2326364"/>
            <a:ext cx="4485592" cy="1666213"/>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800" dirty="0">
                <a:solidFill>
                  <a:schemeClr val="accent1"/>
                </a:solidFill>
              </a:rPr>
              <a:t>Depending on size of jurisdiction it planning commission (1-2 planning hearings)</a:t>
            </a:r>
          </a:p>
        </p:txBody>
      </p:sp>
      <p:pic>
        <p:nvPicPr>
          <p:cNvPr id="2054" name="Picture 6" descr="Image result for arizona  city counc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5984" y="4168587"/>
            <a:ext cx="3511779" cy="216887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333815" y="4888342"/>
            <a:ext cx="4132261" cy="1666213"/>
          </a:xfrm>
          <a:prstGeom prst="rect">
            <a:avLst/>
          </a:prstGeom>
          <a:solidFill>
            <a:schemeClr val="accent1">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Then a City Council hearing </a:t>
            </a:r>
          </a:p>
        </p:txBody>
      </p:sp>
      <p:sp>
        <p:nvSpPr>
          <p:cNvPr id="10" name="Title 1"/>
          <p:cNvSpPr txBox="1">
            <a:spLocks/>
          </p:cNvSpPr>
          <p:nvPr/>
        </p:nvSpPr>
        <p:spPr>
          <a:xfrm>
            <a:off x="101600" y="322947"/>
            <a:ext cx="2143192" cy="529424"/>
          </a:xfrm>
          <a:prstGeom prst="rect">
            <a:avLst/>
          </a:prstGeom>
          <a:solidFill>
            <a:schemeClr val="bg2"/>
          </a:solidFill>
          <a:ln>
            <a:noFill/>
          </a:ln>
        </p:spPr>
        <p:txBody>
          <a:bodyPr vert="horz" lIns="68580" tIns="34290" rIns="68580" bIns="3429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000" dirty="0"/>
              <a:t>Step 6:</a:t>
            </a:r>
          </a:p>
        </p:txBody>
      </p:sp>
    </p:spTree>
    <p:extLst>
      <p:ext uri="{BB962C8B-B14F-4D97-AF65-F5344CB8AC3E}">
        <p14:creationId xmlns:p14="http://schemas.microsoft.com/office/powerpoint/2010/main" val="25773139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451878" y="3326080"/>
            <a:ext cx="2446853" cy="2885440"/>
            <a:chOff x="1098259" y="732351"/>
            <a:chExt cx="4727197" cy="5574525"/>
          </a:xfrm>
        </p:grpSpPr>
        <p:pic>
          <p:nvPicPr>
            <p:cNvPr id="7" name="Picture 2" descr="http://geology.com/county-map/arizona-county-map.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8259" y="732351"/>
              <a:ext cx="4727197" cy="5574525"/>
            </a:xfrm>
            <a:prstGeom prst="rect">
              <a:avLst/>
            </a:prstGeom>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145903" y="744169"/>
              <a:ext cx="2498140" cy="2795539"/>
            </a:xfrm>
            <a:prstGeom prst="rect">
              <a:avLst/>
            </a:prstGeom>
          </p:spPr>
        </p:pic>
      </p:grpSp>
      <p:sp>
        <p:nvSpPr>
          <p:cNvPr id="5" name="Title 1"/>
          <p:cNvSpPr txBox="1">
            <a:spLocks/>
          </p:cNvSpPr>
          <p:nvPr/>
        </p:nvSpPr>
        <p:spPr>
          <a:xfrm>
            <a:off x="3324666" y="703753"/>
            <a:ext cx="5819334" cy="1239945"/>
          </a:xfrm>
          <a:prstGeom prst="rect">
            <a:avLst/>
          </a:prstGeom>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Adopt the Plan</a:t>
            </a:r>
          </a:p>
        </p:txBody>
      </p:sp>
      <p:sp>
        <p:nvSpPr>
          <p:cNvPr id="3" name="Title 1"/>
          <p:cNvSpPr txBox="1">
            <a:spLocks/>
          </p:cNvSpPr>
          <p:nvPr/>
        </p:nvSpPr>
        <p:spPr>
          <a:xfrm>
            <a:off x="0" y="852371"/>
            <a:ext cx="3531586" cy="942707"/>
          </a:xfrm>
          <a:prstGeom prst="rect">
            <a:avLst/>
          </a:prstGeom>
          <a:solidFill>
            <a:schemeClr val="accent4">
              <a:lumMod val="50000"/>
            </a:schemeClr>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solidFill>
                  <a:schemeClr val="bg1"/>
                </a:solidFill>
              </a:rPr>
              <a:t>Adoption</a:t>
            </a:r>
          </a:p>
        </p:txBody>
      </p:sp>
      <p:sp>
        <p:nvSpPr>
          <p:cNvPr id="9" name="Title 1"/>
          <p:cNvSpPr txBox="1">
            <a:spLocks/>
          </p:cNvSpPr>
          <p:nvPr/>
        </p:nvSpPr>
        <p:spPr>
          <a:xfrm>
            <a:off x="552261" y="2664903"/>
            <a:ext cx="4943192" cy="3355652"/>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dirty="0">
                <a:solidFill>
                  <a:schemeClr val="accent1"/>
                </a:solidFill>
              </a:rPr>
              <a:t>Depending on growth rate &amp; size of jurisdictions (AZ Only) the plan may be sent to voters for ratification</a:t>
            </a:r>
          </a:p>
        </p:txBody>
      </p:sp>
      <p:sp>
        <p:nvSpPr>
          <p:cNvPr id="10" name="Title 1"/>
          <p:cNvSpPr txBox="1">
            <a:spLocks/>
          </p:cNvSpPr>
          <p:nvPr/>
        </p:nvSpPr>
        <p:spPr>
          <a:xfrm>
            <a:off x="101600" y="322947"/>
            <a:ext cx="2143192" cy="529424"/>
          </a:xfrm>
          <a:prstGeom prst="rect">
            <a:avLst/>
          </a:prstGeom>
          <a:solidFill>
            <a:schemeClr val="bg2"/>
          </a:solidFill>
          <a:ln>
            <a:noFill/>
          </a:ln>
        </p:spPr>
        <p:txBody>
          <a:bodyPr vert="horz" lIns="68580" tIns="34290" rIns="68580" bIns="34290"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000" dirty="0"/>
              <a:t>Step 6:</a:t>
            </a:r>
          </a:p>
        </p:txBody>
      </p:sp>
    </p:spTree>
    <p:extLst>
      <p:ext uri="{BB962C8B-B14F-4D97-AF65-F5344CB8AC3E}">
        <p14:creationId xmlns:p14="http://schemas.microsoft.com/office/powerpoint/2010/main" val="42290338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59294"/>
            <a:ext cx="2495938" cy="942707"/>
          </a:xfrm>
          <a:prstGeom prst="rect">
            <a:avLst/>
          </a:prstGeom>
          <a:solidFill>
            <a:srgbClr val="FFD966"/>
          </a:solidFill>
        </p:spPr>
        <p:txBody>
          <a:bodyPr vert="horz" lIns="68580" tIns="34290" rIns="68580" bIns="34290" rtlCol="0" anchor="b">
            <a:normAutofit fontScale="85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Planning Process</a:t>
            </a:r>
          </a:p>
        </p:txBody>
      </p:sp>
      <p:graphicFrame>
        <p:nvGraphicFramePr>
          <p:cNvPr id="7" name="Diagram 6"/>
          <p:cNvGraphicFramePr/>
          <p:nvPr>
            <p:extLst>
              <p:ext uri="{D42A27DB-BD31-4B8C-83A1-F6EECF244321}">
                <p14:modId xmlns:p14="http://schemas.microsoft.com/office/powerpoint/2010/main" val="563847305"/>
              </p:ext>
            </p:extLst>
          </p:nvPr>
        </p:nvGraphicFramePr>
        <p:xfrm>
          <a:off x="-926395" y="1447801"/>
          <a:ext cx="6424448" cy="4178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5041899" y="504590"/>
            <a:ext cx="3718827" cy="1394822"/>
          </a:xfrm>
          <a:prstGeom prst="rect">
            <a:avLst/>
          </a:prstGeom>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fontScale="55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b="1" dirty="0"/>
              <a:t>Plan Kick-Off</a:t>
            </a:r>
          </a:p>
          <a:p>
            <a:pPr marL="685800" indent="-685800" algn="ctr">
              <a:buFont typeface="Arial" panose="020B0604020202020204" pitchFamily="34" charset="0"/>
              <a:buChar char="•"/>
            </a:pPr>
            <a:r>
              <a:rPr lang="en-US" sz="4500" dirty="0"/>
              <a:t>Provide information and reports of trends and health statistics</a:t>
            </a:r>
          </a:p>
        </p:txBody>
      </p:sp>
      <p:sp>
        <p:nvSpPr>
          <p:cNvPr id="6" name="Title 1"/>
          <p:cNvSpPr txBox="1">
            <a:spLocks/>
          </p:cNvSpPr>
          <p:nvPr/>
        </p:nvSpPr>
        <p:spPr>
          <a:xfrm>
            <a:off x="5041898" y="2047640"/>
            <a:ext cx="3718827" cy="1394822"/>
          </a:xfrm>
          <a:prstGeom prst="rect">
            <a:avLst/>
          </a:prstGeom>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fontScale="47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b="1" dirty="0"/>
              <a:t>Public Engagement</a:t>
            </a:r>
          </a:p>
          <a:p>
            <a:pPr marL="685800" indent="-685800" algn="ctr">
              <a:buFont typeface="Arial" panose="020B0604020202020204" pitchFamily="34" charset="0"/>
              <a:buChar char="•"/>
            </a:pPr>
            <a:r>
              <a:rPr lang="en-US" sz="4500" dirty="0"/>
              <a:t>Insert what you want to see to include in plan &amp; inform other residents of health issues</a:t>
            </a:r>
          </a:p>
        </p:txBody>
      </p:sp>
      <p:sp>
        <p:nvSpPr>
          <p:cNvPr id="8" name="Title 1"/>
          <p:cNvSpPr txBox="1">
            <a:spLocks/>
          </p:cNvSpPr>
          <p:nvPr/>
        </p:nvSpPr>
        <p:spPr>
          <a:xfrm>
            <a:off x="5041897" y="3588606"/>
            <a:ext cx="3718827" cy="1394822"/>
          </a:xfrm>
          <a:prstGeom prst="rect">
            <a:avLst/>
          </a:prstGeom>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fontScale="55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b="1" dirty="0"/>
              <a:t>Review Draft</a:t>
            </a:r>
          </a:p>
          <a:p>
            <a:pPr marL="685800" indent="-685800" algn="ctr">
              <a:buFont typeface="Arial" panose="020B0604020202020204" pitchFamily="34" charset="0"/>
              <a:buChar char="•"/>
            </a:pPr>
            <a:r>
              <a:rPr lang="en-US" sz="4500" dirty="0"/>
              <a:t>Look to see if health is missing in any areas or left unaddressed</a:t>
            </a:r>
          </a:p>
        </p:txBody>
      </p:sp>
      <p:sp>
        <p:nvSpPr>
          <p:cNvPr id="9" name="Title 1"/>
          <p:cNvSpPr txBox="1">
            <a:spLocks/>
          </p:cNvSpPr>
          <p:nvPr/>
        </p:nvSpPr>
        <p:spPr>
          <a:xfrm>
            <a:off x="5041896" y="5152889"/>
            <a:ext cx="3718827" cy="1394822"/>
          </a:xfrm>
          <a:prstGeom prst="rect">
            <a:avLst/>
          </a:prstGeom>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fontScale="85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b="1" dirty="0"/>
              <a:t>Public Hearing Process &amp; Ratification </a:t>
            </a:r>
          </a:p>
        </p:txBody>
      </p:sp>
      <p:sp>
        <p:nvSpPr>
          <p:cNvPr id="10" name="Title 1"/>
          <p:cNvSpPr txBox="1">
            <a:spLocks/>
          </p:cNvSpPr>
          <p:nvPr/>
        </p:nvSpPr>
        <p:spPr>
          <a:xfrm>
            <a:off x="2697933" y="259294"/>
            <a:ext cx="2188120" cy="942707"/>
          </a:xfrm>
          <a:prstGeom prst="rect">
            <a:avLst/>
          </a:prstGeom>
          <a:solidFill>
            <a:schemeClr val="bg2"/>
          </a:solidFill>
        </p:spPr>
        <p:txBody>
          <a:bodyPr vert="horz" lIns="68580" tIns="34290" rIns="68580" bIns="34290" rtlCol="0" anchor="b">
            <a:normAutofit fontScale="85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Get Involved!</a:t>
            </a:r>
          </a:p>
        </p:txBody>
      </p:sp>
    </p:spTree>
    <p:extLst>
      <p:ext uri="{BB962C8B-B14F-4D97-AF65-F5344CB8AC3E}">
        <p14:creationId xmlns:p14="http://schemas.microsoft.com/office/powerpoint/2010/main" val="28230074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p:cNvSpPr/>
          <p:nvPr/>
        </p:nvSpPr>
        <p:spPr>
          <a:xfrm>
            <a:off x="736847" y="719091"/>
            <a:ext cx="7803471" cy="4261282"/>
          </a:xfrm>
          <a:prstGeom prst="cloudCallout">
            <a:avLst>
              <a:gd name="adj1" fmla="val -40742"/>
              <a:gd name="adj2" fmla="val 72500"/>
            </a:avLst>
          </a:prstGeom>
          <a:solidFill>
            <a:srgbClr val="5B9BD5">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1864311" y="2161313"/>
            <a:ext cx="5302188" cy="1376837"/>
          </a:xfrm>
          <a:prstGeom prst="rect">
            <a:avLst/>
          </a:prstGeom>
        </p:spPr>
        <p:txBody>
          <a:bodyPr vert="horz" lIns="68580" tIns="34290" rIns="68580" bIns="34290" rtlCol="0" anchor="b">
            <a:normAutofit fontScale="85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b="1" dirty="0"/>
              <a:t>How do you know if a general plan is required where you are? </a:t>
            </a:r>
          </a:p>
        </p:txBody>
      </p:sp>
    </p:spTree>
    <p:extLst>
      <p:ext uri="{BB962C8B-B14F-4D97-AF65-F5344CB8AC3E}">
        <p14:creationId xmlns:p14="http://schemas.microsoft.com/office/powerpoint/2010/main" val="5561202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p:cNvSpPr/>
          <p:nvPr/>
        </p:nvSpPr>
        <p:spPr>
          <a:xfrm>
            <a:off x="743943" y="383810"/>
            <a:ext cx="3148484" cy="1719309"/>
          </a:xfrm>
          <a:prstGeom prst="cloudCallout">
            <a:avLst>
              <a:gd name="adj1" fmla="val -40742"/>
              <a:gd name="adj2" fmla="val 72500"/>
            </a:avLst>
          </a:prstGeom>
          <a:solidFill>
            <a:srgbClr val="5B9BD5">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986487" y="869195"/>
            <a:ext cx="2882621" cy="748540"/>
          </a:xfrm>
          <a:prstGeom prst="rect">
            <a:avLst/>
          </a:prstGeom>
        </p:spPr>
        <p:txBody>
          <a:bodyPr vert="horz" lIns="68580" tIns="34290" rIns="68580" bIns="34290" rtlCol="0" anchor="b">
            <a:normAutofit fontScale="47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b="1" dirty="0"/>
              <a:t>How do you know if a general plan is required where you are? </a:t>
            </a:r>
          </a:p>
        </p:txBody>
      </p:sp>
      <p:sp>
        <p:nvSpPr>
          <p:cNvPr id="4" name="Title 1"/>
          <p:cNvSpPr txBox="1">
            <a:spLocks/>
          </p:cNvSpPr>
          <p:nvPr/>
        </p:nvSpPr>
        <p:spPr>
          <a:xfrm>
            <a:off x="1315670" y="2450592"/>
            <a:ext cx="6548170" cy="758374"/>
          </a:xfrm>
          <a:prstGeom prst="rect">
            <a:avLst/>
          </a:prstGeom>
        </p:spPr>
        <p:txBody>
          <a:bodyPr vert="horz" lIns="68580" tIns="34290" rIns="68580" bIns="34290" rtlCol="0" anchor="b">
            <a:normAutofit fontScale="77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b="1" dirty="0"/>
              <a:t>Most states require a General Plan</a:t>
            </a:r>
          </a:p>
        </p:txBody>
      </p:sp>
      <p:grpSp>
        <p:nvGrpSpPr>
          <p:cNvPr id="3" name="Group 2"/>
          <p:cNvGrpSpPr/>
          <p:nvPr/>
        </p:nvGrpSpPr>
        <p:grpSpPr>
          <a:xfrm>
            <a:off x="3018553" y="3311671"/>
            <a:ext cx="2986025" cy="3067614"/>
            <a:chOff x="6288878" y="4344405"/>
            <a:chExt cx="1258223" cy="1292602"/>
          </a:xfrm>
        </p:grpSpPr>
        <p:pic>
          <p:nvPicPr>
            <p:cNvPr id="6" name="Picture 5"/>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13786" t="46373" r="68447" b="26626"/>
            <a:stretch/>
          </p:blipFill>
          <p:spPr>
            <a:xfrm>
              <a:off x="6288878" y="4344405"/>
              <a:ext cx="1258223" cy="129260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2479" y="4517835"/>
              <a:ext cx="772700" cy="894619"/>
            </a:xfrm>
            <a:prstGeom prst="rect">
              <a:avLst/>
            </a:prstGeom>
          </p:spPr>
        </p:pic>
      </p:grpSp>
      <p:sp>
        <p:nvSpPr>
          <p:cNvPr id="8" name="Title 1"/>
          <p:cNvSpPr txBox="1">
            <a:spLocks/>
          </p:cNvSpPr>
          <p:nvPr/>
        </p:nvSpPr>
        <p:spPr>
          <a:xfrm>
            <a:off x="5723896" y="5240740"/>
            <a:ext cx="2601238" cy="723331"/>
          </a:xfrm>
          <a:prstGeom prst="rect">
            <a:avLst/>
          </a:prstGeom>
        </p:spPr>
        <p:txBody>
          <a:bodyPr vert="horz" lIns="68580" tIns="34290" rIns="68580" bIns="34290" rtlCol="0" anchor="b">
            <a:normAutofit fontScale="850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b="1" dirty="0">
                <a:solidFill>
                  <a:schemeClr val="accent3"/>
                </a:solidFill>
              </a:rPr>
              <a:t>Like Arizona</a:t>
            </a:r>
          </a:p>
        </p:txBody>
      </p:sp>
      <p:sp>
        <p:nvSpPr>
          <p:cNvPr id="9" name="Rectangle 8"/>
          <p:cNvSpPr/>
          <p:nvPr/>
        </p:nvSpPr>
        <p:spPr>
          <a:xfrm>
            <a:off x="1917510" y="3177472"/>
            <a:ext cx="5588758" cy="369332"/>
          </a:xfrm>
          <a:prstGeom prst="rect">
            <a:avLst/>
          </a:prstGeom>
        </p:spPr>
        <p:txBody>
          <a:bodyPr wrap="square">
            <a:spAutoFit/>
          </a:bodyPr>
          <a:lstStyle/>
          <a:p>
            <a:r>
              <a:rPr lang="en-US" dirty="0">
                <a:solidFill>
                  <a:schemeClr val="accent5"/>
                </a:solidFill>
              </a:rPr>
              <a:t>http://www.azleg.state.az.us/arizonarevisedstatutes.asp</a:t>
            </a:r>
          </a:p>
        </p:txBody>
      </p:sp>
    </p:spTree>
    <p:extLst>
      <p:ext uri="{BB962C8B-B14F-4D97-AF65-F5344CB8AC3E}">
        <p14:creationId xmlns:p14="http://schemas.microsoft.com/office/powerpoint/2010/main" val="39388881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800" t="2489" r="7443" b="19420"/>
          <a:stretch/>
        </p:blipFill>
        <p:spPr>
          <a:xfrm>
            <a:off x="559557" y="0"/>
            <a:ext cx="7710985" cy="6858000"/>
          </a:xfrm>
          <a:prstGeom prst="rect">
            <a:avLst/>
          </a:prstGeom>
        </p:spPr>
      </p:pic>
      <p:sp>
        <p:nvSpPr>
          <p:cNvPr id="7" name="Title 1"/>
          <p:cNvSpPr txBox="1">
            <a:spLocks/>
          </p:cNvSpPr>
          <p:nvPr/>
        </p:nvSpPr>
        <p:spPr>
          <a:xfrm>
            <a:off x="0" y="620511"/>
            <a:ext cx="4483291" cy="1303824"/>
          </a:xfrm>
          <a:prstGeom prst="rect">
            <a:avLst/>
          </a:prstGeom>
          <a:solidFill>
            <a:schemeClr val="accent4"/>
          </a:solidFill>
        </p:spPr>
        <p:txBody>
          <a:bodyPr vert="horz" lIns="68580" tIns="34290" rIns="68580" bIns="34290" rtlCol="0" anchor="ctr">
            <a:normAutofit fontScale="850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b="1" dirty="0"/>
              <a:t>Arizona General Plans are found in Title 9</a:t>
            </a:r>
          </a:p>
        </p:txBody>
      </p:sp>
      <p:sp>
        <p:nvSpPr>
          <p:cNvPr id="8" name="Title 1"/>
          <p:cNvSpPr txBox="1">
            <a:spLocks/>
          </p:cNvSpPr>
          <p:nvPr/>
        </p:nvSpPr>
        <p:spPr>
          <a:xfrm>
            <a:off x="3411941" y="2469784"/>
            <a:ext cx="1897038" cy="313899"/>
          </a:xfrm>
          <a:prstGeom prst="rect">
            <a:avLst/>
          </a:prstGeom>
          <a:solidFill>
            <a:schemeClr val="accent4">
              <a:lumMod val="60000"/>
              <a:lumOff val="40000"/>
              <a:alpha val="40000"/>
            </a:schemeClr>
          </a:solidFill>
        </p:spPr>
        <p:txBody>
          <a:bodyPr vert="horz" lIns="68580" tIns="34290" rIns="68580" bIns="34290" rtlCol="0" anchor="ctr">
            <a:normAutofit fontScale="47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endParaRPr lang="en-US" sz="4500" b="1" dirty="0"/>
          </a:p>
        </p:txBody>
      </p:sp>
      <p:sp>
        <p:nvSpPr>
          <p:cNvPr id="9" name="Title 1"/>
          <p:cNvSpPr txBox="1">
            <a:spLocks/>
          </p:cNvSpPr>
          <p:nvPr/>
        </p:nvSpPr>
        <p:spPr>
          <a:xfrm>
            <a:off x="1965279" y="5854890"/>
            <a:ext cx="2320118" cy="272494"/>
          </a:xfrm>
          <a:prstGeom prst="rect">
            <a:avLst/>
          </a:prstGeom>
          <a:solidFill>
            <a:schemeClr val="accent4">
              <a:lumMod val="60000"/>
              <a:lumOff val="40000"/>
              <a:alpha val="40000"/>
            </a:schemeClr>
          </a:solidFill>
        </p:spPr>
        <p:txBody>
          <a:bodyPr vert="horz" lIns="68580" tIns="34290" rIns="68580" bIns="34290" rtlCol="0" anchor="ctr">
            <a:normAutofit fontScale="40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endParaRPr lang="en-US" sz="4500" b="1" dirty="0"/>
          </a:p>
        </p:txBody>
      </p:sp>
    </p:spTree>
    <p:extLst>
      <p:ext uri="{BB962C8B-B14F-4D97-AF65-F5344CB8AC3E}">
        <p14:creationId xmlns:p14="http://schemas.microsoft.com/office/powerpoint/2010/main" val="13493923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800" t="2489" r="7443" b="19420"/>
          <a:stretch/>
        </p:blipFill>
        <p:spPr>
          <a:xfrm>
            <a:off x="559557" y="0"/>
            <a:ext cx="7710985" cy="6858000"/>
          </a:xfrm>
          <a:prstGeom prst="rect">
            <a:avLst/>
          </a:prstGeom>
        </p:spPr>
      </p:pic>
      <p:sp>
        <p:nvSpPr>
          <p:cNvPr id="8" name="Title 1"/>
          <p:cNvSpPr txBox="1">
            <a:spLocks/>
          </p:cNvSpPr>
          <p:nvPr/>
        </p:nvSpPr>
        <p:spPr>
          <a:xfrm>
            <a:off x="3411941" y="2469784"/>
            <a:ext cx="1897038" cy="313899"/>
          </a:xfrm>
          <a:prstGeom prst="rect">
            <a:avLst/>
          </a:prstGeom>
          <a:solidFill>
            <a:schemeClr val="accent4">
              <a:lumMod val="60000"/>
              <a:lumOff val="40000"/>
              <a:alpha val="40000"/>
            </a:schemeClr>
          </a:solidFill>
        </p:spPr>
        <p:txBody>
          <a:bodyPr vert="horz" lIns="68580" tIns="34290" rIns="68580" bIns="34290" rtlCol="0" anchor="ctr">
            <a:normAutofit fontScale="47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endParaRPr lang="en-US" sz="4500" b="1" dirty="0"/>
          </a:p>
        </p:txBody>
      </p:sp>
      <p:sp>
        <p:nvSpPr>
          <p:cNvPr id="9" name="Title 1"/>
          <p:cNvSpPr txBox="1">
            <a:spLocks/>
          </p:cNvSpPr>
          <p:nvPr/>
        </p:nvSpPr>
        <p:spPr>
          <a:xfrm>
            <a:off x="1965279" y="5854890"/>
            <a:ext cx="2320118" cy="272494"/>
          </a:xfrm>
          <a:prstGeom prst="rect">
            <a:avLst/>
          </a:prstGeom>
          <a:solidFill>
            <a:schemeClr val="accent4">
              <a:lumMod val="60000"/>
              <a:lumOff val="40000"/>
              <a:alpha val="40000"/>
            </a:schemeClr>
          </a:solidFill>
        </p:spPr>
        <p:txBody>
          <a:bodyPr vert="horz" lIns="68580" tIns="34290" rIns="68580" bIns="34290" rtlCol="0" anchor="ctr">
            <a:normAutofit fontScale="40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endParaRPr lang="en-US" sz="4500" b="1" dirty="0"/>
          </a:p>
        </p:txBody>
      </p:sp>
      <p:cxnSp>
        <p:nvCxnSpPr>
          <p:cNvPr id="4" name="Straight Arrow Connector 3"/>
          <p:cNvCxnSpPr>
            <a:endCxn id="8" idx="1"/>
          </p:cNvCxnSpPr>
          <p:nvPr/>
        </p:nvCxnSpPr>
        <p:spPr>
          <a:xfrm>
            <a:off x="2540190" y="1767386"/>
            <a:ext cx="871751" cy="859348"/>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a:endCxn id="9" idx="1"/>
          </p:cNvCxnSpPr>
          <p:nvPr/>
        </p:nvCxnSpPr>
        <p:spPr>
          <a:xfrm>
            <a:off x="1468840" y="1767386"/>
            <a:ext cx="496439" cy="4223751"/>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7" name="Title 1"/>
          <p:cNvSpPr txBox="1">
            <a:spLocks/>
          </p:cNvSpPr>
          <p:nvPr/>
        </p:nvSpPr>
        <p:spPr>
          <a:xfrm>
            <a:off x="0" y="620511"/>
            <a:ext cx="4483291" cy="1303824"/>
          </a:xfrm>
          <a:prstGeom prst="rect">
            <a:avLst/>
          </a:prstGeom>
          <a:solidFill>
            <a:schemeClr val="accent4"/>
          </a:solidFill>
        </p:spPr>
        <p:txBody>
          <a:bodyPr vert="horz" lIns="68580" tIns="34290" rIns="68580" bIns="34290" rtlCol="0" anchor="ctr">
            <a:normAutofit fontScale="850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b="1" dirty="0"/>
              <a:t>Arizona General Plans are found in Title 9</a:t>
            </a:r>
          </a:p>
        </p:txBody>
      </p:sp>
    </p:spTree>
    <p:extLst>
      <p:ext uri="{BB962C8B-B14F-4D97-AF65-F5344CB8AC3E}">
        <p14:creationId xmlns:p14="http://schemas.microsoft.com/office/powerpoint/2010/main" val="784817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b="23282"/>
          <a:stretch/>
        </p:blipFill>
        <p:spPr>
          <a:xfrm>
            <a:off x="646136" y="82232"/>
            <a:ext cx="7715250" cy="6693535"/>
          </a:xfrm>
          <a:prstGeom prst="rect">
            <a:avLst/>
          </a:prstGeom>
        </p:spPr>
      </p:pic>
    </p:spTree>
    <p:extLst>
      <p:ext uri="{BB962C8B-B14F-4D97-AF65-F5344CB8AC3E}">
        <p14:creationId xmlns:p14="http://schemas.microsoft.com/office/powerpoint/2010/main" val="3689742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643655" y="528386"/>
            <a:ext cx="4597166" cy="716111"/>
          </a:xfrm>
          <a:prstGeom prst="rect">
            <a:avLst/>
          </a:prstGeom>
          <a:solidFill>
            <a:schemeClr val="accent2"/>
          </a:solidFill>
        </p:spPr>
        <p:txBody>
          <a:bodyPr vert="horz" lIns="68580" tIns="34290" rIns="68580" bIns="34290" rtlCol="0" anchor="b">
            <a:normAutofit fontScale="55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b="1" dirty="0">
                <a:solidFill>
                  <a:schemeClr val="bg1"/>
                </a:solidFill>
                <a:latin typeface="Century Gothic" panose="020B0502020202020204" pitchFamily="34" charset="0"/>
              </a:rPr>
              <a:t>Understanding the planning process is important</a:t>
            </a:r>
          </a:p>
        </p:txBody>
      </p:sp>
      <p:sp>
        <p:nvSpPr>
          <p:cNvPr id="15" name="Title 1"/>
          <p:cNvSpPr txBox="1">
            <a:spLocks/>
          </p:cNvSpPr>
          <p:nvPr/>
        </p:nvSpPr>
        <p:spPr>
          <a:xfrm>
            <a:off x="4903245" y="3624353"/>
            <a:ext cx="2426427" cy="615991"/>
          </a:xfrm>
          <a:prstGeom prst="rect">
            <a:avLst/>
          </a:prstGeom>
          <a:noFill/>
        </p:spPr>
        <p:txBody>
          <a:bodyPr vert="horz" lIns="68580" tIns="34290" rIns="68580" bIns="3429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1600" dirty="0">
                <a:solidFill>
                  <a:schemeClr val="bg2">
                    <a:lumMod val="25000"/>
                  </a:schemeClr>
                </a:solidFill>
                <a:latin typeface="Century Gothic" panose="020B0502020202020204" pitchFamily="34" charset="0"/>
              </a:rPr>
              <a:t>Boards &amp; Commission (Appointed) </a:t>
            </a:r>
          </a:p>
        </p:txBody>
      </p:sp>
      <p:sp>
        <p:nvSpPr>
          <p:cNvPr id="16" name="Title 1"/>
          <p:cNvSpPr txBox="1">
            <a:spLocks/>
          </p:cNvSpPr>
          <p:nvPr/>
        </p:nvSpPr>
        <p:spPr>
          <a:xfrm>
            <a:off x="394272" y="3679578"/>
            <a:ext cx="2083648" cy="379887"/>
          </a:xfrm>
          <a:prstGeom prst="rect">
            <a:avLst/>
          </a:prstGeom>
          <a:noFill/>
        </p:spPr>
        <p:txBody>
          <a:bodyPr vert="horz" lIns="68580" tIns="34290" rIns="68580" bIns="3429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1600" dirty="0">
                <a:solidFill>
                  <a:schemeClr val="bg2">
                    <a:lumMod val="25000"/>
                  </a:schemeClr>
                </a:solidFill>
                <a:latin typeface="Century Gothic" panose="020B0502020202020204" pitchFamily="34" charset="0"/>
              </a:rPr>
              <a:t>Citizens &amp; Residents</a:t>
            </a:r>
          </a:p>
        </p:txBody>
      </p:sp>
      <p:sp>
        <p:nvSpPr>
          <p:cNvPr id="17" name="Title 1"/>
          <p:cNvSpPr txBox="1">
            <a:spLocks/>
          </p:cNvSpPr>
          <p:nvPr/>
        </p:nvSpPr>
        <p:spPr>
          <a:xfrm>
            <a:off x="1831936" y="4125963"/>
            <a:ext cx="1291968" cy="289128"/>
          </a:xfrm>
          <a:prstGeom prst="rect">
            <a:avLst/>
          </a:prstGeom>
          <a:noFill/>
        </p:spPr>
        <p:txBody>
          <a:bodyPr vert="horz" lIns="68580" tIns="34290" rIns="68580" bIns="3429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1600" dirty="0">
                <a:solidFill>
                  <a:schemeClr val="bg2">
                    <a:lumMod val="25000"/>
                  </a:schemeClr>
                </a:solidFill>
                <a:latin typeface="Century Gothic" panose="020B0502020202020204" pitchFamily="34" charset="0"/>
              </a:rPr>
              <a:t>Businesses</a:t>
            </a:r>
          </a:p>
        </p:txBody>
      </p:sp>
      <p:sp>
        <p:nvSpPr>
          <p:cNvPr id="18" name="Title 1"/>
          <p:cNvSpPr txBox="1">
            <a:spLocks/>
          </p:cNvSpPr>
          <p:nvPr/>
        </p:nvSpPr>
        <p:spPr>
          <a:xfrm>
            <a:off x="7137386" y="3679578"/>
            <a:ext cx="1805031" cy="354797"/>
          </a:xfrm>
          <a:prstGeom prst="rect">
            <a:avLst/>
          </a:prstGeom>
          <a:noFill/>
        </p:spPr>
        <p:txBody>
          <a:bodyPr vert="horz" lIns="68580" tIns="34290" rIns="68580" bIns="3429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1600" dirty="0">
                <a:solidFill>
                  <a:schemeClr val="bg2">
                    <a:lumMod val="25000"/>
                  </a:schemeClr>
                </a:solidFill>
                <a:latin typeface="Century Gothic" panose="020B0502020202020204" pitchFamily="34" charset="0"/>
              </a:rPr>
              <a:t>Elected Bodies</a:t>
            </a:r>
          </a:p>
        </p:txBody>
      </p:sp>
      <p:sp>
        <p:nvSpPr>
          <p:cNvPr id="19" name="Title 1"/>
          <p:cNvSpPr txBox="1">
            <a:spLocks/>
          </p:cNvSpPr>
          <p:nvPr/>
        </p:nvSpPr>
        <p:spPr>
          <a:xfrm>
            <a:off x="2487305" y="3702258"/>
            <a:ext cx="2083648" cy="360688"/>
          </a:xfrm>
          <a:prstGeom prst="rect">
            <a:avLst/>
          </a:prstGeom>
          <a:noFill/>
        </p:spPr>
        <p:txBody>
          <a:bodyPr vert="horz" lIns="68580" tIns="34290" rIns="68580" bIns="3429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1600" dirty="0">
                <a:solidFill>
                  <a:schemeClr val="bg2">
                    <a:lumMod val="25000"/>
                  </a:schemeClr>
                </a:solidFill>
                <a:latin typeface="Century Gothic" panose="020B0502020202020204" pitchFamily="34" charset="0"/>
              </a:rPr>
              <a:t>Ad- Hoc Groups</a:t>
            </a:r>
          </a:p>
        </p:txBody>
      </p:sp>
      <p:sp>
        <p:nvSpPr>
          <p:cNvPr id="21" name="Title 1"/>
          <p:cNvSpPr txBox="1">
            <a:spLocks/>
          </p:cNvSpPr>
          <p:nvPr/>
        </p:nvSpPr>
        <p:spPr>
          <a:xfrm>
            <a:off x="6051712" y="4309256"/>
            <a:ext cx="1988190" cy="716111"/>
          </a:xfrm>
          <a:prstGeom prst="rect">
            <a:avLst/>
          </a:prstGeom>
        </p:spPr>
        <p:txBody>
          <a:bodyPr vert="horz" lIns="68580" tIns="34290" rIns="68580" bIns="34290" rtlCol="0" anchor="b">
            <a:normAutofit fontScale="70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b="1" dirty="0">
                <a:latin typeface="Century Gothic" panose="020B0502020202020204" pitchFamily="34" charset="0"/>
              </a:rPr>
              <a:t>Authority</a:t>
            </a:r>
          </a:p>
        </p:txBody>
      </p:sp>
      <p:sp>
        <p:nvSpPr>
          <p:cNvPr id="22" name="Title 1"/>
          <p:cNvSpPr txBox="1">
            <a:spLocks/>
          </p:cNvSpPr>
          <p:nvPr/>
        </p:nvSpPr>
        <p:spPr>
          <a:xfrm>
            <a:off x="1548975" y="4309256"/>
            <a:ext cx="1988190" cy="716111"/>
          </a:xfrm>
          <a:prstGeom prst="rect">
            <a:avLst/>
          </a:prstGeom>
        </p:spPr>
        <p:txBody>
          <a:bodyPr vert="horz" lIns="68580" tIns="34290" rIns="68580" bIns="34290" rtlCol="0" anchor="b">
            <a:normAutofit fontScale="70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b="1" dirty="0">
                <a:latin typeface="Century Gothic" panose="020B0502020202020204" pitchFamily="34" charset="0"/>
              </a:rPr>
              <a:t>Influence</a:t>
            </a:r>
          </a:p>
        </p:txBody>
      </p:sp>
      <p:pic>
        <p:nvPicPr>
          <p:cNvPr id="12" name="Picture 11" descr="Blog.[cumClavis]: Palabras para una opinió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6497" y="1791531"/>
            <a:ext cx="2360439" cy="1567710"/>
          </a:xfrm>
          <a:prstGeom prst="rect">
            <a:avLst/>
          </a:prstGeom>
        </p:spPr>
      </p:pic>
      <p:pic>
        <p:nvPicPr>
          <p:cNvPr id="13" name="Picture 12" descr="Planificación, funcionamiento y análisis del grupo de discusió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2464" y="2157858"/>
            <a:ext cx="1366685" cy="1266781"/>
          </a:xfrm>
          <a:prstGeom prst="rect">
            <a:avLst/>
          </a:prstGeom>
        </p:spPr>
      </p:pic>
    </p:spTree>
    <p:extLst>
      <p:ext uri="{BB962C8B-B14F-4D97-AF65-F5344CB8AC3E}">
        <p14:creationId xmlns:p14="http://schemas.microsoft.com/office/powerpoint/2010/main" val="11696329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19838" b="7217"/>
          <a:stretch/>
        </p:blipFill>
        <p:spPr>
          <a:xfrm>
            <a:off x="375313" y="801575"/>
            <a:ext cx="7191375" cy="6114197"/>
          </a:xfrm>
          <a:prstGeom prst="rect">
            <a:avLst/>
          </a:prstGeom>
        </p:spPr>
      </p:pic>
      <p:sp>
        <p:nvSpPr>
          <p:cNvPr id="7" name="Title 1"/>
          <p:cNvSpPr txBox="1">
            <a:spLocks/>
          </p:cNvSpPr>
          <p:nvPr/>
        </p:nvSpPr>
        <p:spPr>
          <a:xfrm>
            <a:off x="208980" y="108720"/>
            <a:ext cx="8402758" cy="798164"/>
          </a:xfrm>
          <a:prstGeom prst="rect">
            <a:avLst/>
          </a:prstGeom>
          <a:solidFill>
            <a:schemeClr val="accent4">
              <a:lumMod val="40000"/>
              <a:lumOff val="60000"/>
            </a:schemeClr>
          </a:solidFill>
        </p:spPr>
        <p:txBody>
          <a:bodyPr vert="horz" lIns="68580" tIns="34290" rIns="68580" bIns="34290" rtlCol="0" anchor="ctr">
            <a:normAutofit fontScale="70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The place to check for AZ General Plans for cities is Title 9-Chapter 4, Article 6</a:t>
            </a:r>
            <a:endParaRPr lang="en-US" sz="4500" b="1" dirty="0"/>
          </a:p>
        </p:txBody>
      </p:sp>
      <p:sp>
        <p:nvSpPr>
          <p:cNvPr id="8" name="Title 1"/>
          <p:cNvSpPr txBox="1">
            <a:spLocks/>
          </p:cNvSpPr>
          <p:nvPr/>
        </p:nvSpPr>
        <p:spPr>
          <a:xfrm>
            <a:off x="375312" y="1064525"/>
            <a:ext cx="2149523" cy="136478"/>
          </a:xfrm>
          <a:prstGeom prst="rect">
            <a:avLst/>
          </a:prstGeom>
          <a:solidFill>
            <a:schemeClr val="accent4">
              <a:lumMod val="60000"/>
              <a:lumOff val="40000"/>
              <a:alpha val="40000"/>
            </a:schemeClr>
          </a:solidFill>
        </p:spPr>
        <p:txBody>
          <a:bodyPr vert="horz" lIns="68580" tIns="34290" rIns="68580" bIns="34290" rtlCol="0" anchor="ctr">
            <a:normAutofit fontScale="25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endParaRPr lang="en-US" sz="4500" b="1" dirty="0"/>
          </a:p>
        </p:txBody>
      </p:sp>
      <p:sp>
        <p:nvSpPr>
          <p:cNvPr id="9" name="Title 1"/>
          <p:cNvSpPr txBox="1">
            <a:spLocks/>
          </p:cNvSpPr>
          <p:nvPr/>
        </p:nvSpPr>
        <p:spPr>
          <a:xfrm>
            <a:off x="375313" y="1720286"/>
            <a:ext cx="3432412" cy="159924"/>
          </a:xfrm>
          <a:prstGeom prst="rect">
            <a:avLst/>
          </a:prstGeom>
          <a:solidFill>
            <a:schemeClr val="accent4">
              <a:lumMod val="60000"/>
              <a:lumOff val="40000"/>
              <a:alpha val="40000"/>
            </a:schemeClr>
          </a:solidFill>
        </p:spPr>
        <p:txBody>
          <a:bodyPr vert="horz" lIns="68580" tIns="34290" rIns="68580" bIns="34290" rtlCol="0" anchor="ctr">
            <a:normAutofit fontScale="25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endParaRPr lang="en-US" sz="4500" b="1" dirty="0"/>
          </a:p>
        </p:txBody>
      </p:sp>
      <p:sp>
        <p:nvSpPr>
          <p:cNvPr id="11" name="Title 1"/>
          <p:cNvSpPr txBox="1">
            <a:spLocks/>
          </p:cNvSpPr>
          <p:nvPr/>
        </p:nvSpPr>
        <p:spPr>
          <a:xfrm>
            <a:off x="375313" y="1961739"/>
            <a:ext cx="3309583" cy="153664"/>
          </a:xfrm>
          <a:prstGeom prst="rect">
            <a:avLst/>
          </a:prstGeom>
          <a:solidFill>
            <a:schemeClr val="accent4">
              <a:lumMod val="60000"/>
              <a:lumOff val="40000"/>
              <a:alpha val="40000"/>
            </a:schemeClr>
          </a:solidFill>
        </p:spPr>
        <p:txBody>
          <a:bodyPr vert="horz" lIns="68580" tIns="34290" rIns="68580" bIns="34290" rtlCol="0" anchor="ctr">
            <a:normAutofit fontScale="25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endParaRPr lang="en-US" sz="4500" b="1" dirty="0"/>
          </a:p>
        </p:txBody>
      </p:sp>
      <p:grpSp>
        <p:nvGrpSpPr>
          <p:cNvPr id="16" name="Group 15"/>
          <p:cNvGrpSpPr/>
          <p:nvPr/>
        </p:nvGrpSpPr>
        <p:grpSpPr>
          <a:xfrm>
            <a:off x="2691168" y="1121041"/>
            <a:ext cx="3725840" cy="1198489"/>
            <a:chOff x="2691168" y="1121041"/>
            <a:chExt cx="3725840" cy="1198489"/>
          </a:xfrm>
        </p:grpSpPr>
        <p:cxnSp>
          <p:nvCxnSpPr>
            <p:cNvPr id="4" name="Straight Arrow Connector 3"/>
            <p:cNvCxnSpPr/>
            <p:nvPr/>
          </p:nvCxnSpPr>
          <p:spPr>
            <a:xfrm flipH="1" flipV="1">
              <a:off x="2691168" y="1121041"/>
              <a:ext cx="3725840" cy="1198489"/>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flipH="1" flipV="1">
              <a:off x="3807725" y="1800249"/>
              <a:ext cx="2609283" cy="465908"/>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flipH="1" flipV="1">
              <a:off x="3684897" y="2086576"/>
              <a:ext cx="2732111" cy="179581"/>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grpSp>
      <p:sp>
        <p:nvSpPr>
          <p:cNvPr id="10" name="Title 1"/>
          <p:cNvSpPr txBox="1">
            <a:spLocks/>
          </p:cNvSpPr>
          <p:nvPr/>
        </p:nvSpPr>
        <p:spPr>
          <a:xfrm>
            <a:off x="5446214" y="2444367"/>
            <a:ext cx="2950760" cy="958755"/>
          </a:xfrm>
          <a:prstGeom prst="rect">
            <a:avLst/>
          </a:prstGeom>
          <a:solidFill>
            <a:schemeClr val="accent4">
              <a:lumMod val="40000"/>
              <a:lumOff val="60000"/>
            </a:schemeClr>
          </a:solidFill>
        </p:spPr>
        <p:txBody>
          <a:bodyPr vert="horz" lIns="68580" tIns="34290" rIns="68580" bIns="34290" rtlCol="0" anchor="ctr">
            <a:normAutofit fontScale="55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Particularly for General Plans, you can find info here</a:t>
            </a:r>
            <a:endParaRPr lang="en-US" sz="4500" b="1" dirty="0"/>
          </a:p>
        </p:txBody>
      </p:sp>
    </p:spTree>
    <p:extLst>
      <p:ext uri="{BB962C8B-B14F-4D97-AF65-F5344CB8AC3E}">
        <p14:creationId xmlns:p14="http://schemas.microsoft.com/office/powerpoint/2010/main" val="6673937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19838" b="7217"/>
          <a:stretch/>
        </p:blipFill>
        <p:spPr>
          <a:xfrm>
            <a:off x="375313" y="801575"/>
            <a:ext cx="7191375" cy="6114197"/>
          </a:xfrm>
          <a:prstGeom prst="rect">
            <a:avLst/>
          </a:prstGeom>
        </p:spPr>
      </p:pic>
      <p:sp>
        <p:nvSpPr>
          <p:cNvPr id="11" name="Title 1"/>
          <p:cNvSpPr txBox="1">
            <a:spLocks/>
          </p:cNvSpPr>
          <p:nvPr/>
        </p:nvSpPr>
        <p:spPr>
          <a:xfrm>
            <a:off x="326548" y="3422291"/>
            <a:ext cx="7240140" cy="2555427"/>
          </a:xfrm>
          <a:prstGeom prst="rect">
            <a:avLst/>
          </a:prstGeom>
          <a:solidFill>
            <a:schemeClr val="accent4">
              <a:lumMod val="60000"/>
              <a:lumOff val="40000"/>
              <a:alpha val="40000"/>
            </a:schemeClr>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endParaRPr lang="en-US" sz="4500" b="1" dirty="0"/>
          </a:p>
        </p:txBody>
      </p:sp>
      <p:sp>
        <p:nvSpPr>
          <p:cNvPr id="10" name="Title 1"/>
          <p:cNvSpPr txBox="1">
            <a:spLocks/>
          </p:cNvSpPr>
          <p:nvPr/>
        </p:nvSpPr>
        <p:spPr>
          <a:xfrm>
            <a:off x="6110357" y="1961739"/>
            <a:ext cx="2950760" cy="958755"/>
          </a:xfrm>
          <a:prstGeom prst="rect">
            <a:avLst/>
          </a:prstGeom>
          <a:solidFill>
            <a:schemeClr val="accent4">
              <a:lumMod val="40000"/>
              <a:lumOff val="60000"/>
            </a:schemeClr>
          </a:solidFill>
        </p:spPr>
        <p:txBody>
          <a:bodyPr vert="horz" lIns="68580" tIns="34290" rIns="68580" bIns="34290" rtlCol="0" anchor="ctr">
            <a:normAutofit fontScale="47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Zoning and Subdivision Regulations can be found in 6.1 &amp;6.2</a:t>
            </a:r>
            <a:endParaRPr lang="en-US" sz="4500" b="1" dirty="0"/>
          </a:p>
        </p:txBody>
      </p:sp>
      <p:grpSp>
        <p:nvGrpSpPr>
          <p:cNvPr id="18" name="Group 17"/>
          <p:cNvGrpSpPr/>
          <p:nvPr/>
        </p:nvGrpSpPr>
        <p:grpSpPr>
          <a:xfrm>
            <a:off x="6110357" y="2814661"/>
            <a:ext cx="1424843" cy="2074528"/>
            <a:chOff x="6110357" y="2814661"/>
            <a:chExt cx="1424843" cy="2074528"/>
          </a:xfrm>
        </p:grpSpPr>
        <p:cxnSp>
          <p:nvCxnSpPr>
            <p:cNvPr id="12" name="Straight Arrow Connector 11"/>
            <p:cNvCxnSpPr/>
            <p:nvPr/>
          </p:nvCxnSpPr>
          <p:spPr>
            <a:xfrm flipH="1">
              <a:off x="6110357" y="2814661"/>
              <a:ext cx="1424843" cy="798688"/>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flipH="1">
              <a:off x="6937434" y="2814661"/>
              <a:ext cx="597766" cy="2074528"/>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grpSp>
      <p:sp>
        <p:nvSpPr>
          <p:cNvPr id="9" name="Title 1"/>
          <p:cNvSpPr txBox="1">
            <a:spLocks/>
          </p:cNvSpPr>
          <p:nvPr/>
        </p:nvSpPr>
        <p:spPr>
          <a:xfrm>
            <a:off x="208980" y="108720"/>
            <a:ext cx="8402758" cy="798164"/>
          </a:xfrm>
          <a:prstGeom prst="rect">
            <a:avLst/>
          </a:prstGeom>
          <a:solidFill>
            <a:schemeClr val="accent4">
              <a:lumMod val="40000"/>
              <a:lumOff val="60000"/>
            </a:schemeClr>
          </a:solidFill>
        </p:spPr>
        <p:txBody>
          <a:bodyPr vert="horz" lIns="68580" tIns="34290" rIns="68580" bIns="34290" rtlCol="0" anchor="ctr">
            <a:normAutofit fontScale="70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The place to check for AZ General Plans for cities is Title 9-Chapter 4, Article 6</a:t>
            </a:r>
            <a:endParaRPr lang="en-US" sz="4500" b="1" dirty="0"/>
          </a:p>
        </p:txBody>
      </p:sp>
    </p:spTree>
    <p:extLst>
      <p:ext uri="{BB962C8B-B14F-4D97-AF65-F5344CB8AC3E}">
        <p14:creationId xmlns:p14="http://schemas.microsoft.com/office/powerpoint/2010/main" val="16448738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6050349" y="398675"/>
            <a:ext cx="2950760" cy="958755"/>
          </a:xfrm>
          <a:prstGeom prst="rect">
            <a:avLst/>
          </a:prstGeom>
          <a:solidFill>
            <a:schemeClr val="accent4">
              <a:lumMod val="40000"/>
              <a:lumOff val="60000"/>
            </a:schemeClr>
          </a:solidFill>
        </p:spPr>
        <p:txBody>
          <a:bodyPr vert="horz" lIns="68580" tIns="34290" rIns="68580" bIns="34290" rtlCol="0" anchor="ctr">
            <a:normAutofit fontScale="47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There are required elements in each general plan that include: </a:t>
            </a:r>
            <a:endParaRPr lang="en-US" sz="4500" b="1" dirty="0"/>
          </a:p>
        </p:txBody>
      </p:sp>
      <p:grpSp>
        <p:nvGrpSpPr>
          <p:cNvPr id="18" name="Group 17"/>
          <p:cNvGrpSpPr/>
          <p:nvPr/>
        </p:nvGrpSpPr>
        <p:grpSpPr>
          <a:xfrm>
            <a:off x="9959026" y="1961739"/>
            <a:ext cx="1424843" cy="2074528"/>
            <a:chOff x="6110357" y="2814661"/>
            <a:chExt cx="1424843" cy="2074528"/>
          </a:xfrm>
        </p:grpSpPr>
        <p:cxnSp>
          <p:nvCxnSpPr>
            <p:cNvPr id="12" name="Straight Arrow Connector 11"/>
            <p:cNvCxnSpPr/>
            <p:nvPr/>
          </p:nvCxnSpPr>
          <p:spPr>
            <a:xfrm flipH="1">
              <a:off x="6110357" y="2814661"/>
              <a:ext cx="1424843" cy="798688"/>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flipH="1">
              <a:off x="6937434" y="2814661"/>
              <a:ext cx="597766" cy="2074528"/>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grpSp>
      <p:grpSp>
        <p:nvGrpSpPr>
          <p:cNvPr id="6" name="Group 5"/>
          <p:cNvGrpSpPr/>
          <p:nvPr/>
        </p:nvGrpSpPr>
        <p:grpSpPr>
          <a:xfrm>
            <a:off x="213247" y="220828"/>
            <a:ext cx="5715000" cy="9267121"/>
            <a:chOff x="213247" y="220828"/>
            <a:chExt cx="5715000" cy="9267121"/>
          </a:xfrm>
        </p:grpSpPr>
        <p:pic>
          <p:nvPicPr>
            <p:cNvPr id="5" name="Picture 4"/>
            <p:cNvPicPr>
              <a:picLocks noChangeAspect="1"/>
            </p:cNvPicPr>
            <p:nvPr/>
          </p:nvPicPr>
          <p:blipFill>
            <a:blip r:embed="rId3"/>
            <a:stretch>
              <a:fillRect/>
            </a:stretch>
          </p:blipFill>
          <p:spPr>
            <a:xfrm>
              <a:off x="281487" y="1406783"/>
              <a:ext cx="5584066" cy="8081166"/>
            </a:xfrm>
            <a:prstGeom prst="rect">
              <a:avLst/>
            </a:prstGeom>
          </p:spPr>
        </p:pic>
        <p:pic>
          <p:nvPicPr>
            <p:cNvPr id="4" name="Picture 3"/>
            <p:cNvPicPr>
              <a:picLocks noChangeAspect="1"/>
            </p:cNvPicPr>
            <p:nvPr/>
          </p:nvPicPr>
          <p:blipFill>
            <a:blip r:embed="rId4"/>
            <a:stretch>
              <a:fillRect/>
            </a:stretch>
          </p:blipFill>
          <p:spPr>
            <a:xfrm>
              <a:off x="213247" y="220828"/>
              <a:ext cx="5715000" cy="1314450"/>
            </a:xfrm>
            <a:prstGeom prst="rect">
              <a:avLst/>
            </a:prstGeom>
          </p:spPr>
        </p:pic>
      </p:grpSp>
      <p:sp>
        <p:nvSpPr>
          <p:cNvPr id="13" name="Title 1"/>
          <p:cNvSpPr txBox="1">
            <a:spLocks/>
          </p:cNvSpPr>
          <p:nvPr/>
        </p:nvSpPr>
        <p:spPr>
          <a:xfrm>
            <a:off x="281486" y="3657601"/>
            <a:ext cx="1902155" cy="378666"/>
          </a:xfrm>
          <a:prstGeom prst="rect">
            <a:avLst/>
          </a:prstGeom>
          <a:solidFill>
            <a:schemeClr val="accent4">
              <a:lumMod val="60000"/>
              <a:lumOff val="40000"/>
              <a:alpha val="40000"/>
            </a:schemeClr>
          </a:solidFill>
        </p:spPr>
        <p:txBody>
          <a:bodyPr vert="horz" lIns="68580" tIns="34290" rIns="68580" bIns="34290" rtlCol="0" anchor="ctr">
            <a:normAutofit fontScale="62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endParaRPr lang="en-US" sz="4500" b="1" dirty="0"/>
          </a:p>
        </p:txBody>
      </p:sp>
      <p:sp>
        <p:nvSpPr>
          <p:cNvPr id="14" name="Title 1"/>
          <p:cNvSpPr txBox="1">
            <a:spLocks/>
          </p:cNvSpPr>
          <p:nvPr/>
        </p:nvSpPr>
        <p:spPr>
          <a:xfrm>
            <a:off x="6050349" y="1560703"/>
            <a:ext cx="2950760" cy="401036"/>
          </a:xfrm>
          <a:prstGeom prst="rect">
            <a:avLst/>
          </a:prstGeom>
          <a:solidFill>
            <a:schemeClr val="accent4">
              <a:lumMod val="40000"/>
              <a:lumOff val="60000"/>
            </a:schemeClr>
          </a:solidFill>
        </p:spPr>
        <p:txBody>
          <a:bodyPr vert="horz" lIns="68580" tIns="34290" rIns="68580" bIns="34290" rtlCol="0" anchor="ctr">
            <a:normAutofit fontScale="70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Land Use</a:t>
            </a:r>
            <a:endParaRPr lang="en-US" sz="4500" b="1" dirty="0"/>
          </a:p>
        </p:txBody>
      </p:sp>
      <p:sp>
        <p:nvSpPr>
          <p:cNvPr id="16" name="Title 1"/>
          <p:cNvSpPr txBox="1">
            <a:spLocks/>
          </p:cNvSpPr>
          <p:nvPr/>
        </p:nvSpPr>
        <p:spPr>
          <a:xfrm>
            <a:off x="6050349" y="2095126"/>
            <a:ext cx="2950760" cy="401036"/>
          </a:xfrm>
          <a:prstGeom prst="rect">
            <a:avLst/>
          </a:prstGeom>
          <a:solidFill>
            <a:schemeClr val="accent4">
              <a:lumMod val="40000"/>
              <a:lumOff val="60000"/>
            </a:schemeClr>
          </a:solidFill>
        </p:spPr>
        <p:txBody>
          <a:bodyPr vert="horz" lIns="68580" tIns="34290" rIns="68580" bIns="34290" rtlCol="0" anchor="ctr">
            <a:normAutofit fontScale="70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Circulation</a:t>
            </a:r>
            <a:endParaRPr lang="en-US" sz="4500" b="1" dirty="0"/>
          </a:p>
        </p:txBody>
      </p:sp>
    </p:spTree>
    <p:extLst>
      <p:ext uri="{BB962C8B-B14F-4D97-AF65-F5344CB8AC3E}">
        <p14:creationId xmlns:p14="http://schemas.microsoft.com/office/powerpoint/2010/main" val="30992066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6050349" y="398675"/>
            <a:ext cx="2950760" cy="958755"/>
          </a:xfrm>
          <a:prstGeom prst="rect">
            <a:avLst/>
          </a:prstGeom>
          <a:solidFill>
            <a:schemeClr val="accent4">
              <a:lumMod val="40000"/>
              <a:lumOff val="60000"/>
            </a:schemeClr>
          </a:solidFill>
        </p:spPr>
        <p:txBody>
          <a:bodyPr vert="horz" lIns="68580" tIns="34290" rIns="68580" bIns="34290" rtlCol="0" anchor="ctr">
            <a:normAutofit fontScale="47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There are required elements in each general plan that include: </a:t>
            </a:r>
            <a:endParaRPr lang="en-US" sz="4500" b="1" dirty="0"/>
          </a:p>
        </p:txBody>
      </p:sp>
      <p:grpSp>
        <p:nvGrpSpPr>
          <p:cNvPr id="18" name="Group 17"/>
          <p:cNvGrpSpPr/>
          <p:nvPr/>
        </p:nvGrpSpPr>
        <p:grpSpPr>
          <a:xfrm>
            <a:off x="9959026" y="1961739"/>
            <a:ext cx="1424843" cy="2074528"/>
            <a:chOff x="6110357" y="2814661"/>
            <a:chExt cx="1424843" cy="2074528"/>
          </a:xfrm>
        </p:grpSpPr>
        <p:cxnSp>
          <p:nvCxnSpPr>
            <p:cNvPr id="12" name="Straight Arrow Connector 11"/>
            <p:cNvCxnSpPr/>
            <p:nvPr/>
          </p:nvCxnSpPr>
          <p:spPr>
            <a:xfrm flipH="1">
              <a:off x="6110357" y="2814661"/>
              <a:ext cx="1424843" cy="798688"/>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flipH="1">
              <a:off x="6937434" y="2814661"/>
              <a:ext cx="597766" cy="2074528"/>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grpSp>
      <p:grpSp>
        <p:nvGrpSpPr>
          <p:cNvPr id="6" name="Group 5"/>
          <p:cNvGrpSpPr/>
          <p:nvPr/>
        </p:nvGrpSpPr>
        <p:grpSpPr>
          <a:xfrm>
            <a:off x="213247" y="220828"/>
            <a:ext cx="5715000" cy="9267121"/>
            <a:chOff x="213247" y="220828"/>
            <a:chExt cx="5715000" cy="9267121"/>
          </a:xfrm>
        </p:grpSpPr>
        <p:pic>
          <p:nvPicPr>
            <p:cNvPr id="5" name="Picture 4"/>
            <p:cNvPicPr>
              <a:picLocks noChangeAspect="1"/>
            </p:cNvPicPr>
            <p:nvPr/>
          </p:nvPicPr>
          <p:blipFill>
            <a:blip r:embed="rId3"/>
            <a:stretch>
              <a:fillRect/>
            </a:stretch>
          </p:blipFill>
          <p:spPr>
            <a:xfrm>
              <a:off x="281487" y="1406783"/>
              <a:ext cx="5584066" cy="8081166"/>
            </a:xfrm>
            <a:prstGeom prst="rect">
              <a:avLst/>
            </a:prstGeom>
          </p:spPr>
        </p:pic>
        <p:pic>
          <p:nvPicPr>
            <p:cNvPr id="4" name="Picture 3"/>
            <p:cNvPicPr>
              <a:picLocks noChangeAspect="1"/>
            </p:cNvPicPr>
            <p:nvPr/>
          </p:nvPicPr>
          <p:blipFill>
            <a:blip r:embed="rId4"/>
            <a:stretch>
              <a:fillRect/>
            </a:stretch>
          </p:blipFill>
          <p:spPr>
            <a:xfrm>
              <a:off x="213247" y="220828"/>
              <a:ext cx="5715000" cy="1314450"/>
            </a:xfrm>
            <a:prstGeom prst="rect">
              <a:avLst/>
            </a:prstGeom>
          </p:spPr>
        </p:pic>
      </p:grpSp>
      <p:sp>
        <p:nvSpPr>
          <p:cNvPr id="13" name="Title 1"/>
          <p:cNvSpPr txBox="1">
            <a:spLocks/>
          </p:cNvSpPr>
          <p:nvPr/>
        </p:nvSpPr>
        <p:spPr>
          <a:xfrm>
            <a:off x="281486" y="3657601"/>
            <a:ext cx="1902155" cy="378666"/>
          </a:xfrm>
          <a:prstGeom prst="rect">
            <a:avLst/>
          </a:prstGeom>
          <a:solidFill>
            <a:schemeClr val="accent4">
              <a:lumMod val="60000"/>
              <a:lumOff val="40000"/>
              <a:alpha val="40000"/>
            </a:schemeClr>
          </a:solidFill>
        </p:spPr>
        <p:txBody>
          <a:bodyPr vert="horz" lIns="68580" tIns="34290" rIns="68580" bIns="34290" rtlCol="0" anchor="ctr">
            <a:normAutofit fontScale="62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endParaRPr lang="en-US" sz="4500" b="1" dirty="0"/>
          </a:p>
        </p:txBody>
      </p:sp>
      <p:sp>
        <p:nvSpPr>
          <p:cNvPr id="17" name="Title 1"/>
          <p:cNvSpPr txBox="1">
            <a:spLocks/>
          </p:cNvSpPr>
          <p:nvPr/>
        </p:nvSpPr>
        <p:spPr>
          <a:xfrm>
            <a:off x="6050349" y="1561475"/>
            <a:ext cx="2950760" cy="401036"/>
          </a:xfrm>
          <a:prstGeom prst="rect">
            <a:avLst/>
          </a:prstGeom>
          <a:solidFill>
            <a:schemeClr val="accent4">
              <a:lumMod val="40000"/>
              <a:lumOff val="60000"/>
            </a:schemeClr>
          </a:solidFill>
        </p:spPr>
        <p:txBody>
          <a:bodyPr vert="horz" lIns="68580" tIns="34290" rIns="68580" bIns="34290" rtlCol="0" anchor="ctr">
            <a:normAutofit fontScale="70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Open Space</a:t>
            </a:r>
            <a:endParaRPr lang="en-US" sz="4500" b="1" dirty="0"/>
          </a:p>
        </p:txBody>
      </p:sp>
      <p:sp>
        <p:nvSpPr>
          <p:cNvPr id="19" name="Title 1"/>
          <p:cNvSpPr txBox="1">
            <a:spLocks/>
          </p:cNvSpPr>
          <p:nvPr/>
        </p:nvSpPr>
        <p:spPr>
          <a:xfrm>
            <a:off x="6050349" y="2069384"/>
            <a:ext cx="2950760" cy="401036"/>
          </a:xfrm>
          <a:prstGeom prst="rect">
            <a:avLst/>
          </a:prstGeom>
          <a:solidFill>
            <a:schemeClr val="accent4">
              <a:lumMod val="40000"/>
              <a:lumOff val="60000"/>
            </a:schemeClr>
          </a:solidFill>
        </p:spPr>
        <p:txBody>
          <a:bodyPr vert="horz" lIns="68580" tIns="34290" rIns="68580" bIns="34290" rtlCol="0" anchor="ctr">
            <a:normAutofit fontScale="70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Growth Area</a:t>
            </a:r>
            <a:endParaRPr lang="en-US" sz="4500" b="1" dirty="0"/>
          </a:p>
        </p:txBody>
      </p:sp>
      <p:sp>
        <p:nvSpPr>
          <p:cNvPr id="20" name="Title 1"/>
          <p:cNvSpPr txBox="1">
            <a:spLocks/>
          </p:cNvSpPr>
          <p:nvPr/>
        </p:nvSpPr>
        <p:spPr>
          <a:xfrm>
            <a:off x="6050349" y="2577293"/>
            <a:ext cx="2950760" cy="401036"/>
          </a:xfrm>
          <a:prstGeom prst="rect">
            <a:avLst/>
          </a:prstGeom>
          <a:solidFill>
            <a:schemeClr val="accent4">
              <a:lumMod val="40000"/>
              <a:lumOff val="60000"/>
            </a:schemeClr>
          </a:solidFill>
        </p:spPr>
        <p:txBody>
          <a:bodyPr vert="horz" lIns="68580" tIns="34290" rIns="68580" bIns="34290" rtlCol="0" anchor="ctr">
            <a:normAutofit fontScale="47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Environmental Planning</a:t>
            </a:r>
            <a:endParaRPr lang="en-US" sz="4500" b="1" dirty="0"/>
          </a:p>
        </p:txBody>
      </p:sp>
      <p:sp>
        <p:nvSpPr>
          <p:cNvPr id="21" name="Title 1"/>
          <p:cNvSpPr txBox="1">
            <a:spLocks/>
          </p:cNvSpPr>
          <p:nvPr/>
        </p:nvSpPr>
        <p:spPr>
          <a:xfrm>
            <a:off x="6050349" y="3085202"/>
            <a:ext cx="2950760" cy="401036"/>
          </a:xfrm>
          <a:prstGeom prst="rect">
            <a:avLst/>
          </a:prstGeom>
          <a:solidFill>
            <a:schemeClr val="accent4">
              <a:lumMod val="40000"/>
              <a:lumOff val="60000"/>
            </a:schemeClr>
          </a:solidFill>
        </p:spPr>
        <p:txBody>
          <a:bodyPr vert="horz" lIns="68580" tIns="34290" rIns="68580" bIns="34290" rtlCol="0" anchor="ctr">
            <a:normAutofit fontScale="55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Cost of Development</a:t>
            </a:r>
            <a:endParaRPr lang="en-US" sz="4500" b="1" dirty="0"/>
          </a:p>
        </p:txBody>
      </p:sp>
      <p:sp>
        <p:nvSpPr>
          <p:cNvPr id="22" name="Title 1"/>
          <p:cNvSpPr txBox="1">
            <a:spLocks/>
          </p:cNvSpPr>
          <p:nvPr/>
        </p:nvSpPr>
        <p:spPr>
          <a:xfrm>
            <a:off x="6050349" y="3593111"/>
            <a:ext cx="2950760" cy="401036"/>
          </a:xfrm>
          <a:prstGeom prst="rect">
            <a:avLst/>
          </a:prstGeom>
          <a:solidFill>
            <a:schemeClr val="accent4">
              <a:lumMod val="40000"/>
              <a:lumOff val="60000"/>
            </a:schemeClr>
          </a:solidFill>
        </p:spPr>
        <p:txBody>
          <a:bodyPr vert="horz" lIns="68580" tIns="34290" rIns="68580" bIns="34290" rtlCol="0" anchor="ctr">
            <a:normAutofit fontScale="70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Water Resources</a:t>
            </a:r>
            <a:endParaRPr lang="en-US" sz="4500" b="1" dirty="0"/>
          </a:p>
        </p:txBody>
      </p:sp>
      <p:sp>
        <p:nvSpPr>
          <p:cNvPr id="23" name="Title 1"/>
          <p:cNvSpPr txBox="1">
            <a:spLocks/>
          </p:cNvSpPr>
          <p:nvPr/>
        </p:nvSpPr>
        <p:spPr>
          <a:xfrm>
            <a:off x="6159531" y="4722124"/>
            <a:ext cx="2629627" cy="1116761"/>
          </a:xfrm>
          <a:prstGeom prst="rect">
            <a:avLst/>
          </a:prstGeom>
          <a:solidFill>
            <a:schemeClr val="accent4">
              <a:lumMod val="40000"/>
              <a:lumOff val="60000"/>
            </a:schemeClr>
          </a:solidFill>
        </p:spPr>
        <p:txBody>
          <a:bodyPr vert="horz" lIns="68580" tIns="34290" rIns="68580" bIns="34290" rtlCol="0" anchor="ctr">
            <a:normAutofit fontScale="47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solidFill>
                  <a:schemeClr val="accent2">
                    <a:lumMod val="50000"/>
                  </a:schemeClr>
                </a:solidFill>
              </a:rPr>
              <a:t>Cities &amp; Towns 2,500+ persons &amp; ~2%/yr. growth rate</a:t>
            </a:r>
            <a:endParaRPr lang="en-US" sz="4500" b="1" dirty="0">
              <a:solidFill>
                <a:schemeClr val="accent2">
                  <a:lumMod val="50000"/>
                </a:schemeClr>
              </a:solidFill>
            </a:endParaRPr>
          </a:p>
        </p:txBody>
      </p:sp>
    </p:spTree>
    <p:extLst>
      <p:ext uri="{BB962C8B-B14F-4D97-AF65-F5344CB8AC3E}">
        <p14:creationId xmlns:p14="http://schemas.microsoft.com/office/powerpoint/2010/main" val="14203482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9959026" y="1961739"/>
            <a:ext cx="1424843" cy="2074528"/>
            <a:chOff x="6110357" y="2814661"/>
            <a:chExt cx="1424843" cy="2074528"/>
          </a:xfrm>
        </p:grpSpPr>
        <p:cxnSp>
          <p:nvCxnSpPr>
            <p:cNvPr id="12" name="Straight Arrow Connector 11"/>
            <p:cNvCxnSpPr/>
            <p:nvPr/>
          </p:nvCxnSpPr>
          <p:spPr>
            <a:xfrm flipH="1">
              <a:off x="6110357" y="2814661"/>
              <a:ext cx="1424843" cy="798688"/>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flipH="1">
              <a:off x="6937434" y="2814661"/>
              <a:ext cx="597766" cy="2074528"/>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grpSp>
      <p:grpSp>
        <p:nvGrpSpPr>
          <p:cNvPr id="6" name="Group 5"/>
          <p:cNvGrpSpPr/>
          <p:nvPr/>
        </p:nvGrpSpPr>
        <p:grpSpPr>
          <a:xfrm>
            <a:off x="213247" y="220828"/>
            <a:ext cx="5715000" cy="9267121"/>
            <a:chOff x="213247" y="220828"/>
            <a:chExt cx="5715000" cy="9267121"/>
          </a:xfrm>
        </p:grpSpPr>
        <p:pic>
          <p:nvPicPr>
            <p:cNvPr id="5" name="Picture 4"/>
            <p:cNvPicPr>
              <a:picLocks noChangeAspect="1"/>
            </p:cNvPicPr>
            <p:nvPr/>
          </p:nvPicPr>
          <p:blipFill>
            <a:blip r:embed="rId3"/>
            <a:stretch>
              <a:fillRect/>
            </a:stretch>
          </p:blipFill>
          <p:spPr>
            <a:xfrm>
              <a:off x="281487" y="1406783"/>
              <a:ext cx="5584066" cy="8081166"/>
            </a:xfrm>
            <a:prstGeom prst="rect">
              <a:avLst/>
            </a:prstGeom>
          </p:spPr>
        </p:pic>
        <p:pic>
          <p:nvPicPr>
            <p:cNvPr id="4" name="Picture 3"/>
            <p:cNvPicPr>
              <a:picLocks noChangeAspect="1"/>
            </p:cNvPicPr>
            <p:nvPr/>
          </p:nvPicPr>
          <p:blipFill>
            <a:blip r:embed="rId4"/>
            <a:stretch>
              <a:fillRect/>
            </a:stretch>
          </p:blipFill>
          <p:spPr>
            <a:xfrm>
              <a:off x="213247" y="220828"/>
              <a:ext cx="5715000" cy="1314450"/>
            </a:xfrm>
            <a:prstGeom prst="rect">
              <a:avLst/>
            </a:prstGeom>
          </p:spPr>
        </p:pic>
      </p:grpSp>
      <p:sp>
        <p:nvSpPr>
          <p:cNvPr id="13" name="Title 1"/>
          <p:cNvSpPr txBox="1">
            <a:spLocks/>
          </p:cNvSpPr>
          <p:nvPr/>
        </p:nvSpPr>
        <p:spPr>
          <a:xfrm>
            <a:off x="281486" y="3657601"/>
            <a:ext cx="1902155" cy="378666"/>
          </a:xfrm>
          <a:prstGeom prst="rect">
            <a:avLst/>
          </a:prstGeom>
          <a:solidFill>
            <a:schemeClr val="accent4">
              <a:lumMod val="60000"/>
              <a:lumOff val="40000"/>
              <a:alpha val="40000"/>
            </a:schemeClr>
          </a:solidFill>
        </p:spPr>
        <p:txBody>
          <a:bodyPr vert="horz" lIns="68580" tIns="34290" rIns="68580" bIns="34290" rtlCol="0" anchor="ctr">
            <a:normAutofit fontScale="62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endParaRPr lang="en-US" sz="4500" b="1" dirty="0"/>
          </a:p>
        </p:txBody>
      </p:sp>
      <p:sp>
        <p:nvSpPr>
          <p:cNvPr id="19" name="Title 1"/>
          <p:cNvSpPr txBox="1">
            <a:spLocks/>
          </p:cNvSpPr>
          <p:nvPr/>
        </p:nvSpPr>
        <p:spPr>
          <a:xfrm>
            <a:off x="6023372" y="535790"/>
            <a:ext cx="2950760" cy="401036"/>
          </a:xfrm>
          <a:prstGeom prst="rect">
            <a:avLst/>
          </a:prstGeom>
          <a:solidFill>
            <a:schemeClr val="accent4">
              <a:lumMod val="40000"/>
              <a:lumOff val="60000"/>
            </a:schemeClr>
          </a:solidFill>
        </p:spPr>
        <p:txBody>
          <a:bodyPr vert="horz" lIns="68580" tIns="34290" rIns="68580" bIns="34290" rtlCol="0" anchor="ctr">
            <a:normAutofit fontScale="70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Conservation</a:t>
            </a:r>
            <a:endParaRPr lang="en-US" sz="4500" b="1" dirty="0"/>
          </a:p>
        </p:txBody>
      </p:sp>
      <p:sp>
        <p:nvSpPr>
          <p:cNvPr id="20" name="Title 1"/>
          <p:cNvSpPr txBox="1">
            <a:spLocks/>
          </p:cNvSpPr>
          <p:nvPr/>
        </p:nvSpPr>
        <p:spPr>
          <a:xfrm>
            <a:off x="6023372" y="989107"/>
            <a:ext cx="2950760" cy="401036"/>
          </a:xfrm>
          <a:prstGeom prst="rect">
            <a:avLst/>
          </a:prstGeom>
          <a:solidFill>
            <a:schemeClr val="accent4">
              <a:lumMod val="40000"/>
              <a:lumOff val="60000"/>
            </a:schemeClr>
          </a:solidFill>
        </p:spPr>
        <p:txBody>
          <a:bodyPr vert="horz" lIns="68580" tIns="34290" rIns="68580" bIns="34290" rtlCol="0" anchor="ctr">
            <a:normAutofit fontScale="70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Recreation</a:t>
            </a:r>
            <a:endParaRPr lang="en-US" sz="4500" b="1" dirty="0"/>
          </a:p>
        </p:txBody>
      </p:sp>
      <p:sp>
        <p:nvSpPr>
          <p:cNvPr id="21" name="Title 1"/>
          <p:cNvSpPr txBox="1">
            <a:spLocks/>
          </p:cNvSpPr>
          <p:nvPr/>
        </p:nvSpPr>
        <p:spPr>
          <a:xfrm>
            <a:off x="6023372" y="1442424"/>
            <a:ext cx="2950760" cy="401036"/>
          </a:xfrm>
          <a:prstGeom prst="rect">
            <a:avLst/>
          </a:prstGeom>
          <a:solidFill>
            <a:schemeClr val="accent4">
              <a:lumMod val="40000"/>
              <a:lumOff val="60000"/>
            </a:schemeClr>
          </a:solidFill>
        </p:spPr>
        <p:txBody>
          <a:bodyPr vert="horz" lIns="68580" tIns="34290" rIns="68580" bIns="34290" rtlCol="0" anchor="ctr">
            <a:normAutofit fontScale="70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Circulation</a:t>
            </a:r>
            <a:endParaRPr lang="en-US" sz="4500" b="1" dirty="0"/>
          </a:p>
        </p:txBody>
      </p:sp>
      <p:sp>
        <p:nvSpPr>
          <p:cNvPr id="22" name="Title 1"/>
          <p:cNvSpPr txBox="1">
            <a:spLocks/>
          </p:cNvSpPr>
          <p:nvPr/>
        </p:nvSpPr>
        <p:spPr>
          <a:xfrm>
            <a:off x="6023372" y="1895741"/>
            <a:ext cx="2950760" cy="401036"/>
          </a:xfrm>
          <a:prstGeom prst="rect">
            <a:avLst/>
          </a:prstGeom>
          <a:solidFill>
            <a:schemeClr val="accent4">
              <a:lumMod val="40000"/>
              <a:lumOff val="60000"/>
            </a:schemeClr>
          </a:solidFill>
        </p:spPr>
        <p:txBody>
          <a:bodyPr vert="horz" lIns="68580" tIns="34290" rIns="68580" bIns="34290" rtlCol="0" anchor="ctr">
            <a:normAutofit fontScale="40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Public Services and Facilities</a:t>
            </a:r>
            <a:endParaRPr lang="en-US" sz="4500" b="1" dirty="0"/>
          </a:p>
        </p:txBody>
      </p:sp>
      <p:sp>
        <p:nvSpPr>
          <p:cNvPr id="23" name="Title 1"/>
          <p:cNvSpPr txBox="1">
            <a:spLocks/>
          </p:cNvSpPr>
          <p:nvPr/>
        </p:nvSpPr>
        <p:spPr>
          <a:xfrm>
            <a:off x="6183937" y="5564031"/>
            <a:ext cx="2629627" cy="1116761"/>
          </a:xfrm>
          <a:prstGeom prst="rect">
            <a:avLst/>
          </a:prstGeom>
          <a:solidFill>
            <a:schemeClr val="accent4">
              <a:lumMod val="40000"/>
              <a:lumOff val="60000"/>
            </a:schemeClr>
          </a:solidFill>
        </p:spPr>
        <p:txBody>
          <a:bodyPr vert="horz" lIns="68580" tIns="34290" rIns="68580" bIns="34290" rtlCol="0" anchor="ctr">
            <a:normAutofit fontScale="70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solidFill>
                  <a:schemeClr val="accent2">
                    <a:lumMod val="50000"/>
                  </a:schemeClr>
                </a:solidFill>
              </a:rPr>
              <a:t>Cities &amp; Towns 50,000 + persons</a:t>
            </a:r>
            <a:endParaRPr lang="en-US" sz="4500" b="1" dirty="0">
              <a:solidFill>
                <a:schemeClr val="accent2">
                  <a:lumMod val="50000"/>
                </a:schemeClr>
              </a:solidFill>
            </a:endParaRPr>
          </a:p>
        </p:txBody>
      </p:sp>
      <p:sp>
        <p:nvSpPr>
          <p:cNvPr id="16" name="Title 1"/>
          <p:cNvSpPr txBox="1">
            <a:spLocks/>
          </p:cNvSpPr>
          <p:nvPr/>
        </p:nvSpPr>
        <p:spPr>
          <a:xfrm>
            <a:off x="6023372" y="2362706"/>
            <a:ext cx="2950760" cy="401036"/>
          </a:xfrm>
          <a:prstGeom prst="rect">
            <a:avLst/>
          </a:prstGeom>
          <a:solidFill>
            <a:schemeClr val="accent4">
              <a:lumMod val="40000"/>
              <a:lumOff val="60000"/>
            </a:schemeClr>
          </a:solidFill>
        </p:spPr>
        <p:txBody>
          <a:bodyPr vert="horz" lIns="68580" tIns="34290" rIns="68580" bIns="34290" rtlCol="0" anchor="ctr">
            <a:normAutofit fontScale="70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Public Buildings</a:t>
            </a:r>
            <a:endParaRPr lang="en-US" sz="4500" b="1" dirty="0"/>
          </a:p>
        </p:txBody>
      </p:sp>
      <p:sp>
        <p:nvSpPr>
          <p:cNvPr id="24" name="Title 1"/>
          <p:cNvSpPr txBox="1">
            <a:spLocks/>
          </p:cNvSpPr>
          <p:nvPr/>
        </p:nvSpPr>
        <p:spPr>
          <a:xfrm>
            <a:off x="6023371" y="2827966"/>
            <a:ext cx="2950760" cy="401036"/>
          </a:xfrm>
          <a:prstGeom prst="rect">
            <a:avLst/>
          </a:prstGeom>
          <a:solidFill>
            <a:schemeClr val="accent4">
              <a:lumMod val="40000"/>
              <a:lumOff val="60000"/>
            </a:schemeClr>
          </a:solidFill>
        </p:spPr>
        <p:txBody>
          <a:bodyPr vert="horz" lIns="68580" tIns="34290" rIns="68580" bIns="34290" rtlCol="0" anchor="ctr">
            <a:normAutofit fontScale="70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Housing</a:t>
            </a:r>
            <a:endParaRPr lang="en-US" sz="4500" b="1" dirty="0"/>
          </a:p>
        </p:txBody>
      </p:sp>
      <p:sp>
        <p:nvSpPr>
          <p:cNvPr id="25" name="Title 1"/>
          <p:cNvSpPr txBox="1">
            <a:spLocks/>
          </p:cNvSpPr>
          <p:nvPr/>
        </p:nvSpPr>
        <p:spPr>
          <a:xfrm>
            <a:off x="6023371" y="3294368"/>
            <a:ext cx="2950760" cy="401036"/>
          </a:xfrm>
          <a:prstGeom prst="rect">
            <a:avLst/>
          </a:prstGeom>
          <a:solidFill>
            <a:schemeClr val="accent4">
              <a:lumMod val="40000"/>
              <a:lumOff val="60000"/>
            </a:schemeClr>
          </a:solidFill>
        </p:spPr>
        <p:txBody>
          <a:bodyPr vert="horz" lIns="68580" tIns="34290" rIns="68580" bIns="34290" rtlCol="0" anchor="ctr">
            <a:normAutofit fontScale="32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Conservation, Rehabilitation, &amp; Redevelopment</a:t>
            </a:r>
            <a:endParaRPr lang="en-US" sz="4500" b="1" dirty="0"/>
          </a:p>
        </p:txBody>
      </p:sp>
      <p:sp>
        <p:nvSpPr>
          <p:cNvPr id="26" name="Title 1"/>
          <p:cNvSpPr txBox="1">
            <a:spLocks/>
          </p:cNvSpPr>
          <p:nvPr/>
        </p:nvSpPr>
        <p:spPr>
          <a:xfrm>
            <a:off x="6023371" y="3759989"/>
            <a:ext cx="2950760" cy="401036"/>
          </a:xfrm>
          <a:prstGeom prst="rect">
            <a:avLst/>
          </a:prstGeom>
          <a:solidFill>
            <a:schemeClr val="accent4">
              <a:lumMod val="40000"/>
              <a:lumOff val="60000"/>
            </a:schemeClr>
          </a:solidFill>
        </p:spPr>
        <p:txBody>
          <a:bodyPr vert="horz" lIns="68580" tIns="34290" rIns="68580" bIns="34290" rtlCol="0" anchor="ctr">
            <a:normAutofit fontScale="70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Safety</a:t>
            </a:r>
            <a:endParaRPr lang="en-US" sz="4500" b="1" dirty="0"/>
          </a:p>
        </p:txBody>
      </p:sp>
      <p:sp>
        <p:nvSpPr>
          <p:cNvPr id="27" name="Title 1"/>
          <p:cNvSpPr txBox="1">
            <a:spLocks/>
          </p:cNvSpPr>
          <p:nvPr/>
        </p:nvSpPr>
        <p:spPr>
          <a:xfrm>
            <a:off x="6023371" y="4201565"/>
            <a:ext cx="2950760" cy="401036"/>
          </a:xfrm>
          <a:prstGeom prst="rect">
            <a:avLst/>
          </a:prstGeom>
          <a:solidFill>
            <a:schemeClr val="accent4">
              <a:lumMod val="40000"/>
              <a:lumOff val="60000"/>
            </a:schemeClr>
          </a:solidFill>
        </p:spPr>
        <p:txBody>
          <a:bodyPr vert="horz" lIns="68580" tIns="34290" rIns="68580" bIns="34290" rtlCol="0" anchor="ctr">
            <a:normAutofit fontScale="70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Bicycling</a:t>
            </a:r>
            <a:endParaRPr lang="en-US" sz="4500" b="1" dirty="0"/>
          </a:p>
        </p:txBody>
      </p:sp>
      <p:sp>
        <p:nvSpPr>
          <p:cNvPr id="28" name="Title 1"/>
          <p:cNvSpPr txBox="1">
            <a:spLocks/>
          </p:cNvSpPr>
          <p:nvPr/>
        </p:nvSpPr>
        <p:spPr>
          <a:xfrm>
            <a:off x="6023371" y="4666825"/>
            <a:ext cx="2950760" cy="401036"/>
          </a:xfrm>
          <a:prstGeom prst="rect">
            <a:avLst/>
          </a:prstGeom>
          <a:solidFill>
            <a:schemeClr val="accent4">
              <a:lumMod val="40000"/>
              <a:lumOff val="60000"/>
            </a:schemeClr>
          </a:solidFill>
        </p:spPr>
        <p:txBody>
          <a:bodyPr vert="horz" lIns="68580" tIns="34290" rIns="68580" bIns="34290" rtlCol="0" anchor="ctr">
            <a:normAutofit fontScale="70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Energy</a:t>
            </a:r>
            <a:endParaRPr lang="en-US" sz="4500" b="1" dirty="0"/>
          </a:p>
        </p:txBody>
      </p:sp>
      <p:sp>
        <p:nvSpPr>
          <p:cNvPr id="29" name="Title 1"/>
          <p:cNvSpPr txBox="1">
            <a:spLocks/>
          </p:cNvSpPr>
          <p:nvPr/>
        </p:nvSpPr>
        <p:spPr>
          <a:xfrm>
            <a:off x="6023370" y="5132085"/>
            <a:ext cx="2950760" cy="401036"/>
          </a:xfrm>
          <a:prstGeom prst="rect">
            <a:avLst/>
          </a:prstGeom>
          <a:solidFill>
            <a:schemeClr val="accent4">
              <a:lumMod val="40000"/>
              <a:lumOff val="60000"/>
            </a:schemeClr>
          </a:solidFill>
        </p:spPr>
        <p:txBody>
          <a:bodyPr vert="horz" lIns="68580" tIns="34290" rIns="68580" bIns="34290" rtlCol="0" anchor="ctr">
            <a:normAutofit fontScale="32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dirty="0"/>
              <a:t>Neighborhood Preservation &amp; revitalization</a:t>
            </a:r>
            <a:endParaRPr lang="en-US" sz="4500" b="1" dirty="0"/>
          </a:p>
        </p:txBody>
      </p:sp>
    </p:spTree>
    <p:extLst>
      <p:ext uri="{BB962C8B-B14F-4D97-AF65-F5344CB8AC3E}">
        <p14:creationId xmlns:p14="http://schemas.microsoft.com/office/powerpoint/2010/main" val="31875631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p:cNvSpPr/>
          <p:nvPr/>
        </p:nvSpPr>
        <p:spPr>
          <a:xfrm>
            <a:off x="743943" y="383810"/>
            <a:ext cx="3148484" cy="1719309"/>
          </a:xfrm>
          <a:prstGeom prst="cloudCallout">
            <a:avLst>
              <a:gd name="adj1" fmla="val -40742"/>
              <a:gd name="adj2" fmla="val 72500"/>
            </a:avLst>
          </a:prstGeom>
          <a:solidFill>
            <a:srgbClr val="5B9BD5">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986487" y="869195"/>
            <a:ext cx="2882621" cy="748540"/>
          </a:xfrm>
          <a:prstGeom prst="rect">
            <a:avLst/>
          </a:prstGeom>
        </p:spPr>
        <p:txBody>
          <a:bodyPr vert="horz" lIns="68580" tIns="34290" rIns="68580" bIns="34290" rtlCol="0" anchor="b">
            <a:normAutofit fontScale="70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b="1" dirty="0"/>
              <a:t>How about in other areas?</a:t>
            </a:r>
          </a:p>
        </p:txBody>
      </p:sp>
      <p:sp>
        <p:nvSpPr>
          <p:cNvPr id="4" name="Title 1"/>
          <p:cNvSpPr txBox="1">
            <a:spLocks/>
          </p:cNvSpPr>
          <p:nvPr/>
        </p:nvSpPr>
        <p:spPr>
          <a:xfrm>
            <a:off x="1315670" y="2450592"/>
            <a:ext cx="6548170" cy="758374"/>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b="1" dirty="0"/>
              <a:t>New Mexico</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0411" y="3448309"/>
            <a:ext cx="2158687" cy="2379284"/>
          </a:xfrm>
          <a:prstGeom prst="rect">
            <a:avLst/>
          </a:prstGeom>
        </p:spPr>
      </p:pic>
    </p:spTree>
    <p:extLst>
      <p:ext uri="{BB962C8B-B14F-4D97-AF65-F5344CB8AC3E}">
        <p14:creationId xmlns:p14="http://schemas.microsoft.com/office/powerpoint/2010/main" val="32900251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p:cNvSpPr/>
          <p:nvPr/>
        </p:nvSpPr>
        <p:spPr>
          <a:xfrm>
            <a:off x="743943" y="383810"/>
            <a:ext cx="3148484" cy="1719309"/>
          </a:xfrm>
          <a:prstGeom prst="cloudCallout">
            <a:avLst>
              <a:gd name="adj1" fmla="val -40742"/>
              <a:gd name="adj2" fmla="val 72500"/>
            </a:avLst>
          </a:prstGeom>
          <a:solidFill>
            <a:srgbClr val="5B9BD5">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986487" y="869195"/>
            <a:ext cx="2882621" cy="748540"/>
          </a:xfrm>
          <a:prstGeom prst="rect">
            <a:avLst/>
          </a:prstGeom>
        </p:spPr>
        <p:txBody>
          <a:bodyPr vert="horz" lIns="68580" tIns="34290" rIns="68580" bIns="34290" rtlCol="0" anchor="b">
            <a:normAutofit fontScale="70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b="1" dirty="0"/>
              <a:t>How about in other areas?</a:t>
            </a:r>
          </a:p>
        </p:txBody>
      </p:sp>
      <p:sp>
        <p:nvSpPr>
          <p:cNvPr id="4" name="Title 1"/>
          <p:cNvSpPr txBox="1">
            <a:spLocks/>
          </p:cNvSpPr>
          <p:nvPr/>
        </p:nvSpPr>
        <p:spPr>
          <a:xfrm>
            <a:off x="1315670" y="2450592"/>
            <a:ext cx="6548170" cy="758374"/>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b="1" dirty="0"/>
              <a:t>New Mexico</a:t>
            </a:r>
          </a:p>
        </p:txBody>
      </p:sp>
      <p:pic>
        <p:nvPicPr>
          <p:cNvPr id="3" name="Picture 2"/>
          <p:cNvPicPr>
            <a:picLocks noChangeAspect="1"/>
          </p:cNvPicPr>
          <p:nvPr/>
        </p:nvPicPr>
        <p:blipFill>
          <a:blip r:embed="rId2"/>
          <a:stretch>
            <a:fillRect/>
          </a:stretch>
        </p:blipFill>
        <p:spPr>
          <a:xfrm>
            <a:off x="204716" y="64762"/>
            <a:ext cx="13220416" cy="6793238"/>
          </a:xfrm>
          <a:prstGeom prst="rect">
            <a:avLst/>
          </a:prstGeom>
        </p:spPr>
      </p:pic>
    </p:spTree>
    <p:extLst>
      <p:ext uri="{BB962C8B-B14F-4D97-AF65-F5344CB8AC3E}">
        <p14:creationId xmlns:p14="http://schemas.microsoft.com/office/powerpoint/2010/main" val="5441906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2"/>
          <p:cNvSpPr/>
          <p:nvPr/>
        </p:nvSpPr>
        <p:spPr>
          <a:xfrm>
            <a:off x="870692" y="564880"/>
            <a:ext cx="7494710" cy="5093537"/>
          </a:xfrm>
          <a:prstGeom prst="cloudCallout">
            <a:avLst>
              <a:gd name="adj1" fmla="val -40742"/>
              <a:gd name="adj2" fmla="val 72500"/>
            </a:avLst>
          </a:prstGeom>
          <a:solidFill>
            <a:srgbClr val="5B9BD5">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620079" y="2505213"/>
            <a:ext cx="5864086" cy="1938992"/>
          </a:xfrm>
          <a:prstGeom prst="rect">
            <a:avLst/>
          </a:prstGeom>
          <a:noFill/>
        </p:spPr>
        <p:txBody>
          <a:bodyPr wrap="square" rtlCol="0">
            <a:spAutoFit/>
          </a:bodyPr>
          <a:lstStyle/>
          <a:p>
            <a:pPr algn="ctr"/>
            <a:r>
              <a:rPr lang="en-US" sz="6000" b="1" dirty="0"/>
              <a:t>How You Can Get Involved</a:t>
            </a:r>
          </a:p>
        </p:txBody>
      </p:sp>
    </p:spTree>
    <p:extLst>
      <p:ext uri="{BB962C8B-B14F-4D97-AF65-F5344CB8AC3E}">
        <p14:creationId xmlns:p14="http://schemas.microsoft.com/office/powerpoint/2010/main" val="33286919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93813"/>
            <a:ext cx="5864086" cy="646331"/>
          </a:xfrm>
          <a:prstGeom prst="rect">
            <a:avLst/>
          </a:prstGeom>
          <a:noFill/>
        </p:spPr>
        <p:txBody>
          <a:bodyPr wrap="square" rtlCol="0">
            <a:spAutoFit/>
          </a:bodyPr>
          <a:lstStyle/>
          <a:p>
            <a:pPr algn="ctr"/>
            <a:r>
              <a:rPr lang="en-US" sz="3600" b="1" dirty="0">
                <a:solidFill>
                  <a:schemeClr val="accent1">
                    <a:lumMod val="75000"/>
                  </a:schemeClr>
                </a:solidFill>
              </a:rPr>
              <a:t>Things to Keep in Mind:</a:t>
            </a:r>
          </a:p>
        </p:txBody>
      </p:sp>
      <p:sp>
        <p:nvSpPr>
          <p:cNvPr id="3" name="TextBox 2"/>
          <p:cNvSpPr txBox="1"/>
          <p:nvPr/>
        </p:nvSpPr>
        <p:spPr>
          <a:xfrm>
            <a:off x="271604" y="981213"/>
            <a:ext cx="8872396" cy="5078313"/>
          </a:xfrm>
          <a:prstGeom prst="rect">
            <a:avLst/>
          </a:prstGeom>
          <a:noFill/>
        </p:spPr>
        <p:txBody>
          <a:bodyPr wrap="square" rtlCol="0">
            <a:spAutoFit/>
          </a:bodyPr>
          <a:lstStyle/>
          <a:p>
            <a:pPr marL="742950" indent="-742950">
              <a:buAutoNum type="arabicPeriod"/>
            </a:pPr>
            <a:r>
              <a:rPr lang="en-US" sz="3600" dirty="0"/>
              <a:t>Staff &amp; Financial Resources</a:t>
            </a:r>
          </a:p>
          <a:p>
            <a:pPr marL="1200150" lvl="1" indent="-742950">
              <a:buFont typeface="Arial" panose="020B0604020202020204" pitchFamily="34" charset="0"/>
              <a:buChar char="•"/>
            </a:pPr>
            <a:r>
              <a:rPr lang="en-US" sz="3600" dirty="0">
                <a:solidFill>
                  <a:schemeClr val="bg2">
                    <a:lumMod val="50000"/>
                  </a:schemeClr>
                </a:solidFill>
              </a:rPr>
              <a:t>Budgeting (CIPs), manpower</a:t>
            </a:r>
          </a:p>
          <a:p>
            <a:pPr marL="742950" indent="-742950">
              <a:buAutoNum type="arabicPeriod"/>
            </a:pPr>
            <a:r>
              <a:rPr lang="en-US" sz="3600" dirty="0"/>
              <a:t>Public/ Political Support</a:t>
            </a:r>
          </a:p>
          <a:p>
            <a:pPr marL="1200150" lvl="1" indent="-742950">
              <a:buFont typeface="Arial" panose="020B0604020202020204" pitchFamily="34" charset="0"/>
              <a:buChar char="•"/>
            </a:pPr>
            <a:r>
              <a:rPr lang="en-US" sz="3600" dirty="0">
                <a:solidFill>
                  <a:schemeClr val="bg2">
                    <a:lumMod val="50000"/>
                  </a:schemeClr>
                </a:solidFill>
              </a:rPr>
              <a:t>Informing Citizens, getting involved &amp; political people involved</a:t>
            </a:r>
            <a:endParaRPr lang="en-US" sz="3600" dirty="0"/>
          </a:p>
          <a:p>
            <a:pPr marL="742950" indent="-742950">
              <a:buAutoNum type="arabicPeriod"/>
            </a:pPr>
            <a:r>
              <a:rPr lang="en-US" sz="3600" dirty="0"/>
              <a:t>Date &amp; Organization</a:t>
            </a:r>
          </a:p>
          <a:p>
            <a:pPr marL="1200150" lvl="1" indent="-742950">
              <a:buFont typeface="Arial" panose="020B0604020202020204" pitchFamily="34" charset="0"/>
              <a:buChar char="•"/>
            </a:pPr>
            <a:r>
              <a:rPr lang="en-US" sz="3600" dirty="0">
                <a:solidFill>
                  <a:schemeClr val="bg2">
                    <a:lumMod val="50000"/>
                  </a:schemeClr>
                </a:solidFill>
              </a:rPr>
              <a:t>Timing and extent of plan (GPs are every 10 years, but you can get involved in the annual plan updates)</a:t>
            </a:r>
          </a:p>
        </p:txBody>
      </p:sp>
    </p:spTree>
    <p:extLst>
      <p:ext uri="{BB962C8B-B14F-4D97-AF65-F5344CB8AC3E}">
        <p14:creationId xmlns:p14="http://schemas.microsoft.com/office/powerpoint/2010/main" val="26101332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0879" y="550385"/>
            <a:ext cx="5864086" cy="646331"/>
          </a:xfrm>
          <a:prstGeom prst="rect">
            <a:avLst/>
          </a:prstGeom>
          <a:noFill/>
        </p:spPr>
        <p:txBody>
          <a:bodyPr wrap="square" rtlCol="0">
            <a:spAutoFit/>
          </a:bodyPr>
          <a:lstStyle/>
          <a:p>
            <a:pPr algn="ctr"/>
            <a:r>
              <a:rPr lang="en-US" sz="3600" b="1" dirty="0">
                <a:solidFill>
                  <a:schemeClr val="accent1">
                    <a:lumMod val="75000"/>
                  </a:schemeClr>
                </a:solidFill>
              </a:rPr>
              <a:t>General/Comprehensive Plan</a:t>
            </a:r>
          </a:p>
        </p:txBody>
      </p:sp>
      <p:grpSp>
        <p:nvGrpSpPr>
          <p:cNvPr id="15" name="Group 14"/>
          <p:cNvGrpSpPr/>
          <p:nvPr/>
        </p:nvGrpSpPr>
        <p:grpSpPr>
          <a:xfrm>
            <a:off x="832678" y="1198537"/>
            <a:ext cx="7612822" cy="5236590"/>
            <a:chOff x="832678" y="1198537"/>
            <a:chExt cx="7612822" cy="5236590"/>
          </a:xfrm>
        </p:grpSpPr>
        <p:sp>
          <p:nvSpPr>
            <p:cNvPr id="3" name="TextBox 2"/>
            <p:cNvSpPr txBox="1"/>
            <p:nvPr/>
          </p:nvSpPr>
          <p:spPr>
            <a:xfrm>
              <a:off x="927930" y="1198537"/>
              <a:ext cx="6482521" cy="646331"/>
            </a:xfrm>
            <a:prstGeom prst="rect">
              <a:avLst/>
            </a:prstGeom>
            <a:noFill/>
          </p:spPr>
          <p:txBody>
            <a:bodyPr wrap="square" rtlCol="0">
              <a:spAutoFit/>
            </a:bodyPr>
            <a:lstStyle/>
            <a:p>
              <a:r>
                <a:rPr lang="en-US" sz="3600" dirty="0"/>
                <a:t>1. GP Update-Every 10 Years</a:t>
              </a:r>
            </a:p>
          </p:txBody>
        </p:sp>
        <p:grpSp>
          <p:nvGrpSpPr>
            <p:cNvPr id="12" name="Group 11"/>
            <p:cNvGrpSpPr/>
            <p:nvPr/>
          </p:nvGrpSpPr>
          <p:grpSpPr>
            <a:xfrm>
              <a:off x="832678" y="1745890"/>
              <a:ext cx="7612822" cy="4689237"/>
              <a:chOff x="832678" y="1618890"/>
              <a:chExt cx="7612822" cy="4689237"/>
            </a:xfrm>
          </p:grpSpPr>
          <p:sp>
            <p:nvSpPr>
              <p:cNvPr id="4" name="TextBox 3"/>
              <p:cNvSpPr txBox="1"/>
              <p:nvPr/>
            </p:nvSpPr>
            <p:spPr>
              <a:xfrm>
                <a:off x="927930" y="2416482"/>
                <a:ext cx="5934765" cy="646331"/>
              </a:xfrm>
              <a:prstGeom prst="rect">
                <a:avLst/>
              </a:prstGeom>
              <a:noFill/>
            </p:spPr>
            <p:txBody>
              <a:bodyPr wrap="square" rtlCol="0">
                <a:spAutoFit/>
              </a:bodyPr>
              <a:lstStyle/>
              <a:p>
                <a:r>
                  <a:rPr lang="en-US" sz="3600" dirty="0"/>
                  <a:t>2. Selective Amendments</a:t>
                </a:r>
              </a:p>
            </p:txBody>
          </p:sp>
          <p:sp>
            <p:nvSpPr>
              <p:cNvPr id="5" name="TextBox 4"/>
              <p:cNvSpPr txBox="1"/>
              <p:nvPr/>
            </p:nvSpPr>
            <p:spPr>
              <a:xfrm>
                <a:off x="927930" y="4100209"/>
                <a:ext cx="6126921" cy="646331"/>
              </a:xfrm>
              <a:prstGeom prst="rect">
                <a:avLst/>
              </a:prstGeom>
              <a:noFill/>
            </p:spPr>
            <p:txBody>
              <a:bodyPr wrap="square" rtlCol="0">
                <a:spAutoFit/>
              </a:bodyPr>
              <a:lstStyle/>
              <a:p>
                <a:r>
                  <a:rPr lang="en-US" sz="3600" dirty="0"/>
                  <a:t>3. Revised Codes or Ordinances</a:t>
                </a:r>
              </a:p>
            </p:txBody>
          </p:sp>
          <p:sp>
            <p:nvSpPr>
              <p:cNvPr id="6" name="TextBox 5"/>
              <p:cNvSpPr txBox="1"/>
              <p:nvPr/>
            </p:nvSpPr>
            <p:spPr>
              <a:xfrm>
                <a:off x="832679" y="5150701"/>
                <a:ext cx="6317423" cy="646331"/>
              </a:xfrm>
              <a:prstGeom prst="rect">
                <a:avLst/>
              </a:prstGeom>
              <a:noFill/>
            </p:spPr>
            <p:txBody>
              <a:bodyPr wrap="square" rtlCol="0">
                <a:spAutoFit/>
              </a:bodyPr>
              <a:lstStyle/>
              <a:p>
                <a:r>
                  <a:rPr lang="en-US" sz="3600" dirty="0"/>
                  <a:t>4. Separate Health-related Plans</a:t>
                </a:r>
              </a:p>
            </p:txBody>
          </p:sp>
          <p:sp>
            <p:nvSpPr>
              <p:cNvPr id="7" name="TextBox 6"/>
              <p:cNvSpPr txBox="1"/>
              <p:nvPr/>
            </p:nvSpPr>
            <p:spPr>
              <a:xfrm>
                <a:off x="832678" y="5784907"/>
                <a:ext cx="6317423" cy="523220"/>
              </a:xfrm>
              <a:prstGeom prst="rect">
                <a:avLst/>
              </a:prstGeom>
              <a:noFill/>
            </p:spPr>
            <p:txBody>
              <a:bodyPr wrap="square" rtlCol="0">
                <a:spAutoFit/>
              </a:bodyPr>
              <a:lstStyle/>
              <a:p>
                <a:pPr marL="1028700" lvl="1" indent="-571500">
                  <a:buFont typeface="Arial" panose="020B0604020202020204" pitchFamily="34" charset="0"/>
                  <a:buChar char="•"/>
                </a:pPr>
                <a:r>
                  <a:rPr lang="en-US" sz="2800" dirty="0">
                    <a:solidFill>
                      <a:schemeClr val="tx1">
                        <a:lumMod val="50000"/>
                        <a:lumOff val="50000"/>
                      </a:schemeClr>
                    </a:solidFill>
                  </a:rPr>
                  <a:t>Bike &amp; Pedestrian Plans</a:t>
                </a:r>
              </a:p>
            </p:txBody>
          </p:sp>
          <p:sp>
            <p:nvSpPr>
              <p:cNvPr id="10" name="TextBox 9"/>
              <p:cNvSpPr txBox="1"/>
              <p:nvPr/>
            </p:nvSpPr>
            <p:spPr>
              <a:xfrm>
                <a:off x="832678" y="4663126"/>
                <a:ext cx="6317423" cy="523220"/>
              </a:xfrm>
              <a:prstGeom prst="rect">
                <a:avLst/>
              </a:prstGeom>
              <a:noFill/>
            </p:spPr>
            <p:txBody>
              <a:bodyPr wrap="square" rtlCol="0">
                <a:spAutoFit/>
              </a:bodyPr>
              <a:lstStyle/>
              <a:p>
                <a:pPr marL="1028700" lvl="1" indent="-571500">
                  <a:buFont typeface="Arial" panose="020B0604020202020204" pitchFamily="34" charset="0"/>
                  <a:buChar char="•"/>
                </a:pPr>
                <a:r>
                  <a:rPr lang="en-US" sz="2800" dirty="0">
                    <a:solidFill>
                      <a:schemeClr val="tx1">
                        <a:lumMod val="50000"/>
                        <a:lumOff val="50000"/>
                      </a:schemeClr>
                    </a:solidFill>
                  </a:rPr>
                  <a:t>Pedestrian-oriented overlay zone</a:t>
                </a:r>
              </a:p>
            </p:txBody>
          </p:sp>
          <p:sp>
            <p:nvSpPr>
              <p:cNvPr id="11" name="TextBox 10"/>
              <p:cNvSpPr txBox="1"/>
              <p:nvPr/>
            </p:nvSpPr>
            <p:spPr>
              <a:xfrm>
                <a:off x="832678" y="2886505"/>
                <a:ext cx="7384222" cy="1384995"/>
              </a:xfrm>
              <a:prstGeom prst="rect">
                <a:avLst/>
              </a:prstGeom>
              <a:noFill/>
            </p:spPr>
            <p:txBody>
              <a:bodyPr wrap="square" rtlCol="0">
                <a:spAutoFit/>
              </a:bodyPr>
              <a:lstStyle/>
              <a:p>
                <a:pPr marL="1028700" lvl="1" indent="-571500">
                  <a:buFont typeface="Arial" panose="020B0604020202020204" pitchFamily="34" charset="0"/>
                  <a:buChar char="•"/>
                </a:pPr>
                <a:r>
                  <a:rPr lang="en-US" sz="2800" dirty="0">
                    <a:solidFill>
                      <a:schemeClr val="tx1">
                        <a:lumMod val="50000"/>
                        <a:lumOff val="50000"/>
                      </a:schemeClr>
                    </a:solidFill>
                  </a:rPr>
                  <a:t>Expand health aspect (</a:t>
                </a:r>
                <a:r>
                  <a:rPr lang="en-US" sz="2800" dirty="0" err="1">
                    <a:solidFill>
                      <a:schemeClr val="tx1">
                        <a:lumMod val="50000"/>
                        <a:lumOff val="50000"/>
                      </a:schemeClr>
                    </a:solidFill>
                  </a:rPr>
                  <a:t>ie</a:t>
                </a:r>
                <a:r>
                  <a:rPr lang="en-US" sz="2800" dirty="0">
                    <a:solidFill>
                      <a:schemeClr val="tx1">
                        <a:lumMod val="50000"/>
                        <a:lumOff val="50000"/>
                      </a:schemeClr>
                    </a:solidFill>
                  </a:rPr>
                  <a:t>: provide goals/policies for non-motorized transportation or add air quality element). </a:t>
                </a:r>
              </a:p>
            </p:txBody>
          </p:sp>
          <p:sp>
            <p:nvSpPr>
              <p:cNvPr id="14" name="TextBox 13"/>
              <p:cNvSpPr txBox="1"/>
              <p:nvPr/>
            </p:nvSpPr>
            <p:spPr>
              <a:xfrm>
                <a:off x="832678" y="1618890"/>
                <a:ext cx="7612822" cy="954107"/>
              </a:xfrm>
              <a:prstGeom prst="rect">
                <a:avLst/>
              </a:prstGeom>
              <a:noFill/>
            </p:spPr>
            <p:txBody>
              <a:bodyPr wrap="square" rtlCol="0">
                <a:spAutoFit/>
              </a:bodyPr>
              <a:lstStyle/>
              <a:p>
                <a:pPr marL="1028700" lvl="1" indent="-571500">
                  <a:buFont typeface="Arial" panose="020B0604020202020204" pitchFamily="34" charset="0"/>
                  <a:buChar char="•"/>
                </a:pPr>
                <a:r>
                  <a:rPr lang="en-US" sz="2800" dirty="0">
                    <a:solidFill>
                      <a:schemeClr val="tx1">
                        <a:lumMod val="50000"/>
                        <a:lumOff val="50000"/>
                      </a:schemeClr>
                    </a:solidFill>
                  </a:rPr>
                  <a:t>Inform health actions that could be taken, goal, or an entire separate health element</a:t>
                </a:r>
              </a:p>
            </p:txBody>
          </p:sp>
        </p:grpSp>
      </p:grpSp>
    </p:spTree>
    <p:extLst>
      <p:ext uri="{BB962C8B-B14F-4D97-AF65-F5344CB8AC3E}">
        <p14:creationId xmlns:p14="http://schemas.microsoft.com/office/powerpoint/2010/main" val="3267560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643655" y="528386"/>
            <a:ext cx="4597166" cy="716111"/>
          </a:xfrm>
          <a:prstGeom prst="rect">
            <a:avLst/>
          </a:prstGeom>
          <a:solidFill>
            <a:schemeClr val="accent2"/>
          </a:solidFill>
        </p:spPr>
        <p:txBody>
          <a:bodyPr vert="horz" lIns="68580" tIns="34290" rIns="68580" bIns="34290" rtlCol="0" anchor="b">
            <a:normAutofit fontScale="55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b="1" dirty="0">
                <a:solidFill>
                  <a:schemeClr val="bg1"/>
                </a:solidFill>
                <a:latin typeface="Century Gothic" panose="020B0502020202020204" pitchFamily="34" charset="0"/>
              </a:rPr>
              <a:t>Understanding the planning process is important</a:t>
            </a:r>
          </a:p>
        </p:txBody>
      </p:sp>
      <p:sp>
        <p:nvSpPr>
          <p:cNvPr id="21" name="Title 1"/>
          <p:cNvSpPr txBox="1">
            <a:spLocks/>
          </p:cNvSpPr>
          <p:nvPr/>
        </p:nvSpPr>
        <p:spPr>
          <a:xfrm>
            <a:off x="6051712" y="4851122"/>
            <a:ext cx="1988190" cy="716111"/>
          </a:xfrm>
          <a:prstGeom prst="rect">
            <a:avLst/>
          </a:prstGeom>
        </p:spPr>
        <p:txBody>
          <a:bodyPr vert="horz" lIns="68580" tIns="34290" rIns="68580" bIns="34290" rtlCol="0" anchor="b">
            <a:normAutofit fontScale="70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b="1" dirty="0">
                <a:latin typeface="Century Gothic" panose="020B0502020202020204" pitchFamily="34" charset="0"/>
              </a:rPr>
              <a:t>Authority</a:t>
            </a:r>
          </a:p>
        </p:txBody>
      </p:sp>
      <p:sp>
        <p:nvSpPr>
          <p:cNvPr id="22" name="Title 1"/>
          <p:cNvSpPr txBox="1">
            <a:spLocks/>
          </p:cNvSpPr>
          <p:nvPr/>
        </p:nvSpPr>
        <p:spPr>
          <a:xfrm>
            <a:off x="1548975" y="4810483"/>
            <a:ext cx="1988190" cy="716111"/>
          </a:xfrm>
          <a:prstGeom prst="rect">
            <a:avLst/>
          </a:prstGeom>
        </p:spPr>
        <p:txBody>
          <a:bodyPr vert="horz" lIns="68580" tIns="34290" rIns="68580" bIns="34290" rtlCol="0" anchor="b">
            <a:normAutofit fontScale="70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b="1" dirty="0">
                <a:latin typeface="Century Gothic" panose="020B0502020202020204" pitchFamily="34" charset="0"/>
              </a:rPr>
              <a:t>Influence</a:t>
            </a:r>
          </a:p>
        </p:txBody>
      </p:sp>
      <p:sp>
        <p:nvSpPr>
          <p:cNvPr id="24" name="Title 1"/>
          <p:cNvSpPr txBox="1">
            <a:spLocks/>
          </p:cNvSpPr>
          <p:nvPr/>
        </p:nvSpPr>
        <p:spPr>
          <a:xfrm>
            <a:off x="960573" y="1626410"/>
            <a:ext cx="7619999" cy="993985"/>
          </a:xfrm>
          <a:prstGeom prst="rect">
            <a:avLst/>
          </a:prstGeom>
          <a:ln w="38100">
            <a:solidFill>
              <a:schemeClr val="accent2"/>
            </a:solidFill>
          </a:ln>
        </p:spPr>
        <p:txBody>
          <a:bodyPr vert="horz" lIns="68580" tIns="34290" rIns="68580" bIns="34290" rtlCol="0" anchor="ctr">
            <a:normAutofit fontScale="55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b="1" dirty="0">
                <a:latin typeface="Century Gothic" panose="020B0502020202020204" pitchFamily="34" charset="0"/>
              </a:rPr>
              <a:t>Because </a:t>
            </a:r>
            <a:r>
              <a:rPr lang="en-US" sz="4500" b="1" dirty="0">
                <a:solidFill>
                  <a:schemeClr val="accent2"/>
                </a:solidFill>
                <a:latin typeface="Century Gothic" panose="020B0502020202020204" pitchFamily="34" charset="0"/>
              </a:rPr>
              <a:t>YOU</a:t>
            </a:r>
            <a:r>
              <a:rPr lang="en-US" sz="4500" b="1" dirty="0">
                <a:latin typeface="Century Gothic" panose="020B0502020202020204" pitchFamily="34" charset="0"/>
              </a:rPr>
              <a:t> have a direct role in influencing authority and shaping plans so that they can create healthier environments</a:t>
            </a:r>
          </a:p>
        </p:txBody>
      </p:sp>
      <p:pic>
        <p:nvPicPr>
          <p:cNvPr id="12" name="Picture 11" descr="Blog.[cumClavis]: Palabras para una opinió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4897" y="3302125"/>
            <a:ext cx="2360439" cy="1567710"/>
          </a:xfrm>
          <a:prstGeom prst="rect">
            <a:avLst/>
          </a:prstGeom>
        </p:spPr>
      </p:pic>
      <p:pic>
        <p:nvPicPr>
          <p:cNvPr id="13" name="Picture 12" descr="Planificación, funcionamiento y análisis del grupo de discusió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2464" y="3503535"/>
            <a:ext cx="1366685" cy="1266781"/>
          </a:xfrm>
          <a:prstGeom prst="rect">
            <a:avLst/>
          </a:prstGeom>
        </p:spPr>
      </p:pic>
      <p:sp>
        <p:nvSpPr>
          <p:cNvPr id="2" name="Right Arrow 1"/>
          <p:cNvSpPr/>
          <p:nvPr/>
        </p:nvSpPr>
        <p:spPr>
          <a:xfrm>
            <a:off x="4219787" y="3747458"/>
            <a:ext cx="1463040" cy="778933"/>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105381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6474943" y="773019"/>
            <a:ext cx="2036759" cy="2184190"/>
            <a:chOff x="79407" y="1880129"/>
            <a:chExt cx="1624613" cy="1669002"/>
          </a:xfrm>
        </p:grpSpPr>
        <p:pic>
          <p:nvPicPr>
            <p:cNvPr id="26" name="Picture 25"/>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13786" t="46373" r="68447" b="26626"/>
            <a:stretch/>
          </p:blipFill>
          <p:spPr>
            <a:xfrm>
              <a:off x="79407" y="1880129"/>
              <a:ext cx="1624613" cy="1669002"/>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011" y="2167151"/>
              <a:ext cx="997708" cy="1155129"/>
            </a:xfrm>
            <a:prstGeom prst="rect">
              <a:avLst/>
            </a:prstGeom>
          </p:spPr>
        </p:pic>
      </p:grpSp>
      <p:sp>
        <p:nvSpPr>
          <p:cNvPr id="2" name="TextBox 1"/>
          <p:cNvSpPr txBox="1"/>
          <p:nvPr/>
        </p:nvSpPr>
        <p:spPr>
          <a:xfrm>
            <a:off x="3983559" y="348043"/>
            <a:ext cx="2013204" cy="523220"/>
          </a:xfrm>
          <a:prstGeom prst="rect">
            <a:avLst/>
          </a:prstGeom>
          <a:noFill/>
        </p:spPr>
        <p:txBody>
          <a:bodyPr wrap="square" rtlCol="0">
            <a:spAutoFit/>
          </a:bodyPr>
          <a:lstStyle/>
          <a:p>
            <a:r>
              <a:rPr lang="en-US" sz="2800" b="1" dirty="0">
                <a:solidFill>
                  <a:schemeClr val="accent1">
                    <a:lumMod val="75000"/>
                  </a:schemeClr>
                </a:solidFill>
              </a:rPr>
              <a:t>Overview</a:t>
            </a:r>
          </a:p>
        </p:txBody>
      </p:sp>
      <p:sp>
        <p:nvSpPr>
          <p:cNvPr id="4" name="TextBox 3"/>
          <p:cNvSpPr txBox="1"/>
          <p:nvPr/>
        </p:nvSpPr>
        <p:spPr>
          <a:xfrm>
            <a:off x="341746" y="948691"/>
            <a:ext cx="6539813" cy="120032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j-lt"/>
              </a:rPr>
              <a:t> </a:t>
            </a:r>
            <a:r>
              <a:rPr lang="en-US" b="1" i="1" dirty="0">
                <a:solidFill>
                  <a:schemeClr val="accent1">
                    <a:lumMod val="75000"/>
                  </a:schemeClr>
                </a:solidFill>
                <a:latin typeface="+mj-lt"/>
              </a:rPr>
              <a:t>YOU</a:t>
            </a:r>
            <a:r>
              <a:rPr lang="en-US" b="1" i="1" dirty="0">
                <a:latin typeface="+mj-lt"/>
              </a:rPr>
              <a:t> </a:t>
            </a:r>
            <a:r>
              <a:rPr lang="en-US" dirty="0">
                <a:latin typeface="+mj-lt"/>
              </a:rPr>
              <a:t>can influence the authority that enables the decisions that shape plans for the built environment, and impact our health. </a:t>
            </a:r>
          </a:p>
          <a:p>
            <a:pPr marL="285750" indent="-285750">
              <a:buFont typeface="Arial" panose="020B0604020202020204" pitchFamily="34" charset="0"/>
              <a:buChar char="•"/>
            </a:pPr>
            <a:endParaRPr lang="en-US" i="1" dirty="0">
              <a:latin typeface="+mj-lt"/>
            </a:endParaRPr>
          </a:p>
          <a:p>
            <a:pPr marL="285750" indent="-285750">
              <a:buFont typeface="Arial" panose="020B0604020202020204" pitchFamily="34" charset="0"/>
              <a:buChar char="•"/>
            </a:pPr>
            <a:endParaRPr lang="en-US" i="1" dirty="0">
              <a:latin typeface="+mj-lt"/>
            </a:endParaRPr>
          </a:p>
        </p:txBody>
      </p:sp>
      <p:pic>
        <p:nvPicPr>
          <p:cNvPr id="7" name="Picture 6"/>
          <p:cNvPicPr>
            <a:picLocks noChangeAspect="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10872" t="38936" r="64199" b="15296"/>
          <a:stretch/>
        </p:blipFill>
        <p:spPr>
          <a:xfrm flipH="1">
            <a:off x="6969532" y="1950213"/>
            <a:ext cx="484732" cy="868166"/>
          </a:xfrm>
          <a:prstGeom prst="rect">
            <a:avLst/>
          </a:prstGeom>
          <a:noFill/>
          <a:effectLst>
            <a:outerShdw blurRad="76200" dir="18900000" sy="23000" kx="-1200000" algn="bl" rotWithShape="0">
              <a:prstClr val="black">
                <a:alpha val="20000"/>
              </a:prstClr>
            </a:outerShdw>
          </a:effectLst>
        </p:spPr>
      </p:pic>
      <p:sp>
        <p:nvSpPr>
          <p:cNvPr id="23" name="Rectangle 22"/>
          <p:cNvSpPr/>
          <p:nvPr/>
        </p:nvSpPr>
        <p:spPr>
          <a:xfrm>
            <a:off x="341746" y="1687355"/>
            <a:ext cx="4572000" cy="923330"/>
          </a:xfrm>
          <a:prstGeom prst="rect">
            <a:avLst/>
          </a:prstGeom>
        </p:spPr>
        <p:txBody>
          <a:bodyPr>
            <a:spAutoFit/>
          </a:bodyPr>
          <a:lstStyle/>
          <a:p>
            <a:pPr marL="285750" indent="-285750">
              <a:buFont typeface="Arial" panose="020B0604020202020204" pitchFamily="34" charset="0"/>
              <a:buChar char="•"/>
            </a:pPr>
            <a:r>
              <a:rPr lang="en-US" dirty="0">
                <a:latin typeface="+mj-lt"/>
              </a:rPr>
              <a:t>The </a:t>
            </a:r>
            <a:r>
              <a:rPr lang="en-US" b="1" i="1" dirty="0">
                <a:solidFill>
                  <a:schemeClr val="accent1">
                    <a:lumMod val="75000"/>
                  </a:schemeClr>
                </a:solidFill>
              </a:rPr>
              <a:t>General Plan</a:t>
            </a:r>
            <a:r>
              <a:rPr lang="en-US" dirty="0">
                <a:latin typeface="+mj-lt"/>
              </a:rPr>
              <a:t> is a foundational plan for cities and towns, and is also called a </a:t>
            </a:r>
            <a:r>
              <a:rPr lang="en-US" b="1" i="1" dirty="0">
                <a:solidFill>
                  <a:schemeClr val="accent1">
                    <a:lumMod val="75000"/>
                  </a:schemeClr>
                </a:solidFill>
              </a:rPr>
              <a:t>Comprehensive Plan</a:t>
            </a:r>
            <a:r>
              <a:rPr lang="en-US" dirty="0">
                <a:latin typeface="+mj-lt"/>
              </a:rPr>
              <a:t>  on the County level. </a:t>
            </a:r>
          </a:p>
        </p:txBody>
      </p:sp>
      <p:sp>
        <p:nvSpPr>
          <p:cNvPr id="24" name="Rectangle 23"/>
          <p:cNvSpPr/>
          <p:nvPr/>
        </p:nvSpPr>
        <p:spPr>
          <a:xfrm>
            <a:off x="4188943" y="3026073"/>
            <a:ext cx="4572000" cy="2862322"/>
          </a:xfrm>
          <a:prstGeom prst="rect">
            <a:avLst/>
          </a:prstGeom>
        </p:spPr>
        <p:txBody>
          <a:bodyPr>
            <a:spAutoFit/>
          </a:bodyPr>
          <a:lstStyle/>
          <a:p>
            <a:pPr marL="285750" indent="-285750">
              <a:buFont typeface="Arial" panose="020B0604020202020204" pitchFamily="34" charset="0"/>
              <a:buChar char="•"/>
            </a:pPr>
            <a:r>
              <a:rPr lang="en-US" dirty="0">
                <a:latin typeface="+mj-lt"/>
              </a:rPr>
              <a:t>The General Plan has several elements that form other Master Plans; the processes are similar. </a:t>
            </a:r>
          </a:p>
          <a:p>
            <a:pPr marL="285750" indent="-285750">
              <a:buFont typeface="Arial" panose="020B0604020202020204" pitchFamily="34" charset="0"/>
              <a:buChar char="•"/>
            </a:pPr>
            <a:r>
              <a:rPr lang="en-US" dirty="0">
                <a:solidFill>
                  <a:schemeClr val="accent1">
                    <a:lumMod val="75000"/>
                  </a:schemeClr>
                </a:solidFill>
              </a:rPr>
              <a:t>Zoning</a:t>
            </a:r>
            <a:r>
              <a:rPr lang="en-US" b="1" i="1" dirty="0">
                <a:solidFill>
                  <a:schemeClr val="accent1">
                    <a:lumMod val="75000"/>
                  </a:schemeClr>
                </a:solidFill>
              </a:rPr>
              <a:t> </a:t>
            </a:r>
            <a:r>
              <a:rPr lang="en-US" dirty="0">
                <a:latin typeface="+mj-lt"/>
              </a:rPr>
              <a:t>is a subset process of the Land Use element, and is important in applying the plan to the built environment.</a:t>
            </a:r>
          </a:p>
          <a:p>
            <a:pPr marL="285750" indent="-285750">
              <a:buFont typeface="Arial" panose="020B0604020202020204" pitchFamily="34" charset="0"/>
              <a:buChar char="•"/>
            </a:pPr>
            <a:r>
              <a:rPr lang="en-US" dirty="0">
                <a:latin typeface="+mj-lt"/>
              </a:rPr>
              <a:t>In the planning process there are four areas you can get involved in: </a:t>
            </a:r>
            <a:r>
              <a:rPr lang="en-US" i="1" dirty="0">
                <a:solidFill>
                  <a:schemeClr val="accent1">
                    <a:lumMod val="75000"/>
                  </a:schemeClr>
                </a:solidFill>
              </a:rPr>
              <a:t>Providing information, scoping goals, participating in adoption, and making amendments. </a:t>
            </a:r>
            <a:endParaRPr lang="en-US" dirty="0">
              <a:latin typeface="+mj-lt"/>
            </a:endParaRPr>
          </a:p>
        </p:txBody>
      </p:sp>
      <p:sp>
        <p:nvSpPr>
          <p:cNvPr id="30" name="Rectangle 29"/>
          <p:cNvSpPr/>
          <p:nvPr/>
        </p:nvSpPr>
        <p:spPr>
          <a:xfrm>
            <a:off x="216747" y="6028266"/>
            <a:ext cx="8754169" cy="646331"/>
          </a:xfrm>
          <a:prstGeom prst="rect">
            <a:avLst/>
          </a:prstGeom>
        </p:spPr>
        <p:txBody>
          <a:bodyPr wrap="square">
            <a:spAutoFit/>
          </a:bodyPr>
          <a:lstStyle/>
          <a:p>
            <a:pPr marL="285750" indent="-285750">
              <a:buFont typeface="Arial" panose="020B0604020202020204" pitchFamily="34" charset="0"/>
              <a:buChar char="•"/>
            </a:pPr>
            <a:r>
              <a:rPr lang="en-US" dirty="0">
                <a:latin typeface="+mj-lt"/>
              </a:rPr>
              <a:t>You can find the legal authority and requirements of the General Plan in the Arizona Revised Statutes </a:t>
            </a:r>
            <a:r>
              <a:rPr lang="en-US" dirty="0">
                <a:solidFill>
                  <a:schemeClr val="accent1">
                    <a:lumMod val="75000"/>
                  </a:schemeClr>
                </a:solidFill>
                <a:latin typeface="+mj-lt"/>
              </a:rPr>
              <a:t>(ARS Title 29, Chapter 4, Article 6 )</a:t>
            </a:r>
          </a:p>
        </p:txBody>
      </p:sp>
      <p:graphicFrame>
        <p:nvGraphicFramePr>
          <p:cNvPr id="13" name="Diagram 12"/>
          <p:cNvGraphicFramePr/>
          <p:nvPr>
            <p:extLst>
              <p:ext uri="{D42A27DB-BD31-4B8C-83A1-F6EECF244321}">
                <p14:modId xmlns:p14="http://schemas.microsoft.com/office/powerpoint/2010/main" val="1397438700"/>
              </p:ext>
            </p:extLst>
          </p:nvPr>
        </p:nvGraphicFramePr>
        <p:xfrm>
          <a:off x="0" y="2876649"/>
          <a:ext cx="4342711" cy="282439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5722696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8679" y="2822713"/>
            <a:ext cx="5864086" cy="1015663"/>
          </a:xfrm>
          <a:prstGeom prst="rect">
            <a:avLst/>
          </a:prstGeom>
          <a:noFill/>
        </p:spPr>
        <p:txBody>
          <a:bodyPr wrap="square" rtlCol="0">
            <a:spAutoFit/>
          </a:bodyPr>
          <a:lstStyle/>
          <a:p>
            <a:pPr algn="ctr"/>
            <a:r>
              <a:rPr lang="en-US" sz="6000" b="1" dirty="0"/>
              <a:t>Questions? </a:t>
            </a:r>
          </a:p>
        </p:txBody>
      </p:sp>
    </p:spTree>
    <p:extLst>
      <p:ext uri="{BB962C8B-B14F-4D97-AF65-F5344CB8AC3E}">
        <p14:creationId xmlns:p14="http://schemas.microsoft.com/office/powerpoint/2010/main" val="12931066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p:cNvSpPr/>
          <p:nvPr/>
        </p:nvSpPr>
        <p:spPr>
          <a:xfrm>
            <a:off x="3165881" y="2887692"/>
            <a:ext cx="5606473" cy="178261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848721" y="5239299"/>
            <a:ext cx="2906012" cy="846584"/>
            <a:chOff x="8832747" y="5631993"/>
            <a:chExt cx="2864860" cy="834595"/>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5553" y="5631993"/>
              <a:ext cx="834595" cy="83459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2747" y="5720916"/>
              <a:ext cx="944173" cy="604271"/>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5775" y="5840229"/>
              <a:ext cx="931832" cy="365646"/>
            </a:xfrm>
            <a:prstGeom prst="rect">
              <a:avLst/>
            </a:prstGeom>
          </p:spPr>
        </p:pic>
      </p:grpSp>
      <p:sp>
        <p:nvSpPr>
          <p:cNvPr id="13" name="TextBox 12"/>
          <p:cNvSpPr txBox="1"/>
          <p:nvPr/>
        </p:nvSpPr>
        <p:spPr>
          <a:xfrm>
            <a:off x="3090729" y="2348026"/>
            <a:ext cx="2643260" cy="553998"/>
          </a:xfrm>
          <a:prstGeom prst="rect">
            <a:avLst/>
          </a:prstGeom>
          <a:noFill/>
        </p:spPr>
        <p:txBody>
          <a:bodyPr wrap="square" rtlCol="0">
            <a:spAutoFit/>
          </a:bodyPr>
          <a:lstStyle/>
          <a:p>
            <a:pPr algn="ctr"/>
            <a:r>
              <a:rPr lang="en-US" sz="3000" b="1" dirty="0">
                <a:solidFill>
                  <a:schemeClr val="accent1"/>
                </a:solidFill>
                <a:latin typeface="Adobe Gothic Std B"/>
                <a:ea typeface="Adobe Fan Heiti Std B" panose="020B0700000000000000" pitchFamily="34" charset="-128"/>
              </a:rPr>
              <a:t>Stay </a:t>
            </a:r>
            <a:r>
              <a:rPr lang="en-US" sz="3000" b="1" dirty="0">
                <a:solidFill>
                  <a:schemeClr val="accent1"/>
                </a:solidFill>
                <a:ea typeface="Adobe Fan Heiti Std B" panose="020B0700000000000000" pitchFamily="34" charset="-128"/>
              </a:rPr>
              <a:t>Tuned</a:t>
            </a:r>
            <a:r>
              <a:rPr lang="en-US" sz="3000" b="1" dirty="0">
                <a:solidFill>
                  <a:schemeClr val="accent1"/>
                </a:solidFill>
                <a:latin typeface="Adobe Gothic Std B"/>
                <a:ea typeface="Adobe Fan Heiti Std B" panose="020B0700000000000000" pitchFamily="34" charset="-128"/>
              </a:rPr>
              <a:t>:</a:t>
            </a:r>
          </a:p>
        </p:txBody>
      </p:sp>
      <p:sp>
        <p:nvSpPr>
          <p:cNvPr id="14" name="Title 1"/>
          <p:cNvSpPr txBox="1">
            <a:spLocks/>
          </p:cNvSpPr>
          <p:nvPr/>
        </p:nvSpPr>
        <p:spPr>
          <a:xfrm>
            <a:off x="5030656" y="4118145"/>
            <a:ext cx="1972969" cy="431440"/>
          </a:xfrm>
          <a:prstGeom prst="rect">
            <a:avLst/>
          </a:prstGeom>
          <a:ln>
            <a:no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lumMod val="50000"/>
                  </a:schemeClr>
                </a:solidFill>
              </a:rPr>
              <a:t>Friday: 9/22/16</a:t>
            </a:r>
          </a:p>
        </p:txBody>
      </p:sp>
      <p:sp>
        <p:nvSpPr>
          <p:cNvPr id="15" name="TextBox 14"/>
          <p:cNvSpPr txBox="1"/>
          <p:nvPr/>
        </p:nvSpPr>
        <p:spPr>
          <a:xfrm>
            <a:off x="1173186" y="782796"/>
            <a:ext cx="7010232" cy="1446550"/>
          </a:xfrm>
          <a:prstGeom prst="rect">
            <a:avLst/>
          </a:prstGeom>
          <a:noFill/>
        </p:spPr>
        <p:txBody>
          <a:bodyPr wrap="square" rtlCol="0">
            <a:spAutoFit/>
          </a:bodyPr>
          <a:lstStyle/>
          <a:p>
            <a:pPr algn="ctr"/>
            <a:r>
              <a:rPr lang="en-US" sz="8800" b="1" dirty="0">
                <a:solidFill>
                  <a:schemeClr val="accent2"/>
                </a:solidFill>
                <a:latin typeface="Adobe Fan Heiti Std B" panose="020B0700000000000000" pitchFamily="34" charset="-128"/>
                <a:ea typeface="Adobe Fan Heiti Std B" panose="020B0700000000000000" pitchFamily="34" charset="-128"/>
              </a:rPr>
              <a:t>Thank You!</a:t>
            </a:r>
          </a:p>
        </p:txBody>
      </p:sp>
      <p:sp>
        <p:nvSpPr>
          <p:cNvPr id="16" name="Oval 15"/>
          <p:cNvSpPr/>
          <p:nvPr/>
        </p:nvSpPr>
        <p:spPr>
          <a:xfrm>
            <a:off x="496274" y="2362357"/>
            <a:ext cx="2743791" cy="2743791"/>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8" name="Title 1"/>
          <p:cNvSpPr txBox="1">
            <a:spLocks/>
          </p:cNvSpPr>
          <p:nvPr/>
        </p:nvSpPr>
        <p:spPr>
          <a:xfrm>
            <a:off x="4820769" y="2999087"/>
            <a:ext cx="2055903" cy="510508"/>
          </a:xfrm>
          <a:prstGeom prst="rect">
            <a:avLst/>
          </a:prstGeom>
        </p:spPr>
        <p:txBody>
          <a:bodyPr vert="horz" lIns="68580" tIns="34291" rIns="68580" bIns="34291" rtlCol="0" anchor="b">
            <a:normAutofit fontScale="77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b="1" dirty="0">
                <a:solidFill>
                  <a:schemeClr val="accent2"/>
                </a:solidFill>
              </a:rPr>
              <a:t>Webinar 3</a:t>
            </a:r>
          </a:p>
        </p:txBody>
      </p:sp>
      <p:sp>
        <p:nvSpPr>
          <p:cNvPr id="19" name="Title 1"/>
          <p:cNvSpPr txBox="1">
            <a:spLocks/>
          </p:cNvSpPr>
          <p:nvPr/>
        </p:nvSpPr>
        <p:spPr>
          <a:xfrm>
            <a:off x="3314249" y="3319359"/>
            <a:ext cx="5402041" cy="829789"/>
          </a:xfrm>
          <a:prstGeom prst="rect">
            <a:avLst/>
          </a:prstGeom>
        </p:spPr>
        <p:txBody>
          <a:bodyPr vert="horz" lIns="68580" tIns="34291" rIns="68580" bIns="34291" rtlCol="0" anchor="ctr">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3600" dirty="0"/>
              <a:t>Who Can You Enlist to Help? </a:t>
            </a:r>
          </a:p>
        </p:txBody>
      </p:sp>
    </p:spTree>
    <p:extLst>
      <p:ext uri="{BB962C8B-B14F-4D97-AF65-F5344CB8AC3E}">
        <p14:creationId xmlns:p14="http://schemas.microsoft.com/office/powerpoint/2010/main" val="4051980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p:cNvSpPr/>
          <p:nvPr/>
        </p:nvSpPr>
        <p:spPr>
          <a:xfrm>
            <a:off x="736847" y="719091"/>
            <a:ext cx="7803471" cy="4261282"/>
          </a:xfrm>
          <a:prstGeom prst="cloudCallout">
            <a:avLst>
              <a:gd name="adj1" fmla="val -40742"/>
              <a:gd name="adj2" fmla="val 72500"/>
            </a:avLst>
          </a:prstGeom>
          <a:solidFill>
            <a:srgbClr val="5B9BD5">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1864311" y="2161313"/>
            <a:ext cx="5302188" cy="1376837"/>
          </a:xfrm>
          <a:prstGeom prst="rect">
            <a:avLst/>
          </a:prstGeom>
        </p:spPr>
        <p:txBody>
          <a:bodyPr vert="horz" lIns="68580" tIns="34290" rIns="68580" bIns="34290" rtlCol="0" anchor="b">
            <a:normAutofit fontScale="92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b="1" dirty="0"/>
              <a:t>How do plans get made &amp; What is the process?</a:t>
            </a:r>
          </a:p>
        </p:txBody>
      </p:sp>
    </p:spTree>
    <p:extLst>
      <p:ext uri="{BB962C8B-B14F-4D97-AF65-F5344CB8AC3E}">
        <p14:creationId xmlns:p14="http://schemas.microsoft.com/office/powerpoint/2010/main" val="3539022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02007" y="5023166"/>
            <a:ext cx="4572357" cy="1187319"/>
          </a:xfrm>
          <a:prstGeom prst="rect">
            <a:avLst/>
          </a:prstGeom>
        </p:spPr>
        <p:txBody>
          <a:bodyPr vert="horz" lIns="68580" tIns="34290" rIns="68580" bIns="34290" rtlCol="0" anchor="b">
            <a:normAutofit fontScale="70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b="1" dirty="0"/>
              <a:t>Any good plan reflects the community desires for the future</a:t>
            </a:r>
          </a:p>
        </p:txBody>
      </p:sp>
      <p:pic>
        <p:nvPicPr>
          <p:cNvPr id="2" name="Picture 1" descr="Welcome to our class Wiki - Educ 6040 - Fall 20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0803" y="1593967"/>
            <a:ext cx="2538146" cy="1903610"/>
          </a:xfrm>
          <a:prstGeom prst="rect">
            <a:avLst/>
          </a:prstGeom>
        </p:spPr>
      </p:pic>
      <p:pic>
        <p:nvPicPr>
          <p:cNvPr id="3" name="Picture 2" descr="Blog.[cumClavis]: Palabras para una opinió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3925" y="3367227"/>
            <a:ext cx="2360439" cy="1567710"/>
          </a:xfrm>
          <a:prstGeom prst="rect">
            <a:avLst/>
          </a:prstGeom>
        </p:spPr>
      </p:pic>
      <p:pic>
        <p:nvPicPr>
          <p:cNvPr id="5" name="Picture 4" descr="Planificación, funcionamiento y análisis del grupo de discusió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5386" y="382006"/>
            <a:ext cx="1366685" cy="1266781"/>
          </a:xfrm>
          <a:prstGeom prst="rect">
            <a:avLst/>
          </a:prstGeom>
        </p:spPr>
      </p:pic>
      <p:pic>
        <p:nvPicPr>
          <p:cNvPr id="8" name="Picture 7" descr="Build-a-Biome Challenge 5:Synthesize &amp; Defend Decisi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2153" y="3854362"/>
            <a:ext cx="1086174" cy="1080575"/>
          </a:xfrm>
          <a:prstGeom prst="rect">
            <a:avLst/>
          </a:prstGeom>
        </p:spPr>
      </p:pic>
      <p:cxnSp>
        <p:nvCxnSpPr>
          <p:cNvPr id="10" name="Straight Arrow Connector 9"/>
          <p:cNvCxnSpPr/>
          <p:nvPr/>
        </p:nvCxnSpPr>
        <p:spPr>
          <a:xfrm flipV="1">
            <a:off x="2170664" y="779555"/>
            <a:ext cx="0" cy="4118591"/>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479792" y="3367227"/>
            <a:ext cx="1645920" cy="427402"/>
          </a:xfrm>
          <a:prstGeom prst="rect">
            <a:avLst/>
          </a:prstGeom>
        </p:spPr>
        <p:txBody>
          <a:bodyPr vert="horz" lIns="68580" tIns="34290" rIns="68580" bIns="34290" rtlCol="0" anchor="b">
            <a:normAutofit fontScale="62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b="1" dirty="0"/>
              <a:t>Individuals</a:t>
            </a:r>
          </a:p>
        </p:txBody>
      </p:sp>
      <p:sp>
        <p:nvSpPr>
          <p:cNvPr id="14" name="Title 1"/>
          <p:cNvSpPr txBox="1">
            <a:spLocks/>
          </p:cNvSpPr>
          <p:nvPr/>
        </p:nvSpPr>
        <p:spPr>
          <a:xfrm>
            <a:off x="479792" y="2366117"/>
            <a:ext cx="1645920" cy="427402"/>
          </a:xfrm>
          <a:prstGeom prst="rect">
            <a:avLst/>
          </a:prstGeom>
        </p:spPr>
        <p:txBody>
          <a:bodyPr vert="horz" lIns="68580" tIns="34290" rIns="68580" bIns="34290" rtlCol="0" anchor="b">
            <a:normAutofit fontScale="70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b="1" dirty="0"/>
              <a:t>Planners</a:t>
            </a:r>
          </a:p>
        </p:txBody>
      </p:sp>
      <p:sp>
        <p:nvSpPr>
          <p:cNvPr id="15" name="Title 1"/>
          <p:cNvSpPr txBox="1">
            <a:spLocks/>
          </p:cNvSpPr>
          <p:nvPr/>
        </p:nvSpPr>
        <p:spPr>
          <a:xfrm>
            <a:off x="479792" y="1279444"/>
            <a:ext cx="1645920" cy="427402"/>
          </a:xfrm>
          <a:prstGeom prst="rect">
            <a:avLst/>
          </a:prstGeom>
        </p:spPr>
        <p:txBody>
          <a:bodyPr vert="horz" lIns="68580" tIns="34290" rIns="68580" bIns="34290" rtlCol="0" anchor="b">
            <a:normAutofit fontScale="70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b="1" dirty="0"/>
              <a:t>Officials</a:t>
            </a:r>
          </a:p>
        </p:txBody>
      </p:sp>
      <p:cxnSp>
        <p:nvCxnSpPr>
          <p:cNvPr id="16" name="Straight Arrow Connector 15"/>
          <p:cNvCxnSpPr/>
          <p:nvPr/>
        </p:nvCxnSpPr>
        <p:spPr>
          <a:xfrm flipH="1">
            <a:off x="5674788" y="779555"/>
            <a:ext cx="18949" cy="4155382"/>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itle 1"/>
          <p:cNvSpPr txBox="1">
            <a:spLocks/>
          </p:cNvSpPr>
          <p:nvPr/>
        </p:nvSpPr>
        <p:spPr>
          <a:xfrm>
            <a:off x="5827776" y="521748"/>
            <a:ext cx="3121180" cy="1428972"/>
          </a:xfrm>
          <a:prstGeom prst="rect">
            <a:avLst/>
          </a:prstGeom>
        </p:spPr>
        <p:txBody>
          <a:bodyPr vert="horz" lIns="68580" tIns="34290" rIns="68580" bIns="34290" rtlCol="0" anchor="b">
            <a:normAutofit fontScale="70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b="1" dirty="0"/>
              <a:t>And plans, goals, strategies that direct actions to guide the future</a:t>
            </a:r>
          </a:p>
        </p:txBody>
      </p:sp>
      <p:sp>
        <p:nvSpPr>
          <p:cNvPr id="12" name="Speech Bubble: Oval 11"/>
          <p:cNvSpPr/>
          <p:nvPr/>
        </p:nvSpPr>
        <p:spPr>
          <a:xfrm>
            <a:off x="6389576" y="2063552"/>
            <a:ext cx="1548384" cy="1303675"/>
          </a:xfrm>
          <a:prstGeom prst="wedgeEllipseCallout">
            <a:avLst>
              <a:gd name="adj1" fmla="val -76739"/>
              <a:gd name="adj2" fmla="val 17610"/>
            </a:avLst>
          </a:prstGeom>
          <a:solidFill>
            <a:srgbClr val="7030A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peech Bubble: Oval 17"/>
          <p:cNvSpPr/>
          <p:nvPr/>
        </p:nvSpPr>
        <p:spPr>
          <a:xfrm>
            <a:off x="6886454" y="3470510"/>
            <a:ext cx="1548384" cy="1303675"/>
          </a:xfrm>
          <a:prstGeom prst="wedgeEllipseCallout">
            <a:avLst>
              <a:gd name="adj1" fmla="val 74442"/>
              <a:gd name="adj2" fmla="val 6388"/>
            </a:avLst>
          </a:prstGeom>
          <a:solidFill>
            <a:srgbClr val="7030A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peech Bubble: Oval 18"/>
          <p:cNvSpPr/>
          <p:nvPr/>
        </p:nvSpPr>
        <p:spPr>
          <a:xfrm>
            <a:off x="6061018" y="4649418"/>
            <a:ext cx="1548384" cy="1303675"/>
          </a:xfrm>
          <a:prstGeom prst="wedgeEllipseCallout">
            <a:avLst>
              <a:gd name="adj1" fmla="val -68078"/>
              <a:gd name="adj2" fmla="val 4518"/>
            </a:avLst>
          </a:prstGeom>
          <a:solidFill>
            <a:srgbClr val="7030A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5210" y="2256389"/>
            <a:ext cx="873239" cy="873239"/>
          </a:xfrm>
          <a:prstGeom prst="rect">
            <a:avLst/>
          </a:prstGeom>
        </p:spPr>
      </p:pic>
      <p:pic>
        <p:nvPicPr>
          <p:cNvPr id="21" name="Picture 20"/>
          <p:cNvPicPr>
            <a:picLocks noChangeAspect="1"/>
          </p:cNvPicPr>
          <p:nvPr/>
        </p:nvPicPr>
        <p:blipFill>
          <a:blip r:embed="rId7" cstate="print">
            <a:biLevel thresh="75000"/>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6477139" y="4834443"/>
            <a:ext cx="657115" cy="933624"/>
          </a:xfrm>
          <a:prstGeom prst="rect">
            <a:avLst/>
          </a:prstGeom>
        </p:spPr>
      </p:pic>
      <p:sp>
        <p:nvSpPr>
          <p:cNvPr id="22" name="Title 1"/>
          <p:cNvSpPr txBox="1">
            <a:spLocks/>
          </p:cNvSpPr>
          <p:nvPr/>
        </p:nvSpPr>
        <p:spPr>
          <a:xfrm>
            <a:off x="5693737" y="5904544"/>
            <a:ext cx="3255219" cy="953456"/>
          </a:xfrm>
          <a:prstGeom prst="rect">
            <a:avLst/>
          </a:prstGeom>
        </p:spPr>
        <p:txBody>
          <a:bodyPr vert="horz" lIns="68580" tIns="34290" rIns="68580" bIns="34290" rtlCol="0" anchor="ctr">
            <a:normAutofit fontScale="550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4500" b="1" dirty="0" err="1"/>
              <a:t>Ie</a:t>
            </a:r>
            <a:r>
              <a:rPr lang="en-US" sz="4500" b="1" dirty="0"/>
              <a:t>: Parks, trails, &amp; more bike lanes to address obesity</a:t>
            </a:r>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56175" y="3617876"/>
            <a:ext cx="1008942" cy="1008942"/>
          </a:xfrm>
          <a:prstGeom prst="rect">
            <a:avLst/>
          </a:prstGeom>
        </p:spPr>
      </p:pic>
      <p:cxnSp>
        <p:nvCxnSpPr>
          <p:cNvPr id="9" name="Straight Connector 8"/>
          <p:cNvCxnSpPr>
            <a:stCxn id="18" idx="3"/>
          </p:cNvCxnSpPr>
          <p:nvPr/>
        </p:nvCxnSpPr>
        <p:spPr>
          <a:xfrm flipV="1">
            <a:off x="7113210" y="4151082"/>
            <a:ext cx="275156" cy="432184"/>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flipH="1" flipV="1">
            <a:off x="7937960" y="4103709"/>
            <a:ext cx="200440" cy="492442"/>
          </a:xfrm>
          <a:prstGeom prst="line">
            <a:avLst/>
          </a:prstGeom>
          <a:ln w="38100">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654368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2725</TotalTime>
  <Words>2436</Words>
  <Application>Microsoft Office PowerPoint</Application>
  <PresentationFormat>On-screen Show (4:3)</PresentationFormat>
  <Paragraphs>503</Paragraphs>
  <Slides>72</Slides>
  <Notes>49</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Office Theme</vt:lpstr>
      <vt:lpstr>Webinar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2</dc:title>
  <dc:creator>Christiane Quintans</dc:creator>
  <cp:lastModifiedBy>%username%</cp:lastModifiedBy>
  <cp:revision>144</cp:revision>
  <cp:lastPrinted>2016-09-13T22:59:13Z</cp:lastPrinted>
  <dcterms:created xsi:type="dcterms:W3CDTF">2016-08-30T18:32:27Z</dcterms:created>
  <dcterms:modified xsi:type="dcterms:W3CDTF">2016-09-15T13:53:49Z</dcterms:modified>
</cp:coreProperties>
</file>