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 id="2147483852" r:id="rId2"/>
  </p:sldMasterIdLst>
  <p:notesMasterIdLst>
    <p:notesMasterId r:id="rId39"/>
  </p:notesMasterIdLst>
  <p:sldIdLst>
    <p:sldId id="443" r:id="rId3"/>
    <p:sldId id="257" r:id="rId4"/>
    <p:sldId id="350" r:id="rId5"/>
    <p:sldId id="258" r:id="rId6"/>
    <p:sldId id="346" r:id="rId7"/>
    <p:sldId id="349" r:id="rId8"/>
    <p:sldId id="354" r:id="rId9"/>
    <p:sldId id="353" r:id="rId10"/>
    <p:sldId id="352" r:id="rId11"/>
    <p:sldId id="347" r:id="rId12"/>
    <p:sldId id="281" r:id="rId13"/>
    <p:sldId id="282" r:id="rId14"/>
    <p:sldId id="286" r:id="rId15"/>
    <p:sldId id="365" r:id="rId16"/>
    <p:sldId id="287" r:id="rId17"/>
    <p:sldId id="288" r:id="rId18"/>
    <p:sldId id="441" r:id="rId19"/>
    <p:sldId id="294" r:id="rId20"/>
    <p:sldId id="293" r:id="rId21"/>
    <p:sldId id="295" r:id="rId22"/>
    <p:sldId id="297" r:id="rId23"/>
    <p:sldId id="440" r:id="rId24"/>
    <p:sldId id="298" r:id="rId25"/>
    <p:sldId id="314" r:id="rId26"/>
    <p:sldId id="299" r:id="rId27"/>
    <p:sldId id="421" r:id="rId28"/>
    <p:sldId id="303" r:id="rId29"/>
    <p:sldId id="420" r:id="rId30"/>
    <p:sldId id="400" r:id="rId31"/>
    <p:sldId id="402" r:id="rId32"/>
    <p:sldId id="406" r:id="rId33"/>
    <p:sldId id="408" r:id="rId34"/>
    <p:sldId id="409" r:id="rId35"/>
    <p:sldId id="410" r:id="rId36"/>
    <p:sldId id="416" r:id="rId37"/>
    <p:sldId id="442" r:id="rId38"/>
  </p:sldIdLst>
  <p:sldSz cx="12192000" cy="6858000"/>
  <p:notesSz cx="6858000" cy="9239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ynthia Melde" initials="C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72" autoAdjust="0"/>
    <p:restoredTop sz="73272" autoAdjust="0"/>
  </p:normalViewPr>
  <p:slideViewPr>
    <p:cSldViewPr snapToGrid="0">
      <p:cViewPr varScale="1">
        <p:scale>
          <a:sx n="49" d="100"/>
          <a:sy n="49" d="100"/>
        </p:scale>
        <p:origin x="-979" y="-82"/>
      </p:cViewPr>
      <p:guideLst>
        <p:guide orient="horz" pos="2160"/>
        <p:guide pos="3840"/>
      </p:guideLst>
    </p:cSldViewPr>
  </p:slideViewPr>
  <p:outlineViewPr>
    <p:cViewPr>
      <p:scale>
        <a:sx n="33" d="100"/>
        <a:sy n="33" d="100"/>
      </p:scale>
      <p:origin x="0" y="-3720"/>
    </p:cViewPr>
  </p:outlineViewPr>
  <p:notesTextViewPr>
    <p:cViewPr>
      <p:scale>
        <a:sx n="75" d="100"/>
        <a:sy n="75" d="100"/>
      </p:scale>
      <p:origin x="0" y="0"/>
    </p:cViewPr>
  </p:notesTextViewPr>
  <p:sorterViewPr>
    <p:cViewPr>
      <p:scale>
        <a:sx n="100" d="100"/>
        <a:sy n="100" d="100"/>
      </p:scale>
      <p:origin x="0" y="-18244"/>
    </p:cViewPr>
  </p:sorterViewPr>
  <p:notesViewPr>
    <p:cSldViewPr snapToGrid="0">
      <p:cViewPr varScale="1">
        <p:scale>
          <a:sx n="51" d="100"/>
          <a:sy n="51" d="100"/>
        </p:scale>
        <p:origin x="1732"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E386195C-4571-4731-89AD-45EBEF2530CF}" type="datetimeFigureOut">
              <a:rPr lang="en-US" smtClean="0"/>
              <a:t>12/1/2017</a:t>
            </a:fld>
            <a:endParaRPr lang="en-US" dirty="0"/>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4BC04514-724F-4A4C-A75C-3A0A6C72B7C8}" type="slidenum">
              <a:rPr lang="en-US" smtClean="0"/>
              <a:t>‹#›</a:t>
            </a:fld>
            <a:endParaRPr lang="en-US" dirty="0"/>
          </a:p>
        </p:txBody>
      </p:sp>
    </p:spTree>
    <p:extLst>
      <p:ext uri="{BB962C8B-B14F-4D97-AF65-F5344CB8AC3E}">
        <p14:creationId xmlns:p14="http://schemas.microsoft.com/office/powerpoint/2010/main" val="4198207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Set Up/Needed Materials</a:t>
            </a:r>
          </a:p>
          <a:p>
            <a:pPr marL="171450" indent="-171450">
              <a:buFont typeface="Arial" panose="020B0604020202020204" pitchFamily="34" charset="0"/>
              <a:buChar char="•"/>
            </a:pPr>
            <a:r>
              <a:rPr lang="en-US" dirty="0" smtClean="0"/>
              <a:t>Edit</a:t>
            </a:r>
            <a:r>
              <a:rPr lang="en-US" baseline="0" dirty="0" smtClean="0"/>
              <a:t> Title Page</a:t>
            </a:r>
          </a:p>
          <a:p>
            <a:pPr marL="171450" indent="-171450">
              <a:buFont typeface="Arial" panose="020B0604020202020204" pitchFamily="34" charset="0"/>
              <a:buChar char="•"/>
            </a:pPr>
            <a:r>
              <a:rPr lang="en-US" baseline="0" dirty="0" smtClean="0"/>
              <a:t>Edit Local Resource Slide</a:t>
            </a:r>
            <a:endParaRPr lang="en-US" dirty="0" smtClean="0"/>
          </a:p>
          <a:p>
            <a:pPr marL="171450" indent="-171450">
              <a:buFont typeface="Arial" panose="020B0604020202020204" pitchFamily="34" charset="0"/>
              <a:buChar char="•"/>
            </a:pPr>
            <a:r>
              <a:rPr lang="en-US" dirty="0" smtClean="0"/>
              <a:t>Blank paper and colored pencils/markers/and or crayons for icebreaker activity [slide 2]</a:t>
            </a:r>
          </a:p>
          <a:p>
            <a:pPr marL="171450" indent="-171450">
              <a:buFont typeface="Arial" panose="020B0604020202020204" pitchFamily="34" charset="0"/>
              <a:buChar char="•"/>
            </a:pPr>
            <a:r>
              <a:rPr lang="en-US" dirty="0" smtClean="0"/>
              <a:t>Flip</a:t>
            </a:r>
            <a:r>
              <a:rPr lang="en-US" baseline="0" dirty="0" smtClean="0"/>
              <a:t> chart paper or whiteboard for any charting of facilitated discussion</a:t>
            </a:r>
          </a:p>
          <a:p>
            <a:pPr marL="171450" indent="-171450">
              <a:buFont typeface="Arial" panose="020B0604020202020204" pitchFamily="34" charset="0"/>
              <a:buChar char="•"/>
            </a:pPr>
            <a:r>
              <a:rPr lang="en-US" baseline="0" dirty="0" smtClean="0"/>
              <a:t>Power Plan document (1 per participant)</a:t>
            </a:r>
          </a:p>
          <a:p>
            <a:pPr marL="171450" indent="-171450">
              <a:buFont typeface="Arial" panose="020B0604020202020204" pitchFamily="34" charset="0"/>
              <a:buChar char="•"/>
            </a:pPr>
            <a:r>
              <a:rPr lang="en-US" baseline="0" dirty="0" smtClean="0"/>
              <a:t>Evaluation (1 per participant)</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a:t>
            </a:fld>
            <a:endParaRPr lang="en-US" dirty="0"/>
          </a:p>
        </p:txBody>
      </p:sp>
    </p:spTree>
    <p:extLst>
      <p:ext uri="{BB962C8B-B14F-4D97-AF65-F5344CB8AC3E}">
        <p14:creationId xmlns:p14="http://schemas.microsoft.com/office/powerpoint/2010/main" val="487146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a:t>
            </a:r>
            <a:r>
              <a:rPr lang="en-US" b="0" baseline="0" dirty="0"/>
              <a:t>: This slide talks about the “why” Empower was created in 2010. </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Read the quote on slide “In the middle of difficulty lies opportunity.” This quote describes the opportunity of the Arizona Empower Program. </a:t>
            </a:r>
          </a:p>
          <a:p>
            <a:pPr marL="171450" indent="-171450">
              <a:buFont typeface="Arial" panose="020B0604020202020204" pitchFamily="34" charset="0"/>
              <a:buChar char="•"/>
            </a:pPr>
            <a:r>
              <a:rPr lang="en-US" b="0" baseline="0" dirty="0"/>
              <a:t>In 2009, state funding decisions created a financial crisis for the child care community with a potential to drastically increase fees. Across the state, child care and out of school time providers were threatened with the ability to keep their doors open. </a:t>
            </a:r>
          </a:p>
          <a:p>
            <a:pPr marL="171450" indent="-171450">
              <a:buFont typeface="Arial" panose="020B0604020202020204" pitchFamily="34" charset="0"/>
              <a:buChar char="•"/>
            </a:pPr>
            <a:r>
              <a:rPr lang="en-US" b="0" baseline="0" dirty="0"/>
              <a:t>An alternative for programs licensed by ADHS Bureau of Child Care Licensing was to voluntarily agree to implement the Empower Standards in exchange for a 50% discount on their licensing fees. </a:t>
            </a:r>
          </a:p>
          <a:p>
            <a:pPr marL="171450" indent="-171450">
              <a:buFont typeface="Arial" panose="020B0604020202020204" pitchFamily="34" charset="0"/>
              <a:buChar char="•"/>
            </a:pPr>
            <a:r>
              <a:rPr lang="en-US" b="0" baseline="0" dirty="0"/>
              <a:t>Standards were developed to develop lifelong health habits early in life and piloted around Arizona. </a:t>
            </a:r>
          </a:p>
          <a:p>
            <a:pPr marL="171450" indent="-171450">
              <a:buFont typeface="Arial" panose="020B0604020202020204" pitchFamily="34" charset="0"/>
              <a:buChar char="•"/>
            </a:pPr>
            <a:r>
              <a:rPr lang="en-US" b="0" baseline="0" dirty="0"/>
              <a:t>Today almost 3000 facilities participate in Empower, this includes 2400 ADHS licensed child care facilities and 500 DES family child care homes working towards a healthy Arizona </a:t>
            </a:r>
          </a:p>
          <a:p>
            <a:pPr marL="0" indent="0">
              <a:buFont typeface="Arial" panose="020B0604020202020204" pitchFamily="34" charset="0"/>
              <a:buNone/>
            </a:pPr>
            <a:endParaRPr lang="en-US" b="0" baseline="0" dirty="0"/>
          </a:p>
          <a:p>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10</a:t>
            </a:fld>
            <a:endParaRPr lang="en-US"/>
          </a:p>
        </p:txBody>
      </p:sp>
    </p:spTree>
    <p:extLst>
      <p:ext uri="{BB962C8B-B14F-4D97-AF65-F5344CB8AC3E}">
        <p14:creationId xmlns:p14="http://schemas.microsoft.com/office/powerpoint/2010/main" val="2528992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highlight the 10 standards that make up the Empower Program, remind staff the goal of Empower and set the stage for the training.  </a:t>
            </a:r>
            <a:endParaRPr lang="en-US" b="1" baseline="0" dirty="0"/>
          </a:p>
          <a:p>
            <a:endParaRPr lang="en-US" b="1" baseline="0" dirty="0"/>
          </a:p>
          <a:p>
            <a:r>
              <a:rPr lang="en-US" b="1" baseline="0" dirty="0"/>
              <a:t>Sample Script:</a:t>
            </a:r>
          </a:p>
          <a:p>
            <a:r>
              <a:rPr lang="en-US" baseline="0" dirty="0"/>
              <a:t>There are 10 standards that make up the Empower Program. By adopting and implementing these standards, your facility is creating environments and policies that encourage your children and families to be:</a:t>
            </a:r>
          </a:p>
          <a:p>
            <a:pPr marL="171450" indent="-171450">
              <a:buFont typeface="Arial" panose="020B0604020202020204" pitchFamily="34" charset="0"/>
              <a:buChar char="•"/>
            </a:pPr>
            <a:r>
              <a:rPr lang="en-US" baseline="0" dirty="0"/>
              <a:t>active, </a:t>
            </a:r>
          </a:p>
          <a:p>
            <a:pPr marL="171450" indent="-171450">
              <a:buFont typeface="Arial" panose="020B0604020202020204" pitchFamily="34" charset="0"/>
              <a:buChar char="•"/>
            </a:pPr>
            <a:r>
              <a:rPr lang="en-US" baseline="0" dirty="0"/>
              <a:t>sun safe, </a:t>
            </a:r>
          </a:p>
          <a:p>
            <a:pPr marL="171450" indent="-171450">
              <a:buFont typeface="Arial" panose="020B0604020202020204" pitchFamily="34" charset="0"/>
              <a:buChar char="•"/>
            </a:pPr>
            <a:r>
              <a:rPr lang="en-US" baseline="0" dirty="0"/>
              <a:t>eat healthy, </a:t>
            </a:r>
          </a:p>
          <a:p>
            <a:pPr marL="171450" indent="-171450">
              <a:buFont typeface="Arial" panose="020B0604020202020204" pitchFamily="34" charset="0"/>
              <a:buChar char="•"/>
            </a:pPr>
            <a:r>
              <a:rPr lang="en-US" baseline="0" dirty="0"/>
              <a:t>practice good oral health and </a:t>
            </a:r>
          </a:p>
          <a:p>
            <a:pPr marL="171450" indent="-171450">
              <a:buFont typeface="Arial" panose="020B0604020202020204" pitchFamily="34" charset="0"/>
              <a:buChar char="•"/>
            </a:pPr>
            <a:r>
              <a:rPr lang="en-US" baseline="0" dirty="0"/>
              <a:t>be tobacco free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We are going to go through each of the 10 standards briefly. </a:t>
            </a:r>
          </a:p>
          <a:p>
            <a:pPr marL="0" indent="0">
              <a:buFont typeface="Arial" panose="020B0604020202020204" pitchFamily="34" charset="0"/>
              <a:buNone/>
            </a:pPr>
            <a:endParaRPr lang="en-US" b="1" baseline="0" dirty="0"/>
          </a:p>
          <a:p>
            <a:r>
              <a:rPr lang="en-US" b="1" baseline="0" dirty="0"/>
              <a:t>Guidebook Reference: </a:t>
            </a:r>
            <a:r>
              <a:rPr lang="en-US" b="0" baseline="0" dirty="0"/>
              <a:t>Page 7 lists the 10 standards</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a:t>
            </a:fld>
            <a:endParaRPr lang="en-US" dirty="0"/>
          </a:p>
        </p:txBody>
      </p:sp>
    </p:spTree>
    <p:extLst>
      <p:ext uri="{BB962C8B-B14F-4D97-AF65-F5344CB8AC3E}">
        <p14:creationId xmlns:p14="http://schemas.microsoft.com/office/powerpoint/2010/main" val="975940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1: Physical Activity and Screen Time</a:t>
            </a:r>
            <a:endParaRPr lang="en-US" dirty="0"/>
          </a:p>
          <a:p>
            <a:endParaRPr lang="en-US" b="1" dirty="0"/>
          </a:p>
          <a:p>
            <a:r>
              <a:rPr lang="en-US" b="1" dirty="0"/>
              <a:t>Sample Script:</a:t>
            </a:r>
          </a:p>
          <a:p>
            <a:r>
              <a:rPr lang="en-US" b="0" dirty="0"/>
              <a:t>Let’s talk about Standard</a:t>
            </a:r>
            <a:r>
              <a:rPr lang="en-US" b="0" baseline="0" dirty="0"/>
              <a:t> 1, encouraging physical activity and limiting screen time.</a:t>
            </a:r>
            <a:endParaRPr lang="en-US" b="0" dirty="0"/>
          </a:p>
          <a:p>
            <a:pPr marL="171450" indent="-171450">
              <a:buFont typeface="Arial" panose="020B0604020202020204" pitchFamily="34" charset="0"/>
              <a:buChar char="•"/>
            </a:pPr>
            <a:r>
              <a:rPr lang="en-US" dirty="0"/>
              <a:t>Why</a:t>
            </a:r>
            <a:r>
              <a:rPr lang="en-US" baseline="0" dirty="0"/>
              <a:t> is this important: </a:t>
            </a:r>
          </a:p>
          <a:p>
            <a:pPr marL="628650" lvl="1" indent="-171450">
              <a:buFont typeface="Arial" panose="020B0604020202020204" pitchFamily="34" charset="0"/>
              <a:buChar char="•"/>
            </a:pPr>
            <a:r>
              <a:rPr lang="en-US" baseline="0" dirty="0"/>
              <a:t>Physical activity and movement are important for a child’s learning and developing brain. Think about all the coordination it take to learn to roll over, walk, catch a ball, or jump on one leg.</a:t>
            </a:r>
          </a:p>
          <a:p>
            <a:pPr marL="628650" lvl="1" indent="-171450">
              <a:buFont typeface="Arial" panose="020B0604020202020204" pitchFamily="34" charset="0"/>
              <a:buChar char="•"/>
            </a:pPr>
            <a:r>
              <a:rPr lang="en-US" baseline="0" dirty="0"/>
              <a:t>It is also an important habit for life to prevent obesity and chronic disease.   </a:t>
            </a:r>
          </a:p>
          <a:p>
            <a:pPr marL="171450" lvl="0" indent="-171450">
              <a:buFont typeface="Arial" panose="020B0604020202020204" pitchFamily="34" charset="0"/>
              <a:buChar char="•"/>
            </a:pPr>
            <a:r>
              <a:rPr lang="en-US" baseline="0" dirty="0"/>
              <a:t>Components of this standard: </a:t>
            </a:r>
          </a:p>
          <a:p>
            <a:pPr marL="628650" lvl="1" indent="-171450">
              <a:buFont typeface="Arial" panose="020B0604020202020204" pitchFamily="34" charset="0"/>
              <a:buChar char="•"/>
            </a:pPr>
            <a:r>
              <a:rPr lang="en-US" baseline="0" dirty="0"/>
              <a:t>Increase the amount of time children spend being active indoors and outdoors while in early care and education.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Include adult-led activities and free-play to encourage various levels of intensity, both moderate and vigorous that increase your heart rate and breath.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Physical activity is never used or withheld from children as a form of punishment. We want children to have a positive experience with physical activity to create that lifelong healthy habit</a:t>
            </a:r>
          </a:p>
          <a:p>
            <a:pPr marL="628650" lvl="1" indent="-171450">
              <a:buFont typeface="Arial" panose="020B0604020202020204" pitchFamily="34" charset="0"/>
              <a:buChar char="•"/>
            </a:pPr>
            <a:r>
              <a:rPr lang="en-US" baseline="0" dirty="0"/>
              <a:t>Limit sedentary time to no more than 60 minutes at time. Nap times are an exception to this rule.</a:t>
            </a:r>
          </a:p>
          <a:p>
            <a:pPr marL="628650" lvl="1" indent="-171450">
              <a:buFont typeface="Arial" panose="020B0604020202020204" pitchFamily="34" charset="0"/>
              <a:buChar char="•"/>
            </a:pPr>
            <a:r>
              <a:rPr lang="en-US" baseline="0" dirty="0"/>
              <a:t>Limit screen time to three hours or less per week. Children under age two are not allowed any screen time and screen time is not allowed during meals or snacks.</a:t>
            </a:r>
          </a:p>
          <a:p>
            <a:pPr marL="457200" lvl="1" indent="0">
              <a:buFont typeface="Arial" panose="020B0604020202020204" pitchFamily="34" charset="0"/>
              <a:buNone/>
            </a:pPr>
            <a:endParaRPr lang="en-US" baseline="0" dirty="0"/>
          </a:p>
          <a:p>
            <a:pPr marL="0" lvl="0" indent="0">
              <a:buFont typeface="Arial" panose="020B0604020202020204" pitchFamily="34" charset="0"/>
              <a:buNone/>
            </a:pPr>
            <a:r>
              <a:rPr lang="en-US" baseline="0" dirty="0"/>
              <a:t>Guidebook: Page 9 - 14</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12</a:t>
            </a:fld>
            <a:endParaRPr lang="en-US" dirty="0"/>
          </a:p>
        </p:txBody>
      </p:sp>
    </p:spTree>
    <p:extLst>
      <p:ext uri="{BB962C8B-B14F-4D97-AF65-F5344CB8AC3E}">
        <p14:creationId xmlns:p14="http://schemas.microsoft.com/office/powerpoint/2010/main" val="3432801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share information on the connection between physical activity and  learning.  </a:t>
            </a:r>
            <a:endParaRPr lang="en-US" dirty="0"/>
          </a:p>
          <a:p>
            <a:endParaRPr lang="en-US" b="1" dirty="0"/>
          </a:p>
          <a:p>
            <a:r>
              <a:rPr lang="en-US" b="1" dirty="0"/>
              <a:t>Sample Script</a:t>
            </a:r>
            <a:endParaRPr lang="en-US" dirty="0"/>
          </a:p>
          <a:p>
            <a:pPr marL="171450" indent="-171450">
              <a:buFont typeface="Arial" panose="020B0604020202020204" pitchFamily="34" charset="0"/>
              <a:buChar char="•"/>
            </a:pPr>
            <a:r>
              <a:rPr lang="en-US" dirty="0"/>
              <a:t>This</a:t>
            </a:r>
            <a:r>
              <a:rPr lang="en-US" baseline="0" dirty="0"/>
              <a:t> image shows the results of a study used to demonstrated the effects physical activity has on students/children brain activity before taking a test.  The first group of students (brain on the left of screen) sat quietly for 20 minutes before taking a test.  The second group of students (right side of screen) went for a 20 minute walk before taking a test.  Notice the difference in the brain activity.  </a:t>
            </a:r>
          </a:p>
          <a:p>
            <a:pPr marL="171450" indent="-171450">
              <a:buFont typeface="Arial" panose="020B0604020202020204" pitchFamily="34" charset="0"/>
              <a:buChar char="•"/>
            </a:pPr>
            <a:r>
              <a:rPr lang="en-US" baseline="0" dirty="0"/>
              <a:t>Ask participants which brain appears to be more active (the walking group).  Ask participants which group of children they believe might perform better on the test (the walking group).  Ask participants to think about which brain they want in their classroom/child care home?</a:t>
            </a:r>
            <a:endParaRPr lang="en-US" dirty="0"/>
          </a:p>
          <a:p>
            <a:pPr marL="171450" indent="-171450">
              <a:buFont typeface="Arial" panose="020B0604020202020204" pitchFamily="34" charset="0"/>
              <a:buChar char="•"/>
            </a:pPr>
            <a:r>
              <a:rPr lang="en-US" dirty="0"/>
              <a:t>Note</a:t>
            </a:r>
            <a:r>
              <a:rPr lang="en-US" baseline="0" dirty="0"/>
              <a:t> to participants that these e</a:t>
            </a:r>
            <a:r>
              <a:rPr lang="en-US" dirty="0"/>
              <a:t>ffects were shown to last up to 60 minutes after physical activity,</a:t>
            </a:r>
            <a:r>
              <a:rPr lang="en-US" baseline="0" dirty="0"/>
              <a:t> and this study helps explain why being physically active on a regular basis increases children’s capacity to learn and perform better academically.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4E060CFD-E371-4B37-9C7B-F89BD27D4E42}"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903397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Background: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Power UP Slides are a combination of knowledge checks and/or attention grabbers to break up the didactic lecture and increase retention. </a:t>
            </a:r>
          </a:p>
          <a:p>
            <a:endParaRPr lang="en-US" b="1" baseline="0" dirty="0"/>
          </a:p>
          <a:p>
            <a:r>
              <a:rPr lang="en-US" b="1" baseline="0" dirty="0"/>
              <a:t>Instructions: </a:t>
            </a:r>
          </a:p>
          <a:p>
            <a:pPr marL="171450" indent="-171450">
              <a:buFont typeface="Arial" panose="020B0604020202020204" pitchFamily="34" charset="0"/>
              <a:buChar char="•"/>
            </a:pPr>
            <a:r>
              <a:rPr lang="en-US" b="0" baseline="0" dirty="0"/>
              <a:t>Let’s get our brain and body going. Please stand if you are able to. If not, you can do these activities from your seated position. </a:t>
            </a:r>
          </a:p>
          <a:p>
            <a:pPr marL="171450" indent="-171450">
              <a:buFont typeface="Arial" panose="020B0604020202020204" pitchFamily="34" charset="0"/>
              <a:buChar char="•"/>
            </a:pPr>
            <a:r>
              <a:rPr lang="en-US" b="0" baseline="0" dirty="0"/>
              <a:t>I am going to show you a few pictures. When you see the picture, act out the photo. For example, if I show a picture of someone walking, you will walk in place.</a:t>
            </a:r>
          </a:p>
          <a:p>
            <a:pPr marL="171450" indent="-171450">
              <a:buFont typeface="Arial" panose="020B0604020202020204" pitchFamily="34" charset="0"/>
              <a:buChar char="•"/>
            </a:pPr>
            <a:r>
              <a:rPr lang="en-US" b="0" baseline="0" dirty="0"/>
              <a:t>As you are moving, think about how old children are when they learn to do this activity and tell me your guess.</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baseline="0" dirty="0"/>
              <a:t>Sample Script: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[demonstrate balancing on one leg] ask when do children learn to balance on one leg? </a:t>
            </a:r>
          </a:p>
          <a:p>
            <a:pPr marL="628650" lvl="1" indent="-171450">
              <a:buFont typeface="Arial" panose="020B0604020202020204" pitchFamily="34" charset="0"/>
              <a:buChar char="•"/>
            </a:pPr>
            <a:r>
              <a:rPr lang="en-US" b="0" baseline="0" dirty="0"/>
              <a:t>ANSWER: 3 years can balance briefly on one foot.</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throw a ball motion] when do children learn to throw a ball?</a:t>
            </a:r>
          </a:p>
          <a:p>
            <a:pPr marL="628650" lvl="1" indent="-171450">
              <a:buFont typeface="Arial" panose="020B0604020202020204" pitchFamily="34" charset="0"/>
              <a:buChar char="•"/>
            </a:pPr>
            <a:r>
              <a:rPr lang="en-US" b="0" baseline="0" dirty="0"/>
              <a:t>ANSWER: 3 years old, can throw a large ball</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catching a ball motion] when do children learn to catch a ball?</a:t>
            </a:r>
          </a:p>
          <a:p>
            <a:pPr marL="628650" lvl="1" indent="-171450">
              <a:buFont typeface="Arial" panose="020B0604020202020204" pitchFamily="34" charset="0"/>
              <a:buChar char="•"/>
            </a:pPr>
            <a:r>
              <a:rPr lang="en-US" b="0" baseline="0" dirty="0"/>
              <a:t>ANSWER: 3 years old, start to catch a ball and by 5 most can catch a ball with hands</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monkey bars motion] when do children learn to do the monkey bars?</a:t>
            </a:r>
          </a:p>
          <a:p>
            <a:pPr marL="628650" lvl="1" indent="-171450">
              <a:buFont typeface="Arial" panose="020B0604020202020204" pitchFamily="34" charset="0"/>
              <a:buChar char="•"/>
            </a:pPr>
            <a:r>
              <a:rPr lang="en-US" b="0" baseline="0" dirty="0"/>
              <a:t>ANSWER: 4 – 5 year </a:t>
            </a:r>
            <a:r>
              <a:rPr lang="en-US" b="0" baseline="0" dirty="0" err="1"/>
              <a:t>olds</a:t>
            </a:r>
            <a:r>
              <a:rPr lang="en-US" b="0" baseline="0" dirty="0"/>
              <a:t> can start to hang from a monkey bar, but crossing monkey bars occurs closer to 6 and older school age children. </a:t>
            </a:r>
          </a:p>
          <a:p>
            <a:pPr marL="628650" lvl="1" indent="-171450">
              <a:buFont typeface="Arial" panose="020B0604020202020204" pitchFamily="34" charset="0"/>
              <a:buChar char="•"/>
            </a:pPr>
            <a:endParaRPr lang="en-US" b="0" baseline="0" dirty="0"/>
          </a:p>
          <a:p>
            <a:pPr marL="171450" lvl="0" indent="-171450">
              <a:buFont typeface="Arial" panose="020B0604020202020204" pitchFamily="34" charset="0"/>
              <a:buChar char="•"/>
            </a:pPr>
            <a:r>
              <a:rPr lang="en-US" b="0" baseline="0" dirty="0"/>
              <a:t>Thank you for participating, you can take a seat now and notice how you feel as you continue through this presentation.</a:t>
            </a:r>
          </a:p>
          <a:p>
            <a:endParaRPr lang="en-US" b="1" baseline="0" dirty="0"/>
          </a:p>
          <a:p>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14</a:t>
            </a:fld>
            <a:endParaRPr lang="en-US" dirty="0"/>
          </a:p>
        </p:txBody>
      </p:sp>
    </p:spTree>
    <p:extLst>
      <p:ext uri="{BB962C8B-B14F-4D97-AF65-F5344CB8AC3E}">
        <p14:creationId xmlns:p14="http://schemas.microsoft.com/office/powerpoint/2010/main" val="1835641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2: Sun Safety</a:t>
            </a:r>
            <a:endParaRPr lang="en-US" dirty="0"/>
          </a:p>
          <a:p>
            <a:endParaRPr lang="en-US" b="1" dirty="0"/>
          </a:p>
          <a:p>
            <a:r>
              <a:rPr lang="en-US" b="1" dirty="0"/>
              <a:t>Sample Script:</a:t>
            </a:r>
          </a:p>
          <a:p>
            <a:r>
              <a:rPr lang="en-US" b="0" dirty="0"/>
              <a:t>The next standard is about practicing</a:t>
            </a:r>
            <a:r>
              <a:rPr lang="en-US" b="0" baseline="0" dirty="0"/>
              <a:t> Sun Safety when you are outdoors. </a:t>
            </a:r>
          </a:p>
          <a:p>
            <a:r>
              <a:rPr lang="en-US" b="0" baseline="0" dirty="0"/>
              <a:t>WHY</a:t>
            </a:r>
          </a:p>
          <a:p>
            <a:pPr marL="171450" indent="-171450">
              <a:buFont typeface="Arial" panose="020B0604020202020204" pitchFamily="34" charset="0"/>
              <a:buChar char="•"/>
            </a:pPr>
            <a:r>
              <a:rPr lang="en-US" b="0" baseline="0" dirty="0"/>
              <a:t>Arizona has the highest rate of skin cancer in the US and getting a sun burn before the age of 10 can double your risk of getting skin cancer. </a:t>
            </a:r>
          </a:p>
          <a:p>
            <a:endParaRPr lang="en-US" b="0" baseline="0" dirty="0"/>
          </a:p>
          <a:p>
            <a:r>
              <a:rPr lang="en-US" b="0" baseline="0" dirty="0"/>
              <a:t>STANDARD</a:t>
            </a:r>
          </a:p>
          <a:p>
            <a:pPr marL="0" indent="0">
              <a:buFont typeface="Arial" panose="020B0604020202020204" pitchFamily="34" charset="0"/>
              <a:buNone/>
            </a:pPr>
            <a:r>
              <a:rPr lang="en-US" b="0" u="none" baseline="0" dirty="0"/>
              <a:t>There are 7 key ways to practice sun safety while you are playing and exploring the outdoors. </a:t>
            </a:r>
          </a:p>
          <a:p>
            <a:pPr marL="228600" indent="-228600">
              <a:buFont typeface="+mj-lt"/>
              <a:buAutoNum type="arabicPeriod"/>
            </a:pPr>
            <a:r>
              <a:rPr lang="en-US" b="0" u="none" baseline="0" dirty="0"/>
              <a:t>Using sun screen</a:t>
            </a:r>
          </a:p>
          <a:p>
            <a:pPr marL="628650" lvl="1" indent="-171450">
              <a:buFont typeface="Arial" panose="020B0604020202020204" pitchFamily="34" charset="0"/>
              <a:buChar char="•"/>
            </a:pPr>
            <a:r>
              <a:rPr lang="en-US" b="0" u="none" baseline="0" dirty="0"/>
              <a:t>Always select broad spectrum, SPF 15 or higher for the best protection</a:t>
            </a:r>
          </a:p>
          <a:p>
            <a:pPr marL="628650" lvl="1" indent="-171450">
              <a:buFont typeface="Arial" panose="020B0604020202020204" pitchFamily="34" charset="0"/>
              <a:buChar char="•"/>
            </a:pPr>
            <a:r>
              <a:rPr lang="en-US" b="0" u="none" baseline="0" dirty="0"/>
              <a:t>Sunscreen use is not recommended for infants under 6 months</a:t>
            </a:r>
          </a:p>
          <a:p>
            <a:pPr marL="628650" lvl="1" indent="-171450">
              <a:buFont typeface="Arial" panose="020B0604020202020204" pitchFamily="34" charset="0"/>
              <a:buChar char="•"/>
            </a:pPr>
            <a:r>
              <a:rPr lang="en-US" b="0" u="none" baseline="0" dirty="0"/>
              <a:t>Children 3 years and older can start to apply sunscreen themselves</a:t>
            </a:r>
          </a:p>
          <a:p>
            <a:pPr marL="628650" lvl="1" indent="-171450">
              <a:buFont typeface="Arial" panose="020B0604020202020204" pitchFamily="34" charset="0"/>
              <a:buChar char="•"/>
            </a:pPr>
            <a:r>
              <a:rPr lang="en-US" b="0" u="none" baseline="0" dirty="0"/>
              <a:t>Children with special needs may always need assistance applying sunscreen</a:t>
            </a:r>
          </a:p>
          <a:p>
            <a:pPr marL="628650" lvl="1" indent="-171450">
              <a:buFont typeface="Arial" panose="020B0604020202020204" pitchFamily="34" charset="0"/>
              <a:buChar char="•"/>
            </a:pPr>
            <a:r>
              <a:rPr lang="en-US" b="0" u="none" baseline="0" dirty="0"/>
              <a:t>Reapply sunscreen at least every 2 hours and more frequently if children are sweaty or wet</a:t>
            </a:r>
          </a:p>
          <a:p>
            <a:pPr marL="628650" lvl="1" indent="-171450">
              <a:buFont typeface="Arial" panose="020B0604020202020204" pitchFamily="34" charset="0"/>
              <a:buChar char="•"/>
            </a:pPr>
            <a:r>
              <a:rPr lang="en-US" b="0" u="none" baseline="0" dirty="0"/>
              <a:t>Sunscreen lasts for three years, regularly check expiration dates</a:t>
            </a:r>
          </a:p>
          <a:p>
            <a:pPr marL="228600" indent="-228600">
              <a:buFont typeface="+mj-lt"/>
              <a:buAutoNum type="arabicPeriod"/>
            </a:pPr>
            <a:r>
              <a:rPr lang="en-US" b="0" u="none" baseline="0" dirty="0"/>
              <a:t>Wearing a hat and lip balm</a:t>
            </a:r>
          </a:p>
          <a:p>
            <a:pPr marL="628650" lvl="1" indent="-171450">
              <a:buFont typeface="Arial" panose="020B0604020202020204" pitchFamily="34" charset="0"/>
              <a:buChar char="•"/>
            </a:pPr>
            <a:r>
              <a:rPr lang="en-US" b="0" u="none" baseline="0" dirty="0"/>
              <a:t>Choose a wide brimmed hat that covers ears neck and face</a:t>
            </a:r>
          </a:p>
          <a:p>
            <a:pPr marL="628650" lvl="1" indent="-171450">
              <a:buFont typeface="Arial" panose="020B0604020202020204" pitchFamily="34" charset="0"/>
              <a:buChar char="•"/>
            </a:pPr>
            <a:r>
              <a:rPr lang="en-US" b="0" u="none" baseline="0" dirty="0"/>
              <a:t>Lip Balm should be SPF 15 or higher and can be used for infants and children over 6 months of age</a:t>
            </a:r>
          </a:p>
          <a:p>
            <a:pPr marL="228600" indent="-228600">
              <a:buFont typeface="+mj-lt"/>
              <a:buAutoNum type="arabicPeriod"/>
            </a:pPr>
            <a:r>
              <a:rPr lang="en-US" b="0" u="none" baseline="0" dirty="0"/>
              <a:t>Wearing sunglasses</a:t>
            </a:r>
          </a:p>
          <a:p>
            <a:pPr marL="628650" lvl="1" indent="-171450">
              <a:buFont typeface="Arial" panose="020B0604020202020204" pitchFamily="34" charset="0"/>
              <a:buChar char="•"/>
            </a:pPr>
            <a:r>
              <a:rPr lang="en-US" b="0" u="none" baseline="0" dirty="0"/>
              <a:t>Sunglasses should be marked that they protect against 90% or more UV rays</a:t>
            </a:r>
          </a:p>
          <a:p>
            <a:pPr marL="628650" lvl="1" indent="-171450">
              <a:buFont typeface="Arial" panose="020B0604020202020204" pitchFamily="34" charset="0"/>
              <a:buChar char="•"/>
            </a:pPr>
            <a:r>
              <a:rPr lang="en-US" b="0" u="none" baseline="0" dirty="0"/>
              <a:t>Infants, toddlers and children with special needs may require straps to keep sunglasses in place</a:t>
            </a:r>
          </a:p>
          <a:p>
            <a:pPr marL="228600" indent="-228600">
              <a:buFont typeface="+mj-lt"/>
              <a:buAutoNum type="arabicPeriod"/>
            </a:pPr>
            <a:r>
              <a:rPr lang="en-US" b="0" u="none" baseline="0" dirty="0"/>
              <a:t>Covering up</a:t>
            </a:r>
          </a:p>
          <a:p>
            <a:pPr marL="628650" lvl="1" indent="-171450">
              <a:buFont typeface="Arial" panose="020B0604020202020204" pitchFamily="34" charset="0"/>
              <a:buChar char="•"/>
            </a:pPr>
            <a:r>
              <a:rPr lang="en-US" b="0" u="none" baseline="0" dirty="0"/>
              <a:t>Wear dark colored, long sleeve with tight weave long pants to protect your skin</a:t>
            </a:r>
          </a:p>
          <a:p>
            <a:pPr marL="228600" indent="-228600">
              <a:buFont typeface="+mj-lt"/>
              <a:buAutoNum type="arabicPeriod"/>
            </a:pPr>
            <a:r>
              <a:rPr lang="en-US" b="0" u="none" baseline="0" dirty="0"/>
              <a:t>Limiting time in the midday sun</a:t>
            </a:r>
          </a:p>
          <a:p>
            <a:pPr marL="628650" lvl="1" indent="-171450">
              <a:buFont typeface="Arial" panose="020B0604020202020204" pitchFamily="34" charset="0"/>
              <a:buChar char="•"/>
            </a:pPr>
            <a:r>
              <a:rPr lang="en-US" b="0" u="none" baseline="0" dirty="0"/>
              <a:t>The sun UV radiation is strongest in the middle of the day. Avoid outdoor time between 10am – 4pm</a:t>
            </a:r>
          </a:p>
          <a:p>
            <a:pPr marL="228600" indent="-228600">
              <a:buFont typeface="+mj-lt"/>
              <a:buAutoNum type="arabicPeriod"/>
            </a:pPr>
            <a:r>
              <a:rPr lang="en-US" b="0" u="none" baseline="0" dirty="0"/>
              <a:t>Playing in the shade</a:t>
            </a:r>
          </a:p>
          <a:p>
            <a:pPr marL="628650" lvl="1" indent="-171450">
              <a:buFont typeface="Arial" panose="020B0604020202020204" pitchFamily="34" charset="0"/>
              <a:buChar char="•"/>
            </a:pPr>
            <a:r>
              <a:rPr lang="en-US" b="0" u="none" baseline="0" dirty="0"/>
              <a:t>Seek shade for outdoor activities, especially if your shadow is shorter than the height of your body</a:t>
            </a:r>
          </a:p>
          <a:p>
            <a:pPr marL="228600" indent="-228600">
              <a:buFont typeface="+mj-lt"/>
              <a:buAutoNum type="arabicPeriod"/>
            </a:pPr>
            <a:r>
              <a:rPr lang="en-US" b="0" u="none" baseline="0" dirty="0"/>
              <a:t>And checking the UV index daily</a:t>
            </a:r>
          </a:p>
          <a:p>
            <a:pPr marL="628650" lvl="1" indent="-171450">
              <a:buFont typeface="Arial" panose="020B0604020202020204" pitchFamily="34" charset="0"/>
              <a:buChar char="•"/>
            </a:pPr>
            <a:r>
              <a:rPr lang="en-US" b="0" u="none" baseline="0" dirty="0"/>
              <a:t>The EPA publishes a UV index to rate the danger of the UV radiation. It ranges from 1 being low and 11 being extreme danger. The stronger the index, the more sun safety precautions are needed. </a:t>
            </a:r>
          </a:p>
          <a:p>
            <a:pPr marL="171450" lvl="0" indent="-171450">
              <a:buFont typeface="Arial" panose="020B0604020202020204" pitchFamily="34" charset="0"/>
              <a:buChar char="•"/>
            </a:pPr>
            <a:r>
              <a:rPr lang="en-US" b="0" u="none" baseline="0" dirty="0"/>
              <a:t>Remember you are all role models for children and practicing your own sun safety is a great way for children to learn too.  </a:t>
            </a:r>
          </a:p>
          <a:p>
            <a:endParaRPr lang="en-US" b="0" baseline="0" dirty="0"/>
          </a:p>
          <a:p>
            <a:r>
              <a:rPr lang="en-US" b="0" baseline="0" dirty="0"/>
              <a:t>Guidebook pages 15-20</a:t>
            </a:r>
          </a:p>
          <a:p>
            <a:endParaRPr lang="en-US" b="0" dirty="0"/>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15</a:t>
            </a:fld>
            <a:endParaRPr lang="en-US" dirty="0"/>
          </a:p>
        </p:txBody>
      </p:sp>
    </p:spTree>
    <p:extLst>
      <p:ext uri="{BB962C8B-B14F-4D97-AF65-F5344CB8AC3E}">
        <p14:creationId xmlns:p14="http://schemas.microsoft.com/office/powerpoint/2010/main" val="3544424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p>
          <a:p>
            <a:r>
              <a:rPr lang="en-US" baseline="0" dirty="0"/>
              <a:t>This slide helps transition to discussing the Empower Standard 3: Breastfeeding-friendly environment.</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3 is about creating a breastfeeding-friendly environment. Let’s talk about why this is important</a:t>
            </a:r>
          </a:p>
          <a:p>
            <a:r>
              <a:rPr lang="en-US" b="0" baseline="0" dirty="0"/>
              <a:t>WHY</a:t>
            </a:r>
          </a:p>
          <a:p>
            <a:pPr marL="171450" indent="-171450">
              <a:buFont typeface="Arial" panose="020B0604020202020204" pitchFamily="34" charset="0"/>
              <a:buChar char="•"/>
            </a:pPr>
            <a:r>
              <a:rPr lang="en-US" sz="1200" kern="1200" dirty="0">
                <a:solidFill>
                  <a:schemeClr val="tx1"/>
                </a:solidFill>
                <a:latin typeface="+mn-lt"/>
                <a:ea typeface="+mn-ea"/>
                <a:cs typeface="+mn-cs"/>
              </a:rPr>
              <a:t>Most moms want to breastfeed their child (81%</a:t>
            </a:r>
            <a:r>
              <a:rPr lang="en-US" sz="1200" kern="1200" baseline="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71450" indent="-171450">
              <a:buFont typeface="Arial" panose="020B0604020202020204" pitchFamily="34" charset="0"/>
              <a:buChar char="•"/>
            </a:pPr>
            <a:r>
              <a:rPr lang="en-US" sz="1200" kern="1200" dirty="0">
                <a:solidFill>
                  <a:schemeClr val="tx1"/>
                </a:solidFill>
                <a:latin typeface="+mn-lt"/>
                <a:ea typeface="+mn-ea"/>
                <a:cs typeface="+mn-cs"/>
              </a:rPr>
              <a:t>Many </a:t>
            </a:r>
            <a:r>
              <a:rPr lang="en-US" sz="1200" kern="1200" baseline="0" dirty="0">
                <a:solidFill>
                  <a:schemeClr val="tx1"/>
                </a:solidFill>
                <a:latin typeface="+mn-lt"/>
                <a:ea typeface="+mn-ea"/>
                <a:cs typeface="+mn-cs"/>
              </a:rPr>
              <a:t>moms state that r</a:t>
            </a:r>
            <a:r>
              <a:rPr lang="en-US" sz="1200" kern="1200" dirty="0">
                <a:solidFill>
                  <a:schemeClr val="tx1"/>
                </a:solidFill>
                <a:latin typeface="+mn-lt"/>
                <a:ea typeface="+mn-ea"/>
                <a:cs typeface="+mn-cs"/>
              </a:rPr>
              <a:t>eturning to work is the primary reason for ending breastfeeding </a:t>
            </a:r>
          </a:p>
          <a:p>
            <a:pPr marL="171450" indent="-171450">
              <a:buFont typeface="Arial" panose="020B0604020202020204" pitchFamily="34" charset="0"/>
              <a:buChar char="•"/>
            </a:pPr>
            <a:r>
              <a:rPr lang="en-US" b="0" baseline="0" dirty="0"/>
              <a:t>Research shows there are long term health benefits for both mom and infant from breastfeeding, so ALL Empower facilities, regardless of whether or not you serve infants are asked to provide a breastfeeding friendly environment. </a:t>
            </a:r>
          </a:p>
          <a:p>
            <a:pPr marL="171450" indent="-171450">
              <a:buFont typeface="Arial" panose="020B0604020202020204" pitchFamily="34" charset="0"/>
              <a:buChar char="•"/>
            </a:pPr>
            <a:r>
              <a:rPr lang="en-US" b="0" baseline="0" dirty="0"/>
              <a:t>There are three key ways to do this:</a:t>
            </a:r>
          </a:p>
          <a:p>
            <a:pPr marL="0" indent="0">
              <a:buFont typeface="Arial" panose="020B0604020202020204" pitchFamily="34" charset="0"/>
              <a:buNone/>
            </a:pPr>
            <a:r>
              <a:rPr lang="en-US" b="0" baseline="0" dirty="0"/>
              <a:t>STANDARD</a:t>
            </a:r>
          </a:p>
          <a:p>
            <a:pPr marL="457200" lvl="1" indent="0">
              <a:buFont typeface="Arial" panose="020B0604020202020204" pitchFamily="34" charset="0"/>
              <a:buNone/>
            </a:pPr>
            <a:r>
              <a:rPr lang="en-US" b="0" baseline="0" dirty="0"/>
              <a:t>1) Provide breastfeeding mothers a place or breastfeed or express milk</a:t>
            </a:r>
          </a:p>
          <a:p>
            <a:pPr marL="1085850" lvl="2" indent="-171450">
              <a:buFont typeface="Arial" panose="020B0604020202020204" pitchFamily="34" charset="0"/>
              <a:buChar char="•"/>
            </a:pPr>
            <a:r>
              <a:rPr lang="en-US" b="0" baseline="0" dirty="0"/>
              <a:t>This is a private and sanitary place with an electrical outlet, comfortable chair and nearby access to a sink</a:t>
            </a:r>
          </a:p>
          <a:p>
            <a:pPr marL="457200" lvl="1" indent="0">
              <a:buFont typeface="Arial" panose="020B0604020202020204" pitchFamily="34" charset="0"/>
              <a:buNone/>
            </a:pPr>
            <a:r>
              <a:rPr lang="en-US" b="0" baseline="0" dirty="0"/>
              <a:t>2) Provide a refrigerator or designated space in a refrigerator/freezer for breastmilk to be stored for enrolled infants</a:t>
            </a:r>
          </a:p>
          <a:p>
            <a:pPr marL="1085850" lvl="2" indent="-171450">
              <a:buFont typeface="Arial" panose="020B0604020202020204" pitchFamily="34" charset="0"/>
              <a:buChar char="•"/>
            </a:pPr>
            <a:r>
              <a:rPr lang="en-US" b="0" baseline="0" dirty="0"/>
              <a:t>Ask moms to bring breastmilk in an unbreakable container</a:t>
            </a:r>
          </a:p>
          <a:p>
            <a:pPr marL="1085850" lvl="2" indent="-171450">
              <a:buFont typeface="Arial" panose="020B0604020202020204" pitchFamily="34" charset="0"/>
              <a:buChar char="•"/>
            </a:pPr>
            <a:r>
              <a:rPr lang="en-US" b="0" baseline="0" dirty="0"/>
              <a:t>Store breastmilk with infants full name and date it was brought to center</a:t>
            </a:r>
          </a:p>
          <a:p>
            <a:pPr marL="1085850" lvl="2" indent="-171450">
              <a:buFont typeface="Arial" panose="020B0604020202020204" pitchFamily="34" charset="0"/>
              <a:buChar char="•"/>
            </a:pPr>
            <a:r>
              <a:rPr lang="en-US" b="0" baseline="0" dirty="0"/>
              <a:t>Store in designated space within the refrigerator or freezer (this does not to be a separate fridge from the food)</a:t>
            </a:r>
          </a:p>
          <a:p>
            <a:pPr marL="457200" lvl="1" indent="0">
              <a:buFont typeface="Arial" panose="020B0604020202020204" pitchFamily="34" charset="0"/>
              <a:buNone/>
            </a:pPr>
            <a:r>
              <a:rPr lang="en-US" b="0" baseline="0" dirty="0"/>
              <a:t>3) Reassure nursing mothers that they are welcome by displaying breastfeeding promotion information in a visible location. </a:t>
            </a:r>
          </a:p>
          <a:p>
            <a:pPr marL="914400" lvl="2" indent="0">
              <a:buFont typeface="Arial" panose="020B0604020202020204" pitchFamily="34" charset="0"/>
              <a:buNone/>
            </a:pPr>
            <a:endParaRPr lang="en-US" b="0" baseline="0" dirty="0"/>
          </a:p>
          <a:p>
            <a:pPr marL="171450" indent="-171450">
              <a:buFont typeface="Arial" panose="020B0604020202020204" pitchFamily="34" charset="0"/>
              <a:buChar char="•"/>
            </a:pPr>
            <a:endParaRPr lang="en-US" b="1" baseline="0" dirty="0"/>
          </a:p>
          <a:p>
            <a:pPr marL="171450" indent="-171450">
              <a:buFont typeface="Arial" panose="020B0604020202020204" pitchFamily="34" charset="0"/>
              <a:buChar char="•"/>
            </a:pPr>
            <a:endParaRPr lang="en-US" b="0" baseline="0" dirty="0"/>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16</a:t>
            </a:fld>
            <a:endParaRPr lang="en-US" dirty="0"/>
          </a:p>
        </p:txBody>
      </p:sp>
    </p:spTree>
    <p:extLst>
      <p:ext uri="{BB962C8B-B14F-4D97-AF65-F5344CB8AC3E}">
        <p14:creationId xmlns:p14="http://schemas.microsoft.com/office/powerpoint/2010/main" val="131264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asked to talk about what is an appropriate breastfeeding space? </a:t>
            </a:r>
          </a:p>
          <a:p>
            <a:endParaRPr lang="en-US" b="0" baseline="0" dirty="0"/>
          </a:p>
          <a:p>
            <a:r>
              <a:rPr lang="en-US" b="1" baseline="0" dirty="0"/>
              <a:t>Sample Script: </a:t>
            </a:r>
          </a:p>
          <a:p>
            <a:pPr marL="171450" indent="-171450">
              <a:buFont typeface="Arial" panose="020B0604020202020204" pitchFamily="34" charset="0"/>
              <a:buChar char="•"/>
            </a:pPr>
            <a:r>
              <a:rPr lang="en-US" dirty="0"/>
              <a:t>So what does</a:t>
            </a:r>
            <a:r>
              <a:rPr lang="en-US" baseline="0" dirty="0"/>
              <a:t> a breastfeeding friendly space look like? </a:t>
            </a:r>
          </a:p>
          <a:p>
            <a:pPr marL="171450" indent="-171450">
              <a:buFont typeface="Arial" panose="020B0604020202020204" pitchFamily="34" charset="0"/>
              <a:buChar char="•"/>
            </a:pPr>
            <a:r>
              <a:rPr lang="en-US" baseline="0" dirty="0"/>
              <a:t>(Click to advance slide)</a:t>
            </a:r>
          </a:p>
          <a:p>
            <a:pPr marL="171450" indent="-171450">
              <a:buFont typeface="Arial" panose="020B0604020202020204" pitchFamily="34" charset="0"/>
              <a:buChar char="•"/>
            </a:pPr>
            <a:r>
              <a:rPr lang="en-US" b="1" baseline="0" dirty="0"/>
              <a:t>Photo A: </a:t>
            </a:r>
            <a:r>
              <a:rPr lang="en-US" baseline="0" dirty="0"/>
              <a:t>Is this space acceptable? Why or why not? </a:t>
            </a:r>
          </a:p>
          <a:p>
            <a:pPr marL="628650" lvl="1" indent="-171450">
              <a:buFont typeface="Arial" panose="020B0604020202020204" pitchFamily="34" charset="0"/>
              <a:buChar char="•"/>
            </a:pPr>
            <a:r>
              <a:rPr lang="en-US" baseline="0" dirty="0"/>
              <a:t>Response: Empower requires the space to be sanitary. The bathroom is not an acceptable space to offer to a mom to breastfeed or to pump due to sanitation. Placing a comfortable chair or table inside a bathroom does not make it acceptable.</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B: </a:t>
            </a:r>
            <a:r>
              <a:rPr lang="en-US" baseline="0" dirty="0"/>
              <a:t>Is this acceptable? Why or why not? </a:t>
            </a:r>
          </a:p>
          <a:p>
            <a:pPr marL="628650" lvl="1" indent="-171450">
              <a:buFont typeface="Arial" panose="020B0604020202020204" pitchFamily="34" charset="0"/>
              <a:buChar char="•"/>
            </a:pPr>
            <a:r>
              <a:rPr lang="en-US" baseline="0" dirty="0"/>
              <a:t>Response: This type of stand alone lactation room is acceptable. There is an outlet available for mothers to express their milk via pump and is private. While this space is acceptable it is not expected. Sometimes providers anticipate that providing a space for mothers to breastfeed might mean that we expect them to build on a new room or dedicate a room to be a lactation room 100% of the time. This is not the case—so while this room works, it is not the expectation.</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C: </a:t>
            </a:r>
            <a:r>
              <a:rPr lang="en-US" b="0" baseline="0" dirty="0"/>
              <a:t>Does this look like an acceptable space? Why or why not? A classroom like this is also acceptable, and may be more practical to use an existing space like this. If a woman wanted, she could choose to turn her chair away from the open room or cover </a:t>
            </a:r>
            <a:r>
              <a:rPr lang="en-US" b="0" baseline="0" dirty="0" err="1"/>
              <a:t>upto</a:t>
            </a:r>
            <a:r>
              <a:rPr lang="en-US" b="0" baseline="0" dirty="0"/>
              <a:t> allow for more privacy. There is a sink nearby with running water to wash bottles and hands. </a:t>
            </a:r>
          </a:p>
          <a:p>
            <a:pPr marL="171450" lvl="0" indent="-171450">
              <a:buFont typeface="Arial" panose="020B0604020202020204" pitchFamily="34" charset="0"/>
              <a:buChar char="•"/>
            </a:pPr>
            <a:r>
              <a:rPr lang="en-US" b="0" baseline="0" dirty="0"/>
              <a:t>In a home, this space could be a recliner or another chair with space. A spare bedroom, office, family room, </a:t>
            </a:r>
            <a:r>
              <a:rPr lang="en-US" b="0" baseline="0" dirty="0" err="1"/>
              <a:t>etc</a:t>
            </a:r>
            <a:r>
              <a:rPr lang="en-US" b="0" baseline="0" dirty="0"/>
              <a:t> could also work in the home setting.</a:t>
            </a:r>
          </a:p>
          <a:p>
            <a:pPr marL="171450" lvl="0" indent="-171450">
              <a:buFont typeface="Arial" panose="020B0604020202020204" pitchFamily="34" charset="0"/>
              <a:buChar char="•"/>
            </a:pPr>
            <a:endParaRPr lang="en-US" b="0" baseline="0" dirty="0"/>
          </a:p>
          <a:p>
            <a:pPr marL="0" lvl="0" indent="0">
              <a:buFont typeface="Arial" panose="020B0604020202020204" pitchFamily="34" charset="0"/>
              <a:buNone/>
            </a:pPr>
            <a:r>
              <a:rPr lang="en-US" b="1" baseline="0" dirty="0"/>
              <a:t>Animation:</a:t>
            </a:r>
          </a:p>
          <a:p>
            <a:pPr marL="171450" lvl="0" indent="-171450">
              <a:buFont typeface="Arial" panose="020B0604020202020204" pitchFamily="34" charset="0"/>
              <a:buChar char="•"/>
            </a:pPr>
            <a:r>
              <a:rPr lang="en-US" b="0" baseline="0" dirty="0"/>
              <a:t>There are three animations on this slide. Each click will advance another picture to discuss</a:t>
            </a:r>
            <a:endParaRPr lang="en-US" b="0" dirty="0"/>
          </a:p>
        </p:txBody>
      </p:sp>
      <p:sp>
        <p:nvSpPr>
          <p:cNvPr id="4" name="Slide Number Placeholder 3"/>
          <p:cNvSpPr>
            <a:spLocks noGrp="1"/>
          </p:cNvSpPr>
          <p:nvPr>
            <p:ph type="sldNum" sz="quarter" idx="10"/>
          </p:nvPr>
        </p:nvSpPr>
        <p:spPr/>
        <p:txBody>
          <a:bodyPr/>
          <a:lstStyle/>
          <a:p>
            <a:fld id="{9417CB30-01A3-43B4-8E89-D5C52CA00A81}" type="slidenum">
              <a:rPr lang="en-US" smtClean="0"/>
              <a:t>17</a:t>
            </a:fld>
            <a:endParaRPr lang="en-US" dirty="0"/>
          </a:p>
        </p:txBody>
      </p:sp>
      <p:sp>
        <p:nvSpPr>
          <p:cNvPr id="5" name="Date Placeholder 4"/>
          <p:cNvSpPr>
            <a:spLocks noGrp="1"/>
          </p:cNvSpPr>
          <p:nvPr>
            <p:ph type="dt" idx="11"/>
          </p:nvPr>
        </p:nvSpPr>
        <p:spPr/>
        <p:txBody>
          <a:bodyPr/>
          <a:lstStyle/>
          <a:p>
            <a:fld id="{022821C7-D3A0-4031-B802-C173CF07BD0C}" type="datetime1">
              <a:rPr lang="en-US" smtClean="0"/>
              <a:t>12/1/2017</a:t>
            </a:fld>
            <a:endParaRPr lang="en-US"/>
          </a:p>
        </p:txBody>
      </p:sp>
    </p:spTree>
    <p:extLst>
      <p:ext uri="{BB962C8B-B14F-4D97-AF65-F5344CB8AC3E}">
        <p14:creationId xmlns:p14="http://schemas.microsoft.com/office/powerpoint/2010/main" val="2600714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aseline="0" dirty="0"/>
              <a:t>This slide helps transition to discussing the Empower Standard 4: Child and Adult Care Food Program.</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4 is using the resources that the Child and Adult Care Food Program provides to provide healthy and nutritious meals to children. Let’s talk more about CACFP.</a:t>
            </a:r>
          </a:p>
          <a:p>
            <a:pPr marL="0" indent="0">
              <a:buFont typeface="Arial" panose="020B0604020202020204" pitchFamily="34" charset="0"/>
              <a:buNone/>
            </a:pPr>
            <a:r>
              <a:rPr lang="en-US" b="0" baseline="0" dirty="0"/>
              <a:t>WHY</a:t>
            </a:r>
          </a:p>
          <a:p>
            <a:pPr marL="171450" indent="-171450">
              <a:buFont typeface="Arial" panose="020B0604020202020204" pitchFamily="34" charset="0"/>
              <a:buChar char="•"/>
            </a:pPr>
            <a:r>
              <a:rPr lang="en-US" dirty="0"/>
              <a:t>CACFP is a federally-funded program from USDA and is administered</a:t>
            </a:r>
            <a:r>
              <a:rPr lang="en-US" baseline="0" dirty="0"/>
              <a:t> by Arizona Department of Education. </a:t>
            </a:r>
            <a:r>
              <a:rPr lang="en-US" dirty="0"/>
              <a:t> </a:t>
            </a:r>
          </a:p>
          <a:p>
            <a:pPr marL="171450" indent="-171450">
              <a:buFont typeface="Arial" panose="020B0604020202020204" pitchFamily="34" charset="0"/>
              <a:buChar char="•"/>
            </a:pPr>
            <a:r>
              <a:rPr lang="en-US" dirty="0"/>
              <a:t>It helps programs provide nutritious meals and snacks for low-income children through child care settings.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STANDARD</a:t>
            </a:r>
          </a:p>
          <a:p>
            <a:pPr marL="171450" indent="-171450">
              <a:buFont typeface="Arial" panose="020B0604020202020204" pitchFamily="34" charset="0"/>
              <a:buChar char="•"/>
            </a:pPr>
            <a:r>
              <a:rPr lang="en-US" b="0" baseline="0" dirty="0"/>
              <a:t>To meet this standard’s requirements, there are three steps:</a:t>
            </a:r>
          </a:p>
          <a:p>
            <a:pPr marL="628650" lvl="1" indent="-171450">
              <a:buFont typeface="Arial" panose="020B0604020202020204" pitchFamily="34" charset="0"/>
              <a:buChar char="•"/>
            </a:pPr>
            <a:r>
              <a:rPr lang="en-US" b="0" baseline="0" dirty="0"/>
              <a:t>Determine if your facility is eligible to participate in CACFP and if you are a good fit for the program. </a:t>
            </a:r>
          </a:p>
          <a:p>
            <a:pPr marL="1085850" lvl="2" indent="-171450">
              <a:buFont typeface="Arial" panose="020B0604020202020204" pitchFamily="34" charset="0"/>
              <a:buChar char="•"/>
            </a:pPr>
            <a:r>
              <a:rPr lang="en-US" b="0" baseline="0" dirty="0"/>
              <a:t>USDA sets the income eligibility requirements for this program based on poverty levels to serve families most in need.</a:t>
            </a:r>
          </a:p>
          <a:p>
            <a:pPr marL="628650" lvl="1" indent="-171450">
              <a:buFont typeface="Arial" panose="020B0604020202020204" pitchFamily="34" charset="0"/>
              <a:buChar char="•"/>
            </a:pPr>
            <a:r>
              <a:rPr lang="en-US" b="0" baseline="0" dirty="0"/>
              <a:t>Participate in CACFP if you are eligible and a good fit. </a:t>
            </a:r>
          </a:p>
          <a:p>
            <a:pPr marL="628650" lvl="1" indent="-171450">
              <a:buFont typeface="Arial" panose="020B0604020202020204" pitchFamily="34" charset="0"/>
              <a:buChar char="•"/>
            </a:pPr>
            <a:r>
              <a:rPr lang="en-US" b="0" baseline="0" dirty="0"/>
              <a:t>Document eligibility and participation status. </a:t>
            </a: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18</a:t>
            </a:fld>
            <a:endParaRPr lang="en-US" dirty="0"/>
          </a:p>
        </p:txBody>
      </p:sp>
    </p:spTree>
    <p:extLst>
      <p:ext uri="{BB962C8B-B14F-4D97-AF65-F5344CB8AC3E}">
        <p14:creationId xmlns:p14="http://schemas.microsoft.com/office/powerpoint/2010/main" val="788095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5: Limiting Fruit Juice.</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5 is about supporting healthy beverages by limiting fruit juice.</a:t>
            </a:r>
          </a:p>
          <a:p>
            <a:pPr marL="0" indent="0">
              <a:buFont typeface="Arial" panose="020B0604020202020204" pitchFamily="34" charset="0"/>
              <a:buNone/>
            </a:pPr>
            <a:r>
              <a:rPr lang="en-US" b="0" baseline="0" dirty="0"/>
              <a:t>WHY</a:t>
            </a:r>
          </a:p>
          <a:p>
            <a:pPr marL="0" indent="0">
              <a:buFont typeface="Arial" panose="020B0604020202020204" pitchFamily="34" charset="0"/>
              <a:buNone/>
            </a:pPr>
            <a:r>
              <a:rPr lang="en-US" b="0" baseline="0" dirty="0"/>
              <a:t>While fruit juice can be a part of a healthy diet, too much fruit juice can cause fill up children’s stomachs replacing more nutritious meals and leading to excess calorie intake. It can also promote tooth decay. To help you keep fruit juice consumption in a healthy range, Empower has 5 key steps to limiting fruit juice:</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STANDARD</a:t>
            </a:r>
          </a:p>
          <a:p>
            <a:pPr marL="0" indent="0">
              <a:buFont typeface="Arial" panose="020B0604020202020204" pitchFamily="34" charset="0"/>
              <a:buNone/>
            </a:pPr>
            <a:r>
              <a:rPr lang="en-US" b="0" baseline="0" dirty="0"/>
              <a:t>1) For facilities that care for infants, fruit juice is not offered to a child age 0 – 11 months</a:t>
            </a:r>
          </a:p>
          <a:p>
            <a:pPr marL="0" lvl="0" indent="0">
              <a:buFont typeface="Arial" panose="020B0604020202020204" pitchFamily="34" charset="0"/>
              <a:buNone/>
            </a:pPr>
            <a:r>
              <a:rPr lang="en-US" b="0" baseline="0" dirty="0"/>
              <a:t>2) Empower facilities do not offer juice more than 2 x per week</a:t>
            </a:r>
          </a:p>
          <a:p>
            <a:pPr marL="0" lvl="0" indent="0">
              <a:buFont typeface="Arial" panose="020B0604020202020204" pitchFamily="34" charset="0"/>
              <a:buNone/>
            </a:pPr>
            <a:r>
              <a:rPr lang="en-US" b="0" baseline="0" dirty="0"/>
              <a:t>3) Empower recognizes the need to tailor standards to meet children with special health care needs. Some children with special health care needs may have additional calorie needs and may be required to drink more juice. This is allowable in the Empower guidelines. </a:t>
            </a:r>
          </a:p>
          <a:p>
            <a:pPr marL="0" lvl="0" indent="0">
              <a:buFont typeface="Arial" panose="020B0604020202020204" pitchFamily="34" charset="0"/>
              <a:buNone/>
            </a:pPr>
            <a:r>
              <a:rPr lang="en-US" b="0" baseline="0" dirty="0"/>
              <a:t>4) When it is offered, the serving shall be no more than 4 </a:t>
            </a:r>
            <a:r>
              <a:rPr lang="en-US" b="0" baseline="0" dirty="0" err="1"/>
              <a:t>oz</a:t>
            </a:r>
            <a:r>
              <a:rPr lang="en-US" b="0" baseline="0" dirty="0"/>
              <a:t> of juice at one time for children aged 1 – 5 years</a:t>
            </a:r>
          </a:p>
          <a:p>
            <a:pPr marL="628650" lvl="1" indent="-171450">
              <a:buFont typeface="Arial" panose="020B0604020202020204" pitchFamily="34" charset="0"/>
              <a:buChar char="•"/>
            </a:pPr>
            <a:r>
              <a:rPr lang="en-US" b="0" baseline="0" dirty="0"/>
              <a:t>Or, no more than 6 </a:t>
            </a:r>
            <a:r>
              <a:rPr lang="en-US" b="0" baseline="0" dirty="0" err="1"/>
              <a:t>oz</a:t>
            </a:r>
            <a:r>
              <a:rPr lang="en-US" b="0" baseline="0" dirty="0"/>
              <a:t> of juice at one time for children 6 years and older</a:t>
            </a:r>
          </a:p>
          <a:p>
            <a:pPr marL="628650" lvl="1" indent="-171450">
              <a:buFont typeface="Arial" panose="020B0604020202020204" pitchFamily="34" charset="0"/>
              <a:buChar char="•"/>
            </a:pPr>
            <a:r>
              <a:rPr lang="en-US" b="0" baseline="0" dirty="0"/>
              <a:t>Always serve juice in a cup to prevent tooth decay unless there is a special health care need. </a:t>
            </a:r>
          </a:p>
          <a:p>
            <a:pPr marL="0" lvl="0" indent="0">
              <a:buFont typeface="Arial" panose="020B0604020202020204" pitchFamily="34" charset="0"/>
              <a:buNone/>
            </a:pPr>
            <a:r>
              <a:rPr lang="en-US" b="0" baseline="0" dirty="0"/>
              <a:t>5) When juice is offered, ensure that only 100% juice is used and it is only offered at structured meal or snack time </a:t>
            </a:r>
          </a:p>
          <a:p>
            <a:pPr marL="628650" lvl="1" indent="-171450">
              <a:buFont typeface="Arial" panose="020B0604020202020204" pitchFamily="34" charset="0"/>
              <a:buChar char="•"/>
            </a:pPr>
            <a:r>
              <a:rPr lang="en-US" b="0" baseline="0" dirty="0"/>
              <a:t>Water and milk are preferred beverage for meal and snack time</a:t>
            </a:r>
          </a:p>
          <a:p>
            <a:pPr marL="1085850" lvl="2"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19</a:t>
            </a:fld>
            <a:endParaRPr lang="en-US" dirty="0"/>
          </a:p>
        </p:txBody>
      </p:sp>
    </p:spTree>
    <p:extLst>
      <p:ext uri="{BB962C8B-B14F-4D97-AF65-F5344CB8AC3E}">
        <p14:creationId xmlns:p14="http://schemas.microsoft.com/office/powerpoint/2010/main" val="3804195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  </a:t>
            </a:r>
            <a:endParaRPr lang="en-US" b="1" u="sng" dirty="0"/>
          </a:p>
          <a:p>
            <a:r>
              <a:rPr lang="en-US" b="1" u="none" dirty="0"/>
              <a:t>Background</a:t>
            </a:r>
            <a:r>
              <a:rPr lang="en-US" b="1" u="none" baseline="0" dirty="0"/>
              <a:t>: </a:t>
            </a:r>
            <a:r>
              <a:rPr lang="en-US" b="0" dirty="0"/>
              <a:t>This activity serves two purposes: an icebreaker and an experiential activity that can be used to link to</a:t>
            </a:r>
            <a:r>
              <a:rPr lang="en-US" b="0" baseline="0" dirty="0"/>
              <a:t> how environment influences behavior</a:t>
            </a:r>
            <a:r>
              <a:rPr lang="en-US" b="0" dirty="0"/>
              <a:t>. This activity should</a:t>
            </a:r>
            <a:r>
              <a:rPr lang="en-US" b="0" baseline="0" dirty="0"/>
              <a:t> take no more than 5 minutes</a:t>
            </a:r>
            <a:endParaRPr lang="en-US" b="0" dirty="0"/>
          </a:p>
          <a:p>
            <a:endParaRPr lang="en-US" b="0" dirty="0"/>
          </a:p>
          <a:p>
            <a:r>
              <a:rPr lang="en-US" b="1" u="sng" dirty="0"/>
              <a:t>Instructions</a:t>
            </a:r>
            <a:r>
              <a:rPr lang="en-US" b="0" u="sng" dirty="0"/>
              <a:t>:</a:t>
            </a:r>
          </a:p>
          <a:p>
            <a:r>
              <a:rPr lang="en-US" b="0" u="none" dirty="0"/>
              <a:t>Ask participant</a:t>
            </a:r>
            <a:r>
              <a:rPr lang="en-US" b="0" u="none" baseline="0" dirty="0"/>
              <a:t>s to think about their most memorable school lunch from elementary school. What factors made this such a memorable lunch? Was it the food you were eating? Or the people you ate lunch with? What did the room look like where you at lunch? Who provided and served the food? How did that make you feel. Pause for a moment for the participants to reflect then ask:</a:t>
            </a:r>
          </a:p>
          <a:p>
            <a:endParaRPr lang="en-US" b="0" u="none" baseline="0" dirty="0"/>
          </a:p>
          <a:p>
            <a:r>
              <a:rPr lang="en-US" b="0" u="none" baseline="0" dirty="0"/>
              <a:t>Would anyone like to share what made their school lunch experience so memorable? Allow for responses as time permits</a:t>
            </a:r>
          </a:p>
          <a:p>
            <a:r>
              <a:rPr lang="en-US" b="0" u="none" dirty="0"/>
              <a:t> </a:t>
            </a:r>
          </a:p>
          <a:p>
            <a:pPr marL="171450" indent="-171450">
              <a:buFontTx/>
              <a:buChar char="-"/>
            </a:pPr>
            <a:r>
              <a:rPr lang="en-US" b="0" u="none" dirty="0"/>
              <a:t>Examples of influences that may be offered to the group:</a:t>
            </a:r>
          </a:p>
          <a:p>
            <a:pPr marL="628650" lvl="1" indent="-171450">
              <a:buFontTx/>
              <a:buChar char="-"/>
            </a:pPr>
            <a:r>
              <a:rPr lang="en-US" b="0" u="none" dirty="0"/>
              <a:t>The</a:t>
            </a:r>
            <a:r>
              <a:rPr lang="en-US" b="0" u="none" baseline="0" dirty="0"/>
              <a:t> friends I ate with? </a:t>
            </a:r>
          </a:p>
          <a:p>
            <a:pPr marL="628650" lvl="1" indent="-171450">
              <a:buFontTx/>
              <a:buChar char="-"/>
            </a:pPr>
            <a:r>
              <a:rPr lang="en-US" b="0" u="none" baseline="0" dirty="0"/>
              <a:t>My favorite food packed by my parent</a:t>
            </a:r>
          </a:p>
          <a:p>
            <a:pPr marL="628650" lvl="1" indent="-171450">
              <a:buFontTx/>
              <a:buChar char="-"/>
            </a:pPr>
            <a:r>
              <a:rPr lang="en-US" b="0" u="none" baseline="0" dirty="0"/>
              <a:t>Fridays always had pizza on the menu and everyone was relaxed that day</a:t>
            </a:r>
            <a:endParaRPr lang="en-US" b="0" u="none" dirty="0"/>
          </a:p>
          <a:p>
            <a:pPr marL="628650" lvl="1" indent="-171450">
              <a:buFontTx/>
              <a:buChar char="-"/>
            </a:pPr>
            <a:r>
              <a:rPr lang="en-US" b="0" u="none" dirty="0"/>
              <a:t>I</a:t>
            </a:r>
            <a:r>
              <a:rPr lang="en-US" b="0" u="none" baseline="0" dirty="0"/>
              <a:t> had a happy lunch server or an angry lunch server</a:t>
            </a:r>
            <a:endParaRPr lang="en-US" b="0" u="none" dirty="0"/>
          </a:p>
          <a:p>
            <a:pPr marL="628650" lvl="1" indent="-171450">
              <a:buFontTx/>
              <a:buChar char="-"/>
            </a:pPr>
            <a:r>
              <a:rPr lang="en-US" b="0" u="none" dirty="0"/>
              <a:t>I</a:t>
            </a:r>
            <a:r>
              <a:rPr lang="en-US" b="0" u="none" baseline="0" dirty="0"/>
              <a:t> had to eat what was on the menu and provided to me</a:t>
            </a:r>
            <a:endParaRPr lang="en-US" b="0" u="none" dirty="0"/>
          </a:p>
          <a:p>
            <a:pPr marL="0" lvl="0" indent="0">
              <a:buFontTx/>
              <a:buNone/>
            </a:pPr>
            <a:endParaRPr lang="en-US" b="0" u="none" dirty="0"/>
          </a:p>
          <a:p>
            <a:pPr marL="0" lvl="0" indent="0">
              <a:buFontTx/>
              <a:buNone/>
            </a:pPr>
            <a:r>
              <a:rPr lang="en-US" b="0" u="none" dirty="0"/>
              <a:t>Transition to next slide by stating that the purpose of today’s training is to discuss the Empower Program and how certain policy and environmental changes in the child care setting can create lasting impact. </a:t>
            </a:r>
          </a:p>
          <a:p>
            <a:pPr marL="0" lvl="0" indent="0">
              <a:buFontTx/>
              <a:buNone/>
            </a:pPr>
            <a:endParaRPr lang="en-US" b="0" u="none" dirty="0"/>
          </a:p>
        </p:txBody>
      </p:sp>
      <p:sp>
        <p:nvSpPr>
          <p:cNvPr id="4" name="Slide Number Placeholder 3"/>
          <p:cNvSpPr>
            <a:spLocks noGrp="1"/>
          </p:cNvSpPr>
          <p:nvPr>
            <p:ph type="sldNum" sz="quarter" idx="10"/>
          </p:nvPr>
        </p:nvSpPr>
        <p:spPr/>
        <p:txBody>
          <a:bodyPr/>
          <a:lstStyle/>
          <a:p>
            <a:fld id="{4BC04514-724F-4A4C-A75C-3A0A6C72B7C8}" type="slidenum">
              <a:rPr lang="en-US" smtClean="0"/>
              <a:t>2</a:t>
            </a:fld>
            <a:endParaRPr lang="en-US" dirty="0"/>
          </a:p>
        </p:txBody>
      </p:sp>
    </p:spTree>
    <p:extLst>
      <p:ext uri="{BB962C8B-B14F-4D97-AF65-F5344CB8AC3E}">
        <p14:creationId xmlns:p14="http://schemas.microsoft.com/office/powerpoint/2010/main" val="38929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6: Family Style Meals</a:t>
            </a:r>
          </a:p>
          <a:p>
            <a:endParaRPr lang="en-US" b="1" baseline="0" dirty="0"/>
          </a:p>
          <a:p>
            <a:r>
              <a:rPr lang="en-US" b="1" baseline="0" dirty="0"/>
              <a:t>Sample Script:</a:t>
            </a:r>
          </a:p>
          <a:p>
            <a:pPr marL="171450" indent="-171450">
              <a:buFont typeface="Arial" panose="020B0604020202020204" pitchFamily="34" charset="0"/>
              <a:buChar char="•"/>
            </a:pPr>
            <a:r>
              <a:rPr lang="en-US" b="0" baseline="0" dirty="0"/>
              <a:t>Let’s keep talking about healthy nutritious meals by taking a look at Family Style Meals, Standard 6.</a:t>
            </a:r>
          </a:p>
          <a:p>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family style meals, all food is placed in serving bowls on the table and children are encouraged to serve themselves or serve themselves with help from an adult. The adult child care providers sit at the table with the children. Children and child care providers practice good manners in a pleasant mealtime setting.</a:t>
            </a:r>
          </a:p>
          <a:p>
            <a:pPr marL="171450" indent="-171450">
              <a:buFont typeface="Arial" panose="020B0604020202020204" pitchFamily="34" charset="0"/>
              <a:buChar char="•"/>
            </a:pPr>
            <a:r>
              <a:rPr lang="en-US" b="0" baseline="0" dirty="0"/>
              <a:t>This is a great opportunity for children to learn hunger and full cues, try new foods as well as practice social, emotional skills. They also get a chance to practice motor skills and language. </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Children age 1 and older are ready to participate in family style meals</a:t>
            </a:r>
          </a:p>
          <a:p>
            <a:pPr marL="171450" indent="-171450">
              <a:buFont typeface="Arial" panose="020B0604020202020204" pitchFamily="34" charset="0"/>
              <a:buChar char="•"/>
            </a:pPr>
            <a:r>
              <a:rPr lang="en-US" b="0" baseline="0" dirty="0"/>
              <a:t>Providers are key to family style meals, using positive language, setting a pleasant tone, and setting the table with child sized utensils and healthy food options</a:t>
            </a:r>
          </a:p>
          <a:p>
            <a:pPr marL="171450" indent="-171450">
              <a:buFont typeface="Arial" panose="020B0604020202020204" pitchFamily="34" charset="0"/>
              <a:buChar char="•"/>
            </a:pPr>
            <a:r>
              <a:rPr lang="en-US" b="0" baseline="0" dirty="0"/>
              <a:t>Children age 1 and older are ready to participate in family style meals. Children have the opportunity to choose which food they want to eat, how much they want to eat and serve themselves. </a:t>
            </a:r>
          </a:p>
          <a:p>
            <a:pPr marL="171450" indent="-171450">
              <a:buFont typeface="Arial" panose="020B0604020202020204" pitchFamily="34" charset="0"/>
              <a:buChar char="•"/>
            </a:pPr>
            <a:r>
              <a:rPr lang="en-US" b="0" baseline="0" dirty="0"/>
              <a:t>Food should never be used as reward or punishment. Instead of saying you need to eat this, or you have to take two bites, talk about the texture or the color of the food. This helps children to develop healthy relationships with the food they eat. </a:t>
            </a:r>
          </a:p>
        </p:txBody>
      </p:sp>
      <p:sp>
        <p:nvSpPr>
          <p:cNvPr id="4" name="Slide Number Placeholder 3"/>
          <p:cNvSpPr>
            <a:spLocks noGrp="1"/>
          </p:cNvSpPr>
          <p:nvPr>
            <p:ph type="sldNum" sz="quarter" idx="10"/>
          </p:nvPr>
        </p:nvSpPr>
        <p:spPr/>
        <p:txBody>
          <a:bodyPr/>
          <a:lstStyle/>
          <a:p>
            <a:fld id="{4BC04514-724F-4A4C-A75C-3A0A6C72B7C8}" type="slidenum">
              <a:rPr lang="en-US" smtClean="0"/>
              <a:t>20</a:t>
            </a:fld>
            <a:endParaRPr lang="en-US" dirty="0"/>
          </a:p>
        </p:txBody>
      </p:sp>
    </p:spTree>
    <p:extLst>
      <p:ext uri="{BB962C8B-B14F-4D97-AF65-F5344CB8AC3E}">
        <p14:creationId xmlns:p14="http://schemas.microsoft.com/office/powerpoint/2010/main" val="1334263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7</a:t>
            </a:r>
            <a:endParaRPr lang="en-US" b="1" baseline="0" dirty="0"/>
          </a:p>
          <a:p>
            <a:endParaRPr lang="en-US" b="0" baseline="0" dirty="0"/>
          </a:p>
          <a:p>
            <a:r>
              <a:rPr lang="en-US" b="1" baseline="0" dirty="0"/>
              <a:t>Sample Script: </a:t>
            </a:r>
            <a:r>
              <a:rPr lang="en-US" b="0" baseline="0" dirty="0"/>
              <a:t>Standard 7 is how to support good oral health practices in young children.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Did you know tooth decay is actually the #1 cause of school absences?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fact it is estimated that every year, kids miss 51 million hours of school time due to dental problems and visits.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It’s important to take care of both baby and adult teeth for our long term health and development.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There are six key steps to practicing good oral health and educating families about oral health: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1) Never put a child to sleep with a bottle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2) Do not allow children to carry sippy cups around unless they are filled with water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3) Offer scheduled and healthy snacks and meals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4) Encourage families to brush their child’s teeth twice a day for two minutes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5) Encourage families to visit the dentist before the child turns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6) Everyone, staff and family, take care of your own teeth to avoid passing tooth decay causing bacteria to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You can also implement a </a:t>
            </a:r>
            <a:r>
              <a:rPr lang="en-US" b="0" baseline="0" dirty="0" err="1"/>
              <a:t>toothbrushing</a:t>
            </a:r>
            <a:r>
              <a:rPr lang="en-US" b="0" baseline="0" dirty="0"/>
              <a:t> program to supercharge this standard. There is a </a:t>
            </a:r>
            <a:r>
              <a:rPr lang="en-US" b="0" baseline="0" dirty="0" err="1"/>
              <a:t>toothbrushing</a:t>
            </a:r>
            <a:r>
              <a:rPr lang="en-US" b="0" baseline="0" dirty="0"/>
              <a:t> manual available for Empower facilities interested in doing this.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21</a:t>
            </a:fld>
            <a:endParaRPr lang="en-US" dirty="0"/>
          </a:p>
        </p:txBody>
      </p:sp>
    </p:spTree>
    <p:extLst>
      <p:ext uri="{BB962C8B-B14F-4D97-AF65-F5344CB8AC3E}">
        <p14:creationId xmlns:p14="http://schemas.microsoft.com/office/powerpoint/2010/main" val="2664927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8: Staff &amp; Provider Training</a:t>
            </a:r>
          </a:p>
          <a:p>
            <a:endParaRPr lang="en-US" baseline="0" dirty="0"/>
          </a:p>
          <a:p>
            <a:r>
              <a:rPr lang="en-US" b="1" baseline="0" dirty="0"/>
              <a:t>Sample Script:</a:t>
            </a:r>
          </a:p>
          <a:p>
            <a:r>
              <a:rPr lang="en-US" b="0" baseline="0" dirty="0"/>
              <a:t>WHY</a:t>
            </a:r>
          </a:p>
          <a:p>
            <a:pPr marL="171450" indent="-171450">
              <a:buFont typeface="Arial" panose="020B0604020202020204" pitchFamily="34" charset="0"/>
              <a:buChar char="•"/>
            </a:pPr>
            <a:r>
              <a:rPr lang="en-US" b="0" baseline="0" dirty="0"/>
              <a:t>Standard 8 is about supporting staff and child care providers to be the best Empower Superheroes they can be</a:t>
            </a:r>
          </a:p>
          <a:p>
            <a:pPr marL="171450" indent="-171450">
              <a:buFont typeface="Arial" panose="020B0604020202020204" pitchFamily="34" charset="0"/>
              <a:buChar char="•"/>
            </a:pPr>
            <a:r>
              <a:rPr lang="en-US" b="0" baseline="0" dirty="0"/>
              <a:t>As a staff member of a licensed or certified facility, you are required to complete annual staff training. </a:t>
            </a:r>
          </a:p>
          <a:p>
            <a:pPr marL="0" indent="0">
              <a:buFont typeface="Arial" panose="020B0604020202020204" pitchFamily="34" charset="0"/>
              <a:buNone/>
            </a:pPr>
            <a:r>
              <a:rPr lang="en-US" b="0" baseline="0" dirty="0"/>
              <a:t> </a:t>
            </a:r>
          </a:p>
          <a:p>
            <a:pPr marL="0" indent="0">
              <a:buFont typeface="Arial" panose="020B0604020202020204" pitchFamily="34" charset="0"/>
              <a:buNone/>
            </a:pPr>
            <a:r>
              <a:rPr lang="en-US" b="0" baseline="0" dirty="0"/>
              <a:t>STANDARD</a:t>
            </a:r>
          </a:p>
          <a:p>
            <a:pPr marL="171450" indent="-171450">
              <a:buFont typeface="Arial" panose="020B0604020202020204" pitchFamily="34" charset="0"/>
              <a:buChar char="•"/>
            </a:pPr>
            <a:r>
              <a:rPr lang="en-US" b="0" baseline="0" dirty="0"/>
              <a:t>1) Empower requires that 3 of those training hours is on any of the Empower topics. This applies to all staff and child care providers at the facility. </a:t>
            </a:r>
          </a:p>
          <a:p>
            <a:pPr marL="171450" indent="-171450">
              <a:buFont typeface="Arial" panose="020B0604020202020204" pitchFamily="34" charset="0"/>
              <a:buChar char="•"/>
            </a:pPr>
            <a:r>
              <a:rPr lang="en-US" b="0" baseline="0" dirty="0"/>
              <a:t>Trainings must be developmental and age appropriate</a:t>
            </a:r>
          </a:p>
          <a:p>
            <a:pPr marL="171450" indent="-171450">
              <a:buFont typeface="Arial" panose="020B0604020202020204" pitchFamily="34" charset="0"/>
              <a:buChar char="•"/>
            </a:pPr>
            <a:r>
              <a:rPr lang="en-US" b="0" baseline="0" dirty="0"/>
              <a:t>Today’s training counts! </a:t>
            </a:r>
          </a:p>
          <a:p>
            <a:pPr marL="171450" indent="-171450">
              <a:buFont typeface="Arial" panose="020B0604020202020204" pitchFamily="34" charset="0"/>
              <a:buChar char="•"/>
            </a:pPr>
            <a:r>
              <a:rPr lang="en-US" b="0" baseline="0" dirty="0"/>
              <a:t>2) Recognizing that program directors often receive the announcements for training opportunity, Empower requires these training opportunities be shared with staff and child care providers. How do you share information about training opportunities at your program? </a:t>
            </a:r>
          </a:p>
          <a:p>
            <a:pPr marL="171450" indent="-171450">
              <a:buFont typeface="Arial" panose="020B0604020202020204" pitchFamily="34" charset="0"/>
              <a:buChar char="•"/>
            </a:pPr>
            <a:r>
              <a:rPr lang="en-US" b="0" baseline="0" dirty="0"/>
              <a:t>It is important that you document and keep a record of each training you attend to count towards this requirement. This could be as simple as keeping a training certificate on file for each staff, or keeping record of sign in sheets for on-site Empower trainings.</a:t>
            </a:r>
          </a:p>
          <a:p>
            <a:pPr marL="171450" indent="-171450">
              <a:buFont typeface="Arial" panose="020B0604020202020204" pitchFamily="34" charset="0"/>
              <a:buChar cha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Facilitator note: </a:t>
            </a:r>
            <a:r>
              <a:rPr lang="en-US" b="0" baseline="0" dirty="0"/>
              <a:t>DES certified homes are required to complete 6 hours of training, ADHS licensed family homes are required to complete 12 and ADHS licensed centers are required to complete 18 hours annually.</a:t>
            </a:r>
          </a:p>
          <a:p>
            <a:pPr marL="0" indent="0">
              <a:buFont typeface="Arial" panose="020B0604020202020204" pitchFamily="34" charset="0"/>
              <a:buNone/>
            </a:pPr>
            <a:endParaRPr lang="en-US" b="1"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22</a:t>
            </a:fld>
            <a:endParaRPr lang="en-US" dirty="0"/>
          </a:p>
        </p:txBody>
      </p:sp>
    </p:spTree>
    <p:extLst>
      <p:ext uri="{BB962C8B-B14F-4D97-AF65-F5344CB8AC3E}">
        <p14:creationId xmlns:p14="http://schemas.microsoft.com/office/powerpoint/2010/main" val="3166429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9</a:t>
            </a:r>
            <a:endParaRPr lang="en-US" b="1" baseline="0" dirty="0"/>
          </a:p>
          <a:p>
            <a:endParaRPr lang="en-US" b="0" baseline="0" dirty="0"/>
          </a:p>
          <a:p>
            <a:r>
              <a:rPr lang="en-US" b="1" baseline="0" dirty="0"/>
              <a:t>Sample Script: </a:t>
            </a:r>
          </a:p>
          <a:p>
            <a:r>
              <a:rPr lang="en-US" b="0" baseline="0" dirty="0"/>
              <a:t>Standard 9 helps facilities families and staff to be tobacco free</a:t>
            </a:r>
          </a:p>
          <a:p>
            <a:r>
              <a:rPr lang="en-US" b="0" baseline="0" dirty="0"/>
              <a:t>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Cigarette smoke contains more than 7,000 chemicals and compounds. Hundreds are toxic and more than 70 cause cancer. Tobacco smoke itself is a known human carcinogen. </a:t>
            </a:r>
            <a:endParaRPr lang="en-US" b="1" u="none" baseline="0" dirty="0"/>
          </a:p>
          <a:p>
            <a:pPr marL="171450" indent="-171450">
              <a:buFont typeface="Arial" panose="020B0604020202020204" pitchFamily="34" charset="0"/>
              <a:buChar char="•"/>
            </a:pPr>
            <a:r>
              <a:rPr lang="en-US" sz="1200" b="0" i="0" u="none" kern="1200" baseline="0" dirty="0">
                <a:solidFill>
                  <a:schemeClr val="tx1"/>
                </a:solidFill>
                <a:effectLst/>
                <a:latin typeface="+mn-lt"/>
                <a:ea typeface="+mn-ea"/>
                <a:cs typeface="+mn-cs"/>
              </a:rPr>
              <a:t>Two out of every five children are exposed to second hand smoke, or the smoke we can see when smokers exhale.</a:t>
            </a:r>
          </a:p>
          <a:p>
            <a:pPr marL="171450" indent="-171450">
              <a:buFont typeface="Arial" panose="020B0604020202020204" pitchFamily="34" charset="0"/>
              <a:buChar char="•"/>
            </a:pPr>
            <a:endParaRPr lang="en-US" sz="1200" b="0" i="0" u="none" kern="1200" baseline="0" dirty="0">
              <a:solidFill>
                <a:schemeClr val="tx1"/>
              </a:solidFill>
              <a:effectLst/>
              <a:latin typeface="+mn-lt"/>
              <a:ea typeface="+mn-ea"/>
              <a:cs typeface="+mn-cs"/>
            </a:endParaRPr>
          </a:p>
          <a:p>
            <a:pPr marL="0" indent="0">
              <a:buFont typeface="Arial" panose="020B0604020202020204" pitchFamily="34" charset="0"/>
              <a:buNone/>
            </a:pPr>
            <a:r>
              <a:rPr lang="en-US" sz="1200" b="0" i="0" u="none" kern="1200" baseline="0" dirty="0">
                <a:solidFill>
                  <a:schemeClr val="tx1"/>
                </a:solidFill>
                <a:effectLst/>
                <a:latin typeface="+mn-lt"/>
                <a:ea typeface="+mn-ea"/>
                <a:cs typeface="+mn-cs"/>
              </a:rPr>
              <a:t>STANDARD</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b="0" baseline="0" dirty="0"/>
              <a:t>As an Empower Facility, you are required to make information on the dangers of second and thirdhand smoke available to families and staff. </a:t>
            </a:r>
          </a:p>
          <a:p>
            <a:pPr marL="171450" indent="-171450">
              <a:buFont typeface="Arial" panose="020B0604020202020204" pitchFamily="34" charset="0"/>
              <a:buChar char="•"/>
            </a:pPr>
            <a:r>
              <a:rPr lang="en-US" b="0" baseline="0" dirty="0"/>
              <a:t>This information must be available in English and Spanish</a:t>
            </a:r>
          </a:p>
          <a:p>
            <a:pPr marL="171450" indent="-171450">
              <a:buFont typeface="Arial" panose="020B0604020202020204" pitchFamily="34" charset="0"/>
              <a:buChar char="•"/>
            </a:pPr>
            <a:r>
              <a:rPr lang="en-US" b="0" baseline="0" dirty="0"/>
              <a:t>At a minimum it should be provided annually.</a:t>
            </a:r>
          </a:p>
          <a:p>
            <a:r>
              <a:rPr lang="en-US" b="0" baseline="0" dirty="0"/>
              <a:t>To supercharge this standard, facilities can be trained to referral locations for the </a:t>
            </a:r>
            <a:r>
              <a:rPr lang="en-US" b="0" baseline="0" dirty="0" err="1"/>
              <a:t>ASHLIne</a:t>
            </a:r>
            <a:r>
              <a:rPr lang="en-US" b="0" baseline="0" dirty="0"/>
              <a:t>. This is a free 30 minute training that teaches staff on how to ask, advise, and refer families to the </a:t>
            </a:r>
            <a:r>
              <a:rPr lang="en-US" b="0" baseline="0" dirty="0" err="1"/>
              <a:t>ASHLIne</a:t>
            </a:r>
            <a:r>
              <a:rPr lang="en-US" b="0" baseline="0" dirty="0"/>
              <a:t>.</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23</a:t>
            </a:fld>
            <a:endParaRPr lang="en-US" dirty="0"/>
          </a:p>
        </p:txBody>
      </p:sp>
    </p:spTree>
    <p:extLst>
      <p:ext uri="{BB962C8B-B14F-4D97-AF65-F5344CB8AC3E}">
        <p14:creationId xmlns:p14="http://schemas.microsoft.com/office/powerpoint/2010/main" val="3869967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an interactive activity to help your participants actively learn some smoking facts.</a:t>
            </a:r>
          </a:p>
          <a:p>
            <a:endParaRPr lang="en-US" b="0" baseline="0" dirty="0"/>
          </a:p>
          <a:p>
            <a:r>
              <a:rPr lang="en-US" b="1" baseline="0" dirty="0"/>
              <a:t>Instructions:</a:t>
            </a:r>
          </a:p>
          <a:p>
            <a:r>
              <a:rPr lang="en-US" b="0" baseline="0" dirty="0"/>
              <a:t>This activity will involves movement. You will ask the participants to move when the statement is true and not move when the statement if false. You can tailor the movement to your participants. In the sample script we use standing and sitting, but you could ask your participants to stand and run in place if the statement is true or for those with limited physical abilities, you could ask them to raise their hands if the statement is true and keep hands in their lap if the statement if false. </a:t>
            </a:r>
          </a:p>
          <a:p>
            <a:pPr marL="0" indent="0">
              <a:buFont typeface="Arial" panose="020B0604020202020204" pitchFamily="34" charset="0"/>
              <a:buNone/>
            </a:pPr>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I am going to read you a statement. Please stand if you think that statement is true and stay seated if it is false</a:t>
            </a:r>
          </a:p>
          <a:p>
            <a:pPr marL="171450" indent="-171450">
              <a:buFont typeface="Arial" panose="020B0604020202020204" pitchFamily="34" charset="0"/>
              <a:buChar char="•"/>
            </a:pPr>
            <a:r>
              <a:rPr lang="en-US" b="0" baseline="0" dirty="0"/>
              <a:t>Ready?</a:t>
            </a:r>
          </a:p>
          <a:p>
            <a:pPr marL="171450" indent="-171450">
              <a:buFont typeface="Arial" panose="020B0604020202020204" pitchFamily="34" charset="0"/>
              <a:buChar char="•"/>
            </a:pPr>
            <a:r>
              <a:rPr lang="en-US" b="0" baseline="0" dirty="0"/>
              <a:t>(click to advance slide)</a:t>
            </a:r>
          </a:p>
          <a:p>
            <a:pPr marL="0" indent="0">
              <a:buNone/>
            </a:pPr>
            <a:r>
              <a:rPr lang="en-US" b="0" baseline="0" dirty="0"/>
              <a:t>Read 1</a:t>
            </a:r>
            <a:r>
              <a:rPr lang="en-US" b="0" baseline="30000" dirty="0"/>
              <a:t>st</a:t>
            </a:r>
            <a:r>
              <a:rPr lang="en-US" b="0" baseline="0" dirty="0"/>
              <a:t> statement: “</a:t>
            </a:r>
            <a:r>
              <a:rPr lang="en-US" altLang="en-US" dirty="0"/>
              <a:t>Approximately 70% of tobacco users are thinking about quitting at any given time”</a:t>
            </a:r>
          </a:p>
          <a:p>
            <a:pPr marL="628650" lvl="1" indent="-171450">
              <a:buFont typeface="Arial" panose="020B0604020202020204" pitchFamily="34" charset="0"/>
              <a:buChar char="•"/>
            </a:pPr>
            <a:r>
              <a:rPr lang="en-US" b="0" baseline="0" dirty="0"/>
              <a:t>Pause for participants to move</a:t>
            </a:r>
          </a:p>
          <a:p>
            <a:pPr marL="628650" lvl="1" indent="-171450">
              <a:buFont typeface="Arial" panose="020B0604020202020204" pitchFamily="34" charset="0"/>
              <a:buChar char="•"/>
            </a:pPr>
            <a:r>
              <a:rPr lang="en-US" b="0" baseline="0" dirty="0"/>
              <a:t>Read answer:</a:t>
            </a:r>
          </a:p>
          <a:p>
            <a:pPr marL="628650" lvl="1" indent="-171450">
              <a:buFont typeface="Arial" panose="020B0604020202020204" pitchFamily="34" charset="0"/>
              <a:buChar char="•"/>
            </a:pPr>
            <a:r>
              <a:rPr lang="en-US" b="1" dirty="0"/>
              <a:t>True </a:t>
            </a:r>
            <a:r>
              <a:rPr lang="en-US" dirty="0"/>
              <a:t>-  Most</a:t>
            </a:r>
            <a:r>
              <a:rPr lang="en-US" baseline="0" dirty="0"/>
              <a:t> smokers want to quit smoking (ADHS Tobacco Program)</a:t>
            </a:r>
            <a:r>
              <a:rPr lang="en-US" dirty="0"/>
              <a:t> </a:t>
            </a:r>
          </a:p>
          <a:p>
            <a:pPr marL="171450" lvl="0" indent="-171450">
              <a:buFont typeface="Arial" panose="020B0604020202020204" pitchFamily="34" charset="0"/>
              <a:buChar cha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statement #2 “</a:t>
            </a:r>
            <a:r>
              <a:rPr lang="en-US" altLang="en-US" sz="1200" dirty="0"/>
              <a:t>Between 20-30% of tobacco users will make a quit attempt this year”</a:t>
            </a:r>
            <a:endParaRPr lang="en-US" sz="120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FALSE</a:t>
            </a:r>
            <a:r>
              <a:rPr lang="en-US" dirty="0"/>
              <a:t>-</a:t>
            </a:r>
            <a:r>
              <a:rPr lang="en-US" baseline="0" dirty="0"/>
              <a:t> 40-50% of tobacco users will make a quit attempt this year. That’s almost 1 in every 2 smokers. </a:t>
            </a:r>
            <a:r>
              <a:rPr lang="en-US" dirty="0"/>
              <a:t> (ADHS</a:t>
            </a:r>
            <a:r>
              <a:rPr lang="en-US" baseline="0" dirty="0"/>
              <a:t> Tobacco Program)</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3</a:t>
            </a:r>
            <a:r>
              <a:rPr lang="en-US" baseline="30000" dirty="0"/>
              <a:t>rd</a:t>
            </a:r>
            <a:r>
              <a:rPr lang="en-US" baseline="0" dirty="0"/>
              <a:t> statement: “</a:t>
            </a:r>
            <a:r>
              <a:rPr lang="en-US" altLang="en-US" sz="1200" dirty="0"/>
              <a:t>Less than 3% of tobacco users will be able to quit successfully without assistance</a:t>
            </a:r>
            <a:r>
              <a:rPr lang="en-US" sz="1200" dirty="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a:buFont typeface="Arial" charset="0"/>
              <a:buNone/>
              <a:defRPr/>
            </a:pPr>
            <a:r>
              <a:rPr lang="en-US" b="1" dirty="0"/>
              <a:t>True</a:t>
            </a:r>
            <a:r>
              <a:rPr lang="en-US" dirty="0"/>
              <a:t> – Quitting</a:t>
            </a:r>
            <a:r>
              <a:rPr lang="en-US" baseline="0" dirty="0"/>
              <a:t> cold turkey is hard. Research shows that  behavioral support, like </a:t>
            </a:r>
            <a:r>
              <a:rPr lang="en-US" baseline="0" dirty="0" err="1"/>
              <a:t>ASHLine</a:t>
            </a:r>
            <a:r>
              <a:rPr lang="en-US" baseline="0" dirty="0"/>
              <a:t>, and medications that help alleviate withdrawal and cravings are effective and using both increases chances for success. (</a:t>
            </a:r>
            <a:r>
              <a:rPr lang="en-US" sz="1400" dirty="0">
                <a:sym typeface="Calibri" charset="0"/>
              </a:rPr>
              <a:t>Fiore MC, Bailey WC, Cohen SJ, et al. </a:t>
            </a:r>
            <a:r>
              <a:rPr lang="en-US" sz="1400" i="1" dirty="0">
                <a:sym typeface="Calibri" charset="0"/>
              </a:rPr>
              <a:t>Treating Tobacco Use and Dependence</a:t>
            </a:r>
            <a:r>
              <a:rPr lang="en-US" sz="1400" dirty="0">
                <a:sym typeface="Calibri" charset="0"/>
              </a:rPr>
              <a:t>. Clinical Practice Guideline. Rockville, MD: U.S. Department of Health and Human Services. Public Health Service. June 2008.)</a:t>
            </a:r>
          </a:p>
          <a:p>
            <a:pPr marL="171450" indent="-171450">
              <a:buFont typeface="Arial" panose="020B0604020202020204" pitchFamily="34" charset="0"/>
              <a:buChar char="•"/>
              <a:defRPr/>
            </a:pPr>
            <a:r>
              <a:rPr lang="en-US" dirty="0"/>
              <a:t>Thank</a:t>
            </a:r>
            <a:r>
              <a:rPr lang="en-US" baseline="0" dirty="0"/>
              <a:t> you for participating in our activity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You can now take a seat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Animation: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There are three animations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1</a:t>
            </a:r>
            <a:r>
              <a:rPr lang="en-US" b="0" baseline="30000" dirty="0"/>
              <a:t>st</a:t>
            </a:r>
            <a:r>
              <a:rPr lang="en-US" b="0" baseline="0" dirty="0"/>
              <a:t> click make the first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2</a:t>
            </a:r>
            <a:r>
              <a:rPr lang="en-US" b="0" baseline="30000" dirty="0"/>
              <a:t>nd</a:t>
            </a:r>
            <a:r>
              <a:rPr lang="en-US" b="0" baseline="0" dirty="0"/>
              <a:t> click makes the second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3</a:t>
            </a:r>
            <a:r>
              <a:rPr lang="en-US" b="0" baseline="30000" dirty="0"/>
              <a:t>rd</a:t>
            </a:r>
            <a:r>
              <a:rPr lang="en-US" b="0" baseline="0" dirty="0"/>
              <a:t> click makes the third text box appear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24</a:t>
            </a:fld>
            <a:endParaRPr lang="en-US"/>
          </a:p>
        </p:txBody>
      </p:sp>
    </p:spTree>
    <p:extLst>
      <p:ext uri="{BB962C8B-B14F-4D97-AF65-F5344CB8AC3E}">
        <p14:creationId xmlns:p14="http://schemas.microsoft.com/office/powerpoint/2010/main" val="790026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10</a:t>
            </a:r>
            <a:endParaRPr lang="en-US" b="1" baseline="0" dirty="0"/>
          </a:p>
          <a:p>
            <a:endParaRPr lang="en-US" b="0" baseline="0" dirty="0"/>
          </a:p>
          <a:p>
            <a:r>
              <a:rPr lang="en-US" b="1" baseline="0" dirty="0"/>
              <a:t>Sample Script: </a:t>
            </a:r>
          </a:p>
          <a:p>
            <a:r>
              <a:rPr lang="en-US" b="0" baseline="0" dirty="0"/>
              <a:t>Standard 10 furthers creating a tobacco free zone for kids by creating a smoke-free environment. </a:t>
            </a:r>
            <a:endParaRPr lang="en-US" b="1" baseline="0" dirty="0"/>
          </a:p>
          <a:p>
            <a:r>
              <a:rPr lang="en-US" dirty="0"/>
              <a:t>There are four</a:t>
            </a:r>
            <a:r>
              <a:rPr lang="en-US" baseline="0" dirty="0"/>
              <a:t> key ways to implement this standard:</a:t>
            </a:r>
          </a:p>
          <a:p>
            <a:pPr marL="228600" indent="-228600">
              <a:buAutoNum type="arabicParenR"/>
            </a:pPr>
            <a:r>
              <a:rPr lang="en-US" baseline="0" dirty="0"/>
              <a:t>Abide by the existing law that applies to your facility, like the Smoke Free Arizona law</a:t>
            </a:r>
          </a:p>
          <a:p>
            <a:pPr marL="228600" indent="-228600">
              <a:buAutoNum type="arabicParenR"/>
            </a:pPr>
            <a:r>
              <a:rPr lang="en-US" baseline="0" dirty="0"/>
              <a:t>Create and display a smoke free policy</a:t>
            </a:r>
          </a:p>
          <a:p>
            <a:pPr marL="228600" indent="-228600">
              <a:buAutoNum type="arabicParenR"/>
            </a:pPr>
            <a:r>
              <a:rPr lang="en-US" baseline="0" dirty="0"/>
              <a:t>Communicate the facility’s smoke free policy with families, visitors and staff</a:t>
            </a:r>
          </a:p>
          <a:p>
            <a:pPr marL="228600" indent="-228600">
              <a:buAutoNum type="arabicParenR"/>
            </a:pPr>
            <a:r>
              <a:rPr lang="en-US" baseline="0" dirty="0"/>
              <a:t>Post the Smoke Free sign that Empower provides in your enrollment pack.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25</a:t>
            </a:fld>
            <a:endParaRPr lang="en-US" dirty="0"/>
          </a:p>
        </p:txBody>
      </p:sp>
    </p:spTree>
    <p:extLst>
      <p:ext uri="{BB962C8B-B14F-4D97-AF65-F5344CB8AC3E}">
        <p14:creationId xmlns:p14="http://schemas.microsoft.com/office/powerpoint/2010/main" val="582676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Talk about the need to tailor the Empower standards to the needs of the children the program serves. </a:t>
            </a:r>
          </a:p>
          <a:p>
            <a:endParaRPr lang="en-US" b="0" u="none" baseline="0" dirty="0"/>
          </a:p>
          <a:p>
            <a:r>
              <a:rPr lang="en-US" b="1" u="none" baseline="0" dirty="0"/>
              <a:t>Sample Script: </a:t>
            </a:r>
          </a:p>
          <a:p>
            <a:pPr marL="171450" indent="-171450">
              <a:buFont typeface="Arial" panose="020B0604020202020204" pitchFamily="34" charset="0"/>
              <a:buChar char="•"/>
            </a:pPr>
            <a:r>
              <a:rPr lang="en-US" b="0" u="none" baseline="0" dirty="0"/>
              <a:t>Every Empower Facility looks different, from the children it cares for to the where it is located. </a:t>
            </a:r>
          </a:p>
          <a:p>
            <a:pPr marL="171450" indent="-171450">
              <a:buFont typeface="Arial" panose="020B0604020202020204" pitchFamily="34" charset="0"/>
              <a:buChar char="•"/>
            </a:pPr>
            <a:r>
              <a:rPr lang="en-US" b="0" u="none" baseline="0" dirty="0"/>
              <a:t>Think about the families you serve. Do you have children with special health care needs? Do you have multiage groups in your classroom or home? Do you provide care in your home or at a center? Depending on how you answer these questions may require you to tailor the Empower standards to best meet the needs of the children you serve. </a:t>
            </a:r>
          </a:p>
          <a:p>
            <a:pPr marL="171450" indent="-171450">
              <a:buFont typeface="Arial" panose="020B0604020202020204" pitchFamily="34" charset="0"/>
              <a:buChar char="•"/>
            </a:pPr>
            <a:r>
              <a:rPr lang="en-US" b="0" u="none" baseline="0" dirty="0"/>
              <a:t>For example, Empower requires you to incorporate physical activity in to your day. However, all children have different levels of ability. How will you adapt the activities to ensure all children can participate and be active? </a:t>
            </a:r>
          </a:p>
          <a:p>
            <a:pPr marL="171450" indent="-171450">
              <a:buFont typeface="Arial" panose="020B0604020202020204" pitchFamily="34" charset="0"/>
              <a:buChar char="•"/>
            </a:pPr>
            <a:r>
              <a:rPr lang="en-US" b="0" u="none" baseline="0" dirty="0"/>
              <a:t>Also, depending on the age of the child determines how much juice is allowed. If you have a multiage group room, how will you handle different serving sizes for the children? </a:t>
            </a:r>
          </a:p>
          <a:p>
            <a:pPr marL="171450" indent="-171450">
              <a:buFont typeface="Arial" panose="020B0604020202020204" pitchFamily="34" charset="0"/>
              <a:buChar char="•"/>
            </a:pPr>
            <a:r>
              <a:rPr lang="en-US" b="0" u="none" baseline="0" dirty="0"/>
              <a:t>On the other hand, some standards will not need to be tailored, like </a:t>
            </a:r>
            <a:r>
              <a:rPr lang="en-US" b="0" u="none" baseline="0" dirty="0" err="1"/>
              <a:t>smokefree</a:t>
            </a:r>
            <a:r>
              <a:rPr lang="en-US" b="0" u="none" baseline="0" dirty="0"/>
              <a:t> campus. No matter where you care for children or who you care for, creating a </a:t>
            </a:r>
            <a:r>
              <a:rPr lang="en-US" b="0" u="none" baseline="0" dirty="0" err="1"/>
              <a:t>smokefree</a:t>
            </a:r>
            <a:r>
              <a:rPr lang="en-US" b="0" u="none" baseline="0" dirty="0"/>
              <a:t> environment looks the same across facilities. </a:t>
            </a:r>
          </a:p>
          <a:p>
            <a:pPr marL="0" indent="0">
              <a:buFont typeface="Arial" panose="020B0604020202020204" pitchFamily="34" charset="0"/>
              <a:buNone/>
            </a:pPr>
            <a:endParaRPr lang="en-US" b="0" u="none"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26</a:t>
            </a:fld>
            <a:endParaRPr lang="en-US" dirty="0"/>
          </a:p>
        </p:txBody>
      </p:sp>
    </p:spTree>
    <p:extLst>
      <p:ext uri="{BB962C8B-B14F-4D97-AF65-F5344CB8AC3E}">
        <p14:creationId xmlns:p14="http://schemas.microsoft.com/office/powerpoint/2010/main" val="25679042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the next section of material on family engagement. </a:t>
            </a:r>
            <a:endParaRPr lang="en-US" b="1" baseline="0" dirty="0"/>
          </a:p>
          <a:p>
            <a:endParaRPr lang="en-US" baseline="0" dirty="0"/>
          </a:p>
          <a:p>
            <a:r>
              <a:rPr lang="en-US" b="1" baseline="0" dirty="0"/>
              <a:t>Sample Script:</a:t>
            </a:r>
          </a:p>
          <a:p>
            <a:pPr marL="171450" indent="-171450">
              <a:buFont typeface="Arial" panose="020B0604020202020204" pitchFamily="34" charset="0"/>
              <a:buChar char="•"/>
            </a:pPr>
            <a:r>
              <a:rPr lang="en-US" b="0" baseline="0" dirty="0"/>
              <a:t>We’ve started to think about how we engage families in these discussions. </a:t>
            </a:r>
          </a:p>
          <a:p>
            <a:pPr marL="171450" indent="-171450">
              <a:buFont typeface="Arial" panose="020B0604020202020204" pitchFamily="34" charset="0"/>
              <a:buChar char="•"/>
            </a:pPr>
            <a:r>
              <a:rPr lang="en-US" b="0" baseline="0" dirty="0"/>
              <a:t>Let’s explore some of the best practice ways to engage families.</a:t>
            </a:r>
          </a:p>
          <a:p>
            <a:pPr marL="171450" indent="-171450">
              <a:buFont typeface="Arial" panose="020B0604020202020204" pitchFamily="34" charset="0"/>
              <a:buChar char="•"/>
            </a:pPr>
            <a:r>
              <a:rPr lang="en-US" b="0" dirty="0"/>
              <a:t>There are 3 key ways</a:t>
            </a:r>
            <a:r>
              <a:rPr lang="en-US" b="0" baseline="0" dirty="0"/>
              <a:t> to engage with families: Connect, Engage, Sustain</a:t>
            </a:r>
          </a:p>
          <a:p>
            <a:pPr marL="171450" indent="-171450">
              <a:buFont typeface="Arial" panose="020B0604020202020204" pitchFamily="34" charset="0"/>
              <a:buChar char="•"/>
            </a:pPr>
            <a:r>
              <a:rPr lang="en-US" dirty="0"/>
              <a:t>First,</a:t>
            </a:r>
            <a:r>
              <a:rPr lang="en-US" baseline="0" dirty="0"/>
              <a:t> connect by</a:t>
            </a:r>
            <a:r>
              <a:rPr lang="en-US" dirty="0"/>
              <a:t> establishing a relationship with families and making them feel welcomed, </a:t>
            </a:r>
          </a:p>
          <a:p>
            <a:pPr marL="171450" indent="-171450">
              <a:buFont typeface="Arial" panose="020B0604020202020204" pitchFamily="34" charset="0"/>
              <a:buChar char="•"/>
            </a:pPr>
            <a:r>
              <a:rPr lang="en-US" dirty="0"/>
              <a:t>Next</a:t>
            </a:r>
            <a:r>
              <a:rPr lang="en-US" baseline="0" dirty="0"/>
              <a:t> offer a</a:t>
            </a:r>
            <a:r>
              <a:rPr lang="en-US" dirty="0"/>
              <a:t> variety of opportunities to engage parents in Empower</a:t>
            </a:r>
            <a:r>
              <a:rPr lang="en-US" baseline="0" dirty="0"/>
              <a:t> activities, volunteer at family meal time, Share information through your communication channels, support learning at home. </a:t>
            </a:r>
          </a:p>
          <a:p>
            <a:pPr marL="171450" indent="-171450">
              <a:buFont typeface="Arial" panose="020B0604020202020204" pitchFamily="34" charset="0"/>
              <a:buChar char="•"/>
            </a:pPr>
            <a:r>
              <a:rPr lang="en-US" b="0" baseline="0" dirty="0"/>
              <a:t>Lastly, keeping families engaged can be a struggle. Problem solve challenges in attending school activities or ability to connect with some families. Is there a language barrier, does the time offered conflict with work schedules, are they limited by transportation. Sustaining family engagement is important and requires facilities to reflect on how they can best meet the variety of families needs. </a:t>
            </a: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27</a:t>
            </a:fld>
            <a:endParaRPr lang="en-US"/>
          </a:p>
        </p:txBody>
      </p:sp>
    </p:spTree>
    <p:extLst>
      <p:ext uri="{BB962C8B-B14F-4D97-AF65-F5344CB8AC3E}">
        <p14:creationId xmlns:p14="http://schemas.microsoft.com/office/powerpoint/2010/main" val="303766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offer tools that Empower provides to engage with families about Empower</a:t>
            </a:r>
          </a:p>
          <a:p>
            <a:endParaRPr lang="en-US" b="1" u="none" baseline="0" dirty="0"/>
          </a:p>
          <a:p>
            <a:r>
              <a:rPr lang="en-US" b="1" u="none" baseline="0" dirty="0"/>
              <a:t>Sample Script: </a:t>
            </a:r>
          </a:p>
          <a:p>
            <a:pPr marL="171450" indent="-171450">
              <a:buFont typeface="Arial" panose="020B0604020202020204" pitchFamily="34" charset="0"/>
              <a:buChar char="•"/>
            </a:pPr>
            <a:r>
              <a:rPr lang="en-US" b="0" baseline="0" dirty="0"/>
              <a:t>Being part of the Empower Program is something to be proud of! Highlight and market your commitment to supporting </a:t>
            </a:r>
            <a:r>
              <a:rPr lang="en-US" b="0" baseline="0" dirty="0" err="1"/>
              <a:t>childrens</a:t>
            </a:r>
            <a:r>
              <a:rPr lang="en-US" b="0" baseline="0" dirty="0"/>
              <a:t>’ health. As part of the Empower Pack you should have received:</a:t>
            </a:r>
          </a:p>
          <a:p>
            <a:pPr marL="171450" indent="-171450">
              <a:buFont typeface="Arial" panose="020B0604020202020204" pitchFamily="34" charset="0"/>
              <a:buChar char="•"/>
            </a:pPr>
            <a:r>
              <a:rPr lang="en-US" b="0" baseline="0" dirty="0"/>
              <a:t>An Empower Center Window Cling</a:t>
            </a:r>
          </a:p>
          <a:p>
            <a:pPr marL="171450" indent="-171450">
              <a:buFont typeface="Arial" panose="020B0604020202020204" pitchFamily="34" charset="0"/>
              <a:buChar char="•"/>
            </a:pPr>
            <a:r>
              <a:rPr lang="en-US" b="0" baseline="0" dirty="0"/>
              <a:t>10 Empower Standards (to post in a visible place)</a:t>
            </a:r>
          </a:p>
          <a:p>
            <a:pPr marL="171450" indent="-171450">
              <a:buFont typeface="Arial" panose="020B0604020202020204" pitchFamily="34" charset="0"/>
              <a:buChar char="•"/>
            </a:pPr>
            <a:r>
              <a:rPr lang="en-US" b="0" baseline="0" dirty="0"/>
              <a:t>Welcome To Our Breastfeeding Friendly Facility sign</a:t>
            </a:r>
          </a:p>
          <a:p>
            <a:pPr marL="171450" indent="-171450">
              <a:buFont typeface="Arial" panose="020B0604020202020204" pitchFamily="34" charset="0"/>
              <a:buChar char="•"/>
            </a:pPr>
            <a:r>
              <a:rPr lang="en-US" b="0" baseline="0" dirty="0"/>
              <a:t>Display these items proudly. If parents ask what it means, explain what the Empower Program is and how you have gone above and beyond to be a Superhero for Health.</a:t>
            </a:r>
          </a:p>
          <a:p>
            <a:pPr marL="171450" indent="-171450">
              <a:buFont typeface="Arial" panose="020B0604020202020204" pitchFamily="34" charset="0"/>
              <a:buChar char="•"/>
            </a:pPr>
            <a:r>
              <a:rPr lang="en-US" b="0" baseline="0" dirty="0"/>
              <a:t>This provide families opportunity to connect and engage in Empower at your facility. </a:t>
            </a:r>
          </a:p>
          <a:p>
            <a:pPr marL="0" indent="0">
              <a:buFont typeface="Arial" pitchFamily="34" charset="0"/>
              <a:buNone/>
            </a:pPr>
            <a:r>
              <a:rPr lang="en-US" b="1" baseline="0" dirty="0"/>
              <a:t>Facilitator Tip:</a:t>
            </a:r>
          </a:p>
          <a:p>
            <a:pPr marL="0" indent="0">
              <a:buFont typeface="Arial" pitchFamily="34" charset="0"/>
              <a:buNone/>
            </a:pPr>
            <a:r>
              <a:rPr lang="en-US" b="0" baseline="0" dirty="0"/>
              <a:t>You can have an Empower Pack handy to show these items. </a:t>
            </a:r>
            <a:r>
              <a:rPr lang="en-US" baseline="0" dirty="0"/>
              <a:t>Some providers will likely not have received one or don’t remember receiving one. You can keep a record of programs that need a Empower Pack and share with the ADHS Empower team after training. </a:t>
            </a:r>
          </a:p>
        </p:txBody>
      </p:sp>
      <p:sp>
        <p:nvSpPr>
          <p:cNvPr id="4" name="Slide Number Placeholder 3"/>
          <p:cNvSpPr>
            <a:spLocks noGrp="1"/>
          </p:cNvSpPr>
          <p:nvPr>
            <p:ph type="sldNum" sz="quarter" idx="10"/>
          </p:nvPr>
        </p:nvSpPr>
        <p:spPr/>
        <p:txBody>
          <a:bodyPr/>
          <a:lstStyle/>
          <a:p>
            <a:fld id="{4A5F590A-5466-4A59-9934-D34544548096}" type="slidenum">
              <a:rPr lang="en-US" smtClean="0"/>
              <a:t>28</a:t>
            </a:fld>
            <a:endParaRPr lang="en-US"/>
          </a:p>
        </p:txBody>
      </p:sp>
    </p:spTree>
    <p:extLst>
      <p:ext uri="{BB962C8B-B14F-4D97-AF65-F5344CB8AC3E}">
        <p14:creationId xmlns:p14="http://schemas.microsoft.com/office/powerpoint/2010/main" val="39213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talking about written policies.</a:t>
            </a:r>
            <a:endParaRPr lang="en-US" b="1" baseline="0" dirty="0"/>
          </a:p>
          <a:p>
            <a:endParaRPr lang="en-US"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Now we’ve had a chance to talk about what the standards mean, now let’s talk about formalizing them as written policies. </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29</a:t>
            </a:fld>
            <a:endParaRPr lang="en-US"/>
          </a:p>
        </p:txBody>
      </p:sp>
    </p:spTree>
    <p:extLst>
      <p:ext uri="{BB962C8B-B14F-4D97-AF65-F5344CB8AC3E}">
        <p14:creationId xmlns:p14="http://schemas.microsoft.com/office/powerpoint/2010/main" val="3331507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brain development during childhood. This will help connect the opportune time of development to establish healthy habits.</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 child care provider, you play a huge role in the development of the children in your care. </a:t>
            </a:r>
          </a:p>
          <a:p>
            <a:pPr marL="171450" indent="-171450">
              <a:buFont typeface="Arial" panose="020B0604020202020204" pitchFamily="34" charset="0"/>
              <a:buChar char="•"/>
            </a:pPr>
            <a:r>
              <a:rPr lang="en-US" b="0" baseline="0" dirty="0"/>
              <a:t>Before we talk about the role of Empower and the power the childcare facility can have, it is important to reflect on how our brain develops.</a:t>
            </a: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a:t>
            </a:fld>
            <a:endParaRPr lang="en-US"/>
          </a:p>
        </p:txBody>
      </p:sp>
    </p:spTree>
    <p:extLst>
      <p:ext uri="{BB962C8B-B14F-4D97-AF65-F5344CB8AC3E}">
        <p14:creationId xmlns:p14="http://schemas.microsoft.com/office/powerpoint/2010/main" val="3420450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an informational slide about why we create policies.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You all work with policies now that impact your role. </a:t>
            </a:r>
          </a:p>
          <a:p>
            <a:pPr marL="171450" indent="-171450">
              <a:buFont typeface="Arial" panose="020B0604020202020204" pitchFamily="34" charset="0"/>
              <a:buChar char="•"/>
            </a:pPr>
            <a:r>
              <a:rPr lang="en-US" b="0" baseline="0" dirty="0"/>
              <a:t>You likely have some form of written policies already, it may be your parent handbook, an employee handbook, or school district policy manual.</a:t>
            </a:r>
          </a:p>
          <a:p>
            <a:pPr marL="171450" indent="-171450">
              <a:buFont typeface="Arial" panose="020B0604020202020204" pitchFamily="34" charset="0"/>
              <a:buChar char="•"/>
            </a:pPr>
            <a:r>
              <a:rPr lang="en-US" b="0" baseline="0" dirty="0"/>
              <a:t>If you don’t have written policies yet, don’t fret. We will help you through this today</a:t>
            </a:r>
          </a:p>
          <a:p>
            <a:pPr marL="171450" indent="-171450">
              <a:buFont typeface="Arial" panose="020B0604020202020204" pitchFamily="34" charset="0"/>
              <a:buChar char="•"/>
            </a:pPr>
            <a:r>
              <a:rPr lang="en-US" b="0" baseline="0" dirty="0"/>
              <a:t>Why do we put things in writing?</a:t>
            </a:r>
          </a:p>
          <a:p>
            <a:pPr marL="171450" indent="-171450">
              <a:buFont typeface="Arial" panose="020B0604020202020204" pitchFamily="34" charset="0"/>
              <a:buChar char="•"/>
            </a:pPr>
            <a:r>
              <a:rPr lang="en-US" b="0" baseline="0" dirty="0"/>
              <a:t>Written policies help:</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clear and consistent messaging for staff, families and children.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guidance -</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How do I reach this goal? What exactly do I have to do?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Support and sustain the environment</a:t>
            </a:r>
            <a:r>
              <a:rPr lang="en-US" sz="1200" b="0" i="0" kern="1200" baseline="0" dirty="0">
                <a:solidFill>
                  <a:schemeClr val="tx1"/>
                </a:solidFill>
                <a:effectLst/>
                <a:latin typeface="+mn-lt"/>
                <a:ea typeface="+mn-ea"/>
                <a:cs typeface="+mn-cs"/>
              </a:rPr>
              <a:t> you want at your program when administration, staff and families change.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baseline="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baseline="0" dirty="0">
                <a:solidFill>
                  <a:schemeClr val="tx1"/>
                </a:solidFill>
                <a:effectLst/>
                <a:latin typeface="+mn-lt"/>
                <a:ea typeface="+mn-ea"/>
                <a:cs typeface="+mn-cs"/>
              </a:rPr>
              <a:t>All Empower Standards require facilities to have a written policy in the appropriate place.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30</a:t>
            </a:fld>
            <a:endParaRPr lang="en-US"/>
          </a:p>
        </p:txBody>
      </p:sp>
    </p:spTree>
    <p:extLst>
      <p:ext uri="{BB962C8B-B14F-4D97-AF65-F5344CB8AC3E}">
        <p14:creationId xmlns:p14="http://schemas.microsoft.com/office/powerpoint/2010/main" val="16690120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This slide is to remind the participants</a:t>
            </a:r>
            <a:r>
              <a:rPr lang="en-US" b="0" baseline="0" dirty="0"/>
              <a:t> that sample policies are available for Empower Standards. </a:t>
            </a:r>
            <a:endParaRPr lang="en-US" b="1" dirty="0"/>
          </a:p>
          <a:p>
            <a:endParaRPr lang="en-US" b="1" dirty="0"/>
          </a:p>
          <a:p>
            <a:r>
              <a:rPr lang="en-US" b="1" dirty="0"/>
              <a:t>Sample Script:</a:t>
            </a:r>
          </a:p>
          <a:p>
            <a:pPr algn="l"/>
            <a:r>
              <a:rPr lang="en-US" b="0" dirty="0"/>
              <a:t>The</a:t>
            </a:r>
            <a:r>
              <a:rPr lang="en-US" b="0" baseline="0" dirty="0"/>
              <a:t> Empower Team provides two sample policies for you to use as a template to develop or improve your own written policy for each Empower standard. You can access these in word documents on the website to tailor them for your program.</a:t>
            </a:r>
          </a:p>
          <a:p>
            <a:pPr algn="l"/>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4830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the next section: Power UP tools and resources. </a:t>
            </a:r>
            <a:endParaRPr lang="en-US" b="1" baseline="0" dirty="0"/>
          </a:p>
          <a:p>
            <a:endParaRPr lang="en-US" baseline="0" dirty="0"/>
          </a:p>
          <a:p>
            <a:r>
              <a:rPr lang="en-US" b="1" baseline="0" dirty="0"/>
              <a:t>Sample Script:</a:t>
            </a:r>
          </a:p>
          <a:p>
            <a:r>
              <a:rPr lang="en-US" b="0" baseline="0" dirty="0"/>
              <a:t>As we near the near the end of the training, we want to make sure you know where to go for further help on Empower tools and resources. </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32</a:t>
            </a:fld>
            <a:endParaRPr lang="en-US"/>
          </a:p>
        </p:txBody>
      </p:sp>
    </p:spTree>
    <p:extLst>
      <p:ext uri="{BB962C8B-B14F-4D97-AF65-F5344CB8AC3E}">
        <p14:creationId xmlns:p14="http://schemas.microsoft.com/office/powerpoint/2010/main" val="1437938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Slide to provide resources for participants.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Each program has a hard copy of the Empower Guidebook. </a:t>
            </a:r>
          </a:p>
          <a:p>
            <a:pPr marL="171450" indent="-171450">
              <a:buFont typeface="Arial" panose="020B0604020202020204" pitchFamily="34" charset="0"/>
              <a:buChar char="•"/>
            </a:pPr>
            <a:r>
              <a:rPr lang="en-US" b="0" baseline="0" dirty="0"/>
              <a:t>The guidebook outlines each standard with sample policies you can use for your program.</a:t>
            </a:r>
          </a:p>
          <a:p>
            <a:pPr marL="171450" indent="-171450">
              <a:buFont typeface="Arial" panose="020B0604020202020204" pitchFamily="34" charset="0"/>
              <a:buChar char="•"/>
            </a:pPr>
            <a:r>
              <a:rPr lang="en-US" b="0" baseline="0" dirty="0"/>
              <a:t>The guidebook is also available electronically on the Empower website.  </a:t>
            </a:r>
          </a:p>
          <a:p>
            <a:pPr marL="171450" indent="-171450">
              <a:buFont typeface="Arial" panose="020B0604020202020204" pitchFamily="34" charset="0"/>
              <a:buChar char="•"/>
            </a:pPr>
            <a:r>
              <a:rPr lang="en-US" b="0" baseline="0" dirty="0"/>
              <a:t>You’ll also find sample written policies in editable word or pdf files on the website.</a:t>
            </a:r>
            <a:endParaRPr lang="en-US" b="0" dirty="0"/>
          </a:p>
          <a:p>
            <a:endParaRPr lang="en-US" b="1" dirty="0"/>
          </a:p>
        </p:txBody>
      </p:sp>
      <p:sp>
        <p:nvSpPr>
          <p:cNvPr id="4" name="Slide Number Placeholder 3"/>
          <p:cNvSpPr>
            <a:spLocks noGrp="1"/>
          </p:cNvSpPr>
          <p:nvPr>
            <p:ph type="sldNum" sz="quarter" idx="10"/>
          </p:nvPr>
        </p:nvSpPr>
        <p:spPr/>
        <p:txBody>
          <a:bodyPr/>
          <a:lstStyle/>
          <a:p>
            <a:fld id="{F5FB1DB5-FFD3-4008-A84A-F762C0D19A86}" type="slidenum">
              <a:rPr lang="en-US" smtClean="0"/>
              <a:t>33</a:t>
            </a:fld>
            <a:endParaRPr lang="en-US"/>
          </a:p>
        </p:txBody>
      </p:sp>
    </p:spTree>
    <p:extLst>
      <p:ext uri="{BB962C8B-B14F-4D97-AF65-F5344CB8AC3E}">
        <p14:creationId xmlns:p14="http://schemas.microsoft.com/office/powerpoint/2010/main" val="29038969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slide will help identify resources for the participants to help support Empower standards after the completion of the training. This slide has animation. </a:t>
            </a:r>
          </a:p>
          <a:p>
            <a:endParaRPr lang="en-US" b="0" u="none" baseline="0" dirty="0"/>
          </a:p>
          <a:p>
            <a:r>
              <a:rPr lang="en-US" b="1" u="none" baseline="0" dirty="0"/>
              <a:t>Option: </a:t>
            </a:r>
            <a:endParaRPr lang="en-US" b="0" u="none" baseline="0" dirty="0"/>
          </a:p>
          <a:p>
            <a:r>
              <a:rPr lang="en-US" b="0" u="none" baseline="0" dirty="0"/>
              <a:t>If you have internet access you can do a live tour. This set of slides is made in case you do not have access. Always double check for web updates.</a:t>
            </a:r>
            <a:endParaRPr lang="en-US" b="1" u="none" baseline="0" dirty="0"/>
          </a:p>
          <a:p>
            <a:endParaRPr lang="en-US" b="1" u="none" baseline="0" dirty="0"/>
          </a:p>
          <a:p>
            <a:r>
              <a:rPr lang="en-US" b="1" u="none" baseline="0" dirty="0"/>
              <a:t>Sample Script:</a:t>
            </a:r>
          </a:p>
          <a:p>
            <a:pPr marL="171450" indent="-171450">
              <a:buFont typeface="Arial" panose="020B0604020202020204" pitchFamily="34" charset="0"/>
              <a:buChar char="•"/>
            </a:pPr>
            <a:r>
              <a:rPr lang="en-US" b="0" u="none" baseline="0" dirty="0"/>
              <a:t>“There is a dedicated website for Empower that will give you additional tools, sample policies, and activities to support your Empower practices. </a:t>
            </a:r>
          </a:p>
          <a:p>
            <a:pPr marL="171450" indent="-171450">
              <a:buFont typeface="Arial" panose="020B0604020202020204" pitchFamily="34" charset="0"/>
              <a:buChar char="•"/>
            </a:pPr>
            <a:r>
              <a:rPr lang="en-US" b="0" u="none" baseline="0" dirty="0"/>
              <a:t>ANIMATION: Click on slide to make arrow appear.</a:t>
            </a:r>
          </a:p>
          <a:p>
            <a:pPr marL="171450" indent="-171450">
              <a:buFont typeface="Arial" panose="020B0604020202020204" pitchFamily="34" charset="0"/>
              <a:buChar char="•"/>
            </a:pPr>
            <a:r>
              <a:rPr lang="en-US" b="0" u="none" baseline="0" dirty="0"/>
              <a:t>Make sure you are signed up to receive the Empower updates and newsletters by entering you email in the “signup for email updates box” you sign up for email updates and newsletters if you are not already. You can do this by entering your email in the “signup for email updates box.” </a:t>
            </a:r>
          </a:p>
          <a:p>
            <a:pPr marL="171450" indent="-171450">
              <a:buFont typeface="Arial" panose="020B0604020202020204" pitchFamily="34" charset="0"/>
              <a:buChar char="•"/>
            </a:pPr>
            <a:r>
              <a:rPr lang="en-US" b="0" u="none" baseline="0" dirty="0"/>
              <a:t>You can also see there are resources for training, professional development, and communication with families about the standards. </a:t>
            </a:r>
          </a:p>
          <a:p>
            <a:pPr marL="171450" indent="-171450">
              <a:buFont typeface="Arial" panose="020B0604020202020204" pitchFamily="34" charset="0"/>
              <a:buChar char="•"/>
            </a:pPr>
            <a:r>
              <a:rPr lang="en-US" b="0" u="none" baseline="0" dirty="0"/>
              <a:t>I highly encourage you to take a look at the wealth of information on this website when you return to work. </a:t>
            </a:r>
          </a:p>
          <a:p>
            <a:endParaRPr lang="en-US" b="0" u="none"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34</a:t>
            </a:fld>
            <a:endParaRPr lang="en-US" dirty="0"/>
          </a:p>
        </p:txBody>
      </p:sp>
    </p:spTree>
    <p:extLst>
      <p:ext uri="{BB962C8B-B14F-4D97-AF65-F5344CB8AC3E}">
        <p14:creationId xmlns:p14="http://schemas.microsoft.com/office/powerpoint/2010/main" val="24829931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 slide to remind participants to complete the evaluation tool.</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dirty="0"/>
              <a:t>Please</a:t>
            </a:r>
            <a:r>
              <a:rPr lang="en-US" baseline="0" dirty="0"/>
              <a:t> take the next 5 minutes to fill out our training evaluation. </a:t>
            </a:r>
          </a:p>
          <a:p>
            <a:pPr marL="171450" indent="-171450">
              <a:buFont typeface="Arial" panose="020B0604020202020204" pitchFamily="34" charset="0"/>
              <a:buChar char="•"/>
            </a:pPr>
            <a:r>
              <a:rPr lang="en-US" baseline="0" dirty="0"/>
              <a:t>We appreciate your feedback and use it to improve future trainings. </a:t>
            </a: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35</a:t>
            </a:fld>
            <a:endParaRPr lang="en-US"/>
          </a:p>
        </p:txBody>
      </p:sp>
    </p:spTree>
    <p:extLst>
      <p:ext uri="{BB962C8B-B14F-4D97-AF65-F5344CB8AC3E}">
        <p14:creationId xmlns:p14="http://schemas.microsoft.com/office/powerpoint/2010/main" val="28370332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0" u="none" baseline="0" dirty="0"/>
              <a:t> This is the closing slide to thank the participants for participating. You can pause for questions here too if time allows. </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Thank you for all you do for the children and families you care for. </a:t>
            </a:r>
          </a:p>
          <a:p>
            <a:pPr marL="171450" indent="-171450">
              <a:buFont typeface="Arial" panose="020B0604020202020204" pitchFamily="34" charset="0"/>
              <a:buChar char="•"/>
            </a:pPr>
            <a:r>
              <a:rPr lang="en-US" b="0" u="none" baseline="0" dirty="0"/>
              <a:t>Remember you play a powerful role in shaping the health and success of the children you care for.</a:t>
            </a:r>
          </a:p>
          <a:p>
            <a:pPr marL="171450" indent="-171450">
              <a:buFont typeface="Arial" panose="020B0604020202020204" pitchFamily="34" charset="0"/>
              <a:buChar char="•"/>
            </a:pPr>
            <a:r>
              <a:rPr lang="en-US" b="0" u="none" baseline="0" dirty="0"/>
              <a:t>It’s been a pleasure to be with you all today. </a:t>
            </a:r>
          </a:p>
          <a:p>
            <a:pPr marL="171450" indent="-171450">
              <a:buFont typeface="Arial" panose="020B0604020202020204" pitchFamily="34" charset="0"/>
              <a:buChar char="•"/>
            </a:pPr>
            <a:r>
              <a:rPr lang="en-US" b="0" u="none" baseline="0" dirty="0"/>
              <a:t>If time allows, ask participants if they have any final questions. </a:t>
            </a:r>
          </a:p>
          <a:p>
            <a:r>
              <a:rPr lang="en-US" b="0" u="none" baseline="0" dirty="0"/>
              <a:t>Move to next slide to ask participants to complete the evaluation</a:t>
            </a:r>
          </a:p>
          <a:p>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36</a:t>
            </a:fld>
            <a:endParaRPr lang="en-US"/>
          </a:p>
        </p:txBody>
      </p:sp>
    </p:spTree>
    <p:extLst>
      <p:ext uri="{BB962C8B-B14F-4D97-AF65-F5344CB8AC3E}">
        <p14:creationId xmlns:p14="http://schemas.microsoft.com/office/powerpoint/2010/main" val="2960517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0" u="none" baseline="0" dirty="0"/>
          </a:p>
          <a:p>
            <a:r>
              <a:rPr lang="en-US" b="1" u="none" baseline="0" dirty="0"/>
              <a:t>Background: </a:t>
            </a:r>
            <a:r>
              <a:rPr lang="en-US" b="0" u="none" baseline="0" dirty="0"/>
              <a:t>This is an opportunity to engage your participants for their expertise in child development and connect with your participants to learn about the goals of their program. Some key takeaways you can talk about on this slide are: </a:t>
            </a:r>
          </a:p>
          <a:p>
            <a:pPr marL="171450" indent="-171450">
              <a:buFont typeface="Arial" panose="020B0604020202020204" pitchFamily="34" charset="0"/>
              <a:buChar char="•"/>
            </a:pPr>
            <a:r>
              <a:rPr lang="en-US" b="0" u="none" dirty="0"/>
              <a:t>The</a:t>
            </a:r>
            <a:r>
              <a:rPr lang="en-US" b="0" u="none" baseline="0" dirty="0"/>
              <a:t> brain is the only organ  that is not fully developed by birth</a:t>
            </a:r>
          </a:p>
          <a:p>
            <a:pPr marL="171450" indent="-171450">
              <a:buFont typeface="Arial" panose="020B0604020202020204" pitchFamily="34" charset="0"/>
              <a:buChar char="•"/>
            </a:pPr>
            <a:r>
              <a:rPr lang="en-US" b="0" u="none" baseline="0" dirty="0"/>
              <a:t>90% of our critical brain development occurs by age 5 </a:t>
            </a:r>
          </a:p>
          <a:p>
            <a:pPr marL="171450" indent="-171450">
              <a:buFont typeface="Arial" panose="020B0604020202020204" pitchFamily="34" charset="0"/>
              <a:buChar char="•"/>
            </a:pPr>
            <a:r>
              <a:rPr lang="en-US" b="0" u="none" baseline="0" dirty="0"/>
              <a:t>Our brains continue to develop through our youth until early adulthood</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Sample Script:</a:t>
            </a: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baseline="0" dirty="0"/>
              <a:t>As you all know, the early years of life shape the growth of their brain. The connections that are made lay the foundation for all future learning to come. </a:t>
            </a:r>
            <a:endParaRPr lang="en-US" dirty="0"/>
          </a:p>
          <a:p>
            <a:pPr marL="171450" indent="-171450">
              <a:buFont typeface="Arial" panose="020B0604020202020204" pitchFamily="34" charset="0"/>
              <a:buChar char="•"/>
            </a:pPr>
            <a:r>
              <a:rPr lang="en-US" dirty="0"/>
              <a:t>Ask</a:t>
            </a:r>
            <a:r>
              <a:rPr lang="en-US" baseline="0" dirty="0"/>
              <a:t> Audience: take a moment to reflect on the changes that occur from birth to high school.</a:t>
            </a:r>
          </a:p>
          <a:p>
            <a:pPr marL="171450" indent="-171450">
              <a:buFont typeface="Arial" panose="020B0604020202020204" pitchFamily="34" charset="0"/>
              <a:buChar char="•"/>
            </a:pPr>
            <a:r>
              <a:rPr lang="en-US" dirty="0"/>
              <a:t>Ninety percent of critical brain develops by age five and the brain</a:t>
            </a:r>
            <a:r>
              <a:rPr lang="en-US" baseline="0" dirty="0"/>
              <a:t> does not fully develop until we are 25. </a:t>
            </a:r>
            <a:endParaRPr lang="en-US"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a:t>
            </a:fld>
            <a:endParaRPr lang="en-US" dirty="0"/>
          </a:p>
        </p:txBody>
      </p:sp>
    </p:spTree>
    <p:extLst>
      <p:ext uri="{BB962C8B-B14F-4D97-AF65-F5344CB8AC3E}">
        <p14:creationId xmlns:p14="http://schemas.microsoft.com/office/powerpoint/2010/main" val="425982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is a content slide to talk about the important role of child care providers. </a:t>
            </a:r>
          </a:p>
          <a:p>
            <a:endParaRPr lang="en-US" b="1"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Whether you are caring for infants or school age children, the environment you provide for children and their families to learn and grow can set them up for success in life. </a:t>
            </a:r>
            <a:r>
              <a:rPr lang="en-US" u="none" baseline="0" dirty="0"/>
              <a:t> </a:t>
            </a:r>
          </a:p>
          <a:p>
            <a:pPr marL="171450" indent="-171450">
              <a:buFont typeface="Arial" panose="020B0604020202020204" pitchFamily="34" charset="0"/>
              <a:buChar char="•"/>
            </a:pPr>
            <a:r>
              <a:rPr lang="en-US" u="none" baseline="0" dirty="0"/>
              <a:t>A positive and healthy environment and the relationships with caregivers are key. </a:t>
            </a:r>
          </a:p>
          <a:p>
            <a:pPr marL="171450" indent="-171450">
              <a:buFont typeface="Arial" panose="020B0604020202020204" pitchFamily="34" charset="0"/>
              <a:buChar char="•"/>
            </a:pPr>
            <a:r>
              <a:rPr lang="en-US" b="0" u="none" baseline="0" dirty="0"/>
              <a:t>Children are open at young ages and we can help them form positive impressions and healthy wirings for life. </a:t>
            </a:r>
          </a:p>
        </p:txBody>
      </p:sp>
      <p:sp>
        <p:nvSpPr>
          <p:cNvPr id="4" name="Slide Number Placeholder 3"/>
          <p:cNvSpPr>
            <a:spLocks noGrp="1"/>
          </p:cNvSpPr>
          <p:nvPr>
            <p:ph type="sldNum" sz="quarter" idx="10"/>
          </p:nvPr>
        </p:nvSpPr>
        <p:spPr/>
        <p:txBody>
          <a:bodyPr/>
          <a:lstStyle/>
          <a:p>
            <a:fld id="{F5FB1DB5-FFD3-4008-A84A-F762C0D19A86}" type="slidenum">
              <a:rPr lang="en-US" smtClean="0"/>
              <a:t>5</a:t>
            </a:fld>
            <a:endParaRPr lang="en-US"/>
          </a:p>
        </p:txBody>
      </p:sp>
    </p:spTree>
    <p:extLst>
      <p:ext uri="{BB962C8B-B14F-4D97-AF65-F5344CB8AC3E}">
        <p14:creationId xmlns:p14="http://schemas.microsoft.com/office/powerpoint/2010/main" val="637954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u="none" dirty="0"/>
              <a:t>Background:</a:t>
            </a:r>
            <a:r>
              <a:rPr lang="en-US" b="1" u="none" baseline="0" dirty="0"/>
              <a:t> </a:t>
            </a:r>
            <a:r>
              <a:rPr lang="en-US" b="0" u="none" baseline="0" dirty="0"/>
              <a:t>This slide provides a chance to lift up providers and teachers as superheroes for health.  </a:t>
            </a:r>
          </a:p>
          <a:p>
            <a:endParaRPr lang="en-US" b="0" u="none" baseline="0" dirty="0"/>
          </a:p>
          <a:p>
            <a:r>
              <a:rPr lang="en-US" b="1" u="none" baseline="0" dirty="0"/>
              <a:t>Sample Script:</a:t>
            </a:r>
          </a:p>
          <a:p>
            <a:pPr marL="171450" indent="-171450">
              <a:buFont typeface="Arial" panose="020B0604020202020204" pitchFamily="34" charset="0"/>
              <a:buChar char="•"/>
            </a:pPr>
            <a:r>
              <a:rPr lang="en-US" dirty="0"/>
              <a:t>1/3</a:t>
            </a:r>
            <a:r>
              <a:rPr lang="en-US" baseline="0" dirty="0"/>
              <a:t> of Arizona’s children spend many hours in early care and education facilities.</a:t>
            </a:r>
          </a:p>
          <a:p>
            <a:pPr marL="171450" indent="-171450">
              <a:buFont typeface="Arial" panose="020B0604020202020204" pitchFamily="34" charset="0"/>
              <a:buChar char="•"/>
            </a:pPr>
            <a:r>
              <a:rPr lang="en-US" baseline="0" dirty="0"/>
              <a:t>You play a unique role in the life of children in Arizona. </a:t>
            </a:r>
          </a:p>
          <a:p>
            <a:pPr marL="171450" indent="-171450">
              <a:buFont typeface="Arial" panose="020B0604020202020204" pitchFamily="34" charset="0"/>
              <a:buChar char="•"/>
            </a:pPr>
            <a:r>
              <a:rPr lang="en-US" baseline="0" dirty="0"/>
              <a:t>In fact your special powers make you Empower superheroes. </a:t>
            </a:r>
          </a:p>
          <a:p>
            <a:pPr marL="171450" indent="-171450">
              <a:buFont typeface="Arial" panose="020B0604020202020204" pitchFamily="34" charset="0"/>
              <a:buChar char="•"/>
            </a:pPr>
            <a:r>
              <a:rPr lang="en-US" baseline="0" dirty="0"/>
              <a:t>Your powers can </a:t>
            </a:r>
          </a:p>
          <a:p>
            <a:pPr marL="628650" lvl="1" indent="-171450">
              <a:buFont typeface="Arial" panose="020B0604020202020204" pitchFamily="34" charset="0"/>
              <a:buChar char="•"/>
            </a:pPr>
            <a:r>
              <a:rPr lang="en-US" baseline="0" dirty="0"/>
              <a:t>create experiences and environments that model and teach healthy behaviors for children in your care </a:t>
            </a:r>
          </a:p>
          <a:p>
            <a:pPr marL="628650" lvl="1" indent="-171450">
              <a:buFont typeface="Arial" panose="020B0604020202020204" pitchFamily="34" charset="0"/>
              <a:buChar char="•"/>
            </a:pPr>
            <a:r>
              <a:rPr lang="en-US" baseline="0" dirty="0"/>
              <a:t>Support parents to promote these behaviors at home</a:t>
            </a:r>
            <a:endParaRPr lang="en-US" dirty="0"/>
          </a:p>
          <a:p>
            <a:pPr marL="171450" indent="-171450">
              <a:buFont typeface="Arial" panose="020B0604020202020204" pitchFamily="34" charset="0"/>
              <a:buChar char="•"/>
            </a:pPr>
            <a:r>
              <a:rPr lang="en-US" baseline="0" dirty="0"/>
              <a:t>Empower Superheroes work in various locations across the state. Some are in large child care centers caring for larger groups of children, some are caring for smaller groups of children inside a private home, and others are working in programs that care for school-age children when they are out of school. </a:t>
            </a:r>
            <a:endParaRPr lang="en-US" b="0" u="none" baseline="0" dirty="0"/>
          </a:p>
          <a:p>
            <a:pPr marL="171450" indent="-171450">
              <a:buFont typeface="Arial" panose="020B0604020202020204" pitchFamily="34" charset="0"/>
              <a:buChar char="•"/>
            </a:pPr>
            <a:r>
              <a:rPr lang="en-US" b="0" u="none" baseline="0" dirty="0"/>
              <a:t>We know with these superhero powers comes great responsibility and Empower is here to help you fine tune and grow your super powers. </a:t>
            </a:r>
          </a:p>
          <a:p>
            <a:pPr marL="171450" indent="-171450">
              <a:buFont typeface="Arial" panose="020B0604020202020204" pitchFamily="34" charset="0"/>
              <a:buChar char="•"/>
            </a:pPr>
            <a:r>
              <a:rPr lang="en-US" b="0" u="none" baseline="0" dirty="0"/>
              <a:t>Today we will give you the Empower tools to become a superhero for health.</a:t>
            </a:r>
          </a:p>
          <a:p>
            <a:pPr marL="0" indent="0">
              <a:buFont typeface="Arial" panose="020B0604020202020204" pitchFamily="34" charset="0"/>
              <a:buNone/>
            </a:pPr>
            <a:endParaRPr lang="en-US" b="0"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6</a:t>
            </a:fld>
            <a:endParaRPr lang="en-US"/>
          </a:p>
        </p:txBody>
      </p:sp>
    </p:spTree>
    <p:extLst>
      <p:ext uri="{BB962C8B-B14F-4D97-AF65-F5344CB8AC3E}">
        <p14:creationId xmlns:p14="http://schemas.microsoft.com/office/powerpoint/2010/main" val="2766348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 </a:t>
            </a:r>
          </a:p>
          <a:p>
            <a:r>
              <a:rPr lang="en-US" b="0" dirty="0"/>
              <a:t>Power UP Slides are a combination of knowledge checks and/or attention grabbers to break up the didactic lecture and increase retention. </a:t>
            </a:r>
          </a:p>
          <a:p>
            <a:endParaRPr lang="en-US" b="0" dirty="0"/>
          </a:p>
          <a:p>
            <a:r>
              <a:rPr lang="en-US" b="1" dirty="0"/>
              <a:t>Instructions:</a:t>
            </a:r>
          </a:p>
          <a:p>
            <a:r>
              <a:rPr lang="en-US" b="0" dirty="0"/>
              <a:t>When you click to advance the slide, the correct answer (3 years of age) spins and the incorrect answer (5 years of age) flies off the page. </a:t>
            </a:r>
          </a:p>
          <a:p>
            <a:endParaRPr lang="en-US" b="0" dirty="0"/>
          </a:p>
          <a:p>
            <a:r>
              <a:rPr lang="en-US" b="1" dirty="0"/>
              <a:t>Facilitator Points:</a:t>
            </a:r>
          </a:p>
          <a:p>
            <a:r>
              <a:rPr lang="en-US" b="0" dirty="0"/>
              <a:t>Reinforce background information offered. Early childhood and beyond is a period of tremendous brain building. Childcare settings have a unique and important opportunity to influence the developing brain. Empower seeks to create environments that promote healthy habits and environments to support positive brain growth.</a:t>
            </a:r>
          </a:p>
        </p:txBody>
      </p:sp>
      <p:sp>
        <p:nvSpPr>
          <p:cNvPr id="4" name="Slide Number Placeholder 3"/>
          <p:cNvSpPr>
            <a:spLocks noGrp="1"/>
          </p:cNvSpPr>
          <p:nvPr>
            <p:ph type="sldNum" sz="quarter" idx="10"/>
          </p:nvPr>
        </p:nvSpPr>
        <p:spPr/>
        <p:txBody>
          <a:bodyPr/>
          <a:lstStyle/>
          <a:p>
            <a:fld id="{4BC04514-724F-4A4C-A75C-3A0A6C72B7C8}" type="slidenum">
              <a:rPr lang="en-US" smtClean="0"/>
              <a:t>7</a:t>
            </a:fld>
            <a:endParaRPr lang="en-US" dirty="0"/>
          </a:p>
        </p:txBody>
      </p:sp>
    </p:spTree>
    <p:extLst>
      <p:ext uri="{BB962C8B-B14F-4D97-AF65-F5344CB8AC3E}">
        <p14:creationId xmlns:p14="http://schemas.microsoft.com/office/powerpoint/2010/main" val="1538466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 </a:t>
            </a:r>
          </a:p>
          <a:p>
            <a:r>
              <a:rPr lang="en-US" baseline="0" dirty="0"/>
              <a:t>This slide gives the facilitator opportunity to set the agenda for the meeting. In addition to reviewing the agenda items, facilitator should discuss the competencies that participants will gain through the training:</a:t>
            </a:r>
          </a:p>
          <a:p>
            <a:endParaRPr lang="en-US" baseline="0" dirty="0"/>
          </a:p>
          <a:p>
            <a:r>
              <a:rPr lang="en-US" baseline="0" dirty="0"/>
              <a:t>Competencies: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Describe the background and purpose of the</a:t>
            </a:r>
            <a:r>
              <a:rPr lang="en-US" sz="1200" kern="1200" baseline="0" dirty="0">
                <a:solidFill>
                  <a:schemeClr val="tx1"/>
                </a:solidFill>
                <a:effectLst/>
                <a:latin typeface="+mn-lt"/>
                <a:ea typeface="+mn-ea"/>
                <a:cs typeface="+mn-cs"/>
              </a:rPr>
              <a:t> Empower Program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Know why policy matters</a:t>
            </a:r>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 where to find more information on th</a:t>
            </a:r>
            <a:r>
              <a:rPr lang="en-US" sz="1200" kern="1200" baseline="0" dirty="0">
                <a:solidFill>
                  <a:schemeClr val="tx1"/>
                </a:solidFill>
                <a:effectLst/>
                <a:latin typeface="+mn-lt"/>
                <a:ea typeface="+mn-ea"/>
                <a:cs typeface="+mn-cs"/>
              </a:rPr>
              <a:t>e Empower Program</a:t>
            </a:r>
          </a:p>
          <a:p>
            <a:endParaRPr lang="en-US" b="1" baseline="0" dirty="0"/>
          </a:p>
          <a:p>
            <a:r>
              <a:rPr lang="en-US" b="1" baseline="0" dirty="0"/>
              <a:t>Sample Script:</a:t>
            </a:r>
          </a:p>
          <a:p>
            <a:r>
              <a:rPr lang="en-US" baseline="0" dirty="0"/>
              <a:t>Here is our agenda for today. By the end of our time together you will be able to describe why Empower exists and its purpose. You will learn about all 10 standards and understand why policy matters. We will also leave you with tools that can give you more information to successfully implement Empower. </a:t>
            </a:r>
          </a:p>
          <a:p>
            <a:r>
              <a:rPr lang="en-US" baseline="0" dirty="0"/>
              <a:t>L</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8</a:t>
            </a:fld>
            <a:endParaRPr lang="en-US" dirty="0"/>
          </a:p>
        </p:txBody>
      </p:sp>
    </p:spTree>
    <p:extLst>
      <p:ext uri="{BB962C8B-B14F-4D97-AF65-F5344CB8AC3E}">
        <p14:creationId xmlns:p14="http://schemas.microsoft.com/office/powerpoint/2010/main" val="2206300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the history of Empower and the 10 standards. </a:t>
            </a:r>
          </a:p>
          <a:p>
            <a:endParaRPr lang="en-US" baseline="0" dirty="0"/>
          </a:p>
          <a:p>
            <a:r>
              <a:rPr lang="en-US" b="1" baseline="0" dirty="0"/>
              <a:t>Sample Script:</a:t>
            </a:r>
          </a:p>
          <a:p>
            <a:r>
              <a:rPr lang="en-US" b="0" baseline="0" dirty="0"/>
              <a:t>Let’s talk about the history of Empower and the 10 standards that make up the Empower Program. </a:t>
            </a:r>
          </a:p>
        </p:txBody>
      </p:sp>
      <p:sp>
        <p:nvSpPr>
          <p:cNvPr id="4" name="Slide Number Placeholder 3"/>
          <p:cNvSpPr>
            <a:spLocks noGrp="1"/>
          </p:cNvSpPr>
          <p:nvPr>
            <p:ph type="sldNum" sz="quarter" idx="10"/>
          </p:nvPr>
        </p:nvSpPr>
        <p:spPr/>
        <p:txBody>
          <a:bodyPr/>
          <a:lstStyle/>
          <a:p>
            <a:fld id="{F5FB1DB5-FFD3-4008-A84A-F762C0D19A86}" type="slidenum">
              <a:rPr lang="en-US" smtClean="0"/>
              <a:t>9</a:t>
            </a:fld>
            <a:endParaRPr lang="en-US"/>
          </a:p>
        </p:txBody>
      </p:sp>
    </p:spTree>
    <p:extLst>
      <p:ext uri="{BB962C8B-B14F-4D97-AF65-F5344CB8AC3E}">
        <p14:creationId xmlns:p14="http://schemas.microsoft.com/office/powerpoint/2010/main" val="332538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5986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76681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492383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657600" y="2130426"/>
            <a:ext cx="8026400" cy="1470025"/>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3657600" y="3657600"/>
            <a:ext cx="8026400" cy="1752600"/>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6C4A88-7E4D-4C26-9395-B41B3BEAFD91}" type="datetimeFigureOut">
              <a:rPr lang="en-US">
                <a:solidFill>
                  <a:prstClr val="black">
                    <a:tint val="75000"/>
                  </a:prstClr>
                </a:solidFill>
              </a:rPr>
              <a:pPr/>
              <a:t>12/1/2017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13092C-E5CD-4433-B4FD-4E108A0E0B5A}"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6666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567187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282784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632323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AE0866E-2DA0-4B8B-A694-93F1B46F79B7}" type="datetimeFigureOut">
              <a:rPr lang="en-US" smtClean="0"/>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23178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E0866E-2DA0-4B8B-A694-93F1B46F79B7}" type="datetimeFigureOut">
              <a:rPr lang="en-US" smtClean="0"/>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456848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E0866E-2DA0-4B8B-A694-93F1B46F79B7}" type="datetimeFigureOut">
              <a:rPr lang="en-US" smtClean="0"/>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16364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60728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328397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0866E-2DA0-4B8B-A694-93F1B46F79B7}" type="datetimeFigureOut">
              <a:rPr lang="en-US" smtClean="0"/>
              <a:t>12/1/2017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F8E7D2-F9E5-43D9-BCCD-DE31114AF562}" type="slidenum">
              <a:rPr lang="en-US" smtClean="0"/>
              <a:t>‹#›</a:t>
            </a:fld>
            <a:endParaRPr lang="en-US"/>
          </a:p>
        </p:txBody>
      </p:sp>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430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58295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38400" y="304800"/>
            <a:ext cx="91440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438400" y="1600201"/>
            <a:ext cx="91440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C4A88-7E4D-4C26-9395-B41B3BEAFD91}" type="datetimeFigureOut">
              <a:rPr lang="en-US" smtClean="0">
                <a:solidFill>
                  <a:prstClr val="black">
                    <a:tint val="75000"/>
                  </a:prstClr>
                </a:solidFill>
              </a:rPr>
              <a:pPr/>
              <a:t>12/1/2017</a:t>
            </a:fld>
            <a:endParaRPr lang="en-US" smtClean="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13092C-E5CD-4433-B4FD-4E108A0E0B5A}" type="slidenum">
              <a:rPr lang="en-US" smtClean="0">
                <a:solidFill>
                  <a:prstClr val="black">
                    <a:tint val="75000"/>
                  </a:prstClr>
                </a:solidFill>
              </a:rPr>
              <a:pPr/>
              <a:t>‹#›</a:t>
            </a:fld>
            <a:endParaRPr lang="en-US" smtClean="0">
              <a:solidFill>
                <a:prstClr val="black">
                  <a:tint val="75000"/>
                </a:prstClr>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82600714"/>
      </p:ext>
    </p:extLst>
  </p:cSld>
  <p:clrMap bg1="lt1" tx1="dk1" bg2="lt2" tx2="dk2" accent1="accent1" accent2="accent2" accent3="accent3" accent4="accent4" accent5="accent5" accent6="accent6" hlink="hlink" folHlink="folHlink"/>
  <p:sldLayoutIdLst>
    <p:sldLayoutId id="214748385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theempowerpack.org/"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35092" y="2765857"/>
            <a:ext cx="8026400" cy="1470025"/>
          </a:xfrm>
        </p:spPr>
        <p:txBody>
          <a:bodyPr>
            <a:normAutofit/>
          </a:bodyPr>
          <a:lstStyle/>
          <a:p>
            <a:r>
              <a:rPr lang="en-US" sz="4000" b="1" dirty="0"/>
              <a:t>Power </a:t>
            </a:r>
            <a:r>
              <a:rPr lang="en-US" sz="4000" b="1" dirty="0" smtClean="0"/>
              <a:t>Up!</a:t>
            </a:r>
            <a:r>
              <a:rPr lang="en-US" sz="4000" b="1" dirty="0"/>
              <a:t/>
            </a:r>
            <a:br>
              <a:rPr lang="en-US" sz="4000" b="1" dirty="0"/>
            </a:br>
            <a:r>
              <a:rPr lang="en-US" sz="4000" b="1" dirty="0"/>
              <a:t> </a:t>
            </a:r>
            <a:r>
              <a:rPr lang="en-US" sz="4000" b="1" smtClean="0"/>
              <a:t>Empower-Basic</a:t>
            </a:r>
            <a:endParaRPr lang="en-US" sz="4000" b="1" dirty="0"/>
          </a:p>
        </p:txBody>
      </p:sp>
      <p:sp>
        <p:nvSpPr>
          <p:cNvPr id="3" name="Subtitle 2"/>
          <p:cNvSpPr>
            <a:spLocks noGrp="1"/>
          </p:cNvSpPr>
          <p:nvPr>
            <p:ph type="subTitle" idx="1"/>
          </p:nvPr>
        </p:nvSpPr>
        <p:spPr>
          <a:xfrm>
            <a:off x="3673099" y="4293030"/>
            <a:ext cx="8026400" cy="1752600"/>
          </a:xfrm>
        </p:spPr>
        <p:txBody>
          <a:bodyPr/>
          <a:lstStyle/>
          <a:p>
            <a:r>
              <a:rPr lang="en-US" dirty="0">
                <a:solidFill>
                  <a:schemeClr val="tx1"/>
                </a:solidFill>
              </a:rPr>
              <a:t>Presenter Name</a:t>
            </a:r>
          </a:p>
          <a:p>
            <a:r>
              <a:rPr lang="en-US" dirty="0">
                <a:solidFill>
                  <a:schemeClr val="tx1"/>
                </a:solidFill>
              </a:rPr>
              <a:t>Date</a:t>
            </a:r>
          </a:p>
          <a:p>
            <a:endParaRPr lang="en-US" dirty="0"/>
          </a:p>
        </p:txBody>
      </p:sp>
    </p:spTree>
    <p:extLst>
      <p:ext uri="{BB962C8B-B14F-4D97-AF65-F5344CB8AC3E}">
        <p14:creationId xmlns:p14="http://schemas.microsoft.com/office/powerpoint/2010/main" val="1871653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54" r="2635" b="2"/>
          <a:stretch/>
        </p:blipFill>
        <p:spPr>
          <a:xfrm>
            <a:off x="5254387" y="1146635"/>
            <a:ext cx="6233160" cy="4272681"/>
          </a:xfrm>
          <a:prstGeom prst="rect">
            <a:avLst/>
          </a:prstGeom>
        </p:spPr>
      </p:pic>
      <p:sp>
        <p:nvSpPr>
          <p:cNvPr id="3" name="Content Placeholder 2"/>
          <p:cNvSpPr>
            <a:spLocks noGrp="1"/>
          </p:cNvSpPr>
          <p:nvPr>
            <p:ph idx="1"/>
          </p:nvPr>
        </p:nvSpPr>
        <p:spPr>
          <a:xfrm>
            <a:off x="1560523" y="911225"/>
            <a:ext cx="3589361" cy="4351338"/>
          </a:xfrm>
        </p:spPr>
        <p:txBody>
          <a:bodyPr>
            <a:normAutofit/>
          </a:bodyPr>
          <a:lstStyle/>
          <a:p>
            <a:pPr marL="0" indent="0">
              <a:buNone/>
            </a:pPr>
            <a:endParaRPr lang="en-US" sz="2400"/>
          </a:p>
          <a:p>
            <a:pPr marL="0" indent="0">
              <a:buNone/>
            </a:pPr>
            <a:endParaRPr lang="en-US" sz="2400"/>
          </a:p>
          <a:p>
            <a:pPr marL="0" indent="0">
              <a:buNone/>
            </a:pPr>
            <a:r>
              <a:rPr lang="en-US" sz="2400">
                <a:latin typeface="Bookman Old Style" panose="02050604050505020204" pitchFamily="18" charset="0"/>
              </a:rPr>
              <a:t>“In the middle of difficulty lies opportunity” </a:t>
            </a:r>
          </a:p>
          <a:p>
            <a:pPr marL="0" indent="0">
              <a:buNone/>
            </a:pPr>
            <a:r>
              <a:rPr lang="en-US" sz="2400">
                <a:latin typeface="Bookman Old Style" panose="02050604050505020204" pitchFamily="18" charset="0"/>
              </a:rPr>
              <a:t>– Albert Einstein</a:t>
            </a:r>
          </a:p>
          <a:p>
            <a:pPr marL="0" indent="0">
              <a:buNone/>
            </a:pPr>
            <a:endParaRPr lang="en-US" sz="2400"/>
          </a:p>
          <a:p>
            <a:pPr marL="0" indent="0">
              <a:buNone/>
            </a:pPr>
            <a:endParaRPr lang="en-US" sz="2400"/>
          </a:p>
        </p:txBody>
      </p:sp>
    </p:spTree>
    <p:extLst>
      <p:ext uri="{BB962C8B-B14F-4D97-AF65-F5344CB8AC3E}">
        <p14:creationId xmlns:p14="http://schemas.microsoft.com/office/powerpoint/2010/main" val="1573782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956754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809750"/>
            <a:ext cx="8607926" cy="1143000"/>
          </a:xfrm>
        </p:spPr>
        <p:txBody>
          <a:bodyPr/>
          <a:lstStyle/>
          <a:p>
            <a:pPr algn="l"/>
            <a:r>
              <a:rPr lang="en-US" dirty="0"/>
              <a:t>Standard 1 </a:t>
            </a: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045" t="18084" r="67091" b="6987"/>
          <a:stretch/>
        </p:blipFill>
        <p:spPr>
          <a:xfrm>
            <a:off x="6306552" y="0"/>
            <a:ext cx="4444999" cy="6763536"/>
          </a:xfrm>
        </p:spPr>
      </p:pic>
      <p:grpSp>
        <p:nvGrpSpPr>
          <p:cNvPr id="3" name="Group 2"/>
          <p:cNvGrpSpPr/>
          <p:nvPr/>
        </p:nvGrpSpPr>
        <p:grpSpPr>
          <a:xfrm>
            <a:off x="8122652" y="1536700"/>
            <a:ext cx="2628899" cy="5226836"/>
            <a:chOff x="8122652" y="1536700"/>
            <a:chExt cx="2628899" cy="5226836"/>
          </a:xfrm>
        </p:grpSpPr>
        <p:sp>
          <p:nvSpPr>
            <p:cNvPr id="5" name="Rectangle 4"/>
            <p:cNvSpPr/>
            <p:nvPr/>
          </p:nvSpPr>
          <p:spPr>
            <a:xfrm>
              <a:off x="8706852" y="1536700"/>
              <a:ext cx="2044699" cy="522683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122652" y="3721100"/>
              <a:ext cx="889000" cy="4826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29051" y="5067300"/>
              <a:ext cx="584200" cy="169623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87854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65139"/>
            <a:ext cx="10972800" cy="1143000"/>
          </a:xfrm>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descr="Brain on exercise image jpe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47198"/>
          </a:xfrm>
          <a:prstGeom prst="rect">
            <a:avLst/>
          </a:prstGeom>
        </p:spPr>
      </p:pic>
    </p:spTree>
    <p:extLst>
      <p:ext uri="{BB962C8B-B14F-4D97-AF65-F5344CB8AC3E}">
        <p14:creationId xmlns:p14="http://schemas.microsoft.com/office/powerpoint/2010/main" val="1183522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5303" y="274638"/>
            <a:ext cx="9957097" cy="1143000"/>
          </a:xfrm>
        </p:spPr>
        <p:txBody>
          <a:bodyPr/>
          <a:lstStyle/>
          <a:p>
            <a:pPr algn="l"/>
            <a:r>
              <a:rPr lang="en-US" dirty="0"/>
              <a:t>Power UP</a:t>
            </a:r>
          </a:p>
        </p:txBody>
      </p:sp>
      <p:sp>
        <p:nvSpPr>
          <p:cNvPr id="3" name="Content Placeholder 2"/>
          <p:cNvSpPr>
            <a:spLocks noGrp="1"/>
          </p:cNvSpPr>
          <p:nvPr>
            <p:ph idx="1"/>
          </p:nvPr>
        </p:nvSpPr>
        <p:spPr>
          <a:xfrm>
            <a:off x="1756228" y="1585687"/>
            <a:ext cx="9826171" cy="4525963"/>
          </a:xfrm>
        </p:spPr>
        <p:txBody>
          <a:bodyPr/>
          <a:lstStyle/>
          <a:p>
            <a:pPr marL="0" indent="0">
              <a:buNone/>
            </a:pPr>
            <a:r>
              <a:rPr lang="en-US"/>
              <a:t> </a:t>
            </a:r>
          </a:p>
          <a:p>
            <a:endParaRPr lang="en-US" dirty="0"/>
          </a:p>
        </p:txBody>
      </p:sp>
      <p:pic>
        <p:nvPicPr>
          <p:cNvPr id="4" name="Picture 3"/>
          <p:cNvPicPr>
            <a:picLocks noChangeAspect="1"/>
          </p:cNvPicPr>
          <p:nvPr/>
        </p:nvPicPr>
        <p:blipFill>
          <a:blip r:embed="rId3"/>
          <a:stretch>
            <a:fillRect/>
          </a:stretch>
        </p:blipFill>
        <p:spPr>
          <a:xfrm>
            <a:off x="4131847" y="0"/>
            <a:ext cx="1694935" cy="1694935"/>
          </a:xfrm>
          <a:prstGeom prst="rect">
            <a:avLst/>
          </a:prstGeom>
        </p:spPr>
      </p:pic>
      <p:pic>
        <p:nvPicPr>
          <p:cNvPr id="1026" name="Picture 2" descr="PHIL Image 14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5303" y="1825625"/>
            <a:ext cx="2333187" cy="35011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IL Image 141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1847" y="2187089"/>
            <a:ext cx="4373524" cy="289902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3999" y="5573486"/>
            <a:ext cx="2659034" cy="1077218"/>
          </a:xfrm>
          <a:prstGeom prst="rect">
            <a:avLst/>
          </a:prstGeom>
          <a:noFill/>
        </p:spPr>
        <p:txBody>
          <a:bodyPr wrap="square" rtlCol="0">
            <a:spAutoFit/>
          </a:bodyPr>
          <a:lstStyle/>
          <a:p>
            <a:pPr algn="ctr"/>
            <a:r>
              <a:rPr lang="en-US" sz="3200" dirty="0"/>
              <a:t>Balance on one leg</a:t>
            </a:r>
          </a:p>
        </p:txBody>
      </p:sp>
      <p:sp>
        <p:nvSpPr>
          <p:cNvPr id="10" name="TextBox 9"/>
          <p:cNvSpPr txBox="1"/>
          <p:nvPr/>
        </p:nvSpPr>
        <p:spPr>
          <a:xfrm>
            <a:off x="4782840" y="5202481"/>
            <a:ext cx="3129986" cy="584775"/>
          </a:xfrm>
          <a:prstGeom prst="rect">
            <a:avLst/>
          </a:prstGeom>
          <a:noFill/>
        </p:spPr>
        <p:txBody>
          <a:bodyPr wrap="square" rtlCol="0">
            <a:spAutoFit/>
          </a:bodyPr>
          <a:lstStyle/>
          <a:p>
            <a:pPr algn="ctr"/>
            <a:r>
              <a:rPr lang="en-US" sz="3200" dirty="0"/>
              <a:t>Throw a ball</a:t>
            </a:r>
          </a:p>
        </p:txBody>
      </p:sp>
      <p:sp>
        <p:nvSpPr>
          <p:cNvPr id="11" name="TextBox 10"/>
          <p:cNvSpPr txBox="1"/>
          <p:nvPr/>
        </p:nvSpPr>
        <p:spPr>
          <a:xfrm>
            <a:off x="8904200" y="5987311"/>
            <a:ext cx="3004458" cy="584775"/>
          </a:xfrm>
          <a:prstGeom prst="rect">
            <a:avLst/>
          </a:prstGeom>
          <a:noFill/>
        </p:spPr>
        <p:txBody>
          <a:bodyPr wrap="square" rtlCol="0">
            <a:spAutoFit/>
          </a:bodyPr>
          <a:lstStyle/>
          <a:p>
            <a:pPr algn="ctr"/>
            <a:r>
              <a:rPr lang="en-US" sz="3200" dirty="0"/>
              <a:t>Monkey Bars</a:t>
            </a:r>
          </a:p>
        </p:txBody>
      </p:sp>
      <p:sp>
        <p:nvSpPr>
          <p:cNvPr id="6" name="TextBox 5"/>
          <p:cNvSpPr txBox="1"/>
          <p:nvPr/>
        </p:nvSpPr>
        <p:spPr>
          <a:xfrm>
            <a:off x="6095686" y="547535"/>
            <a:ext cx="5617027" cy="584775"/>
          </a:xfrm>
          <a:prstGeom prst="rect">
            <a:avLst/>
          </a:prstGeom>
          <a:solidFill>
            <a:schemeClr val="tx2">
              <a:lumMod val="20000"/>
              <a:lumOff val="80000"/>
            </a:schemeClr>
          </a:solidFill>
        </p:spPr>
        <p:txBody>
          <a:bodyPr wrap="square" rtlCol="0">
            <a:spAutoFit/>
          </a:bodyPr>
          <a:lstStyle/>
          <a:p>
            <a:r>
              <a:rPr lang="en-US" sz="3200" dirty="0"/>
              <a:t>How old was I when I learned to</a:t>
            </a:r>
            <a:r>
              <a:rPr lang="en-US" dirty="0"/>
              <a:t>:</a:t>
            </a:r>
          </a:p>
        </p:txBody>
      </p:sp>
      <p:sp>
        <p:nvSpPr>
          <p:cNvPr id="13" name="TextBox 12"/>
          <p:cNvSpPr txBox="1"/>
          <p:nvPr/>
        </p:nvSpPr>
        <p:spPr>
          <a:xfrm>
            <a:off x="4675892" y="5854805"/>
            <a:ext cx="3273431" cy="584775"/>
          </a:xfrm>
          <a:prstGeom prst="rect">
            <a:avLst/>
          </a:prstGeom>
          <a:noFill/>
        </p:spPr>
        <p:txBody>
          <a:bodyPr wrap="square" rtlCol="0">
            <a:spAutoFit/>
          </a:bodyPr>
          <a:lstStyle/>
          <a:p>
            <a:pPr algn="ctr"/>
            <a:r>
              <a:rPr lang="en-US" sz="3200" dirty="0"/>
              <a:t>Catch a ball</a:t>
            </a:r>
          </a:p>
        </p:txBody>
      </p:sp>
      <p:pic>
        <p:nvPicPr>
          <p:cNvPr id="1040" name="Picture 16" descr="PHIL Image 186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27408" y="1532673"/>
            <a:ext cx="2885305" cy="4332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22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1000"/>
                                        <p:tgtEl>
                                          <p:spTgt spid="1028"/>
                                        </p:tgtEl>
                                      </p:cBhvr>
                                    </p:animEffect>
                                    <p:anim calcmode="lin" valueType="num">
                                      <p:cBhvr>
                                        <p:cTn id="25" dur="1000" fill="hold"/>
                                        <p:tgtEl>
                                          <p:spTgt spid="1028"/>
                                        </p:tgtEl>
                                        <p:attrNameLst>
                                          <p:attrName>ppt_x</p:attrName>
                                        </p:attrNameLst>
                                      </p:cBhvr>
                                      <p:tavLst>
                                        <p:tav tm="0">
                                          <p:val>
                                            <p:strVal val="#ppt_x"/>
                                          </p:val>
                                        </p:tav>
                                        <p:tav tm="100000">
                                          <p:val>
                                            <p:strVal val="#ppt_x"/>
                                          </p:val>
                                        </p:tav>
                                      </p:tavLst>
                                    </p:anim>
                                    <p:anim calcmode="lin" valueType="num">
                                      <p:cBhvr>
                                        <p:cTn id="26"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40"/>
                                        </p:tgtEl>
                                        <p:attrNameLst>
                                          <p:attrName>style.visibility</p:attrName>
                                        </p:attrNameLst>
                                      </p:cBhvr>
                                      <p:to>
                                        <p:strVal val="visible"/>
                                      </p:to>
                                    </p:set>
                                    <p:anim calcmode="lin" valueType="num">
                                      <p:cBhvr additive="base">
                                        <p:cTn id="38" dur="500" fill="hold"/>
                                        <p:tgtEl>
                                          <p:spTgt spid="1040"/>
                                        </p:tgtEl>
                                        <p:attrNameLst>
                                          <p:attrName>ppt_x</p:attrName>
                                        </p:attrNameLst>
                                      </p:cBhvr>
                                      <p:tavLst>
                                        <p:tav tm="0">
                                          <p:val>
                                            <p:strVal val="#ppt_x"/>
                                          </p:val>
                                        </p:tav>
                                        <p:tav tm="100000">
                                          <p:val>
                                            <p:strVal val="#ppt_x"/>
                                          </p:val>
                                        </p:tav>
                                      </p:tavLst>
                                    </p:anim>
                                    <p:anim calcmode="lin" valueType="num">
                                      <p:cBhvr additive="base">
                                        <p:cTn id="39" dur="500" fill="hold"/>
                                        <p:tgtEl>
                                          <p:spTgt spid="104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3815" t="59123" r="67184" b="7544"/>
          <a:stretch/>
        </p:blipFill>
        <p:spPr>
          <a:xfrm>
            <a:off x="5498431" y="846137"/>
            <a:ext cx="5654843" cy="5580185"/>
          </a:xfrm>
        </p:spPr>
      </p:pic>
      <p:sp>
        <p:nvSpPr>
          <p:cNvPr id="5" name="Rectangle 4"/>
          <p:cNvSpPr/>
          <p:nvPr/>
        </p:nvSpPr>
        <p:spPr>
          <a:xfrm>
            <a:off x="5498431" y="1864894"/>
            <a:ext cx="974558" cy="456142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1600200" y="2493230"/>
            <a:ext cx="3898231"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Standard 2 </a:t>
            </a:r>
          </a:p>
        </p:txBody>
      </p:sp>
    </p:spTree>
    <p:extLst>
      <p:ext uri="{BB962C8B-B14F-4D97-AF65-F5344CB8AC3E}">
        <p14:creationId xmlns:p14="http://schemas.microsoft.com/office/powerpoint/2010/main" val="3585616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627" y="1015487"/>
            <a:ext cx="6404811" cy="1143000"/>
          </a:xfrm>
        </p:spPr>
        <p:txBody>
          <a:bodyPr/>
          <a:lstStyle/>
          <a:p>
            <a:r>
              <a:rPr lang="en-US" dirty="0"/>
              <a:t>Standard 3</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4826" t="31652" r="1793" b="46435"/>
          <a:stretch/>
        </p:blipFill>
        <p:spPr>
          <a:xfrm>
            <a:off x="4439653" y="762569"/>
            <a:ext cx="7531770" cy="4338820"/>
          </a:xfrm>
        </p:spPr>
      </p:pic>
      <p:sp>
        <p:nvSpPr>
          <p:cNvPr id="3" name="Rectangle 2"/>
          <p:cNvSpPr/>
          <p:nvPr/>
        </p:nvSpPr>
        <p:spPr>
          <a:xfrm>
            <a:off x="4439653" y="4427621"/>
            <a:ext cx="3814387" cy="67376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2444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90948" y="329027"/>
            <a:ext cx="7467600" cy="769441"/>
          </a:xfrm>
          <a:prstGeom prst="rect">
            <a:avLst/>
          </a:prstGeom>
          <a:noFill/>
        </p:spPr>
        <p:txBody>
          <a:bodyPr wrap="square" rtlCol="0">
            <a:spAutoFit/>
          </a:bodyPr>
          <a:lstStyle/>
          <a:p>
            <a:pPr algn="ctr"/>
            <a:r>
              <a:rPr lang="en-US" sz="4400" b="1" dirty="0"/>
              <a:t>Acceptable?</a:t>
            </a:r>
            <a:endParaRPr lang="en-US" sz="4400" b="1" dirty="0">
              <a:solidFill>
                <a:srgbClr val="FFCC00"/>
              </a:solidFill>
            </a:endParaRPr>
          </a:p>
        </p:txBody>
      </p:sp>
      <p:sp>
        <p:nvSpPr>
          <p:cNvPr id="7" name="Content Placeholder 2"/>
          <p:cNvSpPr>
            <a:spLocks noGrp="1"/>
          </p:cNvSpPr>
          <p:nvPr>
            <p:ph idx="1"/>
          </p:nvPr>
        </p:nvSpPr>
        <p:spPr>
          <a:xfrm>
            <a:off x="1812277" y="1938906"/>
            <a:ext cx="690748" cy="785232"/>
          </a:xfrm>
        </p:spPr>
        <p:txBody>
          <a:bodyPr>
            <a:normAutofit/>
          </a:bodyPr>
          <a:lstStyle/>
          <a:p>
            <a:pPr marL="0" indent="0" algn="ctr">
              <a:buNone/>
              <a:defRPr/>
            </a:pPr>
            <a:r>
              <a:rPr lang="en-US" sz="4000" dirty="0">
                <a:sym typeface="Calibri" charset="0"/>
              </a:rPr>
              <a:t>A</a:t>
            </a:r>
          </a:p>
          <a:p>
            <a:pPr marL="0" indent="0">
              <a:buNone/>
            </a:pPr>
            <a:endParaRPr lang="en-US" altLang="en-US" sz="4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9187" y="1321648"/>
            <a:ext cx="4129019" cy="309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a:off x="2047504" y="1973889"/>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2" name="Content Placeholder 2"/>
          <p:cNvSpPr txBox="1">
            <a:spLocks/>
          </p:cNvSpPr>
          <p:nvPr/>
        </p:nvSpPr>
        <p:spPr>
          <a:xfrm>
            <a:off x="3781301" y="50292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4000" dirty="0">
                <a:sym typeface="Calibri" charset="0"/>
              </a:rPr>
              <a:t>C</a:t>
            </a:r>
          </a:p>
          <a:p>
            <a:pPr marL="0" indent="0">
              <a:buNone/>
            </a:pPr>
            <a:endParaRPr lang="en-US" altLang="en-US" sz="4400" dirty="0"/>
          </a:p>
        </p:txBody>
      </p:sp>
      <p:sp>
        <p:nvSpPr>
          <p:cNvPr id="13" name="Content Placeholder 2"/>
          <p:cNvSpPr txBox="1">
            <a:spLocks/>
          </p:cNvSpPr>
          <p:nvPr/>
        </p:nvSpPr>
        <p:spPr>
          <a:xfrm>
            <a:off x="3362696" y="47244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4" name="Content Placeholder 2"/>
          <p:cNvSpPr txBox="1">
            <a:spLocks/>
          </p:cNvSpPr>
          <p:nvPr/>
        </p:nvSpPr>
        <p:spPr>
          <a:xfrm>
            <a:off x="3515096" y="4876800"/>
            <a:ext cx="518556" cy="6328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5" name="Content Placeholder 2"/>
          <p:cNvSpPr txBox="1">
            <a:spLocks/>
          </p:cNvSpPr>
          <p:nvPr/>
        </p:nvSpPr>
        <p:spPr>
          <a:xfrm>
            <a:off x="9067800" y="4106412"/>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4" name="TextBox 3"/>
          <p:cNvSpPr txBox="1"/>
          <p:nvPr/>
        </p:nvSpPr>
        <p:spPr>
          <a:xfrm>
            <a:off x="9488409" y="1983785"/>
            <a:ext cx="838200" cy="707886"/>
          </a:xfrm>
          <a:prstGeom prst="rect">
            <a:avLst/>
          </a:prstGeom>
          <a:noFill/>
        </p:spPr>
        <p:txBody>
          <a:bodyPr wrap="square" rtlCol="0">
            <a:spAutoFit/>
          </a:bodyPr>
          <a:lstStyle/>
          <a:p>
            <a:pPr algn="ctr"/>
            <a:r>
              <a:rPr lang="en-US" sz="4000" dirty="0"/>
              <a:t>B</a:t>
            </a:r>
          </a:p>
        </p:txBody>
      </p:sp>
      <p:pic>
        <p:nvPicPr>
          <p:cNvPr id="16" name="Picture 15"/>
          <p:cNvPicPr>
            <a:picLocks noChangeAspect="1"/>
          </p:cNvPicPr>
          <p:nvPr/>
        </p:nvPicPr>
        <p:blipFill rotWithShape="1">
          <a:blip r:embed="rId4"/>
          <a:srcRect l="48073" t="23434" r="23073" b="37847"/>
          <a:stretch/>
        </p:blipFill>
        <p:spPr>
          <a:xfrm>
            <a:off x="6273565" y="1190475"/>
            <a:ext cx="4339017" cy="3275219"/>
          </a:xfrm>
          <a:prstGeom prst="rect">
            <a:avLst/>
          </a:prstGeom>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86666" y="2673339"/>
            <a:ext cx="4537877" cy="340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90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4323347" cy="1143000"/>
          </a:xfrm>
        </p:spPr>
        <p:txBody>
          <a:bodyPr/>
          <a:lstStyle/>
          <a:p>
            <a:r>
              <a:rPr lang="en-US" dirty="0"/>
              <a:t>Standard 4</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35921" t="38791" r="18690" b="6856"/>
          <a:stretch/>
        </p:blipFill>
        <p:spPr>
          <a:xfrm>
            <a:off x="4207041" y="637994"/>
            <a:ext cx="7375359" cy="5714681"/>
          </a:xfrm>
        </p:spPr>
      </p:pic>
    </p:spTree>
    <p:extLst>
      <p:ext uri="{BB962C8B-B14F-4D97-AF65-F5344CB8AC3E}">
        <p14:creationId xmlns:p14="http://schemas.microsoft.com/office/powerpoint/2010/main" val="1213087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9906000" cy="1143000"/>
          </a:xfrm>
        </p:spPr>
        <p:txBody>
          <a:bodyPr/>
          <a:lstStyle/>
          <a:p>
            <a:r>
              <a:rPr lang="en-US" dirty="0"/>
              <a:t>Standard 5</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340" t="52192" r="20685" b="6789"/>
          <a:stretch/>
        </p:blipFill>
        <p:spPr>
          <a:xfrm>
            <a:off x="2271214" y="1233054"/>
            <a:ext cx="8716371" cy="5143987"/>
          </a:xfrm>
        </p:spPr>
      </p:pic>
    </p:spTree>
    <p:extLst>
      <p:ext uri="{BB962C8B-B14F-4D97-AF65-F5344CB8AC3E}">
        <p14:creationId xmlns:p14="http://schemas.microsoft.com/office/powerpoint/2010/main" val="1458041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89039" y="4263804"/>
            <a:ext cx="10605784" cy="2105891"/>
          </a:xfrm>
          <a:prstGeom prst="rect">
            <a:avLst/>
          </a:prstGeom>
          <a:solidFill>
            <a:schemeClr val="tx1">
              <a:lumMod val="65000"/>
              <a:lumOff val="35000"/>
            </a:schemeClr>
          </a:solidFill>
          <a:ln w="28575" cmpd="dbl">
            <a:solidFill>
              <a:schemeClr val="tx1">
                <a:alpha val="62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descr="Image result for sack lunch"/>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289039" y="266167"/>
            <a:ext cx="3517918" cy="39976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rot="21600000">
            <a:off x="6416043" y="356059"/>
            <a:ext cx="5455917" cy="3900980"/>
          </a:xfrm>
          <a:prstGeom prst="rect">
            <a:avLst/>
          </a:prstGeom>
        </p:spPr>
      </p:pic>
      <p:sp>
        <p:nvSpPr>
          <p:cNvPr id="2" name="Title 1"/>
          <p:cNvSpPr>
            <a:spLocks noGrp="1"/>
          </p:cNvSpPr>
          <p:nvPr>
            <p:ph type="title"/>
          </p:nvPr>
        </p:nvSpPr>
        <p:spPr>
          <a:xfrm>
            <a:off x="732107" y="4851525"/>
            <a:ext cx="11139854" cy="930447"/>
          </a:xfrm>
        </p:spPr>
        <p:txBody>
          <a:bodyPr vert="horz" lIns="91440" tIns="45720" rIns="91440" bIns="45720" rtlCol="0" anchor="b">
            <a:normAutofit/>
          </a:bodyPr>
          <a:lstStyle/>
          <a:p>
            <a:pPr algn="ctr"/>
            <a:r>
              <a:rPr lang="en-US" sz="5400" u="sng" dirty="0">
                <a:solidFill>
                  <a:schemeClr val="bg1"/>
                </a:solidFill>
              </a:rPr>
              <a:t>The Power of Lunch</a:t>
            </a:r>
          </a:p>
        </p:txBody>
      </p:sp>
    </p:spTree>
    <p:extLst>
      <p:ext uri="{BB962C8B-B14F-4D97-AF65-F5344CB8AC3E}">
        <p14:creationId xmlns:p14="http://schemas.microsoft.com/office/powerpoint/2010/main" val="3241789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9813" y="254695"/>
            <a:ext cx="10972800" cy="1143000"/>
          </a:xfrm>
        </p:spPr>
        <p:txBody>
          <a:bodyPr/>
          <a:lstStyle/>
          <a:p>
            <a:r>
              <a:rPr lang="en-US" dirty="0"/>
              <a:t>Standard 6</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576" t="55560" r="20357" b="7755"/>
          <a:stretch/>
        </p:blipFill>
        <p:spPr>
          <a:xfrm>
            <a:off x="3456221" y="1553227"/>
            <a:ext cx="8394796" cy="4421688"/>
          </a:xfrm>
        </p:spPr>
      </p:pic>
    </p:spTree>
    <p:extLst>
      <p:ext uri="{BB962C8B-B14F-4D97-AF65-F5344CB8AC3E}">
        <p14:creationId xmlns:p14="http://schemas.microsoft.com/office/powerpoint/2010/main" val="4229441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316" y="1802648"/>
            <a:ext cx="10972800" cy="1143000"/>
          </a:xfrm>
        </p:spPr>
        <p:txBody>
          <a:bodyPr/>
          <a:lstStyle/>
          <a:p>
            <a:r>
              <a:rPr lang="en-US" dirty="0"/>
              <a:t>Standard 7</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9539" t="54737" r="1316" b="7369"/>
          <a:stretch/>
        </p:blipFill>
        <p:spPr>
          <a:xfrm>
            <a:off x="6581273" y="1022439"/>
            <a:ext cx="4776537" cy="5318204"/>
          </a:xfrm>
        </p:spPr>
      </p:pic>
    </p:spTree>
    <p:extLst>
      <p:ext uri="{BB962C8B-B14F-4D97-AF65-F5344CB8AC3E}">
        <p14:creationId xmlns:p14="http://schemas.microsoft.com/office/powerpoint/2010/main" val="3229839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309" y="2923309"/>
            <a:ext cx="6470073" cy="1496290"/>
          </a:xfrm>
        </p:spPr>
        <p:txBody>
          <a:bodyPr/>
          <a:lstStyle/>
          <a:p>
            <a:r>
              <a:rPr lang="en-US" dirty="0"/>
              <a:t>Standard 8</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43860" t="39335" r="33560" b="21788"/>
          <a:stretch/>
        </p:blipFill>
        <p:spPr>
          <a:xfrm>
            <a:off x="6636327" y="1274619"/>
            <a:ext cx="4765964" cy="5309454"/>
          </a:xfrm>
        </p:spPr>
      </p:pic>
    </p:spTree>
    <p:extLst>
      <p:ext uri="{BB962C8B-B14F-4D97-AF65-F5344CB8AC3E}">
        <p14:creationId xmlns:p14="http://schemas.microsoft.com/office/powerpoint/2010/main" val="3601640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9</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68666" t="20961" r="6545" b="69960"/>
          <a:stretch/>
        </p:blipFill>
        <p:spPr>
          <a:xfrm>
            <a:off x="1834285" y="1988492"/>
            <a:ext cx="9393053" cy="2225842"/>
          </a:xfrm>
        </p:spPr>
      </p:pic>
    </p:spTree>
    <p:extLst>
      <p:ext uri="{BB962C8B-B14F-4D97-AF65-F5344CB8AC3E}">
        <p14:creationId xmlns:p14="http://schemas.microsoft.com/office/powerpoint/2010/main" val="1668406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972800" cy="1143000"/>
          </a:xfrm>
        </p:spPr>
        <p:txBody>
          <a:bodyPr>
            <a:normAutofit fontScale="90000"/>
          </a:bodyPr>
          <a:lstStyle/>
          <a:p>
            <a:r>
              <a:rPr lang="en-US" sz="5300" dirty="0"/>
              <a:t>Power Up:</a:t>
            </a:r>
            <a:r>
              <a:rPr lang="en-US" dirty="0"/>
              <a:t/>
            </a:r>
            <a:br>
              <a:rPr lang="en-US" dirty="0"/>
            </a:br>
            <a:r>
              <a:rPr lang="en-US" dirty="0"/>
              <a:t>True or False</a:t>
            </a:r>
          </a:p>
        </p:txBody>
      </p:sp>
      <p:sp>
        <p:nvSpPr>
          <p:cNvPr id="3" name="Content Placeholder 2"/>
          <p:cNvSpPr>
            <a:spLocks noGrp="1"/>
          </p:cNvSpPr>
          <p:nvPr>
            <p:ph idx="1"/>
          </p:nvPr>
        </p:nvSpPr>
        <p:spPr>
          <a:xfrm>
            <a:off x="1507958" y="1679416"/>
            <a:ext cx="10074442" cy="1142999"/>
          </a:xfrm>
          <a:solidFill>
            <a:schemeClr val="accent6">
              <a:lumMod val="20000"/>
              <a:lumOff val="80000"/>
            </a:schemeClr>
          </a:solidFill>
        </p:spPr>
        <p:txBody>
          <a:bodyPr>
            <a:normAutofit/>
          </a:bodyPr>
          <a:lstStyle/>
          <a:p>
            <a:pPr marL="0" indent="0">
              <a:buNone/>
            </a:pPr>
            <a:r>
              <a:rPr lang="en-US" altLang="en-US" dirty="0"/>
              <a:t>Approximately 70% of tobacco users are thinking about quitting at any given time</a:t>
            </a:r>
          </a:p>
        </p:txBody>
      </p:sp>
      <p:sp>
        <p:nvSpPr>
          <p:cNvPr id="4" name="TextBox 3"/>
          <p:cNvSpPr txBox="1"/>
          <p:nvPr/>
        </p:nvSpPr>
        <p:spPr>
          <a:xfrm>
            <a:off x="1507958" y="3397700"/>
            <a:ext cx="10074442" cy="1077218"/>
          </a:xfrm>
          <a:prstGeom prst="rect">
            <a:avLst/>
          </a:prstGeom>
          <a:solidFill>
            <a:schemeClr val="accent6">
              <a:lumMod val="40000"/>
              <a:lumOff val="60000"/>
            </a:schemeClr>
          </a:solidFill>
        </p:spPr>
        <p:txBody>
          <a:bodyPr wrap="square" rtlCol="0">
            <a:spAutoFit/>
          </a:bodyPr>
          <a:lstStyle/>
          <a:p>
            <a:r>
              <a:rPr lang="en-US" altLang="en-US" sz="3200" dirty="0"/>
              <a:t>Between 20-30% of tobacco users will make a quit attempt this year</a:t>
            </a:r>
          </a:p>
        </p:txBody>
      </p:sp>
      <p:sp>
        <p:nvSpPr>
          <p:cNvPr id="5" name="TextBox 4"/>
          <p:cNvSpPr txBox="1"/>
          <p:nvPr/>
        </p:nvSpPr>
        <p:spPr>
          <a:xfrm>
            <a:off x="1507958" y="5079308"/>
            <a:ext cx="10074442" cy="1077218"/>
          </a:xfrm>
          <a:prstGeom prst="rect">
            <a:avLst/>
          </a:prstGeom>
          <a:solidFill>
            <a:schemeClr val="accent6">
              <a:lumMod val="60000"/>
              <a:lumOff val="40000"/>
            </a:schemeClr>
          </a:solidFill>
        </p:spPr>
        <p:txBody>
          <a:bodyPr wrap="square" rtlCol="0">
            <a:spAutoFit/>
          </a:bodyPr>
          <a:lstStyle/>
          <a:p>
            <a:r>
              <a:rPr lang="en-US" altLang="en-US" sz="3200" dirty="0"/>
              <a:t>Less than 3% of tobacco users will be able to quit successfully without assistance</a:t>
            </a:r>
          </a:p>
        </p:txBody>
      </p:sp>
      <p:pic>
        <p:nvPicPr>
          <p:cNvPr id="8" name="Picture 7"/>
          <p:cNvPicPr>
            <a:picLocks noChangeAspect="1"/>
          </p:cNvPicPr>
          <p:nvPr/>
        </p:nvPicPr>
        <p:blipFill>
          <a:blip r:embed="rId3"/>
          <a:stretch>
            <a:fillRect/>
          </a:stretch>
        </p:blipFill>
        <p:spPr>
          <a:xfrm>
            <a:off x="7626433" y="-63873"/>
            <a:ext cx="1694935" cy="1605011"/>
          </a:xfrm>
          <a:prstGeom prst="rect">
            <a:avLst/>
          </a:prstGeom>
        </p:spPr>
      </p:pic>
    </p:spTree>
    <p:extLst>
      <p:ext uri="{BB962C8B-B14F-4D97-AF65-F5344CB8AC3E}">
        <p14:creationId xmlns:p14="http://schemas.microsoft.com/office/powerpoint/2010/main" val="113474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89" y="2323336"/>
            <a:ext cx="7884695" cy="1143000"/>
          </a:xfrm>
        </p:spPr>
        <p:txBody>
          <a:bodyPr/>
          <a:lstStyle/>
          <a:p>
            <a:r>
              <a:rPr lang="en-US" dirty="0"/>
              <a:t>Standard 10 </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7548" t="34825" r="68176" b="7223"/>
          <a:stretch/>
        </p:blipFill>
        <p:spPr>
          <a:xfrm>
            <a:off x="8470233" y="274638"/>
            <a:ext cx="2430378" cy="6383396"/>
          </a:xfrm>
        </p:spPr>
      </p:pic>
    </p:spTree>
    <p:extLst>
      <p:ext uri="{BB962C8B-B14F-4D97-AF65-F5344CB8AC3E}">
        <p14:creationId xmlns:p14="http://schemas.microsoft.com/office/powerpoint/2010/main" val="4232627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a one size fits all</a:t>
            </a:r>
          </a:p>
        </p:txBody>
      </p:sp>
      <p:pic>
        <p:nvPicPr>
          <p:cNvPr id="2058" name="Picture 10" descr="http://dohalife.com/wp-content/uploads/2016/02/Education-for-children-with-special-needs-in-Qatar-800x44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03364" y="1264293"/>
            <a:ext cx="5463915" cy="303930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may contain: one or more people"/>
          <p:cNvPicPr>
            <a:picLocks noChangeAspect="1" noChangeArrowheads="1"/>
          </p:cNvPicPr>
          <p:nvPr/>
        </p:nvPicPr>
        <p:blipFill rotWithShape="1">
          <a:blip r:embed="rId4">
            <a:extLst>
              <a:ext uri="{28A0092B-C50C-407E-A947-70E740481C1C}">
                <a14:useLocalDpi xmlns:a14="http://schemas.microsoft.com/office/drawing/2010/main" val="0"/>
              </a:ext>
            </a:extLst>
          </a:blip>
          <a:srcRect b="11408"/>
          <a:stretch/>
        </p:blipFill>
        <p:spPr bwMode="auto">
          <a:xfrm>
            <a:off x="1978702" y="3920462"/>
            <a:ext cx="4117298" cy="273570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mms.businesswire.com/media/20150731005855/en/479346/5/CWSN_Phot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3364" y="3404108"/>
            <a:ext cx="3793938" cy="323653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multiagelearningnetwork.com/wp/wp-content/uploads/2012/03/bigstock-Students-Standing-In-Classroom-6742340-e13359908103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7050" y="1320469"/>
            <a:ext cx="4058588" cy="270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35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5875" y="0"/>
            <a:ext cx="3558462" cy="2948683"/>
          </a:xfrm>
        </p:spPr>
        <p:txBody>
          <a:bodyPr>
            <a:noAutofit/>
          </a:bodyPr>
          <a:lstStyle/>
          <a:p>
            <a:r>
              <a:rPr lang="en-US" sz="4400" b="1" dirty="0">
                <a:solidFill>
                  <a:schemeClr val="tx1"/>
                </a:solidFill>
                <a:effectLst>
                  <a:outerShdw blurRad="38100" dist="38100" dir="2700000" algn="tl">
                    <a:srgbClr val="000000">
                      <a:alpha val="43137"/>
                    </a:srgbClr>
                  </a:outerShdw>
                </a:effectLst>
              </a:rPr>
              <a:t>Empower: </a:t>
            </a:r>
          </a:p>
          <a:p>
            <a:r>
              <a:rPr lang="en-US" sz="4400" b="1" dirty="0">
                <a:solidFill>
                  <a:schemeClr val="tx1"/>
                </a:solidFill>
                <a:effectLst>
                  <a:outerShdw blurRad="38100" dist="38100" dir="2700000" algn="tl">
                    <a:srgbClr val="000000">
                      <a:alpha val="43137"/>
                    </a:srgbClr>
                  </a:outerShdw>
                </a:effectLst>
              </a:rPr>
              <a:t>Family Engagement</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850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590800" y="228600"/>
            <a:ext cx="8077201" cy="1143000"/>
          </a:xfrm>
        </p:spPr>
        <p:txBody>
          <a:bodyPr>
            <a:normAutofit/>
          </a:bodyPr>
          <a:lstStyle/>
          <a:p>
            <a:r>
              <a:rPr lang="en-US" dirty="0"/>
              <a:t>Market Empower with Families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131757"/>
            <a:ext cx="3962400" cy="264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9460" y="1131757"/>
            <a:ext cx="4171405" cy="548640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9900" y="3888703"/>
            <a:ext cx="3581400" cy="256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7087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608667" y="0"/>
            <a:ext cx="8607693" cy="1219200"/>
          </a:xfrm>
        </p:spPr>
        <p:txBody>
          <a:bodyPr>
            <a:noAutofit/>
          </a:bodyPr>
          <a:lstStyle/>
          <a:p>
            <a:r>
              <a:rPr lang="en-US" sz="4400" b="1" dirty="0">
                <a:solidFill>
                  <a:schemeClr val="tx1"/>
                </a:solidFill>
                <a:effectLst>
                  <a:outerShdw blurRad="38100" dist="38100" dir="2700000" algn="tl">
                    <a:srgbClr val="000000">
                      <a:alpha val="43137"/>
                    </a:srgbClr>
                  </a:outerShdw>
                </a:effectLst>
              </a:rPr>
              <a:t>Written Policies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302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020726" y="2424223"/>
            <a:ext cx="4716687" cy="1722475"/>
          </a:xfrm>
        </p:spPr>
        <p:txBody>
          <a:bodyPr>
            <a:noAutofit/>
          </a:bodyPr>
          <a:lstStyle/>
          <a:p>
            <a:pPr algn="ctr"/>
            <a:r>
              <a:rPr lang="en-US" sz="4800" b="1">
                <a:solidFill>
                  <a:schemeClr val="tx1"/>
                </a:solidFill>
              </a:rPr>
              <a:t>Child Development</a:t>
            </a:r>
          </a:p>
        </p:txBody>
      </p:sp>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769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Written Policies</a:t>
            </a:r>
          </a:p>
        </p:txBody>
      </p:sp>
      <p:pic>
        <p:nvPicPr>
          <p:cNvPr id="1026" name="Picture 2" descr="http://cyquesthr.com/wp-content/uploads/2016/07/employee_handbook.pn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366409" y="1752601"/>
            <a:ext cx="4349448"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istrict polici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417638"/>
            <a:ext cx="4449336" cy="29662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media-cache-ak0.pinimg.com/originals/9b/62/46/9b62463e215b09eb94cd6a36f471d86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7398" y="3362472"/>
            <a:ext cx="2038404" cy="2712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309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Policy Available</a:t>
            </a:r>
          </a:p>
        </p:txBody>
      </p:sp>
      <p:sp>
        <p:nvSpPr>
          <p:cNvPr id="7" name="Content Placeholder 6"/>
          <p:cNvSpPr>
            <a:spLocks noGrp="1"/>
          </p:cNvSpPr>
          <p:nvPr>
            <p:ph idx="1"/>
          </p:nvPr>
        </p:nvSpPr>
        <p:spPr>
          <a:xfrm>
            <a:off x="1405467" y="1236133"/>
            <a:ext cx="10786533" cy="5621866"/>
          </a:xfrm>
          <a:solidFill>
            <a:schemeClr val="bg1">
              <a:lumMod val="95000"/>
            </a:schemeClr>
          </a:solidFill>
        </p:spPr>
        <p:txBody>
          <a:bodyPr/>
          <a:lstStyle/>
          <a:p>
            <a:endParaRPr lang="en-US" dirty="0"/>
          </a:p>
        </p:txBody>
      </p:sp>
      <p:pic>
        <p:nvPicPr>
          <p:cNvPr id="3" name="Picture 2"/>
          <p:cNvPicPr>
            <a:picLocks noChangeAspect="1"/>
          </p:cNvPicPr>
          <p:nvPr/>
        </p:nvPicPr>
        <p:blipFill rotWithShape="1">
          <a:blip r:embed="rId3"/>
          <a:srcRect l="23890" t="19253" r="26110" b="8395"/>
          <a:stretch/>
        </p:blipFill>
        <p:spPr>
          <a:xfrm>
            <a:off x="1574797" y="1387140"/>
            <a:ext cx="6096001" cy="4961862"/>
          </a:xfrm>
          <a:prstGeom prst="rect">
            <a:avLst/>
          </a:prstGeom>
        </p:spPr>
      </p:pic>
      <p:pic>
        <p:nvPicPr>
          <p:cNvPr id="4" name="Picture 3"/>
          <p:cNvPicPr>
            <a:picLocks noChangeAspect="1"/>
          </p:cNvPicPr>
          <p:nvPr/>
        </p:nvPicPr>
        <p:blipFill rotWithShape="1">
          <a:blip r:embed="rId4"/>
          <a:srcRect l="20972" t="12804" r="24722" b="34322"/>
          <a:stretch/>
        </p:blipFill>
        <p:spPr>
          <a:xfrm>
            <a:off x="5571065" y="3231874"/>
            <a:ext cx="6620935" cy="3626125"/>
          </a:xfrm>
          <a:prstGeom prst="rect">
            <a:avLst/>
          </a:prstGeom>
        </p:spPr>
      </p:pic>
    </p:spTree>
    <p:extLst>
      <p:ext uri="{BB962C8B-B14F-4D97-AF65-F5344CB8AC3E}">
        <p14:creationId xmlns:p14="http://schemas.microsoft.com/office/powerpoint/2010/main" val="6462411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3201" y="-1"/>
            <a:ext cx="8743160" cy="3945467"/>
          </a:xfrm>
        </p:spPr>
        <p:txBody>
          <a:bodyPr>
            <a:noAutofit/>
          </a:bodyPr>
          <a:lstStyle/>
          <a:p>
            <a:r>
              <a:rPr lang="en-US" sz="4400" b="1" dirty="0">
                <a:solidFill>
                  <a:schemeClr val="tx1"/>
                </a:solidFill>
                <a:effectLst>
                  <a:outerShdw blurRad="38100" dist="38100" dir="2700000" algn="tl">
                    <a:srgbClr val="000000">
                      <a:alpha val="43137"/>
                    </a:srgbClr>
                  </a:outerShdw>
                </a:effectLst>
              </a:rPr>
              <a:t>Power UP Tools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8521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Empower Guidebook</a:t>
            </a:r>
          </a:p>
        </p:txBody>
      </p:sp>
      <p:sp>
        <p:nvSpPr>
          <p:cNvPr id="5" name="Content Placeholder 4"/>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l="31667" t="17408" r="33333" b="5555"/>
          <a:stretch/>
        </p:blipFill>
        <p:spPr>
          <a:xfrm>
            <a:off x="4318000" y="1568753"/>
            <a:ext cx="3835400" cy="4748591"/>
          </a:xfrm>
          <a:prstGeom prst="rect">
            <a:avLst/>
          </a:prstGeom>
        </p:spPr>
      </p:pic>
    </p:spTree>
    <p:extLst>
      <p:ext uri="{BB962C8B-B14F-4D97-AF65-F5344CB8AC3E}">
        <p14:creationId xmlns:p14="http://schemas.microsoft.com/office/powerpoint/2010/main" val="10157919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72029"/>
          </a:xfrm>
        </p:spPr>
        <p:txBody>
          <a:bodyPr>
            <a:normAutofit fontScale="90000"/>
          </a:bodyPr>
          <a:lstStyle/>
          <a:p>
            <a:r>
              <a:rPr lang="en-US" dirty="0">
                <a:hlinkClick r:id="rId3"/>
              </a:rPr>
              <a:t/>
            </a:r>
            <a:br>
              <a:rPr lang="en-US" dirty="0">
                <a:hlinkClick r:id="rId3"/>
              </a:rPr>
            </a:br>
            <a:r>
              <a:rPr lang="en-US" dirty="0">
                <a:hlinkClick r:id="rId3"/>
              </a:rPr>
              <a:t>www.theempowerpack.org</a:t>
            </a:r>
            <a:r>
              <a:rPr lang="en-US" dirty="0"/>
              <a:t/>
            </a:r>
            <a:br>
              <a:rPr lang="en-US" dirty="0"/>
            </a:br>
            <a:endParaRPr lang="en-US" dirty="0"/>
          </a:p>
        </p:txBody>
      </p:sp>
      <p:pic>
        <p:nvPicPr>
          <p:cNvPr id="5" name="Picture 4"/>
          <p:cNvPicPr>
            <a:picLocks noChangeAspect="1"/>
          </p:cNvPicPr>
          <p:nvPr/>
        </p:nvPicPr>
        <p:blipFill rotWithShape="1">
          <a:blip r:embed="rId4"/>
          <a:srcRect l="18332" t="8518" r="18334" b="5556"/>
          <a:stretch/>
        </p:blipFill>
        <p:spPr>
          <a:xfrm>
            <a:off x="2117353" y="846668"/>
            <a:ext cx="8719980" cy="5740400"/>
          </a:xfrm>
          <a:prstGeom prst="rect">
            <a:avLst/>
          </a:prstGeom>
        </p:spPr>
      </p:pic>
      <p:sp>
        <p:nvSpPr>
          <p:cNvPr id="8" name="Arrow: Right 7"/>
          <p:cNvSpPr/>
          <p:nvPr/>
        </p:nvSpPr>
        <p:spPr>
          <a:xfrm>
            <a:off x="1050553" y="6282268"/>
            <a:ext cx="1066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2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1646238"/>
            <a:ext cx="5232400" cy="1143000"/>
          </a:xfrm>
        </p:spPr>
        <p:txBody>
          <a:bodyPr/>
          <a:lstStyle/>
          <a:p>
            <a:r>
              <a:rPr lang="en-US" b="1" dirty="0">
                <a:effectLst>
                  <a:outerShdw blurRad="38100" dist="38100" dir="2700000" algn="tl">
                    <a:srgbClr val="000000">
                      <a:alpha val="43137"/>
                    </a:srgbClr>
                  </a:outerShdw>
                </a:effectLst>
              </a:rPr>
              <a:t>Evaluation</a:t>
            </a:r>
          </a:p>
        </p:txBody>
      </p:sp>
      <p:sp>
        <p:nvSpPr>
          <p:cNvPr id="6" name="Content Placeholder 4"/>
          <p:cNvSpPr>
            <a:spLocks noGrp="1"/>
          </p:cNvSpPr>
          <p:nvPr>
            <p:ph idx="1"/>
          </p:nvPr>
        </p:nvSpPr>
        <p:spPr/>
        <p:txBody>
          <a:bodyPr/>
          <a:lstStyle/>
          <a:p>
            <a:endParaRPr lang="en-US"/>
          </a:p>
        </p:txBody>
      </p:sp>
      <p:pic>
        <p:nvPicPr>
          <p:cNvPr id="16386" name="Picture 2" descr="http://putnam-consulting.com/wp-content/uploads/photodune-564550-evaluate-word-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0"/>
            <a:ext cx="10820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837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370" y="274637"/>
            <a:ext cx="4177097" cy="3315229"/>
          </a:xfrm>
        </p:spPr>
        <p:txBody>
          <a:bodyPr>
            <a:normAutofit/>
          </a:bodyPr>
          <a:lstStyle/>
          <a:p>
            <a:pPr algn="l"/>
            <a:r>
              <a:rPr lang="en-US" dirty="0"/>
              <a:t>Thank you for being an </a:t>
            </a:r>
            <a:br>
              <a:rPr lang="en-US" dirty="0"/>
            </a:br>
            <a:r>
              <a:rPr lang="en-US" dirty="0"/>
              <a:t>Empower Superhero</a:t>
            </a:r>
          </a:p>
        </p:txBody>
      </p:sp>
      <p:sp>
        <p:nvSpPr>
          <p:cNvPr id="3" name="Content Placeholder 2"/>
          <p:cNvSpPr>
            <a:spLocks noGrp="1"/>
          </p:cNvSpPr>
          <p:nvPr>
            <p:ph idx="1"/>
          </p:nvPr>
        </p:nvSpPr>
        <p:spPr/>
        <p:txBody>
          <a:bodyPr/>
          <a:lstStyle/>
          <a:p>
            <a:endParaRPr lang="en-US" dirty="0"/>
          </a:p>
          <a:p>
            <a:endParaRPr lang="en-US" dirty="0"/>
          </a:p>
        </p:txBody>
      </p:sp>
      <p:pic>
        <p:nvPicPr>
          <p:cNvPr id="5" name="Picture 4"/>
          <p:cNvPicPr>
            <a:picLocks noChangeAspect="1"/>
          </p:cNvPicPr>
          <p:nvPr/>
        </p:nvPicPr>
        <p:blipFill>
          <a:blip r:embed="rId3"/>
          <a:stretch>
            <a:fillRect/>
          </a:stretch>
        </p:blipFill>
        <p:spPr>
          <a:xfrm>
            <a:off x="2648033" y="3283156"/>
            <a:ext cx="1694935" cy="1605011"/>
          </a:xfrm>
          <a:prstGeom prst="rect">
            <a:avLst/>
          </a:prstGeom>
        </p:spPr>
      </p:pic>
      <p:pic>
        <p:nvPicPr>
          <p:cNvPr id="8" name="Picture 2" descr="empower-schools.jpg (320×3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412"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04207" y="5192026"/>
            <a:ext cx="4077195" cy="1477328"/>
          </a:xfrm>
          <a:prstGeom prst="rect">
            <a:avLst/>
          </a:prstGeom>
        </p:spPr>
        <p:txBody>
          <a:bodyPr wrap="square">
            <a:spAutoFit/>
          </a:bodyPr>
          <a:lstStyle/>
          <a:p>
            <a:r>
              <a:rPr lang="en-US" dirty="0"/>
              <a:t>This material was funded by USDA’s Supplemental Nutrition Assistance Program - SNAP through the </a:t>
            </a:r>
            <a:r>
              <a:rPr lang="en-US" dirty="0" smtClean="0"/>
              <a:t>AZ HEALTH ZONE. </a:t>
            </a:r>
            <a:r>
              <a:rPr lang="en-US" dirty="0"/>
              <a:t>This institution is an equal opportunity provider. </a:t>
            </a:r>
            <a:r>
              <a:rPr lang="en-US" dirty="0" smtClean="0"/>
              <a:t>11/17</a:t>
            </a:r>
            <a:endParaRPr lang="en-US" dirty="0"/>
          </a:p>
        </p:txBody>
      </p:sp>
    </p:spTree>
    <p:extLst>
      <p:ext uri="{BB962C8B-B14F-4D97-AF65-F5344CB8AC3E}">
        <p14:creationId xmlns:p14="http://schemas.microsoft.com/office/powerpoint/2010/main" val="3606123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a:xfrm>
            <a:off x="872836" y="1908752"/>
            <a:ext cx="10515600" cy="4351338"/>
          </a:xfrm>
        </p:spPr>
        <p:txBody>
          <a:bodyPr/>
          <a:lstStyle/>
          <a:p>
            <a:endParaRPr lang="en-US" dirty="0"/>
          </a:p>
          <a:p>
            <a:endParaRPr lang="en-US" dirty="0"/>
          </a:p>
        </p:txBody>
      </p:sp>
      <p:pic>
        <p:nvPicPr>
          <p:cNvPr id="1026" name="Picture 2" descr="http://pitchenginelive.blob.core.windows.net/refinery/161e7215-e56e-4472-88ed-42056d103449/Gallery/bddedf21-61ee-46e9-992a-821b4b855857.png"/>
          <p:cNvPicPr>
            <a:picLocks noChangeAspect="1" noChangeArrowheads="1"/>
          </p:cNvPicPr>
          <p:nvPr/>
        </p:nvPicPr>
        <p:blipFill rotWithShape="1">
          <a:blip r:embed="rId3">
            <a:extLst>
              <a:ext uri="{28A0092B-C50C-407E-A947-70E740481C1C}">
                <a14:useLocalDpi xmlns:a14="http://schemas.microsoft.com/office/drawing/2010/main" val="0"/>
              </a:ext>
            </a:extLst>
          </a:blip>
          <a:srcRect l="4091" t="5324" r="4241" b="14747"/>
          <a:stretch/>
        </p:blipFill>
        <p:spPr bwMode="auto">
          <a:xfrm>
            <a:off x="-124691" y="-551209"/>
            <a:ext cx="12676909" cy="7864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029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994" t="27181" r="14741" b="11306"/>
          <a:stretch/>
        </p:blipFill>
        <p:spPr>
          <a:xfrm>
            <a:off x="2971800" y="609600"/>
            <a:ext cx="7239000" cy="4876800"/>
          </a:xfrm>
          <a:prstGeom prst="rect">
            <a:avLst/>
          </a:prstGeom>
        </p:spPr>
      </p:pic>
      <p:sp>
        <p:nvSpPr>
          <p:cNvPr id="4" name="Content Placeholder 3"/>
          <p:cNvSpPr>
            <a:spLocks noGrp="1"/>
          </p:cNvSpPr>
          <p:nvPr>
            <p:ph idx="1"/>
          </p:nvPr>
        </p:nvSpPr>
        <p:spPr>
          <a:xfrm>
            <a:off x="1981200" y="1600200"/>
            <a:ext cx="8229600" cy="5257800"/>
          </a:xfrm>
        </p:spPr>
        <p:txBody>
          <a:bodyPr>
            <a:normAutofit lnSpcReduction="10000"/>
          </a:bodyPr>
          <a:lstStyle/>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lgn="r">
              <a:buNone/>
            </a:pPr>
            <a:r>
              <a:rPr lang="en-US"/>
              <a:t>Harvard Center for Developing Child</a:t>
            </a:r>
          </a:p>
        </p:txBody>
      </p:sp>
    </p:spTree>
    <p:extLst>
      <p:ext uri="{BB962C8B-B14F-4D97-AF65-F5344CB8AC3E}">
        <p14:creationId xmlns:p14="http://schemas.microsoft.com/office/powerpoint/2010/main" val="2888498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0321" y="3111671"/>
            <a:ext cx="3413127" cy="3372773"/>
          </a:xfrm>
          <a:solidFill>
            <a:srgbClr val="00B0F0"/>
          </a:solidFill>
        </p:spPr>
        <p:txBody>
          <a:bodyPr>
            <a:normAutofit/>
          </a:bodyPr>
          <a:lstStyle/>
          <a:p>
            <a:r>
              <a:rPr lang="en-US" dirty="0"/>
              <a:t>Healthy Habits For Life </a:t>
            </a:r>
          </a:p>
        </p:txBody>
      </p:sp>
      <p:pic>
        <p:nvPicPr>
          <p:cNvPr id="5" name="Picture 4" descr="DSC_0034"/>
          <p:cNvPicPr>
            <a:picLocks noGrp="1" noChangeAspect="1"/>
          </p:cNvPicPr>
          <p:nvPr/>
        </p:nvPicPr>
        <p:blipFill>
          <a:blip r:embed="rId3" cstate="print">
            <a:lum/>
            <a:extLst>
              <a:ext uri="{28A0092B-C50C-407E-A947-70E740481C1C}">
                <a14:useLocalDpi xmlns:a14="http://schemas.microsoft.com/office/drawing/2010/main" val="0"/>
              </a:ext>
            </a:extLst>
          </a:blip>
          <a:stretch>
            <a:fillRect/>
          </a:stretch>
        </p:blipFill>
        <p:spPr>
          <a:xfrm>
            <a:off x="7793448" y="305546"/>
            <a:ext cx="4084653" cy="6178898"/>
          </a:xfrm>
          <a:prstGeom prst="rect">
            <a:avLst/>
          </a:prstGeom>
          <a:noFill/>
          <a:ln>
            <a:noFill/>
          </a:ln>
        </p:spPr>
      </p:pic>
      <p:pic>
        <p:nvPicPr>
          <p:cNvPr id="6" name="Picture 5" descr="DSC_0077"/>
          <p:cNvPicPr>
            <a:picLocks noGrp="1" noChangeAspect="1"/>
          </p:cNvPicPr>
          <p:nvPr/>
        </p:nvPicPr>
        <p:blipFill>
          <a:blip r:embed="rId4" cstate="print">
            <a:lum/>
            <a:extLst>
              <a:ext uri="{28A0092B-C50C-407E-A947-70E740481C1C}">
                <a14:useLocalDpi xmlns:a14="http://schemas.microsoft.com/office/drawing/2010/main" val="0"/>
              </a:ext>
            </a:extLst>
          </a:blip>
          <a:stretch>
            <a:fillRect/>
          </a:stretch>
        </p:blipFill>
        <p:spPr>
          <a:xfrm>
            <a:off x="3987637" y="305546"/>
            <a:ext cx="3805811" cy="2806125"/>
          </a:xfrm>
          <a:prstGeom prst="rect">
            <a:avLst/>
          </a:prstGeom>
          <a:noFill/>
          <a:ln>
            <a:noFill/>
          </a:ln>
        </p:spPr>
      </p:pic>
      <p:pic>
        <p:nvPicPr>
          <p:cNvPr id="7" name="Picture 6" descr="DSC_0035"/>
          <p:cNvPicPr>
            <a:picLocks noGrp="1" noChangeAspect="1"/>
          </p:cNvPicPr>
          <p:nvPr/>
        </p:nvPicPr>
        <p:blipFill>
          <a:blip r:embed="rId5" cstate="print">
            <a:lum/>
            <a:extLst>
              <a:ext uri="{28A0092B-C50C-407E-A947-70E740481C1C}">
                <a14:useLocalDpi xmlns:a14="http://schemas.microsoft.com/office/drawing/2010/main" val="0"/>
              </a:ext>
            </a:extLst>
          </a:blip>
          <a:stretch>
            <a:fillRect/>
          </a:stretch>
        </p:blipFill>
        <p:spPr>
          <a:xfrm>
            <a:off x="1655696" y="3111671"/>
            <a:ext cx="2724624" cy="3372773"/>
          </a:xfrm>
          <a:prstGeom prst="rect">
            <a:avLst/>
          </a:prstGeom>
          <a:noFill/>
          <a:ln>
            <a:noFill/>
          </a:ln>
        </p:spPr>
      </p:pic>
      <p:pic>
        <p:nvPicPr>
          <p:cNvPr id="11" name="Picture 10" descr="DSC_0068"/>
          <p:cNvPicPr>
            <a:picLocks noGrp="1" noChangeAspect="1"/>
          </p:cNvPicPr>
          <p:nvPr/>
        </p:nvPicPr>
        <p:blipFill>
          <a:blip r:embed="rId6" cstate="print">
            <a:lum/>
            <a:extLst>
              <a:ext uri="{28A0092B-C50C-407E-A947-70E740481C1C}">
                <a14:useLocalDpi xmlns:a14="http://schemas.microsoft.com/office/drawing/2010/main" val="0"/>
              </a:ext>
            </a:extLst>
          </a:blip>
          <a:stretch>
            <a:fillRect/>
          </a:stretch>
        </p:blipFill>
        <p:spPr>
          <a:xfrm>
            <a:off x="1655696" y="305546"/>
            <a:ext cx="2331942" cy="2806125"/>
          </a:xfrm>
          <a:prstGeom prst="rect">
            <a:avLst/>
          </a:prstGeom>
          <a:noFill/>
          <a:ln>
            <a:noFill/>
          </a:ln>
        </p:spPr>
      </p:pic>
    </p:spTree>
    <p:extLst>
      <p:ext uri="{BB962C8B-B14F-4D97-AF65-F5344CB8AC3E}">
        <p14:creationId xmlns:p14="http://schemas.microsoft.com/office/powerpoint/2010/main" val="3223080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81865" y="225745"/>
            <a:ext cx="1694935" cy="1694935"/>
          </a:xfrm>
          <a:prstGeom prst="rect">
            <a:avLst/>
          </a:prstGeom>
        </p:spPr>
      </p:pic>
      <p:sp>
        <p:nvSpPr>
          <p:cNvPr id="2" name="Title 1"/>
          <p:cNvSpPr>
            <a:spLocks noGrp="1"/>
          </p:cNvSpPr>
          <p:nvPr>
            <p:ph type="title"/>
          </p:nvPr>
        </p:nvSpPr>
        <p:spPr>
          <a:xfrm>
            <a:off x="1624263" y="0"/>
            <a:ext cx="3147761" cy="1600200"/>
          </a:xfrm>
        </p:spPr>
        <p:txBody>
          <a:bodyPr/>
          <a:lstStyle/>
          <a:p>
            <a:r>
              <a:rPr lang="en-US" dirty="0">
                <a:latin typeface="Rockwell Extra Bold" panose="02060903040505020403" pitchFamily="18" charset="0"/>
              </a:rPr>
              <a:t>Power UP</a:t>
            </a:r>
          </a:p>
        </p:txBody>
      </p:sp>
      <p:pic>
        <p:nvPicPr>
          <p:cNvPr id="5" name="Content Placeholder 4"/>
          <p:cNvPicPr>
            <a:picLocks noGrp="1" noChangeAspect="1"/>
          </p:cNvPicPr>
          <p:nvPr>
            <p:ph type="pic" idx="1"/>
          </p:nvPr>
        </p:nvPicPr>
        <p:blipFill>
          <a:blip r:embed="rId4">
            <a:extLst>
              <a:ext uri="{28A0092B-C50C-407E-A947-70E740481C1C}">
                <a14:useLocalDpi xmlns:a14="http://schemas.microsoft.com/office/drawing/2010/main" val="0"/>
              </a:ext>
            </a:extLst>
          </a:blip>
          <a:srcRect t="13962" b="13962"/>
          <a:stretch>
            <a:fillRect/>
          </a:stretch>
        </p:blipFill>
        <p:spPr>
          <a:xfrm>
            <a:off x="4695096" y="800100"/>
            <a:ext cx="7315200" cy="4114800"/>
          </a:xfrm>
        </p:spPr>
      </p:pic>
      <p:sp>
        <p:nvSpPr>
          <p:cNvPr id="6" name="Text Placeholder 5"/>
          <p:cNvSpPr>
            <a:spLocks noGrp="1"/>
          </p:cNvSpPr>
          <p:nvPr>
            <p:ph type="body" sz="half" idx="2"/>
          </p:nvPr>
        </p:nvSpPr>
        <p:spPr>
          <a:xfrm>
            <a:off x="1764075" y="2501343"/>
            <a:ext cx="2931021" cy="1914245"/>
          </a:xfrm>
        </p:spPr>
        <p:txBody>
          <a:bodyPr>
            <a:normAutofit fontScale="92500" lnSpcReduction="10000"/>
          </a:bodyPr>
          <a:lstStyle/>
          <a:p>
            <a:r>
              <a:rPr lang="en-US" sz="2800" dirty="0"/>
              <a:t>Children have developed 1000 </a:t>
            </a:r>
            <a:r>
              <a:rPr lang="en-US" sz="2800" b="1" i="1" dirty="0"/>
              <a:t>TRILLION </a:t>
            </a:r>
            <a:r>
              <a:rPr lang="en-US" sz="2800" dirty="0"/>
              <a:t>connections by age…</a:t>
            </a:r>
          </a:p>
        </p:txBody>
      </p:sp>
      <p:sp>
        <p:nvSpPr>
          <p:cNvPr id="7" name="Rectangle: Rounded Corners 6"/>
          <p:cNvSpPr/>
          <p:nvPr/>
        </p:nvSpPr>
        <p:spPr>
          <a:xfrm>
            <a:off x="1764075" y="5228348"/>
            <a:ext cx="1927654" cy="1297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3</a:t>
            </a:r>
          </a:p>
        </p:txBody>
      </p:sp>
      <p:sp>
        <p:nvSpPr>
          <p:cNvPr id="8" name="Rectangle: Rounded Corners 7"/>
          <p:cNvSpPr/>
          <p:nvPr/>
        </p:nvSpPr>
        <p:spPr>
          <a:xfrm>
            <a:off x="4319228" y="5228348"/>
            <a:ext cx="1927654" cy="1297460"/>
          </a:xfrm>
          <a:prstGeom prst="roundRect">
            <a:avLst/>
          </a:prstGeom>
          <a:solidFill>
            <a:srgbClr val="FF000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5</a:t>
            </a:r>
          </a:p>
        </p:txBody>
      </p:sp>
    </p:spTree>
    <p:extLst>
      <p:ext uri="{BB962C8B-B14F-4D97-AF65-F5344CB8AC3E}">
        <p14:creationId xmlns:p14="http://schemas.microsoft.com/office/powerpoint/2010/main" val="5398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bg/>
                                          </p:spTgt>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
                                            <p:txEl>
                                              <p:pRg st="0" end="0"/>
                                            </p:txEl>
                                          </p:spTgt>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3" dur="500"/>
                                        <p:tgtEl>
                                          <p:spTgt spid="8">
                                            <p:txEl>
                                              <p:pRg st="0" end="0"/>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8">
                                            <p:txEl>
                                              <p:pRg st="0" end="0"/>
                                            </p:txEl>
                                          </p:spTgt>
                                        </p:tgtEl>
                                        <p:attrNameLst>
                                          <p:attrName>style.visibility</p:attrName>
                                        </p:attrNameLst>
                                      </p:cBhvr>
                                      <p:to>
                                        <p:strVal val="hidden"/>
                                      </p:to>
                                    </p:set>
                                  </p:childTnLst>
                                </p:cTn>
                              </p:par>
                              <p:par>
                                <p:cTn id="15" presetID="2" presetClass="exit" presetSubtype="4" fill="hold" grpId="0" nodeType="withEffect">
                                  <p:stCondLst>
                                    <p:cond delay="0"/>
                                  </p:stCondLst>
                                  <p:childTnLst>
                                    <p:anim calcmode="lin" valueType="num">
                                      <p:cBhvr additive="base">
                                        <p:cTn id="16" dur="500"/>
                                        <p:tgtEl>
                                          <p:spTgt spid="8">
                                            <p:bg/>
                                          </p:spTgt>
                                        </p:tgtEl>
                                        <p:attrNameLst>
                                          <p:attrName>ppt_x</p:attrName>
                                        </p:attrNameLst>
                                      </p:cBhvr>
                                      <p:tavLst>
                                        <p:tav tm="0">
                                          <p:val>
                                            <p:strVal val="ppt_x"/>
                                          </p:val>
                                        </p:tav>
                                        <p:tav tm="100000">
                                          <p:val>
                                            <p:strVal val="ppt_x"/>
                                          </p:val>
                                        </p:tav>
                                      </p:tavLst>
                                    </p:anim>
                                    <p:anim calcmode="lin" valueType="num">
                                      <p:cBhvr additive="base">
                                        <p:cTn id="17" dur="500"/>
                                        <p:tgtEl>
                                          <p:spTgt spid="8">
                                            <p:bg/>
                                          </p:spTgt>
                                        </p:tgtEl>
                                        <p:attrNameLst>
                                          <p:attrName>ppt_y</p:attrName>
                                        </p:attrNameLst>
                                      </p:cBhvr>
                                      <p:tavLst>
                                        <p:tav tm="0">
                                          <p:val>
                                            <p:strVal val="ppt_y"/>
                                          </p:val>
                                        </p:tav>
                                        <p:tav tm="100000">
                                          <p:val>
                                            <p:strVal val="1+ppt_h/2"/>
                                          </p:val>
                                        </p:tav>
                                      </p:tavLst>
                                    </p:anim>
                                    <p:set>
                                      <p:cBhvr>
                                        <p:cTn id="18" dur="1" fill="hold">
                                          <p:stCondLst>
                                            <p:cond delay="499"/>
                                          </p:stCondLst>
                                        </p:cTn>
                                        <p:tgtEl>
                                          <p:spTgt spid="8">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3727"/>
          <a:stretch/>
        </p:blipFill>
        <p:spPr>
          <a:xfrm>
            <a:off x="1573051" y="1570444"/>
            <a:ext cx="5074070" cy="4272681"/>
          </a:xfrm>
          <a:prstGeom prst="rect">
            <a:avLst/>
          </a:prstGeom>
        </p:spPr>
      </p:pic>
      <p:sp>
        <p:nvSpPr>
          <p:cNvPr id="2" name="Title 1"/>
          <p:cNvSpPr>
            <a:spLocks noGrp="1"/>
          </p:cNvSpPr>
          <p:nvPr>
            <p:ph type="title"/>
          </p:nvPr>
        </p:nvSpPr>
        <p:spPr>
          <a:xfrm>
            <a:off x="1573050" y="274638"/>
            <a:ext cx="10009349" cy="1295806"/>
          </a:xfrm>
        </p:spPr>
        <p:txBody>
          <a:bodyPr vert="horz" lIns="91440" tIns="45720" rIns="91440" bIns="45720" rtlCol="0" anchor="ctr">
            <a:normAutofit/>
          </a:bodyPr>
          <a:lstStyle/>
          <a:p>
            <a:r>
              <a:rPr lang="en-US" sz="5400" b="1" dirty="0"/>
              <a:t>Agenda </a:t>
            </a:r>
          </a:p>
        </p:txBody>
      </p:sp>
      <p:sp>
        <p:nvSpPr>
          <p:cNvPr id="3" name="Content Placeholder 2"/>
          <p:cNvSpPr>
            <a:spLocks noGrp="1"/>
          </p:cNvSpPr>
          <p:nvPr>
            <p:ph sz="half" idx="1"/>
          </p:nvPr>
        </p:nvSpPr>
        <p:spPr>
          <a:xfrm>
            <a:off x="6827413" y="1888177"/>
            <a:ext cx="5015484" cy="4033605"/>
          </a:xfrm>
          <a:solidFill>
            <a:schemeClr val="bg1">
              <a:lumMod val="85000"/>
            </a:schemeClr>
          </a:solidFill>
        </p:spPr>
        <p:txBody>
          <a:bodyPr vert="horz" lIns="91440" tIns="45720" rIns="91440" bIns="45720" rtlCol="0">
            <a:normAutofit/>
          </a:bodyPr>
          <a:lstStyle/>
          <a:p>
            <a:endParaRPr lang="en-US" sz="3600" dirty="0"/>
          </a:p>
          <a:p>
            <a:r>
              <a:rPr lang="en-US" sz="3600" dirty="0"/>
              <a:t>What is Empower</a:t>
            </a:r>
          </a:p>
          <a:p>
            <a:r>
              <a:rPr lang="en-US" sz="3600" dirty="0"/>
              <a:t>Tour the 10 Standards</a:t>
            </a:r>
          </a:p>
          <a:p>
            <a:r>
              <a:rPr lang="en-US" sz="3600" dirty="0"/>
              <a:t>Written Policy</a:t>
            </a:r>
          </a:p>
          <a:p>
            <a:r>
              <a:rPr lang="en-US" sz="3600" dirty="0"/>
              <a:t>Power Up Tools</a:t>
            </a:r>
          </a:p>
        </p:txBody>
      </p:sp>
    </p:spTree>
    <p:extLst>
      <p:ext uri="{BB962C8B-B14F-4D97-AF65-F5344CB8AC3E}">
        <p14:creationId xmlns:p14="http://schemas.microsoft.com/office/powerpoint/2010/main" val="2154796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4"/>
          <p:cNvSpPr txBox="1">
            <a:spLocks/>
          </p:cNvSpPr>
          <p:nvPr/>
        </p:nvSpPr>
        <p:spPr>
          <a:xfrm>
            <a:off x="1475875" y="-1"/>
            <a:ext cx="4604083" cy="3558747"/>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US" sz="4400" b="1" dirty="0">
                <a:solidFill>
                  <a:schemeClr val="tx1"/>
                </a:solidFill>
                <a:effectLst>
                  <a:outerShdw blurRad="38100" dist="38100" dir="2700000" algn="tl">
                    <a:srgbClr val="000000">
                      <a:alpha val="43137"/>
                    </a:srgbClr>
                  </a:outerShdw>
                </a:effectLst>
              </a:rPr>
              <a:t>10 Ways to </a:t>
            </a:r>
            <a:r>
              <a:rPr lang="en-US" sz="7200" b="1" dirty="0">
                <a:solidFill>
                  <a:schemeClr val="tx1"/>
                </a:solidFill>
                <a:effectLst>
                  <a:outerShdw blurRad="38100" dist="38100" dir="2700000" algn="tl">
                    <a:srgbClr val="000000">
                      <a:alpha val="43137"/>
                    </a:srgbClr>
                  </a:outerShdw>
                </a:effectLst>
              </a:rPr>
              <a:t>Empower </a:t>
            </a:r>
            <a:r>
              <a:rPr lang="en-US" sz="4400" b="1" dirty="0">
                <a:solidFill>
                  <a:schemeClr val="tx1"/>
                </a:solidFill>
                <a:effectLst>
                  <a:outerShdw blurRad="38100" dist="38100" dir="2700000" algn="tl">
                    <a:srgbClr val="000000">
                      <a:alpha val="43137"/>
                    </a:srgbClr>
                  </a:outerShdw>
                </a:effectLst>
              </a:rPr>
              <a:t>children to live healthy lives</a:t>
            </a:r>
          </a:p>
        </p:txBody>
      </p:sp>
    </p:spTree>
    <p:extLst>
      <p:ext uri="{BB962C8B-B14F-4D97-AF65-F5344CB8AC3E}">
        <p14:creationId xmlns:p14="http://schemas.microsoft.com/office/powerpoint/2010/main" val="1371223502"/>
      </p:ext>
    </p:extLst>
  </p:cSld>
  <p:clrMapOvr>
    <a:masterClrMapping/>
  </p:clrMapOvr>
</p:sld>
</file>

<file path=ppt/theme/theme1.xml><?xml version="1.0" encoding="utf-8"?>
<a:theme xmlns:a="http://schemas.openxmlformats.org/drawingml/2006/main" name="Empow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Empower" id="{18168422-6085-47CE-80E2-3380299593C3}" vid="{33165EAB-06E0-4435-AAB4-16A21A840EB4}"/>
    </a:ext>
  </a:extLst>
</a:theme>
</file>

<file path=ppt/theme/theme2.xml><?xml version="1.0" encoding="utf-8"?>
<a:theme xmlns:a="http://schemas.openxmlformats.org/drawingml/2006/main" name="Empower ppt_re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Empower</Template>
  <TotalTime>12139</TotalTime>
  <Words>6370</Words>
  <Application>Microsoft Office PowerPoint</Application>
  <PresentationFormat>Custom</PresentationFormat>
  <Paragraphs>569</Paragraphs>
  <Slides>36</Slides>
  <Notes>36</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Empower</vt:lpstr>
      <vt:lpstr>Empower ppt_rev</vt:lpstr>
      <vt:lpstr>Power Up!  Empower-Basic</vt:lpstr>
      <vt:lpstr>The Power of Lunch</vt:lpstr>
      <vt:lpstr>PowerPoint Presentation</vt:lpstr>
      <vt:lpstr>  </vt:lpstr>
      <vt:lpstr>PowerPoint Presentation</vt:lpstr>
      <vt:lpstr>Healthy Habits For Life </vt:lpstr>
      <vt:lpstr>Power UP</vt:lpstr>
      <vt:lpstr>Agenda </vt:lpstr>
      <vt:lpstr>PowerPoint Presentation</vt:lpstr>
      <vt:lpstr>PowerPoint Presentation</vt:lpstr>
      <vt:lpstr>PowerPoint Presentation</vt:lpstr>
      <vt:lpstr>Standard 1 </vt:lpstr>
      <vt:lpstr>PowerPoint Presentation</vt:lpstr>
      <vt:lpstr>Power UP</vt:lpstr>
      <vt:lpstr>PowerPoint Presentation</vt:lpstr>
      <vt:lpstr>Standard 3</vt:lpstr>
      <vt:lpstr>PowerPoint Presentation</vt:lpstr>
      <vt:lpstr>Standard 4</vt:lpstr>
      <vt:lpstr>Standard 5</vt:lpstr>
      <vt:lpstr>Standard 6</vt:lpstr>
      <vt:lpstr>Standard 7</vt:lpstr>
      <vt:lpstr>Standard 8</vt:lpstr>
      <vt:lpstr>Standard 9</vt:lpstr>
      <vt:lpstr>Power Up: True or False</vt:lpstr>
      <vt:lpstr>Standard 10 </vt:lpstr>
      <vt:lpstr>Not a one size fits all</vt:lpstr>
      <vt:lpstr>PowerPoint Presentation</vt:lpstr>
      <vt:lpstr>Market Empower with Families</vt:lpstr>
      <vt:lpstr>PowerPoint Presentation</vt:lpstr>
      <vt:lpstr>Written Policies</vt:lpstr>
      <vt:lpstr>Sample Policy Available</vt:lpstr>
      <vt:lpstr>PowerPoint Presentation</vt:lpstr>
      <vt:lpstr>Empower Guidebook</vt:lpstr>
      <vt:lpstr> www.theempowerpack.org </vt:lpstr>
      <vt:lpstr>Evaluation</vt:lpstr>
      <vt:lpstr>Thank you for being an  Empower Superhero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Empower Basic 30 min</dc:title>
  <dc:creator>Cynthia Melde</dc:creator>
  <cp:lastModifiedBy>Noelle Veilleux</cp:lastModifiedBy>
  <cp:revision>236</cp:revision>
  <cp:lastPrinted>2017-02-13T16:57:43Z</cp:lastPrinted>
  <dcterms:created xsi:type="dcterms:W3CDTF">2017-02-06T20:34:20Z</dcterms:created>
  <dcterms:modified xsi:type="dcterms:W3CDTF">2017-12-01T15:53:06Z</dcterms:modified>
</cp:coreProperties>
</file>