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97.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98.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99.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 id="2147483852" r:id="rId2"/>
  </p:sldMasterIdLst>
  <p:notesMasterIdLst>
    <p:notesMasterId r:id="rId133"/>
  </p:notesMasterIdLst>
  <p:sldIdLst>
    <p:sldId id="445" r:id="rId3"/>
    <p:sldId id="257" r:id="rId4"/>
    <p:sldId id="350" r:id="rId5"/>
    <p:sldId id="344" r:id="rId6"/>
    <p:sldId id="258" r:id="rId7"/>
    <p:sldId id="345" r:id="rId8"/>
    <p:sldId id="346" r:id="rId9"/>
    <p:sldId id="348" r:id="rId10"/>
    <p:sldId id="349" r:id="rId11"/>
    <p:sldId id="354" r:id="rId12"/>
    <p:sldId id="353" r:id="rId13"/>
    <p:sldId id="364" r:id="rId14"/>
    <p:sldId id="352" r:id="rId15"/>
    <p:sldId id="347" r:id="rId16"/>
    <p:sldId id="421" r:id="rId17"/>
    <p:sldId id="281" r:id="rId18"/>
    <p:sldId id="365" r:id="rId19"/>
    <p:sldId id="282" r:id="rId20"/>
    <p:sldId id="355" r:id="rId21"/>
    <p:sldId id="286" r:id="rId22"/>
    <p:sldId id="356" r:id="rId23"/>
    <p:sldId id="362" r:id="rId24"/>
    <p:sldId id="366" r:id="rId25"/>
    <p:sldId id="367" r:id="rId26"/>
    <p:sldId id="285" r:id="rId27"/>
    <p:sldId id="368" r:id="rId28"/>
    <p:sldId id="371" r:id="rId29"/>
    <p:sldId id="287" r:id="rId30"/>
    <p:sldId id="325" r:id="rId31"/>
    <p:sldId id="327" r:id="rId32"/>
    <p:sldId id="328" r:id="rId33"/>
    <p:sldId id="332" r:id="rId34"/>
    <p:sldId id="330" r:id="rId35"/>
    <p:sldId id="372" r:id="rId36"/>
    <p:sldId id="373" r:id="rId37"/>
    <p:sldId id="288" r:id="rId38"/>
    <p:sldId id="289" r:id="rId39"/>
    <p:sldId id="382" r:id="rId40"/>
    <p:sldId id="383" r:id="rId41"/>
    <p:sldId id="290" r:id="rId42"/>
    <p:sldId id="381" r:id="rId43"/>
    <p:sldId id="384" r:id="rId44"/>
    <p:sldId id="385" r:id="rId45"/>
    <p:sldId id="370" r:id="rId46"/>
    <p:sldId id="294" r:id="rId47"/>
    <p:sldId id="374" r:id="rId48"/>
    <p:sldId id="386" r:id="rId49"/>
    <p:sldId id="387" r:id="rId50"/>
    <p:sldId id="388" r:id="rId51"/>
    <p:sldId id="376" r:id="rId52"/>
    <p:sldId id="389" r:id="rId53"/>
    <p:sldId id="293" r:id="rId54"/>
    <p:sldId id="334" r:id="rId55"/>
    <p:sldId id="335" r:id="rId56"/>
    <p:sldId id="336" r:id="rId57"/>
    <p:sldId id="337" r:id="rId58"/>
    <p:sldId id="341" r:id="rId59"/>
    <p:sldId id="342" r:id="rId60"/>
    <p:sldId id="340" r:id="rId61"/>
    <p:sldId id="343" r:id="rId62"/>
    <p:sldId id="295" r:id="rId63"/>
    <p:sldId id="391" r:id="rId64"/>
    <p:sldId id="438" r:id="rId65"/>
    <p:sldId id="434" r:id="rId66"/>
    <p:sldId id="436" r:id="rId67"/>
    <p:sldId id="437" r:id="rId68"/>
    <p:sldId id="435" r:id="rId69"/>
    <p:sldId id="439" r:id="rId70"/>
    <p:sldId id="423" r:id="rId71"/>
    <p:sldId id="297" r:id="rId72"/>
    <p:sldId id="318" r:id="rId73"/>
    <p:sldId id="320" r:id="rId74"/>
    <p:sldId id="319" r:id="rId75"/>
    <p:sldId id="317" r:id="rId76"/>
    <p:sldId id="321" r:id="rId77"/>
    <p:sldId id="322" r:id="rId78"/>
    <p:sldId id="323" r:id="rId79"/>
    <p:sldId id="324" r:id="rId80"/>
    <p:sldId id="442" r:id="rId81"/>
    <p:sldId id="422" r:id="rId82"/>
    <p:sldId id="440" r:id="rId83"/>
    <p:sldId id="392" r:id="rId84"/>
    <p:sldId id="390" r:id="rId85"/>
    <p:sldId id="394" r:id="rId86"/>
    <p:sldId id="393" r:id="rId87"/>
    <p:sldId id="424" r:id="rId88"/>
    <p:sldId id="298" r:id="rId89"/>
    <p:sldId id="395" r:id="rId90"/>
    <p:sldId id="314" r:id="rId91"/>
    <p:sldId id="313" r:id="rId92"/>
    <p:sldId id="396" r:id="rId93"/>
    <p:sldId id="315" r:id="rId94"/>
    <p:sldId id="316" r:id="rId95"/>
    <p:sldId id="299" r:id="rId96"/>
    <p:sldId id="397" r:id="rId97"/>
    <p:sldId id="310" r:id="rId98"/>
    <p:sldId id="311" r:id="rId99"/>
    <p:sldId id="312" r:id="rId100"/>
    <p:sldId id="302" r:id="rId101"/>
    <p:sldId id="425" r:id="rId102"/>
    <p:sldId id="303" r:id="rId103"/>
    <p:sldId id="304" r:id="rId104"/>
    <p:sldId id="305" r:id="rId105"/>
    <p:sldId id="306" r:id="rId106"/>
    <p:sldId id="308" r:id="rId107"/>
    <p:sldId id="420" r:id="rId108"/>
    <p:sldId id="309" r:id="rId109"/>
    <p:sldId id="398" r:id="rId110"/>
    <p:sldId id="441" r:id="rId111"/>
    <p:sldId id="400" r:id="rId112"/>
    <p:sldId id="401" r:id="rId113"/>
    <p:sldId id="402" r:id="rId114"/>
    <p:sldId id="419" r:id="rId115"/>
    <p:sldId id="406" r:id="rId116"/>
    <p:sldId id="426" r:id="rId117"/>
    <p:sldId id="427" r:id="rId118"/>
    <p:sldId id="428" r:id="rId119"/>
    <p:sldId id="429" r:id="rId120"/>
    <p:sldId id="432" r:id="rId121"/>
    <p:sldId id="408" r:id="rId122"/>
    <p:sldId id="409" r:id="rId123"/>
    <p:sldId id="410" r:id="rId124"/>
    <p:sldId id="411" r:id="rId125"/>
    <p:sldId id="412" r:id="rId126"/>
    <p:sldId id="430" r:id="rId127"/>
    <p:sldId id="413" r:id="rId128"/>
    <p:sldId id="414" r:id="rId129"/>
    <p:sldId id="415" r:id="rId130"/>
    <p:sldId id="416" r:id="rId131"/>
    <p:sldId id="417" r:id="rId132"/>
  </p:sldIdLst>
  <p:sldSz cx="12192000" cy="6858000"/>
  <p:notesSz cx="6858000" cy="92392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ynthia Melde" initials="CM"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772" autoAdjust="0"/>
    <p:restoredTop sz="69231" autoAdjust="0"/>
  </p:normalViewPr>
  <p:slideViewPr>
    <p:cSldViewPr snapToGrid="0">
      <p:cViewPr varScale="1">
        <p:scale>
          <a:sx n="57" d="100"/>
          <a:sy n="57" d="100"/>
        </p:scale>
        <p:origin x="-1200" y="-72"/>
      </p:cViewPr>
      <p:guideLst>
        <p:guide orient="horz" pos="2160"/>
        <p:guide pos="3840"/>
      </p:guideLst>
    </p:cSldViewPr>
  </p:slideViewPr>
  <p:outlineViewPr>
    <p:cViewPr>
      <p:scale>
        <a:sx n="33" d="100"/>
        <a:sy n="33" d="100"/>
      </p:scale>
      <p:origin x="0" y="-3720"/>
    </p:cViewPr>
  </p:outlineViewPr>
  <p:notesTextViewPr>
    <p:cViewPr>
      <p:scale>
        <a:sx n="75" d="100"/>
        <a:sy n="75" d="100"/>
      </p:scale>
      <p:origin x="0" y="0"/>
    </p:cViewPr>
  </p:notesTextViewPr>
  <p:sorterViewPr>
    <p:cViewPr>
      <p:scale>
        <a:sx n="100" d="100"/>
        <a:sy n="100" d="100"/>
      </p:scale>
      <p:origin x="0" y="-18244"/>
    </p:cViewPr>
  </p:sorterViewPr>
  <p:notesViewPr>
    <p:cSldViewPr snapToGrid="0">
      <p:cViewPr varScale="1">
        <p:scale>
          <a:sx n="51" d="100"/>
          <a:sy n="51" d="100"/>
        </p:scale>
        <p:origin x="1732" y="44"/>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notesMaster" Target="notesMasters/notesMaster1.xml"/><Relationship Id="rId138" Type="http://schemas.openxmlformats.org/officeDocument/2006/relationships/tableStyles" Target="tableStyles.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13" Type="http://schemas.openxmlformats.org/officeDocument/2006/relationships/slide" Target="slides/slide111.xml"/><Relationship Id="rId118" Type="http://schemas.openxmlformats.org/officeDocument/2006/relationships/slide" Target="slides/slide116.xml"/><Relationship Id="rId126" Type="http://schemas.openxmlformats.org/officeDocument/2006/relationships/slide" Target="slides/slide124.xml"/><Relationship Id="rId134" Type="http://schemas.openxmlformats.org/officeDocument/2006/relationships/commentAuthors" Target="commentAuthor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slide" Target="slides/slide114.xml"/><Relationship Id="rId124" Type="http://schemas.openxmlformats.org/officeDocument/2006/relationships/slide" Target="slides/slide122.xml"/><Relationship Id="rId129" Type="http://schemas.openxmlformats.org/officeDocument/2006/relationships/slide" Target="slides/slide127.xml"/><Relationship Id="rId137"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32" Type="http://schemas.openxmlformats.org/officeDocument/2006/relationships/slide" Target="slides/slide130.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slide" Target="slides/slide117.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30" Type="http://schemas.openxmlformats.org/officeDocument/2006/relationships/slide" Target="slides/slide128.xml"/><Relationship Id="rId135"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viewProps" Target="viewProps.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s>
</file>

<file path=ppt/diagrams/_rels/data6.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image" Target="../media/image105.png"/><Relationship Id="rId6" Type="http://schemas.openxmlformats.org/officeDocument/2006/relationships/image" Target="../media/image110.png"/><Relationship Id="rId5" Type="http://schemas.openxmlformats.org/officeDocument/2006/relationships/image" Target="../media/image109.png"/><Relationship Id="rId4" Type="http://schemas.openxmlformats.org/officeDocument/2006/relationships/image" Target="../media/image108.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SchemeForSuggestions">
  <dgm:title val="Color Scheme for Suggestions"/>
  <dgm:desc val="Color Scheme for Suggestions"/>
  <dgm:catLst>
    <dgm:cat type="Other" pri="2"/>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bg1">
        <a:lumMod val="95000"/>
      </a:schemeClr>
    </dgm:fillClrLst>
    <dgm:linClrLst>
      <a:schemeClr val="bg1">
        <a:lumMod val="95000"/>
      </a:schemeClr>
    </dgm:linClrLst>
    <dgm:effectClrLst/>
    <dgm:txLinClrLst/>
    <dgm:txFillClrLst meth="repeat">
      <a:schemeClr val="tx1">
        <a:lumMod val="75000"/>
        <a:lumOff val="25000"/>
      </a:schemeClr>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27C9867-744B-4F75-97EF-A91A9236BB46}" type="doc">
      <dgm:prSet loTypeId="urn:microsoft.com/office/officeart/2005/8/layout/gear1" loCatId="process" qsTypeId="urn:microsoft.com/office/officeart/2005/8/quickstyle/simple1" qsCatId="simple" csTypeId="urn:microsoft.com/office/officeart/2005/8/colors/accent1_2" csCatId="accent1" phldr="1"/>
      <dgm:spPr/>
    </dgm:pt>
    <dgm:pt modelId="{D215ECFA-0F5D-444D-B90E-B9DA573AC532}">
      <dgm:prSet phldrT="[Text]" custT="1"/>
      <dgm:spPr/>
      <dgm:t>
        <a:bodyPr/>
        <a:lstStyle/>
        <a:p>
          <a:pPr>
            <a:buFont typeface="Wingdings" pitchFamily="2" charset="2"/>
            <a:buChar char="ü"/>
          </a:pPr>
          <a:r>
            <a:rPr lang="en-US" sz="2400" dirty="0">
              <a:solidFill>
                <a:prstClr val="black"/>
              </a:solidFill>
              <a:ea typeface="+mj-ea"/>
              <a:cs typeface="+mj-cs"/>
            </a:rPr>
            <a:t>Provide 60 minutes of daily physical activity (teacher-led and free play</a:t>
          </a:r>
          <a:r>
            <a:rPr lang="en-US" sz="1500" dirty="0">
              <a:solidFill>
                <a:prstClr val="black"/>
              </a:solidFill>
              <a:ea typeface="+mj-ea"/>
              <a:cs typeface="+mj-cs"/>
            </a:rPr>
            <a:t>)</a:t>
          </a:r>
          <a:endParaRPr lang="en-US" sz="1500" dirty="0"/>
        </a:p>
      </dgm:t>
    </dgm:pt>
    <dgm:pt modelId="{B7D822E0-70DF-4548-B437-79C58AE976CD}" type="parTrans" cxnId="{6EA04568-6A61-402A-968E-E64EBEE47835}">
      <dgm:prSet/>
      <dgm:spPr/>
      <dgm:t>
        <a:bodyPr/>
        <a:lstStyle/>
        <a:p>
          <a:endParaRPr lang="en-US"/>
        </a:p>
      </dgm:t>
    </dgm:pt>
    <dgm:pt modelId="{A2A74CE2-4262-4D4C-811C-916C2CC61B9A}" type="sibTrans" cxnId="{6EA04568-6A61-402A-968E-E64EBEE47835}">
      <dgm:prSet/>
      <dgm:spPr/>
      <dgm:t>
        <a:bodyPr/>
        <a:lstStyle/>
        <a:p>
          <a:endParaRPr lang="en-US"/>
        </a:p>
      </dgm:t>
    </dgm:pt>
    <dgm:pt modelId="{22AB8F0C-EB63-41D1-84C2-73F4CBE23AA4}">
      <dgm:prSet phldrT="[Text]" custT="1"/>
      <dgm:spPr/>
      <dgm:t>
        <a:bodyPr/>
        <a:lstStyle/>
        <a:p>
          <a:pPr>
            <a:buFont typeface="Wingdings" pitchFamily="2" charset="2"/>
            <a:buChar char="ü"/>
          </a:pPr>
          <a:r>
            <a:rPr lang="en-US" sz="2400" dirty="0">
              <a:solidFill>
                <a:prstClr val="black"/>
              </a:solidFill>
              <a:ea typeface="+mj-ea"/>
              <a:cs typeface="+mj-cs"/>
            </a:rPr>
            <a:t>Do not allow more than 60 minutes of sedentary activity at a time</a:t>
          </a:r>
          <a:r>
            <a:rPr lang="en-US" sz="1500" dirty="0">
              <a:solidFill>
                <a:prstClr val="black"/>
              </a:solidFill>
              <a:ea typeface="+mj-ea"/>
              <a:cs typeface="+mj-cs"/>
            </a:rPr>
            <a:t>.</a:t>
          </a:r>
          <a:endParaRPr lang="en-US" sz="1500" dirty="0"/>
        </a:p>
      </dgm:t>
    </dgm:pt>
    <dgm:pt modelId="{095CF38B-D9E5-48D2-8B03-EC61EE6BA1DE}" type="parTrans" cxnId="{8167EDBE-0F0D-4300-A1B4-7476E421CA6A}">
      <dgm:prSet/>
      <dgm:spPr/>
      <dgm:t>
        <a:bodyPr/>
        <a:lstStyle/>
        <a:p>
          <a:endParaRPr lang="en-US"/>
        </a:p>
      </dgm:t>
    </dgm:pt>
    <dgm:pt modelId="{FC6597C1-1F5B-4BF7-86EF-4FA6C34EA89D}" type="sibTrans" cxnId="{8167EDBE-0F0D-4300-A1B4-7476E421CA6A}">
      <dgm:prSet/>
      <dgm:spPr/>
      <dgm:t>
        <a:bodyPr/>
        <a:lstStyle/>
        <a:p>
          <a:endParaRPr lang="en-US"/>
        </a:p>
      </dgm:t>
    </dgm:pt>
    <dgm:pt modelId="{CF706BDA-E663-44DA-A138-DB549FB0A6B0}">
      <dgm:prSet phldrT="[Text]" phldr="1"/>
      <dgm:spPr/>
      <dgm:t>
        <a:bodyPr/>
        <a:lstStyle/>
        <a:p>
          <a:endParaRPr lang="en-US" dirty="0"/>
        </a:p>
      </dgm:t>
    </dgm:pt>
    <dgm:pt modelId="{6E84A5AE-E5C2-48BE-843E-3124AE42DC32}" type="parTrans" cxnId="{FDF6B968-7E2F-4A14-8F37-93E8CEC90E19}">
      <dgm:prSet/>
      <dgm:spPr/>
      <dgm:t>
        <a:bodyPr/>
        <a:lstStyle/>
        <a:p>
          <a:endParaRPr lang="en-US"/>
        </a:p>
      </dgm:t>
    </dgm:pt>
    <dgm:pt modelId="{B68A7548-83D3-4F7D-B20F-5166AD1F8B80}" type="sibTrans" cxnId="{FDF6B968-7E2F-4A14-8F37-93E8CEC90E19}">
      <dgm:prSet/>
      <dgm:spPr/>
      <dgm:t>
        <a:bodyPr/>
        <a:lstStyle/>
        <a:p>
          <a:endParaRPr lang="en-US"/>
        </a:p>
      </dgm:t>
    </dgm:pt>
    <dgm:pt modelId="{2D9CF694-3224-4E20-BF86-DFB8514C7520}">
      <dgm:prSet/>
      <dgm:spPr/>
      <dgm:t>
        <a:bodyPr/>
        <a:lstStyle/>
        <a:p>
          <a:r>
            <a:rPr lang="en-US" dirty="0">
              <a:solidFill>
                <a:prstClr val="black"/>
              </a:solidFill>
              <a:ea typeface="+mj-ea"/>
              <a:cs typeface="+mj-cs"/>
            </a:rPr>
            <a:t>Limit screen time to 3 hours or less/week</a:t>
          </a:r>
        </a:p>
      </dgm:t>
    </dgm:pt>
    <dgm:pt modelId="{C5F9A210-F783-4BE5-B1C3-BBD7CF19E099}" type="parTrans" cxnId="{4139B14F-25D4-4E59-8B88-1E3E4C6554EA}">
      <dgm:prSet/>
      <dgm:spPr/>
      <dgm:t>
        <a:bodyPr/>
        <a:lstStyle/>
        <a:p>
          <a:endParaRPr lang="en-US"/>
        </a:p>
      </dgm:t>
    </dgm:pt>
    <dgm:pt modelId="{20FBDFF9-FFE2-4746-857F-D417E8C06AD6}" type="sibTrans" cxnId="{4139B14F-25D4-4E59-8B88-1E3E4C6554EA}">
      <dgm:prSet/>
      <dgm:spPr/>
      <dgm:t>
        <a:bodyPr/>
        <a:lstStyle/>
        <a:p>
          <a:endParaRPr lang="en-US"/>
        </a:p>
      </dgm:t>
    </dgm:pt>
    <dgm:pt modelId="{982A8A5E-710F-462A-AC86-EFA67C268210}" type="pres">
      <dgm:prSet presAssocID="{A27C9867-744B-4F75-97EF-A91A9236BB46}" presName="composite" presStyleCnt="0">
        <dgm:presLayoutVars>
          <dgm:chMax val="3"/>
          <dgm:animLvl val="lvl"/>
          <dgm:resizeHandles val="exact"/>
        </dgm:presLayoutVars>
      </dgm:prSet>
      <dgm:spPr/>
    </dgm:pt>
    <dgm:pt modelId="{0BEC13A9-104A-4B9C-91EC-146F23A2F480}" type="pres">
      <dgm:prSet presAssocID="{D215ECFA-0F5D-444D-B90E-B9DA573AC532}" presName="gear1" presStyleLbl="node1" presStyleIdx="0" presStyleCnt="3">
        <dgm:presLayoutVars>
          <dgm:chMax val="1"/>
          <dgm:bulletEnabled val="1"/>
        </dgm:presLayoutVars>
      </dgm:prSet>
      <dgm:spPr/>
      <dgm:t>
        <a:bodyPr/>
        <a:lstStyle/>
        <a:p>
          <a:endParaRPr lang="en-US"/>
        </a:p>
      </dgm:t>
    </dgm:pt>
    <dgm:pt modelId="{2FBF9CE1-BBED-4ECC-810F-24D91F4F98BF}" type="pres">
      <dgm:prSet presAssocID="{D215ECFA-0F5D-444D-B90E-B9DA573AC532}" presName="gear1srcNode" presStyleLbl="node1" presStyleIdx="0" presStyleCnt="3"/>
      <dgm:spPr/>
      <dgm:t>
        <a:bodyPr/>
        <a:lstStyle/>
        <a:p>
          <a:endParaRPr lang="en-US"/>
        </a:p>
      </dgm:t>
    </dgm:pt>
    <dgm:pt modelId="{1BFC2C65-0C71-4D1A-B2EE-36E887396E2A}" type="pres">
      <dgm:prSet presAssocID="{D215ECFA-0F5D-444D-B90E-B9DA573AC532}" presName="gear1dstNode" presStyleLbl="node1" presStyleIdx="0" presStyleCnt="3"/>
      <dgm:spPr/>
      <dgm:t>
        <a:bodyPr/>
        <a:lstStyle/>
        <a:p>
          <a:endParaRPr lang="en-US"/>
        </a:p>
      </dgm:t>
    </dgm:pt>
    <dgm:pt modelId="{250CC07E-AAF4-4D1F-9133-6DB4A383C62C}" type="pres">
      <dgm:prSet presAssocID="{22AB8F0C-EB63-41D1-84C2-73F4CBE23AA4}" presName="gear2" presStyleLbl="node1" presStyleIdx="1" presStyleCnt="3" custScaleX="123587" custScaleY="129765" custLinFactNeighborX="-13653" custLinFactNeighborY="26295">
        <dgm:presLayoutVars>
          <dgm:chMax val="1"/>
          <dgm:bulletEnabled val="1"/>
        </dgm:presLayoutVars>
      </dgm:prSet>
      <dgm:spPr/>
      <dgm:t>
        <a:bodyPr/>
        <a:lstStyle/>
        <a:p>
          <a:endParaRPr lang="en-US"/>
        </a:p>
      </dgm:t>
    </dgm:pt>
    <dgm:pt modelId="{D5F80592-EEB0-4ED0-94FF-6BEF2D62E656}" type="pres">
      <dgm:prSet presAssocID="{22AB8F0C-EB63-41D1-84C2-73F4CBE23AA4}" presName="gear2srcNode" presStyleLbl="node1" presStyleIdx="1" presStyleCnt="3"/>
      <dgm:spPr/>
      <dgm:t>
        <a:bodyPr/>
        <a:lstStyle/>
        <a:p>
          <a:endParaRPr lang="en-US"/>
        </a:p>
      </dgm:t>
    </dgm:pt>
    <dgm:pt modelId="{DBFED8FE-630A-4563-8C1B-A6E748B2035B}" type="pres">
      <dgm:prSet presAssocID="{22AB8F0C-EB63-41D1-84C2-73F4CBE23AA4}" presName="gear2dstNode" presStyleLbl="node1" presStyleIdx="1" presStyleCnt="3"/>
      <dgm:spPr/>
      <dgm:t>
        <a:bodyPr/>
        <a:lstStyle/>
        <a:p>
          <a:endParaRPr lang="en-US"/>
        </a:p>
      </dgm:t>
    </dgm:pt>
    <dgm:pt modelId="{B0AA472B-3765-4B5C-B018-BB5769FB3DC7}" type="pres">
      <dgm:prSet presAssocID="{2D9CF694-3224-4E20-BF86-DFB8514C7520}" presName="gear3" presStyleLbl="node1" presStyleIdx="2" presStyleCnt="3" custLinFactNeighborX="-11378" custLinFactNeighborY="15235"/>
      <dgm:spPr/>
      <dgm:t>
        <a:bodyPr/>
        <a:lstStyle/>
        <a:p>
          <a:endParaRPr lang="en-US"/>
        </a:p>
      </dgm:t>
    </dgm:pt>
    <dgm:pt modelId="{50868470-F38C-406C-B444-C328FB1AF627}" type="pres">
      <dgm:prSet presAssocID="{2D9CF694-3224-4E20-BF86-DFB8514C7520}" presName="gear3tx" presStyleLbl="node1" presStyleIdx="2" presStyleCnt="3">
        <dgm:presLayoutVars>
          <dgm:chMax val="1"/>
          <dgm:bulletEnabled val="1"/>
        </dgm:presLayoutVars>
      </dgm:prSet>
      <dgm:spPr/>
      <dgm:t>
        <a:bodyPr/>
        <a:lstStyle/>
        <a:p>
          <a:endParaRPr lang="en-US"/>
        </a:p>
      </dgm:t>
    </dgm:pt>
    <dgm:pt modelId="{16EEECF1-F6A8-4CEE-A524-007398937976}" type="pres">
      <dgm:prSet presAssocID="{2D9CF694-3224-4E20-BF86-DFB8514C7520}" presName="gear3srcNode" presStyleLbl="node1" presStyleIdx="2" presStyleCnt="3"/>
      <dgm:spPr/>
      <dgm:t>
        <a:bodyPr/>
        <a:lstStyle/>
        <a:p>
          <a:endParaRPr lang="en-US"/>
        </a:p>
      </dgm:t>
    </dgm:pt>
    <dgm:pt modelId="{75213AD6-0DE7-4C76-8A1C-483DEFAC13F6}" type="pres">
      <dgm:prSet presAssocID="{2D9CF694-3224-4E20-BF86-DFB8514C7520}" presName="gear3dstNode" presStyleLbl="node1" presStyleIdx="2" presStyleCnt="3"/>
      <dgm:spPr/>
      <dgm:t>
        <a:bodyPr/>
        <a:lstStyle/>
        <a:p>
          <a:endParaRPr lang="en-US"/>
        </a:p>
      </dgm:t>
    </dgm:pt>
    <dgm:pt modelId="{09DF592C-29A2-42B8-A1E2-9B833F219383}" type="pres">
      <dgm:prSet presAssocID="{A2A74CE2-4262-4D4C-811C-916C2CC61B9A}" presName="connector1" presStyleLbl="sibTrans2D1" presStyleIdx="0" presStyleCnt="3"/>
      <dgm:spPr/>
      <dgm:t>
        <a:bodyPr/>
        <a:lstStyle/>
        <a:p>
          <a:endParaRPr lang="en-US"/>
        </a:p>
      </dgm:t>
    </dgm:pt>
    <dgm:pt modelId="{38A266A0-B7A0-4599-AE08-EACC695523AB}" type="pres">
      <dgm:prSet presAssocID="{FC6597C1-1F5B-4BF7-86EF-4FA6C34EA89D}" presName="connector2" presStyleLbl="sibTrans2D1" presStyleIdx="1" presStyleCnt="3" custLinFactNeighborX="-21427" custLinFactNeighborY="13206"/>
      <dgm:spPr/>
      <dgm:t>
        <a:bodyPr/>
        <a:lstStyle/>
        <a:p>
          <a:endParaRPr lang="en-US"/>
        </a:p>
      </dgm:t>
    </dgm:pt>
    <dgm:pt modelId="{73DDD8E7-7A88-480B-B42B-C5EC1AC0B6E2}" type="pres">
      <dgm:prSet presAssocID="{20FBDFF9-FFE2-4746-857F-D417E8C06AD6}" presName="connector3" presStyleLbl="sibTrans2D1" presStyleIdx="2" presStyleCnt="3" custLinFactNeighborX="-7096" custLinFactNeighborY="13203"/>
      <dgm:spPr/>
      <dgm:t>
        <a:bodyPr/>
        <a:lstStyle/>
        <a:p>
          <a:endParaRPr lang="en-US"/>
        </a:p>
      </dgm:t>
    </dgm:pt>
  </dgm:ptLst>
  <dgm:cxnLst>
    <dgm:cxn modelId="{7E60C44A-0337-4066-9FA9-7CFC31E0D85B}" type="presOf" srcId="{2D9CF694-3224-4E20-BF86-DFB8514C7520}" destId="{50868470-F38C-406C-B444-C328FB1AF627}" srcOrd="1" destOrd="0" presId="urn:microsoft.com/office/officeart/2005/8/layout/gear1"/>
    <dgm:cxn modelId="{48CC1D26-96CF-404D-8F4D-13F3A03357B4}" type="presOf" srcId="{22AB8F0C-EB63-41D1-84C2-73F4CBE23AA4}" destId="{D5F80592-EEB0-4ED0-94FF-6BEF2D62E656}" srcOrd="1" destOrd="0" presId="urn:microsoft.com/office/officeart/2005/8/layout/gear1"/>
    <dgm:cxn modelId="{30075A45-63C0-4D64-926B-0F70B469D65E}" type="presOf" srcId="{2D9CF694-3224-4E20-BF86-DFB8514C7520}" destId="{75213AD6-0DE7-4C76-8A1C-483DEFAC13F6}" srcOrd="3" destOrd="0" presId="urn:microsoft.com/office/officeart/2005/8/layout/gear1"/>
    <dgm:cxn modelId="{AB07D8BE-2A17-478A-8BF4-383B2FF6C2B4}" type="presOf" srcId="{A27C9867-744B-4F75-97EF-A91A9236BB46}" destId="{982A8A5E-710F-462A-AC86-EFA67C268210}" srcOrd="0" destOrd="0" presId="urn:microsoft.com/office/officeart/2005/8/layout/gear1"/>
    <dgm:cxn modelId="{4D0E12B1-D3F5-45B4-8F64-12D0EEB65D3D}" type="presOf" srcId="{A2A74CE2-4262-4D4C-811C-916C2CC61B9A}" destId="{09DF592C-29A2-42B8-A1E2-9B833F219383}" srcOrd="0" destOrd="0" presId="urn:microsoft.com/office/officeart/2005/8/layout/gear1"/>
    <dgm:cxn modelId="{8715A68F-C75D-4199-B187-66CB339F9936}" type="presOf" srcId="{D215ECFA-0F5D-444D-B90E-B9DA573AC532}" destId="{1BFC2C65-0C71-4D1A-B2EE-36E887396E2A}" srcOrd="2" destOrd="0" presId="urn:microsoft.com/office/officeart/2005/8/layout/gear1"/>
    <dgm:cxn modelId="{4B2A8BAE-7C5C-418F-B8D6-2152B273016A}" type="presOf" srcId="{2D9CF694-3224-4E20-BF86-DFB8514C7520}" destId="{16EEECF1-F6A8-4CEE-A524-007398937976}" srcOrd="2" destOrd="0" presId="urn:microsoft.com/office/officeart/2005/8/layout/gear1"/>
    <dgm:cxn modelId="{AE69C336-E6C0-480D-A713-71DCB2056211}" type="presOf" srcId="{22AB8F0C-EB63-41D1-84C2-73F4CBE23AA4}" destId="{250CC07E-AAF4-4D1F-9133-6DB4A383C62C}" srcOrd="0" destOrd="0" presId="urn:microsoft.com/office/officeart/2005/8/layout/gear1"/>
    <dgm:cxn modelId="{573BCCCD-ADF6-4837-9AF3-7EEDB93E8E2F}" type="presOf" srcId="{FC6597C1-1F5B-4BF7-86EF-4FA6C34EA89D}" destId="{38A266A0-B7A0-4599-AE08-EACC695523AB}" srcOrd="0" destOrd="0" presId="urn:microsoft.com/office/officeart/2005/8/layout/gear1"/>
    <dgm:cxn modelId="{2FDA4EF5-0613-43F7-857C-784ED6861F16}" type="presOf" srcId="{20FBDFF9-FFE2-4746-857F-D417E8C06AD6}" destId="{73DDD8E7-7A88-480B-B42B-C5EC1AC0B6E2}" srcOrd="0" destOrd="0" presId="urn:microsoft.com/office/officeart/2005/8/layout/gear1"/>
    <dgm:cxn modelId="{A816DAAB-69A3-4696-8B48-9E3A45DD9363}" type="presOf" srcId="{D215ECFA-0F5D-444D-B90E-B9DA573AC532}" destId="{0BEC13A9-104A-4B9C-91EC-146F23A2F480}" srcOrd="0" destOrd="0" presId="urn:microsoft.com/office/officeart/2005/8/layout/gear1"/>
    <dgm:cxn modelId="{6EA04568-6A61-402A-968E-E64EBEE47835}" srcId="{A27C9867-744B-4F75-97EF-A91A9236BB46}" destId="{D215ECFA-0F5D-444D-B90E-B9DA573AC532}" srcOrd="0" destOrd="0" parTransId="{B7D822E0-70DF-4548-B437-79C58AE976CD}" sibTransId="{A2A74CE2-4262-4D4C-811C-916C2CC61B9A}"/>
    <dgm:cxn modelId="{FDF6B968-7E2F-4A14-8F37-93E8CEC90E19}" srcId="{A27C9867-744B-4F75-97EF-A91A9236BB46}" destId="{CF706BDA-E663-44DA-A138-DB549FB0A6B0}" srcOrd="3" destOrd="0" parTransId="{6E84A5AE-E5C2-48BE-843E-3124AE42DC32}" sibTransId="{B68A7548-83D3-4F7D-B20F-5166AD1F8B80}"/>
    <dgm:cxn modelId="{97471F9D-53FA-4662-8EDF-CC2EC12244FE}" type="presOf" srcId="{22AB8F0C-EB63-41D1-84C2-73F4CBE23AA4}" destId="{DBFED8FE-630A-4563-8C1B-A6E748B2035B}" srcOrd="2" destOrd="0" presId="urn:microsoft.com/office/officeart/2005/8/layout/gear1"/>
    <dgm:cxn modelId="{4139B14F-25D4-4E59-8B88-1E3E4C6554EA}" srcId="{A27C9867-744B-4F75-97EF-A91A9236BB46}" destId="{2D9CF694-3224-4E20-BF86-DFB8514C7520}" srcOrd="2" destOrd="0" parTransId="{C5F9A210-F783-4BE5-B1C3-BBD7CF19E099}" sibTransId="{20FBDFF9-FFE2-4746-857F-D417E8C06AD6}"/>
    <dgm:cxn modelId="{7A98DC4A-605D-41E3-A236-BE58C333C869}" type="presOf" srcId="{2D9CF694-3224-4E20-BF86-DFB8514C7520}" destId="{B0AA472B-3765-4B5C-B018-BB5769FB3DC7}" srcOrd="0" destOrd="0" presId="urn:microsoft.com/office/officeart/2005/8/layout/gear1"/>
    <dgm:cxn modelId="{3BDC859D-7528-4A44-8A09-383741730463}" type="presOf" srcId="{D215ECFA-0F5D-444D-B90E-B9DA573AC532}" destId="{2FBF9CE1-BBED-4ECC-810F-24D91F4F98BF}" srcOrd="1" destOrd="0" presId="urn:microsoft.com/office/officeart/2005/8/layout/gear1"/>
    <dgm:cxn modelId="{8167EDBE-0F0D-4300-A1B4-7476E421CA6A}" srcId="{A27C9867-744B-4F75-97EF-A91A9236BB46}" destId="{22AB8F0C-EB63-41D1-84C2-73F4CBE23AA4}" srcOrd="1" destOrd="0" parTransId="{095CF38B-D9E5-48D2-8B03-EC61EE6BA1DE}" sibTransId="{FC6597C1-1F5B-4BF7-86EF-4FA6C34EA89D}"/>
    <dgm:cxn modelId="{17F8132A-D5FC-40E0-87A9-37113EE804B8}" type="presParOf" srcId="{982A8A5E-710F-462A-AC86-EFA67C268210}" destId="{0BEC13A9-104A-4B9C-91EC-146F23A2F480}" srcOrd="0" destOrd="0" presId="urn:microsoft.com/office/officeart/2005/8/layout/gear1"/>
    <dgm:cxn modelId="{580CE112-5AEF-4C8C-ADDC-F662E61165E2}" type="presParOf" srcId="{982A8A5E-710F-462A-AC86-EFA67C268210}" destId="{2FBF9CE1-BBED-4ECC-810F-24D91F4F98BF}" srcOrd="1" destOrd="0" presId="urn:microsoft.com/office/officeart/2005/8/layout/gear1"/>
    <dgm:cxn modelId="{5AB9018A-BE86-4506-BF3F-201E6C120E9F}" type="presParOf" srcId="{982A8A5E-710F-462A-AC86-EFA67C268210}" destId="{1BFC2C65-0C71-4D1A-B2EE-36E887396E2A}" srcOrd="2" destOrd="0" presId="urn:microsoft.com/office/officeart/2005/8/layout/gear1"/>
    <dgm:cxn modelId="{2AA07321-D33A-46D2-B5CE-FD58F3FB9A31}" type="presParOf" srcId="{982A8A5E-710F-462A-AC86-EFA67C268210}" destId="{250CC07E-AAF4-4D1F-9133-6DB4A383C62C}" srcOrd="3" destOrd="0" presId="urn:microsoft.com/office/officeart/2005/8/layout/gear1"/>
    <dgm:cxn modelId="{D41A480F-B02A-4857-9DCC-4E8461E4C350}" type="presParOf" srcId="{982A8A5E-710F-462A-AC86-EFA67C268210}" destId="{D5F80592-EEB0-4ED0-94FF-6BEF2D62E656}" srcOrd="4" destOrd="0" presId="urn:microsoft.com/office/officeart/2005/8/layout/gear1"/>
    <dgm:cxn modelId="{32386F7A-A67F-4EFC-AEDB-51D22B9FB7C6}" type="presParOf" srcId="{982A8A5E-710F-462A-AC86-EFA67C268210}" destId="{DBFED8FE-630A-4563-8C1B-A6E748B2035B}" srcOrd="5" destOrd="0" presId="urn:microsoft.com/office/officeart/2005/8/layout/gear1"/>
    <dgm:cxn modelId="{F4F16C93-9DB4-4543-B079-F9464EB3FC92}" type="presParOf" srcId="{982A8A5E-710F-462A-AC86-EFA67C268210}" destId="{B0AA472B-3765-4B5C-B018-BB5769FB3DC7}" srcOrd="6" destOrd="0" presId="urn:microsoft.com/office/officeart/2005/8/layout/gear1"/>
    <dgm:cxn modelId="{DC18906A-D203-42AD-B8AF-95304D97ABCE}" type="presParOf" srcId="{982A8A5E-710F-462A-AC86-EFA67C268210}" destId="{50868470-F38C-406C-B444-C328FB1AF627}" srcOrd="7" destOrd="0" presId="urn:microsoft.com/office/officeart/2005/8/layout/gear1"/>
    <dgm:cxn modelId="{D8D3BFB6-21D8-46B7-A205-79896AC6A29C}" type="presParOf" srcId="{982A8A5E-710F-462A-AC86-EFA67C268210}" destId="{16EEECF1-F6A8-4CEE-A524-007398937976}" srcOrd="8" destOrd="0" presId="urn:microsoft.com/office/officeart/2005/8/layout/gear1"/>
    <dgm:cxn modelId="{1B074912-B201-4375-A761-FC9A42C41AEA}" type="presParOf" srcId="{982A8A5E-710F-462A-AC86-EFA67C268210}" destId="{75213AD6-0DE7-4C76-8A1C-483DEFAC13F6}" srcOrd="9" destOrd="0" presId="urn:microsoft.com/office/officeart/2005/8/layout/gear1"/>
    <dgm:cxn modelId="{0B26C097-F58A-4C2F-A22C-A071E1E20572}" type="presParOf" srcId="{982A8A5E-710F-462A-AC86-EFA67C268210}" destId="{09DF592C-29A2-42B8-A1E2-9B833F219383}" srcOrd="10" destOrd="0" presId="urn:microsoft.com/office/officeart/2005/8/layout/gear1"/>
    <dgm:cxn modelId="{644C0886-FF2B-4E49-9343-0D7430B3E2D4}" type="presParOf" srcId="{982A8A5E-710F-462A-AC86-EFA67C268210}" destId="{38A266A0-B7A0-4599-AE08-EACC695523AB}" srcOrd="11" destOrd="0" presId="urn:microsoft.com/office/officeart/2005/8/layout/gear1"/>
    <dgm:cxn modelId="{0B5448A4-EEDF-4AA0-A88D-ED907655E404}" type="presParOf" srcId="{982A8A5E-710F-462A-AC86-EFA67C268210}" destId="{73DDD8E7-7A88-480B-B42B-C5EC1AC0B6E2}" srcOrd="12" destOrd="0" presId="urn:microsoft.com/office/officeart/2005/8/layout/gear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75E43012-F5EA-4B2D-8178-ECE44326685D}" type="doc">
      <dgm:prSet loTypeId="urn:microsoft.com/office/officeart/2009/3/layout/StepUpProcess" loCatId="process" qsTypeId="urn:microsoft.com/office/officeart/2005/8/quickstyle/simple1" qsCatId="simple" csTypeId="urn:microsoft.com/office/officeart/2005/8/colors/colorful1" csCatId="colorful" phldr="1"/>
      <dgm:spPr/>
      <dgm:t>
        <a:bodyPr/>
        <a:lstStyle/>
        <a:p>
          <a:endParaRPr lang="en-US"/>
        </a:p>
      </dgm:t>
    </dgm:pt>
    <dgm:pt modelId="{0278D72B-9FB5-4BB4-9904-BE292CC767A3}">
      <dgm:prSet phldrT="[Text]"/>
      <dgm:spPr/>
      <dgm:t>
        <a:bodyPr/>
        <a:lstStyle/>
        <a:p>
          <a:r>
            <a:rPr lang="en-US" dirty="0"/>
            <a:t>Abide by the Law</a:t>
          </a:r>
        </a:p>
      </dgm:t>
    </dgm:pt>
    <dgm:pt modelId="{9C948EC1-C2BD-404C-A9C9-56B791D3CDD5}" type="parTrans" cxnId="{230E69D8-F1B1-44BA-B267-ACECBB1B2183}">
      <dgm:prSet/>
      <dgm:spPr/>
      <dgm:t>
        <a:bodyPr/>
        <a:lstStyle/>
        <a:p>
          <a:endParaRPr lang="en-US"/>
        </a:p>
      </dgm:t>
    </dgm:pt>
    <dgm:pt modelId="{F7B86CB7-B978-4162-81AC-7B5222584E49}" type="sibTrans" cxnId="{230E69D8-F1B1-44BA-B267-ACECBB1B2183}">
      <dgm:prSet/>
      <dgm:spPr/>
      <dgm:t>
        <a:bodyPr/>
        <a:lstStyle/>
        <a:p>
          <a:endParaRPr lang="en-US"/>
        </a:p>
      </dgm:t>
    </dgm:pt>
    <dgm:pt modelId="{258E0A20-6782-47FC-A636-BD03A262B3A5}">
      <dgm:prSet phldrT="[Text]"/>
      <dgm:spPr/>
      <dgm:t>
        <a:bodyPr/>
        <a:lstStyle/>
        <a:p>
          <a:r>
            <a:rPr lang="en-US" dirty="0"/>
            <a:t>Create and display the smoke free policy</a:t>
          </a:r>
        </a:p>
      </dgm:t>
    </dgm:pt>
    <dgm:pt modelId="{79A03B01-5140-4B0A-8474-511AC57A6A4E}" type="parTrans" cxnId="{628E593E-4648-4FBB-96D5-28B6CA9393E6}">
      <dgm:prSet/>
      <dgm:spPr/>
      <dgm:t>
        <a:bodyPr/>
        <a:lstStyle/>
        <a:p>
          <a:endParaRPr lang="en-US"/>
        </a:p>
      </dgm:t>
    </dgm:pt>
    <dgm:pt modelId="{AFF2F34F-A949-4AA2-B27F-62583F16171C}" type="sibTrans" cxnId="{628E593E-4648-4FBB-96D5-28B6CA9393E6}">
      <dgm:prSet/>
      <dgm:spPr/>
      <dgm:t>
        <a:bodyPr/>
        <a:lstStyle/>
        <a:p>
          <a:endParaRPr lang="en-US"/>
        </a:p>
      </dgm:t>
    </dgm:pt>
    <dgm:pt modelId="{9D7BBDD9-B8DE-4085-9EA3-166F16B55B87}">
      <dgm:prSet phldrT="[Text]"/>
      <dgm:spPr/>
      <dgm:t>
        <a:bodyPr/>
        <a:lstStyle/>
        <a:p>
          <a:r>
            <a:rPr lang="en-US" dirty="0"/>
            <a:t>Communicate the facility’s smoke free policy</a:t>
          </a:r>
        </a:p>
      </dgm:t>
    </dgm:pt>
    <dgm:pt modelId="{0EFC3A80-FF67-4221-8667-2C461B248A8B}" type="parTrans" cxnId="{3880A385-EFAA-4D08-894F-4FE29F631D33}">
      <dgm:prSet/>
      <dgm:spPr/>
      <dgm:t>
        <a:bodyPr/>
        <a:lstStyle/>
        <a:p>
          <a:endParaRPr lang="en-US"/>
        </a:p>
      </dgm:t>
    </dgm:pt>
    <dgm:pt modelId="{BD33EC65-1130-48AC-A4E9-ED237728E4D0}" type="sibTrans" cxnId="{3880A385-EFAA-4D08-894F-4FE29F631D33}">
      <dgm:prSet/>
      <dgm:spPr/>
      <dgm:t>
        <a:bodyPr/>
        <a:lstStyle/>
        <a:p>
          <a:endParaRPr lang="en-US"/>
        </a:p>
      </dgm:t>
    </dgm:pt>
    <dgm:pt modelId="{97BAB6F2-3BD4-4471-AD67-11C5C4E1491B}">
      <dgm:prSet phldrT="[Text]"/>
      <dgm:spPr/>
      <dgm:t>
        <a:bodyPr/>
        <a:lstStyle/>
        <a:p>
          <a:r>
            <a:rPr lang="en-US" dirty="0"/>
            <a:t>Post Smoke Free signage </a:t>
          </a:r>
        </a:p>
      </dgm:t>
    </dgm:pt>
    <dgm:pt modelId="{1DFA7A52-E971-495A-8B9E-BB4AE81DFDC7}" type="parTrans" cxnId="{3DABC1D8-A972-4C7A-8748-F5685B634C04}">
      <dgm:prSet/>
      <dgm:spPr/>
      <dgm:t>
        <a:bodyPr/>
        <a:lstStyle/>
        <a:p>
          <a:endParaRPr lang="en-US"/>
        </a:p>
      </dgm:t>
    </dgm:pt>
    <dgm:pt modelId="{2D5F5D56-02EC-4172-ACCA-F12D5896902A}" type="sibTrans" cxnId="{3DABC1D8-A972-4C7A-8748-F5685B634C04}">
      <dgm:prSet/>
      <dgm:spPr/>
      <dgm:t>
        <a:bodyPr/>
        <a:lstStyle/>
        <a:p>
          <a:endParaRPr lang="en-US"/>
        </a:p>
      </dgm:t>
    </dgm:pt>
    <dgm:pt modelId="{E0A5E515-C25A-4655-A701-0140D0222BA0}" type="pres">
      <dgm:prSet presAssocID="{75E43012-F5EA-4B2D-8178-ECE44326685D}" presName="rootnode" presStyleCnt="0">
        <dgm:presLayoutVars>
          <dgm:chMax/>
          <dgm:chPref/>
          <dgm:dir/>
          <dgm:animLvl val="lvl"/>
        </dgm:presLayoutVars>
      </dgm:prSet>
      <dgm:spPr/>
      <dgm:t>
        <a:bodyPr/>
        <a:lstStyle/>
        <a:p>
          <a:endParaRPr lang="en-US"/>
        </a:p>
      </dgm:t>
    </dgm:pt>
    <dgm:pt modelId="{B3918ADF-8B89-4CBE-A6DF-CBBECCF4208B}" type="pres">
      <dgm:prSet presAssocID="{0278D72B-9FB5-4BB4-9904-BE292CC767A3}" presName="composite" presStyleCnt="0"/>
      <dgm:spPr/>
    </dgm:pt>
    <dgm:pt modelId="{7C79CF04-878E-46CF-8D69-11AF4C2408E8}" type="pres">
      <dgm:prSet presAssocID="{0278D72B-9FB5-4BB4-9904-BE292CC767A3}" presName="LShape" presStyleLbl="alignNode1" presStyleIdx="0" presStyleCnt="7"/>
      <dgm:spPr/>
    </dgm:pt>
    <dgm:pt modelId="{9737E90C-6C5D-47D7-AB0B-74F06A72609B}" type="pres">
      <dgm:prSet presAssocID="{0278D72B-9FB5-4BB4-9904-BE292CC767A3}" presName="ParentText" presStyleLbl="revTx" presStyleIdx="0" presStyleCnt="4">
        <dgm:presLayoutVars>
          <dgm:chMax val="0"/>
          <dgm:chPref val="0"/>
          <dgm:bulletEnabled val="1"/>
        </dgm:presLayoutVars>
      </dgm:prSet>
      <dgm:spPr/>
      <dgm:t>
        <a:bodyPr/>
        <a:lstStyle/>
        <a:p>
          <a:endParaRPr lang="en-US"/>
        </a:p>
      </dgm:t>
    </dgm:pt>
    <dgm:pt modelId="{0562A135-1A56-4E68-A297-D5EA3FBE53B9}" type="pres">
      <dgm:prSet presAssocID="{0278D72B-9FB5-4BB4-9904-BE292CC767A3}" presName="Triangle" presStyleLbl="alignNode1" presStyleIdx="1" presStyleCnt="7"/>
      <dgm:spPr/>
    </dgm:pt>
    <dgm:pt modelId="{19EC0E07-53D5-440F-94AF-CA151920E28C}" type="pres">
      <dgm:prSet presAssocID="{F7B86CB7-B978-4162-81AC-7B5222584E49}" presName="sibTrans" presStyleCnt="0"/>
      <dgm:spPr/>
    </dgm:pt>
    <dgm:pt modelId="{8B608EE0-12F7-4242-A3C2-441E5CC42491}" type="pres">
      <dgm:prSet presAssocID="{F7B86CB7-B978-4162-81AC-7B5222584E49}" presName="space" presStyleCnt="0"/>
      <dgm:spPr/>
    </dgm:pt>
    <dgm:pt modelId="{2B555CCC-AF2A-4899-8005-62A2C8FB1F4D}" type="pres">
      <dgm:prSet presAssocID="{258E0A20-6782-47FC-A636-BD03A262B3A5}" presName="composite" presStyleCnt="0"/>
      <dgm:spPr/>
    </dgm:pt>
    <dgm:pt modelId="{FF38542B-F780-4EBB-94F8-DA3C6E292F4A}" type="pres">
      <dgm:prSet presAssocID="{258E0A20-6782-47FC-A636-BD03A262B3A5}" presName="LShape" presStyleLbl="alignNode1" presStyleIdx="2" presStyleCnt="7"/>
      <dgm:spPr/>
    </dgm:pt>
    <dgm:pt modelId="{3F31F1A8-DCFF-4CAC-9112-96AB0ED5B424}" type="pres">
      <dgm:prSet presAssocID="{258E0A20-6782-47FC-A636-BD03A262B3A5}" presName="ParentText" presStyleLbl="revTx" presStyleIdx="1" presStyleCnt="4">
        <dgm:presLayoutVars>
          <dgm:chMax val="0"/>
          <dgm:chPref val="0"/>
          <dgm:bulletEnabled val="1"/>
        </dgm:presLayoutVars>
      </dgm:prSet>
      <dgm:spPr/>
      <dgm:t>
        <a:bodyPr/>
        <a:lstStyle/>
        <a:p>
          <a:endParaRPr lang="en-US"/>
        </a:p>
      </dgm:t>
    </dgm:pt>
    <dgm:pt modelId="{82D43CDC-9894-4CB2-925A-6DAF14038969}" type="pres">
      <dgm:prSet presAssocID="{258E0A20-6782-47FC-A636-BD03A262B3A5}" presName="Triangle" presStyleLbl="alignNode1" presStyleIdx="3" presStyleCnt="7"/>
      <dgm:spPr/>
    </dgm:pt>
    <dgm:pt modelId="{F6612D03-DCB9-43C2-A424-7CCCC8665B96}" type="pres">
      <dgm:prSet presAssocID="{AFF2F34F-A949-4AA2-B27F-62583F16171C}" presName="sibTrans" presStyleCnt="0"/>
      <dgm:spPr/>
    </dgm:pt>
    <dgm:pt modelId="{E41B2C09-827D-41B3-8210-703B87E36FC9}" type="pres">
      <dgm:prSet presAssocID="{AFF2F34F-A949-4AA2-B27F-62583F16171C}" presName="space" presStyleCnt="0"/>
      <dgm:spPr/>
    </dgm:pt>
    <dgm:pt modelId="{0DAAE5C1-D44D-407C-9FE1-2E68799214AD}" type="pres">
      <dgm:prSet presAssocID="{9D7BBDD9-B8DE-4085-9EA3-166F16B55B87}" presName="composite" presStyleCnt="0"/>
      <dgm:spPr/>
    </dgm:pt>
    <dgm:pt modelId="{AA0F1996-E789-4327-B2D6-7A54504B6DE2}" type="pres">
      <dgm:prSet presAssocID="{9D7BBDD9-B8DE-4085-9EA3-166F16B55B87}" presName="LShape" presStyleLbl="alignNode1" presStyleIdx="4" presStyleCnt="7"/>
      <dgm:spPr/>
    </dgm:pt>
    <dgm:pt modelId="{AA644496-618F-4C0A-8FB6-02BDEB560C04}" type="pres">
      <dgm:prSet presAssocID="{9D7BBDD9-B8DE-4085-9EA3-166F16B55B87}" presName="ParentText" presStyleLbl="revTx" presStyleIdx="2" presStyleCnt="4">
        <dgm:presLayoutVars>
          <dgm:chMax val="0"/>
          <dgm:chPref val="0"/>
          <dgm:bulletEnabled val="1"/>
        </dgm:presLayoutVars>
      </dgm:prSet>
      <dgm:spPr/>
      <dgm:t>
        <a:bodyPr/>
        <a:lstStyle/>
        <a:p>
          <a:endParaRPr lang="en-US"/>
        </a:p>
      </dgm:t>
    </dgm:pt>
    <dgm:pt modelId="{7BB62D85-C0E5-47B9-A7E2-19A9827F89DF}" type="pres">
      <dgm:prSet presAssocID="{9D7BBDD9-B8DE-4085-9EA3-166F16B55B87}" presName="Triangle" presStyleLbl="alignNode1" presStyleIdx="5" presStyleCnt="7"/>
      <dgm:spPr/>
    </dgm:pt>
    <dgm:pt modelId="{142374B2-AD4C-4690-A578-8F6F11CDBED1}" type="pres">
      <dgm:prSet presAssocID="{BD33EC65-1130-48AC-A4E9-ED237728E4D0}" presName="sibTrans" presStyleCnt="0"/>
      <dgm:spPr/>
    </dgm:pt>
    <dgm:pt modelId="{C19DE674-29B2-4371-B1BD-59AEC0E03BFC}" type="pres">
      <dgm:prSet presAssocID="{BD33EC65-1130-48AC-A4E9-ED237728E4D0}" presName="space" presStyleCnt="0"/>
      <dgm:spPr/>
    </dgm:pt>
    <dgm:pt modelId="{0C128FD1-66F1-4DA7-BB8B-063F248D9B89}" type="pres">
      <dgm:prSet presAssocID="{97BAB6F2-3BD4-4471-AD67-11C5C4E1491B}" presName="composite" presStyleCnt="0"/>
      <dgm:spPr/>
    </dgm:pt>
    <dgm:pt modelId="{45B11FD9-EC45-4304-8692-C541D71F3CF3}" type="pres">
      <dgm:prSet presAssocID="{97BAB6F2-3BD4-4471-AD67-11C5C4E1491B}" presName="LShape" presStyleLbl="alignNode1" presStyleIdx="6" presStyleCnt="7"/>
      <dgm:spPr/>
    </dgm:pt>
    <dgm:pt modelId="{C8727F1D-4087-48C5-89E8-286FB0A6C4C9}" type="pres">
      <dgm:prSet presAssocID="{97BAB6F2-3BD4-4471-AD67-11C5C4E1491B}" presName="ParentText" presStyleLbl="revTx" presStyleIdx="3" presStyleCnt="4">
        <dgm:presLayoutVars>
          <dgm:chMax val="0"/>
          <dgm:chPref val="0"/>
          <dgm:bulletEnabled val="1"/>
        </dgm:presLayoutVars>
      </dgm:prSet>
      <dgm:spPr/>
      <dgm:t>
        <a:bodyPr/>
        <a:lstStyle/>
        <a:p>
          <a:endParaRPr lang="en-US"/>
        </a:p>
      </dgm:t>
    </dgm:pt>
  </dgm:ptLst>
  <dgm:cxnLst>
    <dgm:cxn modelId="{3880A385-EFAA-4D08-894F-4FE29F631D33}" srcId="{75E43012-F5EA-4B2D-8178-ECE44326685D}" destId="{9D7BBDD9-B8DE-4085-9EA3-166F16B55B87}" srcOrd="2" destOrd="0" parTransId="{0EFC3A80-FF67-4221-8667-2C461B248A8B}" sibTransId="{BD33EC65-1130-48AC-A4E9-ED237728E4D0}"/>
    <dgm:cxn modelId="{628E593E-4648-4FBB-96D5-28B6CA9393E6}" srcId="{75E43012-F5EA-4B2D-8178-ECE44326685D}" destId="{258E0A20-6782-47FC-A636-BD03A262B3A5}" srcOrd="1" destOrd="0" parTransId="{79A03B01-5140-4B0A-8474-511AC57A6A4E}" sibTransId="{AFF2F34F-A949-4AA2-B27F-62583F16171C}"/>
    <dgm:cxn modelId="{D7943558-75D5-4F5E-814A-85167172ABFB}" type="presOf" srcId="{0278D72B-9FB5-4BB4-9904-BE292CC767A3}" destId="{9737E90C-6C5D-47D7-AB0B-74F06A72609B}" srcOrd="0" destOrd="0" presId="urn:microsoft.com/office/officeart/2009/3/layout/StepUpProcess"/>
    <dgm:cxn modelId="{E9ECDD0A-30D6-4254-9749-24B2812F1BFA}" type="presOf" srcId="{75E43012-F5EA-4B2D-8178-ECE44326685D}" destId="{E0A5E515-C25A-4655-A701-0140D0222BA0}" srcOrd="0" destOrd="0" presId="urn:microsoft.com/office/officeart/2009/3/layout/StepUpProcess"/>
    <dgm:cxn modelId="{148AC068-516E-46DE-8F91-5420750D317C}" type="presOf" srcId="{258E0A20-6782-47FC-A636-BD03A262B3A5}" destId="{3F31F1A8-DCFF-4CAC-9112-96AB0ED5B424}" srcOrd="0" destOrd="0" presId="urn:microsoft.com/office/officeart/2009/3/layout/StepUpProcess"/>
    <dgm:cxn modelId="{3DABC1D8-A972-4C7A-8748-F5685B634C04}" srcId="{75E43012-F5EA-4B2D-8178-ECE44326685D}" destId="{97BAB6F2-3BD4-4471-AD67-11C5C4E1491B}" srcOrd="3" destOrd="0" parTransId="{1DFA7A52-E971-495A-8B9E-BB4AE81DFDC7}" sibTransId="{2D5F5D56-02EC-4172-ACCA-F12D5896902A}"/>
    <dgm:cxn modelId="{B2AF3504-B9C1-480D-9D05-4083081F98CB}" type="presOf" srcId="{97BAB6F2-3BD4-4471-AD67-11C5C4E1491B}" destId="{C8727F1D-4087-48C5-89E8-286FB0A6C4C9}" srcOrd="0" destOrd="0" presId="urn:microsoft.com/office/officeart/2009/3/layout/StepUpProcess"/>
    <dgm:cxn modelId="{230E69D8-F1B1-44BA-B267-ACECBB1B2183}" srcId="{75E43012-F5EA-4B2D-8178-ECE44326685D}" destId="{0278D72B-9FB5-4BB4-9904-BE292CC767A3}" srcOrd="0" destOrd="0" parTransId="{9C948EC1-C2BD-404C-A9C9-56B791D3CDD5}" sibTransId="{F7B86CB7-B978-4162-81AC-7B5222584E49}"/>
    <dgm:cxn modelId="{A2D8F43A-F2C2-4B94-8F17-F314B54AF922}" type="presOf" srcId="{9D7BBDD9-B8DE-4085-9EA3-166F16B55B87}" destId="{AA644496-618F-4C0A-8FB6-02BDEB560C04}" srcOrd="0" destOrd="0" presId="urn:microsoft.com/office/officeart/2009/3/layout/StepUpProcess"/>
    <dgm:cxn modelId="{36336F61-1D47-48D7-A5BA-50D44BE0320D}" type="presParOf" srcId="{E0A5E515-C25A-4655-A701-0140D0222BA0}" destId="{B3918ADF-8B89-4CBE-A6DF-CBBECCF4208B}" srcOrd="0" destOrd="0" presId="urn:microsoft.com/office/officeart/2009/3/layout/StepUpProcess"/>
    <dgm:cxn modelId="{941CB03C-C265-4DDB-89A5-CC6CC71284A5}" type="presParOf" srcId="{B3918ADF-8B89-4CBE-A6DF-CBBECCF4208B}" destId="{7C79CF04-878E-46CF-8D69-11AF4C2408E8}" srcOrd="0" destOrd="0" presId="urn:microsoft.com/office/officeart/2009/3/layout/StepUpProcess"/>
    <dgm:cxn modelId="{AAB7E09B-2678-49E3-A473-4A9BA6FC87FA}" type="presParOf" srcId="{B3918ADF-8B89-4CBE-A6DF-CBBECCF4208B}" destId="{9737E90C-6C5D-47D7-AB0B-74F06A72609B}" srcOrd="1" destOrd="0" presId="urn:microsoft.com/office/officeart/2009/3/layout/StepUpProcess"/>
    <dgm:cxn modelId="{70D5CE80-9C82-4A1B-8C15-CCC1C947A1E8}" type="presParOf" srcId="{B3918ADF-8B89-4CBE-A6DF-CBBECCF4208B}" destId="{0562A135-1A56-4E68-A297-D5EA3FBE53B9}" srcOrd="2" destOrd="0" presId="urn:microsoft.com/office/officeart/2009/3/layout/StepUpProcess"/>
    <dgm:cxn modelId="{C3957FC2-8BF9-4388-B02F-2F7E8A67E847}" type="presParOf" srcId="{E0A5E515-C25A-4655-A701-0140D0222BA0}" destId="{19EC0E07-53D5-440F-94AF-CA151920E28C}" srcOrd="1" destOrd="0" presId="urn:microsoft.com/office/officeart/2009/3/layout/StepUpProcess"/>
    <dgm:cxn modelId="{89ACDFCE-38DE-4139-94B2-92FB3601E3D0}" type="presParOf" srcId="{19EC0E07-53D5-440F-94AF-CA151920E28C}" destId="{8B608EE0-12F7-4242-A3C2-441E5CC42491}" srcOrd="0" destOrd="0" presId="urn:microsoft.com/office/officeart/2009/3/layout/StepUpProcess"/>
    <dgm:cxn modelId="{E025C29B-0C7F-4FD6-818A-4A00BD95BEAE}" type="presParOf" srcId="{E0A5E515-C25A-4655-A701-0140D0222BA0}" destId="{2B555CCC-AF2A-4899-8005-62A2C8FB1F4D}" srcOrd="2" destOrd="0" presId="urn:microsoft.com/office/officeart/2009/3/layout/StepUpProcess"/>
    <dgm:cxn modelId="{9F2D78A0-F370-4CC3-95A3-596CF2EA15E8}" type="presParOf" srcId="{2B555CCC-AF2A-4899-8005-62A2C8FB1F4D}" destId="{FF38542B-F780-4EBB-94F8-DA3C6E292F4A}" srcOrd="0" destOrd="0" presId="urn:microsoft.com/office/officeart/2009/3/layout/StepUpProcess"/>
    <dgm:cxn modelId="{2CBFF803-7245-4FD4-854C-EBE53C20D570}" type="presParOf" srcId="{2B555CCC-AF2A-4899-8005-62A2C8FB1F4D}" destId="{3F31F1A8-DCFF-4CAC-9112-96AB0ED5B424}" srcOrd="1" destOrd="0" presId="urn:microsoft.com/office/officeart/2009/3/layout/StepUpProcess"/>
    <dgm:cxn modelId="{2E7CBF1E-5128-47D2-A466-A8517F56202E}" type="presParOf" srcId="{2B555CCC-AF2A-4899-8005-62A2C8FB1F4D}" destId="{82D43CDC-9894-4CB2-925A-6DAF14038969}" srcOrd="2" destOrd="0" presId="urn:microsoft.com/office/officeart/2009/3/layout/StepUpProcess"/>
    <dgm:cxn modelId="{B0D38C19-80EC-45BD-B648-DB9CB5E8826D}" type="presParOf" srcId="{E0A5E515-C25A-4655-A701-0140D0222BA0}" destId="{F6612D03-DCB9-43C2-A424-7CCCC8665B96}" srcOrd="3" destOrd="0" presId="urn:microsoft.com/office/officeart/2009/3/layout/StepUpProcess"/>
    <dgm:cxn modelId="{2EC53D60-5168-4080-B1D3-0BDC764AA256}" type="presParOf" srcId="{F6612D03-DCB9-43C2-A424-7CCCC8665B96}" destId="{E41B2C09-827D-41B3-8210-703B87E36FC9}" srcOrd="0" destOrd="0" presId="urn:microsoft.com/office/officeart/2009/3/layout/StepUpProcess"/>
    <dgm:cxn modelId="{368C4EBE-51D2-44E6-B970-0695412010A1}" type="presParOf" srcId="{E0A5E515-C25A-4655-A701-0140D0222BA0}" destId="{0DAAE5C1-D44D-407C-9FE1-2E68799214AD}" srcOrd="4" destOrd="0" presId="urn:microsoft.com/office/officeart/2009/3/layout/StepUpProcess"/>
    <dgm:cxn modelId="{21FA8DD6-A260-4736-92C0-4C1C13A2C268}" type="presParOf" srcId="{0DAAE5C1-D44D-407C-9FE1-2E68799214AD}" destId="{AA0F1996-E789-4327-B2D6-7A54504B6DE2}" srcOrd="0" destOrd="0" presId="urn:microsoft.com/office/officeart/2009/3/layout/StepUpProcess"/>
    <dgm:cxn modelId="{E15DAB74-60B4-41BB-9902-3BFD8763BFF5}" type="presParOf" srcId="{0DAAE5C1-D44D-407C-9FE1-2E68799214AD}" destId="{AA644496-618F-4C0A-8FB6-02BDEB560C04}" srcOrd="1" destOrd="0" presId="urn:microsoft.com/office/officeart/2009/3/layout/StepUpProcess"/>
    <dgm:cxn modelId="{7C1E6F85-708F-4A01-A49F-3BDD57F2F867}" type="presParOf" srcId="{0DAAE5C1-D44D-407C-9FE1-2E68799214AD}" destId="{7BB62D85-C0E5-47B9-A7E2-19A9827F89DF}" srcOrd="2" destOrd="0" presId="urn:microsoft.com/office/officeart/2009/3/layout/StepUpProcess"/>
    <dgm:cxn modelId="{ECD1897A-30F4-49CF-B249-65D65BECC003}" type="presParOf" srcId="{E0A5E515-C25A-4655-A701-0140D0222BA0}" destId="{142374B2-AD4C-4690-A578-8F6F11CDBED1}" srcOrd="5" destOrd="0" presId="urn:microsoft.com/office/officeart/2009/3/layout/StepUpProcess"/>
    <dgm:cxn modelId="{430D89BA-EDAB-4860-9F70-E6743F189B16}" type="presParOf" srcId="{142374B2-AD4C-4690-A578-8F6F11CDBED1}" destId="{C19DE674-29B2-4371-B1BD-59AEC0E03BFC}" srcOrd="0" destOrd="0" presId="urn:microsoft.com/office/officeart/2009/3/layout/StepUpProcess"/>
    <dgm:cxn modelId="{94754B17-05B6-4B1C-9B00-FC1811B7CA14}" type="presParOf" srcId="{E0A5E515-C25A-4655-A701-0140D0222BA0}" destId="{0C128FD1-66F1-4DA7-BB8B-063F248D9B89}" srcOrd="6" destOrd="0" presId="urn:microsoft.com/office/officeart/2009/3/layout/StepUpProcess"/>
    <dgm:cxn modelId="{21543ABE-6AA5-4B72-A281-B8A9D825CCFB}" type="presParOf" srcId="{0C128FD1-66F1-4DA7-BB8B-063F248D9B89}" destId="{45B11FD9-EC45-4304-8692-C541D71F3CF3}" srcOrd="0" destOrd="0" presId="urn:microsoft.com/office/officeart/2009/3/layout/StepUpProcess"/>
    <dgm:cxn modelId="{31D6579D-35C5-45B0-8375-DA83BA420ABC}" type="presParOf" srcId="{0C128FD1-66F1-4DA7-BB8B-063F248D9B89}" destId="{C8727F1D-4087-48C5-89E8-286FB0A6C4C9}"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75E43012-F5EA-4B2D-8178-ECE44326685D}" type="doc">
      <dgm:prSet loTypeId="urn:microsoft.com/office/officeart/2009/3/layout/StepUpProcess" loCatId="process" qsTypeId="urn:microsoft.com/office/officeart/2005/8/quickstyle/simple1" qsCatId="simple" csTypeId="urn:microsoft.com/office/officeart/2005/8/colors/colorful1" csCatId="colorful" phldr="1"/>
      <dgm:spPr/>
      <dgm:t>
        <a:bodyPr/>
        <a:lstStyle/>
        <a:p>
          <a:endParaRPr lang="en-US"/>
        </a:p>
      </dgm:t>
    </dgm:pt>
    <dgm:pt modelId="{0278D72B-9FB5-4BB4-9904-BE292CC767A3}">
      <dgm:prSet phldrT="[Text]"/>
      <dgm:spPr/>
      <dgm:t>
        <a:bodyPr/>
        <a:lstStyle/>
        <a:p>
          <a:r>
            <a:rPr lang="en-US" dirty="0"/>
            <a:t>Abide by the Law</a:t>
          </a:r>
        </a:p>
      </dgm:t>
    </dgm:pt>
    <dgm:pt modelId="{9C948EC1-C2BD-404C-A9C9-56B791D3CDD5}" type="parTrans" cxnId="{230E69D8-F1B1-44BA-B267-ACECBB1B2183}">
      <dgm:prSet/>
      <dgm:spPr/>
      <dgm:t>
        <a:bodyPr/>
        <a:lstStyle/>
        <a:p>
          <a:endParaRPr lang="en-US"/>
        </a:p>
      </dgm:t>
    </dgm:pt>
    <dgm:pt modelId="{F7B86CB7-B978-4162-81AC-7B5222584E49}" type="sibTrans" cxnId="{230E69D8-F1B1-44BA-B267-ACECBB1B2183}">
      <dgm:prSet/>
      <dgm:spPr/>
      <dgm:t>
        <a:bodyPr/>
        <a:lstStyle/>
        <a:p>
          <a:endParaRPr lang="en-US"/>
        </a:p>
      </dgm:t>
    </dgm:pt>
    <dgm:pt modelId="{258E0A20-6782-47FC-A636-BD03A262B3A5}">
      <dgm:prSet phldrT="[Text]"/>
      <dgm:spPr/>
      <dgm:t>
        <a:bodyPr/>
        <a:lstStyle/>
        <a:p>
          <a:r>
            <a:rPr lang="en-US" dirty="0"/>
            <a:t>Create and display the smoke free policy</a:t>
          </a:r>
        </a:p>
      </dgm:t>
    </dgm:pt>
    <dgm:pt modelId="{79A03B01-5140-4B0A-8474-511AC57A6A4E}" type="parTrans" cxnId="{628E593E-4648-4FBB-96D5-28B6CA9393E6}">
      <dgm:prSet/>
      <dgm:spPr/>
      <dgm:t>
        <a:bodyPr/>
        <a:lstStyle/>
        <a:p>
          <a:endParaRPr lang="en-US"/>
        </a:p>
      </dgm:t>
    </dgm:pt>
    <dgm:pt modelId="{AFF2F34F-A949-4AA2-B27F-62583F16171C}" type="sibTrans" cxnId="{628E593E-4648-4FBB-96D5-28B6CA9393E6}">
      <dgm:prSet/>
      <dgm:spPr/>
      <dgm:t>
        <a:bodyPr/>
        <a:lstStyle/>
        <a:p>
          <a:endParaRPr lang="en-US"/>
        </a:p>
      </dgm:t>
    </dgm:pt>
    <dgm:pt modelId="{9D7BBDD9-B8DE-4085-9EA3-166F16B55B87}">
      <dgm:prSet phldrT="[Text]"/>
      <dgm:spPr/>
      <dgm:t>
        <a:bodyPr/>
        <a:lstStyle/>
        <a:p>
          <a:r>
            <a:rPr lang="en-US" dirty="0"/>
            <a:t>Communicate the facility’s smoke free policy</a:t>
          </a:r>
        </a:p>
      </dgm:t>
    </dgm:pt>
    <dgm:pt modelId="{0EFC3A80-FF67-4221-8667-2C461B248A8B}" type="parTrans" cxnId="{3880A385-EFAA-4D08-894F-4FE29F631D33}">
      <dgm:prSet/>
      <dgm:spPr/>
      <dgm:t>
        <a:bodyPr/>
        <a:lstStyle/>
        <a:p>
          <a:endParaRPr lang="en-US"/>
        </a:p>
      </dgm:t>
    </dgm:pt>
    <dgm:pt modelId="{BD33EC65-1130-48AC-A4E9-ED237728E4D0}" type="sibTrans" cxnId="{3880A385-EFAA-4D08-894F-4FE29F631D33}">
      <dgm:prSet/>
      <dgm:spPr/>
      <dgm:t>
        <a:bodyPr/>
        <a:lstStyle/>
        <a:p>
          <a:endParaRPr lang="en-US"/>
        </a:p>
      </dgm:t>
    </dgm:pt>
    <dgm:pt modelId="{97BAB6F2-3BD4-4471-AD67-11C5C4E1491B}">
      <dgm:prSet phldrT="[Text]"/>
      <dgm:spPr/>
      <dgm:t>
        <a:bodyPr/>
        <a:lstStyle/>
        <a:p>
          <a:r>
            <a:rPr lang="en-US" dirty="0"/>
            <a:t>Post Smoke Free signage </a:t>
          </a:r>
        </a:p>
      </dgm:t>
    </dgm:pt>
    <dgm:pt modelId="{1DFA7A52-E971-495A-8B9E-BB4AE81DFDC7}" type="parTrans" cxnId="{3DABC1D8-A972-4C7A-8748-F5685B634C04}">
      <dgm:prSet/>
      <dgm:spPr/>
      <dgm:t>
        <a:bodyPr/>
        <a:lstStyle/>
        <a:p>
          <a:endParaRPr lang="en-US"/>
        </a:p>
      </dgm:t>
    </dgm:pt>
    <dgm:pt modelId="{2D5F5D56-02EC-4172-ACCA-F12D5896902A}" type="sibTrans" cxnId="{3DABC1D8-A972-4C7A-8748-F5685B634C04}">
      <dgm:prSet/>
      <dgm:spPr/>
      <dgm:t>
        <a:bodyPr/>
        <a:lstStyle/>
        <a:p>
          <a:endParaRPr lang="en-US"/>
        </a:p>
      </dgm:t>
    </dgm:pt>
    <dgm:pt modelId="{E0A5E515-C25A-4655-A701-0140D0222BA0}" type="pres">
      <dgm:prSet presAssocID="{75E43012-F5EA-4B2D-8178-ECE44326685D}" presName="rootnode" presStyleCnt="0">
        <dgm:presLayoutVars>
          <dgm:chMax/>
          <dgm:chPref/>
          <dgm:dir/>
          <dgm:animLvl val="lvl"/>
        </dgm:presLayoutVars>
      </dgm:prSet>
      <dgm:spPr/>
      <dgm:t>
        <a:bodyPr/>
        <a:lstStyle/>
        <a:p>
          <a:endParaRPr lang="en-US"/>
        </a:p>
      </dgm:t>
    </dgm:pt>
    <dgm:pt modelId="{B3918ADF-8B89-4CBE-A6DF-CBBECCF4208B}" type="pres">
      <dgm:prSet presAssocID="{0278D72B-9FB5-4BB4-9904-BE292CC767A3}" presName="composite" presStyleCnt="0"/>
      <dgm:spPr/>
    </dgm:pt>
    <dgm:pt modelId="{7C79CF04-878E-46CF-8D69-11AF4C2408E8}" type="pres">
      <dgm:prSet presAssocID="{0278D72B-9FB5-4BB4-9904-BE292CC767A3}" presName="LShape" presStyleLbl="alignNode1" presStyleIdx="0" presStyleCnt="7"/>
      <dgm:spPr/>
    </dgm:pt>
    <dgm:pt modelId="{9737E90C-6C5D-47D7-AB0B-74F06A72609B}" type="pres">
      <dgm:prSet presAssocID="{0278D72B-9FB5-4BB4-9904-BE292CC767A3}" presName="ParentText" presStyleLbl="revTx" presStyleIdx="0" presStyleCnt="4">
        <dgm:presLayoutVars>
          <dgm:chMax val="0"/>
          <dgm:chPref val="0"/>
          <dgm:bulletEnabled val="1"/>
        </dgm:presLayoutVars>
      </dgm:prSet>
      <dgm:spPr/>
      <dgm:t>
        <a:bodyPr/>
        <a:lstStyle/>
        <a:p>
          <a:endParaRPr lang="en-US"/>
        </a:p>
      </dgm:t>
    </dgm:pt>
    <dgm:pt modelId="{0562A135-1A56-4E68-A297-D5EA3FBE53B9}" type="pres">
      <dgm:prSet presAssocID="{0278D72B-9FB5-4BB4-9904-BE292CC767A3}" presName="Triangle" presStyleLbl="alignNode1" presStyleIdx="1" presStyleCnt="7"/>
      <dgm:spPr/>
    </dgm:pt>
    <dgm:pt modelId="{19EC0E07-53D5-440F-94AF-CA151920E28C}" type="pres">
      <dgm:prSet presAssocID="{F7B86CB7-B978-4162-81AC-7B5222584E49}" presName="sibTrans" presStyleCnt="0"/>
      <dgm:spPr/>
    </dgm:pt>
    <dgm:pt modelId="{8B608EE0-12F7-4242-A3C2-441E5CC42491}" type="pres">
      <dgm:prSet presAssocID="{F7B86CB7-B978-4162-81AC-7B5222584E49}" presName="space" presStyleCnt="0"/>
      <dgm:spPr/>
    </dgm:pt>
    <dgm:pt modelId="{2B555CCC-AF2A-4899-8005-62A2C8FB1F4D}" type="pres">
      <dgm:prSet presAssocID="{258E0A20-6782-47FC-A636-BD03A262B3A5}" presName="composite" presStyleCnt="0"/>
      <dgm:spPr/>
    </dgm:pt>
    <dgm:pt modelId="{FF38542B-F780-4EBB-94F8-DA3C6E292F4A}" type="pres">
      <dgm:prSet presAssocID="{258E0A20-6782-47FC-A636-BD03A262B3A5}" presName="LShape" presStyleLbl="alignNode1" presStyleIdx="2" presStyleCnt="7"/>
      <dgm:spPr/>
    </dgm:pt>
    <dgm:pt modelId="{3F31F1A8-DCFF-4CAC-9112-96AB0ED5B424}" type="pres">
      <dgm:prSet presAssocID="{258E0A20-6782-47FC-A636-BD03A262B3A5}" presName="ParentText" presStyleLbl="revTx" presStyleIdx="1" presStyleCnt="4">
        <dgm:presLayoutVars>
          <dgm:chMax val="0"/>
          <dgm:chPref val="0"/>
          <dgm:bulletEnabled val="1"/>
        </dgm:presLayoutVars>
      </dgm:prSet>
      <dgm:spPr/>
      <dgm:t>
        <a:bodyPr/>
        <a:lstStyle/>
        <a:p>
          <a:endParaRPr lang="en-US"/>
        </a:p>
      </dgm:t>
    </dgm:pt>
    <dgm:pt modelId="{82D43CDC-9894-4CB2-925A-6DAF14038969}" type="pres">
      <dgm:prSet presAssocID="{258E0A20-6782-47FC-A636-BD03A262B3A5}" presName="Triangle" presStyleLbl="alignNode1" presStyleIdx="3" presStyleCnt="7"/>
      <dgm:spPr/>
    </dgm:pt>
    <dgm:pt modelId="{F6612D03-DCB9-43C2-A424-7CCCC8665B96}" type="pres">
      <dgm:prSet presAssocID="{AFF2F34F-A949-4AA2-B27F-62583F16171C}" presName="sibTrans" presStyleCnt="0"/>
      <dgm:spPr/>
    </dgm:pt>
    <dgm:pt modelId="{E41B2C09-827D-41B3-8210-703B87E36FC9}" type="pres">
      <dgm:prSet presAssocID="{AFF2F34F-A949-4AA2-B27F-62583F16171C}" presName="space" presStyleCnt="0"/>
      <dgm:spPr/>
    </dgm:pt>
    <dgm:pt modelId="{0DAAE5C1-D44D-407C-9FE1-2E68799214AD}" type="pres">
      <dgm:prSet presAssocID="{9D7BBDD9-B8DE-4085-9EA3-166F16B55B87}" presName="composite" presStyleCnt="0"/>
      <dgm:spPr/>
    </dgm:pt>
    <dgm:pt modelId="{AA0F1996-E789-4327-B2D6-7A54504B6DE2}" type="pres">
      <dgm:prSet presAssocID="{9D7BBDD9-B8DE-4085-9EA3-166F16B55B87}" presName="LShape" presStyleLbl="alignNode1" presStyleIdx="4" presStyleCnt="7"/>
      <dgm:spPr/>
    </dgm:pt>
    <dgm:pt modelId="{AA644496-618F-4C0A-8FB6-02BDEB560C04}" type="pres">
      <dgm:prSet presAssocID="{9D7BBDD9-B8DE-4085-9EA3-166F16B55B87}" presName="ParentText" presStyleLbl="revTx" presStyleIdx="2" presStyleCnt="4">
        <dgm:presLayoutVars>
          <dgm:chMax val="0"/>
          <dgm:chPref val="0"/>
          <dgm:bulletEnabled val="1"/>
        </dgm:presLayoutVars>
      </dgm:prSet>
      <dgm:spPr/>
      <dgm:t>
        <a:bodyPr/>
        <a:lstStyle/>
        <a:p>
          <a:endParaRPr lang="en-US"/>
        </a:p>
      </dgm:t>
    </dgm:pt>
    <dgm:pt modelId="{7BB62D85-C0E5-47B9-A7E2-19A9827F89DF}" type="pres">
      <dgm:prSet presAssocID="{9D7BBDD9-B8DE-4085-9EA3-166F16B55B87}" presName="Triangle" presStyleLbl="alignNode1" presStyleIdx="5" presStyleCnt="7"/>
      <dgm:spPr/>
    </dgm:pt>
    <dgm:pt modelId="{142374B2-AD4C-4690-A578-8F6F11CDBED1}" type="pres">
      <dgm:prSet presAssocID="{BD33EC65-1130-48AC-A4E9-ED237728E4D0}" presName="sibTrans" presStyleCnt="0"/>
      <dgm:spPr/>
    </dgm:pt>
    <dgm:pt modelId="{C19DE674-29B2-4371-B1BD-59AEC0E03BFC}" type="pres">
      <dgm:prSet presAssocID="{BD33EC65-1130-48AC-A4E9-ED237728E4D0}" presName="space" presStyleCnt="0"/>
      <dgm:spPr/>
    </dgm:pt>
    <dgm:pt modelId="{0C128FD1-66F1-4DA7-BB8B-063F248D9B89}" type="pres">
      <dgm:prSet presAssocID="{97BAB6F2-3BD4-4471-AD67-11C5C4E1491B}" presName="composite" presStyleCnt="0"/>
      <dgm:spPr/>
    </dgm:pt>
    <dgm:pt modelId="{45B11FD9-EC45-4304-8692-C541D71F3CF3}" type="pres">
      <dgm:prSet presAssocID="{97BAB6F2-3BD4-4471-AD67-11C5C4E1491B}" presName="LShape" presStyleLbl="alignNode1" presStyleIdx="6" presStyleCnt="7"/>
      <dgm:spPr/>
    </dgm:pt>
    <dgm:pt modelId="{C8727F1D-4087-48C5-89E8-286FB0A6C4C9}" type="pres">
      <dgm:prSet presAssocID="{97BAB6F2-3BD4-4471-AD67-11C5C4E1491B}" presName="ParentText" presStyleLbl="revTx" presStyleIdx="3" presStyleCnt="4">
        <dgm:presLayoutVars>
          <dgm:chMax val="0"/>
          <dgm:chPref val="0"/>
          <dgm:bulletEnabled val="1"/>
        </dgm:presLayoutVars>
      </dgm:prSet>
      <dgm:spPr/>
      <dgm:t>
        <a:bodyPr/>
        <a:lstStyle/>
        <a:p>
          <a:endParaRPr lang="en-US"/>
        </a:p>
      </dgm:t>
    </dgm:pt>
  </dgm:ptLst>
  <dgm:cxnLst>
    <dgm:cxn modelId="{3880A385-EFAA-4D08-894F-4FE29F631D33}" srcId="{75E43012-F5EA-4B2D-8178-ECE44326685D}" destId="{9D7BBDD9-B8DE-4085-9EA3-166F16B55B87}" srcOrd="2" destOrd="0" parTransId="{0EFC3A80-FF67-4221-8667-2C461B248A8B}" sibTransId="{BD33EC65-1130-48AC-A4E9-ED237728E4D0}"/>
    <dgm:cxn modelId="{628E593E-4648-4FBB-96D5-28B6CA9393E6}" srcId="{75E43012-F5EA-4B2D-8178-ECE44326685D}" destId="{258E0A20-6782-47FC-A636-BD03A262B3A5}" srcOrd="1" destOrd="0" parTransId="{79A03B01-5140-4B0A-8474-511AC57A6A4E}" sibTransId="{AFF2F34F-A949-4AA2-B27F-62583F16171C}"/>
    <dgm:cxn modelId="{D7943558-75D5-4F5E-814A-85167172ABFB}" type="presOf" srcId="{0278D72B-9FB5-4BB4-9904-BE292CC767A3}" destId="{9737E90C-6C5D-47D7-AB0B-74F06A72609B}" srcOrd="0" destOrd="0" presId="urn:microsoft.com/office/officeart/2009/3/layout/StepUpProcess"/>
    <dgm:cxn modelId="{E9ECDD0A-30D6-4254-9749-24B2812F1BFA}" type="presOf" srcId="{75E43012-F5EA-4B2D-8178-ECE44326685D}" destId="{E0A5E515-C25A-4655-A701-0140D0222BA0}" srcOrd="0" destOrd="0" presId="urn:microsoft.com/office/officeart/2009/3/layout/StepUpProcess"/>
    <dgm:cxn modelId="{148AC068-516E-46DE-8F91-5420750D317C}" type="presOf" srcId="{258E0A20-6782-47FC-A636-BD03A262B3A5}" destId="{3F31F1A8-DCFF-4CAC-9112-96AB0ED5B424}" srcOrd="0" destOrd="0" presId="urn:microsoft.com/office/officeart/2009/3/layout/StepUpProcess"/>
    <dgm:cxn modelId="{3DABC1D8-A972-4C7A-8748-F5685B634C04}" srcId="{75E43012-F5EA-4B2D-8178-ECE44326685D}" destId="{97BAB6F2-3BD4-4471-AD67-11C5C4E1491B}" srcOrd="3" destOrd="0" parTransId="{1DFA7A52-E971-495A-8B9E-BB4AE81DFDC7}" sibTransId="{2D5F5D56-02EC-4172-ACCA-F12D5896902A}"/>
    <dgm:cxn modelId="{B2AF3504-B9C1-480D-9D05-4083081F98CB}" type="presOf" srcId="{97BAB6F2-3BD4-4471-AD67-11C5C4E1491B}" destId="{C8727F1D-4087-48C5-89E8-286FB0A6C4C9}" srcOrd="0" destOrd="0" presId="urn:microsoft.com/office/officeart/2009/3/layout/StepUpProcess"/>
    <dgm:cxn modelId="{230E69D8-F1B1-44BA-B267-ACECBB1B2183}" srcId="{75E43012-F5EA-4B2D-8178-ECE44326685D}" destId="{0278D72B-9FB5-4BB4-9904-BE292CC767A3}" srcOrd="0" destOrd="0" parTransId="{9C948EC1-C2BD-404C-A9C9-56B791D3CDD5}" sibTransId="{F7B86CB7-B978-4162-81AC-7B5222584E49}"/>
    <dgm:cxn modelId="{A2D8F43A-F2C2-4B94-8F17-F314B54AF922}" type="presOf" srcId="{9D7BBDD9-B8DE-4085-9EA3-166F16B55B87}" destId="{AA644496-618F-4C0A-8FB6-02BDEB560C04}" srcOrd="0" destOrd="0" presId="urn:microsoft.com/office/officeart/2009/3/layout/StepUpProcess"/>
    <dgm:cxn modelId="{36336F61-1D47-48D7-A5BA-50D44BE0320D}" type="presParOf" srcId="{E0A5E515-C25A-4655-A701-0140D0222BA0}" destId="{B3918ADF-8B89-4CBE-A6DF-CBBECCF4208B}" srcOrd="0" destOrd="0" presId="urn:microsoft.com/office/officeart/2009/3/layout/StepUpProcess"/>
    <dgm:cxn modelId="{941CB03C-C265-4DDB-89A5-CC6CC71284A5}" type="presParOf" srcId="{B3918ADF-8B89-4CBE-A6DF-CBBECCF4208B}" destId="{7C79CF04-878E-46CF-8D69-11AF4C2408E8}" srcOrd="0" destOrd="0" presId="urn:microsoft.com/office/officeart/2009/3/layout/StepUpProcess"/>
    <dgm:cxn modelId="{AAB7E09B-2678-49E3-A473-4A9BA6FC87FA}" type="presParOf" srcId="{B3918ADF-8B89-4CBE-A6DF-CBBECCF4208B}" destId="{9737E90C-6C5D-47D7-AB0B-74F06A72609B}" srcOrd="1" destOrd="0" presId="urn:microsoft.com/office/officeart/2009/3/layout/StepUpProcess"/>
    <dgm:cxn modelId="{70D5CE80-9C82-4A1B-8C15-CCC1C947A1E8}" type="presParOf" srcId="{B3918ADF-8B89-4CBE-A6DF-CBBECCF4208B}" destId="{0562A135-1A56-4E68-A297-D5EA3FBE53B9}" srcOrd="2" destOrd="0" presId="urn:microsoft.com/office/officeart/2009/3/layout/StepUpProcess"/>
    <dgm:cxn modelId="{C3957FC2-8BF9-4388-B02F-2F7E8A67E847}" type="presParOf" srcId="{E0A5E515-C25A-4655-A701-0140D0222BA0}" destId="{19EC0E07-53D5-440F-94AF-CA151920E28C}" srcOrd="1" destOrd="0" presId="urn:microsoft.com/office/officeart/2009/3/layout/StepUpProcess"/>
    <dgm:cxn modelId="{89ACDFCE-38DE-4139-94B2-92FB3601E3D0}" type="presParOf" srcId="{19EC0E07-53D5-440F-94AF-CA151920E28C}" destId="{8B608EE0-12F7-4242-A3C2-441E5CC42491}" srcOrd="0" destOrd="0" presId="urn:microsoft.com/office/officeart/2009/3/layout/StepUpProcess"/>
    <dgm:cxn modelId="{E025C29B-0C7F-4FD6-818A-4A00BD95BEAE}" type="presParOf" srcId="{E0A5E515-C25A-4655-A701-0140D0222BA0}" destId="{2B555CCC-AF2A-4899-8005-62A2C8FB1F4D}" srcOrd="2" destOrd="0" presId="urn:microsoft.com/office/officeart/2009/3/layout/StepUpProcess"/>
    <dgm:cxn modelId="{9F2D78A0-F370-4CC3-95A3-596CF2EA15E8}" type="presParOf" srcId="{2B555CCC-AF2A-4899-8005-62A2C8FB1F4D}" destId="{FF38542B-F780-4EBB-94F8-DA3C6E292F4A}" srcOrd="0" destOrd="0" presId="urn:microsoft.com/office/officeart/2009/3/layout/StepUpProcess"/>
    <dgm:cxn modelId="{2CBFF803-7245-4FD4-854C-EBE53C20D570}" type="presParOf" srcId="{2B555CCC-AF2A-4899-8005-62A2C8FB1F4D}" destId="{3F31F1A8-DCFF-4CAC-9112-96AB0ED5B424}" srcOrd="1" destOrd="0" presId="urn:microsoft.com/office/officeart/2009/3/layout/StepUpProcess"/>
    <dgm:cxn modelId="{2E7CBF1E-5128-47D2-A466-A8517F56202E}" type="presParOf" srcId="{2B555CCC-AF2A-4899-8005-62A2C8FB1F4D}" destId="{82D43CDC-9894-4CB2-925A-6DAF14038969}" srcOrd="2" destOrd="0" presId="urn:microsoft.com/office/officeart/2009/3/layout/StepUpProcess"/>
    <dgm:cxn modelId="{B0D38C19-80EC-45BD-B648-DB9CB5E8826D}" type="presParOf" srcId="{E0A5E515-C25A-4655-A701-0140D0222BA0}" destId="{F6612D03-DCB9-43C2-A424-7CCCC8665B96}" srcOrd="3" destOrd="0" presId="urn:microsoft.com/office/officeart/2009/3/layout/StepUpProcess"/>
    <dgm:cxn modelId="{2EC53D60-5168-4080-B1D3-0BDC764AA256}" type="presParOf" srcId="{F6612D03-DCB9-43C2-A424-7CCCC8665B96}" destId="{E41B2C09-827D-41B3-8210-703B87E36FC9}" srcOrd="0" destOrd="0" presId="urn:microsoft.com/office/officeart/2009/3/layout/StepUpProcess"/>
    <dgm:cxn modelId="{368C4EBE-51D2-44E6-B970-0695412010A1}" type="presParOf" srcId="{E0A5E515-C25A-4655-A701-0140D0222BA0}" destId="{0DAAE5C1-D44D-407C-9FE1-2E68799214AD}" srcOrd="4" destOrd="0" presId="urn:microsoft.com/office/officeart/2009/3/layout/StepUpProcess"/>
    <dgm:cxn modelId="{21FA8DD6-A260-4736-92C0-4C1C13A2C268}" type="presParOf" srcId="{0DAAE5C1-D44D-407C-9FE1-2E68799214AD}" destId="{AA0F1996-E789-4327-B2D6-7A54504B6DE2}" srcOrd="0" destOrd="0" presId="urn:microsoft.com/office/officeart/2009/3/layout/StepUpProcess"/>
    <dgm:cxn modelId="{E15DAB74-60B4-41BB-9902-3BFD8763BFF5}" type="presParOf" srcId="{0DAAE5C1-D44D-407C-9FE1-2E68799214AD}" destId="{AA644496-618F-4C0A-8FB6-02BDEB560C04}" srcOrd="1" destOrd="0" presId="urn:microsoft.com/office/officeart/2009/3/layout/StepUpProcess"/>
    <dgm:cxn modelId="{7C1E6F85-708F-4A01-A49F-3BDD57F2F867}" type="presParOf" srcId="{0DAAE5C1-D44D-407C-9FE1-2E68799214AD}" destId="{7BB62D85-C0E5-47B9-A7E2-19A9827F89DF}" srcOrd="2" destOrd="0" presId="urn:microsoft.com/office/officeart/2009/3/layout/StepUpProcess"/>
    <dgm:cxn modelId="{ECD1897A-30F4-49CF-B249-65D65BECC003}" type="presParOf" srcId="{E0A5E515-C25A-4655-A701-0140D0222BA0}" destId="{142374B2-AD4C-4690-A578-8F6F11CDBED1}" srcOrd="5" destOrd="0" presId="urn:microsoft.com/office/officeart/2009/3/layout/StepUpProcess"/>
    <dgm:cxn modelId="{430D89BA-EDAB-4860-9F70-E6743F189B16}" type="presParOf" srcId="{142374B2-AD4C-4690-A578-8F6F11CDBED1}" destId="{C19DE674-29B2-4371-B1BD-59AEC0E03BFC}" srcOrd="0" destOrd="0" presId="urn:microsoft.com/office/officeart/2009/3/layout/StepUpProcess"/>
    <dgm:cxn modelId="{94754B17-05B6-4B1C-9B00-FC1811B7CA14}" type="presParOf" srcId="{E0A5E515-C25A-4655-A701-0140D0222BA0}" destId="{0C128FD1-66F1-4DA7-BB8B-063F248D9B89}" srcOrd="6" destOrd="0" presId="urn:microsoft.com/office/officeart/2009/3/layout/StepUpProcess"/>
    <dgm:cxn modelId="{21543ABE-6AA5-4B72-A281-B8A9D825CCFB}" type="presParOf" srcId="{0C128FD1-66F1-4DA7-BB8B-063F248D9B89}" destId="{45B11FD9-EC45-4304-8692-C541D71F3CF3}" srcOrd="0" destOrd="0" presId="urn:microsoft.com/office/officeart/2009/3/layout/StepUpProcess"/>
    <dgm:cxn modelId="{31D6579D-35C5-45B0-8375-DA83BA420ABC}" type="presParOf" srcId="{0C128FD1-66F1-4DA7-BB8B-063F248D9B89}" destId="{C8727F1D-4087-48C5-89E8-286FB0A6C4C9}"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75E43012-F5EA-4B2D-8178-ECE44326685D}" type="doc">
      <dgm:prSet loTypeId="urn:microsoft.com/office/officeart/2009/3/layout/StepUpProcess" loCatId="process" qsTypeId="urn:microsoft.com/office/officeart/2005/8/quickstyle/simple1" qsCatId="simple" csTypeId="urn:microsoft.com/office/officeart/2005/8/colors/colorful1" csCatId="colorful" phldr="1"/>
      <dgm:spPr/>
      <dgm:t>
        <a:bodyPr/>
        <a:lstStyle/>
        <a:p>
          <a:endParaRPr lang="en-US"/>
        </a:p>
      </dgm:t>
    </dgm:pt>
    <dgm:pt modelId="{0278D72B-9FB5-4BB4-9904-BE292CC767A3}">
      <dgm:prSet phldrT="[Text]"/>
      <dgm:spPr/>
      <dgm:t>
        <a:bodyPr/>
        <a:lstStyle/>
        <a:p>
          <a:r>
            <a:rPr lang="en-US" dirty="0"/>
            <a:t>Abide by the Law</a:t>
          </a:r>
        </a:p>
      </dgm:t>
    </dgm:pt>
    <dgm:pt modelId="{9C948EC1-C2BD-404C-A9C9-56B791D3CDD5}" type="parTrans" cxnId="{230E69D8-F1B1-44BA-B267-ACECBB1B2183}">
      <dgm:prSet/>
      <dgm:spPr/>
      <dgm:t>
        <a:bodyPr/>
        <a:lstStyle/>
        <a:p>
          <a:endParaRPr lang="en-US"/>
        </a:p>
      </dgm:t>
    </dgm:pt>
    <dgm:pt modelId="{F7B86CB7-B978-4162-81AC-7B5222584E49}" type="sibTrans" cxnId="{230E69D8-F1B1-44BA-B267-ACECBB1B2183}">
      <dgm:prSet/>
      <dgm:spPr/>
      <dgm:t>
        <a:bodyPr/>
        <a:lstStyle/>
        <a:p>
          <a:endParaRPr lang="en-US"/>
        </a:p>
      </dgm:t>
    </dgm:pt>
    <dgm:pt modelId="{258E0A20-6782-47FC-A636-BD03A262B3A5}">
      <dgm:prSet phldrT="[Text]"/>
      <dgm:spPr/>
      <dgm:t>
        <a:bodyPr/>
        <a:lstStyle/>
        <a:p>
          <a:r>
            <a:rPr lang="en-US" dirty="0"/>
            <a:t>Create and display the smoke free policy</a:t>
          </a:r>
        </a:p>
      </dgm:t>
    </dgm:pt>
    <dgm:pt modelId="{79A03B01-5140-4B0A-8474-511AC57A6A4E}" type="parTrans" cxnId="{628E593E-4648-4FBB-96D5-28B6CA9393E6}">
      <dgm:prSet/>
      <dgm:spPr/>
      <dgm:t>
        <a:bodyPr/>
        <a:lstStyle/>
        <a:p>
          <a:endParaRPr lang="en-US"/>
        </a:p>
      </dgm:t>
    </dgm:pt>
    <dgm:pt modelId="{AFF2F34F-A949-4AA2-B27F-62583F16171C}" type="sibTrans" cxnId="{628E593E-4648-4FBB-96D5-28B6CA9393E6}">
      <dgm:prSet/>
      <dgm:spPr/>
      <dgm:t>
        <a:bodyPr/>
        <a:lstStyle/>
        <a:p>
          <a:endParaRPr lang="en-US"/>
        </a:p>
      </dgm:t>
    </dgm:pt>
    <dgm:pt modelId="{9D7BBDD9-B8DE-4085-9EA3-166F16B55B87}">
      <dgm:prSet phldrT="[Text]"/>
      <dgm:spPr/>
      <dgm:t>
        <a:bodyPr/>
        <a:lstStyle/>
        <a:p>
          <a:r>
            <a:rPr lang="en-US" dirty="0"/>
            <a:t>Communicate the facility’s smoke free policy</a:t>
          </a:r>
        </a:p>
      </dgm:t>
    </dgm:pt>
    <dgm:pt modelId="{0EFC3A80-FF67-4221-8667-2C461B248A8B}" type="parTrans" cxnId="{3880A385-EFAA-4D08-894F-4FE29F631D33}">
      <dgm:prSet/>
      <dgm:spPr/>
      <dgm:t>
        <a:bodyPr/>
        <a:lstStyle/>
        <a:p>
          <a:endParaRPr lang="en-US"/>
        </a:p>
      </dgm:t>
    </dgm:pt>
    <dgm:pt modelId="{BD33EC65-1130-48AC-A4E9-ED237728E4D0}" type="sibTrans" cxnId="{3880A385-EFAA-4D08-894F-4FE29F631D33}">
      <dgm:prSet/>
      <dgm:spPr/>
      <dgm:t>
        <a:bodyPr/>
        <a:lstStyle/>
        <a:p>
          <a:endParaRPr lang="en-US"/>
        </a:p>
      </dgm:t>
    </dgm:pt>
    <dgm:pt modelId="{97BAB6F2-3BD4-4471-AD67-11C5C4E1491B}">
      <dgm:prSet phldrT="[Text]"/>
      <dgm:spPr/>
      <dgm:t>
        <a:bodyPr/>
        <a:lstStyle/>
        <a:p>
          <a:r>
            <a:rPr lang="en-US" dirty="0"/>
            <a:t>Post Smoke Free signage </a:t>
          </a:r>
        </a:p>
      </dgm:t>
    </dgm:pt>
    <dgm:pt modelId="{1DFA7A52-E971-495A-8B9E-BB4AE81DFDC7}" type="parTrans" cxnId="{3DABC1D8-A972-4C7A-8748-F5685B634C04}">
      <dgm:prSet/>
      <dgm:spPr/>
      <dgm:t>
        <a:bodyPr/>
        <a:lstStyle/>
        <a:p>
          <a:endParaRPr lang="en-US"/>
        </a:p>
      </dgm:t>
    </dgm:pt>
    <dgm:pt modelId="{2D5F5D56-02EC-4172-ACCA-F12D5896902A}" type="sibTrans" cxnId="{3DABC1D8-A972-4C7A-8748-F5685B634C04}">
      <dgm:prSet/>
      <dgm:spPr/>
      <dgm:t>
        <a:bodyPr/>
        <a:lstStyle/>
        <a:p>
          <a:endParaRPr lang="en-US"/>
        </a:p>
      </dgm:t>
    </dgm:pt>
    <dgm:pt modelId="{E0A5E515-C25A-4655-A701-0140D0222BA0}" type="pres">
      <dgm:prSet presAssocID="{75E43012-F5EA-4B2D-8178-ECE44326685D}" presName="rootnode" presStyleCnt="0">
        <dgm:presLayoutVars>
          <dgm:chMax/>
          <dgm:chPref/>
          <dgm:dir/>
          <dgm:animLvl val="lvl"/>
        </dgm:presLayoutVars>
      </dgm:prSet>
      <dgm:spPr/>
      <dgm:t>
        <a:bodyPr/>
        <a:lstStyle/>
        <a:p>
          <a:endParaRPr lang="en-US"/>
        </a:p>
      </dgm:t>
    </dgm:pt>
    <dgm:pt modelId="{B3918ADF-8B89-4CBE-A6DF-CBBECCF4208B}" type="pres">
      <dgm:prSet presAssocID="{0278D72B-9FB5-4BB4-9904-BE292CC767A3}" presName="composite" presStyleCnt="0"/>
      <dgm:spPr/>
    </dgm:pt>
    <dgm:pt modelId="{7C79CF04-878E-46CF-8D69-11AF4C2408E8}" type="pres">
      <dgm:prSet presAssocID="{0278D72B-9FB5-4BB4-9904-BE292CC767A3}" presName="LShape" presStyleLbl="alignNode1" presStyleIdx="0" presStyleCnt="7"/>
      <dgm:spPr/>
    </dgm:pt>
    <dgm:pt modelId="{9737E90C-6C5D-47D7-AB0B-74F06A72609B}" type="pres">
      <dgm:prSet presAssocID="{0278D72B-9FB5-4BB4-9904-BE292CC767A3}" presName="ParentText" presStyleLbl="revTx" presStyleIdx="0" presStyleCnt="4">
        <dgm:presLayoutVars>
          <dgm:chMax val="0"/>
          <dgm:chPref val="0"/>
          <dgm:bulletEnabled val="1"/>
        </dgm:presLayoutVars>
      </dgm:prSet>
      <dgm:spPr/>
      <dgm:t>
        <a:bodyPr/>
        <a:lstStyle/>
        <a:p>
          <a:endParaRPr lang="en-US"/>
        </a:p>
      </dgm:t>
    </dgm:pt>
    <dgm:pt modelId="{0562A135-1A56-4E68-A297-D5EA3FBE53B9}" type="pres">
      <dgm:prSet presAssocID="{0278D72B-9FB5-4BB4-9904-BE292CC767A3}" presName="Triangle" presStyleLbl="alignNode1" presStyleIdx="1" presStyleCnt="7"/>
      <dgm:spPr/>
    </dgm:pt>
    <dgm:pt modelId="{19EC0E07-53D5-440F-94AF-CA151920E28C}" type="pres">
      <dgm:prSet presAssocID="{F7B86CB7-B978-4162-81AC-7B5222584E49}" presName="sibTrans" presStyleCnt="0"/>
      <dgm:spPr/>
    </dgm:pt>
    <dgm:pt modelId="{8B608EE0-12F7-4242-A3C2-441E5CC42491}" type="pres">
      <dgm:prSet presAssocID="{F7B86CB7-B978-4162-81AC-7B5222584E49}" presName="space" presStyleCnt="0"/>
      <dgm:spPr/>
    </dgm:pt>
    <dgm:pt modelId="{2B555CCC-AF2A-4899-8005-62A2C8FB1F4D}" type="pres">
      <dgm:prSet presAssocID="{258E0A20-6782-47FC-A636-BD03A262B3A5}" presName="composite" presStyleCnt="0"/>
      <dgm:spPr/>
    </dgm:pt>
    <dgm:pt modelId="{FF38542B-F780-4EBB-94F8-DA3C6E292F4A}" type="pres">
      <dgm:prSet presAssocID="{258E0A20-6782-47FC-A636-BD03A262B3A5}" presName="LShape" presStyleLbl="alignNode1" presStyleIdx="2" presStyleCnt="7"/>
      <dgm:spPr/>
    </dgm:pt>
    <dgm:pt modelId="{3F31F1A8-DCFF-4CAC-9112-96AB0ED5B424}" type="pres">
      <dgm:prSet presAssocID="{258E0A20-6782-47FC-A636-BD03A262B3A5}" presName="ParentText" presStyleLbl="revTx" presStyleIdx="1" presStyleCnt="4">
        <dgm:presLayoutVars>
          <dgm:chMax val="0"/>
          <dgm:chPref val="0"/>
          <dgm:bulletEnabled val="1"/>
        </dgm:presLayoutVars>
      </dgm:prSet>
      <dgm:spPr/>
      <dgm:t>
        <a:bodyPr/>
        <a:lstStyle/>
        <a:p>
          <a:endParaRPr lang="en-US"/>
        </a:p>
      </dgm:t>
    </dgm:pt>
    <dgm:pt modelId="{82D43CDC-9894-4CB2-925A-6DAF14038969}" type="pres">
      <dgm:prSet presAssocID="{258E0A20-6782-47FC-A636-BD03A262B3A5}" presName="Triangle" presStyleLbl="alignNode1" presStyleIdx="3" presStyleCnt="7"/>
      <dgm:spPr/>
    </dgm:pt>
    <dgm:pt modelId="{F6612D03-DCB9-43C2-A424-7CCCC8665B96}" type="pres">
      <dgm:prSet presAssocID="{AFF2F34F-A949-4AA2-B27F-62583F16171C}" presName="sibTrans" presStyleCnt="0"/>
      <dgm:spPr/>
    </dgm:pt>
    <dgm:pt modelId="{E41B2C09-827D-41B3-8210-703B87E36FC9}" type="pres">
      <dgm:prSet presAssocID="{AFF2F34F-A949-4AA2-B27F-62583F16171C}" presName="space" presStyleCnt="0"/>
      <dgm:spPr/>
    </dgm:pt>
    <dgm:pt modelId="{0DAAE5C1-D44D-407C-9FE1-2E68799214AD}" type="pres">
      <dgm:prSet presAssocID="{9D7BBDD9-B8DE-4085-9EA3-166F16B55B87}" presName="composite" presStyleCnt="0"/>
      <dgm:spPr/>
    </dgm:pt>
    <dgm:pt modelId="{AA0F1996-E789-4327-B2D6-7A54504B6DE2}" type="pres">
      <dgm:prSet presAssocID="{9D7BBDD9-B8DE-4085-9EA3-166F16B55B87}" presName="LShape" presStyleLbl="alignNode1" presStyleIdx="4" presStyleCnt="7"/>
      <dgm:spPr/>
    </dgm:pt>
    <dgm:pt modelId="{AA644496-618F-4C0A-8FB6-02BDEB560C04}" type="pres">
      <dgm:prSet presAssocID="{9D7BBDD9-B8DE-4085-9EA3-166F16B55B87}" presName="ParentText" presStyleLbl="revTx" presStyleIdx="2" presStyleCnt="4">
        <dgm:presLayoutVars>
          <dgm:chMax val="0"/>
          <dgm:chPref val="0"/>
          <dgm:bulletEnabled val="1"/>
        </dgm:presLayoutVars>
      </dgm:prSet>
      <dgm:spPr/>
      <dgm:t>
        <a:bodyPr/>
        <a:lstStyle/>
        <a:p>
          <a:endParaRPr lang="en-US"/>
        </a:p>
      </dgm:t>
    </dgm:pt>
    <dgm:pt modelId="{7BB62D85-C0E5-47B9-A7E2-19A9827F89DF}" type="pres">
      <dgm:prSet presAssocID="{9D7BBDD9-B8DE-4085-9EA3-166F16B55B87}" presName="Triangle" presStyleLbl="alignNode1" presStyleIdx="5" presStyleCnt="7"/>
      <dgm:spPr/>
    </dgm:pt>
    <dgm:pt modelId="{142374B2-AD4C-4690-A578-8F6F11CDBED1}" type="pres">
      <dgm:prSet presAssocID="{BD33EC65-1130-48AC-A4E9-ED237728E4D0}" presName="sibTrans" presStyleCnt="0"/>
      <dgm:spPr/>
    </dgm:pt>
    <dgm:pt modelId="{C19DE674-29B2-4371-B1BD-59AEC0E03BFC}" type="pres">
      <dgm:prSet presAssocID="{BD33EC65-1130-48AC-A4E9-ED237728E4D0}" presName="space" presStyleCnt="0"/>
      <dgm:spPr/>
    </dgm:pt>
    <dgm:pt modelId="{0C128FD1-66F1-4DA7-BB8B-063F248D9B89}" type="pres">
      <dgm:prSet presAssocID="{97BAB6F2-3BD4-4471-AD67-11C5C4E1491B}" presName="composite" presStyleCnt="0"/>
      <dgm:spPr/>
    </dgm:pt>
    <dgm:pt modelId="{45B11FD9-EC45-4304-8692-C541D71F3CF3}" type="pres">
      <dgm:prSet presAssocID="{97BAB6F2-3BD4-4471-AD67-11C5C4E1491B}" presName="LShape" presStyleLbl="alignNode1" presStyleIdx="6" presStyleCnt="7"/>
      <dgm:spPr/>
    </dgm:pt>
    <dgm:pt modelId="{C8727F1D-4087-48C5-89E8-286FB0A6C4C9}" type="pres">
      <dgm:prSet presAssocID="{97BAB6F2-3BD4-4471-AD67-11C5C4E1491B}" presName="ParentText" presStyleLbl="revTx" presStyleIdx="3" presStyleCnt="4">
        <dgm:presLayoutVars>
          <dgm:chMax val="0"/>
          <dgm:chPref val="0"/>
          <dgm:bulletEnabled val="1"/>
        </dgm:presLayoutVars>
      </dgm:prSet>
      <dgm:spPr/>
      <dgm:t>
        <a:bodyPr/>
        <a:lstStyle/>
        <a:p>
          <a:endParaRPr lang="en-US"/>
        </a:p>
      </dgm:t>
    </dgm:pt>
  </dgm:ptLst>
  <dgm:cxnLst>
    <dgm:cxn modelId="{3880A385-EFAA-4D08-894F-4FE29F631D33}" srcId="{75E43012-F5EA-4B2D-8178-ECE44326685D}" destId="{9D7BBDD9-B8DE-4085-9EA3-166F16B55B87}" srcOrd="2" destOrd="0" parTransId="{0EFC3A80-FF67-4221-8667-2C461B248A8B}" sibTransId="{BD33EC65-1130-48AC-A4E9-ED237728E4D0}"/>
    <dgm:cxn modelId="{628E593E-4648-4FBB-96D5-28B6CA9393E6}" srcId="{75E43012-F5EA-4B2D-8178-ECE44326685D}" destId="{258E0A20-6782-47FC-A636-BD03A262B3A5}" srcOrd="1" destOrd="0" parTransId="{79A03B01-5140-4B0A-8474-511AC57A6A4E}" sibTransId="{AFF2F34F-A949-4AA2-B27F-62583F16171C}"/>
    <dgm:cxn modelId="{D7943558-75D5-4F5E-814A-85167172ABFB}" type="presOf" srcId="{0278D72B-9FB5-4BB4-9904-BE292CC767A3}" destId="{9737E90C-6C5D-47D7-AB0B-74F06A72609B}" srcOrd="0" destOrd="0" presId="urn:microsoft.com/office/officeart/2009/3/layout/StepUpProcess"/>
    <dgm:cxn modelId="{E9ECDD0A-30D6-4254-9749-24B2812F1BFA}" type="presOf" srcId="{75E43012-F5EA-4B2D-8178-ECE44326685D}" destId="{E0A5E515-C25A-4655-A701-0140D0222BA0}" srcOrd="0" destOrd="0" presId="urn:microsoft.com/office/officeart/2009/3/layout/StepUpProcess"/>
    <dgm:cxn modelId="{148AC068-516E-46DE-8F91-5420750D317C}" type="presOf" srcId="{258E0A20-6782-47FC-A636-BD03A262B3A5}" destId="{3F31F1A8-DCFF-4CAC-9112-96AB0ED5B424}" srcOrd="0" destOrd="0" presId="urn:microsoft.com/office/officeart/2009/3/layout/StepUpProcess"/>
    <dgm:cxn modelId="{3DABC1D8-A972-4C7A-8748-F5685B634C04}" srcId="{75E43012-F5EA-4B2D-8178-ECE44326685D}" destId="{97BAB6F2-3BD4-4471-AD67-11C5C4E1491B}" srcOrd="3" destOrd="0" parTransId="{1DFA7A52-E971-495A-8B9E-BB4AE81DFDC7}" sibTransId="{2D5F5D56-02EC-4172-ACCA-F12D5896902A}"/>
    <dgm:cxn modelId="{B2AF3504-B9C1-480D-9D05-4083081F98CB}" type="presOf" srcId="{97BAB6F2-3BD4-4471-AD67-11C5C4E1491B}" destId="{C8727F1D-4087-48C5-89E8-286FB0A6C4C9}" srcOrd="0" destOrd="0" presId="urn:microsoft.com/office/officeart/2009/3/layout/StepUpProcess"/>
    <dgm:cxn modelId="{230E69D8-F1B1-44BA-B267-ACECBB1B2183}" srcId="{75E43012-F5EA-4B2D-8178-ECE44326685D}" destId="{0278D72B-9FB5-4BB4-9904-BE292CC767A3}" srcOrd="0" destOrd="0" parTransId="{9C948EC1-C2BD-404C-A9C9-56B791D3CDD5}" sibTransId="{F7B86CB7-B978-4162-81AC-7B5222584E49}"/>
    <dgm:cxn modelId="{A2D8F43A-F2C2-4B94-8F17-F314B54AF922}" type="presOf" srcId="{9D7BBDD9-B8DE-4085-9EA3-166F16B55B87}" destId="{AA644496-618F-4C0A-8FB6-02BDEB560C04}" srcOrd="0" destOrd="0" presId="urn:microsoft.com/office/officeart/2009/3/layout/StepUpProcess"/>
    <dgm:cxn modelId="{36336F61-1D47-48D7-A5BA-50D44BE0320D}" type="presParOf" srcId="{E0A5E515-C25A-4655-A701-0140D0222BA0}" destId="{B3918ADF-8B89-4CBE-A6DF-CBBECCF4208B}" srcOrd="0" destOrd="0" presId="urn:microsoft.com/office/officeart/2009/3/layout/StepUpProcess"/>
    <dgm:cxn modelId="{941CB03C-C265-4DDB-89A5-CC6CC71284A5}" type="presParOf" srcId="{B3918ADF-8B89-4CBE-A6DF-CBBECCF4208B}" destId="{7C79CF04-878E-46CF-8D69-11AF4C2408E8}" srcOrd="0" destOrd="0" presId="urn:microsoft.com/office/officeart/2009/3/layout/StepUpProcess"/>
    <dgm:cxn modelId="{AAB7E09B-2678-49E3-A473-4A9BA6FC87FA}" type="presParOf" srcId="{B3918ADF-8B89-4CBE-A6DF-CBBECCF4208B}" destId="{9737E90C-6C5D-47D7-AB0B-74F06A72609B}" srcOrd="1" destOrd="0" presId="urn:microsoft.com/office/officeart/2009/3/layout/StepUpProcess"/>
    <dgm:cxn modelId="{70D5CE80-9C82-4A1B-8C15-CCC1C947A1E8}" type="presParOf" srcId="{B3918ADF-8B89-4CBE-A6DF-CBBECCF4208B}" destId="{0562A135-1A56-4E68-A297-D5EA3FBE53B9}" srcOrd="2" destOrd="0" presId="urn:microsoft.com/office/officeart/2009/3/layout/StepUpProcess"/>
    <dgm:cxn modelId="{C3957FC2-8BF9-4388-B02F-2F7E8A67E847}" type="presParOf" srcId="{E0A5E515-C25A-4655-A701-0140D0222BA0}" destId="{19EC0E07-53D5-440F-94AF-CA151920E28C}" srcOrd="1" destOrd="0" presId="urn:microsoft.com/office/officeart/2009/3/layout/StepUpProcess"/>
    <dgm:cxn modelId="{89ACDFCE-38DE-4139-94B2-92FB3601E3D0}" type="presParOf" srcId="{19EC0E07-53D5-440F-94AF-CA151920E28C}" destId="{8B608EE0-12F7-4242-A3C2-441E5CC42491}" srcOrd="0" destOrd="0" presId="urn:microsoft.com/office/officeart/2009/3/layout/StepUpProcess"/>
    <dgm:cxn modelId="{E025C29B-0C7F-4FD6-818A-4A00BD95BEAE}" type="presParOf" srcId="{E0A5E515-C25A-4655-A701-0140D0222BA0}" destId="{2B555CCC-AF2A-4899-8005-62A2C8FB1F4D}" srcOrd="2" destOrd="0" presId="urn:microsoft.com/office/officeart/2009/3/layout/StepUpProcess"/>
    <dgm:cxn modelId="{9F2D78A0-F370-4CC3-95A3-596CF2EA15E8}" type="presParOf" srcId="{2B555CCC-AF2A-4899-8005-62A2C8FB1F4D}" destId="{FF38542B-F780-4EBB-94F8-DA3C6E292F4A}" srcOrd="0" destOrd="0" presId="urn:microsoft.com/office/officeart/2009/3/layout/StepUpProcess"/>
    <dgm:cxn modelId="{2CBFF803-7245-4FD4-854C-EBE53C20D570}" type="presParOf" srcId="{2B555CCC-AF2A-4899-8005-62A2C8FB1F4D}" destId="{3F31F1A8-DCFF-4CAC-9112-96AB0ED5B424}" srcOrd="1" destOrd="0" presId="urn:microsoft.com/office/officeart/2009/3/layout/StepUpProcess"/>
    <dgm:cxn modelId="{2E7CBF1E-5128-47D2-A466-A8517F56202E}" type="presParOf" srcId="{2B555CCC-AF2A-4899-8005-62A2C8FB1F4D}" destId="{82D43CDC-9894-4CB2-925A-6DAF14038969}" srcOrd="2" destOrd="0" presId="urn:microsoft.com/office/officeart/2009/3/layout/StepUpProcess"/>
    <dgm:cxn modelId="{B0D38C19-80EC-45BD-B648-DB9CB5E8826D}" type="presParOf" srcId="{E0A5E515-C25A-4655-A701-0140D0222BA0}" destId="{F6612D03-DCB9-43C2-A424-7CCCC8665B96}" srcOrd="3" destOrd="0" presId="urn:microsoft.com/office/officeart/2009/3/layout/StepUpProcess"/>
    <dgm:cxn modelId="{2EC53D60-5168-4080-B1D3-0BDC764AA256}" type="presParOf" srcId="{F6612D03-DCB9-43C2-A424-7CCCC8665B96}" destId="{E41B2C09-827D-41B3-8210-703B87E36FC9}" srcOrd="0" destOrd="0" presId="urn:microsoft.com/office/officeart/2009/3/layout/StepUpProcess"/>
    <dgm:cxn modelId="{368C4EBE-51D2-44E6-B970-0695412010A1}" type="presParOf" srcId="{E0A5E515-C25A-4655-A701-0140D0222BA0}" destId="{0DAAE5C1-D44D-407C-9FE1-2E68799214AD}" srcOrd="4" destOrd="0" presId="urn:microsoft.com/office/officeart/2009/3/layout/StepUpProcess"/>
    <dgm:cxn modelId="{21FA8DD6-A260-4736-92C0-4C1C13A2C268}" type="presParOf" srcId="{0DAAE5C1-D44D-407C-9FE1-2E68799214AD}" destId="{AA0F1996-E789-4327-B2D6-7A54504B6DE2}" srcOrd="0" destOrd="0" presId="urn:microsoft.com/office/officeart/2009/3/layout/StepUpProcess"/>
    <dgm:cxn modelId="{E15DAB74-60B4-41BB-9902-3BFD8763BFF5}" type="presParOf" srcId="{0DAAE5C1-D44D-407C-9FE1-2E68799214AD}" destId="{AA644496-618F-4C0A-8FB6-02BDEB560C04}" srcOrd="1" destOrd="0" presId="urn:microsoft.com/office/officeart/2009/3/layout/StepUpProcess"/>
    <dgm:cxn modelId="{7C1E6F85-708F-4A01-A49F-3BDD57F2F867}" type="presParOf" srcId="{0DAAE5C1-D44D-407C-9FE1-2E68799214AD}" destId="{7BB62D85-C0E5-47B9-A7E2-19A9827F89DF}" srcOrd="2" destOrd="0" presId="urn:microsoft.com/office/officeart/2009/3/layout/StepUpProcess"/>
    <dgm:cxn modelId="{ECD1897A-30F4-49CF-B249-65D65BECC003}" type="presParOf" srcId="{E0A5E515-C25A-4655-A701-0140D0222BA0}" destId="{142374B2-AD4C-4690-A578-8F6F11CDBED1}" srcOrd="5" destOrd="0" presId="urn:microsoft.com/office/officeart/2009/3/layout/StepUpProcess"/>
    <dgm:cxn modelId="{430D89BA-EDAB-4860-9F70-E6743F189B16}" type="presParOf" srcId="{142374B2-AD4C-4690-A578-8F6F11CDBED1}" destId="{C19DE674-29B2-4371-B1BD-59AEC0E03BFC}" srcOrd="0" destOrd="0" presId="urn:microsoft.com/office/officeart/2009/3/layout/StepUpProcess"/>
    <dgm:cxn modelId="{94754B17-05B6-4B1C-9B00-FC1811B7CA14}" type="presParOf" srcId="{E0A5E515-C25A-4655-A701-0140D0222BA0}" destId="{0C128FD1-66F1-4DA7-BB8B-063F248D9B89}" srcOrd="6" destOrd="0" presId="urn:microsoft.com/office/officeart/2009/3/layout/StepUpProcess"/>
    <dgm:cxn modelId="{21543ABE-6AA5-4B72-A281-B8A9D825CCFB}" type="presParOf" srcId="{0C128FD1-66F1-4DA7-BB8B-063F248D9B89}" destId="{45B11FD9-EC45-4304-8692-C541D71F3CF3}" srcOrd="0" destOrd="0" presId="urn:microsoft.com/office/officeart/2009/3/layout/StepUpProcess"/>
    <dgm:cxn modelId="{31D6579D-35C5-45B0-8375-DA83BA420ABC}" type="presParOf" srcId="{0C128FD1-66F1-4DA7-BB8B-063F248D9B89}" destId="{C8727F1D-4087-48C5-89E8-286FB0A6C4C9}"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75E43012-F5EA-4B2D-8178-ECE44326685D}" type="doc">
      <dgm:prSet loTypeId="urn:microsoft.com/office/officeart/2009/3/layout/StepUpProcess" loCatId="process" qsTypeId="urn:microsoft.com/office/officeart/2005/8/quickstyle/simple1" qsCatId="simple" csTypeId="urn:microsoft.com/office/officeart/2005/8/colors/colorful1" csCatId="colorful" phldr="1"/>
      <dgm:spPr/>
      <dgm:t>
        <a:bodyPr/>
        <a:lstStyle/>
        <a:p>
          <a:endParaRPr lang="en-US"/>
        </a:p>
      </dgm:t>
    </dgm:pt>
    <dgm:pt modelId="{0278D72B-9FB5-4BB4-9904-BE292CC767A3}">
      <dgm:prSet phldrT="[Text]"/>
      <dgm:spPr/>
      <dgm:t>
        <a:bodyPr/>
        <a:lstStyle/>
        <a:p>
          <a:r>
            <a:rPr lang="en-US" dirty="0"/>
            <a:t>Abide by the Law</a:t>
          </a:r>
        </a:p>
      </dgm:t>
    </dgm:pt>
    <dgm:pt modelId="{9C948EC1-C2BD-404C-A9C9-56B791D3CDD5}" type="parTrans" cxnId="{230E69D8-F1B1-44BA-B267-ACECBB1B2183}">
      <dgm:prSet/>
      <dgm:spPr/>
      <dgm:t>
        <a:bodyPr/>
        <a:lstStyle/>
        <a:p>
          <a:endParaRPr lang="en-US"/>
        </a:p>
      </dgm:t>
    </dgm:pt>
    <dgm:pt modelId="{F7B86CB7-B978-4162-81AC-7B5222584E49}" type="sibTrans" cxnId="{230E69D8-F1B1-44BA-B267-ACECBB1B2183}">
      <dgm:prSet/>
      <dgm:spPr/>
      <dgm:t>
        <a:bodyPr/>
        <a:lstStyle/>
        <a:p>
          <a:endParaRPr lang="en-US"/>
        </a:p>
      </dgm:t>
    </dgm:pt>
    <dgm:pt modelId="{258E0A20-6782-47FC-A636-BD03A262B3A5}">
      <dgm:prSet phldrT="[Text]"/>
      <dgm:spPr/>
      <dgm:t>
        <a:bodyPr/>
        <a:lstStyle/>
        <a:p>
          <a:r>
            <a:rPr lang="en-US" dirty="0"/>
            <a:t>Create and display the smoke free policy</a:t>
          </a:r>
        </a:p>
      </dgm:t>
    </dgm:pt>
    <dgm:pt modelId="{79A03B01-5140-4B0A-8474-511AC57A6A4E}" type="parTrans" cxnId="{628E593E-4648-4FBB-96D5-28B6CA9393E6}">
      <dgm:prSet/>
      <dgm:spPr/>
      <dgm:t>
        <a:bodyPr/>
        <a:lstStyle/>
        <a:p>
          <a:endParaRPr lang="en-US"/>
        </a:p>
      </dgm:t>
    </dgm:pt>
    <dgm:pt modelId="{AFF2F34F-A949-4AA2-B27F-62583F16171C}" type="sibTrans" cxnId="{628E593E-4648-4FBB-96D5-28B6CA9393E6}">
      <dgm:prSet/>
      <dgm:spPr/>
      <dgm:t>
        <a:bodyPr/>
        <a:lstStyle/>
        <a:p>
          <a:endParaRPr lang="en-US"/>
        </a:p>
      </dgm:t>
    </dgm:pt>
    <dgm:pt modelId="{9D7BBDD9-B8DE-4085-9EA3-166F16B55B87}">
      <dgm:prSet phldrT="[Text]"/>
      <dgm:spPr/>
      <dgm:t>
        <a:bodyPr/>
        <a:lstStyle/>
        <a:p>
          <a:r>
            <a:rPr lang="en-US" dirty="0"/>
            <a:t>Communicate the facility’s smoke free policy</a:t>
          </a:r>
        </a:p>
      </dgm:t>
    </dgm:pt>
    <dgm:pt modelId="{0EFC3A80-FF67-4221-8667-2C461B248A8B}" type="parTrans" cxnId="{3880A385-EFAA-4D08-894F-4FE29F631D33}">
      <dgm:prSet/>
      <dgm:spPr/>
      <dgm:t>
        <a:bodyPr/>
        <a:lstStyle/>
        <a:p>
          <a:endParaRPr lang="en-US"/>
        </a:p>
      </dgm:t>
    </dgm:pt>
    <dgm:pt modelId="{BD33EC65-1130-48AC-A4E9-ED237728E4D0}" type="sibTrans" cxnId="{3880A385-EFAA-4D08-894F-4FE29F631D33}">
      <dgm:prSet/>
      <dgm:spPr/>
      <dgm:t>
        <a:bodyPr/>
        <a:lstStyle/>
        <a:p>
          <a:endParaRPr lang="en-US"/>
        </a:p>
      </dgm:t>
    </dgm:pt>
    <dgm:pt modelId="{97BAB6F2-3BD4-4471-AD67-11C5C4E1491B}">
      <dgm:prSet phldrT="[Text]"/>
      <dgm:spPr/>
      <dgm:t>
        <a:bodyPr/>
        <a:lstStyle/>
        <a:p>
          <a:r>
            <a:rPr lang="en-US" dirty="0"/>
            <a:t>Post Smoke Free signage </a:t>
          </a:r>
        </a:p>
      </dgm:t>
    </dgm:pt>
    <dgm:pt modelId="{1DFA7A52-E971-495A-8B9E-BB4AE81DFDC7}" type="parTrans" cxnId="{3DABC1D8-A972-4C7A-8748-F5685B634C04}">
      <dgm:prSet/>
      <dgm:spPr/>
      <dgm:t>
        <a:bodyPr/>
        <a:lstStyle/>
        <a:p>
          <a:endParaRPr lang="en-US"/>
        </a:p>
      </dgm:t>
    </dgm:pt>
    <dgm:pt modelId="{2D5F5D56-02EC-4172-ACCA-F12D5896902A}" type="sibTrans" cxnId="{3DABC1D8-A972-4C7A-8748-F5685B634C04}">
      <dgm:prSet/>
      <dgm:spPr/>
      <dgm:t>
        <a:bodyPr/>
        <a:lstStyle/>
        <a:p>
          <a:endParaRPr lang="en-US"/>
        </a:p>
      </dgm:t>
    </dgm:pt>
    <dgm:pt modelId="{E0A5E515-C25A-4655-A701-0140D0222BA0}" type="pres">
      <dgm:prSet presAssocID="{75E43012-F5EA-4B2D-8178-ECE44326685D}" presName="rootnode" presStyleCnt="0">
        <dgm:presLayoutVars>
          <dgm:chMax/>
          <dgm:chPref/>
          <dgm:dir/>
          <dgm:animLvl val="lvl"/>
        </dgm:presLayoutVars>
      </dgm:prSet>
      <dgm:spPr/>
      <dgm:t>
        <a:bodyPr/>
        <a:lstStyle/>
        <a:p>
          <a:endParaRPr lang="en-US"/>
        </a:p>
      </dgm:t>
    </dgm:pt>
    <dgm:pt modelId="{B3918ADF-8B89-4CBE-A6DF-CBBECCF4208B}" type="pres">
      <dgm:prSet presAssocID="{0278D72B-9FB5-4BB4-9904-BE292CC767A3}" presName="composite" presStyleCnt="0"/>
      <dgm:spPr/>
    </dgm:pt>
    <dgm:pt modelId="{7C79CF04-878E-46CF-8D69-11AF4C2408E8}" type="pres">
      <dgm:prSet presAssocID="{0278D72B-9FB5-4BB4-9904-BE292CC767A3}" presName="LShape" presStyleLbl="alignNode1" presStyleIdx="0" presStyleCnt="7"/>
      <dgm:spPr/>
    </dgm:pt>
    <dgm:pt modelId="{9737E90C-6C5D-47D7-AB0B-74F06A72609B}" type="pres">
      <dgm:prSet presAssocID="{0278D72B-9FB5-4BB4-9904-BE292CC767A3}" presName="ParentText" presStyleLbl="revTx" presStyleIdx="0" presStyleCnt="4">
        <dgm:presLayoutVars>
          <dgm:chMax val="0"/>
          <dgm:chPref val="0"/>
          <dgm:bulletEnabled val="1"/>
        </dgm:presLayoutVars>
      </dgm:prSet>
      <dgm:spPr/>
      <dgm:t>
        <a:bodyPr/>
        <a:lstStyle/>
        <a:p>
          <a:endParaRPr lang="en-US"/>
        </a:p>
      </dgm:t>
    </dgm:pt>
    <dgm:pt modelId="{0562A135-1A56-4E68-A297-D5EA3FBE53B9}" type="pres">
      <dgm:prSet presAssocID="{0278D72B-9FB5-4BB4-9904-BE292CC767A3}" presName="Triangle" presStyleLbl="alignNode1" presStyleIdx="1" presStyleCnt="7"/>
      <dgm:spPr/>
    </dgm:pt>
    <dgm:pt modelId="{19EC0E07-53D5-440F-94AF-CA151920E28C}" type="pres">
      <dgm:prSet presAssocID="{F7B86CB7-B978-4162-81AC-7B5222584E49}" presName="sibTrans" presStyleCnt="0"/>
      <dgm:spPr/>
    </dgm:pt>
    <dgm:pt modelId="{8B608EE0-12F7-4242-A3C2-441E5CC42491}" type="pres">
      <dgm:prSet presAssocID="{F7B86CB7-B978-4162-81AC-7B5222584E49}" presName="space" presStyleCnt="0"/>
      <dgm:spPr/>
    </dgm:pt>
    <dgm:pt modelId="{2B555CCC-AF2A-4899-8005-62A2C8FB1F4D}" type="pres">
      <dgm:prSet presAssocID="{258E0A20-6782-47FC-A636-BD03A262B3A5}" presName="composite" presStyleCnt="0"/>
      <dgm:spPr/>
    </dgm:pt>
    <dgm:pt modelId="{FF38542B-F780-4EBB-94F8-DA3C6E292F4A}" type="pres">
      <dgm:prSet presAssocID="{258E0A20-6782-47FC-A636-BD03A262B3A5}" presName="LShape" presStyleLbl="alignNode1" presStyleIdx="2" presStyleCnt="7"/>
      <dgm:spPr/>
    </dgm:pt>
    <dgm:pt modelId="{3F31F1A8-DCFF-4CAC-9112-96AB0ED5B424}" type="pres">
      <dgm:prSet presAssocID="{258E0A20-6782-47FC-A636-BD03A262B3A5}" presName="ParentText" presStyleLbl="revTx" presStyleIdx="1" presStyleCnt="4">
        <dgm:presLayoutVars>
          <dgm:chMax val="0"/>
          <dgm:chPref val="0"/>
          <dgm:bulletEnabled val="1"/>
        </dgm:presLayoutVars>
      </dgm:prSet>
      <dgm:spPr/>
      <dgm:t>
        <a:bodyPr/>
        <a:lstStyle/>
        <a:p>
          <a:endParaRPr lang="en-US"/>
        </a:p>
      </dgm:t>
    </dgm:pt>
    <dgm:pt modelId="{82D43CDC-9894-4CB2-925A-6DAF14038969}" type="pres">
      <dgm:prSet presAssocID="{258E0A20-6782-47FC-A636-BD03A262B3A5}" presName="Triangle" presStyleLbl="alignNode1" presStyleIdx="3" presStyleCnt="7"/>
      <dgm:spPr/>
    </dgm:pt>
    <dgm:pt modelId="{F6612D03-DCB9-43C2-A424-7CCCC8665B96}" type="pres">
      <dgm:prSet presAssocID="{AFF2F34F-A949-4AA2-B27F-62583F16171C}" presName="sibTrans" presStyleCnt="0"/>
      <dgm:spPr/>
    </dgm:pt>
    <dgm:pt modelId="{E41B2C09-827D-41B3-8210-703B87E36FC9}" type="pres">
      <dgm:prSet presAssocID="{AFF2F34F-A949-4AA2-B27F-62583F16171C}" presName="space" presStyleCnt="0"/>
      <dgm:spPr/>
    </dgm:pt>
    <dgm:pt modelId="{0DAAE5C1-D44D-407C-9FE1-2E68799214AD}" type="pres">
      <dgm:prSet presAssocID="{9D7BBDD9-B8DE-4085-9EA3-166F16B55B87}" presName="composite" presStyleCnt="0"/>
      <dgm:spPr/>
    </dgm:pt>
    <dgm:pt modelId="{AA0F1996-E789-4327-B2D6-7A54504B6DE2}" type="pres">
      <dgm:prSet presAssocID="{9D7BBDD9-B8DE-4085-9EA3-166F16B55B87}" presName="LShape" presStyleLbl="alignNode1" presStyleIdx="4" presStyleCnt="7"/>
      <dgm:spPr/>
    </dgm:pt>
    <dgm:pt modelId="{AA644496-618F-4C0A-8FB6-02BDEB560C04}" type="pres">
      <dgm:prSet presAssocID="{9D7BBDD9-B8DE-4085-9EA3-166F16B55B87}" presName="ParentText" presStyleLbl="revTx" presStyleIdx="2" presStyleCnt="4">
        <dgm:presLayoutVars>
          <dgm:chMax val="0"/>
          <dgm:chPref val="0"/>
          <dgm:bulletEnabled val="1"/>
        </dgm:presLayoutVars>
      </dgm:prSet>
      <dgm:spPr/>
      <dgm:t>
        <a:bodyPr/>
        <a:lstStyle/>
        <a:p>
          <a:endParaRPr lang="en-US"/>
        </a:p>
      </dgm:t>
    </dgm:pt>
    <dgm:pt modelId="{7BB62D85-C0E5-47B9-A7E2-19A9827F89DF}" type="pres">
      <dgm:prSet presAssocID="{9D7BBDD9-B8DE-4085-9EA3-166F16B55B87}" presName="Triangle" presStyleLbl="alignNode1" presStyleIdx="5" presStyleCnt="7"/>
      <dgm:spPr/>
    </dgm:pt>
    <dgm:pt modelId="{142374B2-AD4C-4690-A578-8F6F11CDBED1}" type="pres">
      <dgm:prSet presAssocID="{BD33EC65-1130-48AC-A4E9-ED237728E4D0}" presName="sibTrans" presStyleCnt="0"/>
      <dgm:spPr/>
    </dgm:pt>
    <dgm:pt modelId="{C19DE674-29B2-4371-B1BD-59AEC0E03BFC}" type="pres">
      <dgm:prSet presAssocID="{BD33EC65-1130-48AC-A4E9-ED237728E4D0}" presName="space" presStyleCnt="0"/>
      <dgm:spPr/>
    </dgm:pt>
    <dgm:pt modelId="{0C128FD1-66F1-4DA7-BB8B-063F248D9B89}" type="pres">
      <dgm:prSet presAssocID="{97BAB6F2-3BD4-4471-AD67-11C5C4E1491B}" presName="composite" presStyleCnt="0"/>
      <dgm:spPr/>
    </dgm:pt>
    <dgm:pt modelId="{45B11FD9-EC45-4304-8692-C541D71F3CF3}" type="pres">
      <dgm:prSet presAssocID="{97BAB6F2-3BD4-4471-AD67-11C5C4E1491B}" presName="LShape" presStyleLbl="alignNode1" presStyleIdx="6" presStyleCnt="7"/>
      <dgm:spPr/>
    </dgm:pt>
    <dgm:pt modelId="{C8727F1D-4087-48C5-89E8-286FB0A6C4C9}" type="pres">
      <dgm:prSet presAssocID="{97BAB6F2-3BD4-4471-AD67-11C5C4E1491B}" presName="ParentText" presStyleLbl="revTx" presStyleIdx="3" presStyleCnt="4">
        <dgm:presLayoutVars>
          <dgm:chMax val="0"/>
          <dgm:chPref val="0"/>
          <dgm:bulletEnabled val="1"/>
        </dgm:presLayoutVars>
      </dgm:prSet>
      <dgm:spPr/>
      <dgm:t>
        <a:bodyPr/>
        <a:lstStyle/>
        <a:p>
          <a:endParaRPr lang="en-US"/>
        </a:p>
      </dgm:t>
    </dgm:pt>
  </dgm:ptLst>
  <dgm:cxnLst>
    <dgm:cxn modelId="{3880A385-EFAA-4D08-894F-4FE29F631D33}" srcId="{75E43012-F5EA-4B2D-8178-ECE44326685D}" destId="{9D7BBDD9-B8DE-4085-9EA3-166F16B55B87}" srcOrd="2" destOrd="0" parTransId="{0EFC3A80-FF67-4221-8667-2C461B248A8B}" sibTransId="{BD33EC65-1130-48AC-A4E9-ED237728E4D0}"/>
    <dgm:cxn modelId="{628E593E-4648-4FBB-96D5-28B6CA9393E6}" srcId="{75E43012-F5EA-4B2D-8178-ECE44326685D}" destId="{258E0A20-6782-47FC-A636-BD03A262B3A5}" srcOrd="1" destOrd="0" parTransId="{79A03B01-5140-4B0A-8474-511AC57A6A4E}" sibTransId="{AFF2F34F-A949-4AA2-B27F-62583F16171C}"/>
    <dgm:cxn modelId="{D7943558-75D5-4F5E-814A-85167172ABFB}" type="presOf" srcId="{0278D72B-9FB5-4BB4-9904-BE292CC767A3}" destId="{9737E90C-6C5D-47D7-AB0B-74F06A72609B}" srcOrd="0" destOrd="0" presId="urn:microsoft.com/office/officeart/2009/3/layout/StepUpProcess"/>
    <dgm:cxn modelId="{E9ECDD0A-30D6-4254-9749-24B2812F1BFA}" type="presOf" srcId="{75E43012-F5EA-4B2D-8178-ECE44326685D}" destId="{E0A5E515-C25A-4655-A701-0140D0222BA0}" srcOrd="0" destOrd="0" presId="urn:microsoft.com/office/officeart/2009/3/layout/StepUpProcess"/>
    <dgm:cxn modelId="{148AC068-516E-46DE-8F91-5420750D317C}" type="presOf" srcId="{258E0A20-6782-47FC-A636-BD03A262B3A5}" destId="{3F31F1A8-DCFF-4CAC-9112-96AB0ED5B424}" srcOrd="0" destOrd="0" presId="urn:microsoft.com/office/officeart/2009/3/layout/StepUpProcess"/>
    <dgm:cxn modelId="{3DABC1D8-A972-4C7A-8748-F5685B634C04}" srcId="{75E43012-F5EA-4B2D-8178-ECE44326685D}" destId="{97BAB6F2-3BD4-4471-AD67-11C5C4E1491B}" srcOrd="3" destOrd="0" parTransId="{1DFA7A52-E971-495A-8B9E-BB4AE81DFDC7}" sibTransId="{2D5F5D56-02EC-4172-ACCA-F12D5896902A}"/>
    <dgm:cxn modelId="{B2AF3504-B9C1-480D-9D05-4083081F98CB}" type="presOf" srcId="{97BAB6F2-3BD4-4471-AD67-11C5C4E1491B}" destId="{C8727F1D-4087-48C5-89E8-286FB0A6C4C9}" srcOrd="0" destOrd="0" presId="urn:microsoft.com/office/officeart/2009/3/layout/StepUpProcess"/>
    <dgm:cxn modelId="{230E69D8-F1B1-44BA-B267-ACECBB1B2183}" srcId="{75E43012-F5EA-4B2D-8178-ECE44326685D}" destId="{0278D72B-9FB5-4BB4-9904-BE292CC767A3}" srcOrd="0" destOrd="0" parTransId="{9C948EC1-C2BD-404C-A9C9-56B791D3CDD5}" sibTransId="{F7B86CB7-B978-4162-81AC-7B5222584E49}"/>
    <dgm:cxn modelId="{A2D8F43A-F2C2-4B94-8F17-F314B54AF922}" type="presOf" srcId="{9D7BBDD9-B8DE-4085-9EA3-166F16B55B87}" destId="{AA644496-618F-4C0A-8FB6-02BDEB560C04}" srcOrd="0" destOrd="0" presId="urn:microsoft.com/office/officeart/2009/3/layout/StepUpProcess"/>
    <dgm:cxn modelId="{36336F61-1D47-48D7-A5BA-50D44BE0320D}" type="presParOf" srcId="{E0A5E515-C25A-4655-A701-0140D0222BA0}" destId="{B3918ADF-8B89-4CBE-A6DF-CBBECCF4208B}" srcOrd="0" destOrd="0" presId="urn:microsoft.com/office/officeart/2009/3/layout/StepUpProcess"/>
    <dgm:cxn modelId="{941CB03C-C265-4DDB-89A5-CC6CC71284A5}" type="presParOf" srcId="{B3918ADF-8B89-4CBE-A6DF-CBBECCF4208B}" destId="{7C79CF04-878E-46CF-8D69-11AF4C2408E8}" srcOrd="0" destOrd="0" presId="urn:microsoft.com/office/officeart/2009/3/layout/StepUpProcess"/>
    <dgm:cxn modelId="{AAB7E09B-2678-49E3-A473-4A9BA6FC87FA}" type="presParOf" srcId="{B3918ADF-8B89-4CBE-A6DF-CBBECCF4208B}" destId="{9737E90C-6C5D-47D7-AB0B-74F06A72609B}" srcOrd="1" destOrd="0" presId="urn:microsoft.com/office/officeart/2009/3/layout/StepUpProcess"/>
    <dgm:cxn modelId="{70D5CE80-9C82-4A1B-8C15-CCC1C947A1E8}" type="presParOf" srcId="{B3918ADF-8B89-4CBE-A6DF-CBBECCF4208B}" destId="{0562A135-1A56-4E68-A297-D5EA3FBE53B9}" srcOrd="2" destOrd="0" presId="urn:microsoft.com/office/officeart/2009/3/layout/StepUpProcess"/>
    <dgm:cxn modelId="{C3957FC2-8BF9-4388-B02F-2F7E8A67E847}" type="presParOf" srcId="{E0A5E515-C25A-4655-A701-0140D0222BA0}" destId="{19EC0E07-53D5-440F-94AF-CA151920E28C}" srcOrd="1" destOrd="0" presId="urn:microsoft.com/office/officeart/2009/3/layout/StepUpProcess"/>
    <dgm:cxn modelId="{89ACDFCE-38DE-4139-94B2-92FB3601E3D0}" type="presParOf" srcId="{19EC0E07-53D5-440F-94AF-CA151920E28C}" destId="{8B608EE0-12F7-4242-A3C2-441E5CC42491}" srcOrd="0" destOrd="0" presId="urn:microsoft.com/office/officeart/2009/3/layout/StepUpProcess"/>
    <dgm:cxn modelId="{E025C29B-0C7F-4FD6-818A-4A00BD95BEAE}" type="presParOf" srcId="{E0A5E515-C25A-4655-A701-0140D0222BA0}" destId="{2B555CCC-AF2A-4899-8005-62A2C8FB1F4D}" srcOrd="2" destOrd="0" presId="urn:microsoft.com/office/officeart/2009/3/layout/StepUpProcess"/>
    <dgm:cxn modelId="{9F2D78A0-F370-4CC3-95A3-596CF2EA15E8}" type="presParOf" srcId="{2B555CCC-AF2A-4899-8005-62A2C8FB1F4D}" destId="{FF38542B-F780-4EBB-94F8-DA3C6E292F4A}" srcOrd="0" destOrd="0" presId="urn:microsoft.com/office/officeart/2009/3/layout/StepUpProcess"/>
    <dgm:cxn modelId="{2CBFF803-7245-4FD4-854C-EBE53C20D570}" type="presParOf" srcId="{2B555CCC-AF2A-4899-8005-62A2C8FB1F4D}" destId="{3F31F1A8-DCFF-4CAC-9112-96AB0ED5B424}" srcOrd="1" destOrd="0" presId="urn:microsoft.com/office/officeart/2009/3/layout/StepUpProcess"/>
    <dgm:cxn modelId="{2E7CBF1E-5128-47D2-A466-A8517F56202E}" type="presParOf" srcId="{2B555CCC-AF2A-4899-8005-62A2C8FB1F4D}" destId="{82D43CDC-9894-4CB2-925A-6DAF14038969}" srcOrd="2" destOrd="0" presId="urn:microsoft.com/office/officeart/2009/3/layout/StepUpProcess"/>
    <dgm:cxn modelId="{B0D38C19-80EC-45BD-B648-DB9CB5E8826D}" type="presParOf" srcId="{E0A5E515-C25A-4655-A701-0140D0222BA0}" destId="{F6612D03-DCB9-43C2-A424-7CCCC8665B96}" srcOrd="3" destOrd="0" presId="urn:microsoft.com/office/officeart/2009/3/layout/StepUpProcess"/>
    <dgm:cxn modelId="{2EC53D60-5168-4080-B1D3-0BDC764AA256}" type="presParOf" srcId="{F6612D03-DCB9-43C2-A424-7CCCC8665B96}" destId="{E41B2C09-827D-41B3-8210-703B87E36FC9}" srcOrd="0" destOrd="0" presId="urn:microsoft.com/office/officeart/2009/3/layout/StepUpProcess"/>
    <dgm:cxn modelId="{368C4EBE-51D2-44E6-B970-0695412010A1}" type="presParOf" srcId="{E0A5E515-C25A-4655-A701-0140D0222BA0}" destId="{0DAAE5C1-D44D-407C-9FE1-2E68799214AD}" srcOrd="4" destOrd="0" presId="urn:microsoft.com/office/officeart/2009/3/layout/StepUpProcess"/>
    <dgm:cxn modelId="{21FA8DD6-A260-4736-92C0-4C1C13A2C268}" type="presParOf" srcId="{0DAAE5C1-D44D-407C-9FE1-2E68799214AD}" destId="{AA0F1996-E789-4327-B2D6-7A54504B6DE2}" srcOrd="0" destOrd="0" presId="urn:microsoft.com/office/officeart/2009/3/layout/StepUpProcess"/>
    <dgm:cxn modelId="{E15DAB74-60B4-41BB-9902-3BFD8763BFF5}" type="presParOf" srcId="{0DAAE5C1-D44D-407C-9FE1-2E68799214AD}" destId="{AA644496-618F-4C0A-8FB6-02BDEB560C04}" srcOrd="1" destOrd="0" presId="urn:microsoft.com/office/officeart/2009/3/layout/StepUpProcess"/>
    <dgm:cxn modelId="{7C1E6F85-708F-4A01-A49F-3BDD57F2F867}" type="presParOf" srcId="{0DAAE5C1-D44D-407C-9FE1-2E68799214AD}" destId="{7BB62D85-C0E5-47B9-A7E2-19A9827F89DF}" srcOrd="2" destOrd="0" presId="urn:microsoft.com/office/officeart/2009/3/layout/StepUpProcess"/>
    <dgm:cxn modelId="{ECD1897A-30F4-49CF-B249-65D65BECC003}" type="presParOf" srcId="{E0A5E515-C25A-4655-A701-0140D0222BA0}" destId="{142374B2-AD4C-4690-A578-8F6F11CDBED1}" srcOrd="5" destOrd="0" presId="urn:microsoft.com/office/officeart/2009/3/layout/StepUpProcess"/>
    <dgm:cxn modelId="{430D89BA-EDAB-4860-9F70-E6743F189B16}" type="presParOf" srcId="{142374B2-AD4C-4690-A578-8F6F11CDBED1}" destId="{C19DE674-29B2-4371-B1BD-59AEC0E03BFC}" srcOrd="0" destOrd="0" presId="urn:microsoft.com/office/officeart/2009/3/layout/StepUpProcess"/>
    <dgm:cxn modelId="{94754B17-05B6-4B1C-9B00-FC1811B7CA14}" type="presParOf" srcId="{E0A5E515-C25A-4655-A701-0140D0222BA0}" destId="{0C128FD1-66F1-4DA7-BB8B-063F248D9B89}" srcOrd="6" destOrd="0" presId="urn:microsoft.com/office/officeart/2009/3/layout/StepUpProcess"/>
    <dgm:cxn modelId="{21543ABE-6AA5-4B72-A281-B8A9D825CCFB}" type="presParOf" srcId="{0C128FD1-66F1-4DA7-BB8B-063F248D9B89}" destId="{45B11FD9-EC45-4304-8692-C541D71F3CF3}" srcOrd="0" destOrd="0" presId="urn:microsoft.com/office/officeart/2009/3/layout/StepUpProcess"/>
    <dgm:cxn modelId="{31D6579D-35C5-45B0-8375-DA83BA420ABC}" type="presParOf" srcId="{0C128FD1-66F1-4DA7-BB8B-063F248D9B89}" destId="{C8727F1D-4087-48C5-89E8-286FB0A6C4C9}"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C70B80D-E189-4D14-BB5A-63D450513F76}" type="doc">
      <dgm:prSet loTypeId="urn:microsoft.com/office/officeart/2005/8/layout/equation2" loCatId="relationship" qsTypeId="urn:microsoft.com/office/officeart/2005/8/quickstyle/simple1" qsCatId="simple" csTypeId="urn:microsoft.com/office/officeart/2005/8/colors/accent1_2" csCatId="accent1" phldr="1"/>
      <dgm:spPr/>
    </dgm:pt>
    <dgm:pt modelId="{EFF818CB-509C-46DA-9D78-B61808417CA0}" type="pres">
      <dgm:prSet presAssocID="{6C70B80D-E189-4D14-BB5A-63D450513F76}" presName="Name0" presStyleCnt="0">
        <dgm:presLayoutVars>
          <dgm:dir/>
          <dgm:resizeHandles val="exact"/>
        </dgm:presLayoutVars>
      </dgm:prSet>
      <dgm:spPr/>
    </dgm:pt>
  </dgm:ptLst>
  <dgm:cxnLst>
    <dgm:cxn modelId="{904393FD-1F6F-49C5-8436-AC10C1A4177A}" type="presOf" srcId="{6C70B80D-E189-4D14-BB5A-63D450513F76}" destId="{EFF818CB-509C-46DA-9D78-B61808417CA0}" srcOrd="0" destOrd="0" presId="urn:microsoft.com/office/officeart/2005/8/layout/equati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A531C45-83FF-4FF2-9064-21FAF2AA6548}"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en-US"/>
        </a:p>
      </dgm:t>
    </dgm:pt>
    <dgm:pt modelId="{4568FACA-945A-493E-A45F-C982893C2D9C}">
      <dgm:prSet phldrT="[Text]" custT="1"/>
      <dgm:spPr/>
      <dgm:t>
        <a:bodyPr/>
        <a:lstStyle/>
        <a:p>
          <a:r>
            <a:rPr lang="en-US" sz="2400" dirty="0"/>
            <a:t>Provide a refrigerator or designated space in a refrigerator/freezer for breastmilk to be stored</a:t>
          </a:r>
        </a:p>
      </dgm:t>
    </dgm:pt>
    <dgm:pt modelId="{396345AC-4FDD-429E-81E1-5BD8DA4FCF20}" type="parTrans" cxnId="{4153A4F8-918D-4A51-B48C-3925D28D02AA}">
      <dgm:prSet/>
      <dgm:spPr/>
      <dgm:t>
        <a:bodyPr/>
        <a:lstStyle/>
        <a:p>
          <a:endParaRPr lang="en-US"/>
        </a:p>
      </dgm:t>
    </dgm:pt>
    <dgm:pt modelId="{A2C18965-0F99-41ED-9AB2-3047BA2439A1}" type="sibTrans" cxnId="{4153A4F8-918D-4A51-B48C-3925D28D02AA}">
      <dgm:prSet/>
      <dgm:spPr/>
      <dgm:t>
        <a:bodyPr/>
        <a:lstStyle/>
        <a:p>
          <a:endParaRPr lang="en-US"/>
        </a:p>
      </dgm:t>
    </dgm:pt>
    <dgm:pt modelId="{AE15F130-1924-4382-A914-59AB91D4E22A}">
      <dgm:prSet phldrT="[Text]" custT="1"/>
      <dgm:spPr/>
      <dgm:t>
        <a:bodyPr/>
        <a:lstStyle/>
        <a:p>
          <a:r>
            <a:rPr lang="en-US" sz="2400" dirty="0"/>
            <a:t>Provide breastfeeding mothers a place to breastfeed or express milk</a:t>
          </a:r>
        </a:p>
      </dgm:t>
    </dgm:pt>
    <dgm:pt modelId="{1F40FBC4-E705-42AA-BB21-E27BD7D3BC73}" type="parTrans" cxnId="{6523910C-6FC3-42D7-B1A0-127F34CD804F}">
      <dgm:prSet/>
      <dgm:spPr/>
      <dgm:t>
        <a:bodyPr/>
        <a:lstStyle/>
        <a:p>
          <a:endParaRPr lang="en-US"/>
        </a:p>
      </dgm:t>
    </dgm:pt>
    <dgm:pt modelId="{D29E2E04-1819-485F-9006-F3B7C9648A02}" type="sibTrans" cxnId="{6523910C-6FC3-42D7-B1A0-127F34CD804F}">
      <dgm:prSet/>
      <dgm:spPr/>
      <dgm:t>
        <a:bodyPr/>
        <a:lstStyle/>
        <a:p>
          <a:endParaRPr lang="en-US"/>
        </a:p>
      </dgm:t>
    </dgm:pt>
    <dgm:pt modelId="{AA8FA978-B61F-4A4C-A48B-01B819D26962}">
      <dgm:prSet phldrT="[Text]" custT="1"/>
      <dgm:spPr/>
      <dgm:t>
        <a:bodyPr/>
        <a:lstStyle/>
        <a:p>
          <a:r>
            <a:rPr lang="en-US" sz="2400" dirty="0"/>
            <a:t>Reassure nursing mothers that they are welcome by displaying breastfeeding promotion information</a:t>
          </a:r>
        </a:p>
      </dgm:t>
    </dgm:pt>
    <dgm:pt modelId="{CD3A5A7D-6720-45F4-8779-1DE3842B65F8}" type="parTrans" cxnId="{8D8AE31A-65AC-4FED-8FD3-236F225E4583}">
      <dgm:prSet/>
      <dgm:spPr/>
      <dgm:t>
        <a:bodyPr/>
        <a:lstStyle/>
        <a:p>
          <a:endParaRPr lang="en-US"/>
        </a:p>
      </dgm:t>
    </dgm:pt>
    <dgm:pt modelId="{66C48DDB-10B1-4C40-8F0E-84CB759D6ADB}" type="sibTrans" cxnId="{8D8AE31A-65AC-4FED-8FD3-236F225E4583}">
      <dgm:prSet/>
      <dgm:spPr/>
      <dgm:t>
        <a:bodyPr/>
        <a:lstStyle/>
        <a:p>
          <a:endParaRPr lang="en-US"/>
        </a:p>
      </dgm:t>
    </dgm:pt>
    <dgm:pt modelId="{1009A101-8966-481E-9EEA-E94B380EBA21}">
      <dgm:prSet phldrT="[Text]"/>
      <dgm:spPr/>
      <dgm:t>
        <a:bodyPr/>
        <a:lstStyle/>
        <a:p>
          <a:r>
            <a:rPr lang="en-US" dirty="0"/>
            <a:t>Breastfeeding- Friendly Environment </a:t>
          </a:r>
        </a:p>
      </dgm:t>
    </dgm:pt>
    <dgm:pt modelId="{37DFC0F1-F043-48A5-96A6-49734B6174AF}" type="sibTrans" cxnId="{E675F24C-FA7A-40EF-8A73-528E5C1EE484}">
      <dgm:prSet/>
      <dgm:spPr/>
      <dgm:t>
        <a:bodyPr/>
        <a:lstStyle/>
        <a:p>
          <a:endParaRPr lang="en-US"/>
        </a:p>
      </dgm:t>
    </dgm:pt>
    <dgm:pt modelId="{3C32CFFF-B253-42D9-938B-DCA8D6FCB7FA}" type="parTrans" cxnId="{E675F24C-FA7A-40EF-8A73-528E5C1EE484}">
      <dgm:prSet/>
      <dgm:spPr/>
      <dgm:t>
        <a:bodyPr/>
        <a:lstStyle/>
        <a:p>
          <a:endParaRPr lang="en-US"/>
        </a:p>
      </dgm:t>
    </dgm:pt>
    <dgm:pt modelId="{E2BEF18A-C5E4-48B3-BE9C-B7FE6DC9A664}" type="pres">
      <dgm:prSet presAssocID="{4A531C45-83FF-4FF2-9064-21FAF2AA6548}" presName="cycle" presStyleCnt="0">
        <dgm:presLayoutVars>
          <dgm:chMax val="1"/>
          <dgm:dir/>
          <dgm:animLvl val="ctr"/>
          <dgm:resizeHandles val="exact"/>
        </dgm:presLayoutVars>
      </dgm:prSet>
      <dgm:spPr/>
      <dgm:t>
        <a:bodyPr/>
        <a:lstStyle/>
        <a:p>
          <a:endParaRPr lang="en-US"/>
        </a:p>
      </dgm:t>
    </dgm:pt>
    <dgm:pt modelId="{E19D4EEF-20B8-45CC-990D-40124CC063CC}" type="pres">
      <dgm:prSet presAssocID="{1009A101-8966-481E-9EEA-E94B380EBA21}" presName="centerShape" presStyleLbl="node0" presStyleIdx="0" presStyleCnt="1" custScaleX="144064" custScaleY="101171"/>
      <dgm:spPr/>
      <dgm:t>
        <a:bodyPr/>
        <a:lstStyle/>
        <a:p>
          <a:endParaRPr lang="en-US"/>
        </a:p>
      </dgm:t>
    </dgm:pt>
    <dgm:pt modelId="{210DBD19-0BE3-4869-B7B2-2FFB8BAC3DA2}" type="pres">
      <dgm:prSet presAssocID="{1F40FBC4-E705-42AA-BB21-E27BD7D3BC73}" presName="parTrans" presStyleLbl="bgSibTrans2D1" presStyleIdx="0" presStyleCnt="3" custLinFactNeighborX="783" custLinFactNeighborY="17989"/>
      <dgm:spPr/>
      <dgm:t>
        <a:bodyPr/>
        <a:lstStyle/>
        <a:p>
          <a:endParaRPr lang="en-US"/>
        </a:p>
      </dgm:t>
    </dgm:pt>
    <dgm:pt modelId="{6481730F-702D-48AA-A4CE-6D2B1B820ECD}" type="pres">
      <dgm:prSet presAssocID="{AE15F130-1924-4382-A914-59AB91D4E22A}" presName="node" presStyleLbl="node1" presStyleIdx="0" presStyleCnt="3" custScaleX="106297" custScaleY="124735" custRadScaleRad="112831" custRadScaleInc="5393">
        <dgm:presLayoutVars>
          <dgm:bulletEnabled val="1"/>
        </dgm:presLayoutVars>
      </dgm:prSet>
      <dgm:spPr/>
      <dgm:t>
        <a:bodyPr/>
        <a:lstStyle/>
        <a:p>
          <a:endParaRPr lang="en-US"/>
        </a:p>
      </dgm:t>
    </dgm:pt>
    <dgm:pt modelId="{0CD98C8E-9523-4E2C-8813-17838048E9E3}" type="pres">
      <dgm:prSet presAssocID="{396345AC-4FDD-429E-81E1-5BD8DA4FCF20}" presName="parTrans" presStyleLbl="bgSibTrans2D1" presStyleIdx="1" presStyleCnt="3"/>
      <dgm:spPr/>
      <dgm:t>
        <a:bodyPr/>
        <a:lstStyle/>
        <a:p>
          <a:endParaRPr lang="en-US"/>
        </a:p>
      </dgm:t>
    </dgm:pt>
    <dgm:pt modelId="{D135E20B-43FE-446E-81F4-044D896F7867}" type="pres">
      <dgm:prSet presAssocID="{4568FACA-945A-493E-A45F-C982893C2D9C}" presName="node" presStyleLbl="node1" presStyleIdx="1" presStyleCnt="3" custScaleX="118936" custScaleY="118921" custRadScaleRad="97679" custRadScaleInc="-1114">
        <dgm:presLayoutVars>
          <dgm:bulletEnabled val="1"/>
        </dgm:presLayoutVars>
      </dgm:prSet>
      <dgm:spPr/>
      <dgm:t>
        <a:bodyPr/>
        <a:lstStyle/>
        <a:p>
          <a:endParaRPr lang="en-US"/>
        </a:p>
      </dgm:t>
    </dgm:pt>
    <dgm:pt modelId="{8209F940-820B-4363-AF7D-B207A603B97E}" type="pres">
      <dgm:prSet presAssocID="{CD3A5A7D-6720-45F4-8779-1DE3842B65F8}" presName="parTrans" presStyleLbl="bgSibTrans2D1" presStyleIdx="2" presStyleCnt="3"/>
      <dgm:spPr/>
      <dgm:t>
        <a:bodyPr/>
        <a:lstStyle/>
        <a:p>
          <a:endParaRPr lang="en-US"/>
        </a:p>
      </dgm:t>
    </dgm:pt>
    <dgm:pt modelId="{8DE7F0DF-DFAA-480A-9B3A-4C70FDEA5BE8}" type="pres">
      <dgm:prSet presAssocID="{AA8FA978-B61F-4A4C-A48B-01B819D26962}" presName="node" presStyleLbl="node1" presStyleIdx="2" presStyleCnt="3" custScaleX="111545" custScaleY="114417" custRadScaleRad="115259" custRadScaleInc="-4843">
        <dgm:presLayoutVars>
          <dgm:bulletEnabled val="1"/>
        </dgm:presLayoutVars>
      </dgm:prSet>
      <dgm:spPr/>
      <dgm:t>
        <a:bodyPr/>
        <a:lstStyle/>
        <a:p>
          <a:endParaRPr lang="en-US"/>
        </a:p>
      </dgm:t>
    </dgm:pt>
  </dgm:ptLst>
  <dgm:cxnLst>
    <dgm:cxn modelId="{6523910C-6FC3-42D7-B1A0-127F34CD804F}" srcId="{1009A101-8966-481E-9EEA-E94B380EBA21}" destId="{AE15F130-1924-4382-A914-59AB91D4E22A}" srcOrd="0" destOrd="0" parTransId="{1F40FBC4-E705-42AA-BB21-E27BD7D3BC73}" sibTransId="{D29E2E04-1819-485F-9006-F3B7C9648A02}"/>
    <dgm:cxn modelId="{A270F790-C145-445C-B847-F3F8D35AC0E1}" type="presOf" srcId="{1009A101-8966-481E-9EEA-E94B380EBA21}" destId="{E19D4EEF-20B8-45CC-990D-40124CC063CC}" srcOrd="0" destOrd="0" presId="urn:microsoft.com/office/officeart/2005/8/layout/radial4"/>
    <dgm:cxn modelId="{1C6EA074-EA29-45FC-9224-60B4F538BEEA}" type="presOf" srcId="{4A531C45-83FF-4FF2-9064-21FAF2AA6548}" destId="{E2BEF18A-C5E4-48B3-BE9C-B7FE6DC9A664}" srcOrd="0" destOrd="0" presId="urn:microsoft.com/office/officeart/2005/8/layout/radial4"/>
    <dgm:cxn modelId="{C05BFF69-DAA8-448E-ADA7-F9A6525D4759}" type="presOf" srcId="{1F40FBC4-E705-42AA-BB21-E27BD7D3BC73}" destId="{210DBD19-0BE3-4869-B7B2-2FFB8BAC3DA2}" srcOrd="0" destOrd="0" presId="urn:microsoft.com/office/officeart/2005/8/layout/radial4"/>
    <dgm:cxn modelId="{C6783AFB-99BF-4DEF-A33F-C4634C004ABA}" type="presOf" srcId="{4568FACA-945A-493E-A45F-C982893C2D9C}" destId="{D135E20B-43FE-446E-81F4-044D896F7867}" srcOrd="0" destOrd="0" presId="urn:microsoft.com/office/officeart/2005/8/layout/radial4"/>
    <dgm:cxn modelId="{E556FA77-4821-43A3-A83B-95166F74AFC6}" type="presOf" srcId="{CD3A5A7D-6720-45F4-8779-1DE3842B65F8}" destId="{8209F940-820B-4363-AF7D-B207A603B97E}" srcOrd="0" destOrd="0" presId="urn:microsoft.com/office/officeart/2005/8/layout/radial4"/>
    <dgm:cxn modelId="{E675F24C-FA7A-40EF-8A73-528E5C1EE484}" srcId="{4A531C45-83FF-4FF2-9064-21FAF2AA6548}" destId="{1009A101-8966-481E-9EEA-E94B380EBA21}" srcOrd="0" destOrd="0" parTransId="{3C32CFFF-B253-42D9-938B-DCA8D6FCB7FA}" sibTransId="{37DFC0F1-F043-48A5-96A6-49734B6174AF}"/>
    <dgm:cxn modelId="{8D8AE31A-65AC-4FED-8FD3-236F225E4583}" srcId="{1009A101-8966-481E-9EEA-E94B380EBA21}" destId="{AA8FA978-B61F-4A4C-A48B-01B819D26962}" srcOrd="2" destOrd="0" parTransId="{CD3A5A7D-6720-45F4-8779-1DE3842B65F8}" sibTransId="{66C48DDB-10B1-4C40-8F0E-84CB759D6ADB}"/>
    <dgm:cxn modelId="{4153A4F8-918D-4A51-B48C-3925D28D02AA}" srcId="{1009A101-8966-481E-9EEA-E94B380EBA21}" destId="{4568FACA-945A-493E-A45F-C982893C2D9C}" srcOrd="1" destOrd="0" parTransId="{396345AC-4FDD-429E-81E1-5BD8DA4FCF20}" sibTransId="{A2C18965-0F99-41ED-9AB2-3047BA2439A1}"/>
    <dgm:cxn modelId="{A829DBBE-E6AF-4C87-B157-9B3BDA3311D0}" type="presOf" srcId="{AA8FA978-B61F-4A4C-A48B-01B819D26962}" destId="{8DE7F0DF-DFAA-480A-9B3A-4C70FDEA5BE8}" srcOrd="0" destOrd="0" presId="urn:microsoft.com/office/officeart/2005/8/layout/radial4"/>
    <dgm:cxn modelId="{4E599F68-5FD5-4C27-8D14-33BD07896B79}" type="presOf" srcId="{AE15F130-1924-4382-A914-59AB91D4E22A}" destId="{6481730F-702D-48AA-A4CE-6D2B1B820ECD}" srcOrd="0" destOrd="0" presId="urn:microsoft.com/office/officeart/2005/8/layout/radial4"/>
    <dgm:cxn modelId="{DB8B7706-C934-41B0-8680-4584EB3C09C2}" type="presOf" srcId="{396345AC-4FDD-429E-81E1-5BD8DA4FCF20}" destId="{0CD98C8E-9523-4E2C-8813-17838048E9E3}" srcOrd="0" destOrd="0" presId="urn:microsoft.com/office/officeart/2005/8/layout/radial4"/>
    <dgm:cxn modelId="{04315875-CF50-46F2-9071-DCDB5935845E}" type="presParOf" srcId="{E2BEF18A-C5E4-48B3-BE9C-B7FE6DC9A664}" destId="{E19D4EEF-20B8-45CC-990D-40124CC063CC}" srcOrd="0" destOrd="0" presId="urn:microsoft.com/office/officeart/2005/8/layout/radial4"/>
    <dgm:cxn modelId="{E4A1E875-0372-4C00-BBD0-D5B276BB520A}" type="presParOf" srcId="{E2BEF18A-C5E4-48B3-BE9C-B7FE6DC9A664}" destId="{210DBD19-0BE3-4869-B7B2-2FFB8BAC3DA2}" srcOrd="1" destOrd="0" presId="urn:microsoft.com/office/officeart/2005/8/layout/radial4"/>
    <dgm:cxn modelId="{08E16240-A552-4011-A735-152733D0846B}" type="presParOf" srcId="{E2BEF18A-C5E4-48B3-BE9C-B7FE6DC9A664}" destId="{6481730F-702D-48AA-A4CE-6D2B1B820ECD}" srcOrd="2" destOrd="0" presId="urn:microsoft.com/office/officeart/2005/8/layout/radial4"/>
    <dgm:cxn modelId="{E2C4DE75-84E2-40DA-A409-221BD6F74C81}" type="presParOf" srcId="{E2BEF18A-C5E4-48B3-BE9C-B7FE6DC9A664}" destId="{0CD98C8E-9523-4E2C-8813-17838048E9E3}" srcOrd="3" destOrd="0" presId="urn:microsoft.com/office/officeart/2005/8/layout/radial4"/>
    <dgm:cxn modelId="{36EBE5A2-CC62-4D57-96E3-09D79A4FDAA4}" type="presParOf" srcId="{E2BEF18A-C5E4-48B3-BE9C-B7FE6DC9A664}" destId="{D135E20B-43FE-446E-81F4-044D896F7867}" srcOrd="4" destOrd="0" presId="urn:microsoft.com/office/officeart/2005/8/layout/radial4"/>
    <dgm:cxn modelId="{6A38B4B2-0C5D-408B-BBA3-49FA991A6B46}" type="presParOf" srcId="{E2BEF18A-C5E4-48B3-BE9C-B7FE6DC9A664}" destId="{8209F940-820B-4363-AF7D-B207A603B97E}" srcOrd="5" destOrd="0" presId="urn:microsoft.com/office/officeart/2005/8/layout/radial4"/>
    <dgm:cxn modelId="{DE07E76E-C984-4EAF-92DC-4D5017D8FE36}" type="presParOf" srcId="{E2BEF18A-C5E4-48B3-BE9C-B7FE6DC9A664}" destId="{8DE7F0DF-DFAA-480A-9B3A-4C70FDEA5BE8}" srcOrd="6" destOrd="0" presId="urn:microsoft.com/office/officeart/2005/8/layout/radial4"/>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6F521A1-1278-4808-93BB-9C76F4DD8C28}" type="doc">
      <dgm:prSet loTypeId="urn:microsoft.com/office/officeart/2005/8/layout/chevron1" loCatId="process" qsTypeId="urn:microsoft.com/office/officeart/2005/8/quickstyle/simple1" qsCatId="simple" csTypeId="urn:microsoft.com/office/officeart/2005/8/colors/accent1_2" csCatId="accent1" phldr="1"/>
      <dgm:spPr/>
    </dgm:pt>
    <dgm:pt modelId="{D89EB47C-A648-4CC3-9785-9694F48F379C}">
      <dgm:prSet phldrT="[Text]"/>
      <dgm:spPr/>
      <dgm:t>
        <a:bodyPr/>
        <a:lstStyle/>
        <a:p>
          <a:r>
            <a:rPr lang="en-US" dirty="0"/>
            <a:t>Determine if your facility is eligible for CACFP</a:t>
          </a:r>
        </a:p>
      </dgm:t>
    </dgm:pt>
    <dgm:pt modelId="{EC328853-013E-4182-871E-F4D576BD1084}" type="parTrans" cxnId="{77479819-A5F6-4F92-9D24-BFDAD9D95C7A}">
      <dgm:prSet/>
      <dgm:spPr/>
      <dgm:t>
        <a:bodyPr/>
        <a:lstStyle/>
        <a:p>
          <a:endParaRPr lang="en-US"/>
        </a:p>
      </dgm:t>
    </dgm:pt>
    <dgm:pt modelId="{649CE6E6-562F-4709-9C7A-06974DF74BA9}" type="sibTrans" cxnId="{77479819-A5F6-4F92-9D24-BFDAD9D95C7A}">
      <dgm:prSet/>
      <dgm:spPr/>
      <dgm:t>
        <a:bodyPr/>
        <a:lstStyle/>
        <a:p>
          <a:endParaRPr lang="en-US"/>
        </a:p>
      </dgm:t>
    </dgm:pt>
    <dgm:pt modelId="{B69D64B4-4934-4D23-84F0-A56A44D9EFCF}">
      <dgm:prSet phldrT="[Text]"/>
      <dgm:spPr/>
      <dgm:t>
        <a:bodyPr/>
        <a:lstStyle/>
        <a:p>
          <a:r>
            <a:rPr lang="en-US" dirty="0"/>
            <a:t>If eligible, participate in CACFP</a:t>
          </a:r>
        </a:p>
      </dgm:t>
    </dgm:pt>
    <dgm:pt modelId="{35448CD1-BFF1-48D8-A57C-DE64C366773F}" type="parTrans" cxnId="{132EA877-763E-48D8-975C-F027339FDF8E}">
      <dgm:prSet/>
      <dgm:spPr/>
      <dgm:t>
        <a:bodyPr/>
        <a:lstStyle/>
        <a:p>
          <a:endParaRPr lang="en-US"/>
        </a:p>
      </dgm:t>
    </dgm:pt>
    <dgm:pt modelId="{A281D878-47EE-40AB-A43F-8E69A3C221C7}" type="sibTrans" cxnId="{132EA877-763E-48D8-975C-F027339FDF8E}">
      <dgm:prSet/>
      <dgm:spPr/>
      <dgm:t>
        <a:bodyPr/>
        <a:lstStyle/>
        <a:p>
          <a:endParaRPr lang="en-US"/>
        </a:p>
      </dgm:t>
    </dgm:pt>
    <dgm:pt modelId="{226F32F8-C284-4250-BB46-791047DED402}">
      <dgm:prSet phldrT="[Text]"/>
      <dgm:spPr/>
      <dgm:t>
        <a:bodyPr/>
        <a:lstStyle/>
        <a:p>
          <a:r>
            <a:rPr lang="en-US" dirty="0"/>
            <a:t>Document eligibility and participation status</a:t>
          </a:r>
        </a:p>
      </dgm:t>
    </dgm:pt>
    <dgm:pt modelId="{5B89A816-6DC4-4CDF-AABC-90B414E8F46A}" type="parTrans" cxnId="{7446186D-EE92-4750-9A4E-B4966233862B}">
      <dgm:prSet/>
      <dgm:spPr/>
      <dgm:t>
        <a:bodyPr/>
        <a:lstStyle/>
        <a:p>
          <a:endParaRPr lang="en-US"/>
        </a:p>
      </dgm:t>
    </dgm:pt>
    <dgm:pt modelId="{ED69773B-7D09-4EF3-BC2D-E8A08C5B779A}" type="sibTrans" cxnId="{7446186D-EE92-4750-9A4E-B4966233862B}">
      <dgm:prSet/>
      <dgm:spPr/>
      <dgm:t>
        <a:bodyPr/>
        <a:lstStyle/>
        <a:p>
          <a:endParaRPr lang="en-US"/>
        </a:p>
      </dgm:t>
    </dgm:pt>
    <dgm:pt modelId="{F973AD5F-9454-4782-AD70-EC6AD1BF7C5C}" type="pres">
      <dgm:prSet presAssocID="{06F521A1-1278-4808-93BB-9C76F4DD8C28}" presName="Name0" presStyleCnt="0">
        <dgm:presLayoutVars>
          <dgm:dir/>
          <dgm:animLvl val="lvl"/>
          <dgm:resizeHandles val="exact"/>
        </dgm:presLayoutVars>
      </dgm:prSet>
      <dgm:spPr/>
    </dgm:pt>
    <dgm:pt modelId="{22671DF3-BF40-4812-A6B0-344BB477A1B7}" type="pres">
      <dgm:prSet presAssocID="{D89EB47C-A648-4CC3-9785-9694F48F379C}" presName="parTxOnly" presStyleLbl="node1" presStyleIdx="0" presStyleCnt="3">
        <dgm:presLayoutVars>
          <dgm:chMax val="0"/>
          <dgm:chPref val="0"/>
          <dgm:bulletEnabled val="1"/>
        </dgm:presLayoutVars>
      </dgm:prSet>
      <dgm:spPr/>
      <dgm:t>
        <a:bodyPr/>
        <a:lstStyle/>
        <a:p>
          <a:endParaRPr lang="en-US"/>
        </a:p>
      </dgm:t>
    </dgm:pt>
    <dgm:pt modelId="{65011F2B-23E0-44E3-A11C-C358920727A6}" type="pres">
      <dgm:prSet presAssocID="{649CE6E6-562F-4709-9C7A-06974DF74BA9}" presName="parTxOnlySpace" presStyleCnt="0"/>
      <dgm:spPr/>
    </dgm:pt>
    <dgm:pt modelId="{00FF1CDF-7217-4971-ADD8-B29239B5A879}" type="pres">
      <dgm:prSet presAssocID="{B69D64B4-4934-4D23-84F0-A56A44D9EFCF}" presName="parTxOnly" presStyleLbl="node1" presStyleIdx="1" presStyleCnt="3">
        <dgm:presLayoutVars>
          <dgm:chMax val="0"/>
          <dgm:chPref val="0"/>
          <dgm:bulletEnabled val="1"/>
        </dgm:presLayoutVars>
      </dgm:prSet>
      <dgm:spPr/>
      <dgm:t>
        <a:bodyPr/>
        <a:lstStyle/>
        <a:p>
          <a:endParaRPr lang="en-US"/>
        </a:p>
      </dgm:t>
    </dgm:pt>
    <dgm:pt modelId="{9ADCED27-3464-4F97-9379-0E339B22634C}" type="pres">
      <dgm:prSet presAssocID="{A281D878-47EE-40AB-A43F-8E69A3C221C7}" presName="parTxOnlySpace" presStyleCnt="0"/>
      <dgm:spPr/>
    </dgm:pt>
    <dgm:pt modelId="{72FFDB87-A874-4246-B869-9D18B0EA6CBF}" type="pres">
      <dgm:prSet presAssocID="{226F32F8-C284-4250-BB46-791047DED402}" presName="parTxOnly" presStyleLbl="node1" presStyleIdx="2" presStyleCnt="3">
        <dgm:presLayoutVars>
          <dgm:chMax val="0"/>
          <dgm:chPref val="0"/>
          <dgm:bulletEnabled val="1"/>
        </dgm:presLayoutVars>
      </dgm:prSet>
      <dgm:spPr/>
      <dgm:t>
        <a:bodyPr/>
        <a:lstStyle/>
        <a:p>
          <a:endParaRPr lang="en-US"/>
        </a:p>
      </dgm:t>
    </dgm:pt>
  </dgm:ptLst>
  <dgm:cxnLst>
    <dgm:cxn modelId="{E33397A7-465F-4D46-92AC-8FA88CE8CD9C}" type="presOf" srcId="{06F521A1-1278-4808-93BB-9C76F4DD8C28}" destId="{F973AD5F-9454-4782-AD70-EC6AD1BF7C5C}" srcOrd="0" destOrd="0" presId="urn:microsoft.com/office/officeart/2005/8/layout/chevron1"/>
    <dgm:cxn modelId="{64C1164F-4CD6-4A43-8DF6-5F4C45715736}" type="presOf" srcId="{B69D64B4-4934-4D23-84F0-A56A44D9EFCF}" destId="{00FF1CDF-7217-4971-ADD8-B29239B5A879}" srcOrd="0" destOrd="0" presId="urn:microsoft.com/office/officeart/2005/8/layout/chevron1"/>
    <dgm:cxn modelId="{A1B7C83A-FBA1-44EC-80F4-1C2BF35A9CAF}" type="presOf" srcId="{226F32F8-C284-4250-BB46-791047DED402}" destId="{72FFDB87-A874-4246-B869-9D18B0EA6CBF}" srcOrd="0" destOrd="0" presId="urn:microsoft.com/office/officeart/2005/8/layout/chevron1"/>
    <dgm:cxn modelId="{C4F034BD-0875-48AF-BE28-9DDED60B16EE}" type="presOf" srcId="{D89EB47C-A648-4CC3-9785-9694F48F379C}" destId="{22671DF3-BF40-4812-A6B0-344BB477A1B7}" srcOrd="0" destOrd="0" presId="urn:microsoft.com/office/officeart/2005/8/layout/chevron1"/>
    <dgm:cxn modelId="{132EA877-763E-48D8-975C-F027339FDF8E}" srcId="{06F521A1-1278-4808-93BB-9C76F4DD8C28}" destId="{B69D64B4-4934-4D23-84F0-A56A44D9EFCF}" srcOrd="1" destOrd="0" parTransId="{35448CD1-BFF1-48D8-A57C-DE64C366773F}" sibTransId="{A281D878-47EE-40AB-A43F-8E69A3C221C7}"/>
    <dgm:cxn modelId="{77479819-A5F6-4F92-9D24-BFDAD9D95C7A}" srcId="{06F521A1-1278-4808-93BB-9C76F4DD8C28}" destId="{D89EB47C-A648-4CC3-9785-9694F48F379C}" srcOrd="0" destOrd="0" parTransId="{EC328853-013E-4182-871E-F4D576BD1084}" sibTransId="{649CE6E6-562F-4709-9C7A-06974DF74BA9}"/>
    <dgm:cxn modelId="{7446186D-EE92-4750-9A4E-B4966233862B}" srcId="{06F521A1-1278-4808-93BB-9C76F4DD8C28}" destId="{226F32F8-C284-4250-BB46-791047DED402}" srcOrd="2" destOrd="0" parTransId="{5B89A816-6DC4-4CDF-AABC-90B414E8F46A}" sibTransId="{ED69773B-7D09-4EF3-BC2D-E8A08C5B779A}"/>
    <dgm:cxn modelId="{573758F2-97CE-4726-A58C-F00B4750EF52}" type="presParOf" srcId="{F973AD5F-9454-4782-AD70-EC6AD1BF7C5C}" destId="{22671DF3-BF40-4812-A6B0-344BB477A1B7}" srcOrd="0" destOrd="0" presId="urn:microsoft.com/office/officeart/2005/8/layout/chevron1"/>
    <dgm:cxn modelId="{A560CA14-DCE1-4AE5-B9F6-F85EF5531E62}" type="presParOf" srcId="{F973AD5F-9454-4782-AD70-EC6AD1BF7C5C}" destId="{65011F2B-23E0-44E3-A11C-C358920727A6}" srcOrd="1" destOrd="0" presId="urn:microsoft.com/office/officeart/2005/8/layout/chevron1"/>
    <dgm:cxn modelId="{49D09A94-D0EC-44D1-A60A-949327944583}" type="presParOf" srcId="{F973AD5F-9454-4782-AD70-EC6AD1BF7C5C}" destId="{00FF1CDF-7217-4971-ADD8-B29239B5A879}" srcOrd="2" destOrd="0" presId="urn:microsoft.com/office/officeart/2005/8/layout/chevron1"/>
    <dgm:cxn modelId="{1E7EEB7C-E753-4D71-88B0-D900774625FF}" type="presParOf" srcId="{F973AD5F-9454-4782-AD70-EC6AD1BF7C5C}" destId="{9ADCED27-3464-4F97-9379-0E339B22634C}" srcOrd="3" destOrd="0" presId="urn:microsoft.com/office/officeart/2005/8/layout/chevron1"/>
    <dgm:cxn modelId="{565B5729-9447-4342-91F1-58790EF14756}" type="presParOf" srcId="{F973AD5F-9454-4782-AD70-EC6AD1BF7C5C}" destId="{72FFDB87-A874-4246-B869-9D18B0EA6CBF}"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E995D79-ED17-4D97-B2B9-98AE13231C83}" type="doc">
      <dgm:prSet loTypeId="urn:microsoft.com/office/officeart/2005/8/layout/venn3" loCatId="relationship" qsTypeId="urn:microsoft.com/office/officeart/2005/8/quickstyle/simple1" qsCatId="simple" csTypeId="urn:microsoft.com/office/officeart/2005/8/colors/colorful1" csCatId="colorful" phldr="1"/>
      <dgm:spPr/>
      <dgm:t>
        <a:bodyPr/>
        <a:lstStyle/>
        <a:p>
          <a:endParaRPr lang="en-US"/>
        </a:p>
      </dgm:t>
    </dgm:pt>
    <dgm:pt modelId="{7782AFB8-742D-472E-816C-035E93743DE1}">
      <dgm:prSet phldrT="[Text]"/>
      <dgm:spPr/>
      <dgm:t>
        <a:bodyPr/>
        <a:lstStyle/>
        <a:p>
          <a:r>
            <a:rPr lang="en-US" dirty="0"/>
            <a:t>No Fruit Juice Under 0 – 11 </a:t>
          </a:r>
          <a:r>
            <a:rPr lang="en-US" dirty="0" err="1"/>
            <a:t>Mos</a:t>
          </a:r>
          <a:r>
            <a:rPr lang="en-US" dirty="0"/>
            <a:t>* </a:t>
          </a:r>
        </a:p>
      </dgm:t>
    </dgm:pt>
    <dgm:pt modelId="{FE148E59-D29C-4D55-BB2B-7D9E58CE27E4}" type="parTrans" cxnId="{C8C0E69F-13CF-4A87-8501-5373FF8675EB}">
      <dgm:prSet/>
      <dgm:spPr/>
      <dgm:t>
        <a:bodyPr/>
        <a:lstStyle/>
        <a:p>
          <a:endParaRPr lang="en-US"/>
        </a:p>
      </dgm:t>
    </dgm:pt>
    <dgm:pt modelId="{63CD87A0-65FE-4E4E-8712-797F0B20FE9B}" type="sibTrans" cxnId="{C8C0E69F-13CF-4A87-8501-5373FF8675EB}">
      <dgm:prSet/>
      <dgm:spPr/>
      <dgm:t>
        <a:bodyPr/>
        <a:lstStyle/>
        <a:p>
          <a:endParaRPr lang="en-US"/>
        </a:p>
      </dgm:t>
    </dgm:pt>
    <dgm:pt modelId="{C88B1B6A-05FD-452C-86EA-1E3B29C7D769}">
      <dgm:prSet phldrT="[Text]"/>
      <dgm:spPr/>
      <dgm:t>
        <a:bodyPr/>
        <a:lstStyle/>
        <a:p>
          <a:r>
            <a:rPr lang="en-US" dirty="0"/>
            <a:t>Juice No More than 2 x per Week*</a:t>
          </a:r>
        </a:p>
      </dgm:t>
    </dgm:pt>
    <dgm:pt modelId="{4E6DC2D0-D673-467E-932C-65D4028D0911}" type="parTrans" cxnId="{E5FD1BDC-2C94-4AC2-A1A3-EEF22750A06A}">
      <dgm:prSet/>
      <dgm:spPr/>
      <dgm:t>
        <a:bodyPr/>
        <a:lstStyle/>
        <a:p>
          <a:endParaRPr lang="en-US"/>
        </a:p>
      </dgm:t>
    </dgm:pt>
    <dgm:pt modelId="{F343E0BB-AE29-4401-BAF2-B2BFA157A5C5}" type="sibTrans" cxnId="{E5FD1BDC-2C94-4AC2-A1A3-EEF22750A06A}">
      <dgm:prSet/>
      <dgm:spPr/>
      <dgm:t>
        <a:bodyPr/>
        <a:lstStyle/>
        <a:p>
          <a:endParaRPr lang="en-US"/>
        </a:p>
      </dgm:t>
    </dgm:pt>
    <dgm:pt modelId="{AE0D3140-623A-469B-9079-9DCFAFBDDB8B}">
      <dgm:prSet phldrT="[Text]"/>
      <dgm:spPr/>
      <dgm:t>
        <a:bodyPr/>
        <a:lstStyle/>
        <a:p>
          <a:r>
            <a:rPr lang="en-US" dirty="0"/>
            <a:t>No More than 4 </a:t>
          </a:r>
          <a:r>
            <a:rPr lang="en-US" dirty="0" err="1"/>
            <a:t>oz</a:t>
          </a:r>
          <a:r>
            <a:rPr lang="en-US" dirty="0"/>
            <a:t> of Juice Offered at One Time for Children 1 – 5 Years </a:t>
          </a:r>
        </a:p>
      </dgm:t>
    </dgm:pt>
    <dgm:pt modelId="{3D0CE508-0A1D-462C-B9FF-9529C9EDFF0C}" type="parTrans" cxnId="{3361DF28-97E7-4ECC-A14B-6FA77A849543}">
      <dgm:prSet/>
      <dgm:spPr/>
      <dgm:t>
        <a:bodyPr/>
        <a:lstStyle/>
        <a:p>
          <a:endParaRPr lang="en-US"/>
        </a:p>
      </dgm:t>
    </dgm:pt>
    <dgm:pt modelId="{3D101207-9A96-4D44-87FE-046D0C2F0942}" type="sibTrans" cxnId="{3361DF28-97E7-4ECC-A14B-6FA77A849543}">
      <dgm:prSet/>
      <dgm:spPr/>
      <dgm:t>
        <a:bodyPr/>
        <a:lstStyle/>
        <a:p>
          <a:endParaRPr lang="en-US"/>
        </a:p>
      </dgm:t>
    </dgm:pt>
    <dgm:pt modelId="{9A37ACB4-2BF8-40C9-8DC7-6D2D8CD5FF70}">
      <dgm:prSet phldrT="[Text]"/>
      <dgm:spPr/>
      <dgm:t>
        <a:bodyPr/>
        <a:lstStyle/>
        <a:p>
          <a:r>
            <a:rPr lang="en-US" dirty="0"/>
            <a:t>No More than 6 </a:t>
          </a:r>
          <a:r>
            <a:rPr lang="en-US" dirty="0" err="1"/>
            <a:t>oz</a:t>
          </a:r>
          <a:r>
            <a:rPr lang="en-US" dirty="0"/>
            <a:t> of Juice Offered at One Time for Children 6 Years +</a:t>
          </a:r>
        </a:p>
      </dgm:t>
    </dgm:pt>
    <dgm:pt modelId="{E36BCE7E-A121-4695-818E-F8C77144EDDB}" type="parTrans" cxnId="{5429A48E-44A1-4D2E-B195-C99FF53A3144}">
      <dgm:prSet/>
      <dgm:spPr/>
      <dgm:t>
        <a:bodyPr/>
        <a:lstStyle/>
        <a:p>
          <a:endParaRPr lang="en-US"/>
        </a:p>
      </dgm:t>
    </dgm:pt>
    <dgm:pt modelId="{3CD06C85-BED4-4EAD-8A29-F3964D38DAA5}" type="sibTrans" cxnId="{5429A48E-44A1-4D2E-B195-C99FF53A3144}">
      <dgm:prSet/>
      <dgm:spPr/>
      <dgm:t>
        <a:bodyPr/>
        <a:lstStyle/>
        <a:p>
          <a:endParaRPr lang="en-US"/>
        </a:p>
      </dgm:t>
    </dgm:pt>
    <dgm:pt modelId="{AA94194C-576C-479A-98F7-F4582C63D6A8}">
      <dgm:prSet/>
      <dgm:spPr/>
      <dgm:t>
        <a:bodyPr/>
        <a:lstStyle/>
        <a:p>
          <a:r>
            <a:rPr lang="en-US" dirty="0"/>
            <a:t>Only 100% Fruit Juice and Only at Meal or Snack Time if Served*</a:t>
          </a:r>
        </a:p>
      </dgm:t>
    </dgm:pt>
    <dgm:pt modelId="{EB016632-D6E0-487C-B15A-10B10F26B113}" type="parTrans" cxnId="{B410D497-D9A8-4060-A6F8-94B671F726A5}">
      <dgm:prSet/>
      <dgm:spPr/>
      <dgm:t>
        <a:bodyPr/>
        <a:lstStyle/>
        <a:p>
          <a:endParaRPr lang="en-US"/>
        </a:p>
      </dgm:t>
    </dgm:pt>
    <dgm:pt modelId="{56ACB885-9CA5-40D3-B1A6-172CA1784749}" type="sibTrans" cxnId="{B410D497-D9A8-4060-A6F8-94B671F726A5}">
      <dgm:prSet/>
      <dgm:spPr/>
      <dgm:t>
        <a:bodyPr/>
        <a:lstStyle/>
        <a:p>
          <a:endParaRPr lang="en-US"/>
        </a:p>
      </dgm:t>
    </dgm:pt>
    <dgm:pt modelId="{44B7630B-9328-44D4-A2D9-E9367EF7B900}" type="pres">
      <dgm:prSet presAssocID="{BE995D79-ED17-4D97-B2B9-98AE13231C83}" presName="Name0" presStyleCnt="0">
        <dgm:presLayoutVars>
          <dgm:dir/>
          <dgm:resizeHandles val="exact"/>
        </dgm:presLayoutVars>
      </dgm:prSet>
      <dgm:spPr/>
      <dgm:t>
        <a:bodyPr/>
        <a:lstStyle/>
        <a:p>
          <a:endParaRPr lang="en-US"/>
        </a:p>
      </dgm:t>
    </dgm:pt>
    <dgm:pt modelId="{043A72C0-E0FF-493C-BB65-8D2CFFB7415B}" type="pres">
      <dgm:prSet presAssocID="{7782AFB8-742D-472E-816C-035E93743DE1}" presName="Name5" presStyleLbl="vennNode1" presStyleIdx="0" presStyleCnt="5">
        <dgm:presLayoutVars>
          <dgm:bulletEnabled val="1"/>
        </dgm:presLayoutVars>
      </dgm:prSet>
      <dgm:spPr/>
      <dgm:t>
        <a:bodyPr/>
        <a:lstStyle/>
        <a:p>
          <a:endParaRPr lang="en-US"/>
        </a:p>
      </dgm:t>
    </dgm:pt>
    <dgm:pt modelId="{6DD4C651-1124-4FBD-8066-B04ACAA6049D}" type="pres">
      <dgm:prSet presAssocID="{63CD87A0-65FE-4E4E-8712-797F0B20FE9B}" presName="space" presStyleCnt="0"/>
      <dgm:spPr/>
    </dgm:pt>
    <dgm:pt modelId="{5932B012-9973-44E0-B2AC-34018FA899FC}" type="pres">
      <dgm:prSet presAssocID="{C88B1B6A-05FD-452C-86EA-1E3B29C7D769}" presName="Name5" presStyleLbl="vennNode1" presStyleIdx="1" presStyleCnt="5" custLinFactNeighborY="-814">
        <dgm:presLayoutVars>
          <dgm:bulletEnabled val="1"/>
        </dgm:presLayoutVars>
      </dgm:prSet>
      <dgm:spPr/>
      <dgm:t>
        <a:bodyPr/>
        <a:lstStyle/>
        <a:p>
          <a:endParaRPr lang="en-US"/>
        </a:p>
      </dgm:t>
    </dgm:pt>
    <dgm:pt modelId="{D68826C0-365F-40DA-9582-04757B987F80}" type="pres">
      <dgm:prSet presAssocID="{F343E0BB-AE29-4401-BAF2-B2BFA157A5C5}" presName="space" presStyleCnt="0"/>
      <dgm:spPr/>
    </dgm:pt>
    <dgm:pt modelId="{19398E34-2BE8-402C-A0C5-CC4963EA196E}" type="pres">
      <dgm:prSet presAssocID="{AE0D3140-623A-469B-9079-9DCFAFBDDB8B}" presName="Name5" presStyleLbl="vennNode1" presStyleIdx="2" presStyleCnt="5">
        <dgm:presLayoutVars>
          <dgm:bulletEnabled val="1"/>
        </dgm:presLayoutVars>
      </dgm:prSet>
      <dgm:spPr/>
      <dgm:t>
        <a:bodyPr/>
        <a:lstStyle/>
        <a:p>
          <a:endParaRPr lang="en-US"/>
        </a:p>
      </dgm:t>
    </dgm:pt>
    <dgm:pt modelId="{A57AA5D2-7D64-4B8C-B731-2AB68F5DDE4C}" type="pres">
      <dgm:prSet presAssocID="{3D101207-9A96-4D44-87FE-046D0C2F0942}" presName="space" presStyleCnt="0"/>
      <dgm:spPr/>
    </dgm:pt>
    <dgm:pt modelId="{0857544A-9552-4211-A1EC-4BCFCD9A675B}" type="pres">
      <dgm:prSet presAssocID="{9A37ACB4-2BF8-40C9-8DC7-6D2D8CD5FF70}" presName="Name5" presStyleLbl="vennNode1" presStyleIdx="3" presStyleCnt="5">
        <dgm:presLayoutVars>
          <dgm:bulletEnabled val="1"/>
        </dgm:presLayoutVars>
      </dgm:prSet>
      <dgm:spPr/>
      <dgm:t>
        <a:bodyPr/>
        <a:lstStyle/>
        <a:p>
          <a:endParaRPr lang="en-US"/>
        </a:p>
      </dgm:t>
    </dgm:pt>
    <dgm:pt modelId="{9D139127-0F3D-4E45-8C5B-AD654EA57C0A}" type="pres">
      <dgm:prSet presAssocID="{3CD06C85-BED4-4EAD-8A29-F3964D38DAA5}" presName="space" presStyleCnt="0"/>
      <dgm:spPr/>
    </dgm:pt>
    <dgm:pt modelId="{1F922370-129C-4AE5-8E70-859F8A324AE8}" type="pres">
      <dgm:prSet presAssocID="{AA94194C-576C-479A-98F7-F4582C63D6A8}" presName="Name5" presStyleLbl="vennNode1" presStyleIdx="4" presStyleCnt="5">
        <dgm:presLayoutVars>
          <dgm:bulletEnabled val="1"/>
        </dgm:presLayoutVars>
      </dgm:prSet>
      <dgm:spPr/>
      <dgm:t>
        <a:bodyPr/>
        <a:lstStyle/>
        <a:p>
          <a:endParaRPr lang="en-US"/>
        </a:p>
      </dgm:t>
    </dgm:pt>
  </dgm:ptLst>
  <dgm:cxnLst>
    <dgm:cxn modelId="{C8C0E69F-13CF-4A87-8501-5373FF8675EB}" srcId="{BE995D79-ED17-4D97-B2B9-98AE13231C83}" destId="{7782AFB8-742D-472E-816C-035E93743DE1}" srcOrd="0" destOrd="0" parTransId="{FE148E59-D29C-4D55-BB2B-7D9E58CE27E4}" sibTransId="{63CD87A0-65FE-4E4E-8712-797F0B20FE9B}"/>
    <dgm:cxn modelId="{B8C66F54-BF0A-4CC0-9AC6-671818E396B3}" type="presOf" srcId="{BE995D79-ED17-4D97-B2B9-98AE13231C83}" destId="{44B7630B-9328-44D4-A2D9-E9367EF7B900}" srcOrd="0" destOrd="0" presId="urn:microsoft.com/office/officeart/2005/8/layout/venn3"/>
    <dgm:cxn modelId="{1E7303CD-A505-42A1-AE57-DBC644394B6F}" type="presOf" srcId="{C88B1B6A-05FD-452C-86EA-1E3B29C7D769}" destId="{5932B012-9973-44E0-B2AC-34018FA899FC}" srcOrd="0" destOrd="0" presId="urn:microsoft.com/office/officeart/2005/8/layout/venn3"/>
    <dgm:cxn modelId="{B410D497-D9A8-4060-A6F8-94B671F726A5}" srcId="{BE995D79-ED17-4D97-B2B9-98AE13231C83}" destId="{AA94194C-576C-479A-98F7-F4582C63D6A8}" srcOrd="4" destOrd="0" parTransId="{EB016632-D6E0-487C-B15A-10B10F26B113}" sibTransId="{56ACB885-9CA5-40D3-B1A6-172CA1784749}"/>
    <dgm:cxn modelId="{D4C7FE6A-B2F2-489B-B6AF-00667CA17045}" type="presOf" srcId="{7782AFB8-742D-472E-816C-035E93743DE1}" destId="{043A72C0-E0FF-493C-BB65-8D2CFFB7415B}" srcOrd="0" destOrd="0" presId="urn:microsoft.com/office/officeart/2005/8/layout/venn3"/>
    <dgm:cxn modelId="{EF3945DC-C1C8-4EC2-A0F2-E63DEC016E37}" type="presOf" srcId="{9A37ACB4-2BF8-40C9-8DC7-6D2D8CD5FF70}" destId="{0857544A-9552-4211-A1EC-4BCFCD9A675B}" srcOrd="0" destOrd="0" presId="urn:microsoft.com/office/officeart/2005/8/layout/venn3"/>
    <dgm:cxn modelId="{3361DF28-97E7-4ECC-A14B-6FA77A849543}" srcId="{BE995D79-ED17-4D97-B2B9-98AE13231C83}" destId="{AE0D3140-623A-469B-9079-9DCFAFBDDB8B}" srcOrd="2" destOrd="0" parTransId="{3D0CE508-0A1D-462C-B9FF-9529C9EDFF0C}" sibTransId="{3D101207-9A96-4D44-87FE-046D0C2F0942}"/>
    <dgm:cxn modelId="{1BC17798-D994-498D-AF10-961890067723}" type="presOf" srcId="{AA94194C-576C-479A-98F7-F4582C63D6A8}" destId="{1F922370-129C-4AE5-8E70-859F8A324AE8}" srcOrd="0" destOrd="0" presId="urn:microsoft.com/office/officeart/2005/8/layout/venn3"/>
    <dgm:cxn modelId="{5429A48E-44A1-4D2E-B195-C99FF53A3144}" srcId="{BE995D79-ED17-4D97-B2B9-98AE13231C83}" destId="{9A37ACB4-2BF8-40C9-8DC7-6D2D8CD5FF70}" srcOrd="3" destOrd="0" parTransId="{E36BCE7E-A121-4695-818E-F8C77144EDDB}" sibTransId="{3CD06C85-BED4-4EAD-8A29-F3964D38DAA5}"/>
    <dgm:cxn modelId="{CB3B8B3B-C55D-49D1-9F8E-D8B9DC22B3C5}" type="presOf" srcId="{AE0D3140-623A-469B-9079-9DCFAFBDDB8B}" destId="{19398E34-2BE8-402C-A0C5-CC4963EA196E}" srcOrd="0" destOrd="0" presId="urn:microsoft.com/office/officeart/2005/8/layout/venn3"/>
    <dgm:cxn modelId="{E5FD1BDC-2C94-4AC2-A1A3-EEF22750A06A}" srcId="{BE995D79-ED17-4D97-B2B9-98AE13231C83}" destId="{C88B1B6A-05FD-452C-86EA-1E3B29C7D769}" srcOrd="1" destOrd="0" parTransId="{4E6DC2D0-D673-467E-932C-65D4028D0911}" sibTransId="{F343E0BB-AE29-4401-BAF2-B2BFA157A5C5}"/>
    <dgm:cxn modelId="{AAC648A2-6F30-4AC6-AFAD-BB99C2355C6C}" type="presParOf" srcId="{44B7630B-9328-44D4-A2D9-E9367EF7B900}" destId="{043A72C0-E0FF-493C-BB65-8D2CFFB7415B}" srcOrd="0" destOrd="0" presId="urn:microsoft.com/office/officeart/2005/8/layout/venn3"/>
    <dgm:cxn modelId="{3CDBB787-2B51-4F7A-B75C-8CC0EA6CD798}" type="presParOf" srcId="{44B7630B-9328-44D4-A2D9-E9367EF7B900}" destId="{6DD4C651-1124-4FBD-8066-B04ACAA6049D}" srcOrd="1" destOrd="0" presId="urn:microsoft.com/office/officeart/2005/8/layout/venn3"/>
    <dgm:cxn modelId="{93DE922E-3D01-4EC3-BCFD-EBA71EB6B019}" type="presParOf" srcId="{44B7630B-9328-44D4-A2D9-E9367EF7B900}" destId="{5932B012-9973-44E0-B2AC-34018FA899FC}" srcOrd="2" destOrd="0" presId="urn:microsoft.com/office/officeart/2005/8/layout/venn3"/>
    <dgm:cxn modelId="{A4046AD2-9788-4103-8564-C99DDD9F9947}" type="presParOf" srcId="{44B7630B-9328-44D4-A2D9-E9367EF7B900}" destId="{D68826C0-365F-40DA-9582-04757B987F80}" srcOrd="3" destOrd="0" presId="urn:microsoft.com/office/officeart/2005/8/layout/venn3"/>
    <dgm:cxn modelId="{6C43E06F-9A14-4D8A-A0C5-E33A166FFC22}" type="presParOf" srcId="{44B7630B-9328-44D4-A2D9-E9367EF7B900}" destId="{19398E34-2BE8-402C-A0C5-CC4963EA196E}" srcOrd="4" destOrd="0" presId="urn:microsoft.com/office/officeart/2005/8/layout/venn3"/>
    <dgm:cxn modelId="{582B5F9A-F27D-4164-A1F9-FD55B1D690FB}" type="presParOf" srcId="{44B7630B-9328-44D4-A2D9-E9367EF7B900}" destId="{A57AA5D2-7D64-4B8C-B731-2AB68F5DDE4C}" srcOrd="5" destOrd="0" presId="urn:microsoft.com/office/officeart/2005/8/layout/venn3"/>
    <dgm:cxn modelId="{025107E6-86B7-4784-932D-683F3F65755D}" type="presParOf" srcId="{44B7630B-9328-44D4-A2D9-E9367EF7B900}" destId="{0857544A-9552-4211-A1EC-4BCFCD9A675B}" srcOrd="6" destOrd="0" presId="urn:microsoft.com/office/officeart/2005/8/layout/venn3"/>
    <dgm:cxn modelId="{6F658A7B-7B3D-43C7-874F-674522BA8947}" type="presParOf" srcId="{44B7630B-9328-44D4-A2D9-E9367EF7B900}" destId="{9D139127-0F3D-4E45-8C5B-AD654EA57C0A}" srcOrd="7" destOrd="0" presId="urn:microsoft.com/office/officeart/2005/8/layout/venn3"/>
    <dgm:cxn modelId="{E0F11804-8273-4A1B-815C-1C7D333B047C}" type="presParOf" srcId="{44B7630B-9328-44D4-A2D9-E9367EF7B900}" destId="{1F922370-129C-4AE5-8E70-859F8A324AE8}" srcOrd="8"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C0BB4F1-0BE2-439B-9A90-F6D7C695B9ED}" type="doc">
      <dgm:prSet loTypeId="urn:microsoft.com/office/officeart/2008/layout/AlternatingHexagons" loCatId="list" qsTypeId="urn:microsoft.com/office/officeart/2005/8/quickstyle/simple1" qsCatId="simple" csTypeId="urn:microsoft.com/office/officeart/2005/8/colors/colorful1" csCatId="colorful" phldr="1"/>
      <dgm:spPr/>
      <dgm:t>
        <a:bodyPr/>
        <a:lstStyle/>
        <a:p>
          <a:endParaRPr lang="en-US"/>
        </a:p>
      </dgm:t>
    </dgm:pt>
    <dgm:pt modelId="{6F51FC8D-488E-4295-B39B-BA71348A0E2C}">
      <dgm:prSet phldrT="[Text]"/>
      <dgm:spPr/>
      <dgm:t>
        <a:bodyPr/>
        <a:lstStyle/>
        <a:p>
          <a:r>
            <a:rPr lang="en-US" dirty="0"/>
            <a:t>Staff and Providers sit, participate and interact with children at mealtimes </a:t>
          </a:r>
        </a:p>
      </dgm:t>
    </dgm:pt>
    <dgm:pt modelId="{300E5566-8150-4F58-8A2A-098CF079BD61}" type="parTrans" cxnId="{65BA0830-53B7-430B-813D-46B9F9BC4D2C}">
      <dgm:prSet/>
      <dgm:spPr/>
      <dgm:t>
        <a:bodyPr/>
        <a:lstStyle/>
        <a:p>
          <a:endParaRPr lang="en-US"/>
        </a:p>
      </dgm:t>
    </dgm:pt>
    <dgm:pt modelId="{6A8EF018-6081-436B-8187-FFBDC0EA4174}" type="sibTrans" cxnId="{65BA0830-53B7-430B-813D-46B9F9BC4D2C}">
      <dgm:prSet/>
      <dgm:spPr>
        <a:blipFill rotWithShape="0">
          <a:blip xmlns:r="http://schemas.openxmlformats.org/officeDocument/2006/relationships" r:embed="rId1"/>
          <a:srcRect/>
          <a:stretch>
            <a:fillRect l="-39000" r="-39000"/>
          </a:stretch>
        </a:blipFill>
      </dgm:spPr>
      <dgm:t>
        <a:bodyPr/>
        <a:lstStyle/>
        <a:p>
          <a:endParaRPr lang="en-US"/>
        </a:p>
      </dgm:t>
    </dgm:pt>
    <dgm:pt modelId="{63B56A31-6FD3-4141-89FD-087396544BB3}">
      <dgm:prSet phldrT="[Text]" custT="1"/>
      <dgm:spPr/>
      <dgm:t>
        <a:bodyPr/>
        <a:lstStyle/>
        <a:p>
          <a:r>
            <a:rPr lang="en-US" sz="1600" dirty="0"/>
            <a:t>Family Style Meals Start at Age 1</a:t>
          </a:r>
        </a:p>
      </dgm:t>
    </dgm:pt>
    <dgm:pt modelId="{4D85D465-E805-49FE-A97D-F30968BBA7B0}" type="parTrans" cxnId="{094C347C-7517-4C0F-A344-E79003A66C79}">
      <dgm:prSet/>
      <dgm:spPr/>
      <dgm:t>
        <a:bodyPr/>
        <a:lstStyle/>
        <a:p>
          <a:endParaRPr lang="en-US"/>
        </a:p>
      </dgm:t>
    </dgm:pt>
    <dgm:pt modelId="{B79E553D-A68A-44B7-A6FD-E4D800B173B6}" type="sibTrans" cxnId="{094C347C-7517-4C0F-A344-E79003A66C79}">
      <dgm:prSet/>
      <dgm:spPr>
        <a:blipFill rotWithShape="0">
          <a:blip xmlns:r="http://schemas.openxmlformats.org/officeDocument/2006/relationships" r:embed="rId2"/>
          <a:srcRect/>
          <a:stretch>
            <a:fillRect/>
          </a:stretch>
        </a:blipFill>
      </dgm:spPr>
      <dgm:t>
        <a:bodyPr/>
        <a:lstStyle/>
        <a:p>
          <a:endParaRPr lang="en-US"/>
        </a:p>
      </dgm:t>
    </dgm:pt>
    <dgm:pt modelId="{2567BA8F-C3DA-44B8-B21D-385E3F8F2F0A}">
      <dgm:prSet phldrT="[Text]" phldr="1"/>
      <dgm:spPr/>
      <dgm:t>
        <a:bodyPr/>
        <a:lstStyle/>
        <a:p>
          <a:endParaRPr lang="en-US"/>
        </a:p>
      </dgm:t>
    </dgm:pt>
    <dgm:pt modelId="{AFF3F2D5-3D77-4F0E-A20A-58810BA69FAF}" type="parTrans" cxnId="{32A25BA2-5CCA-4E10-8AB1-76788BE23634}">
      <dgm:prSet/>
      <dgm:spPr/>
      <dgm:t>
        <a:bodyPr/>
        <a:lstStyle/>
        <a:p>
          <a:endParaRPr lang="en-US"/>
        </a:p>
      </dgm:t>
    </dgm:pt>
    <dgm:pt modelId="{AF5CF128-944F-4480-96A6-82ACC6C8BC2F}" type="sibTrans" cxnId="{32A25BA2-5CCA-4E10-8AB1-76788BE23634}">
      <dgm:prSet/>
      <dgm:spPr/>
      <dgm:t>
        <a:bodyPr/>
        <a:lstStyle/>
        <a:p>
          <a:endParaRPr lang="en-US"/>
        </a:p>
      </dgm:t>
    </dgm:pt>
    <dgm:pt modelId="{37D26455-9612-49A8-885B-E1A41A58D189}">
      <dgm:prSet phldrT="[Text]" custT="1"/>
      <dgm:spPr/>
      <dgm:t>
        <a:bodyPr/>
        <a:lstStyle/>
        <a:p>
          <a:r>
            <a:rPr lang="en-US" sz="1600" dirty="0"/>
            <a:t>Train Staff and Providers </a:t>
          </a:r>
        </a:p>
      </dgm:t>
    </dgm:pt>
    <dgm:pt modelId="{B293FA39-B8DA-4E8F-A7D6-D527BA4AE27A}" type="parTrans" cxnId="{27015F81-30A8-46E9-AF28-24429BED0E4A}">
      <dgm:prSet/>
      <dgm:spPr/>
      <dgm:t>
        <a:bodyPr/>
        <a:lstStyle/>
        <a:p>
          <a:endParaRPr lang="en-US"/>
        </a:p>
      </dgm:t>
    </dgm:pt>
    <dgm:pt modelId="{A6E208B5-0741-4F2D-BF49-D1572C664C68}" type="sibTrans" cxnId="{27015F81-30A8-46E9-AF28-24429BED0E4A}">
      <dgm:prSet/>
      <dgm:spPr>
        <a:blipFill rotWithShape="0">
          <a:blip xmlns:r="http://schemas.openxmlformats.org/officeDocument/2006/relationships" r:embed="rId3"/>
          <a:srcRect/>
          <a:stretch>
            <a:fillRect l="-25000" r="-25000"/>
          </a:stretch>
        </a:blipFill>
      </dgm:spPr>
      <dgm:t>
        <a:bodyPr/>
        <a:lstStyle/>
        <a:p>
          <a:endParaRPr lang="en-US"/>
        </a:p>
      </dgm:t>
    </dgm:pt>
    <dgm:pt modelId="{95E665DC-2C3C-4F72-BEA2-685321BE3459}">
      <dgm:prSet custT="1"/>
      <dgm:spPr/>
      <dgm:t>
        <a:bodyPr/>
        <a:lstStyle/>
        <a:p>
          <a:r>
            <a:rPr lang="en-US" sz="1600" dirty="0"/>
            <a:t>Use Child Friendly Utensils </a:t>
          </a:r>
        </a:p>
      </dgm:t>
    </dgm:pt>
    <dgm:pt modelId="{169059AF-0D8E-443F-960F-03691D6C25BB}" type="parTrans" cxnId="{9767AE8A-195D-4F32-B5A8-BD3BEA72B947}">
      <dgm:prSet/>
      <dgm:spPr/>
      <dgm:t>
        <a:bodyPr/>
        <a:lstStyle/>
        <a:p>
          <a:endParaRPr lang="en-US"/>
        </a:p>
      </dgm:t>
    </dgm:pt>
    <dgm:pt modelId="{F1C5C0D3-01C9-4F7E-8989-8DC0E674ABF2}" type="sibTrans" cxnId="{9767AE8A-195D-4F32-B5A8-BD3BEA72B947}">
      <dgm:prSet/>
      <dgm:spPr>
        <a:blipFill rotWithShape="0">
          <a:blip xmlns:r="http://schemas.openxmlformats.org/officeDocument/2006/relationships" r:embed="rId4"/>
          <a:srcRect/>
          <a:stretch>
            <a:fillRect t="-17000" b="-17000"/>
          </a:stretch>
        </a:blipFill>
      </dgm:spPr>
      <dgm:t>
        <a:bodyPr/>
        <a:lstStyle/>
        <a:p>
          <a:endParaRPr lang="en-US" dirty="0"/>
        </a:p>
      </dgm:t>
    </dgm:pt>
    <dgm:pt modelId="{A855FE55-D5EE-4D03-9C91-688EC056DD76}">
      <dgm:prSet custT="1"/>
      <dgm:spPr/>
      <dgm:t>
        <a:bodyPr/>
        <a:lstStyle/>
        <a:p>
          <a:r>
            <a:rPr lang="en-US" sz="1600" dirty="0"/>
            <a:t>Honor Child Feeding Cues </a:t>
          </a:r>
        </a:p>
      </dgm:t>
    </dgm:pt>
    <dgm:pt modelId="{94882B7F-1616-41B4-845F-399763FE9267}" type="parTrans" cxnId="{5B1F05FF-E7FE-4BBA-A469-F39818ED51D7}">
      <dgm:prSet/>
      <dgm:spPr/>
      <dgm:t>
        <a:bodyPr/>
        <a:lstStyle/>
        <a:p>
          <a:endParaRPr lang="en-US"/>
        </a:p>
      </dgm:t>
    </dgm:pt>
    <dgm:pt modelId="{73EAF2CC-38C8-45E5-819D-B2277F6EE4FC}" type="sibTrans" cxnId="{5B1F05FF-E7FE-4BBA-A469-F39818ED51D7}">
      <dgm:prSet/>
      <dgm:spPr>
        <a:blipFill rotWithShape="0">
          <a:blip xmlns:r="http://schemas.openxmlformats.org/officeDocument/2006/relationships" r:embed="rId5"/>
          <a:srcRect/>
          <a:stretch>
            <a:fillRect l="-17000" r="-17000"/>
          </a:stretch>
        </a:blipFill>
      </dgm:spPr>
      <dgm:t>
        <a:bodyPr/>
        <a:lstStyle/>
        <a:p>
          <a:endParaRPr lang="en-US"/>
        </a:p>
      </dgm:t>
    </dgm:pt>
    <dgm:pt modelId="{095529B7-5D2D-4F13-AD37-A4FA4C33A97E}">
      <dgm:prSet custT="1"/>
      <dgm:spPr/>
      <dgm:t>
        <a:bodyPr/>
        <a:lstStyle/>
        <a:p>
          <a:r>
            <a:rPr lang="en-US" sz="1600" dirty="0"/>
            <a:t>Share With Parents </a:t>
          </a:r>
        </a:p>
      </dgm:t>
    </dgm:pt>
    <dgm:pt modelId="{E71A8BD5-E02C-4E57-8020-E73D0FAD3E3C}" type="parTrans" cxnId="{EA1AFE5D-65D0-4C73-94BA-CC1EE6091A91}">
      <dgm:prSet/>
      <dgm:spPr/>
      <dgm:t>
        <a:bodyPr/>
        <a:lstStyle/>
        <a:p>
          <a:endParaRPr lang="en-US"/>
        </a:p>
      </dgm:t>
    </dgm:pt>
    <dgm:pt modelId="{145F29E7-D607-489A-BB9C-B086EE9883BF}" type="sibTrans" cxnId="{EA1AFE5D-65D0-4C73-94BA-CC1EE6091A91}">
      <dgm:prSet/>
      <dgm:spPr>
        <a:blipFill rotWithShape="0">
          <a:blip xmlns:r="http://schemas.openxmlformats.org/officeDocument/2006/relationships" r:embed="rId6"/>
          <a:srcRect/>
          <a:stretch>
            <a:fillRect l="-13000" r="-13000"/>
          </a:stretch>
        </a:blipFill>
      </dgm:spPr>
      <dgm:t>
        <a:bodyPr/>
        <a:lstStyle/>
        <a:p>
          <a:endParaRPr lang="en-US"/>
        </a:p>
      </dgm:t>
    </dgm:pt>
    <dgm:pt modelId="{527DC78A-1D9C-4D34-B805-604BCA29838C}" type="pres">
      <dgm:prSet presAssocID="{8C0BB4F1-0BE2-439B-9A90-F6D7C695B9ED}" presName="Name0" presStyleCnt="0">
        <dgm:presLayoutVars>
          <dgm:chMax/>
          <dgm:chPref/>
          <dgm:dir/>
          <dgm:animLvl val="lvl"/>
        </dgm:presLayoutVars>
      </dgm:prSet>
      <dgm:spPr/>
      <dgm:t>
        <a:bodyPr/>
        <a:lstStyle/>
        <a:p>
          <a:endParaRPr lang="en-US"/>
        </a:p>
      </dgm:t>
    </dgm:pt>
    <dgm:pt modelId="{5145A340-1B37-43CF-BE55-AB847A8D825D}" type="pres">
      <dgm:prSet presAssocID="{6F51FC8D-488E-4295-B39B-BA71348A0E2C}" presName="composite" presStyleCnt="0"/>
      <dgm:spPr/>
    </dgm:pt>
    <dgm:pt modelId="{F01E0022-9A4C-43B3-8B15-FF0E4C8B0724}" type="pres">
      <dgm:prSet presAssocID="{6F51FC8D-488E-4295-B39B-BA71348A0E2C}" presName="Parent1" presStyleLbl="node1" presStyleIdx="0" presStyleCnt="12">
        <dgm:presLayoutVars>
          <dgm:chMax val="1"/>
          <dgm:chPref val="1"/>
          <dgm:bulletEnabled val="1"/>
        </dgm:presLayoutVars>
      </dgm:prSet>
      <dgm:spPr/>
      <dgm:t>
        <a:bodyPr/>
        <a:lstStyle/>
        <a:p>
          <a:endParaRPr lang="en-US"/>
        </a:p>
      </dgm:t>
    </dgm:pt>
    <dgm:pt modelId="{2169F952-EECC-47CA-B852-A735EBF7D596}" type="pres">
      <dgm:prSet presAssocID="{6F51FC8D-488E-4295-B39B-BA71348A0E2C}" presName="Childtext1" presStyleLbl="revTx" presStyleIdx="0" presStyleCnt="6">
        <dgm:presLayoutVars>
          <dgm:chMax val="0"/>
          <dgm:chPref val="0"/>
          <dgm:bulletEnabled val="1"/>
        </dgm:presLayoutVars>
      </dgm:prSet>
      <dgm:spPr/>
    </dgm:pt>
    <dgm:pt modelId="{906C18B9-80B4-4FF7-AEDE-03CFB0158E1F}" type="pres">
      <dgm:prSet presAssocID="{6F51FC8D-488E-4295-B39B-BA71348A0E2C}" presName="BalanceSpacing" presStyleCnt="0"/>
      <dgm:spPr/>
    </dgm:pt>
    <dgm:pt modelId="{066DBF11-BADE-4F93-845E-7BC8C33E9A95}" type="pres">
      <dgm:prSet presAssocID="{6F51FC8D-488E-4295-B39B-BA71348A0E2C}" presName="BalanceSpacing1" presStyleCnt="0"/>
      <dgm:spPr/>
    </dgm:pt>
    <dgm:pt modelId="{AF4BD75C-C70C-445A-BC19-B6623F5192DB}" type="pres">
      <dgm:prSet presAssocID="{6A8EF018-6081-436B-8187-FFBDC0EA4174}" presName="Accent1Text" presStyleLbl="node1" presStyleIdx="1" presStyleCnt="12"/>
      <dgm:spPr/>
      <dgm:t>
        <a:bodyPr/>
        <a:lstStyle/>
        <a:p>
          <a:endParaRPr lang="en-US"/>
        </a:p>
      </dgm:t>
    </dgm:pt>
    <dgm:pt modelId="{A02E4D06-5800-420A-90DF-7EFB9D465775}" type="pres">
      <dgm:prSet presAssocID="{6A8EF018-6081-436B-8187-FFBDC0EA4174}" presName="spaceBetweenRectangles" presStyleCnt="0"/>
      <dgm:spPr/>
    </dgm:pt>
    <dgm:pt modelId="{8D79B15B-C260-4A4F-8A3C-220286CDA49A}" type="pres">
      <dgm:prSet presAssocID="{63B56A31-6FD3-4141-89FD-087396544BB3}" presName="composite" presStyleCnt="0"/>
      <dgm:spPr/>
    </dgm:pt>
    <dgm:pt modelId="{27581B84-D1F1-4C6B-B376-6BA8F9B37A5B}" type="pres">
      <dgm:prSet presAssocID="{63B56A31-6FD3-4141-89FD-087396544BB3}" presName="Parent1" presStyleLbl="node1" presStyleIdx="2" presStyleCnt="12">
        <dgm:presLayoutVars>
          <dgm:chMax val="1"/>
          <dgm:chPref val="1"/>
          <dgm:bulletEnabled val="1"/>
        </dgm:presLayoutVars>
      </dgm:prSet>
      <dgm:spPr/>
      <dgm:t>
        <a:bodyPr/>
        <a:lstStyle/>
        <a:p>
          <a:endParaRPr lang="en-US"/>
        </a:p>
      </dgm:t>
    </dgm:pt>
    <dgm:pt modelId="{F4B9D2C2-FC98-47ED-9E4D-8EF78550875B}" type="pres">
      <dgm:prSet presAssocID="{63B56A31-6FD3-4141-89FD-087396544BB3}" presName="Childtext1" presStyleLbl="revTx" presStyleIdx="1" presStyleCnt="6">
        <dgm:presLayoutVars>
          <dgm:chMax val="0"/>
          <dgm:chPref val="0"/>
          <dgm:bulletEnabled val="1"/>
        </dgm:presLayoutVars>
      </dgm:prSet>
      <dgm:spPr/>
      <dgm:t>
        <a:bodyPr/>
        <a:lstStyle/>
        <a:p>
          <a:endParaRPr lang="en-US"/>
        </a:p>
      </dgm:t>
    </dgm:pt>
    <dgm:pt modelId="{0B049E67-5CF2-4D6D-8B18-E9B841E33D63}" type="pres">
      <dgm:prSet presAssocID="{63B56A31-6FD3-4141-89FD-087396544BB3}" presName="BalanceSpacing" presStyleCnt="0"/>
      <dgm:spPr/>
    </dgm:pt>
    <dgm:pt modelId="{D65DEFE5-7F3B-4E59-8FC4-5CF036FC15D0}" type="pres">
      <dgm:prSet presAssocID="{63B56A31-6FD3-4141-89FD-087396544BB3}" presName="BalanceSpacing1" presStyleCnt="0"/>
      <dgm:spPr/>
    </dgm:pt>
    <dgm:pt modelId="{D497DCFB-9937-48BA-908E-AE5287FE7FF5}" type="pres">
      <dgm:prSet presAssocID="{B79E553D-A68A-44B7-A6FD-E4D800B173B6}" presName="Accent1Text" presStyleLbl="node1" presStyleIdx="3" presStyleCnt="12"/>
      <dgm:spPr/>
      <dgm:t>
        <a:bodyPr/>
        <a:lstStyle/>
        <a:p>
          <a:endParaRPr lang="en-US"/>
        </a:p>
      </dgm:t>
    </dgm:pt>
    <dgm:pt modelId="{E941E7CE-306F-43D2-B14B-1DA91F1FD0A3}" type="pres">
      <dgm:prSet presAssocID="{B79E553D-A68A-44B7-A6FD-E4D800B173B6}" presName="spaceBetweenRectangles" presStyleCnt="0"/>
      <dgm:spPr/>
    </dgm:pt>
    <dgm:pt modelId="{DB40F4C0-B1C8-4687-A161-5865132D50FD}" type="pres">
      <dgm:prSet presAssocID="{37D26455-9612-49A8-885B-E1A41A58D189}" presName="composite" presStyleCnt="0"/>
      <dgm:spPr/>
    </dgm:pt>
    <dgm:pt modelId="{F5504E63-7B0A-4850-976A-712CAC8A8568}" type="pres">
      <dgm:prSet presAssocID="{37D26455-9612-49A8-885B-E1A41A58D189}" presName="Parent1" presStyleLbl="node1" presStyleIdx="4" presStyleCnt="12" custLinFactX="-59400" custLinFactNeighborX="-100000" custLinFactNeighborY="-86487">
        <dgm:presLayoutVars>
          <dgm:chMax val="1"/>
          <dgm:chPref val="1"/>
          <dgm:bulletEnabled val="1"/>
        </dgm:presLayoutVars>
      </dgm:prSet>
      <dgm:spPr/>
      <dgm:t>
        <a:bodyPr/>
        <a:lstStyle/>
        <a:p>
          <a:endParaRPr lang="en-US"/>
        </a:p>
      </dgm:t>
    </dgm:pt>
    <dgm:pt modelId="{2EC95D6C-25C9-4D03-B814-2FBAB0F4B128}" type="pres">
      <dgm:prSet presAssocID="{37D26455-9612-49A8-885B-E1A41A58D189}" presName="Childtext1" presStyleLbl="revTx" presStyleIdx="2" presStyleCnt="6">
        <dgm:presLayoutVars>
          <dgm:chMax val="0"/>
          <dgm:chPref val="0"/>
          <dgm:bulletEnabled val="1"/>
        </dgm:presLayoutVars>
      </dgm:prSet>
      <dgm:spPr/>
    </dgm:pt>
    <dgm:pt modelId="{E0DBF60A-D33F-4073-90EE-9D55BBBCB829}" type="pres">
      <dgm:prSet presAssocID="{37D26455-9612-49A8-885B-E1A41A58D189}" presName="BalanceSpacing" presStyleCnt="0"/>
      <dgm:spPr/>
    </dgm:pt>
    <dgm:pt modelId="{F178A48A-36BF-46D2-9748-C01E16ABF813}" type="pres">
      <dgm:prSet presAssocID="{37D26455-9612-49A8-885B-E1A41A58D189}" presName="BalanceSpacing1" presStyleCnt="0"/>
      <dgm:spPr/>
    </dgm:pt>
    <dgm:pt modelId="{DB340E81-7079-4B91-8414-F89284EB4BBA}" type="pres">
      <dgm:prSet presAssocID="{A6E208B5-0741-4F2D-BF49-D1572C664C68}" presName="Accent1Text" presStyleLbl="node1" presStyleIdx="5" presStyleCnt="12" custLinFactX="-51233" custLinFactNeighborX="-100000" custLinFactNeighborY="-86720"/>
      <dgm:spPr/>
      <dgm:t>
        <a:bodyPr/>
        <a:lstStyle/>
        <a:p>
          <a:endParaRPr lang="en-US"/>
        </a:p>
      </dgm:t>
    </dgm:pt>
    <dgm:pt modelId="{DAABBD0B-994B-4FF1-AB30-7036D4B0D3AD}" type="pres">
      <dgm:prSet presAssocID="{A6E208B5-0741-4F2D-BF49-D1572C664C68}" presName="spaceBetweenRectangles" presStyleCnt="0"/>
      <dgm:spPr/>
    </dgm:pt>
    <dgm:pt modelId="{82209853-133A-465C-9594-E471A6639DD8}" type="pres">
      <dgm:prSet presAssocID="{95E665DC-2C3C-4F72-BEA2-685321BE3459}" presName="composite" presStyleCnt="0"/>
      <dgm:spPr/>
    </dgm:pt>
    <dgm:pt modelId="{48D52A21-C18D-4076-BF5D-3F6101201FE6}" type="pres">
      <dgm:prSet presAssocID="{95E665DC-2C3C-4F72-BEA2-685321BE3459}" presName="Parent1" presStyleLbl="node1" presStyleIdx="6" presStyleCnt="12" custLinFactNeighborX="50770" custLinFactNeighborY="-91264">
        <dgm:presLayoutVars>
          <dgm:chMax val="1"/>
          <dgm:chPref val="1"/>
          <dgm:bulletEnabled val="1"/>
        </dgm:presLayoutVars>
      </dgm:prSet>
      <dgm:spPr/>
      <dgm:t>
        <a:bodyPr/>
        <a:lstStyle/>
        <a:p>
          <a:endParaRPr lang="en-US"/>
        </a:p>
      </dgm:t>
    </dgm:pt>
    <dgm:pt modelId="{E022DA0F-EB41-4BDF-AF88-A0888F83C5FA}" type="pres">
      <dgm:prSet presAssocID="{95E665DC-2C3C-4F72-BEA2-685321BE3459}" presName="Childtext1" presStyleLbl="revTx" presStyleIdx="3" presStyleCnt="6">
        <dgm:presLayoutVars>
          <dgm:chMax val="0"/>
          <dgm:chPref val="0"/>
          <dgm:bulletEnabled val="1"/>
        </dgm:presLayoutVars>
      </dgm:prSet>
      <dgm:spPr/>
    </dgm:pt>
    <dgm:pt modelId="{5005F8A7-0590-400E-AA2D-C9F06F63FB85}" type="pres">
      <dgm:prSet presAssocID="{95E665DC-2C3C-4F72-BEA2-685321BE3459}" presName="BalanceSpacing" presStyleCnt="0"/>
      <dgm:spPr/>
    </dgm:pt>
    <dgm:pt modelId="{27F5ECEE-6B94-4207-81E6-EF5D47378364}" type="pres">
      <dgm:prSet presAssocID="{95E665DC-2C3C-4F72-BEA2-685321BE3459}" presName="BalanceSpacing1" presStyleCnt="0"/>
      <dgm:spPr/>
    </dgm:pt>
    <dgm:pt modelId="{9E9DDD6C-1CC5-4F6A-9FCA-F1E7CDB840BB}" type="pres">
      <dgm:prSet presAssocID="{F1C5C0D3-01C9-4F7E-8989-8DC0E674ABF2}" presName="Accent1Text" presStyleLbl="node1" presStyleIdx="7" presStyleCnt="12" custLinFactX="-60384" custLinFactNeighborX="-100000" custLinFactNeighborY="-89888"/>
      <dgm:spPr/>
      <dgm:t>
        <a:bodyPr/>
        <a:lstStyle/>
        <a:p>
          <a:endParaRPr lang="en-US"/>
        </a:p>
      </dgm:t>
    </dgm:pt>
    <dgm:pt modelId="{40F6602A-17A6-4953-8CB3-D052E9C79F87}" type="pres">
      <dgm:prSet presAssocID="{F1C5C0D3-01C9-4F7E-8989-8DC0E674ABF2}" presName="spaceBetweenRectangles" presStyleCnt="0"/>
      <dgm:spPr/>
    </dgm:pt>
    <dgm:pt modelId="{A9F396FC-908E-48DE-8CF3-8B51B26CE1E9}" type="pres">
      <dgm:prSet presAssocID="{095529B7-5D2D-4F13-AD37-A4FA4C33A97E}" presName="composite" presStyleCnt="0"/>
      <dgm:spPr/>
    </dgm:pt>
    <dgm:pt modelId="{70D783A2-AFB6-4107-ADAE-5AEEB97B810C}" type="pres">
      <dgm:prSet presAssocID="{095529B7-5D2D-4F13-AD37-A4FA4C33A97E}" presName="Parent1" presStyleLbl="node1" presStyleIdx="8" presStyleCnt="12" custLinFactX="46763" custLinFactNeighborX="100000" custLinFactNeighborY="-88631">
        <dgm:presLayoutVars>
          <dgm:chMax val="1"/>
          <dgm:chPref val="1"/>
          <dgm:bulletEnabled val="1"/>
        </dgm:presLayoutVars>
      </dgm:prSet>
      <dgm:spPr/>
      <dgm:t>
        <a:bodyPr/>
        <a:lstStyle/>
        <a:p>
          <a:endParaRPr lang="en-US"/>
        </a:p>
      </dgm:t>
    </dgm:pt>
    <dgm:pt modelId="{877365FE-DD4A-4B18-AC48-55BD412960DE}" type="pres">
      <dgm:prSet presAssocID="{095529B7-5D2D-4F13-AD37-A4FA4C33A97E}" presName="Childtext1" presStyleLbl="revTx" presStyleIdx="4" presStyleCnt="6">
        <dgm:presLayoutVars>
          <dgm:chMax val="0"/>
          <dgm:chPref val="0"/>
          <dgm:bulletEnabled val="1"/>
        </dgm:presLayoutVars>
      </dgm:prSet>
      <dgm:spPr/>
    </dgm:pt>
    <dgm:pt modelId="{CD30A984-710C-47E7-B2D2-3FCC429DB1FD}" type="pres">
      <dgm:prSet presAssocID="{095529B7-5D2D-4F13-AD37-A4FA4C33A97E}" presName="BalanceSpacing" presStyleCnt="0"/>
      <dgm:spPr/>
    </dgm:pt>
    <dgm:pt modelId="{B1A4839D-FDC6-4711-9510-C2E32BDAAA62}" type="pres">
      <dgm:prSet presAssocID="{095529B7-5D2D-4F13-AD37-A4FA4C33A97E}" presName="BalanceSpacing1" presStyleCnt="0"/>
      <dgm:spPr/>
    </dgm:pt>
    <dgm:pt modelId="{1EF1B148-67BD-43FF-BB68-75CDEAB98198}" type="pres">
      <dgm:prSet presAssocID="{145F29E7-D607-489A-BB9C-B086EE9883BF}" presName="Accent1Text" presStyleLbl="node1" presStyleIdx="9" presStyleCnt="12" custLinFactX="154999" custLinFactNeighborX="200000" custLinFactNeighborY="-89166"/>
      <dgm:spPr/>
      <dgm:t>
        <a:bodyPr/>
        <a:lstStyle/>
        <a:p>
          <a:endParaRPr lang="en-US"/>
        </a:p>
      </dgm:t>
    </dgm:pt>
    <dgm:pt modelId="{DC13C45D-249E-44D6-8912-1F6E0BDC1F95}" type="pres">
      <dgm:prSet presAssocID="{145F29E7-D607-489A-BB9C-B086EE9883BF}" presName="spaceBetweenRectangles" presStyleCnt="0"/>
      <dgm:spPr/>
    </dgm:pt>
    <dgm:pt modelId="{B83E33A0-EE84-4601-9F92-2142ECB42469}" type="pres">
      <dgm:prSet presAssocID="{A855FE55-D5EE-4D03-9C91-688EC056DD76}" presName="composite" presStyleCnt="0"/>
      <dgm:spPr/>
    </dgm:pt>
    <dgm:pt modelId="{98F1963F-0344-4530-8833-933B660125C8}" type="pres">
      <dgm:prSet presAssocID="{A855FE55-D5EE-4D03-9C91-688EC056DD76}" presName="Parent1" presStyleLbl="node1" presStyleIdx="10" presStyleCnt="12" custLinFactY="-79637" custLinFactNeighborX="-6893" custLinFactNeighborY="-100000">
        <dgm:presLayoutVars>
          <dgm:chMax val="1"/>
          <dgm:chPref val="1"/>
          <dgm:bulletEnabled val="1"/>
        </dgm:presLayoutVars>
      </dgm:prSet>
      <dgm:spPr/>
      <dgm:t>
        <a:bodyPr/>
        <a:lstStyle/>
        <a:p>
          <a:endParaRPr lang="en-US"/>
        </a:p>
      </dgm:t>
    </dgm:pt>
    <dgm:pt modelId="{F1C38445-C330-4CF9-8731-D5F159879D77}" type="pres">
      <dgm:prSet presAssocID="{A855FE55-D5EE-4D03-9C91-688EC056DD76}" presName="Childtext1" presStyleLbl="revTx" presStyleIdx="5" presStyleCnt="6">
        <dgm:presLayoutVars>
          <dgm:chMax val="0"/>
          <dgm:chPref val="0"/>
          <dgm:bulletEnabled val="1"/>
        </dgm:presLayoutVars>
      </dgm:prSet>
      <dgm:spPr/>
    </dgm:pt>
    <dgm:pt modelId="{7654F8D3-B69E-4618-BE8F-FB4DF49182C7}" type="pres">
      <dgm:prSet presAssocID="{A855FE55-D5EE-4D03-9C91-688EC056DD76}" presName="BalanceSpacing" presStyleCnt="0"/>
      <dgm:spPr/>
    </dgm:pt>
    <dgm:pt modelId="{9B40281D-6C06-4936-9EFA-DF5782DFF0F0}" type="pres">
      <dgm:prSet presAssocID="{A855FE55-D5EE-4D03-9C91-688EC056DD76}" presName="BalanceSpacing1" presStyleCnt="0"/>
      <dgm:spPr/>
    </dgm:pt>
    <dgm:pt modelId="{FBA51881-4E16-4DBC-98DA-705987DE0FF4}" type="pres">
      <dgm:prSet presAssocID="{73EAF2CC-38C8-45E5-819D-B2277F6EE4FC}" presName="Accent1Text" presStyleLbl="node1" presStyleIdx="11" presStyleCnt="12" custLinFactY="-77750" custLinFactNeighborX="-11864" custLinFactNeighborY="-100000"/>
      <dgm:spPr/>
      <dgm:t>
        <a:bodyPr/>
        <a:lstStyle/>
        <a:p>
          <a:endParaRPr lang="en-US"/>
        </a:p>
      </dgm:t>
    </dgm:pt>
  </dgm:ptLst>
  <dgm:cxnLst>
    <dgm:cxn modelId="{27015F81-30A8-46E9-AF28-24429BED0E4A}" srcId="{8C0BB4F1-0BE2-439B-9A90-F6D7C695B9ED}" destId="{37D26455-9612-49A8-885B-E1A41A58D189}" srcOrd="2" destOrd="0" parTransId="{B293FA39-B8DA-4E8F-A7D6-D527BA4AE27A}" sibTransId="{A6E208B5-0741-4F2D-BF49-D1572C664C68}"/>
    <dgm:cxn modelId="{64D965EC-B7FA-453F-9E5D-1C99FB503358}" type="presOf" srcId="{2567BA8F-C3DA-44B8-B21D-385E3F8F2F0A}" destId="{F4B9D2C2-FC98-47ED-9E4D-8EF78550875B}" srcOrd="0" destOrd="0" presId="urn:microsoft.com/office/officeart/2008/layout/AlternatingHexagons"/>
    <dgm:cxn modelId="{FD7BFA90-5DF9-451E-A930-CD2535AFCF6B}" type="presOf" srcId="{73EAF2CC-38C8-45E5-819D-B2277F6EE4FC}" destId="{FBA51881-4E16-4DBC-98DA-705987DE0FF4}" srcOrd="0" destOrd="0" presId="urn:microsoft.com/office/officeart/2008/layout/AlternatingHexagons"/>
    <dgm:cxn modelId="{37078372-6A59-4D55-836C-1A1C68EF6198}" type="presOf" srcId="{8C0BB4F1-0BE2-439B-9A90-F6D7C695B9ED}" destId="{527DC78A-1D9C-4D34-B805-604BCA29838C}" srcOrd="0" destOrd="0" presId="urn:microsoft.com/office/officeart/2008/layout/AlternatingHexagons"/>
    <dgm:cxn modelId="{32A25BA2-5CCA-4E10-8AB1-76788BE23634}" srcId="{63B56A31-6FD3-4141-89FD-087396544BB3}" destId="{2567BA8F-C3DA-44B8-B21D-385E3F8F2F0A}" srcOrd="0" destOrd="0" parTransId="{AFF3F2D5-3D77-4F0E-A20A-58810BA69FAF}" sibTransId="{AF5CF128-944F-4480-96A6-82ACC6C8BC2F}"/>
    <dgm:cxn modelId="{E479D984-A0B1-4185-BBD3-2CF3D121AD65}" type="presOf" srcId="{F1C5C0D3-01C9-4F7E-8989-8DC0E674ABF2}" destId="{9E9DDD6C-1CC5-4F6A-9FCA-F1E7CDB840BB}" srcOrd="0" destOrd="0" presId="urn:microsoft.com/office/officeart/2008/layout/AlternatingHexagons"/>
    <dgm:cxn modelId="{05B93822-086D-4D99-9ACD-493FA948FD19}" type="presOf" srcId="{A6E208B5-0741-4F2D-BF49-D1572C664C68}" destId="{DB340E81-7079-4B91-8414-F89284EB4BBA}" srcOrd="0" destOrd="0" presId="urn:microsoft.com/office/officeart/2008/layout/AlternatingHexagons"/>
    <dgm:cxn modelId="{9767AE8A-195D-4F32-B5A8-BD3BEA72B947}" srcId="{8C0BB4F1-0BE2-439B-9A90-F6D7C695B9ED}" destId="{95E665DC-2C3C-4F72-BEA2-685321BE3459}" srcOrd="3" destOrd="0" parTransId="{169059AF-0D8E-443F-960F-03691D6C25BB}" sibTransId="{F1C5C0D3-01C9-4F7E-8989-8DC0E674ABF2}"/>
    <dgm:cxn modelId="{16749890-2101-4C83-96C2-2B84043098BE}" type="presOf" srcId="{145F29E7-D607-489A-BB9C-B086EE9883BF}" destId="{1EF1B148-67BD-43FF-BB68-75CDEAB98198}" srcOrd="0" destOrd="0" presId="urn:microsoft.com/office/officeart/2008/layout/AlternatingHexagons"/>
    <dgm:cxn modelId="{65BA0830-53B7-430B-813D-46B9F9BC4D2C}" srcId="{8C0BB4F1-0BE2-439B-9A90-F6D7C695B9ED}" destId="{6F51FC8D-488E-4295-B39B-BA71348A0E2C}" srcOrd="0" destOrd="0" parTransId="{300E5566-8150-4F58-8A2A-098CF079BD61}" sibTransId="{6A8EF018-6081-436B-8187-FFBDC0EA4174}"/>
    <dgm:cxn modelId="{EA1AFE5D-65D0-4C73-94BA-CC1EE6091A91}" srcId="{8C0BB4F1-0BE2-439B-9A90-F6D7C695B9ED}" destId="{095529B7-5D2D-4F13-AD37-A4FA4C33A97E}" srcOrd="4" destOrd="0" parTransId="{E71A8BD5-E02C-4E57-8020-E73D0FAD3E3C}" sibTransId="{145F29E7-D607-489A-BB9C-B086EE9883BF}"/>
    <dgm:cxn modelId="{5011181F-61FC-48CC-8E79-DBCC43C963CD}" type="presOf" srcId="{6A8EF018-6081-436B-8187-FFBDC0EA4174}" destId="{AF4BD75C-C70C-445A-BC19-B6623F5192DB}" srcOrd="0" destOrd="0" presId="urn:microsoft.com/office/officeart/2008/layout/AlternatingHexagons"/>
    <dgm:cxn modelId="{E9726D95-9A84-495C-96CA-EFEB2B929581}" type="presOf" srcId="{6F51FC8D-488E-4295-B39B-BA71348A0E2C}" destId="{F01E0022-9A4C-43B3-8B15-FF0E4C8B0724}" srcOrd="0" destOrd="0" presId="urn:microsoft.com/office/officeart/2008/layout/AlternatingHexagons"/>
    <dgm:cxn modelId="{094C347C-7517-4C0F-A344-E79003A66C79}" srcId="{8C0BB4F1-0BE2-439B-9A90-F6D7C695B9ED}" destId="{63B56A31-6FD3-4141-89FD-087396544BB3}" srcOrd="1" destOrd="0" parTransId="{4D85D465-E805-49FE-A97D-F30968BBA7B0}" sibTransId="{B79E553D-A68A-44B7-A6FD-E4D800B173B6}"/>
    <dgm:cxn modelId="{9E24EFDE-31C6-4757-814B-9BFEDE1A2A3C}" type="presOf" srcId="{A855FE55-D5EE-4D03-9C91-688EC056DD76}" destId="{98F1963F-0344-4530-8833-933B660125C8}" srcOrd="0" destOrd="0" presId="urn:microsoft.com/office/officeart/2008/layout/AlternatingHexagons"/>
    <dgm:cxn modelId="{083037D1-D9CB-4988-9181-2BE71AD45793}" type="presOf" srcId="{B79E553D-A68A-44B7-A6FD-E4D800B173B6}" destId="{D497DCFB-9937-48BA-908E-AE5287FE7FF5}" srcOrd="0" destOrd="0" presId="urn:microsoft.com/office/officeart/2008/layout/AlternatingHexagons"/>
    <dgm:cxn modelId="{97E38202-07F1-42AC-B251-CF7527546DBA}" type="presOf" srcId="{37D26455-9612-49A8-885B-E1A41A58D189}" destId="{F5504E63-7B0A-4850-976A-712CAC8A8568}" srcOrd="0" destOrd="0" presId="urn:microsoft.com/office/officeart/2008/layout/AlternatingHexagons"/>
    <dgm:cxn modelId="{47F16457-2ED4-4BC7-94AC-7FB24D6E70FF}" type="presOf" srcId="{095529B7-5D2D-4F13-AD37-A4FA4C33A97E}" destId="{70D783A2-AFB6-4107-ADAE-5AEEB97B810C}" srcOrd="0" destOrd="0" presId="urn:microsoft.com/office/officeart/2008/layout/AlternatingHexagons"/>
    <dgm:cxn modelId="{FB4C8FD8-E51A-4626-8E0D-FD2CB8333CF0}" type="presOf" srcId="{95E665DC-2C3C-4F72-BEA2-685321BE3459}" destId="{48D52A21-C18D-4076-BF5D-3F6101201FE6}" srcOrd="0" destOrd="0" presId="urn:microsoft.com/office/officeart/2008/layout/AlternatingHexagons"/>
    <dgm:cxn modelId="{5B1F05FF-E7FE-4BBA-A469-F39818ED51D7}" srcId="{8C0BB4F1-0BE2-439B-9A90-F6D7C695B9ED}" destId="{A855FE55-D5EE-4D03-9C91-688EC056DD76}" srcOrd="5" destOrd="0" parTransId="{94882B7F-1616-41B4-845F-399763FE9267}" sibTransId="{73EAF2CC-38C8-45E5-819D-B2277F6EE4FC}"/>
    <dgm:cxn modelId="{84870EA7-2C7C-4512-80DA-154E20561484}" type="presOf" srcId="{63B56A31-6FD3-4141-89FD-087396544BB3}" destId="{27581B84-D1F1-4C6B-B376-6BA8F9B37A5B}" srcOrd="0" destOrd="0" presId="urn:microsoft.com/office/officeart/2008/layout/AlternatingHexagons"/>
    <dgm:cxn modelId="{CA1C23F8-B831-47D6-BA24-5BDCBEB201EF}" type="presParOf" srcId="{527DC78A-1D9C-4D34-B805-604BCA29838C}" destId="{5145A340-1B37-43CF-BE55-AB847A8D825D}" srcOrd="0" destOrd="0" presId="urn:microsoft.com/office/officeart/2008/layout/AlternatingHexagons"/>
    <dgm:cxn modelId="{46990526-2521-4B1E-A97A-555108BD9F60}" type="presParOf" srcId="{5145A340-1B37-43CF-BE55-AB847A8D825D}" destId="{F01E0022-9A4C-43B3-8B15-FF0E4C8B0724}" srcOrd="0" destOrd="0" presId="urn:microsoft.com/office/officeart/2008/layout/AlternatingHexagons"/>
    <dgm:cxn modelId="{9B9920AF-BE87-459E-B2D5-4F27DEEBF816}" type="presParOf" srcId="{5145A340-1B37-43CF-BE55-AB847A8D825D}" destId="{2169F952-EECC-47CA-B852-A735EBF7D596}" srcOrd="1" destOrd="0" presId="urn:microsoft.com/office/officeart/2008/layout/AlternatingHexagons"/>
    <dgm:cxn modelId="{831FD9DF-1B10-4532-8508-0E7E913C079E}" type="presParOf" srcId="{5145A340-1B37-43CF-BE55-AB847A8D825D}" destId="{906C18B9-80B4-4FF7-AEDE-03CFB0158E1F}" srcOrd="2" destOrd="0" presId="urn:microsoft.com/office/officeart/2008/layout/AlternatingHexagons"/>
    <dgm:cxn modelId="{0EECB3E9-1507-4835-B0FA-7E6597F4325B}" type="presParOf" srcId="{5145A340-1B37-43CF-BE55-AB847A8D825D}" destId="{066DBF11-BADE-4F93-845E-7BC8C33E9A95}" srcOrd="3" destOrd="0" presId="urn:microsoft.com/office/officeart/2008/layout/AlternatingHexagons"/>
    <dgm:cxn modelId="{F3BA5273-0CAA-453A-B699-BD3A30204902}" type="presParOf" srcId="{5145A340-1B37-43CF-BE55-AB847A8D825D}" destId="{AF4BD75C-C70C-445A-BC19-B6623F5192DB}" srcOrd="4" destOrd="0" presId="urn:microsoft.com/office/officeart/2008/layout/AlternatingHexagons"/>
    <dgm:cxn modelId="{29C44CDF-6FC2-47D9-9500-7FA57AA1EB13}" type="presParOf" srcId="{527DC78A-1D9C-4D34-B805-604BCA29838C}" destId="{A02E4D06-5800-420A-90DF-7EFB9D465775}" srcOrd="1" destOrd="0" presId="urn:microsoft.com/office/officeart/2008/layout/AlternatingHexagons"/>
    <dgm:cxn modelId="{4A241873-0D54-4182-AE34-5A10DB69CB83}" type="presParOf" srcId="{527DC78A-1D9C-4D34-B805-604BCA29838C}" destId="{8D79B15B-C260-4A4F-8A3C-220286CDA49A}" srcOrd="2" destOrd="0" presId="urn:microsoft.com/office/officeart/2008/layout/AlternatingHexagons"/>
    <dgm:cxn modelId="{6F903AC0-29EF-4622-8166-FB56C78A9E7A}" type="presParOf" srcId="{8D79B15B-C260-4A4F-8A3C-220286CDA49A}" destId="{27581B84-D1F1-4C6B-B376-6BA8F9B37A5B}" srcOrd="0" destOrd="0" presId="urn:microsoft.com/office/officeart/2008/layout/AlternatingHexagons"/>
    <dgm:cxn modelId="{00F183D1-9BBC-4585-9BC3-454AA5BBEEAC}" type="presParOf" srcId="{8D79B15B-C260-4A4F-8A3C-220286CDA49A}" destId="{F4B9D2C2-FC98-47ED-9E4D-8EF78550875B}" srcOrd="1" destOrd="0" presId="urn:microsoft.com/office/officeart/2008/layout/AlternatingHexagons"/>
    <dgm:cxn modelId="{457127B5-20F5-4FAC-988B-E820FF37605D}" type="presParOf" srcId="{8D79B15B-C260-4A4F-8A3C-220286CDA49A}" destId="{0B049E67-5CF2-4D6D-8B18-E9B841E33D63}" srcOrd="2" destOrd="0" presId="urn:microsoft.com/office/officeart/2008/layout/AlternatingHexagons"/>
    <dgm:cxn modelId="{A0E45696-E896-49E2-A242-1E32B159F21E}" type="presParOf" srcId="{8D79B15B-C260-4A4F-8A3C-220286CDA49A}" destId="{D65DEFE5-7F3B-4E59-8FC4-5CF036FC15D0}" srcOrd="3" destOrd="0" presId="urn:microsoft.com/office/officeart/2008/layout/AlternatingHexagons"/>
    <dgm:cxn modelId="{DEA9ABE2-ED57-4F6C-97B8-83881AB3BE63}" type="presParOf" srcId="{8D79B15B-C260-4A4F-8A3C-220286CDA49A}" destId="{D497DCFB-9937-48BA-908E-AE5287FE7FF5}" srcOrd="4" destOrd="0" presId="urn:microsoft.com/office/officeart/2008/layout/AlternatingHexagons"/>
    <dgm:cxn modelId="{AE0316C1-EF81-414B-9B45-0EC03A331D76}" type="presParOf" srcId="{527DC78A-1D9C-4D34-B805-604BCA29838C}" destId="{E941E7CE-306F-43D2-B14B-1DA91F1FD0A3}" srcOrd="3" destOrd="0" presId="urn:microsoft.com/office/officeart/2008/layout/AlternatingHexagons"/>
    <dgm:cxn modelId="{2818CC40-236A-47B6-8A40-0A9EC2ED4654}" type="presParOf" srcId="{527DC78A-1D9C-4D34-B805-604BCA29838C}" destId="{DB40F4C0-B1C8-4687-A161-5865132D50FD}" srcOrd="4" destOrd="0" presId="urn:microsoft.com/office/officeart/2008/layout/AlternatingHexagons"/>
    <dgm:cxn modelId="{9DD7024A-1DEC-4100-98B4-14A5A56F6B2A}" type="presParOf" srcId="{DB40F4C0-B1C8-4687-A161-5865132D50FD}" destId="{F5504E63-7B0A-4850-976A-712CAC8A8568}" srcOrd="0" destOrd="0" presId="urn:microsoft.com/office/officeart/2008/layout/AlternatingHexagons"/>
    <dgm:cxn modelId="{7145536E-812A-4D58-AA3F-6F20DA254C63}" type="presParOf" srcId="{DB40F4C0-B1C8-4687-A161-5865132D50FD}" destId="{2EC95D6C-25C9-4D03-B814-2FBAB0F4B128}" srcOrd="1" destOrd="0" presId="urn:microsoft.com/office/officeart/2008/layout/AlternatingHexagons"/>
    <dgm:cxn modelId="{26A9D5D5-2ACE-4D4F-8856-A57EA23F4916}" type="presParOf" srcId="{DB40F4C0-B1C8-4687-A161-5865132D50FD}" destId="{E0DBF60A-D33F-4073-90EE-9D55BBBCB829}" srcOrd="2" destOrd="0" presId="urn:microsoft.com/office/officeart/2008/layout/AlternatingHexagons"/>
    <dgm:cxn modelId="{A20DE5DC-A0A1-4FDD-947E-83015F263A4E}" type="presParOf" srcId="{DB40F4C0-B1C8-4687-A161-5865132D50FD}" destId="{F178A48A-36BF-46D2-9748-C01E16ABF813}" srcOrd="3" destOrd="0" presId="urn:microsoft.com/office/officeart/2008/layout/AlternatingHexagons"/>
    <dgm:cxn modelId="{01F3B95C-B4E8-41B1-802B-4359930F4184}" type="presParOf" srcId="{DB40F4C0-B1C8-4687-A161-5865132D50FD}" destId="{DB340E81-7079-4B91-8414-F89284EB4BBA}" srcOrd="4" destOrd="0" presId="urn:microsoft.com/office/officeart/2008/layout/AlternatingHexagons"/>
    <dgm:cxn modelId="{0A21CDC0-0A47-444F-A0A6-9BDC19711345}" type="presParOf" srcId="{527DC78A-1D9C-4D34-B805-604BCA29838C}" destId="{DAABBD0B-994B-4FF1-AB30-7036D4B0D3AD}" srcOrd="5" destOrd="0" presId="urn:microsoft.com/office/officeart/2008/layout/AlternatingHexagons"/>
    <dgm:cxn modelId="{591874A9-03A6-433D-85C1-6B8864ED8646}" type="presParOf" srcId="{527DC78A-1D9C-4D34-B805-604BCA29838C}" destId="{82209853-133A-465C-9594-E471A6639DD8}" srcOrd="6" destOrd="0" presId="urn:microsoft.com/office/officeart/2008/layout/AlternatingHexagons"/>
    <dgm:cxn modelId="{719658BD-9FB3-4C85-AB73-A825ABFC11B2}" type="presParOf" srcId="{82209853-133A-465C-9594-E471A6639DD8}" destId="{48D52A21-C18D-4076-BF5D-3F6101201FE6}" srcOrd="0" destOrd="0" presId="urn:microsoft.com/office/officeart/2008/layout/AlternatingHexagons"/>
    <dgm:cxn modelId="{F3509B78-03A6-4B32-9E2C-D2D0DCB5F2E0}" type="presParOf" srcId="{82209853-133A-465C-9594-E471A6639DD8}" destId="{E022DA0F-EB41-4BDF-AF88-A0888F83C5FA}" srcOrd="1" destOrd="0" presId="urn:microsoft.com/office/officeart/2008/layout/AlternatingHexagons"/>
    <dgm:cxn modelId="{16F8E2FF-9C5E-44CF-989B-1C2665BE2CF8}" type="presParOf" srcId="{82209853-133A-465C-9594-E471A6639DD8}" destId="{5005F8A7-0590-400E-AA2D-C9F06F63FB85}" srcOrd="2" destOrd="0" presId="urn:microsoft.com/office/officeart/2008/layout/AlternatingHexagons"/>
    <dgm:cxn modelId="{E0F1FC67-0D33-42F4-9D28-B4274D1BAFF0}" type="presParOf" srcId="{82209853-133A-465C-9594-E471A6639DD8}" destId="{27F5ECEE-6B94-4207-81E6-EF5D47378364}" srcOrd="3" destOrd="0" presId="urn:microsoft.com/office/officeart/2008/layout/AlternatingHexagons"/>
    <dgm:cxn modelId="{F6E8A8B9-345E-41C4-84F7-41F4792CB0A3}" type="presParOf" srcId="{82209853-133A-465C-9594-E471A6639DD8}" destId="{9E9DDD6C-1CC5-4F6A-9FCA-F1E7CDB840BB}" srcOrd="4" destOrd="0" presId="urn:microsoft.com/office/officeart/2008/layout/AlternatingHexagons"/>
    <dgm:cxn modelId="{B2293D55-931D-4203-B313-7B69E70D0D59}" type="presParOf" srcId="{527DC78A-1D9C-4D34-B805-604BCA29838C}" destId="{40F6602A-17A6-4953-8CB3-D052E9C79F87}" srcOrd="7" destOrd="0" presId="urn:microsoft.com/office/officeart/2008/layout/AlternatingHexagons"/>
    <dgm:cxn modelId="{65AA84FA-21EB-4812-B88E-D6779DE3318A}" type="presParOf" srcId="{527DC78A-1D9C-4D34-B805-604BCA29838C}" destId="{A9F396FC-908E-48DE-8CF3-8B51B26CE1E9}" srcOrd="8" destOrd="0" presId="urn:microsoft.com/office/officeart/2008/layout/AlternatingHexagons"/>
    <dgm:cxn modelId="{45D6CA6A-00B9-4869-B796-9FBAF1D61F64}" type="presParOf" srcId="{A9F396FC-908E-48DE-8CF3-8B51B26CE1E9}" destId="{70D783A2-AFB6-4107-ADAE-5AEEB97B810C}" srcOrd="0" destOrd="0" presId="urn:microsoft.com/office/officeart/2008/layout/AlternatingHexagons"/>
    <dgm:cxn modelId="{78A284EF-7C2A-40AB-B65F-6E54368848BC}" type="presParOf" srcId="{A9F396FC-908E-48DE-8CF3-8B51B26CE1E9}" destId="{877365FE-DD4A-4B18-AC48-55BD412960DE}" srcOrd="1" destOrd="0" presId="urn:microsoft.com/office/officeart/2008/layout/AlternatingHexagons"/>
    <dgm:cxn modelId="{0F212C79-22E7-4156-B0F8-970BDF776665}" type="presParOf" srcId="{A9F396FC-908E-48DE-8CF3-8B51B26CE1E9}" destId="{CD30A984-710C-47E7-B2D2-3FCC429DB1FD}" srcOrd="2" destOrd="0" presId="urn:microsoft.com/office/officeart/2008/layout/AlternatingHexagons"/>
    <dgm:cxn modelId="{3470DA44-24E0-4354-BD66-03274307E37A}" type="presParOf" srcId="{A9F396FC-908E-48DE-8CF3-8B51B26CE1E9}" destId="{B1A4839D-FDC6-4711-9510-C2E32BDAAA62}" srcOrd="3" destOrd="0" presId="urn:microsoft.com/office/officeart/2008/layout/AlternatingHexagons"/>
    <dgm:cxn modelId="{5552CFE8-541B-455F-8A61-1535CFE13EC6}" type="presParOf" srcId="{A9F396FC-908E-48DE-8CF3-8B51B26CE1E9}" destId="{1EF1B148-67BD-43FF-BB68-75CDEAB98198}" srcOrd="4" destOrd="0" presId="urn:microsoft.com/office/officeart/2008/layout/AlternatingHexagons"/>
    <dgm:cxn modelId="{F55EFCCB-69DA-49D8-A950-777383FEC586}" type="presParOf" srcId="{527DC78A-1D9C-4D34-B805-604BCA29838C}" destId="{DC13C45D-249E-44D6-8912-1F6E0BDC1F95}" srcOrd="9" destOrd="0" presId="urn:microsoft.com/office/officeart/2008/layout/AlternatingHexagons"/>
    <dgm:cxn modelId="{0A8D4255-E0D1-40C1-B9F4-E489C726BD16}" type="presParOf" srcId="{527DC78A-1D9C-4D34-B805-604BCA29838C}" destId="{B83E33A0-EE84-4601-9F92-2142ECB42469}" srcOrd="10" destOrd="0" presId="urn:microsoft.com/office/officeart/2008/layout/AlternatingHexagons"/>
    <dgm:cxn modelId="{9366E2C2-A53D-4ED5-8E9B-69D6D889DB3A}" type="presParOf" srcId="{B83E33A0-EE84-4601-9F92-2142ECB42469}" destId="{98F1963F-0344-4530-8833-933B660125C8}" srcOrd="0" destOrd="0" presId="urn:microsoft.com/office/officeart/2008/layout/AlternatingHexagons"/>
    <dgm:cxn modelId="{E8882951-521A-4F51-8618-29612C76F709}" type="presParOf" srcId="{B83E33A0-EE84-4601-9F92-2142ECB42469}" destId="{F1C38445-C330-4CF9-8731-D5F159879D77}" srcOrd="1" destOrd="0" presId="urn:microsoft.com/office/officeart/2008/layout/AlternatingHexagons"/>
    <dgm:cxn modelId="{71FE7187-6FE0-454D-BF9D-45FFEB5652A3}" type="presParOf" srcId="{B83E33A0-EE84-4601-9F92-2142ECB42469}" destId="{7654F8D3-B69E-4618-BE8F-FB4DF49182C7}" srcOrd="2" destOrd="0" presId="urn:microsoft.com/office/officeart/2008/layout/AlternatingHexagons"/>
    <dgm:cxn modelId="{B397A219-2482-400D-8D40-BD06EBE6A7C9}" type="presParOf" srcId="{B83E33A0-EE84-4601-9F92-2142ECB42469}" destId="{9B40281D-6C06-4936-9EFA-DF5782DFF0F0}" srcOrd="3" destOrd="0" presId="urn:microsoft.com/office/officeart/2008/layout/AlternatingHexagons"/>
    <dgm:cxn modelId="{E3A460C5-6D19-4577-8DEC-61ACA57449FA}" type="presParOf" srcId="{B83E33A0-EE84-4601-9F92-2142ECB42469}" destId="{FBA51881-4E16-4DBC-98DA-705987DE0FF4}" srcOrd="4" destOrd="0" presId="urn:microsoft.com/office/officeart/2008/layout/AlternatingHexagon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19044E7-7B2E-4E69-82E6-D5CF87128191}" type="doc">
      <dgm:prSet loTypeId="urn:microsoft.com/office/officeart/2016/7/layout/BasicProcessNew" loCatId="process" qsTypeId="urn:microsoft.com/office/officeart/2005/8/quickstyle/simple1" qsCatId="simple" csTypeId="urn:microsoft.com/office/officeart/2005/8/colors/ColorSchemeForSuggestions" csCatId="other"/>
      <dgm:spPr/>
      <dgm:t>
        <a:bodyPr/>
        <a:lstStyle/>
        <a:p>
          <a:endParaRPr lang="en-US"/>
        </a:p>
      </dgm:t>
    </dgm:pt>
    <dgm:pt modelId="{37492B45-AC0E-48EF-82E9-61F1016CE88B}">
      <dgm:prSet/>
      <dgm:spPr/>
      <dgm:t>
        <a:bodyPr/>
        <a:lstStyle/>
        <a:p>
          <a:r>
            <a:rPr lang="en-US"/>
            <a:t>Phrases that hinder:</a:t>
          </a:r>
        </a:p>
      </dgm:t>
    </dgm:pt>
    <dgm:pt modelId="{B62A6AC3-B8BB-419F-9B52-B1CB8C6B39C7}" type="parTrans" cxnId="{24179502-9BB6-4CC1-86C2-ACF6F2A28490}">
      <dgm:prSet/>
      <dgm:spPr/>
      <dgm:t>
        <a:bodyPr/>
        <a:lstStyle/>
        <a:p>
          <a:endParaRPr lang="en-US"/>
        </a:p>
      </dgm:t>
    </dgm:pt>
    <dgm:pt modelId="{634D838A-D346-4A0E-9F4D-FD16D25E7203}" type="sibTrans" cxnId="{24179502-9BB6-4CC1-86C2-ACF6F2A28490}">
      <dgm:prSet/>
      <dgm:spPr/>
      <dgm:t>
        <a:bodyPr/>
        <a:lstStyle/>
        <a:p>
          <a:endParaRPr lang="en-US"/>
        </a:p>
      </dgm:t>
    </dgm:pt>
    <dgm:pt modelId="{863BAE61-C4DC-44BE-8CC2-A4100E0FFD79}">
      <dgm:prSet/>
      <dgm:spPr/>
      <dgm:t>
        <a:bodyPr/>
        <a:lstStyle/>
        <a:p>
          <a:r>
            <a:rPr lang="en-US" i="1"/>
            <a:t>“</a:t>
          </a:r>
          <a:r>
            <a:rPr lang="en-US"/>
            <a:t>Eat that for me.”</a:t>
          </a:r>
        </a:p>
      </dgm:t>
    </dgm:pt>
    <dgm:pt modelId="{CE10D55B-B2EC-485C-908E-17722BAE695B}" type="parTrans" cxnId="{B023AD88-1ABB-4612-A13B-662465875E22}">
      <dgm:prSet/>
      <dgm:spPr/>
      <dgm:t>
        <a:bodyPr/>
        <a:lstStyle/>
        <a:p>
          <a:endParaRPr lang="en-US"/>
        </a:p>
      </dgm:t>
    </dgm:pt>
    <dgm:pt modelId="{4E313CB4-D49C-427C-8CF5-E9D74B1ECCBA}" type="sibTrans" cxnId="{B023AD88-1ABB-4612-A13B-662465875E22}">
      <dgm:prSet/>
      <dgm:spPr/>
      <dgm:t>
        <a:bodyPr/>
        <a:lstStyle/>
        <a:p>
          <a:endParaRPr lang="en-US"/>
        </a:p>
      </dgm:t>
    </dgm:pt>
    <dgm:pt modelId="{EE12D91A-7CCE-464B-9405-477756640D9E}">
      <dgm:prSet/>
      <dgm:spPr/>
      <dgm:t>
        <a:bodyPr/>
        <a:lstStyle/>
        <a:p>
          <a:r>
            <a:rPr lang="en-US" dirty="0"/>
            <a:t>“You’re such a big girl, you’ve finished all of your peas!”</a:t>
          </a:r>
        </a:p>
      </dgm:t>
    </dgm:pt>
    <dgm:pt modelId="{3C91FE55-F414-4ED2-87F1-D4B16361ADA1}" type="parTrans" cxnId="{66EC87E6-8E4D-4105-9B90-6C6EEF65BD53}">
      <dgm:prSet/>
      <dgm:spPr/>
      <dgm:t>
        <a:bodyPr/>
        <a:lstStyle/>
        <a:p>
          <a:endParaRPr lang="en-US"/>
        </a:p>
      </dgm:t>
    </dgm:pt>
    <dgm:pt modelId="{BF8D0475-E1BD-4D45-B676-77761FE74063}" type="sibTrans" cxnId="{66EC87E6-8E4D-4105-9B90-6C6EEF65BD53}">
      <dgm:prSet/>
      <dgm:spPr/>
      <dgm:t>
        <a:bodyPr/>
        <a:lstStyle/>
        <a:p>
          <a:endParaRPr lang="en-US"/>
        </a:p>
      </dgm:t>
    </dgm:pt>
    <dgm:pt modelId="{1B4A4BF1-5206-4705-A04D-4C9A9CE6A525}">
      <dgm:prSet/>
      <dgm:spPr/>
      <dgm:t>
        <a:bodyPr/>
        <a:lstStyle/>
        <a:p>
          <a:r>
            <a:rPr lang="en-US"/>
            <a:t>“See, that didn’t taste so bad did it?”</a:t>
          </a:r>
        </a:p>
      </dgm:t>
    </dgm:pt>
    <dgm:pt modelId="{97F50A89-5C2F-4BDF-BDC7-A84791AF6F54}" type="parTrans" cxnId="{22D25DE7-E889-450E-9C05-46CB5045B6DD}">
      <dgm:prSet/>
      <dgm:spPr/>
      <dgm:t>
        <a:bodyPr/>
        <a:lstStyle/>
        <a:p>
          <a:endParaRPr lang="en-US"/>
        </a:p>
      </dgm:t>
    </dgm:pt>
    <dgm:pt modelId="{B4D579A0-8A7F-42C6-8F72-64002CF9AD43}" type="sibTrans" cxnId="{22D25DE7-E889-450E-9C05-46CB5045B6DD}">
      <dgm:prSet/>
      <dgm:spPr/>
      <dgm:t>
        <a:bodyPr/>
        <a:lstStyle/>
        <a:p>
          <a:endParaRPr lang="en-US"/>
        </a:p>
      </dgm:t>
    </dgm:pt>
    <dgm:pt modelId="{FE0FD31A-AD30-4ECB-8703-9876E5BEE5ED}">
      <dgm:prSet/>
      <dgm:spPr/>
      <dgm:t>
        <a:bodyPr/>
        <a:lstStyle/>
        <a:p>
          <a:r>
            <a:rPr lang="en-US"/>
            <a:t>“Stop crying and I will give you a cookie.”</a:t>
          </a:r>
        </a:p>
      </dgm:t>
    </dgm:pt>
    <dgm:pt modelId="{07516074-9CCC-4DA4-B94F-7CDE5A873434}" type="parTrans" cxnId="{AC38D8A4-F5B8-417E-83FC-C18DC5034608}">
      <dgm:prSet/>
      <dgm:spPr/>
      <dgm:t>
        <a:bodyPr/>
        <a:lstStyle/>
        <a:p>
          <a:endParaRPr lang="en-US"/>
        </a:p>
      </dgm:t>
    </dgm:pt>
    <dgm:pt modelId="{77A69F9F-8FB8-4BDC-A308-929FD91403F9}" type="sibTrans" cxnId="{AC38D8A4-F5B8-417E-83FC-C18DC5034608}">
      <dgm:prSet/>
      <dgm:spPr/>
      <dgm:t>
        <a:bodyPr/>
        <a:lstStyle/>
        <a:p>
          <a:endParaRPr lang="en-US"/>
        </a:p>
      </dgm:t>
    </dgm:pt>
    <dgm:pt modelId="{48C3A88A-0118-48B4-9361-93F41A065158}" type="pres">
      <dgm:prSet presAssocID="{419044E7-7B2E-4E69-82E6-D5CF87128191}" presName="Name0" presStyleCnt="0">
        <dgm:presLayoutVars>
          <dgm:dir/>
          <dgm:resizeHandles val="exact"/>
        </dgm:presLayoutVars>
      </dgm:prSet>
      <dgm:spPr/>
      <dgm:t>
        <a:bodyPr/>
        <a:lstStyle/>
        <a:p>
          <a:endParaRPr lang="en-US"/>
        </a:p>
      </dgm:t>
    </dgm:pt>
    <dgm:pt modelId="{AAF2DD73-F4C5-4ECC-9D16-AFE8ECAB475B}" type="pres">
      <dgm:prSet presAssocID="{37492B45-AC0E-48EF-82E9-61F1016CE88B}" presName="node" presStyleLbl="node1" presStyleIdx="0" presStyleCnt="1" custLinFactNeighborX="2026" custLinFactNeighborY="14856">
        <dgm:presLayoutVars>
          <dgm:bulletEnabled val="1"/>
        </dgm:presLayoutVars>
      </dgm:prSet>
      <dgm:spPr/>
      <dgm:t>
        <a:bodyPr/>
        <a:lstStyle/>
        <a:p>
          <a:endParaRPr lang="en-US"/>
        </a:p>
      </dgm:t>
    </dgm:pt>
  </dgm:ptLst>
  <dgm:cxnLst>
    <dgm:cxn modelId="{24179502-9BB6-4CC1-86C2-ACF6F2A28490}" srcId="{419044E7-7B2E-4E69-82E6-D5CF87128191}" destId="{37492B45-AC0E-48EF-82E9-61F1016CE88B}" srcOrd="0" destOrd="0" parTransId="{B62A6AC3-B8BB-419F-9B52-B1CB8C6B39C7}" sibTransId="{634D838A-D346-4A0E-9F4D-FD16D25E7203}"/>
    <dgm:cxn modelId="{BBDB0A1D-50C5-4358-A4D1-1FEB11ACF895}" type="presOf" srcId="{1B4A4BF1-5206-4705-A04D-4C9A9CE6A525}" destId="{AAF2DD73-F4C5-4ECC-9D16-AFE8ECAB475B}" srcOrd="0" destOrd="3" presId="urn:microsoft.com/office/officeart/2016/7/layout/BasicProcessNew"/>
    <dgm:cxn modelId="{7936B9CD-E895-4ECA-9B2E-8BA86E1CBF02}" type="presOf" srcId="{FE0FD31A-AD30-4ECB-8703-9876E5BEE5ED}" destId="{AAF2DD73-F4C5-4ECC-9D16-AFE8ECAB475B}" srcOrd="0" destOrd="4" presId="urn:microsoft.com/office/officeart/2016/7/layout/BasicProcessNew"/>
    <dgm:cxn modelId="{AC38D8A4-F5B8-417E-83FC-C18DC5034608}" srcId="{37492B45-AC0E-48EF-82E9-61F1016CE88B}" destId="{FE0FD31A-AD30-4ECB-8703-9876E5BEE5ED}" srcOrd="3" destOrd="0" parTransId="{07516074-9CCC-4DA4-B94F-7CDE5A873434}" sibTransId="{77A69F9F-8FB8-4BDC-A308-929FD91403F9}"/>
    <dgm:cxn modelId="{896EAC15-8358-422B-9F13-48A40FE43466}" type="presOf" srcId="{419044E7-7B2E-4E69-82E6-D5CF87128191}" destId="{48C3A88A-0118-48B4-9361-93F41A065158}" srcOrd="0" destOrd="0" presId="urn:microsoft.com/office/officeart/2016/7/layout/BasicProcessNew"/>
    <dgm:cxn modelId="{22D25DE7-E889-450E-9C05-46CB5045B6DD}" srcId="{37492B45-AC0E-48EF-82E9-61F1016CE88B}" destId="{1B4A4BF1-5206-4705-A04D-4C9A9CE6A525}" srcOrd="2" destOrd="0" parTransId="{97F50A89-5C2F-4BDF-BDC7-A84791AF6F54}" sibTransId="{B4D579A0-8A7F-42C6-8F72-64002CF9AD43}"/>
    <dgm:cxn modelId="{B023AD88-1ABB-4612-A13B-662465875E22}" srcId="{37492B45-AC0E-48EF-82E9-61F1016CE88B}" destId="{863BAE61-C4DC-44BE-8CC2-A4100E0FFD79}" srcOrd="0" destOrd="0" parTransId="{CE10D55B-B2EC-485C-908E-17722BAE695B}" sibTransId="{4E313CB4-D49C-427C-8CF5-E9D74B1ECCBA}"/>
    <dgm:cxn modelId="{66EC87E6-8E4D-4105-9B90-6C6EEF65BD53}" srcId="{37492B45-AC0E-48EF-82E9-61F1016CE88B}" destId="{EE12D91A-7CCE-464B-9405-477756640D9E}" srcOrd="1" destOrd="0" parTransId="{3C91FE55-F414-4ED2-87F1-D4B16361ADA1}" sibTransId="{BF8D0475-E1BD-4D45-B676-77761FE74063}"/>
    <dgm:cxn modelId="{4D3E3747-002A-449B-A103-75CD09E1CB94}" type="presOf" srcId="{EE12D91A-7CCE-464B-9405-477756640D9E}" destId="{AAF2DD73-F4C5-4ECC-9D16-AFE8ECAB475B}" srcOrd="0" destOrd="2" presId="urn:microsoft.com/office/officeart/2016/7/layout/BasicProcessNew"/>
    <dgm:cxn modelId="{793BDB3F-E84B-4651-8FF0-1BFC1E30FD2B}" type="presOf" srcId="{37492B45-AC0E-48EF-82E9-61F1016CE88B}" destId="{AAF2DD73-F4C5-4ECC-9D16-AFE8ECAB475B}" srcOrd="0" destOrd="0" presId="urn:microsoft.com/office/officeart/2016/7/layout/BasicProcessNew"/>
    <dgm:cxn modelId="{4FF030C0-CB68-48EB-A56E-CCBE3B98E4A8}" type="presOf" srcId="{863BAE61-C4DC-44BE-8CC2-A4100E0FFD79}" destId="{AAF2DD73-F4C5-4ECC-9D16-AFE8ECAB475B}" srcOrd="0" destOrd="1" presId="urn:microsoft.com/office/officeart/2016/7/layout/BasicProcessNew"/>
    <dgm:cxn modelId="{63A57025-F1B5-4FB8-8BAC-607A9B47C5F1}" type="presParOf" srcId="{48C3A88A-0118-48B4-9361-93F41A065158}" destId="{AAF2DD73-F4C5-4ECC-9D16-AFE8ECAB475B}" srcOrd="0" destOrd="0" presId="urn:microsoft.com/office/officeart/2016/7/layout/BasicProcessNew"/>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C912BBF-6EE9-4370-9917-0C05114B67B3}" type="doc">
      <dgm:prSet loTypeId="urn:microsoft.com/office/officeart/2005/8/layout/rings+Icon" loCatId="relationship" qsTypeId="urn:microsoft.com/office/officeart/2005/8/quickstyle/simple1" qsCatId="simple" csTypeId="urn:microsoft.com/office/officeart/2005/8/colors/accent1_2" csCatId="accent1" phldr="1"/>
      <dgm:spPr/>
      <dgm:t>
        <a:bodyPr/>
        <a:lstStyle/>
        <a:p>
          <a:endParaRPr lang="en-US"/>
        </a:p>
      </dgm:t>
    </dgm:pt>
    <dgm:pt modelId="{6A9BAB25-4A75-427B-A2E5-F4A1B960129D}">
      <dgm:prSet phldrT="[Text]" custT="1"/>
      <dgm:spPr/>
      <dgm:t>
        <a:bodyPr/>
        <a:lstStyle/>
        <a:p>
          <a:pPr algn="ctr"/>
          <a:r>
            <a:rPr lang="en-US" sz="3200" b="0" dirty="0"/>
            <a:t>3 hours </a:t>
          </a:r>
          <a:r>
            <a:rPr lang="en-US" sz="3200" dirty="0"/>
            <a:t>of training annually on Empower topics</a:t>
          </a:r>
        </a:p>
      </dgm:t>
    </dgm:pt>
    <dgm:pt modelId="{6C2950DC-6D25-4B7A-BD01-A53EDC3EAD80}" type="parTrans" cxnId="{4705EFBA-119B-404C-997D-FBE82D41FDFD}">
      <dgm:prSet/>
      <dgm:spPr/>
      <dgm:t>
        <a:bodyPr/>
        <a:lstStyle/>
        <a:p>
          <a:endParaRPr lang="en-US"/>
        </a:p>
      </dgm:t>
    </dgm:pt>
    <dgm:pt modelId="{883FDB1B-E1E5-4020-9BE3-4DEEA6D0F592}" type="sibTrans" cxnId="{4705EFBA-119B-404C-997D-FBE82D41FDFD}">
      <dgm:prSet/>
      <dgm:spPr/>
      <dgm:t>
        <a:bodyPr/>
        <a:lstStyle/>
        <a:p>
          <a:endParaRPr lang="en-US"/>
        </a:p>
      </dgm:t>
    </dgm:pt>
    <dgm:pt modelId="{990755FB-2CCD-49FF-8D07-91F3860CE518}">
      <dgm:prSet phldrT="[Text]" custT="1"/>
      <dgm:spPr/>
      <dgm:t>
        <a:bodyPr/>
        <a:lstStyle/>
        <a:p>
          <a:r>
            <a:rPr lang="en-US" sz="2800" dirty="0"/>
            <a:t>Program Director informs staff and providers about training opportunities</a:t>
          </a:r>
        </a:p>
      </dgm:t>
    </dgm:pt>
    <dgm:pt modelId="{AA8F9C90-4473-4835-B3C4-52FACA156F74}" type="parTrans" cxnId="{877CBDAB-4B09-44B4-96DD-D6A4862F695C}">
      <dgm:prSet/>
      <dgm:spPr/>
      <dgm:t>
        <a:bodyPr/>
        <a:lstStyle/>
        <a:p>
          <a:endParaRPr lang="en-US"/>
        </a:p>
      </dgm:t>
    </dgm:pt>
    <dgm:pt modelId="{AB8403C6-37BB-4AFD-BFD0-71A6FBD505C3}" type="sibTrans" cxnId="{877CBDAB-4B09-44B4-96DD-D6A4862F695C}">
      <dgm:prSet/>
      <dgm:spPr/>
      <dgm:t>
        <a:bodyPr/>
        <a:lstStyle/>
        <a:p>
          <a:endParaRPr lang="en-US"/>
        </a:p>
      </dgm:t>
    </dgm:pt>
    <dgm:pt modelId="{CF23083C-A811-4231-8C0E-1139E18D0160}" type="pres">
      <dgm:prSet presAssocID="{5C912BBF-6EE9-4370-9917-0C05114B67B3}" presName="Name0" presStyleCnt="0">
        <dgm:presLayoutVars>
          <dgm:chMax val="7"/>
          <dgm:dir/>
          <dgm:resizeHandles val="exact"/>
        </dgm:presLayoutVars>
      </dgm:prSet>
      <dgm:spPr/>
      <dgm:t>
        <a:bodyPr/>
        <a:lstStyle/>
        <a:p>
          <a:endParaRPr lang="en-US"/>
        </a:p>
      </dgm:t>
    </dgm:pt>
    <dgm:pt modelId="{F8478473-0454-4AEC-86C6-937C9E4E2A01}" type="pres">
      <dgm:prSet presAssocID="{5C912BBF-6EE9-4370-9917-0C05114B67B3}" presName="ellipse1" presStyleLbl="vennNode1" presStyleIdx="0" presStyleCnt="2" custLinFactNeighborX="-4708" custLinFactNeighborY="3922">
        <dgm:presLayoutVars>
          <dgm:bulletEnabled val="1"/>
        </dgm:presLayoutVars>
      </dgm:prSet>
      <dgm:spPr/>
      <dgm:t>
        <a:bodyPr/>
        <a:lstStyle/>
        <a:p>
          <a:endParaRPr lang="en-US"/>
        </a:p>
      </dgm:t>
    </dgm:pt>
    <dgm:pt modelId="{0AC35F39-474E-4383-88DA-E5593146E24A}" type="pres">
      <dgm:prSet presAssocID="{5C912BBF-6EE9-4370-9917-0C05114B67B3}" presName="ellipse2" presStyleLbl="vennNode1" presStyleIdx="1" presStyleCnt="2" custLinFactNeighborX="21182" custLinFactNeighborY="0">
        <dgm:presLayoutVars>
          <dgm:bulletEnabled val="1"/>
        </dgm:presLayoutVars>
      </dgm:prSet>
      <dgm:spPr/>
      <dgm:t>
        <a:bodyPr/>
        <a:lstStyle/>
        <a:p>
          <a:endParaRPr lang="en-US"/>
        </a:p>
      </dgm:t>
    </dgm:pt>
  </dgm:ptLst>
  <dgm:cxnLst>
    <dgm:cxn modelId="{72BA43C6-CCC4-447B-A97D-FE5C6B2D650A}" type="presOf" srcId="{990755FB-2CCD-49FF-8D07-91F3860CE518}" destId="{0AC35F39-474E-4383-88DA-E5593146E24A}" srcOrd="0" destOrd="0" presId="urn:microsoft.com/office/officeart/2005/8/layout/rings+Icon"/>
    <dgm:cxn modelId="{7BF63101-28B3-445F-8994-519A833FD810}" type="presOf" srcId="{5C912BBF-6EE9-4370-9917-0C05114B67B3}" destId="{CF23083C-A811-4231-8C0E-1139E18D0160}" srcOrd="0" destOrd="0" presId="urn:microsoft.com/office/officeart/2005/8/layout/rings+Icon"/>
    <dgm:cxn modelId="{877CBDAB-4B09-44B4-96DD-D6A4862F695C}" srcId="{5C912BBF-6EE9-4370-9917-0C05114B67B3}" destId="{990755FB-2CCD-49FF-8D07-91F3860CE518}" srcOrd="1" destOrd="0" parTransId="{AA8F9C90-4473-4835-B3C4-52FACA156F74}" sibTransId="{AB8403C6-37BB-4AFD-BFD0-71A6FBD505C3}"/>
    <dgm:cxn modelId="{23F51C57-6AD0-4A51-B143-AEA47C6D8EDD}" type="presOf" srcId="{6A9BAB25-4A75-427B-A2E5-F4A1B960129D}" destId="{F8478473-0454-4AEC-86C6-937C9E4E2A01}" srcOrd="0" destOrd="0" presId="urn:microsoft.com/office/officeart/2005/8/layout/rings+Icon"/>
    <dgm:cxn modelId="{4705EFBA-119B-404C-997D-FBE82D41FDFD}" srcId="{5C912BBF-6EE9-4370-9917-0C05114B67B3}" destId="{6A9BAB25-4A75-427B-A2E5-F4A1B960129D}" srcOrd="0" destOrd="0" parTransId="{6C2950DC-6D25-4B7A-BD01-A53EDC3EAD80}" sibTransId="{883FDB1B-E1E5-4020-9BE3-4DEEA6D0F592}"/>
    <dgm:cxn modelId="{43D60EFE-79F3-42BD-B5D7-71CFFE9E2739}" type="presParOf" srcId="{CF23083C-A811-4231-8C0E-1139E18D0160}" destId="{F8478473-0454-4AEC-86C6-937C9E4E2A01}" srcOrd="0" destOrd="0" presId="urn:microsoft.com/office/officeart/2005/8/layout/rings+Icon"/>
    <dgm:cxn modelId="{5DC3AD31-277B-4E00-AC45-30FA87BB0018}" type="presParOf" srcId="{CF23083C-A811-4231-8C0E-1139E18D0160}" destId="{0AC35F39-474E-4383-88DA-E5593146E24A}" srcOrd="1" destOrd="0" presId="urn:microsoft.com/office/officeart/2005/8/layout/rings+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DE382D1-D714-4CD2-92E6-9CE16B9CEB60}" type="doc">
      <dgm:prSet loTypeId="urn:microsoft.com/office/officeart/2016/7/layout/BasicProcessNew" loCatId="process" qsTypeId="urn:microsoft.com/office/officeart/2005/8/quickstyle/simple1" qsCatId="simple" csTypeId="urn:microsoft.com/office/officeart/2005/8/colors/colorful2" csCatId="colorful" phldr="1"/>
      <dgm:spPr/>
      <dgm:t>
        <a:bodyPr/>
        <a:lstStyle/>
        <a:p>
          <a:endParaRPr lang="en-US"/>
        </a:p>
      </dgm:t>
    </dgm:pt>
    <dgm:pt modelId="{EE65B31B-504A-4CFA-90CE-EE4405B4E20A}">
      <dgm:prSet/>
      <dgm:spPr/>
      <dgm:t>
        <a:bodyPr/>
        <a:lstStyle/>
        <a:p>
          <a:r>
            <a:rPr lang="en-US" dirty="0"/>
            <a:t>This information is available to </a:t>
          </a:r>
          <a:r>
            <a:rPr lang="en-US" b="1" dirty="0"/>
            <a:t>children’s families </a:t>
          </a:r>
          <a:r>
            <a:rPr lang="en-US" b="0" dirty="0"/>
            <a:t>and to </a:t>
          </a:r>
          <a:r>
            <a:rPr lang="en-US" b="1" dirty="0"/>
            <a:t>staff </a:t>
          </a:r>
          <a:r>
            <a:rPr lang="en-US" dirty="0"/>
            <a:t>at least </a:t>
          </a:r>
          <a:r>
            <a:rPr lang="en-US" b="1" dirty="0"/>
            <a:t>once per year</a:t>
          </a:r>
          <a:r>
            <a:rPr lang="en-US" dirty="0"/>
            <a:t>. </a:t>
          </a:r>
        </a:p>
      </dgm:t>
    </dgm:pt>
    <dgm:pt modelId="{0CC51D21-DD17-4D94-8DE0-8634EEBF53F0}" type="sibTrans" cxnId="{6400B522-C7CB-4C5A-B790-F55ECDFAC07E}">
      <dgm:prSet/>
      <dgm:spPr/>
      <dgm:t>
        <a:bodyPr/>
        <a:lstStyle/>
        <a:p>
          <a:endParaRPr lang="en-US"/>
        </a:p>
      </dgm:t>
    </dgm:pt>
    <dgm:pt modelId="{22C66918-486B-497D-8481-F43DD50B5204}" type="parTrans" cxnId="{6400B522-C7CB-4C5A-B790-F55ECDFAC07E}">
      <dgm:prSet/>
      <dgm:spPr/>
      <dgm:t>
        <a:bodyPr/>
        <a:lstStyle/>
        <a:p>
          <a:endParaRPr lang="en-US"/>
        </a:p>
      </dgm:t>
    </dgm:pt>
    <dgm:pt modelId="{770B0FAD-4B6E-4BC9-9FC0-74685137246F}">
      <dgm:prSet/>
      <dgm:spPr/>
      <dgm:t>
        <a:bodyPr/>
        <a:lstStyle/>
        <a:p>
          <a:r>
            <a:rPr lang="en-US" dirty="0"/>
            <a:t>This information is available in </a:t>
          </a:r>
          <a:r>
            <a:rPr lang="en-US" b="1" dirty="0"/>
            <a:t>English and Spanish</a:t>
          </a:r>
        </a:p>
      </dgm:t>
    </dgm:pt>
    <dgm:pt modelId="{C79D4B73-147C-4AF6-A7DF-97195E149B28}" type="parTrans" cxnId="{11201580-D864-4BD1-950C-53111B793BAB}">
      <dgm:prSet/>
      <dgm:spPr/>
      <dgm:t>
        <a:bodyPr/>
        <a:lstStyle/>
        <a:p>
          <a:endParaRPr lang="en-US"/>
        </a:p>
      </dgm:t>
    </dgm:pt>
    <dgm:pt modelId="{3DAC8B4A-55FC-4E17-8932-D4610B79F28F}" type="sibTrans" cxnId="{11201580-D864-4BD1-950C-53111B793BAB}">
      <dgm:prSet/>
      <dgm:spPr/>
      <dgm:t>
        <a:bodyPr/>
        <a:lstStyle/>
        <a:p>
          <a:endParaRPr lang="en-US" dirty="0"/>
        </a:p>
      </dgm:t>
    </dgm:pt>
    <dgm:pt modelId="{E2F56494-26F5-4FB1-BC8C-AB7E60309281}" type="pres">
      <dgm:prSet presAssocID="{BDE382D1-D714-4CD2-92E6-9CE16B9CEB60}" presName="Name0" presStyleCnt="0">
        <dgm:presLayoutVars>
          <dgm:dir/>
          <dgm:resizeHandles val="exact"/>
        </dgm:presLayoutVars>
      </dgm:prSet>
      <dgm:spPr/>
      <dgm:t>
        <a:bodyPr/>
        <a:lstStyle/>
        <a:p>
          <a:endParaRPr lang="en-US"/>
        </a:p>
      </dgm:t>
    </dgm:pt>
    <dgm:pt modelId="{BF587D48-2DA2-438D-BF9F-892A5CA0F93D}" type="pres">
      <dgm:prSet presAssocID="{770B0FAD-4B6E-4BC9-9FC0-74685137246F}" presName="node" presStyleLbl="node1" presStyleIdx="0" presStyleCnt="3">
        <dgm:presLayoutVars>
          <dgm:bulletEnabled val="1"/>
        </dgm:presLayoutVars>
      </dgm:prSet>
      <dgm:spPr/>
      <dgm:t>
        <a:bodyPr/>
        <a:lstStyle/>
        <a:p>
          <a:endParaRPr lang="en-US"/>
        </a:p>
      </dgm:t>
    </dgm:pt>
    <dgm:pt modelId="{75940D81-353F-47F1-A698-AF86064B1A41}" type="pres">
      <dgm:prSet presAssocID="{3DAC8B4A-55FC-4E17-8932-D4610B79F28F}" presName="sibTransSpacerBeforeConnector" presStyleCnt="0"/>
      <dgm:spPr/>
    </dgm:pt>
    <dgm:pt modelId="{E0A4F08C-D613-45EC-9CDF-710630036E1C}" type="pres">
      <dgm:prSet presAssocID="{3DAC8B4A-55FC-4E17-8932-D4610B79F28F}" presName="sibTrans" presStyleLbl="node1" presStyleIdx="1" presStyleCnt="3"/>
      <dgm:spPr/>
      <dgm:t>
        <a:bodyPr/>
        <a:lstStyle/>
        <a:p>
          <a:endParaRPr lang="en-US"/>
        </a:p>
      </dgm:t>
    </dgm:pt>
    <dgm:pt modelId="{50B93D6B-023C-43CE-B939-BC8E839CA455}" type="pres">
      <dgm:prSet presAssocID="{3DAC8B4A-55FC-4E17-8932-D4610B79F28F}" presName="sibTransSpacerAfterConnector" presStyleCnt="0"/>
      <dgm:spPr/>
    </dgm:pt>
    <dgm:pt modelId="{4088622C-2D8E-4CD9-A5A4-9334E263A560}" type="pres">
      <dgm:prSet presAssocID="{EE65B31B-504A-4CFA-90CE-EE4405B4E20A}" presName="node" presStyleLbl="node1" presStyleIdx="2" presStyleCnt="3">
        <dgm:presLayoutVars>
          <dgm:bulletEnabled val="1"/>
        </dgm:presLayoutVars>
      </dgm:prSet>
      <dgm:spPr/>
      <dgm:t>
        <a:bodyPr/>
        <a:lstStyle/>
        <a:p>
          <a:endParaRPr lang="en-US"/>
        </a:p>
      </dgm:t>
    </dgm:pt>
  </dgm:ptLst>
  <dgm:cxnLst>
    <dgm:cxn modelId="{9B399309-67AB-4C86-B25A-581107AD39DC}" type="presOf" srcId="{EE65B31B-504A-4CFA-90CE-EE4405B4E20A}" destId="{4088622C-2D8E-4CD9-A5A4-9334E263A560}" srcOrd="0" destOrd="0" presId="urn:microsoft.com/office/officeart/2016/7/layout/BasicProcessNew"/>
    <dgm:cxn modelId="{A9F2E789-9C66-4AF8-8BB4-0E383BE2515C}" type="presOf" srcId="{3DAC8B4A-55FC-4E17-8932-D4610B79F28F}" destId="{E0A4F08C-D613-45EC-9CDF-710630036E1C}" srcOrd="0" destOrd="0" presId="urn:microsoft.com/office/officeart/2016/7/layout/BasicProcessNew"/>
    <dgm:cxn modelId="{11201580-D864-4BD1-950C-53111B793BAB}" srcId="{BDE382D1-D714-4CD2-92E6-9CE16B9CEB60}" destId="{770B0FAD-4B6E-4BC9-9FC0-74685137246F}" srcOrd="0" destOrd="0" parTransId="{C79D4B73-147C-4AF6-A7DF-97195E149B28}" sibTransId="{3DAC8B4A-55FC-4E17-8932-D4610B79F28F}"/>
    <dgm:cxn modelId="{B5EF7FB6-5D40-4622-920C-FC701ADCA824}" type="presOf" srcId="{BDE382D1-D714-4CD2-92E6-9CE16B9CEB60}" destId="{E2F56494-26F5-4FB1-BC8C-AB7E60309281}" srcOrd="0" destOrd="0" presId="urn:microsoft.com/office/officeart/2016/7/layout/BasicProcessNew"/>
    <dgm:cxn modelId="{FA8DBF07-1870-4BD5-8C4F-6FD55F80639B}" type="presOf" srcId="{770B0FAD-4B6E-4BC9-9FC0-74685137246F}" destId="{BF587D48-2DA2-438D-BF9F-892A5CA0F93D}" srcOrd="0" destOrd="0" presId="urn:microsoft.com/office/officeart/2016/7/layout/BasicProcessNew"/>
    <dgm:cxn modelId="{6400B522-C7CB-4C5A-B790-F55ECDFAC07E}" srcId="{BDE382D1-D714-4CD2-92E6-9CE16B9CEB60}" destId="{EE65B31B-504A-4CFA-90CE-EE4405B4E20A}" srcOrd="1" destOrd="0" parTransId="{22C66918-486B-497D-8481-F43DD50B5204}" sibTransId="{0CC51D21-DD17-4D94-8DE0-8634EEBF53F0}"/>
    <dgm:cxn modelId="{808287B6-3B54-47FB-A1C1-46004C3F80AD}" type="presParOf" srcId="{E2F56494-26F5-4FB1-BC8C-AB7E60309281}" destId="{BF587D48-2DA2-438D-BF9F-892A5CA0F93D}" srcOrd="0" destOrd="0" presId="urn:microsoft.com/office/officeart/2016/7/layout/BasicProcessNew"/>
    <dgm:cxn modelId="{74D33298-2C36-417A-B41C-99D1BBEB4AB7}" type="presParOf" srcId="{E2F56494-26F5-4FB1-BC8C-AB7E60309281}" destId="{75940D81-353F-47F1-A698-AF86064B1A41}" srcOrd="1" destOrd="0" presId="urn:microsoft.com/office/officeart/2016/7/layout/BasicProcessNew"/>
    <dgm:cxn modelId="{C1A7F5CA-A0A1-4AAC-947D-1C4AF410186B}" type="presParOf" srcId="{E2F56494-26F5-4FB1-BC8C-AB7E60309281}" destId="{E0A4F08C-D613-45EC-9CDF-710630036E1C}" srcOrd="2" destOrd="0" presId="urn:microsoft.com/office/officeart/2016/7/layout/BasicProcessNew"/>
    <dgm:cxn modelId="{02D99709-607A-44EE-AFE9-8D43B607BD00}" type="presParOf" srcId="{E2F56494-26F5-4FB1-BC8C-AB7E60309281}" destId="{50B93D6B-023C-43CE-B939-BC8E839CA455}" srcOrd="3" destOrd="0" presId="urn:microsoft.com/office/officeart/2016/7/layout/BasicProcessNew"/>
    <dgm:cxn modelId="{1326B37B-9787-4EDE-9FE0-6DA9E20B20ED}" type="presParOf" srcId="{E2F56494-26F5-4FB1-BC8C-AB7E60309281}" destId="{4088622C-2D8E-4CD9-A5A4-9334E263A560}" srcOrd="4" destOrd="0" presId="urn:microsoft.com/office/officeart/2016/7/layout/BasicProcessNew"/>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10.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layout3.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16/7/layout/BasicProcessNew">
  <dgm:title val="Basic Process New"/>
  <dgm:desc val=""/>
  <dgm:catLst>
    <dgm:cat type="process" pri="5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fact="0.15"/>
      <dgm:constr type="h" for="ch" forName="sibTrans" op="equ"/>
    </dgm:constrLst>
    <dgm:ruleLst>
      <dgm:rule type="h" for="ch" forName="sibTrans" val="6.75" fact="NaN" max="NaN"/>
      <dgm:rule type="w" for="ch" forName="sibTrans" val="8.75" fact="NaN" max="NaN"/>
    </dgm:ruleLst>
    <dgm:forEach name="nodesForEach" axis="ch" ptType="node">
      <dgm:layoutNode name="node">
        <dgm:varLst>
          <dgm:bulletEnabled val="1"/>
        </dgm:varLst>
        <dgm:alg type="tx"/>
        <dgm:shape xmlns:r="http://schemas.openxmlformats.org/officeDocument/2006/relationships" type="rect" r:blip="">
          <dgm:adjLst>
            <dgm:adj idx="1" val="0.1"/>
          </dgm:adjLst>
        </dgm:shape>
        <dgm:presOf axis="desOrSelf" ptType="node"/>
        <dgm:constrLst>
          <dgm:constr type="h" refType="w" fact="0.6"/>
          <dgm:constr type="lMarg" val="12"/>
          <dgm:constr type="rMarg" val="12"/>
          <dgm:constr type="tMarg" val="12"/>
          <dgm:constr type="bMarg" val="12"/>
        </dgm:constrLst>
        <dgm:ruleLst>
          <dgm:rule type="primFontSz" val="11" fact="NaN" max="NaN"/>
          <dgm:rule type="primFontSz" val="18" fact="NaN" max="NaN"/>
          <dgm:rule type="h" val="NaN" fact="1.5" max="NaN"/>
          <dgm:rule type="primFontSz" val="11" fact="NaN" max="NaN"/>
          <dgm:rule type="h" val="INF" fact="NaN" max="NaN"/>
        </dgm:ruleLst>
      </dgm:layoutNode>
      <dgm:forEach name="sibTransForEach" axis="followSib" ptType="sibTrans" cnt="1">
        <dgm:layoutNode name="sibTransSpacerBeforeConnector" styleLbl="node1">
          <dgm:alg type="sp"/>
          <dgm:shape xmlns:r="http://schemas.openxmlformats.org/officeDocument/2006/relationships" r:blip="">
            <dgm:adjLst/>
          </dgm:shape>
          <dgm:constrLst>
            <dgm:constr type="w" val="4.5"/>
          </dgm:constrLst>
          <dgm:presOf/>
          <dgm:ruleLst>
            <dgm:rule type="w" val="4.5" fact="NaN" max="NaN"/>
          </dgm:ruleLst>
        </dgm:layoutNode>
        <dgm:layoutNode name="sibTrans" styleLbl="node1">
          <dgm:alg type="sp"/>
          <dgm:shape xmlns:r="http://schemas.openxmlformats.org/officeDocument/2006/relationships" type="rightArrow" r:blip="">
            <dgm:adjLst>
              <dgm:adj idx="1" val="0.5"/>
            </dgm:adjLst>
          </dgm:shape>
          <dgm:presOf axis="self"/>
          <dgm:constrLst>
            <dgm:constr type="h" val="6.75"/>
          </dgm:constrLst>
          <dgm:ruleLst>
            <dgm:rule type="h" val="6.75" fact="NaN" max="NaN"/>
            <dgm:rule type="w" val="8.75" fact="NaN" max="NaN"/>
          </dgm:ruleLst>
        </dgm:layoutNode>
        <dgm:layoutNode name="sibTransSpacerAfterConnector">
          <dgm:alg type="sp"/>
          <dgm:shape xmlns:r="http://schemas.openxmlformats.org/officeDocument/2006/relationships" r:blip="">
            <dgm:adjLst/>
          </dgm:shape>
          <dgm:constrLst>
            <dgm:constr type="w" val="4.5"/>
          </dgm:constrLst>
          <dgm:presOf/>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rings+Icon">
  <dgm:title val="Interconnected Rings"/>
  <dgm:desc val="Use to show overlapping or interconnected ideas or concepts. The first seven lines of Level 1 text correspond with a circle. Unused text does not appear, but remains available if you switch layouts.  "/>
  <dgm:catLst>
    <dgm:cat type="relationship" pri="32000"/>
    <dgm:cat type="officeonline" pri="6000"/>
  </dgm:catLst>
  <dgm:sampData useDef="1">
    <dgm:dataModel>
      <dgm:ptLst/>
      <dgm:bg/>
      <dgm:whole/>
    </dgm:dataModel>
  </dgm:sampData>
  <dgm:styleData>
    <dgm:dataModel>
      <dgm:ptLst>
        <dgm:pt modelId="0" type="doc"/>
        <dgm:pt modelId="10"/>
        <dgm:pt modelId="20"/>
      </dgm:ptLst>
      <dgm:cxnLst>
        <dgm:cxn modelId="30" srcId="0" destId="10" srcOrd="0" destOrd="0"/>
        <dgm:cxn modelId="40" srcId="0" destId="20" srcOrd="1" destOrd="0"/>
      </dgm:cxnLst>
      <dgm:bg/>
      <dgm:whole/>
    </dgm:dataModel>
  </dgm:styleData>
  <dgm:clrData>
    <dgm:dataModel>
      <dgm:ptLst>
        <dgm:pt modelId="0" type="doc"/>
        <dgm:pt modelId="10"/>
        <dgm:pt modelId="20"/>
        <dgm:pt modelId="30"/>
        <dgm:pt modelId="40"/>
      </dgm:ptLst>
      <dgm:cxnLst>
        <dgm:cxn modelId="50" srcId="0" destId="10" srcOrd="0" destOrd="0"/>
        <dgm:cxn modelId="60" srcId="0" destId="20" srcOrd="1" destOrd="0"/>
        <dgm:cxn modelId="70" srcId="0" destId="30" srcOrd="2" destOrd="0"/>
        <dgm:cxn modelId="80" srcId="0" destId="40" srcOrd="2" destOrd="0"/>
      </dgm:cxnLst>
      <dgm:bg/>
      <dgm:whole/>
    </dgm:dataModel>
  </dgm:clrData>
  <dgm:layoutNode name="Name0">
    <dgm:varLst>
      <dgm:chMax val="7"/>
      <dgm:dir/>
      <dgm:resizeHandles val="exact"/>
    </dgm:varLst>
    <dgm:choose name="Name1">
      <dgm:if name="Name2" axis="ch" ptType="node" func="cnt" op="lt" val="1">
        <dgm:alg type="composite"/>
        <dgm:shape xmlns:r="http://schemas.openxmlformats.org/officeDocument/2006/relationships" r:blip="">
          <dgm:adjLst/>
        </dgm:shape>
        <dgm:presOf/>
        <dgm:constrLst/>
        <dgm:ruleLst/>
      </dgm:if>
      <dgm:if name="Name3" axis="ch" ptType="node" func="cnt" op="equ" val="1">
        <dgm:alg type="composite">
          <dgm:param type="ar" val="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dgm:constr type="h" for="ch" forName="ellipse1" refType="h"/>
        </dgm:constrLst>
      </dgm:if>
      <dgm:if name="Name4" axis="ch" ptType="node" func="cnt" op="equ" val="2">
        <dgm:alg type="composite">
          <dgm:param type="ar" val="0.908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6602"/>
          <dgm:constr type="h" for="ch" forName="ellipse1" refType="h" fact="0.5999"/>
          <dgm:constr type="l" for="ch" forName="ellipse2" refType="w" fact="0.3398"/>
          <dgm:constr type="t" for="ch" forName="ellipse2" refType="h" fact="0.4001"/>
          <dgm:constr type="w" for="ch" forName="ellipse2" refType="w" fact="0.6602"/>
          <dgm:constr type="h" for="ch" forName="ellipse2" refType="h" fact="0.5999"/>
        </dgm:constrLst>
      </dgm:if>
      <dgm:if name="Name5" axis="ch" ptType="node" func="cnt" op="equ" val="3">
        <dgm:alg type="composite">
          <dgm:param type="ar" val="1.217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4929"/>
          <dgm:constr type="h" for="ch" forName="ellipse1" refType="h" fact="0.5999"/>
          <dgm:constr type="l" for="ch" forName="ellipse2" refType="w" fact="0.2537"/>
          <dgm:constr type="t" for="ch" forName="ellipse2" refType="h" fact="0.4001"/>
          <dgm:constr type="w" for="ch" forName="ellipse2" refType="w" fact="0.4929"/>
          <dgm:constr type="h" for="ch" forName="ellipse2" refType="h" fact="0.5999"/>
          <dgm:constr type="l" for="ch" forName="ellipse3" refType="w" fact="0.5071"/>
          <dgm:constr type="t" for="ch" forName="ellipse3" refType="h" fact="0"/>
          <dgm:constr type="w" for="ch" forName="ellipse3" refType="w" fact="0.4929"/>
          <dgm:constr type="h" for="ch" forName="ellipse3" refType="h" fact="0.5999"/>
        </dgm:constrLst>
      </dgm:if>
      <dgm:if name="Name6" axis="ch" ptType="node" func="cnt" op="equ" val="4">
        <dgm:alg type="composite">
          <dgm:param type="ar" val="1.5255"/>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932"/>
          <dgm:constr type="h" for="ch" forName="ellipse1" refType="h" fact="0.5999"/>
          <dgm:constr type="l" for="ch" forName="ellipse2" refType="w" fact="0.2023"/>
          <dgm:constr type="t" for="ch" forName="ellipse2" refType="h" fact="0.4001"/>
          <dgm:constr type="w" for="ch" forName="ellipse2" refType="w" fact="0.3932"/>
          <dgm:constr type="h" for="ch" forName="ellipse2" refType="h" fact="0.5999"/>
          <dgm:constr type="l" for="ch" forName="ellipse3" refType="w" fact="0.4045"/>
          <dgm:constr type="t" for="ch" forName="ellipse3" refType="h" fact="0"/>
          <dgm:constr type="w" for="ch" forName="ellipse3" refType="w" fact="0.3932"/>
          <dgm:constr type="h" for="ch" forName="ellipse3" refType="h" fact="0.5999"/>
          <dgm:constr type="l" for="ch" forName="ellipse4" refType="w" fact="0.6068"/>
          <dgm:constr type="t" for="ch" forName="ellipse4" refType="h" fact="0.4001"/>
          <dgm:constr type="w" for="ch" forName="ellipse4" refType="w" fact="0.3932"/>
          <dgm:constr type="h" for="ch" forName="ellipse4" refType="h" fact="0.5999"/>
        </dgm:constrLst>
      </dgm:if>
      <dgm:if name="Name7" axis="ch" ptType="node" func="cnt" op="equ" val="5">
        <dgm:alg type="composite">
          <dgm:param type="ar" val="1.834"/>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271"/>
          <dgm:constr type="h" for="ch" forName="ellipse1" refType="h" fact="0.5999"/>
          <dgm:constr type="l" for="ch" forName="ellipse2" refType="w" fact="0.1682"/>
          <dgm:constr type="t" for="ch" forName="ellipse2" refType="h" fact="0.4001"/>
          <dgm:constr type="w" for="ch" forName="ellipse2" refType="w" fact="0.3271"/>
          <dgm:constr type="h" for="ch" forName="ellipse2" refType="h" fact="0.5999"/>
          <dgm:constr type="l" for="ch" forName="ellipse3" refType="w" fact="0.3365"/>
          <dgm:constr type="t" for="ch" forName="ellipse3" refType="h" fact="0"/>
          <dgm:constr type="w" for="ch" forName="ellipse3" refType="w" fact="0.3271"/>
          <dgm:constr type="h" for="ch" forName="ellipse3" refType="h" fact="0.5999"/>
          <dgm:constr type="l" for="ch" forName="ellipse4" refType="w" fact="0.5047"/>
          <dgm:constr type="t" for="ch" forName="ellipse4" refType="h" fact="0.4001"/>
          <dgm:constr type="w" for="ch" forName="ellipse4" refType="w" fact="0.3271"/>
          <dgm:constr type="h" for="ch" forName="ellipse4" refType="h" fact="0.5999"/>
          <dgm:constr type="l" for="ch" forName="ellipse5" refType="w" fact="0.6729"/>
          <dgm:constr type="t" for="ch" forName="ellipse5" refType="h" fact="0"/>
          <dgm:constr type="w" for="ch" forName="ellipse5" refType="w" fact="0.3271"/>
          <dgm:constr type="h" for="ch" forName="ellipse5" refType="h" fact="0.5999"/>
        </dgm:constrLst>
      </dgm:if>
      <dgm:if name="Name8" axis="ch" ptType="node" func="cnt" op="equ" val="6">
        <dgm:alg type="composite">
          <dgm:param type="ar" val="2.1873"/>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78"/>
          <dgm:constr type="h" for="ch" forName="ellipse1" refType="h" fact="0.6081"/>
          <dgm:constr type="l" for="ch" forName="ellipse2" refType="w" fact="0.1444"/>
          <dgm:constr type="t" for="ch" forName="ellipse2" refType="h" fact="0.3919"/>
          <dgm:constr type="w" for="ch" forName="ellipse2" refType="w" fact="0.278"/>
          <dgm:constr type="h" for="ch" forName="ellipse2" refType="h" fact="0.6081"/>
          <dgm:constr type="l" for="ch" forName="ellipse3" refType="w" fact="0.2888"/>
          <dgm:constr type="t" for="ch" forName="ellipse3" refType="h" fact="0"/>
          <dgm:constr type="w" for="ch" forName="ellipse3" refType="w" fact="0.278"/>
          <dgm:constr type="h" for="ch" forName="ellipse3" refType="h" fact="0.6081"/>
          <dgm:constr type="l" for="ch" forName="ellipse4" refType="w" fact="0.4332"/>
          <dgm:constr type="t" for="ch" forName="ellipse4" refType="h" fact="0.3919"/>
          <dgm:constr type="w" for="ch" forName="ellipse4" refType="w" fact="0.278"/>
          <dgm:constr type="h" for="ch" forName="ellipse4" refType="h" fact="0.6081"/>
          <dgm:constr type="l" for="ch" forName="ellipse5" refType="w" fact="0.5776"/>
          <dgm:constr type="t" for="ch" forName="ellipse5" refType="h" fact="0"/>
          <dgm:constr type="w" for="ch" forName="ellipse5" refType="w" fact="0.278"/>
          <dgm:constr type="h" for="ch" forName="ellipse5" refType="h" fact="0.6081"/>
          <dgm:constr type="l" for="ch" forName="ellipse6" refType="w" fact="0.722"/>
          <dgm:constr type="t" for="ch" forName="ellipse6" refType="h" fact="0.3919"/>
          <dgm:constr type="w" for="ch" forName="ellipse6" refType="w" fact="0.278"/>
          <dgm:constr type="h" for="ch" forName="ellipse6" refType="h" fact="0.6081"/>
        </dgm:constrLst>
      </dgm:if>
      <dgm:else name="Name9">
        <dgm:alg type="composite">
          <dgm:param type="ar" val="2.346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455"/>
          <dgm:constr type="h" for="ch" forName="ellipse1" refType="h" fact="0.5761"/>
          <dgm:constr type="l" for="ch" forName="ellipse2" refType="w" fact="0.1257"/>
          <dgm:constr type="t" for="ch" forName="ellipse2" refType="h" fact="0.4239"/>
          <dgm:constr type="w" for="ch" forName="ellipse2" refType="w" fact="0.2455"/>
          <dgm:constr type="h" for="ch" forName="ellipse2" refType="h" fact="0.5761"/>
          <dgm:constr type="l" for="ch" forName="ellipse3" refType="w" fact="0.2515"/>
          <dgm:constr type="t" for="ch" forName="ellipse3" refType="h" fact="0"/>
          <dgm:constr type="w" for="ch" forName="ellipse3" refType="w" fact="0.2455"/>
          <dgm:constr type="h" for="ch" forName="ellipse3" refType="h" fact="0.5761"/>
          <dgm:constr type="l" for="ch" forName="ellipse4" refType="w" fact="0.3772"/>
          <dgm:constr type="t" for="ch" forName="ellipse4" refType="h" fact="0.4239"/>
          <dgm:constr type="w" for="ch" forName="ellipse4" refType="w" fact="0.2455"/>
          <dgm:constr type="h" for="ch" forName="ellipse4" refType="h" fact="0.5761"/>
          <dgm:constr type="l" for="ch" forName="ellipse5" refType="w" fact="0.503"/>
          <dgm:constr type="t" for="ch" forName="ellipse5" refType="h" fact="0"/>
          <dgm:constr type="w" for="ch" forName="ellipse5" refType="w" fact="0.2455"/>
          <dgm:constr type="h" for="ch" forName="ellipse5" refType="h" fact="0.5761"/>
          <dgm:constr type="l" for="ch" forName="ellipse6" refType="w" fact="0.6287"/>
          <dgm:constr type="t" for="ch" forName="ellipse6" refType="h" fact="0.4239"/>
          <dgm:constr type="w" for="ch" forName="ellipse6" refType="w" fact="0.2455"/>
          <dgm:constr type="h" for="ch" forName="ellipse6" refType="h" fact="0.5761"/>
          <dgm:constr type="l" for="ch" forName="ellipse7" refType="w" fact="0.7545"/>
          <dgm:constr type="t" for="ch" forName="ellipse7" refType="h" fact="0"/>
          <dgm:constr type="w" for="ch" forName="ellipse7" refType="w" fact="0.2455"/>
          <dgm:constr type="h" for="ch" forName="ellipse7" refType="h" fact="0.5761"/>
        </dgm:constrLst>
      </dgm:else>
    </dgm:choose>
    <dgm:choose name="Name10">
      <dgm:if name="Name11" axis="ch" ptType="node" func="cnt" op="gte" val="1">
        <dgm:layoutNode name="ellipse1" styleLbl="vennNode1">
          <dgm:varLst>
            <dgm:bulletEnabled val="1"/>
          </dgm:varLst>
          <dgm:alg type="tx"/>
          <dgm:shape xmlns:r="http://schemas.openxmlformats.org/officeDocument/2006/relationships" type="ellipse" r:blip="">
            <dgm:adjLst/>
          </dgm:shape>
          <dgm:choose name="Name12">
            <dgm:if name="Name13" func="var" arg="dir" op="equ" val="norm">
              <dgm:presOf axis="ch desOrSelf" ptType="node node" st="1 1" cnt="1 0"/>
            </dgm:if>
            <dgm:else name="Name14">
              <dgm:choose name="Name15">
                <dgm:if name="Name16" axis="ch" ptType="node" func="cnt" op="equ" val="1">
                  <dgm:presOf axis="ch desOrSelf" ptType="node node" st="1 1" cnt="1 0"/>
                </dgm:if>
                <dgm:if name="Name17" axis="ch" ptType="node" func="cnt" op="equ" val="2">
                  <dgm:presOf axis="ch desOrSelf" ptType="node node" st="2 1" cnt="1 0"/>
                </dgm:if>
                <dgm:if name="Name18" axis="ch" ptType="node" func="cnt" op="equ" val="3">
                  <dgm:presOf axis="ch desOrSelf" ptType="node node" st="3 1" cnt="1 0"/>
                </dgm:if>
                <dgm:if name="Name19" axis="ch" ptType="node" func="cnt" op="equ" val="4">
                  <dgm:presOf axis="ch desOrSelf" ptType="node node" st="4 1" cnt="1 0"/>
                </dgm:if>
                <dgm:if name="Name20" axis="ch" ptType="node" func="cnt" op="equ" val="5">
                  <dgm:presOf axis="ch desOrSelf" ptType="node node" st="5 1" cnt="1 0"/>
                </dgm:if>
                <dgm:if name="Name21" axis="ch" ptType="node" func="cnt" op="equ" val="6">
                  <dgm:presOf axis="ch desOrSelf" ptType="node node" st="6 1" cnt="1 0"/>
                </dgm:if>
                <dgm:if name="Name22" axis="ch" ptType="node" func="cnt" op="gte" val="7">
                  <dgm:presOf axis="ch desOrSelf" ptType="node node" st="7 1" cnt="1 0"/>
                </dgm:if>
                <dgm:else name="Name2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4"/>
    </dgm:choose>
    <dgm:choose name="Name25">
      <dgm:if name="Name26" axis="ch" ptType="node" func="cnt" op="gte" val="2">
        <dgm:layoutNode name="ellipse2" styleLbl="vennNode1">
          <dgm:varLst>
            <dgm:bulletEnabled val="1"/>
          </dgm:varLst>
          <dgm:alg type="tx"/>
          <dgm:choose name="Name27">
            <dgm:if name="Name28" func="var" arg="dir" op="equ" val="norm">
              <dgm:shape xmlns:r="http://schemas.openxmlformats.org/officeDocument/2006/relationships" type="ellipse" r:blip="">
                <dgm:adjLst/>
              </dgm:shape>
              <dgm:presOf axis="ch desOrSelf" ptType="node node" st="2 1" cnt="1 0"/>
            </dgm:if>
            <dgm:else name="Name29">
              <dgm:shape xmlns:r="http://schemas.openxmlformats.org/officeDocument/2006/relationships" type="ellipse" r:blip="" zOrderOff="-2">
                <dgm:adjLst/>
              </dgm:shape>
              <dgm:choose name="Name30">
                <dgm:if name="Name31" axis="ch" ptType="node" func="cnt" op="equ" val="2">
                  <dgm:presOf axis="ch desOrSelf" ptType="node node" st="1 1" cnt="1 0"/>
                </dgm:if>
                <dgm:if name="Name32" axis="ch" ptType="node" func="cnt" op="equ" val="3">
                  <dgm:presOf axis="ch desOrSelf" ptType="node node" st="2 1" cnt="1 0"/>
                </dgm:if>
                <dgm:if name="Name33" axis="ch" ptType="node" func="cnt" op="equ" val="4">
                  <dgm:presOf axis="ch desOrSelf" ptType="node node" st="3 1" cnt="1 0"/>
                </dgm:if>
                <dgm:if name="Name34" axis="ch" ptType="node" func="cnt" op="equ" val="5">
                  <dgm:presOf axis="ch desOrSelf" ptType="node node" st="4 1" cnt="1 0"/>
                </dgm:if>
                <dgm:if name="Name35" axis="ch" ptType="node" func="cnt" op="equ" val="6">
                  <dgm:presOf axis="ch desOrSelf" ptType="node node" st="5 1" cnt="1 0"/>
                </dgm:if>
                <dgm:if name="Name36" axis="ch" ptType="node" func="cnt" op="gte" val="7">
                  <dgm:presOf axis="ch desOrSelf" ptType="node node" st="6 1" cnt="1 0"/>
                </dgm:if>
                <dgm:else name="Name37"/>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8"/>
    </dgm:choose>
    <dgm:choose name="Name39">
      <dgm:if name="Name40" axis="ch" ptType="node" func="cnt" op="gte" val="3">
        <dgm:layoutNode name="ellipse3" styleLbl="vennNode1">
          <dgm:varLst>
            <dgm:bulletEnabled val="1"/>
          </dgm:varLst>
          <dgm:alg type="tx"/>
          <dgm:shape xmlns:r="http://schemas.openxmlformats.org/officeDocument/2006/relationships" type="ellipse" r:blip="">
            <dgm:adjLst/>
          </dgm:shape>
          <dgm:choose name="Name41">
            <dgm:if name="Name42" func="var" arg="dir" op="equ" val="norm">
              <dgm:shape xmlns:r="http://schemas.openxmlformats.org/officeDocument/2006/relationships" type="ellipse" r:blip="">
                <dgm:adjLst/>
              </dgm:shape>
              <dgm:presOf axis="ch desOrSelf" ptType="node node" st="3 1" cnt="1 0"/>
            </dgm:if>
            <dgm:else name="Name43">
              <dgm:shape xmlns:r="http://schemas.openxmlformats.org/officeDocument/2006/relationships" type="ellipse" r:blip="" zOrderOff="-4">
                <dgm:adjLst/>
              </dgm:shape>
              <dgm:choose name="Name44">
                <dgm:if name="Name45" axis="ch" ptType="node" func="cnt" op="equ" val="3">
                  <dgm:presOf axis="ch desOrSelf" ptType="node node" st="1 1" cnt="1 0"/>
                </dgm:if>
                <dgm:if name="Name46" axis="ch" ptType="node" func="cnt" op="equ" val="4">
                  <dgm:presOf axis="ch desOrSelf" ptType="node node" st="2 1" cnt="1 0"/>
                </dgm:if>
                <dgm:if name="Name47" axis="ch" ptType="node" func="cnt" op="equ" val="5">
                  <dgm:presOf axis="ch desOrSelf" ptType="node node" st="3 1" cnt="1 0"/>
                </dgm:if>
                <dgm:if name="Name48" axis="ch" ptType="node" func="cnt" op="equ" val="6">
                  <dgm:presOf axis="ch desOrSelf" ptType="node node" st="4 1" cnt="1 0"/>
                </dgm:if>
                <dgm:if name="Name49" axis="ch" ptType="node" func="cnt" op="gte" val="7">
                  <dgm:presOf axis="ch desOrSelf" ptType="node node" st="5 1" cnt="1 0"/>
                </dgm:if>
                <dgm:else name="Name50"/>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1"/>
    </dgm:choose>
    <dgm:choose name="Name52">
      <dgm:if name="Name53" axis="ch" ptType="node" func="cnt" op="gte" val="4">
        <dgm:layoutNode name="ellipse4" styleLbl="vennNode1">
          <dgm:varLst>
            <dgm:bulletEnabled val="1"/>
          </dgm:varLst>
          <dgm:alg type="tx"/>
          <dgm:choose name="Name54">
            <dgm:if name="Name55" func="var" arg="dir" op="equ" val="norm">
              <dgm:shape xmlns:r="http://schemas.openxmlformats.org/officeDocument/2006/relationships" type="ellipse" r:blip="">
                <dgm:adjLst/>
              </dgm:shape>
              <dgm:presOf axis="ch desOrSelf" ptType="node node" st="4 1" cnt="1 0"/>
            </dgm:if>
            <dgm:else name="Name56">
              <dgm:shape xmlns:r="http://schemas.openxmlformats.org/officeDocument/2006/relationships" type="ellipse" r:blip="" zOrderOff="-6">
                <dgm:adjLst/>
              </dgm:shape>
              <dgm:choose name="Name57">
                <dgm:if name="Name58" axis="ch" ptType="node" func="cnt" op="equ" val="4">
                  <dgm:presOf axis="ch desOrSelf" ptType="node node" st="1 1" cnt="1 0"/>
                </dgm:if>
                <dgm:if name="Name59" axis="ch" ptType="node" func="cnt" op="equ" val="5">
                  <dgm:presOf axis="ch desOrSelf" ptType="node node" st="2 1" cnt="1 0"/>
                </dgm:if>
                <dgm:if name="Name60" axis="ch" ptType="node" func="cnt" op="equ" val="6">
                  <dgm:presOf axis="ch desOrSelf" ptType="node node" st="3 1" cnt="1 0"/>
                </dgm:if>
                <dgm:if name="Name61" axis="ch" ptType="node" func="cnt" op="gte" val="7">
                  <dgm:presOf axis="ch desOrSelf" ptType="node node" st="4 1" cnt="1 0"/>
                </dgm:if>
                <dgm:else name="Name62"/>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3"/>
    </dgm:choose>
    <dgm:choose name="Name64">
      <dgm:if name="Name65" axis="ch" ptType="node" func="cnt" op="gte" val="5">
        <dgm:layoutNode name="ellipse5" styleLbl="vennNode1">
          <dgm:varLst>
            <dgm:bulletEnabled val="1"/>
          </dgm:varLst>
          <dgm:alg type="tx"/>
          <dgm:choose name="Name66">
            <dgm:if name="Name67" func="var" arg="dir" op="equ" val="norm">
              <dgm:shape xmlns:r="http://schemas.openxmlformats.org/officeDocument/2006/relationships" type="ellipse" r:blip="">
                <dgm:adjLst/>
              </dgm:shape>
              <dgm:presOf axis="ch desOrSelf" ptType="node node" st="5 1" cnt="1 0"/>
            </dgm:if>
            <dgm:else name="Name68">
              <dgm:shape xmlns:r="http://schemas.openxmlformats.org/officeDocument/2006/relationships" type="ellipse" r:blip="" zOrderOff="-8">
                <dgm:adjLst/>
              </dgm:shape>
              <dgm:choose name="Name69">
                <dgm:if name="Name70" axis="ch" ptType="node" func="cnt" op="equ" val="5">
                  <dgm:presOf axis="ch desOrSelf" ptType="node node" st="1 1" cnt="1 0"/>
                </dgm:if>
                <dgm:if name="Name71" axis="ch" ptType="node" func="cnt" op="equ" val="6">
                  <dgm:presOf axis="ch desOrSelf" ptType="node node" st="2 1" cnt="1 0"/>
                </dgm:if>
                <dgm:if name="Name72" axis="ch" ptType="node" func="cnt" op="gte" val="7">
                  <dgm:presOf axis="ch desOrSelf" ptType="node node" st="3 1" cnt="1 0"/>
                </dgm:if>
                <dgm:else name="Name7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4"/>
    </dgm:choose>
    <dgm:choose name="Name75">
      <dgm:if name="Name76" axis="ch" ptType="node" func="cnt" op="gte" val="6">
        <dgm:layoutNode name="ellipse6" styleLbl="vennNode1">
          <dgm:varLst>
            <dgm:bulletEnabled val="1"/>
          </dgm:varLst>
          <dgm:alg type="tx"/>
          <dgm:choose name="Name77">
            <dgm:if name="Name78" func="var" arg="dir" op="equ" val="norm">
              <dgm:shape xmlns:r="http://schemas.openxmlformats.org/officeDocument/2006/relationships" type="ellipse" r:blip="">
                <dgm:adjLst/>
              </dgm:shape>
              <dgm:presOf axis="ch desOrSelf" ptType="node node" st="6 1" cnt="1 0"/>
            </dgm:if>
            <dgm:else name="Name79">
              <dgm:shape xmlns:r="http://schemas.openxmlformats.org/officeDocument/2006/relationships" type="ellipse" r:blip="" zOrderOff="-10">
                <dgm:adjLst/>
              </dgm:shape>
              <dgm:choose name="Name80">
                <dgm:if name="Name81" axis="ch" ptType="node" func="cnt" op="equ" val="6">
                  <dgm:presOf axis="ch desOrSelf" ptType="node node" st="1 1" cnt="1 0"/>
                </dgm:if>
                <dgm:if name="Name82" axis="ch" ptType="node" func="cnt" op="gte" val="7">
                  <dgm:presOf axis="ch desOrSelf" ptType="node node" st="2 1" cnt="1 0"/>
                </dgm:if>
                <dgm:else name="Name8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choose name="Name85">
      <dgm:if name="Name86" axis="ch" ptType="node" func="cnt" op="gte" val="7">
        <dgm:layoutNode name="ellipse7" styleLbl="vennNode1">
          <dgm:varLst>
            <dgm:bulletEnabled val="1"/>
          </dgm:varLst>
          <dgm:alg type="tx"/>
          <dgm:choose name="Name87">
            <dgm:if name="Name88" func="var" arg="dir" op="equ" val="norm">
              <dgm:shape xmlns:r="http://schemas.openxmlformats.org/officeDocument/2006/relationships" type="ellipse" r:blip="">
                <dgm:adjLst/>
              </dgm:shape>
              <dgm:presOf axis="ch desOrSelf" ptType="node node" st="7 1" cnt="1 0"/>
            </dgm:if>
            <dgm:else name="Name89">
              <dgm:shape xmlns:r="http://schemas.openxmlformats.org/officeDocument/2006/relationships" type="ellipse" r:blip="" zOrderOff="-12">
                <dgm:adjLst/>
              </dgm:shape>
              <dgm:presOf axis="ch desOrSelf" ptType="node node" st="1 1" cnt="1 0"/>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dgm:layoutDef>
</file>

<file path=ppt/diagrams/layout9.xml><?xml version="1.0" encoding="utf-8"?>
<dgm:layoutDef xmlns:dgm="http://schemas.openxmlformats.org/drawingml/2006/diagram" xmlns:a="http://schemas.openxmlformats.org/drawingml/2006/main" uniqueId="urn:microsoft.com/office/officeart/2016/7/layout/BasicProcessNew">
  <dgm:title val="Basic Process New"/>
  <dgm:desc val=""/>
  <dgm:catLst>
    <dgm:cat type="process" pri="5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fact="0.15"/>
      <dgm:constr type="h" for="ch" forName="sibTrans" op="equ"/>
    </dgm:constrLst>
    <dgm:ruleLst>
      <dgm:rule type="h" for="ch" forName="sibTrans" val="6.75" fact="NaN" max="NaN"/>
      <dgm:rule type="w" for="ch" forName="sibTrans" val="8.75" fact="NaN" max="NaN"/>
    </dgm:ruleLst>
    <dgm:forEach name="nodesForEach" axis="ch" ptType="node">
      <dgm:layoutNode name="node">
        <dgm:varLst>
          <dgm:bulletEnabled val="1"/>
        </dgm:varLst>
        <dgm:alg type="tx"/>
        <dgm:shape xmlns:r="http://schemas.openxmlformats.org/officeDocument/2006/relationships" type="rect" r:blip="">
          <dgm:adjLst>
            <dgm:adj idx="1" val="0.1"/>
          </dgm:adjLst>
        </dgm:shape>
        <dgm:presOf axis="desOrSelf" ptType="node"/>
        <dgm:constrLst>
          <dgm:constr type="h" refType="w" fact="0.6"/>
          <dgm:constr type="lMarg" val="12"/>
          <dgm:constr type="rMarg" val="12"/>
          <dgm:constr type="tMarg" val="12"/>
          <dgm:constr type="bMarg" val="12"/>
        </dgm:constrLst>
        <dgm:ruleLst>
          <dgm:rule type="primFontSz" val="11" fact="NaN" max="NaN"/>
          <dgm:rule type="primFontSz" val="18" fact="NaN" max="NaN"/>
          <dgm:rule type="h" val="NaN" fact="1.5" max="NaN"/>
          <dgm:rule type="primFontSz" val="11" fact="NaN" max="NaN"/>
          <dgm:rule type="h" val="INF" fact="NaN" max="NaN"/>
        </dgm:ruleLst>
      </dgm:layoutNode>
      <dgm:forEach name="sibTransForEach" axis="followSib" ptType="sibTrans" cnt="1">
        <dgm:layoutNode name="sibTransSpacerBeforeConnector" styleLbl="node1">
          <dgm:alg type="sp"/>
          <dgm:shape xmlns:r="http://schemas.openxmlformats.org/officeDocument/2006/relationships" r:blip="">
            <dgm:adjLst/>
          </dgm:shape>
          <dgm:constrLst>
            <dgm:constr type="w" val="4.5"/>
          </dgm:constrLst>
          <dgm:presOf/>
          <dgm:ruleLst>
            <dgm:rule type="w" val="4.5" fact="NaN" max="NaN"/>
          </dgm:ruleLst>
        </dgm:layoutNode>
        <dgm:layoutNode name="sibTrans" styleLbl="node1">
          <dgm:alg type="sp"/>
          <dgm:shape xmlns:r="http://schemas.openxmlformats.org/officeDocument/2006/relationships" type="rightArrow" r:blip="">
            <dgm:adjLst>
              <dgm:adj idx="1" val="0.5"/>
            </dgm:adjLst>
          </dgm:shape>
          <dgm:presOf axis="self"/>
          <dgm:constrLst>
            <dgm:constr type="h" val="6.75"/>
          </dgm:constrLst>
          <dgm:ruleLst>
            <dgm:rule type="h" val="6.75" fact="NaN" max="NaN"/>
            <dgm:rule type="w" val="8.75" fact="NaN" max="NaN"/>
          </dgm:ruleLst>
        </dgm:layoutNode>
        <dgm:layoutNode name="sibTransSpacerAfterConnector">
          <dgm:alg type="sp"/>
          <dgm:shape xmlns:r="http://schemas.openxmlformats.org/officeDocument/2006/relationships" r:blip="">
            <dgm:adjLst/>
          </dgm:shape>
          <dgm:constrLst>
            <dgm:constr type="w" val="4.5"/>
          </dgm:constrLst>
          <dgm:presOf/>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3567"/>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63567"/>
          </a:xfrm>
          <a:prstGeom prst="rect">
            <a:avLst/>
          </a:prstGeom>
        </p:spPr>
        <p:txBody>
          <a:bodyPr vert="horz" lIns="91440" tIns="45720" rIns="91440" bIns="45720" rtlCol="0"/>
          <a:lstStyle>
            <a:lvl1pPr algn="r">
              <a:defRPr sz="1200"/>
            </a:lvl1pPr>
          </a:lstStyle>
          <a:p>
            <a:fld id="{E386195C-4571-4731-89AD-45EBEF2530CF}" type="datetimeFigureOut">
              <a:rPr lang="en-US" smtClean="0"/>
              <a:t>11/29/2017</a:t>
            </a:fld>
            <a:endParaRPr lang="en-US" dirty="0"/>
          </a:p>
        </p:txBody>
      </p:sp>
      <p:sp>
        <p:nvSpPr>
          <p:cNvPr id="4" name="Slide Image Placeholder 3"/>
          <p:cNvSpPr>
            <a:spLocks noGrp="1" noRot="1" noChangeAspect="1"/>
          </p:cNvSpPr>
          <p:nvPr>
            <p:ph type="sldImg" idx="2"/>
          </p:nvPr>
        </p:nvSpPr>
        <p:spPr>
          <a:xfrm>
            <a:off x="657225" y="1154113"/>
            <a:ext cx="5543550" cy="3119437"/>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46389"/>
            <a:ext cx="5486400" cy="3637955"/>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5684"/>
            <a:ext cx="2971800" cy="463566"/>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775684"/>
            <a:ext cx="2971800" cy="463566"/>
          </a:xfrm>
          <a:prstGeom prst="rect">
            <a:avLst/>
          </a:prstGeom>
        </p:spPr>
        <p:txBody>
          <a:bodyPr vert="horz" lIns="91440" tIns="45720" rIns="91440" bIns="45720" rtlCol="0" anchor="b"/>
          <a:lstStyle>
            <a:lvl1pPr algn="r">
              <a:defRPr sz="1200"/>
            </a:lvl1pPr>
          </a:lstStyle>
          <a:p>
            <a:fld id="{4BC04514-724F-4A4C-A75C-3A0A6C72B7C8}" type="slidenum">
              <a:rPr lang="en-US" smtClean="0"/>
              <a:t>‹#›</a:t>
            </a:fld>
            <a:endParaRPr lang="en-US" dirty="0"/>
          </a:p>
        </p:txBody>
      </p:sp>
    </p:spTree>
    <p:extLst>
      <p:ext uri="{BB962C8B-B14F-4D97-AF65-F5344CB8AC3E}">
        <p14:creationId xmlns:p14="http://schemas.microsoft.com/office/powerpoint/2010/main" val="41982075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Set Up/Needed Materials</a:t>
            </a:r>
          </a:p>
          <a:p>
            <a:pPr marL="171450" indent="-171450">
              <a:buFont typeface="Arial" panose="020B0604020202020204" pitchFamily="34" charset="0"/>
              <a:buChar char="•"/>
            </a:pPr>
            <a:r>
              <a:rPr lang="en-US" dirty="0" smtClean="0"/>
              <a:t>Edit</a:t>
            </a:r>
            <a:r>
              <a:rPr lang="en-US" baseline="0" dirty="0" smtClean="0"/>
              <a:t> Title Page</a:t>
            </a:r>
          </a:p>
          <a:p>
            <a:pPr marL="171450" indent="-171450">
              <a:buFont typeface="Arial" panose="020B0604020202020204" pitchFamily="34" charset="0"/>
              <a:buChar char="•"/>
            </a:pPr>
            <a:r>
              <a:rPr lang="en-US" baseline="0" dirty="0" smtClean="0"/>
              <a:t>Edit Local Resource Slide</a:t>
            </a:r>
            <a:endParaRPr lang="en-US" dirty="0" smtClean="0"/>
          </a:p>
          <a:p>
            <a:pPr marL="171450" indent="-171450">
              <a:buFont typeface="Arial" panose="020B0604020202020204" pitchFamily="34" charset="0"/>
              <a:buChar char="•"/>
            </a:pPr>
            <a:r>
              <a:rPr lang="en-US" dirty="0" smtClean="0"/>
              <a:t>Blank paper and colored pencils/markers/and or crayons for icebreaker activity [slide 2]</a:t>
            </a:r>
          </a:p>
          <a:p>
            <a:pPr marL="171450" indent="-171450">
              <a:buFont typeface="Arial" panose="020B0604020202020204" pitchFamily="34" charset="0"/>
              <a:buChar char="•"/>
            </a:pPr>
            <a:r>
              <a:rPr lang="en-US" dirty="0" smtClean="0"/>
              <a:t>Flip</a:t>
            </a:r>
            <a:r>
              <a:rPr lang="en-US" baseline="0" dirty="0" smtClean="0"/>
              <a:t> chart paper or whiteboard for any charting of facilitated discussion</a:t>
            </a:r>
          </a:p>
          <a:p>
            <a:pPr marL="171450" indent="-171450">
              <a:buFont typeface="Arial" panose="020B0604020202020204" pitchFamily="34" charset="0"/>
              <a:buChar char="•"/>
            </a:pPr>
            <a:r>
              <a:rPr lang="en-US" baseline="0" dirty="0" smtClean="0"/>
              <a:t>Power Plan document (1 per participant)</a:t>
            </a:r>
          </a:p>
          <a:p>
            <a:pPr marL="171450" indent="-171450">
              <a:buFont typeface="Arial" panose="020B0604020202020204" pitchFamily="34" charset="0"/>
              <a:buChar char="•"/>
            </a:pPr>
            <a:r>
              <a:rPr lang="en-US" baseline="0" dirty="0" smtClean="0"/>
              <a:t>Evaluation (1 per participant)</a:t>
            </a:r>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1</a:t>
            </a:fld>
            <a:endParaRPr lang="en-US" dirty="0"/>
          </a:p>
        </p:txBody>
      </p:sp>
    </p:spTree>
    <p:extLst>
      <p:ext uri="{BB962C8B-B14F-4D97-AF65-F5344CB8AC3E}">
        <p14:creationId xmlns:p14="http://schemas.microsoft.com/office/powerpoint/2010/main" val="26209829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 </a:t>
            </a:r>
          </a:p>
          <a:p>
            <a:r>
              <a:rPr lang="en-US" b="0" dirty="0"/>
              <a:t>Power UP Slides are a combination of knowledge checks and/or attention grabbers to break up the didactic lecture and increase retention. </a:t>
            </a:r>
          </a:p>
          <a:p>
            <a:endParaRPr lang="en-US" b="0" dirty="0"/>
          </a:p>
          <a:p>
            <a:r>
              <a:rPr lang="en-US" b="1" dirty="0"/>
              <a:t>Instructions:</a:t>
            </a:r>
          </a:p>
          <a:p>
            <a:r>
              <a:rPr lang="en-US" b="0" dirty="0"/>
              <a:t>When you click to advance the slide, the correct answer (3 years of age) spins and the incorrect answer (5 years of age) flies off the page. </a:t>
            </a:r>
          </a:p>
          <a:p>
            <a:endParaRPr lang="en-US" b="0" dirty="0"/>
          </a:p>
          <a:p>
            <a:r>
              <a:rPr lang="en-US" b="1" dirty="0"/>
              <a:t>Facilitator Points:</a:t>
            </a:r>
          </a:p>
          <a:p>
            <a:r>
              <a:rPr lang="en-US" b="0" dirty="0"/>
              <a:t>Reinforce background information offered. Early childhood and beyond is a period of tremendous brain building. Childcare settings have a unique and important opportunity to influence the developing brain. Empower seeks to create environments that promote healthy habits and environments to support positive brain growth.</a:t>
            </a:r>
          </a:p>
        </p:txBody>
      </p:sp>
      <p:sp>
        <p:nvSpPr>
          <p:cNvPr id="4" name="Slide Number Placeholder 3"/>
          <p:cNvSpPr>
            <a:spLocks noGrp="1"/>
          </p:cNvSpPr>
          <p:nvPr>
            <p:ph type="sldNum" sz="quarter" idx="10"/>
          </p:nvPr>
        </p:nvSpPr>
        <p:spPr/>
        <p:txBody>
          <a:bodyPr/>
          <a:lstStyle/>
          <a:p>
            <a:fld id="{4BC04514-724F-4A4C-A75C-3A0A6C72B7C8}" type="slidenum">
              <a:rPr lang="en-US" smtClean="0"/>
              <a:t>10</a:t>
            </a:fld>
            <a:endParaRPr lang="en-US" dirty="0"/>
          </a:p>
        </p:txBody>
      </p:sp>
    </p:spTree>
    <p:extLst>
      <p:ext uri="{BB962C8B-B14F-4D97-AF65-F5344CB8AC3E}">
        <p14:creationId xmlns:p14="http://schemas.microsoft.com/office/powerpoint/2010/main" val="1538466230"/>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is to allow the facilitator to give a power pause for the participants to reflect on the training to date</a:t>
            </a:r>
          </a:p>
          <a:p>
            <a:endParaRPr lang="en-US" b="0" baseline="0" dirty="0"/>
          </a:p>
          <a:p>
            <a:r>
              <a:rPr lang="en-US" b="1" baseline="0" dirty="0"/>
              <a:t>Sample Script:</a:t>
            </a:r>
          </a:p>
          <a:p>
            <a:pPr marL="171450" indent="-171450">
              <a:buFont typeface="Arial" panose="020B0604020202020204" pitchFamily="34" charset="0"/>
              <a:buChar char="•"/>
            </a:pPr>
            <a:r>
              <a:rPr lang="en-US" b="0" baseline="0" dirty="0"/>
              <a:t>Time for a Power Pause</a:t>
            </a:r>
          </a:p>
          <a:p>
            <a:pPr marL="171450" indent="-171450">
              <a:buFont typeface="Arial" panose="020B0604020202020204" pitchFamily="34" charset="0"/>
              <a:buChar char="•"/>
            </a:pPr>
            <a:r>
              <a:rPr lang="en-US" b="0" baseline="0" dirty="0"/>
              <a:t>Take a moment to write down your reflections about Tobacco</a:t>
            </a:r>
            <a:endParaRPr lang="en-US" b="0" dirty="0"/>
          </a:p>
        </p:txBody>
      </p:sp>
      <p:sp>
        <p:nvSpPr>
          <p:cNvPr id="4" name="Slide Number Placeholder 3"/>
          <p:cNvSpPr>
            <a:spLocks noGrp="1"/>
          </p:cNvSpPr>
          <p:nvPr>
            <p:ph type="sldNum" sz="quarter" idx="10"/>
          </p:nvPr>
        </p:nvSpPr>
        <p:spPr/>
        <p:txBody>
          <a:bodyPr/>
          <a:lstStyle/>
          <a:p>
            <a:fld id="{64167A01-2CE6-49F6-A49B-AD0C4324004F}" type="slidenum">
              <a:rPr lang="en-US" smtClean="0"/>
              <a:t>100</a:t>
            </a:fld>
            <a:endParaRPr lang="en-US"/>
          </a:p>
        </p:txBody>
      </p:sp>
    </p:spTree>
    <p:extLst>
      <p:ext uri="{BB962C8B-B14F-4D97-AF65-F5344CB8AC3E}">
        <p14:creationId xmlns:p14="http://schemas.microsoft.com/office/powerpoint/2010/main" val="392028369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gives the trainer a chance to transition to the next section of material on family engagement. </a:t>
            </a:r>
            <a:endParaRPr lang="en-US" b="1" baseline="0" dirty="0"/>
          </a:p>
          <a:p>
            <a:endParaRPr lang="en-US" baseline="0" dirty="0"/>
          </a:p>
          <a:p>
            <a:r>
              <a:rPr lang="en-US" b="1" baseline="0" dirty="0"/>
              <a:t>Sample Script:</a:t>
            </a:r>
          </a:p>
          <a:p>
            <a:pPr marL="171450" indent="-171450">
              <a:buFont typeface="Arial" panose="020B0604020202020204" pitchFamily="34" charset="0"/>
              <a:buChar char="•"/>
            </a:pPr>
            <a:r>
              <a:rPr lang="en-US" b="0" baseline="0" dirty="0"/>
              <a:t>We’ve started to think about how we engage families in these discussions. </a:t>
            </a:r>
          </a:p>
          <a:p>
            <a:pPr marL="171450" indent="-171450">
              <a:buFont typeface="Arial" panose="020B0604020202020204" pitchFamily="34" charset="0"/>
              <a:buChar char="•"/>
            </a:pPr>
            <a:r>
              <a:rPr lang="en-US" b="0" baseline="0" dirty="0"/>
              <a:t>Let’s explore some of the best practice ways to engage families.</a:t>
            </a:r>
          </a:p>
          <a:p>
            <a:endParaRPr lang="en-US" b="0" dirty="0"/>
          </a:p>
        </p:txBody>
      </p:sp>
      <p:sp>
        <p:nvSpPr>
          <p:cNvPr id="4" name="Slide Number Placeholder 3"/>
          <p:cNvSpPr>
            <a:spLocks noGrp="1"/>
          </p:cNvSpPr>
          <p:nvPr>
            <p:ph type="sldNum" sz="quarter" idx="10"/>
          </p:nvPr>
        </p:nvSpPr>
        <p:spPr/>
        <p:txBody>
          <a:bodyPr/>
          <a:lstStyle/>
          <a:p>
            <a:fld id="{F5FB1DB5-FFD3-4008-A84A-F762C0D19A86}" type="slidenum">
              <a:rPr lang="en-US" smtClean="0"/>
              <a:t>101</a:t>
            </a:fld>
            <a:endParaRPr lang="en-US"/>
          </a:p>
        </p:txBody>
      </p:sp>
    </p:spTree>
    <p:extLst>
      <p:ext uri="{BB962C8B-B14F-4D97-AF65-F5344CB8AC3E}">
        <p14:creationId xmlns:p14="http://schemas.microsoft.com/office/powerpoint/2010/main" val="30376676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allows the group to begin to conceptualize the content and identify concrete takeaways. </a:t>
            </a:r>
          </a:p>
          <a:p>
            <a:endParaRPr lang="en-US" b="0" baseline="0" dirty="0"/>
          </a:p>
          <a:p>
            <a:r>
              <a:rPr lang="en-US" b="1" baseline="0" dirty="0"/>
              <a:t>Instructions: </a:t>
            </a:r>
            <a:r>
              <a:rPr lang="en-US" b="0" baseline="0" dirty="0"/>
              <a:t>Read the scenario and ask the group to identify 2 - 3 ways they would approach Rosie’s family. Work can be done in tables/partners (promotes greater interaction/retention) or as a group aloud. Allow time for debrief.</a:t>
            </a:r>
          </a:p>
          <a:p>
            <a:r>
              <a:rPr lang="en-US" b="1" baseline="0" dirty="0"/>
              <a:t>Sample Answers:</a:t>
            </a:r>
          </a:p>
          <a:p>
            <a:pPr marL="171450" indent="-171450">
              <a:buFontTx/>
              <a:buChar char="-"/>
            </a:pPr>
            <a:r>
              <a:rPr lang="en-US" b="0" baseline="0" dirty="0"/>
              <a:t>We could talk about how we support healthy meals by participating in CACFP, limiting fruit juice and serve meals family style. </a:t>
            </a:r>
          </a:p>
          <a:p>
            <a:pPr marL="171450" indent="-171450">
              <a:buFontTx/>
              <a:buChar char="-"/>
            </a:pPr>
            <a:r>
              <a:rPr lang="en-US" b="0" baseline="0" dirty="0"/>
              <a:t>We could share our Empower policies in the parent handbook. </a:t>
            </a:r>
          </a:p>
          <a:p>
            <a:pPr marL="171450" indent="-171450">
              <a:buFontTx/>
              <a:buChar char="-"/>
            </a:pPr>
            <a:r>
              <a:rPr lang="en-US" b="0" baseline="0" dirty="0"/>
              <a:t>We could talk about how we incorporate physical activity throughout the day, including teacher led and free play. We encourage both moderate and vigorous activity</a:t>
            </a:r>
          </a:p>
          <a:p>
            <a:pPr marL="171450" indent="-171450">
              <a:buFontTx/>
              <a:buChar char="-"/>
            </a:pPr>
            <a:r>
              <a:rPr lang="en-US" b="0" baseline="0" dirty="0"/>
              <a:t>We could talk about the signs in our window that show we are an Empower center, a smoke free environment and a breastfeeding friendly facility. </a:t>
            </a:r>
          </a:p>
          <a:p>
            <a:pPr marL="171450" indent="-171450">
              <a:buFontTx/>
              <a:buChar char="-"/>
            </a:pPr>
            <a:r>
              <a:rPr lang="en-US" b="0" baseline="0" dirty="0"/>
              <a:t>We could share about our tooth brushing program </a:t>
            </a:r>
          </a:p>
          <a:p>
            <a:pPr marL="171450" indent="-171450">
              <a:buFontTx/>
              <a:buChar char="-"/>
            </a:pPr>
            <a:r>
              <a:rPr lang="en-US" b="0" baseline="0" dirty="0"/>
              <a:t>We could talk about how we practice sun safety when we go outside and give examples of sun safety practices. </a:t>
            </a:r>
          </a:p>
          <a:p>
            <a:pPr marL="171450" indent="-171450">
              <a:buFontTx/>
              <a:buChar char="-"/>
            </a:pPr>
            <a:endParaRPr lang="en-US" b="0" baseline="0" dirty="0"/>
          </a:p>
        </p:txBody>
      </p:sp>
      <p:sp>
        <p:nvSpPr>
          <p:cNvPr id="4" name="Slide Number Placeholder 3"/>
          <p:cNvSpPr>
            <a:spLocks noGrp="1"/>
          </p:cNvSpPr>
          <p:nvPr>
            <p:ph type="sldNum" sz="quarter" idx="10"/>
          </p:nvPr>
        </p:nvSpPr>
        <p:spPr/>
        <p:txBody>
          <a:bodyPr/>
          <a:lstStyle/>
          <a:p>
            <a:fld id="{64167A01-2CE6-49F6-A49B-AD0C4324004F}" type="slidenum">
              <a:rPr lang="en-US" smtClean="0"/>
              <a:t>102</a:t>
            </a:fld>
            <a:endParaRPr lang="en-US"/>
          </a:p>
        </p:txBody>
      </p:sp>
    </p:spTree>
    <p:extLst>
      <p:ext uri="{BB962C8B-B14F-4D97-AF65-F5344CB8AC3E}">
        <p14:creationId xmlns:p14="http://schemas.microsoft.com/office/powerpoint/2010/main" val="149742024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endParaRPr lang="en-US" b="0" u="none" dirty="0"/>
          </a:p>
          <a:p>
            <a:r>
              <a:rPr lang="en-US" b="1" u="none" dirty="0"/>
              <a:t>Background:</a:t>
            </a:r>
            <a:r>
              <a:rPr lang="en-US" b="1" u="none" baseline="0" dirty="0"/>
              <a:t> </a:t>
            </a:r>
            <a:r>
              <a:rPr lang="en-US" b="0" u="none" baseline="0" dirty="0"/>
              <a:t>This slide provides some best practices and tips for working with parents to promote good health practices at home.</a:t>
            </a:r>
          </a:p>
          <a:p>
            <a:endParaRPr lang="en-US" b="0" u="none" baseline="0" dirty="0"/>
          </a:p>
          <a:p>
            <a:r>
              <a:rPr lang="en-US" b="1" u="none" baseline="0" dirty="0"/>
              <a:t>Sample Script:</a:t>
            </a:r>
          </a:p>
          <a:p>
            <a:r>
              <a:rPr lang="en-US" b="0" u="none" baseline="0" dirty="0"/>
              <a:t>Sometimes, one of the hardest parts of the job can be family engagement. Especially when it comes to recommendations that are made at home. How many of you have encountered challenges here? What can you share?</a:t>
            </a:r>
          </a:p>
          <a:p>
            <a:endParaRPr lang="en-US" b="0" u="none" baseline="0" dirty="0"/>
          </a:p>
          <a:p>
            <a:r>
              <a:rPr lang="en-US" b="0" u="none" baseline="0" dirty="0"/>
              <a:t>One of the requirements of the Empower program is to provide information on the Empower Standards to families. We are going to discuss some best practices and recommendations for engaging families in this topic, but want to make sure that we honor this fundamental rule when working with families:</a:t>
            </a:r>
            <a:br>
              <a:rPr lang="en-US" b="0" u="none" baseline="0" dirty="0"/>
            </a:br>
            <a:endParaRPr lang="en-US" b="0" u="none" baseline="0" dirty="0"/>
          </a:p>
          <a:p>
            <a:pPr marL="171450" indent="-171450">
              <a:buFont typeface="Arial" panose="020B0604020202020204" pitchFamily="34" charset="0"/>
              <a:buChar char="•"/>
            </a:pPr>
            <a:r>
              <a:rPr lang="en-US" b="0" u="none" baseline="0" dirty="0"/>
              <a:t>“We are not the expert of their family – they are.” I think that is important for two reasons – one it honors that there is always more to the story than what we might see from our vantage point and two, it honors that as a care provider, you can support encourage and offer opportunities for the discussion, but cannot be held responsible for what is done at home. </a:t>
            </a:r>
          </a:p>
          <a:p>
            <a:endParaRPr lang="en-US" b="0" u="none" baseline="0" dirty="0"/>
          </a:p>
          <a:p>
            <a:r>
              <a:rPr lang="en-US" b="0" u="none" baseline="0" dirty="0"/>
              <a:t>And, know that your efforts to do so are for a greater cause: </a:t>
            </a:r>
            <a:r>
              <a:rPr lang="en-US" sz="1200" b="0" i="0" kern="1200" dirty="0">
                <a:solidFill>
                  <a:schemeClr val="tx1"/>
                </a:solidFill>
                <a:effectLst/>
                <a:latin typeface="+mn-lt"/>
                <a:ea typeface="+mn-ea"/>
                <a:cs typeface="+mn-cs"/>
              </a:rPr>
              <a:t>Research shows that family engagement in schools</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is closely linked to better student behavior, higher academic achievement, and enhanced social skills. </a:t>
            </a:r>
          </a:p>
          <a:p>
            <a:endParaRPr lang="en-US" sz="1200" b="0" i="0" u="none" kern="1200" baseline="0" dirty="0">
              <a:solidFill>
                <a:schemeClr val="tx1"/>
              </a:solidFill>
              <a:effectLst/>
              <a:latin typeface="+mn-lt"/>
              <a:ea typeface="+mn-ea"/>
              <a:cs typeface="+mn-cs"/>
            </a:endParaRPr>
          </a:p>
          <a:p>
            <a:r>
              <a:rPr lang="en-US" b="1" u="none" baseline="0" dirty="0"/>
              <a:t>https://www.cdc.gov/healthyyouth/protective/parent_engagement.htm </a:t>
            </a:r>
          </a:p>
          <a:p>
            <a:endParaRPr lang="en-US" dirty="0"/>
          </a:p>
        </p:txBody>
      </p:sp>
      <p:sp>
        <p:nvSpPr>
          <p:cNvPr id="4" name="Slide Number Placeholder 3"/>
          <p:cNvSpPr>
            <a:spLocks noGrp="1"/>
          </p:cNvSpPr>
          <p:nvPr>
            <p:ph type="sldNum" sz="quarter" idx="10"/>
          </p:nvPr>
        </p:nvSpPr>
        <p:spPr/>
        <p:txBody>
          <a:bodyPr/>
          <a:lstStyle/>
          <a:p>
            <a:fld id="{F5FB1DB5-FFD3-4008-A84A-F762C0D19A86}" type="slidenum">
              <a:rPr lang="en-US" smtClean="0"/>
              <a:t>103</a:t>
            </a:fld>
            <a:endParaRPr lang="en-US"/>
          </a:p>
        </p:txBody>
      </p:sp>
    </p:spTree>
    <p:extLst>
      <p:ext uri="{BB962C8B-B14F-4D97-AF65-F5344CB8AC3E}">
        <p14:creationId xmlns:p14="http://schemas.microsoft.com/office/powerpoint/2010/main" val="286256185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endParaRPr lang="en-US" b="0" u="none" dirty="0"/>
          </a:p>
          <a:p>
            <a:r>
              <a:rPr lang="en-US" b="1" u="none" dirty="0"/>
              <a:t>Background:</a:t>
            </a:r>
            <a:r>
              <a:rPr lang="en-US" b="1" u="none" baseline="0" dirty="0"/>
              <a:t> </a:t>
            </a:r>
            <a:r>
              <a:rPr lang="en-US" b="0" u="none" baseline="0" dirty="0"/>
              <a:t>These slides adapt the CDC Parent Engagement recommendations to the child-care setting. These slides are also discussion slides to allow attendees to generalize and conceptualize the best practice recommendations to the child care setting. </a:t>
            </a:r>
          </a:p>
          <a:p>
            <a:endParaRPr lang="en-US" b="0" u="none" baseline="0" dirty="0"/>
          </a:p>
          <a:p>
            <a:r>
              <a:rPr lang="en-US" b="1" u="none" baseline="0" dirty="0"/>
              <a:t>Sample Script: </a:t>
            </a:r>
            <a:r>
              <a:rPr lang="en-US" b="0" u="none" baseline="0" dirty="0"/>
              <a:t>So how do you effectively offer the parent an opportunity to be come engaged? The CDC has developed three standards for family engagement. And although these were created for a school setting, the recommendations can apply to the early childcare setting as well. The first recommendation is creating connection. Meaning, a conversation, or entry point, for the parent to discuss their child’s progress and needs of the child and family. What examples do you see in your setting? What can be done to support that? </a:t>
            </a:r>
          </a:p>
          <a:p>
            <a:endParaRPr lang="en-US" b="0" u="none" baseline="0" dirty="0"/>
          </a:p>
          <a:p>
            <a:r>
              <a:rPr lang="en-US" b="0" u="none" baseline="0" dirty="0"/>
              <a:t>So, how does this work for education with Empower standards? How do you connect with families on Empower? At your tables, discuss ways you are either CURRENTLY or can consider improving connection with parents [use a copy of the 10 standards as a reference]. This means one on one conversation. Examples of questions to ask: Do we connect with parents about Empower during the new student orientation process? Do we communicate about how to promote health with families? What else can we do?</a:t>
            </a:r>
          </a:p>
          <a:p>
            <a:endParaRPr lang="en-US" b="0" u="none" baseline="0" dirty="0"/>
          </a:p>
          <a:p>
            <a:r>
              <a:rPr lang="en-US" b="0" u="none" baseline="0" dirty="0"/>
              <a:t>At your tables, identify 2 – 3 opportunities in daily, weekly or monthly interactions with parents in your facility to discuss Empower topics.</a:t>
            </a:r>
          </a:p>
          <a:p>
            <a:endParaRPr lang="en-US" b="0" u="none" baseline="0" dirty="0"/>
          </a:p>
          <a:p>
            <a:r>
              <a:rPr lang="en-US" b="0" u="none" baseline="0" dirty="0"/>
              <a:t>Allow participants an opportunity to complete discussion and debrief.  If key points have not been shared by a group, offer:</a:t>
            </a:r>
          </a:p>
          <a:p>
            <a:pPr marL="171450" indent="-171450">
              <a:buFontTx/>
              <a:buChar char="-"/>
            </a:pPr>
            <a:r>
              <a:rPr lang="en-US" b="0" u="none" baseline="0" dirty="0"/>
              <a:t>Including questions about good health practices and talking about it during orientation or tours.  </a:t>
            </a:r>
          </a:p>
          <a:p>
            <a:pPr marL="171450" indent="-171450">
              <a:buFontTx/>
              <a:buChar char="-"/>
            </a:pPr>
            <a:r>
              <a:rPr lang="en-US" b="0" u="none" baseline="0" dirty="0"/>
              <a:t>Discuss healthy development through the multiple ways you communicate with families</a:t>
            </a:r>
          </a:p>
          <a:p>
            <a:pPr marL="171450" indent="-171450">
              <a:buFontTx/>
              <a:buChar char="-"/>
            </a:pPr>
            <a:r>
              <a:rPr lang="en-US" b="0" u="none" baseline="0" dirty="0"/>
              <a:t>Talk about it!</a:t>
            </a:r>
          </a:p>
          <a:p>
            <a:endParaRPr lang="en-US" b="0" u="none" baseline="0"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FB1DB5-FFD3-4008-A84A-F762C0D19A8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5503912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endParaRPr lang="en-US" b="0" u="none" dirty="0"/>
          </a:p>
          <a:p>
            <a:r>
              <a:rPr lang="en-US" b="1" u="none" dirty="0"/>
              <a:t>Background:</a:t>
            </a:r>
            <a:r>
              <a:rPr lang="en-US" b="1" u="none" baseline="0" dirty="0"/>
              <a:t> </a:t>
            </a:r>
            <a:r>
              <a:rPr lang="en-US" b="0" u="none" baseline="0" dirty="0"/>
              <a:t>These slides adapt the CDC Parent Engagement recommendations to the child-care setting. These slides are also discussion slides to allow attendees to generalize and conceptualize the best practice recommendations to the child care setting. </a:t>
            </a:r>
          </a:p>
          <a:p>
            <a:endParaRPr lang="en-US" b="0" u="none" baseline="0" dirty="0"/>
          </a:p>
          <a:p>
            <a:r>
              <a:rPr lang="en-US" b="1" u="none" baseline="0" dirty="0"/>
              <a:t>Sample Script: </a:t>
            </a:r>
            <a:r>
              <a:rPr lang="en-US" b="0" u="none" baseline="0" dirty="0"/>
              <a:t>The second recommendation is Engage. Formal communication is a major component of engage – this means how parents receive consistent information about practices and involvement with your program. How do you communicate information about your program or provide recommendations to parents? Do you use flyers, newsletters, websites? What are other ways you interact?</a:t>
            </a:r>
          </a:p>
          <a:p>
            <a:endParaRPr lang="en-US" b="0" u="none" baseline="0" dirty="0"/>
          </a:p>
          <a:p>
            <a:r>
              <a:rPr lang="en-US" b="0" u="none" baseline="0" dirty="0"/>
              <a:t>At your tables, identify 2 new ways you can provide formal communication on Empower Standards with parents in your facility?</a:t>
            </a:r>
          </a:p>
          <a:p>
            <a:endParaRPr lang="en-US" b="0" u="none" baseline="0" dirty="0"/>
          </a:p>
          <a:p>
            <a:r>
              <a:rPr lang="en-US" b="0" u="none" baseline="0" dirty="0"/>
              <a:t>Questions to consider: Do families know why you have these practices, like limiting fruit juice or serving food family style? Do you provide resources or materials that will help educate families on how to do these practices at home?</a:t>
            </a:r>
          </a:p>
          <a:p>
            <a:endParaRPr lang="en-US" b="1" u="none" baseline="0" dirty="0"/>
          </a:p>
          <a:p>
            <a:r>
              <a:rPr lang="en-US" b="0" u="none" baseline="0" dirty="0"/>
              <a:t>Allow participants an opportunity to complete activity and to debrief.</a:t>
            </a:r>
          </a:p>
          <a:p>
            <a:endParaRPr lang="en-US" b="0" u="none" baseline="0" dirty="0"/>
          </a:p>
          <a:p>
            <a:r>
              <a:rPr lang="en-US" b="0" u="none" baseline="0" dirty="0"/>
              <a:t>Allow participants an opportunity to complete discussion and debrief.  If key points have not been shared by a group, offer:</a:t>
            </a:r>
          </a:p>
          <a:p>
            <a:pPr marL="171450" indent="-171450">
              <a:buFontTx/>
              <a:buChar char="-"/>
            </a:pPr>
            <a:r>
              <a:rPr lang="en-US" b="0" u="none" baseline="0" dirty="0"/>
              <a:t>Materials on websites that include the Empower policies followed at the facility</a:t>
            </a:r>
          </a:p>
          <a:p>
            <a:pPr marL="171450" indent="-171450">
              <a:buFontTx/>
              <a:buChar char="-"/>
            </a:pPr>
            <a:r>
              <a:rPr lang="en-US" b="0" u="none" baseline="0" dirty="0"/>
              <a:t>Tips for how to practice Empower standards at home – sent via email, flyers in cubbies, social media, or family information boards.  </a:t>
            </a:r>
          </a:p>
          <a:p>
            <a:pPr marL="171450" indent="-171450">
              <a:buFontTx/>
              <a:buChar char="-"/>
            </a:pPr>
            <a:r>
              <a:rPr lang="en-US" b="0" u="none" baseline="0" dirty="0"/>
              <a:t>Information health and child development in areas visible to families, website, newsletters, family information board. </a:t>
            </a:r>
          </a:p>
          <a:p>
            <a:r>
              <a:rPr lang="en-US" b="0" u="none" baseline="0" dirty="0"/>
              <a:t> </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FB1DB5-FFD3-4008-A84A-F762C0D19A8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29548079"/>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endParaRPr lang="en-US" b="0" u="none" dirty="0"/>
          </a:p>
          <a:p>
            <a:r>
              <a:rPr lang="en-US" b="1" u="none" dirty="0"/>
              <a:t>Background:</a:t>
            </a:r>
            <a:r>
              <a:rPr lang="en-US" b="1" u="none" baseline="0" dirty="0"/>
              <a:t> </a:t>
            </a:r>
            <a:r>
              <a:rPr lang="en-US" b="0" u="none" baseline="0" dirty="0"/>
              <a:t>These slides offer tools that Empower provides to engage with families about Empower</a:t>
            </a:r>
          </a:p>
          <a:p>
            <a:endParaRPr lang="en-US" b="0" u="none" baseline="0" dirty="0"/>
          </a:p>
          <a:p>
            <a:r>
              <a:rPr lang="en-US" b="1" u="none" baseline="0" dirty="0"/>
              <a:t>Sample Script: </a:t>
            </a:r>
          </a:p>
          <a:p>
            <a:pPr marL="171450" indent="-171450">
              <a:buFont typeface="Arial" panose="020B0604020202020204" pitchFamily="34" charset="0"/>
              <a:buChar char="•"/>
            </a:pPr>
            <a:r>
              <a:rPr lang="en-US" baseline="0" dirty="0"/>
              <a:t>Being part of the Empower Program is something to be proud of! Highlight and market your commitment to supporting </a:t>
            </a:r>
            <a:r>
              <a:rPr lang="en-US" baseline="0" dirty="0" err="1"/>
              <a:t>childrens</a:t>
            </a:r>
            <a:r>
              <a:rPr lang="en-US" baseline="0" dirty="0"/>
              <a:t> health. As part of the Empower Pack you should have received:</a:t>
            </a:r>
          </a:p>
          <a:p>
            <a:pPr marL="171450" indent="-171450">
              <a:buFont typeface="Arial" panose="020B0604020202020204" pitchFamily="34" charset="0"/>
              <a:buChar char="•"/>
            </a:pPr>
            <a:r>
              <a:rPr lang="en-US" baseline="0" dirty="0"/>
              <a:t>An Empower Center Window Cling</a:t>
            </a:r>
          </a:p>
          <a:p>
            <a:pPr marL="171450" indent="-171450">
              <a:buFont typeface="Arial" panose="020B0604020202020204" pitchFamily="34" charset="0"/>
              <a:buChar char="•"/>
            </a:pPr>
            <a:r>
              <a:rPr lang="en-US" baseline="0" dirty="0"/>
              <a:t>10 Empower Standards (to post in a visible place)</a:t>
            </a:r>
          </a:p>
          <a:p>
            <a:pPr marL="171450" indent="-171450">
              <a:buFont typeface="Arial" panose="020B0604020202020204" pitchFamily="34" charset="0"/>
              <a:buChar char="•"/>
            </a:pPr>
            <a:r>
              <a:rPr lang="en-US" baseline="0" dirty="0"/>
              <a:t>Welcome To Our Breastfeeding Friendly Facility sign</a:t>
            </a:r>
          </a:p>
          <a:p>
            <a:pPr marL="171450" indent="-171450">
              <a:buFont typeface="Arial" panose="020B0604020202020204" pitchFamily="34" charset="0"/>
              <a:buChar char="•"/>
            </a:pPr>
            <a:r>
              <a:rPr lang="en-US" baseline="0" dirty="0"/>
              <a:t>Display these items proudly. If parents ask what it means, explain what the Empower Program is and how you have gone above and beyond to be a Superhero for Health.</a:t>
            </a:r>
            <a:endParaRPr lang="en-US" b="1" baseline="0" dirty="0"/>
          </a:p>
          <a:p>
            <a:pPr marL="0" indent="0">
              <a:buFont typeface="Arial" pitchFamily="34" charset="0"/>
              <a:buNone/>
            </a:pPr>
            <a:r>
              <a:rPr lang="en-US" b="1" baseline="0" dirty="0"/>
              <a:t>Facilitator Tip:</a:t>
            </a:r>
          </a:p>
          <a:p>
            <a:pPr marL="0" indent="0">
              <a:buFont typeface="Arial" pitchFamily="34" charset="0"/>
              <a:buNone/>
            </a:pPr>
            <a:r>
              <a:rPr lang="en-US" b="0" baseline="0" dirty="0"/>
              <a:t>You can have an Empower Pack handy to show these items. </a:t>
            </a:r>
            <a:r>
              <a:rPr lang="en-US" baseline="0" dirty="0"/>
              <a:t>Some providers will likely not have received one or don’t remember receiving one. You can keep a record of programs that need a Empower Pack and share with the ADHS Empower team after training. </a:t>
            </a:r>
          </a:p>
        </p:txBody>
      </p:sp>
      <p:sp>
        <p:nvSpPr>
          <p:cNvPr id="4" name="Slide Number Placeholder 3"/>
          <p:cNvSpPr>
            <a:spLocks noGrp="1"/>
          </p:cNvSpPr>
          <p:nvPr>
            <p:ph type="sldNum" sz="quarter" idx="10"/>
          </p:nvPr>
        </p:nvSpPr>
        <p:spPr/>
        <p:txBody>
          <a:bodyPr/>
          <a:lstStyle/>
          <a:p>
            <a:fld id="{4A5F590A-5466-4A59-9934-D34544548096}" type="slidenum">
              <a:rPr lang="en-US" smtClean="0"/>
              <a:t>106</a:t>
            </a:fld>
            <a:endParaRPr lang="en-US"/>
          </a:p>
        </p:txBody>
      </p:sp>
    </p:spTree>
    <p:extLst>
      <p:ext uri="{BB962C8B-B14F-4D97-AF65-F5344CB8AC3E}">
        <p14:creationId xmlns:p14="http://schemas.microsoft.com/office/powerpoint/2010/main" val="3921385203"/>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endParaRPr lang="en-US" b="0" u="none" dirty="0"/>
          </a:p>
          <a:p>
            <a:r>
              <a:rPr lang="en-US" b="1" u="none" dirty="0"/>
              <a:t>Background:</a:t>
            </a:r>
            <a:r>
              <a:rPr lang="en-US" b="1" u="none" baseline="0" dirty="0"/>
              <a:t> </a:t>
            </a:r>
            <a:r>
              <a:rPr lang="en-US" b="0" u="none" baseline="0" dirty="0"/>
              <a:t>These slides adapt the CDC Parent Engagement recommendations to the child-care setting. These slides are also discussion slides to allow attendees to generalize and conceptualize the best practice recommendations to the child care setting. </a:t>
            </a:r>
          </a:p>
          <a:p>
            <a:endParaRPr lang="en-US" b="0" u="none" baseline="0" dirty="0"/>
          </a:p>
          <a:p>
            <a:r>
              <a:rPr lang="en-US" b="1" u="none" baseline="0" dirty="0"/>
              <a:t>Sample Script: </a:t>
            </a:r>
            <a:r>
              <a:rPr lang="en-US" b="0" u="none" baseline="0" dirty="0"/>
              <a:t>The third recommendation is sustain. This means, creating opportunities for families to interact with the facility and watch some of your efforts in action. Events, celebrations and concerts are excellent opportunities in a child care setting. What else do you all do to create this opportunity? </a:t>
            </a:r>
          </a:p>
          <a:p>
            <a:endParaRPr lang="en-US" b="0" u="none" baseline="0" dirty="0"/>
          </a:p>
          <a:p>
            <a:r>
              <a:rPr lang="en-US" b="0" u="none" baseline="0" dirty="0"/>
              <a:t>These events also allow you to model some of the practices you’d like to see parents doing at home. How do you model Empower at events at your facility? </a:t>
            </a:r>
          </a:p>
          <a:p>
            <a:endParaRPr lang="en-US" b="0" u="none" baseline="0" dirty="0"/>
          </a:p>
          <a:p>
            <a:r>
              <a:rPr lang="en-US" b="0" u="none" baseline="0" dirty="0"/>
              <a:t>At your tables, identify one event or program in which parents can interact with your program, where you model Empower practices and families can see information on Empower related standards</a:t>
            </a:r>
          </a:p>
          <a:p>
            <a:endParaRPr lang="en-US" b="0" u="none" baseline="0" dirty="0"/>
          </a:p>
          <a:p>
            <a:r>
              <a:rPr lang="en-US" b="0" u="none" baseline="0" dirty="0"/>
              <a:t>Questions to consider: Do you celebrate nutrition month, oral health month, great American </a:t>
            </a:r>
            <a:r>
              <a:rPr lang="en-US" b="0" u="none" baseline="0" dirty="0" err="1"/>
              <a:t>smokeout</a:t>
            </a:r>
            <a:r>
              <a:rPr lang="en-US" b="0" u="none" baseline="0" dirty="0"/>
              <a:t> or other health related events? Do you ask parents to volunteer and assist with these events and promotions?</a:t>
            </a:r>
          </a:p>
          <a:p>
            <a:endParaRPr lang="en-US" b="1" u="none" baseline="0" dirty="0"/>
          </a:p>
          <a:p>
            <a:r>
              <a:rPr lang="en-US" b="0" u="none" baseline="0" dirty="0"/>
              <a:t>Allow participants an opportunity to complete activity and to debrief.</a:t>
            </a:r>
          </a:p>
          <a:p>
            <a:endParaRPr lang="en-US" b="0" u="none" baseline="0" dirty="0"/>
          </a:p>
          <a:p>
            <a:r>
              <a:rPr lang="en-US" b="0" u="none" baseline="0" dirty="0"/>
              <a:t>If key points have not been shared by a group, offer:</a:t>
            </a:r>
          </a:p>
          <a:p>
            <a:pPr marL="171450" indent="-171450">
              <a:buFontTx/>
              <a:buChar char="-"/>
            </a:pPr>
            <a:r>
              <a:rPr lang="en-US" b="0" u="none" baseline="0" dirty="0"/>
              <a:t>It can be simple, like a </a:t>
            </a:r>
            <a:r>
              <a:rPr lang="en-US" b="0" u="none" baseline="0" dirty="0" err="1"/>
              <a:t>facebook</a:t>
            </a:r>
            <a:r>
              <a:rPr lang="en-US" b="0" u="none" baseline="0" dirty="0"/>
              <a:t> post about the health topic</a:t>
            </a:r>
          </a:p>
          <a:p>
            <a:pPr marL="171450" indent="-171450">
              <a:buFontTx/>
              <a:buChar char="-"/>
            </a:pPr>
            <a:r>
              <a:rPr lang="en-US" b="0" u="none" baseline="0" dirty="0"/>
              <a:t>You could spotlight the Empower topics in a newsletter</a:t>
            </a:r>
          </a:p>
          <a:p>
            <a:pPr marL="171450" indent="-171450">
              <a:buFontTx/>
              <a:buChar char="-"/>
            </a:pPr>
            <a:r>
              <a:rPr lang="en-US" b="0" u="none" baseline="0" dirty="0"/>
              <a:t>You could host a health event and share information about healthy development and practices to support the health and wellbeing of their child.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FB1DB5-FFD3-4008-A84A-F762C0D19A8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54311028"/>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endParaRPr lang="en-US" b="0" u="none" dirty="0"/>
          </a:p>
          <a:p>
            <a:r>
              <a:rPr lang="en-US" b="1" u="none" dirty="0"/>
              <a:t>Background:</a:t>
            </a:r>
            <a:r>
              <a:rPr lang="en-US" b="1" u="none" baseline="0" dirty="0"/>
              <a:t> </a:t>
            </a:r>
            <a:r>
              <a:rPr lang="en-US" b="0" u="none" baseline="0" dirty="0"/>
              <a:t>Talk about culturally appropriate practices</a:t>
            </a:r>
          </a:p>
          <a:p>
            <a:endParaRPr lang="en-US" b="0" u="none" baseline="0" dirty="0"/>
          </a:p>
          <a:p>
            <a:r>
              <a:rPr lang="en-US" b="1" u="none" baseline="0" dirty="0"/>
              <a:t>Sample Script: </a:t>
            </a:r>
          </a:p>
          <a:p>
            <a:pPr marL="171450" indent="-171450">
              <a:buFont typeface="Arial" panose="020B0604020202020204" pitchFamily="34" charset="0"/>
              <a:buChar char="•"/>
            </a:pPr>
            <a:r>
              <a:rPr lang="en-US" b="0" u="none" baseline="0" dirty="0"/>
              <a:t>As a child care provider, you serve children from all different backgrounds and various family compositions. When you think about connecting, engaging and sustaining families, it is important to create a family friendly environment.  </a:t>
            </a:r>
          </a:p>
          <a:p>
            <a:pPr marL="171450" indent="-171450">
              <a:buFont typeface="Arial" panose="020B0604020202020204" pitchFamily="34" charset="0"/>
              <a:buChar char="•"/>
            </a:pPr>
            <a:r>
              <a:rPr lang="en-US" b="0" u="none" baseline="0" dirty="0"/>
              <a:t>This means being aware and integrating different cultures and languages as you engage families. </a:t>
            </a:r>
          </a:p>
          <a:p>
            <a:pPr marL="171450" indent="-171450">
              <a:buFont typeface="Arial" panose="020B0604020202020204" pitchFamily="34" charset="0"/>
              <a:buChar char="•"/>
            </a:pPr>
            <a:r>
              <a:rPr lang="en-US" b="0" u="none" baseline="0" dirty="0"/>
              <a:t>Some tips to do this are:</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Place posters of various cultures and family types so children feel comfortable in the program. Even better use pictures of your existing families and children to create a welcoming environment.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Encourage parent participation throughout the program:</a:t>
            </a:r>
          </a:p>
          <a:p>
            <a:pPr marL="628650" lvl="1" indent="-171450">
              <a:buFont typeface="Arial" panose="020B0604020202020204" pitchFamily="34" charset="0"/>
              <a:buChar char="•"/>
            </a:pPr>
            <a:r>
              <a:rPr lang="en-US" sz="1200" b="0" i="0" kern="1200" dirty="0">
                <a:solidFill>
                  <a:schemeClr val="tx1"/>
                </a:solidFill>
                <a:effectLst/>
                <a:latin typeface="+mn-lt"/>
                <a:ea typeface="+mn-ea"/>
                <a:cs typeface="+mn-cs"/>
              </a:rPr>
              <a:t>Have parents bring in cultural items from home to keep at the program (food boxes, clothing, etc.)</a:t>
            </a:r>
          </a:p>
          <a:p>
            <a:pPr marL="628650" lvl="1" indent="-171450">
              <a:buFont typeface="Arial" panose="020B0604020202020204" pitchFamily="34" charset="0"/>
              <a:buChar char="•"/>
            </a:pPr>
            <a:r>
              <a:rPr lang="en-US" sz="1200" b="0" i="0" kern="1200" dirty="0">
                <a:solidFill>
                  <a:schemeClr val="tx1"/>
                </a:solidFill>
                <a:effectLst/>
                <a:latin typeface="+mn-lt"/>
                <a:ea typeface="+mn-ea"/>
                <a:cs typeface="+mn-cs"/>
              </a:rPr>
              <a:t>Share recipes used in the class as a cooking activity</a:t>
            </a:r>
          </a:p>
          <a:p>
            <a:pPr marL="171450" lvl="0" indent="-171450">
              <a:buFont typeface="Arial" panose="020B0604020202020204" pitchFamily="34" charset="0"/>
              <a:buChar char="•"/>
            </a:pPr>
            <a:r>
              <a:rPr lang="en-US" sz="1200" b="0" i="0" kern="1200" dirty="0">
                <a:solidFill>
                  <a:schemeClr val="tx1"/>
                </a:solidFill>
                <a:effectLst/>
                <a:latin typeface="+mn-lt"/>
                <a:ea typeface="+mn-ea"/>
                <a:cs typeface="+mn-cs"/>
              </a:rPr>
              <a:t>What</a:t>
            </a:r>
            <a:r>
              <a:rPr lang="en-US" sz="1200" b="0" i="0" kern="1200" baseline="0" dirty="0">
                <a:solidFill>
                  <a:schemeClr val="tx1"/>
                </a:solidFill>
                <a:effectLst/>
                <a:latin typeface="+mn-lt"/>
                <a:ea typeface="+mn-ea"/>
                <a:cs typeface="+mn-cs"/>
              </a:rPr>
              <a:t> do your facilities do to create a welcoming environment for all cultures and backgrounds?</a:t>
            </a:r>
            <a:endParaRPr lang="en-US" sz="1200" b="0" i="0" kern="1200" dirty="0">
              <a:solidFill>
                <a:schemeClr val="tx1"/>
              </a:solidFill>
              <a:effectLst/>
              <a:latin typeface="+mn-lt"/>
              <a:ea typeface="+mn-ea"/>
              <a:cs typeface="+mn-cs"/>
            </a:endParaRPr>
          </a:p>
          <a:p>
            <a:pPr marL="457200" lvl="1" indent="0">
              <a:buFont typeface="Arial" panose="020B0604020202020204" pitchFamily="34" charset="0"/>
              <a:buNone/>
            </a:pPr>
            <a:endParaRPr lang="en-US" sz="1200" b="0" i="0" kern="1200" dirty="0">
              <a:solidFill>
                <a:schemeClr val="tx1"/>
              </a:solidFill>
              <a:effectLst/>
              <a:latin typeface="+mn-lt"/>
              <a:ea typeface="+mn-ea"/>
              <a:cs typeface="+mn-cs"/>
            </a:endParaRPr>
          </a:p>
          <a:p>
            <a:pPr marL="0" indent="0">
              <a:buFont typeface="Arial" panose="020B0604020202020204" pitchFamily="34" charset="0"/>
              <a:buNone/>
            </a:pPr>
            <a:endParaRPr lang="en-US" b="0" dirty="0"/>
          </a:p>
        </p:txBody>
      </p:sp>
      <p:sp>
        <p:nvSpPr>
          <p:cNvPr id="4" name="Slide Number Placeholder 3"/>
          <p:cNvSpPr>
            <a:spLocks noGrp="1"/>
          </p:cNvSpPr>
          <p:nvPr>
            <p:ph type="sldNum" sz="quarter" idx="10"/>
          </p:nvPr>
        </p:nvSpPr>
        <p:spPr/>
        <p:txBody>
          <a:bodyPr/>
          <a:lstStyle/>
          <a:p>
            <a:fld id="{4BC04514-724F-4A4C-A75C-3A0A6C72B7C8}" type="slidenum">
              <a:rPr lang="en-US" smtClean="0"/>
              <a:t>108</a:t>
            </a:fld>
            <a:endParaRPr lang="en-US" dirty="0"/>
          </a:p>
        </p:txBody>
      </p:sp>
    </p:spTree>
    <p:extLst>
      <p:ext uri="{BB962C8B-B14F-4D97-AF65-F5344CB8AC3E}">
        <p14:creationId xmlns:p14="http://schemas.microsoft.com/office/powerpoint/2010/main" val="1590331479"/>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is to allow the facilitator to give a power pause for the participants to reflect on the training to date</a:t>
            </a:r>
          </a:p>
          <a:p>
            <a:endParaRPr lang="en-US" b="0" baseline="0" dirty="0"/>
          </a:p>
          <a:p>
            <a:r>
              <a:rPr lang="en-US" b="1" baseline="0" dirty="0"/>
              <a:t>Sample Script:</a:t>
            </a:r>
          </a:p>
          <a:p>
            <a:pPr marL="171450" indent="-171450">
              <a:buFont typeface="Arial" panose="020B0604020202020204" pitchFamily="34" charset="0"/>
              <a:buChar char="•"/>
            </a:pPr>
            <a:r>
              <a:rPr lang="en-US" b="0" baseline="0" dirty="0"/>
              <a:t>Time for a Power Pause</a:t>
            </a:r>
          </a:p>
          <a:p>
            <a:pPr marL="171450" indent="-171450">
              <a:buFont typeface="Arial" panose="020B0604020202020204" pitchFamily="34" charset="0"/>
              <a:buChar char="•"/>
            </a:pPr>
            <a:r>
              <a:rPr lang="en-US" b="0" baseline="0" dirty="0"/>
              <a:t>Take a moment to write down your reflections about family engagement and how you provide information on Empower standards to families on a regular basis</a:t>
            </a:r>
            <a:endParaRPr lang="en-US" b="0" dirty="0"/>
          </a:p>
        </p:txBody>
      </p:sp>
      <p:sp>
        <p:nvSpPr>
          <p:cNvPr id="4" name="Slide Number Placeholder 3"/>
          <p:cNvSpPr>
            <a:spLocks noGrp="1"/>
          </p:cNvSpPr>
          <p:nvPr>
            <p:ph type="sldNum" sz="quarter" idx="10"/>
          </p:nvPr>
        </p:nvSpPr>
        <p:spPr/>
        <p:txBody>
          <a:bodyPr/>
          <a:lstStyle/>
          <a:p>
            <a:fld id="{64167A01-2CE6-49F6-A49B-AD0C4324004F}" type="slidenum">
              <a:rPr lang="en-US" smtClean="0"/>
              <a:t>109</a:t>
            </a:fld>
            <a:endParaRPr lang="en-US"/>
          </a:p>
        </p:txBody>
      </p:sp>
    </p:spTree>
    <p:extLst>
      <p:ext uri="{BB962C8B-B14F-4D97-AF65-F5344CB8AC3E}">
        <p14:creationId xmlns:p14="http://schemas.microsoft.com/office/powerpoint/2010/main" val="2164521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p>
          <a:p>
            <a:r>
              <a:rPr lang="en-US" b="1" baseline="0" dirty="0"/>
              <a:t>Background: </a:t>
            </a:r>
          </a:p>
          <a:p>
            <a:r>
              <a:rPr lang="en-US" baseline="0" dirty="0"/>
              <a:t>This slide gives the facilitator opportunity to set the agenda for the meeting. In addition to reviewing the agenda items, facilitator should discuss the competencies that participants will gain through the training:</a:t>
            </a:r>
          </a:p>
          <a:p>
            <a:endParaRPr lang="en-US" baseline="0" dirty="0"/>
          </a:p>
          <a:p>
            <a:r>
              <a:rPr lang="en-US" baseline="0" dirty="0"/>
              <a:t>Competencies: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Describe the background and purpose of the</a:t>
            </a:r>
            <a:r>
              <a:rPr lang="en-US" sz="1200" kern="1200" baseline="0" dirty="0">
                <a:solidFill>
                  <a:schemeClr val="tx1"/>
                </a:solidFill>
                <a:effectLst/>
                <a:latin typeface="+mn-lt"/>
                <a:ea typeface="+mn-ea"/>
                <a:cs typeface="+mn-cs"/>
              </a:rPr>
              <a:t> Empower Program</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Name the</a:t>
            </a:r>
            <a:r>
              <a:rPr lang="en-US" sz="1200" kern="1200" baseline="0" dirty="0">
                <a:solidFill>
                  <a:schemeClr val="tx1"/>
                </a:solidFill>
                <a:effectLst/>
                <a:latin typeface="+mn-lt"/>
                <a:ea typeface="+mn-ea"/>
                <a:cs typeface="+mn-cs"/>
              </a:rPr>
              <a:t> 10 standards and describe an example of implementation of each standard</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Know why policy matters and can generally describe the steps used to develop and review policy for the</a:t>
            </a:r>
            <a:r>
              <a:rPr lang="en-US" sz="1200" kern="1200" baseline="0" dirty="0">
                <a:solidFill>
                  <a:schemeClr val="tx1"/>
                </a:solidFill>
                <a:effectLst/>
                <a:latin typeface="+mn-lt"/>
                <a:ea typeface="+mn-ea"/>
                <a:cs typeface="+mn-cs"/>
              </a:rPr>
              <a:t> Empower Program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Identify where to find more information on th</a:t>
            </a:r>
            <a:r>
              <a:rPr lang="en-US" sz="1200" kern="1200" baseline="0" dirty="0">
                <a:solidFill>
                  <a:schemeClr val="tx1"/>
                </a:solidFill>
                <a:effectLst/>
                <a:latin typeface="+mn-lt"/>
                <a:ea typeface="+mn-ea"/>
                <a:cs typeface="+mn-cs"/>
              </a:rPr>
              <a:t>e Empower Program</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Identify three or more action steps to improve the implementation of the Empower</a:t>
            </a:r>
            <a:r>
              <a:rPr lang="en-US" sz="1200" kern="1200" baseline="0" dirty="0">
                <a:solidFill>
                  <a:schemeClr val="tx1"/>
                </a:solidFill>
                <a:effectLst/>
                <a:latin typeface="+mn-lt"/>
                <a:ea typeface="+mn-ea"/>
                <a:cs typeface="+mn-cs"/>
              </a:rPr>
              <a:t> Program</a:t>
            </a:r>
            <a:endParaRPr lang="en-US" baseline="0" dirty="0"/>
          </a:p>
          <a:p>
            <a:endParaRPr lang="en-US" b="1" baseline="0" dirty="0"/>
          </a:p>
          <a:p>
            <a:r>
              <a:rPr lang="en-US" b="1" baseline="0" dirty="0"/>
              <a:t>Sample Script:</a:t>
            </a:r>
          </a:p>
          <a:p>
            <a:r>
              <a:rPr lang="en-US" baseline="0" dirty="0"/>
              <a:t>Here is our agenda for today. By the end of our time together you will be able to describe why Empower is important and name the 10 standards of Empower. As we tour the 10 standards, you will learn to describe ways to implement each standard. You will know why you need to have policies in writing and ideas on ways to improve ways you communicate policies with families. We know you will be getting a lot of information today so you will leave with a toolbox to refer to after this training. At the end of the training you will have time to develop your Power Plan where you will identify 3 actions you can take to Power Up Empower when you return to work. </a:t>
            </a:r>
            <a:endParaRPr lang="en-US" dirty="0"/>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11</a:t>
            </a:fld>
            <a:endParaRPr lang="en-US" dirty="0"/>
          </a:p>
        </p:txBody>
      </p:sp>
    </p:spTree>
    <p:extLst>
      <p:ext uri="{BB962C8B-B14F-4D97-AF65-F5344CB8AC3E}">
        <p14:creationId xmlns:p14="http://schemas.microsoft.com/office/powerpoint/2010/main" val="2206300675"/>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gives the trainer a chance to transition to talking about written policies.</a:t>
            </a:r>
            <a:endParaRPr lang="en-US" b="1" baseline="0" dirty="0"/>
          </a:p>
          <a:p>
            <a:endParaRPr lang="en-US" baseline="0" dirty="0"/>
          </a:p>
          <a:p>
            <a:r>
              <a:rPr lang="en-US" b="1" baseline="0" dirty="0"/>
              <a:t>Sample Script:</a:t>
            </a:r>
            <a:endParaRPr lang="en-US" b="0" baseline="0" dirty="0"/>
          </a:p>
          <a:p>
            <a:pPr marL="171450" indent="-171450">
              <a:buFont typeface="Arial" panose="020B0604020202020204" pitchFamily="34" charset="0"/>
              <a:buChar char="•"/>
            </a:pPr>
            <a:r>
              <a:rPr lang="en-US" b="0" baseline="0" dirty="0"/>
              <a:t>Now we’ve had a chance to talk about what the standards mean, now let’s talk about formalizing them as written policies. </a:t>
            </a:r>
          </a:p>
          <a:p>
            <a:endParaRPr lang="en-US" b="0" dirty="0"/>
          </a:p>
        </p:txBody>
      </p:sp>
      <p:sp>
        <p:nvSpPr>
          <p:cNvPr id="4" name="Slide Number Placeholder 3"/>
          <p:cNvSpPr>
            <a:spLocks noGrp="1"/>
          </p:cNvSpPr>
          <p:nvPr>
            <p:ph type="sldNum" sz="quarter" idx="10"/>
          </p:nvPr>
        </p:nvSpPr>
        <p:spPr/>
        <p:txBody>
          <a:bodyPr/>
          <a:lstStyle/>
          <a:p>
            <a:fld id="{F5FB1DB5-FFD3-4008-A84A-F762C0D19A86}" type="slidenum">
              <a:rPr lang="en-US" smtClean="0"/>
              <a:t>110</a:t>
            </a:fld>
            <a:endParaRPr lang="en-US"/>
          </a:p>
        </p:txBody>
      </p:sp>
    </p:spTree>
    <p:extLst>
      <p:ext uri="{BB962C8B-B14F-4D97-AF65-F5344CB8AC3E}">
        <p14:creationId xmlns:p14="http://schemas.microsoft.com/office/powerpoint/2010/main" val="3331507770"/>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r>
              <a:rPr lang="en-US" b="1" u="none" dirty="0"/>
              <a:t>Background: </a:t>
            </a:r>
            <a:r>
              <a:rPr lang="en-US" b="0" u="none" dirty="0"/>
              <a:t>This</a:t>
            </a:r>
            <a:r>
              <a:rPr lang="en-US" b="0" u="none" baseline="0" dirty="0"/>
              <a:t> is an application slide that helps participants think about the importance of written policy. </a:t>
            </a:r>
            <a:endParaRPr lang="en-US" baseline="0" dirty="0"/>
          </a:p>
          <a:p>
            <a:endParaRPr lang="en-US" b="1" baseline="0" dirty="0"/>
          </a:p>
          <a:p>
            <a:r>
              <a:rPr lang="en-US" b="1" baseline="0" dirty="0"/>
              <a:t>Instructions:</a:t>
            </a:r>
          </a:p>
          <a:p>
            <a:r>
              <a:rPr lang="en-US" b="0" baseline="0" dirty="0"/>
              <a:t>Ask participants to reflect on two questions. This can be done in large groups or small table discussion as room set-up and time allow.</a:t>
            </a:r>
          </a:p>
          <a:p>
            <a:endParaRPr lang="en-US" b="0" baseline="0" dirty="0"/>
          </a:p>
          <a:p>
            <a:r>
              <a:rPr lang="en-US" b="1" baseline="0" dirty="0"/>
              <a:t>Sample Script:</a:t>
            </a:r>
          </a:p>
          <a:p>
            <a:pPr marL="171450" indent="-171450">
              <a:buFont typeface="Arial" panose="020B0604020202020204" pitchFamily="34" charset="0"/>
              <a:buChar char="•"/>
            </a:pPr>
            <a:r>
              <a:rPr lang="en-US" b="0" baseline="0" dirty="0"/>
              <a:t>Give the participants time to read the scenario or read it out loud</a:t>
            </a:r>
          </a:p>
          <a:p>
            <a:pPr marL="171450" indent="-171450">
              <a:buFont typeface="Arial" panose="020B0604020202020204" pitchFamily="34" charset="0"/>
              <a:buChar char="•"/>
            </a:pPr>
            <a:r>
              <a:rPr lang="en-US" b="0" baseline="0" dirty="0"/>
              <a:t>Ask them “What does the new staff member do when Rosie’s family picks her up?”</a:t>
            </a:r>
          </a:p>
          <a:p>
            <a:pPr marL="171450" indent="-171450">
              <a:buFont typeface="Arial" panose="020B0604020202020204" pitchFamily="34" charset="0"/>
              <a:buChar char="•"/>
            </a:pPr>
            <a:r>
              <a:rPr lang="en-US" b="0" baseline="0" dirty="0"/>
              <a:t>Facilitate Discussion:</a:t>
            </a:r>
          </a:p>
          <a:p>
            <a:pPr marL="628650" lvl="1" indent="-171450">
              <a:buFont typeface="Arial" panose="020B0604020202020204" pitchFamily="34" charset="0"/>
              <a:buChar char="•"/>
            </a:pPr>
            <a:r>
              <a:rPr lang="en-US" b="0" baseline="0" dirty="0"/>
              <a:t>Possible responses you are looking for or could offer:</a:t>
            </a:r>
          </a:p>
          <a:p>
            <a:pPr marL="628650" lvl="1" indent="-171450">
              <a:buFont typeface="Arial" panose="020B0604020202020204" pitchFamily="34" charset="0"/>
              <a:buChar char="•"/>
            </a:pPr>
            <a:r>
              <a:rPr lang="en-US" b="0" baseline="0" dirty="0"/>
              <a:t>Nothing, the new staff member isn’t aware of the information you have available. </a:t>
            </a:r>
          </a:p>
          <a:p>
            <a:pPr marL="628650" lvl="1" indent="-171450">
              <a:buFont typeface="Arial" panose="020B0604020202020204" pitchFamily="34" charset="0"/>
              <a:buChar char="•"/>
            </a:pPr>
            <a:r>
              <a:rPr lang="en-US" b="0" baseline="0" dirty="0"/>
              <a:t>They refer to the parent handbook about healthy meals policy </a:t>
            </a:r>
          </a:p>
          <a:p>
            <a:pPr marL="628650" lvl="1" indent="-171450">
              <a:buFont typeface="Arial" panose="020B0604020202020204" pitchFamily="34" charset="0"/>
              <a:buChar char="•"/>
            </a:pPr>
            <a:r>
              <a:rPr lang="en-US" b="0" baseline="0" dirty="0"/>
              <a:t>They refer to the parent handbook about limit of fruit juice served at the program</a:t>
            </a:r>
          </a:p>
          <a:p>
            <a:pPr marL="628650" lvl="1" indent="-171450">
              <a:buFont typeface="Arial" panose="020B0604020202020204" pitchFamily="34" charset="0"/>
              <a:buChar char="•"/>
            </a:pPr>
            <a:r>
              <a:rPr lang="en-US" b="0" baseline="0" dirty="0"/>
              <a:t>They refer to the parent handbook on oral health practices and foods to avoid to keep teeth healthy</a:t>
            </a:r>
          </a:p>
          <a:p>
            <a:pPr marL="628650" lvl="1" indent="-171450">
              <a:buFont typeface="Arial" panose="020B0604020202020204" pitchFamily="34" charset="0"/>
              <a:buChar char="•"/>
            </a:pPr>
            <a:r>
              <a:rPr lang="en-US" b="0" baseline="0" dirty="0"/>
              <a:t>The staff member works with the director/owner to develop a plan to connect and engage the family</a:t>
            </a:r>
          </a:p>
          <a:p>
            <a:pPr marL="628650" lvl="1" indent="-171450">
              <a:buFont typeface="Arial" panose="020B0604020202020204" pitchFamily="34" charset="0"/>
              <a:buChar char="•"/>
            </a:pPr>
            <a:r>
              <a:rPr lang="en-US" b="0" baseline="0" dirty="0"/>
              <a:t>The staff member puts information about healthy meals in the child’s cubby</a:t>
            </a:r>
          </a:p>
          <a:p>
            <a:pPr marL="628650" lvl="1" indent="-171450">
              <a:buFont typeface="Arial" panose="020B0604020202020204" pitchFamily="34" charset="0"/>
              <a:buChar char="•"/>
            </a:pPr>
            <a:endParaRPr lang="en-US" b="0" baseline="0" dirty="0"/>
          </a:p>
          <a:p>
            <a:r>
              <a:rPr lang="en-US" baseline="0" dirty="0"/>
              <a:t>Be prepared for possible responses like</a:t>
            </a:r>
          </a:p>
          <a:p>
            <a:pPr marL="171450" indent="-171450">
              <a:buFont typeface="Arial" panose="020B0604020202020204" pitchFamily="34" charset="0"/>
              <a:buChar char="•"/>
            </a:pPr>
            <a:r>
              <a:rPr lang="en-US" baseline="0" dirty="0"/>
              <a:t>It’s not my job to write the policy, the owner, director, corporation or school district writes the policy</a:t>
            </a:r>
          </a:p>
          <a:p>
            <a:pPr marL="628650" lvl="1" indent="-171450">
              <a:buFont typeface="Arial" panose="020B0604020202020204" pitchFamily="34" charset="0"/>
              <a:buChar char="•"/>
            </a:pPr>
            <a:r>
              <a:rPr lang="en-US" baseline="0" dirty="0"/>
              <a:t>You can help staff problem solve how to find their role with written policies. Can they inform administration about missing policies? Can they offer to help craft written policies? Do they have policies for the classroom or group that they care for that they control or influence? </a:t>
            </a:r>
          </a:p>
          <a:p>
            <a:endParaRPr lang="en-US" baseline="0" dirty="0"/>
          </a:p>
          <a:p>
            <a:endParaRPr lang="en-US" dirty="0"/>
          </a:p>
          <a:p>
            <a:endParaRPr lang="en-US" dirty="0"/>
          </a:p>
        </p:txBody>
      </p:sp>
      <p:sp>
        <p:nvSpPr>
          <p:cNvPr id="4" name="Slide Number Placeholder 3"/>
          <p:cNvSpPr>
            <a:spLocks noGrp="1"/>
          </p:cNvSpPr>
          <p:nvPr>
            <p:ph type="sldNum" sz="quarter" idx="10"/>
          </p:nvPr>
        </p:nvSpPr>
        <p:spPr/>
        <p:txBody>
          <a:bodyPr/>
          <a:lstStyle/>
          <a:p>
            <a:fld id="{64167A01-2CE6-49F6-A49B-AD0C4324004F}" type="slidenum">
              <a:rPr lang="en-US" smtClean="0"/>
              <a:t>111</a:t>
            </a:fld>
            <a:endParaRPr lang="en-US"/>
          </a:p>
        </p:txBody>
      </p:sp>
    </p:spTree>
    <p:extLst>
      <p:ext uri="{BB962C8B-B14F-4D97-AF65-F5344CB8AC3E}">
        <p14:creationId xmlns:p14="http://schemas.microsoft.com/office/powerpoint/2010/main" val="2884922287"/>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r>
              <a:rPr lang="en-US" b="1" dirty="0"/>
              <a:t>Background:</a:t>
            </a:r>
            <a:r>
              <a:rPr lang="en-US" b="1" baseline="0" dirty="0"/>
              <a:t> </a:t>
            </a:r>
            <a:r>
              <a:rPr lang="en-US" b="0" baseline="0" dirty="0"/>
              <a:t>This is an informational slide about why we create policies.</a:t>
            </a:r>
          </a:p>
          <a:p>
            <a:endParaRPr lang="en-US" b="0" baseline="0" dirty="0"/>
          </a:p>
          <a:p>
            <a:r>
              <a:rPr lang="en-US" b="1" baseline="0" dirty="0"/>
              <a:t>Sample Script:</a:t>
            </a:r>
          </a:p>
          <a:p>
            <a:pPr marL="171450" indent="-171450">
              <a:buFont typeface="Arial" panose="020B0604020202020204" pitchFamily="34" charset="0"/>
              <a:buChar char="•"/>
            </a:pPr>
            <a:r>
              <a:rPr lang="en-US" b="0" baseline="0" dirty="0"/>
              <a:t>You all work with policies now that impact your role. </a:t>
            </a:r>
          </a:p>
          <a:p>
            <a:pPr marL="171450" indent="-171450">
              <a:buFont typeface="Arial" panose="020B0604020202020204" pitchFamily="34" charset="0"/>
              <a:buChar char="•"/>
            </a:pPr>
            <a:r>
              <a:rPr lang="en-US" b="0" baseline="0" dirty="0"/>
              <a:t>You likely have some form of written policies already, it may be your parent handbook, an employee handbook, or school district policy manual.</a:t>
            </a:r>
          </a:p>
          <a:p>
            <a:pPr marL="171450" indent="-171450">
              <a:buFont typeface="Arial" panose="020B0604020202020204" pitchFamily="34" charset="0"/>
              <a:buChar char="•"/>
            </a:pPr>
            <a:r>
              <a:rPr lang="en-US" b="0" baseline="0" dirty="0"/>
              <a:t>If you don’t have written policies yet, don’t fret. We will help you through this today</a:t>
            </a:r>
          </a:p>
          <a:p>
            <a:pPr marL="171450" indent="-171450">
              <a:buFont typeface="Arial" panose="020B0604020202020204" pitchFamily="34" charset="0"/>
              <a:buChar char="•"/>
            </a:pPr>
            <a:r>
              <a:rPr lang="en-US" b="0" baseline="0" dirty="0"/>
              <a:t>Why do we put things in writing?</a:t>
            </a:r>
          </a:p>
          <a:p>
            <a:pPr marL="171450" indent="-171450">
              <a:buFont typeface="Arial" panose="020B0604020202020204" pitchFamily="34" charset="0"/>
              <a:buChar char="•"/>
            </a:pPr>
            <a:r>
              <a:rPr lang="en-US" b="0" baseline="0" dirty="0"/>
              <a:t>Written policies help:</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effectLst/>
                <a:latin typeface="+mn-lt"/>
                <a:ea typeface="+mn-ea"/>
                <a:cs typeface="+mn-cs"/>
              </a:rPr>
              <a:t>Provide clear and consistent messaging for staff, families and children.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effectLst/>
                <a:latin typeface="+mn-lt"/>
                <a:ea typeface="+mn-ea"/>
                <a:cs typeface="+mn-cs"/>
              </a:rPr>
              <a:t>Provide guidance -</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How do I reach this goal? What exactly do I have to do?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effectLst/>
                <a:latin typeface="+mn-lt"/>
                <a:ea typeface="+mn-ea"/>
                <a:cs typeface="+mn-cs"/>
              </a:rPr>
              <a:t>Support and sustain the environment</a:t>
            </a:r>
            <a:r>
              <a:rPr lang="en-US" sz="1200" b="0" i="0" kern="1200" baseline="0" dirty="0">
                <a:solidFill>
                  <a:schemeClr val="tx1"/>
                </a:solidFill>
                <a:effectLst/>
                <a:latin typeface="+mn-lt"/>
                <a:ea typeface="+mn-ea"/>
                <a:cs typeface="+mn-cs"/>
              </a:rPr>
              <a:t> you want at your program when staff and families change. </a:t>
            </a:r>
            <a:endParaRPr lang="en-US" b="0" baseline="0" dirty="0"/>
          </a:p>
          <a:p>
            <a:pPr marL="628650" lvl="1" indent="-171450">
              <a:buFont typeface="Arial" panose="020B0604020202020204" pitchFamily="34" charset="0"/>
              <a:buChar char="•"/>
            </a:pPr>
            <a:endParaRPr lang="en-US" b="0" baseline="0" dirty="0"/>
          </a:p>
          <a:p>
            <a:pPr marL="171450" indent="-171450">
              <a:buFont typeface="Arial" panose="020B0604020202020204" pitchFamily="34" charset="0"/>
              <a:buChar char="•"/>
            </a:pPr>
            <a:endParaRPr lang="en-US" b="0" baseline="0" dirty="0"/>
          </a:p>
          <a:p>
            <a:pPr marL="171450" indent="-171450">
              <a:buFont typeface="Arial" panose="020B0604020202020204" pitchFamily="34" charset="0"/>
              <a:buChar char="•"/>
            </a:pPr>
            <a:endParaRPr lang="en-US" b="0" baseline="0" dirty="0"/>
          </a:p>
          <a:p>
            <a:pPr marL="171450" indent="-171450">
              <a:buFont typeface="Arial" panose="020B0604020202020204" pitchFamily="34" charset="0"/>
              <a:buChar char="•"/>
            </a:pPr>
            <a:endParaRPr lang="en-US" b="0" dirty="0"/>
          </a:p>
        </p:txBody>
      </p:sp>
      <p:sp>
        <p:nvSpPr>
          <p:cNvPr id="4" name="Slide Number Placeholder 3"/>
          <p:cNvSpPr>
            <a:spLocks noGrp="1"/>
          </p:cNvSpPr>
          <p:nvPr>
            <p:ph type="sldNum" sz="quarter" idx="10"/>
          </p:nvPr>
        </p:nvSpPr>
        <p:spPr/>
        <p:txBody>
          <a:bodyPr/>
          <a:lstStyle/>
          <a:p>
            <a:fld id="{F5FB1DB5-FFD3-4008-A84A-F762C0D19A86}" type="slidenum">
              <a:rPr lang="en-US" smtClean="0"/>
              <a:t>112</a:t>
            </a:fld>
            <a:endParaRPr lang="en-US"/>
          </a:p>
        </p:txBody>
      </p:sp>
    </p:spTree>
    <p:extLst>
      <p:ext uri="{BB962C8B-B14F-4D97-AF65-F5344CB8AC3E}">
        <p14:creationId xmlns:p14="http://schemas.microsoft.com/office/powerpoint/2010/main" val="1669012054"/>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r>
              <a:rPr lang="en-US" b="1" dirty="0"/>
              <a:t>Background: </a:t>
            </a:r>
            <a:r>
              <a:rPr lang="en-US" b="0" dirty="0"/>
              <a:t>This slide allows participants an opportunity to apply the Empower Policy Standard components by analyzing an existing policy and providing recommendations.  </a:t>
            </a:r>
            <a:endParaRPr lang="en-US" b="1" dirty="0"/>
          </a:p>
          <a:p>
            <a:endParaRPr lang="en-US" b="1" dirty="0"/>
          </a:p>
          <a:p>
            <a:r>
              <a:rPr lang="en-US" b="1" dirty="0"/>
              <a:t>Sample Script: </a:t>
            </a:r>
            <a:r>
              <a:rPr lang="en-US" b="0" dirty="0"/>
              <a:t>At Your tables, review and critique this center’s Fruit Juice policy. Compare this policy to the Empower Standards and make 1 – 3 recommendations for improvement in the facility’s practice. </a:t>
            </a:r>
          </a:p>
          <a:p>
            <a:endParaRPr lang="en-US" b="0" dirty="0"/>
          </a:p>
          <a:p>
            <a:r>
              <a:rPr lang="en-US" b="1" dirty="0"/>
              <a:t>Instructions:</a:t>
            </a:r>
            <a:r>
              <a:rPr lang="en-US" b="0" dirty="0"/>
              <a:t> </a:t>
            </a:r>
          </a:p>
          <a:p>
            <a:r>
              <a:rPr lang="en-US" b="0" dirty="0"/>
              <a:t>Debrief as time allows. Suggested improvements:</a:t>
            </a:r>
          </a:p>
          <a:p>
            <a:pPr marL="171450" indent="-171450">
              <a:buFontTx/>
              <a:buChar char="-"/>
            </a:pPr>
            <a:r>
              <a:rPr lang="en-US" b="0" dirty="0"/>
              <a:t>Limit juice to two times per week versus once per day</a:t>
            </a:r>
          </a:p>
          <a:p>
            <a:pPr marL="171450" indent="-171450">
              <a:buFontTx/>
              <a:buChar char="-"/>
            </a:pPr>
            <a:r>
              <a:rPr lang="en-US" b="0" dirty="0"/>
              <a:t>Include amount limits for each age group</a:t>
            </a:r>
          </a:p>
          <a:p>
            <a:pPr marL="171450" indent="-171450">
              <a:buFontTx/>
              <a:buChar char="-"/>
            </a:pPr>
            <a:r>
              <a:rPr lang="en-US" b="0" dirty="0"/>
              <a:t>Define role-modeling by recommending no sweetened beverages in sight of children</a:t>
            </a:r>
          </a:p>
          <a:p>
            <a:pPr marL="171450" indent="-171450">
              <a:buFontTx/>
              <a:buChar char="-"/>
            </a:pPr>
            <a:r>
              <a:rPr lang="en-US" b="0" dirty="0"/>
              <a:t>Note exceptions for special needs </a:t>
            </a:r>
          </a:p>
          <a:p>
            <a:pPr marL="171450" indent="-171450">
              <a:buFontTx/>
              <a:buChar char="-"/>
            </a:pPr>
            <a:r>
              <a:rPr lang="en-US" b="0" dirty="0"/>
              <a:t>Talk</a:t>
            </a:r>
            <a:r>
              <a:rPr lang="en-US" b="0" baseline="0" dirty="0"/>
              <a:t> about family style meal service</a:t>
            </a:r>
            <a:endParaRPr lang="en-US" b="0" dirty="0"/>
          </a:p>
          <a:p>
            <a:pPr marL="171450" indent="-171450">
              <a:buFontTx/>
              <a:buChar char="-"/>
            </a:pPr>
            <a:endParaRPr lang="en-US" b="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FB1DB5-FFD3-4008-A84A-F762C0D19A8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71166649"/>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r>
              <a:rPr lang="en-US" b="1" dirty="0"/>
              <a:t>Background: </a:t>
            </a:r>
            <a:r>
              <a:rPr lang="en-US" b="0" dirty="0"/>
              <a:t>This slide is to remind the participants</a:t>
            </a:r>
            <a:r>
              <a:rPr lang="en-US" b="0" baseline="0" dirty="0"/>
              <a:t> that sample policies are available for Empower Standards. </a:t>
            </a:r>
            <a:endParaRPr lang="en-US" b="1" dirty="0"/>
          </a:p>
          <a:p>
            <a:endParaRPr lang="en-US" b="1" dirty="0"/>
          </a:p>
          <a:p>
            <a:r>
              <a:rPr lang="en-US" b="1" dirty="0"/>
              <a:t>Sample Script:</a:t>
            </a:r>
          </a:p>
          <a:p>
            <a:pPr algn="l"/>
            <a:r>
              <a:rPr lang="en-US" b="0" dirty="0"/>
              <a:t>The</a:t>
            </a:r>
            <a:r>
              <a:rPr lang="en-US" b="0" baseline="0" dirty="0"/>
              <a:t> Empower Team provides two sample policies for you to use as a template to develop or improve your own written policy for each Empower standard. You can access these in word documents on the website to tailor them for your program.</a:t>
            </a:r>
          </a:p>
          <a:p>
            <a:pPr algn="l"/>
            <a:r>
              <a:rPr lang="en-US" b="0" baseline="0" dirty="0"/>
              <a:t>Has anyone used these templates before?</a:t>
            </a:r>
            <a:endParaRPr lang="en-US" b="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FB1DB5-FFD3-4008-A84A-F762C0D19A8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3483029"/>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r>
              <a:rPr lang="en-US" b="0" dirty="0"/>
              <a:t>This final knowledge check applies all concepts – participants must identify what standard is reflected in the picture and what, if any, policy changes Empower would address. </a:t>
            </a:r>
          </a:p>
          <a:p>
            <a:endParaRPr lang="en-US" b="0" dirty="0"/>
          </a:p>
          <a:p>
            <a:r>
              <a:rPr lang="en-US" b="1" dirty="0"/>
              <a:t>Instructions: </a:t>
            </a:r>
          </a:p>
          <a:p>
            <a:r>
              <a:rPr lang="en-US" b="0" dirty="0"/>
              <a:t>For each picture ask participants</a:t>
            </a:r>
            <a:r>
              <a:rPr lang="en-US" b="0" baseline="0" dirty="0"/>
              <a:t> to</a:t>
            </a:r>
            <a:r>
              <a:rPr lang="en-US" b="0" dirty="0"/>
              <a:t>:</a:t>
            </a:r>
            <a:br>
              <a:rPr lang="en-US" b="0" dirty="0"/>
            </a:br>
            <a:r>
              <a:rPr lang="en-US" b="0" dirty="0"/>
              <a:t>- Identify an Empower Standard that may be addressed based on elements noticed in the picture </a:t>
            </a:r>
          </a:p>
          <a:p>
            <a:r>
              <a:rPr lang="en-US" b="0" dirty="0"/>
              <a:t>-Are</a:t>
            </a:r>
            <a:r>
              <a:rPr lang="en-US" b="0" baseline="0" dirty="0"/>
              <a:t> there any additional policy changes that are needed to improve the practice of the standard represented? </a:t>
            </a:r>
            <a:endParaRPr lang="en-US" b="0" dirty="0"/>
          </a:p>
          <a:p>
            <a:endParaRPr lang="en-US" b="0" dirty="0"/>
          </a:p>
          <a:p>
            <a:r>
              <a:rPr lang="en-US" b="1" dirty="0"/>
              <a:t>Responses looking</a:t>
            </a:r>
            <a:r>
              <a:rPr lang="en-US" b="1" baseline="0" dirty="0"/>
              <a:t> for:</a:t>
            </a:r>
            <a:endParaRPr lang="en-US" b="0" dirty="0"/>
          </a:p>
          <a:p>
            <a:pPr marL="0" indent="0">
              <a:buFontTx/>
              <a:buNone/>
            </a:pPr>
            <a:r>
              <a:rPr lang="en-US" b="0" dirty="0"/>
              <a:t>-Standard 4 Juice is reflected in this picture (notice juice bottle next to the bagel). </a:t>
            </a:r>
          </a:p>
          <a:p>
            <a:pPr marL="171450" indent="-171450">
              <a:buFontTx/>
              <a:buChar char="-"/>
            </a:pPr>
            <a:r>
              <a:rPr lang="en-US" b="0" dirty="0"/>
              <a:t>Implementing the Empower Standard would require a policy change that limits juice consumption to 4 -6</a:t>
            </a:r>
            <a:r>
              <a:rPr lang="en-US" b="0" baseline="0" dirty="0"/>
              <a:t> ounces depending on age</a:t>
            </a:r>
            <a:r>
              <a:rPr lang="en-US" b="0" dirty="0"/>
              <a:t> and no more</a:t>
            </a:r>
            <a:r>
              <a:rPr lang="en-US" b="0" baseline="0" dirty="0"/>
              <a:t> than twice per week. </a:t>
            </a:r>
            <a:endParaRPr lang="en-US" b="0" dirty="0"/>
          </a:p>
        </p:txBody>
      </p:sp>
      <p:sp>
        <p:nvSpPr>
          <p:cNvPr id="4" name="Slide Number Placeholder 3"/>
          <p:cNvSpPr>
            <a:spLocks noGrp="1"/>
          </p:cNvSpPr>
          <p:nvPr>
            <p:ph type="sldNum" sz="quarter" idx="10"/>
          </p:nvPr>
        </p:nvSpPr>
        <p:spPr/>
        <p:txBody>
          <a:bodyPr/>
          <a:lstStyle/>
          <a:p>
            <a:fld id="{4BC04514-724F-4A4C-A75C-3A0A6C72B7C8}" type="slidenum">
              <a:rPr lang="en-US" smtClean="0"/>
              <a:t>115</a:t>
            </a:fld>
            <a:endParaRPr lang="en-US" dirty="0"/>
          </a:p>
        </p:txBody>
      </p:sp>
    </p:spTree>
    <p:extLst>
      <p:ext uri="{BB962C8B-B14F-4D97-AF65-F5344CB8AC3E}">
        <p14:creationId xmlns:p14="http://schemas.microsoft.com/office/powerpoint/2010/main" val="392745673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r>
              <a:rPr lang="en-US" b="0" dirty="0"/>
              <a:t>This final knowledge check applies all concepts – participants must identify what standard is reflected in the picture and what, if any, policy changes Empower would address. </a:t>
            </a:r>
          </a:p>
          <a:p>
            <a:endParaRPr lang="en-US" b="0" dirty="0"/>
          </a:p>
          <a:p>
            <a:r>
              <a:rPr lang="en-US" b="1" dirty="0"/>
              <a:t>Instructions: </a:t>
            </a:r>
          </a:p>
          <a:p>
            <a:r>
              <a:rPr lang="en-US" b="0" dirty="0"/>
              <a:t>For each picture ask participants</a:t>
            </a:r>
            <a:r>
              <a:rPr lang="en-US" b="0" baseline="0" dirty="0"/>
              <a:t> to</a:t>
            </a:r>
            <a:r>
              <a:rPr lang="en-US" b="0" dirty="0"/>
              <a:t>:</a:t>
            </a:r>
            <a:br>
              <a:rPr lang="en-US" b="0" dirty="0"/>
            </a:br>
            <a:r>
              <a:rPr lang="en-US" b="0" dirty="0"/>
              <a:t>- Identify an Empower Standard that may be addressed based on elements noticed in the picture </a:t>
            </a:r>
          </a:p>
          <a:p>
            <a:r>
              <a:rPr lang="en-US" b="0" dirty="0"/>
              <a:t>-Are</a:t>
            </a:r>
            <a:r>
              <a:rPr lang="en-US" b="0" baseline="0" dirty="0"/>
              <a:t> there any additional policy changes that are needed to improve the practice of the standard represented? </a:t>
            </a:r>
            <a:endParaRPr lang="en-US" b="0" dirty="0"/>
          </a:p>
          <a:p>
            <a:endParaRPr lang="en-US" b="0" dirty="0"/>
          </a:p>
          <a:p>
            <a:r>
              <a:rPr lang="en-US" b="1" dirty="0"/>
              <a:t>Responses</a:t>
            </a:r>
            <a:r>
              <a:rPr lang="en-US" b="1" baseline="0" dirty="0"/>
              <a:t> looking for:</a:t>
            </a:r>
            <a:endParaRPr lang="en-US" b="1" dirty="0"/>
          </a:p>
          <a:p>
            <a:pPr marL="171450" indent="-171450">
              <a:buFontTx/>
              <a:buChar char="-"/>
            </a:pPr>
            <a:r>
              <a:rPr lang="en-US" b="0" dirty="0"/>
              <a:t>Standard 2 Sun Safety is reflected in this picture </a:t>
            </a:r>
          </a:p>
          <a:p>
            <a:pPr marL="171450" indent="-171450">
              <a:buFontTx/>
              <a:buChar char="-"/>
            </a:pPr>
            <a:r>
              <a:rPr lang="en-US" b="0" dirty="0"/>
              <a:t>Implementing the Empower Standard would require a policy change that staff</a:t>
            </a:r>
            <a:r>
              <a:rPr lang="en-US" b="0" baseline="0" dirty="0"/>
              <a:t> apply sunscreen, child and staff wear hat and sunglasses, could add long sleeved clothing too. </a:t>
            </a:r>
            <a:endParaRPr lang="en-US" b="0" dirty="0"/>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116</a:t>
            </a:fld>
            <a:endParaRPr lang="en-US" dirty="0"/>
          </a:p>
        </p:txBody>
      </p:sp>
    </p:spTree>
    <p:extLst>
      <p:ext uri="{BB962C8B-B14F-4D97-AF65-F5344CB8AC3E}">
        <p14:creationId xmlns:p14="http://schemas.microsoft.com/office/powerpoint/2010/main" val="1382453547"/>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r>
              <a:rPr lang="en-US" b="0" dirty="0"/>
              <a:t>This final knowledge check applies all concepts – participants must identify what standard is reflected in the picture and what, if any, policy changes Empower would address. </a:t>
            </a:r>
          </a:p>
          <a:p>
            <a:endParaRPr lang="en-US" b="0" dirty="0"/>
          </a:p>
          <a:p>
            <a:r>
              <a:rPr lang="en-US" b="1" dirty="0"/>
              <a:t>Instructions: </a:t>
            </a:r>
          </a:p>
          <a:p>
            <a:r>
              <a:rPr lang="en-US" b="0" dirty="0"/>
              <a:t>For each picture ask participants</a:t>
            </a:r>
            <a:r>
              <a:rPr lang="en-US" b="0" baseline="0" dirty="0"/>
              <a:t> to</a:t>
            </a:r>
            <a:r>
              <a:rPr lang="en-US" b="0" dirty="0"/>
              <a:t>:</a:t>
            </a:r>
            <a:br>
              <a:rPr lang="en-US" b="0" dirty="0"/>
            </a:br>
            <a:r>
              <a:rPr lang="en-US" b="0" dirty="0"/>
              <a:t>- Identify an Empower Standard that may be addressed based on elements noticed in the picture </a:t>
            </a:r>
          </a:p>
          <a:p>
            <a:r>
              <a:rPr lang="en-US" b="0" dirty="0"/>
              <a:t>-Are</a:t>
            </a:r>
            <a:r>
              <a:rPr lang="en-US" b="0" baseline="0" dirty="0"/>
              <a:t> there any additional policy changes that are needed to improve the practice of the standard represented? </a:t>
            </a:r>
            <a:endParaRPr lang="en-US" b="0" dirty="0"/>
          </a:p>
          <a:p>
            <a:endParaRPr lang="en-US" b="0" dirty="0"/>
          </a:p>
          <a:p>
            <a:r>
              <a:rPr lang="en-US" b="1" dirty="0"/>
              <a:t>Responses looking</a:t>
            </a:r>
            <a:r>
              <a:rPr lang="en-US" b="1" baseline="0" dirty="0"/>
              <a:t> for:</a:t>
            </a:r>
            <a:endParaRPr lang="en-US" b="0" dirty="0"/>
          </a:p>
          <a:p>
            <a:pPr marL="0" indent="0">
              <a:buFontTx/>
              <a:buNone/>
            </a:pPr>
            <a:r>
              <a:rPr lang="en-US" b="0" dirty="0"/>
              <a:t>-Standard 1Physical</a:t>
            </a:r>
            <a:r>
              <a:rPr lang="en-US" b="0" baseline="0" dirty="0"/>
              <a:t> Activity and Standard 2 Sun safety. </a:t>
            </a:r>
          </a:p>
          <a:p>
            <a:pPr marL="171450" indent="-171450">
              <a:buFontTx/>
              <a:buChar char="-"/>
            </a:pPr>
            <a:r>
              <a:rPr lang="en-US" b="0" baseline="0" dirty="0"/>
              <a:t>This could be teacher-led activity and is vigorous activity to shoot hoops.</a:t>
            </a:r>
          </a:p>
          <a:p>
            <a:pPr marL="171450" indent="-171450">
              <a:buFontTx/>
              <a:buChar char="-"/>
            </a:pPr>
            <a:r>
              <a:rPr lang="en-US" b="0" baseline="0" dirty="0"/>
              <a:t>Need to make sure there is a mix of teacher led and free play activity and a mix of moderate and vigorous activity. </a:t>
            </a:r>
          </a:p>
          <a:p>
            <a:pPr marL="171450" indent="-171450">
              <a:buFontTx/>
              <a:buChar char="-"/>
            </a:pPr>
            <a:r>
              <a:rPr lang="en-US" b="0" baseline="0" dirty="0"/>
              <a:t>For sun safety, children could add on hats and sunglasses, make sure they have sun screen, add shade on the play ground </a:t>
            </a:r>
            <a:r>
              <a:rPr lang="en-US" b="0" dirty="0"/>
              <a:t> </a:t>
            </a:r>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117</a:t>
            </a:fld>
            <a:endParaRPr lang="en-US" dirty="0"/>
          </a:p>
        </p:txBody>
      </p:sp>
    </p:spTree>
    <p:extLst>
      <p:ext uri="{BB962C8B-B14F-4D97-AF65-F5344CB8AC3E}">
        <p14:creationId xmlns:p14="http://schemas.microsoft.com/office/powerpoint/2010/main" val="282264362"/>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r>
              <a:rPr lang="en-US" b="0" dirty="0"/>
              <a:t>This final knowledge check applies all concepts – participants must identify what standard is reflected in the picture and what, if any, policy changes Empower would address. </a:t>
            </a:r>
          </a:p>
          <a:p>
            <a:endParaRPr lang="en-US" b="0" dirty="0"/>
          </a:p>
          <a:p>
            <a:r>
              <a:rPr lang="en-US" b="1" dirty="0"/>
              <a:t>Instructions: </a:t>
            </a:r>
          </a:p>
          <a:p>
            <a:r>
              <a:rPr lang="en-US" b="0" dirty="0"/>
              <a:t>For each picture ask participants</a:t>
            </a:r>
            <a:r>
              <a:rPr lang="en-US" b="0" baseline="0" dirty="0"/>
              <a:t> to</a:t>
            </a:r>
            <a:r>
              <a:rPr lang="en-US" b="0" dirty="0"/>
              <a:t>:</a:t>
            </a:r>
            <a:br>
              <a:rPr lang="en-US" b="0" dirty="0"/>
            </a:br>
            <a:r>
              <a:rPr lang="en-US" b="0" dirty="0"/>
              <a:t>- Identify an Empower Standard that may be addressed based on elements noticed in the picture </a:t>
            </a:r>
          </a:p>
          <a:p>
            <a:r>
              <a:rPr lang="en-US" b="0" dirty="0"/>
              <a:t>-Are</a:t>
            </a:r>
            <a:r>
              <a:rPr lang="en-US" b="0" baseline="0" dirty="0"/>
              <a:t> there any additional policy changes that are needed to improve the practice of the standard represented? </a:t>
            </a:r>
            <a:endParaRPr lang="en-US" b="0" dirty="0"/>
          </a:p>
          <a:p>
            <a:endParaRPr lang="en-US" b="0" dirty="0"/>
          </a:p>
          <a:p>
            <a:r>
              <a:rPr lang="en-US" b="1" dirty="0"/>
              <a:t>Responses looking</a:t>
            </a:r>
            <a:r>
              <a:rPr lang="en-US" b="1" baseline="0" dirty="0"/>
              <a:t> for:</a:t>
            </a:r>
          </a:p>
          <a:p>
            <a:r>
              <a:rPr lang="en-US" b="1" baseline="0" dirty="0"/>
              <a:t>-</a:t>
            </a:r>
            <a:r>
              <a:rPr lang="en-US" b="0" baseline="0" dirty="0"/>
              <a:t>This is standard 6 family style meals, standard 5 fruit juice, and standard 4 (CACFP)</a:t>
            </a:r>
          </a:p>
          <a:p>
            <a:r>
              <a:rPr lang="en-US" b="0" baseline="0" dirty="0"/>
              <a:t>-Teacher needs a place setting</a:t>
            </a:r>
          </a:p>
          <a:p>
            <a:r>
              <a:rPr lang="en-US" b="0" baseline="0" dirty="0"/>
              <a:t>-Add tongs to grab the food </a:t>
            </a:r>
          </a:p>
          <a:p>
            <a:r>
              <a:rPr lang="en-US" b="0" baseline="0" dirty="0"/>
              <a:t>-offer water as a first choice for thirst by adding a water pitcher to the table. </a:t>
            </a:r>
            <a:endParaRPr lang="en-US" b="0" dirty="0"/>
          </a:p>
          <a:p>
            <a:r>
              <a:rPr lang="en-US" dirty="0"/>
              <a:t>-limit</a:t>
            </a:r>
            <a:r>
              <a:rPr lang="en-US" baseline="0" dirty="0"/>
              <a:t> serving size of juice or drink in water bottle (standard 5 fruit juice)</a:t>
            </a:r>
          </a:p>
          <a:p>
            <a:r>
              <a:rPr lang="en-US" baseline="0" dirty="0"/>
              <a:t>-if CACFP, ensure all required components are on the table</a:t>
            </a:r>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118</a:t>
            </a:fld>
            <a:endParaRPr lang="en-US" dirty="0"/>
          </a:p>
        </p:txBody>
      </p:sp>
    </p:spTree>
    <p:extLst>
      <p:ext uri="{BB962C8B-B14F-4D97-AF65-F5344CB8AC3E}">
        <p14:creationId xmlns:p14="http://schemas.microsoft.com/office/powerpoint/2010/main" val="2777871403"/>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r>
              <a:rPr lang="en-US" b="1" u="none" dirty="0"/>
              <a:t>Background: </a:t>
            </a:r>
            <a:r>
              <a:rPr lang="en-US" b="0" u="none" dirty="0"/>
              <a:t>This</a:t>
            </a:r>
            <a:r>
              <a:rPr lang="en-US" b="0" u="none" baseline="0" dirty="0"/>
              <a:t> is an action activity for the programs to reflect on their own policies.</a:t>
            </a:r>
          </a:p>
          <a:p>
            <a:endParaRPr lang="en-US" b="0" u="none" baseline="0" dirty="0"/>
          </a:p>
          <a:p>
            <a:r>
              <a:rPr lang="en-US" b="1" u="none" baseline="0" dirty="0"/>
              <a:t>Sample Script:</a:t>
            </a:r>
            <a:endParaRPr lang="en-US" b="0" u="none" baseline="0" dirty="0"/>
          </a:p>
          <a:p>
            <a:pPr marL="171450" indent="-171450">
              <a:buFont typeface="Arial" panose="020B0604020202020204" pitchFamily="34" charset="0"/>
              <a:buChar char="•"/>
            </a:pPr>
            <a:r>
              <a:rPr lang="en-US" b="0" u="none" baseline="0" dirty="0"/>
              <a:t>Take out your action planning document and look at the Empower Standards.</a:t>
            </a:r>
          </a:p>
          <a:p>
            <a:pPr marL="171450" indent="-171450">
              <a:buFont typeface="Arial" panose="020B0604020202020204" pitchFamily="34" charset="0"/>
              <a:buChar char="•"/>
            </a:pPr>
            <a:r>
              <a:rPr lang="en-US" b="0" u="none" baseline="0" dirty="0"/>
              <a:t>Do you have policies that allow new families and staff to clearly understand your practices and philosophies?</a:t>
            </a:r>
          </a:p>
          <a:p>
            <a:pPr marL="171450" indent="-171450">
              <a:buFont typeface="Arial" panose="020B0604020202020204" pitchFamily="34" charset="0"/>
              <a:buChar char="•"/>
            </a:pPr>
            <a:r>
              <a:rPr lang="en-US" b="0" u="none" baseline="0" dirty="0"/>
              <a:t>Based on your power pauses, Do you need to improve the policies for any of the Empower standards?</a:t>
            </a:r>
          </a:p>
          <a:p>
            <a:pPr marL="171450" indent="-171450">
              <a:buFont typeface="Arial" panose="020B0604020202020204" pitchFamily="34" charset="0"/>
              <a:buChar char="•"/>
            </a:pPr>
            <a:r>
              <a:rPr lang="en-US" b="0" u="none" baseline="0" dirty="0"/>
              <a:t>Maybe your policies are great, but you are not practicing the policy? How can you improve your practice?</a:t>
            </a:r>
          </a:p>
          <a:p>
            <a:pPr marL="171450" indent="-171450">
              <a:buFont typeface="Arial" panose="020B0604020202020204" pitchFamily="34" charset="0"/>
              <a:buChar char="•"/>
            </a:pPr>
            <a:r>
              <a:rPr lang="en-US" b="0" u="none" baseline="0" dirty="0"/>
              <a:t>Take some time to fill out your Power Up my Policy section on your document.</a:t>
            </a:r>
          </a:p>
          <a:p>
            <a:endParaRPr lang="en-US" b="0" u="none" baseline="0" dirty="0"/>
          </a:p>
          <a:p>
            <a:r>
              <a:rPr lang="en-US" b="0" u="none" baseline="0" dirty="0"/>
              <a:t>If time allows, give a few members of the participants time to share their Power Up my Policy notes. </a:t>
            </a:r>
          </a:p>
          <a:p>
            <a:endParaRPr lang="en-US" b="0" u="none" baseline="0" dirty="0"/>
          </a:p>
          <a:p>
            <a:endParaRPr lang="en-US" b="1" u="none" dirty="0"/>
          </a:p>
        </p:txBody>
      </p:sp>
      <p:sp>
        <p:nvSpPr>
          <p:cNvPr id="4" name="Slide Number Placeholder 3"/>
          <p:cNvSpPr>
            <a:spLocks noGrp="1"/>
          </p:cNvSpPr>
          <p:nvPr>
            <p:ph type="sldNum" sz="quarter" idx="10"/>
          </p:nvPr>
        </p:nvSpPr>
        <p:spPr/>
        <p:txBody>
          <a:bodyPr/>
          <a:lstStyle/>
          <a:p>
            <a:fld id="{F5FB1DB5-FFD3-4008-A84A-F762C0D19A86}" type="slidenum">
              <a:rPr lang="en-US" smtClean="0"/>
              <a:t>119</a:t>
            </a:fld>
            <a:endParaRPr lang="en-US"/>
          </a:p>
        </p:txBody>
      </p:sp>
    </p:spTree>
    <p:extLst>
      <p:ext uri="{BB962C8B-B14F-4D97-AF65-F5344CB8AC3E}">
        <p14:creationId xmlns:p14="http://schemas.microsoft.com/office/powerpoint/2010/main" val="36078301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p>
          <a:p>
            <a:r>
              <a:rPr lang="en-US" b="1" baseline="0" dirty="0"/>
              <a:t>Background:  </a:t>
            </a:r>
            <a:r>
              <a:rPr lang="en-US" baseline="0" dirty="0"/>
              <a:t>This slide is to introduce the Power Planning document that the facilitator will reference throughout the training</a:t>
            </a:r>
          </a:p>
          <a:p>
            <a:endParaRPr lang="en-US" b="1" baseline="0" dirty="0"/>
          </a:p>
          <a:p>
            <a:r>
              <a:rPr lang="en-US" b="1" baseline="0" dirty="0"/>
              <a:t>Sample Script:</a:t>
            </a:r>
          </a:p>
          <a:p>
            <a:pPr marL="171450" indent="-171450">
              <a:buFont typeface="Arial" panose="020B0604020202020204" pitchFamily="34" charset="0"/>
              <a:buChar char="•"/>
            </a:pPr>
            <a:r>
              <a:rPr lang="en-US" b="0" baseline="0" dirty="0"/>
              <a:t>Please pull out your Power Plan document</a:t>
            </a:r>
          </a:p>
          <a:p>
            <a:pPr marL="171450" indent="-171450">
              <a:buFont typeface="Arial" panose="020B0604020202020204" pitchFamily="34" charset="0"/>
              <a:buChar char="•"/>
            </a:pPr>
            <a:r>
              <a:rPr lang="en-US" b="0" baseline="0" dirty="0"/>
              <a:t>Throughout today’s training I am going to ask you to record your reflections and learning on this document. By the end of today you will use your record to create an action plan called your Power Plan for Empower</a:t>
            </a:r>
          </a:p>
          <a:p>
            <a:pPr marL="171450" indent="-171450">
              <a:buFont typeface="Arial" panose="020B0604020202020204" pitchFamily="34" charset="0"/>
              <a:buChar char="•"/>
            </a:pPr>
            <a:r>
              <a:rPr lang="en-US" b="0" baseline="0" dirty="0"/>
              <a:t>(click slide to advance) </a:t>
            </a:r>
          </a:p>
          <a:p>
            <a:pPr marL="171450" indent="-171450">
              <a:buFont typeface="Arial" panose="020B0604020202020204" pitchFamily="34" charset="0"/>
              <a:buChar char="•"/>
            </a:pPr>
            <a:r>
              <a:rPr lang="en-US" b="0" baseline="0" dirty="0"/>
              <a:t>When you see this pause appear on a slide, it means it is time for a Power Pause. Write down any thoughts or reflections you have in the Power Pause box at that time</a:t>
            </a:r>
          </a:p>
          <a:p>
            <a:pPr marL="171450" indent="-171450">
              <a:buFont typeface="Arial" panose="020B0604020202020204" pitchFamily="34" charset="0"/>
              <a:buChar char="•"/>
            </a:pPr>
            <a:r>
              <a:rPr lang="en-US" b="0" baseline="0" dirty="0"/>
              <a:t>Later I will give you time to complete the Power Up your Policy and Power Plan section. </a:t>
            </a:r>
          </a:p>
          <a:p>
            <a:pPr marL="171450" indent="-171450">
              <a:buFont typeface="Arial" panose="020B0604020202020204" pitchFamily="34" charset="0"/>
              <a:buChar char="•"/>
            </a:pPr>
            <a:r>
              <a:rPr lang="en-US" b="0" baseline="0" dirty="0"/>
              <a:t>Any questions?</a:t>
            </a:r>
          </a:p>
          <a:p>
            <a:pPr marL="0" indent="0">
              <a:buFont typeface="Arial" panose="020B0604020202020204" pitchFamily="34" charset="0"/>
              <a:buNone/>
            </a:pPr>
            <a:endParaRPr lang="en-US" b="0" baseline="0" dirty="0"/>
          </a:p>
          <a:p>
            <a:pPr marL="0" indent="0">
              <a:buFont typeface="Arial" panose="020B0604020202020204" pitchFamily="34" charset="0"/>
              <a:buNone/>
            </a:pPr>
            <a:r>
              <a:rPr lang="en-US" b="1" baseline="0" dirty="0"/>
              <a:t>Animation</a:t>
            </a:r>
          </a:p>
          <a:p>
            <a:pPr marL="171450" indent="-171450">
              <a:buFont typeface="Arial" panose="020B0604020202020204" pitchFamily="34" charset="0"/>
              <a:buChar char="•"/>
            </a:pPr>
            <a:r>
              <a:rPr lang="en-US" b="0" baseline="0" dirty="0"/>
              <a:t>Click once for Power Pause button to appear</a:t>
            </a:r>
            <a:endParaRPr lang="en-US" b="0" dirty="0"/>
          </a:p>
        </p:txBody>
      </p:sp>
      <p:sp>
        <p:nvSpPr>
          <p:cNvPr id="4" name="Slide Number Placeholder 3"/>
          <p:cNvSpPr>
            <a:spLocks noGrp="1"/>
          </p:cNvSpPr>
          <p:nvPr>
            <p:ph type="sldNum" sz="quarter" idx="10"/>
          </p:nvPr>
        </p:nvSpPr>
        <p:spPr/>
        <p:txBody>
          <a:bodyPr/>
          <a:lstStyle/>
          <a:p>
            <a:fld id="{64167A01-2CE6-49F6-A49B-AD0C4324004F}" type="slidenum">
              <a:rPr lang="en-US" smtClean="0"/>
              <a:t>12</a:t>
            </a:fld>
            <a:endParaRPr lang="en-US"/>
          </a:p>
        </p:txBody>
      </p:sp>
    </p:spTree>
    <p:extLst>
      <p:ext uri="{BB962C8B-B14F-4D97-AF65-F5344CB8AC3E}">
        <p14:creationId xmlns:p14="http://schemas.microsoft.com/office/powerpoint/2010/main" val="1955838315"/>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gives the trainer a chance to the next section: Power UP tools and resources. </a:t>
            </a:r>
            <a:endParaRPr lang="en-US" b="1" baseline="0" dirty="0"/>
          </a:p>
          <a:p>
            <a:endParaRPr lang="en-US" baseline="0" dirty="0"/>
          </a:p>
          <a:p>
            <a:r>
              <a:rPr lang="en-US" b="1" baseline="0" dirty="0"/>
              <a:t>Sample Script:</a:t>
            </a:r>
          </a:p>
          <a:p>
            <a:r>
              <a:rPr lang="en-US" b="0" baseline="0" dirty="0"/>
              <a:t>As we near the near the end of the training, we want to make sure you know where to go for further help on Empower tools and resources. </a:t>
            </a:r>
          </a:p>
          <a:p>
            <a:endParaRPr lang="en-US" b="0" dirty="0"/>
          </a:p>
        </p:txBody>
      </p:sp>
      <p:sp>
        <p:nvSpPr>
          <p:cNvPr id="4" name="Slide Number Placeholder 3"/>
          <p:cNvSpPr>
            <a:spLocks noGrp="1"/>
          </p:cNvSpPr>
          <p:nvPr>
            <p:ph type="sldNum" sz="quarter" idx="10"/>
          </p:nvPr>
        </p:nvSpPr>
        <p:spPr/>
        <p:txBody>
          <a:bodyPr/>
          <a:lstStyle/>
          <a:p>
            <a:fld id="{F5FB1DB5-FFD3-4008-A84A-F762C0D19A86}" type="slidenum">
              <a:rPr lang="en-US" smtClean="0"/>
              <a:t>120</a:t>
            </a:fld>
            <a:endParaRPr lang="en-US"/>
          </a:p>
        </p:txBody>
      </p:sp>
    </p:spTree>
    <p:extLst>
      <p:ext uri="{BB962C8B-B14F-4D97-AF65-F5344CB8AC3E}">
        <p14:creationId xmlns:p14="http://schemas.microsoft.com/office/powerpoint/2010/main" val="143793860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r>
              <a:rPr lang="en-US" b="1" dirty="0"/>
              <a:t>Background:</a:t>
            </a:r>
            <a:r>
              <a:rPr lang="en-US" b="1" baseline="0" dirty="0"/>
              <a:t> </a:t>
            </a:r>
            <a:r>
              <a:rPr lang="en-US" b="0" baseline="0" dirty="0"/>
              <a:t>Slide to provide resources for participants.</a:t>
            </a:r>
          </a:p>
          <a:p>
            <a:endParaRPr lang="en-US" b="0" baseline="0" dirty="0"/>
          </a:p>
          <a:p>
            <a:r>
              <a:rPr lang="en-US" b="1" baseline="0" dirty="0"/>
              <a:t>Sample Script:</a:t>
            </a:r>
          </a:p>
          <a:p>
            <a:pPr marL="171450" indent="-171450">
              <a:buFont typeface="Arial" panose="020B0604020202020204" pitchFamily="34" charset="0"/>
              <a:buChar char="•"/>
            </a:pPr>
            <a:r>
              <a:rPr lang="en-US" b="0" baseline="0" dirty="0"/>
              <a:t>Each program has a hard copy of the Empower Guidebook. </a:t>
            </a:r>
          </a:p>
          <a:p>
            <a:pPr marL="171450" indent="-171450">
              <a:buFont typeface="Arial" panose="020B0604020202020204" pitchFamily="34" charset="0"/>
              <a:buChar char="•"/>
            </a:pPr>
            <a:r>
              <a:rPr lang="en-US" b="0" baseline="0" dirty="0"/>
              <a:t>The guidebook outlines each standard with sample policies you can use for your program.</a:t>
            </a:r>
          </a:p>
          <a:p>
            <a:pPr marL="171450" indent="-171450">
              <a:buFont typeface="Arial" panose="020B0604020202020204" pitchFamily="34" charset="0"/>
              <a:buChar char="•"/>
            </a:pPr>
            <a:r>
              <a:rPr lang="en-US" b="0" baseline="0" dirty="0"/>
              <a:t>The guidebook is also available electronically on the Empower website.  </a:t>
            </a:r>
          </a:p>
          <a:p>
            <a:pPr marL="171450" indent="-171450">
              <a:buFont typeface="Arial" panose="020B0604020202020204" pitchFamily="34" charset="0"/>
              <a:buChar char="•"/>
            </a:pPr>
            <a:r>
              <a:rPr lang="en-US" b="0" baseline="0" dirty="0"/>
              <a:t>You’ll also find sample written policies in editable word or pdf files on the website.</a:t>
            </a:r>
            <a:endParaRPr lang="en-US" b="0" dirty="0"/>
          </a:p>
          <a:p>
            <a:endParaRPr lang="en-US" b="1" dirty="0"/>
          </a:p>
        </p:txBody>
      </p:sp>
      <p:sp>
        <p:nvSpPr>
          <p:cNvPr id="4" name="Slide Number Placeholder 3"/>
          <p:cNvSpPr>
            <a:spLocks noGrp="1"/>
          </p:cNvSpPr>
          <p:nvPr>
            <p:ph type="sldNum" sz="quarter" idx="10"/>
          </p:nvPr>
        </p:nvSpPr>
        <p:spPr/>
        <p:txBody>
          <a:bodyPr/>
          <a:lstStyle/>
          <a:p>
            <a:fld id="{F5FB1DB5-FFD3-4008-A84A-F762C0D19A86}" type="slidenum">
              <a:rPr lang="en-US" smtClean="0"/>
              <a:t>121</a:t>
            </a:fld>
            <a:endParaRPr lang="en-US"/>
          </a:p>
        </p:txBody>
      </p:sp>
    </p:spTree>
    <p:extLst>
      <p:ext uri="{BB962C8B-B14F-4D97-AF65-F5344CB8AC3E}">
        <p14:creationId xmlns:p14="http://schemas.microsoft.com/office/powerpoint/2010/main" val="2903896924"/>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r>
              <a:rPr lang="en-US" b="1" u="none" dirty="0"/>
              <a:t>Background:</a:t>
            </a:r>
            <a:r>
              <a:rPr lang="en-US" b="1" u="none" baseline="0" dirty="0"/>
              <a:t> </a:t>
            </a:r>
            <a:r>
              <a:rPr lang="en-US" b="0" u="none" baseline="0" dirty="0"/>
              <a:t>This slide will help identify resources for the participants to help support Empower standards after the completion of the training. This slide has animation. </a:t>
            </a:r>
          </a:p>
          <a:p>
            <a:endParaRPr lang="en-US" b="0" u="none" baseline="0" dirty="0"/>
          </a:p>
          <a:p>
            <a:r>
              <a:rPr lang="en-US" b="1" u="none" baseline="0" dirty="0"/>
              <a:t>Option: </a:t>
            </a:r>
            <a:endParaRPr lang="en-US" b="0" u="none" baseline="0" dirty="0"/>
          </a:p>
          <a:p>
            <a:r>
              <a:rPr lang="en-US" b="0" u="none" baseline="0" dirty="0"/>
              <a:t>If you have internet access you can do a live tour. This set of slides is made in case you do not have access. Always double check for web updates.</a:t>
            </a:r>
            <a:endParaRPr lang="en-US" b="1" u="none" baseline="0" dirty="0"/>
          </a:p>
          <a:p>
            <a:endParaRPr lang="en-US" b="1" u="none" baseline="0" dirty="0"/>
          </a:p>
          <a:p>
            <a:r>
              <a:rPr lang="en-US" b="1" u="none" baseline="0" dirty="0"/>
              <a:t>Sample Script:</a:t>
            </a:r>
          </a:p>
          <a:p>
            <a:pPr marL="171450" indent="-171450">
              <a:buFont typeface="Arial" panose="020B0604020202020204" pitchFamily="34" charset="0"/>
              <a:buChar char="•"/>
            </a:pPr>
            <a:r>
              <a:rPr lang="en-US" b="0" u="none" baseline="0" dirty="0"/>
              <a:t>“There is a dedicated website for Empower that will give you additional tools, sample policies, and activities to support your Empower practices. </a:t>
            </a:r>
          </a:p>
          <a:p>
            <a:pPr marL="171450" indent="-171450">
              <a:buFont typeface="Arial" panose="020B0604020202020204" pitchFamily="34" charset="0"/>
              <a:buChar char="•"/>
            </a:pPr>
            <a:r>
              <a:rPr lang="en-US" b="0" u="none" baseline="0" dirty="0"/>
              <a:t>ANIMATION: Click on slide to make arrow appear.</a:t>
            </a:r>
          </a:p>
          <a:p>
            <a:pPr marL="171450" indent="-171450">
              <a:buFont typeface="Arial" panose="020B0604020202020204" pitchFamily="34" charset="0"/>
              <a:buChar char="•"/>
            </a:pPr>
            <a:r>
              <a:rPr lang="en-US" b="0" u="none" baseline="0" dirty="0"/>
              <a:t>Make sure you are signed up to receive the Empower updates and newsletters by entering you email in the “signup for email updates box” you sign up for email updates and newsletters if you are not already. You can do this by entering your email in the “signup for email updates box.” </a:t>
            </a:r>
          </a:p>
          <a:p>
            <a:pPr marL="171450" indent="-171450">
              <a:buFont typeface="Arial" panose="020B0604020202020204" pitchFamily="34" charset="0"/>
              <a:buChar char="•"/>
            </a:pPr>
            <a:r>
              <a:rPr lang="en-US" b="0" u="none" baseline="0" dirty="0"/>
              <a:t>Next let’s take a look at the Tobacco related Resources. </a:t>
            </a:r>
          </a:p>
          <a:p>
            <a:pPr marL="171450" indent="-171450">
              <a:buFont typeface="Arial" panose="020B0604020202020204" pitchFamily="34" charset="0"/>
              <a:buChar char="•"/>
            </a:pPr>
            <a:r>
              <a:rPr lang="en-US" b="0" u="none" baseline="0" dirty="0"/>
              <a:t>ANIMATION: Click for arrow to highlight resources &amp; policies.</a:t>
            </a:r>
          </a:p>
          <a:p>
            <a:pPr marL="171450" indent="-171450">
              <a:buFont typeface="Arial" panose="020B0604020202020204" pitchFamily="34" charset="0"/>
              <a:buChar char="•"/>
            </a:pPr>
            <a:r>
              <a:rPr lang="en-US" b="0" u="none" baseline="0" dirty="0"/>
              <a:t>“First let’s look in the Resources &amp; Policies Section.”</a:t>
            </a:r>
          </a:p>
          <a:p>
            <a:endParaRPr lang="en-US" b="0" u="none" baseline="0" dirty="0"/>
          </a:p>
        </p:txBody>
      </p:sp>
      <p:sp>
        <p:nvSpPr>
          <p:cNvPr id="4" name="Slide Number Placeholder 3"/>
          <p:cNvSpPr>
            <a:spLocks noGrp="1"/>
          </p:cNvSpPr>
          <p:nvPr>
            <p:ph type="sldNum" sz="quarter" idx="10"/>
          </p:nvPr>
        </p:nvSpPr>
        <p:spPr/>
        <p:txBody>
          <a:bodyPr/>
          <a:lstStyle/>
          <a:p>
            <a:fld id="{4BC04514-724F-4A4C-A75C-3A0A6C72B7C8}" type="slidenum">
              <a:rPr lang="en-US" smtClean="0"/>
              <a:t>122</a:t>
            </a:fld>
            <a:endParaRPr lang="en-US" dirty="0"/>
          </a:p>
        </p:txBody>
      </p:sp>
    </p:spTree>
    <p:extLst>
      <p:ext uri="{BB962C8B-B14F-4D97-AF65-F5344CB8AC3E}">
        <p14:creationId xmlns:p14="http://schemas.microsoft.com/office/powerpoint/2010/main" val="2482993115"/>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r>
              <a:rPr lang="en-US" b="1" u="none" dirty="0"/>
              <a:t>Background:</a:t>
            </a:r>
            <a:r>
              <a:rPr lang="en-US" b="1" u="none" baseline="0" dirty="0"/>
              <a:t> </a:t>
            </a:r>
            <a:r>
              <a:rPr lang="en-US" b="0" u="none" baseline="0" dirty="0"/>
              <a:t>Continue tour of website.</a:t>
            </a:r>
          </a:p>
          <a:p>
            <a:endParaRPr lang="en-US" b="0" u="none" baseline="0" dirty="0"/>
          </a:p>
          <a:p>
            <a:r>
              <a:rPr lang="en-US" b="1" u="none" baseline="0" dirty="0"/>
              <a:t>Script: </a:t>
            </a:r>
          </a:p>
          <a:p>
            <a:pPr marL="171450" indent="-171450">
              <a:buFont typeface="Arial" panose="020B0604020202020204" pitchFamily="34" charset="0"/>
              <a:buChar char="•"/>
            </a:pPr>
            <a:r>
              <a:rPr lang="en-US" b="0" u="none" baseline="0" dirty="0"/>
              <a:t>Under standards and resources, click on any of the standards to learn more about the standard and find tools and tips to implement the standard</a:t>
            </a:r>
            <a:endParaRPr lang="en-US" b="1" u="none" baseline="0" dirty="0"/>
          </a:p>
          <a:p>
            <a:endParaRPr lang="en-US" b="0" u="none" dirty="0"/>
          </a:p>
        </p:txBody>
      </p:sp>
      <p:sp>
        <p:nvSpPr>
          <p:cNvPr id="4" name="Slide Number Placeholder 3"/>
          <p:cNvSpPr>
            <a:spLocks noGrp="1"/>
          </p:cNvSpPr>
          <p:nvPr>
            <p:ph type="sldNum" sz="quarter" idx="10"/>
          </p:nvPr>
        </p:nvSpPr>
        <p:spPr/>
        <p:txBody>
          <a:bodyPr/>
          <a:lstStyle/>
          <a:p>
            <a:fld id="{F5FB1DB5-FFD3-4008-A84A-F762C0D19A86}" type="slidenum">
              <a:rPr lang="en-US" smtClean="0"/>
              <a:t>123</a:t>
            </a:fld>
            <a:endParaRPr lang="en-US"/>
          </a:p>
        </p:txBody>
      </p:sp>
    </p:spTree>
    <p:extLst>
      <p:ext uri="{BB962C8B-B14F-4D97-AF65-F5344CB8AC3E}">
        <p14:creationId xmlns:p14="http://schemas.microsoft.com/office/powerpoint/2010/main" val="1353151442"/>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r>
              <a:rPr lang="en-US" b="1" u="none" dirty="0"/>
              <a:t>Background:</a:t>
            </a:r>
            <a:r>
              <a:rPr lang="en-US" b="1" u="none" baseline="0" dirty="0"/>
              <a:t> </a:t>
            </a:r>
            <a:r>
              <a:rPr lang="en-US" b="0" u="none" baseline="0" dirty="0"/>
              <a:t>Continue tour of website.</a:t>
            </a:r>
          </a:p>
          <a:p>
            <a:endParaRPr lang="en-US" dirty="0"/>
          </a:p>
          <a:p>
            <a:r>
              <a:rPr lang="en-US" b="1" dirty="0"/>
              <a:t>Sample Script:</a:t>
            </a:r>
          </a:p>
          <a:p>
            <a:pPr marL="171450" indent="-171450">
              <a:buFont typeface="Arial" panose="020B0604020202020204" pitchFamily="34" charset="0"/>
              <a:buChar char="•"/>
            </a:pPr>
            <a:r>
              <a:rPr lang="en-US" b="0" dirty="0"/>
              <a:t>Once</a:t>
            </a:r>
            <a:r>
              <a:rPr lang="en-US" b="0" baseline="0" dirty="0"/>
              <a:t> you land on the Standard page, you will find quite a few resources to help you including links to the Empower Guidebook, videos to watch to learn more about supporting families and sites to help you share information with families. </a:t>
            </a:r>
          </a:p>
          <a:p>
            <a:pPr marL="171450" indent="-171450">
              <a:buFont typeface="Arial" panose="020B0604020202020204" pitchFamily="34" charset="0"/>
              <a:buChar char="•"/>
            </a:pPr>
            <a:r>
              <a:rPr lang="en-US" b="0" baseline="0" dirty="0"/>
              <a:t>Don’t forget, you can get editable word files of sample written policies here.</a:t>
            </a:r>
          </a:p>
          <a:p>
            <a:pPr marL="171450" indent="-171450">
              <a:buFont typeface="Arial" panose="020B0604020202020204" pitchFamily="34" charset="0"/>
              <a:buChar char="•"/>
            </a:pPr>
            <a:r>
              <a:rPr lang="en-US" b="0" baseline="0" dirty="0"/>
              <a:t>I highly recommend you visit theempowerpack.org website to familiarize yourself with the information and make your job a little easier!</a:t>
            </a:r>
            <a:endParaRPr lang="en-US" b="0" dirty="0"/>
          </a:p>
        </p:txBody>
      </p:sp>
      <p:sp>
        <p:nvSpPr>
          <p:cNvPr id="4" name="Slide Number Placeholder 3"/>
          <p:cNvSpPr>
            <a:spLocks noGrp="1"/>
          </p:cNvSpPr>
          <p:nvPr>
            <p:ph type="sldNum" sz="quarter" idx="10"/>
          </p:nvPr>
        </p:nvSpPr>
        <p:spPr/>
        <p:txBody>
          <a:bodyPr/>
          <a:lstStyle/>
          <a:p>
            <a:fld id="{64167A01-2CE6-49F6-A49B-AD0C4324004F}" type="slidenum">
              <a:rPr lang="en-US" smtClean="0"/>
              <a:t>124</a:t>
            </a:fld>
            <a:endParaRPr lang="en-US"/>
          </a:p>
        </p:txBody>
      </p:sp>
    </p:spTree>
    <p:extLst>
      <p:ext uri="{BB962C8B-B14F-4D97-AF65-F5344CB8AC3E}">
        <p14:creationId xmlns:p14="http://schemas.microsoft.com/office/powerpoint/2010/main" val="3904221885"/>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a:t>
            </a:r>
            <a:r>
              <a:rPr lang="en-US" b="1" u="sng" dirty="0"/>
              <a:t>Notes</a:t>
            </a:r>
          </a:p>
          <a:p>
            <a:r>
              <a:rPr lang="en-US" b="1" baseline="0" dirty="0"/>
              <a:t>Background: </a:t>
            </a:r>
          </a:p>
          <a:p>
            <a:r>
              <a:rPr lang="en-US" baseline="0" dirty="0"/>
              <a:t>This slide is to remind participants about the LMS courses on the Empower website</a:t>
            </a:r>
          </a:p>
          <a:p>
            <a:endParaRPr lang="en-US" baseline="0" dirty="0"/>
          </a:p>
          <a:p>
            <a:r>
              <a:rPr lang="en-US" b="1" baseline="0" dirty="0"/>
              <a:t>Sample Script:</a:t>
            </a:r>
          </a:p>
          <a:p>
            <a:pPr marL="171450" indent="-171450">
              <a:buFont typeface="Arial" panose="020B0604020202020204" pitchFamily="34" charset="0"/>
              <a:buChar char="•"/>
            </a:pPr>
            <a:r>
              <a:rPr lang="en-US" dirty="0"/>
              <a:t>The</a:t>
            </a:r>
            <a:r>
              <a:rPr lang="en-US" baseline="0" dirty="0"/>
              <a:t> website also provides information on upcoming trainings and online courses to help you further your learning with each standard.</a:t>
            </a:r>
          </a:p>
          <a:p>
            <a:pPr marL="171450" indent="-171450">
              <a:buFont typeface="Arial" panose="020B0604020202020204" pitchFamily="34" charset="0"/>
              <a:buChar char="•"/>
            </a:pPr>
            <a:r>
              <a:rPr lang="en-US" baseline="0" dirty="0"/>
              <a:t>This is helpful for new staff that joins your facility or to reinforce what we learned today.</a:t>
            </a:r>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125</a:t>
            </a:fld>
            <a:endParaRPr lang="en-US" dirty="0"/>
          </a:p>
        </p:txBody>
      </p:sp>
    </p:spTree>
    <p:extLst>
      <p:ext uri="{BB962C8B-B14F-4D97-AF65-F5344CB8AC3E}">
        <p14:creationId xmlns:p14="http://schemas.microsoft.com/office/powerpoint/2010/main" val="1073881179"/>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r>
              <a:rPr lang="en-US" b="1" u="none" dirty="0"/>
              <a:t>Background:</a:t>
            </a:r>
            <a:r>
              <a:rPr lang="en-US" b="1" u="none" baseline="0" dirty="0"/>
              <a:t> </a:t>
            </a:r>
            <a:r>
              <a:rPr lang="en-US" b="0" u="none" baseline="0" dirty="0"/>
              <a:t>This is an optional slide for the facilitator/trainer to complete with additional local resources. [If not using omit this slide].</a:t>
            </a:r>
          </a:p>
          <a:p>
            <a:endParaRPr lang="en-US" dirty="0"/>
          </a:p>
          <a:p>
            <a:r>
              <a:rPr lang="en-US" b="1" dirty="0"/>
              <a:t>Sample Script:</a:t>
            </a:r>
          </a:p>
          <a:p>
            <a:r>
              <a:rPr lang="en-US" b="0" i="1" dirty="0"/>
              <a:t>(To be filled</a:t>
            </a:r>
            <a:r>
              <a:rPr lang="en-US" b="0" i="1" baseline="0" dirty="0"/>
              <a:t> in by facilitator)</a:t>
            </a:r>
            <a:endParaRPr lang="en-US" b="0" i="1" dirty="0"/>
          </a:p>
          <a:p>
            <a:endParaRPr lang="en-US" dirty="0"/>
          </a:p>
        </p:txBody>
      </p:sp>
      <p:sp>
        <p:nvSpPr>
          <p:cNvPr id="4" name="Slide Number Placeholder 3"/>
          <p:cNvSpPr>
            <a:spLocks noGrp="1"/>
          </p:cNvSpPr>
          <p:nvPr>
            <p:ph type="sldNum" sz="quarter" idx="10"/>
          </p:nvPr>
        </p:nvSpPr>
        <p:spPr/>
        <p:txBody>
          <a:bodyPr/>
          <a:lstStyle/>
          <a:p>
            <a:fld id="{64167A01-2CE6-49F6-A49B-AD0C4324004F}" type="slidenum">
              <a:rPr lang="en-US" smtClean="0"/>
              <a:t>126</a:t>
            </a:fld>
            <a:endParaRPr lang="en-US"/>
          </a:p>
        </p:txBody>
      </p:sp>
    </p:spTree>
    <p:extLst>
      <p:ext uri="{BB962C8B-B14F-4D97-AF65-F5344CB8AC3E}">
        <p14:creationId xmlns:p14="http://schemas.microsoft.com/office/powerpoint/2010/main" val="4170587199"/>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is to move the participants to the final activity: the Power Plan. This is to help the participants leave with 3 actionable steps. </a:t>
            </a:r>
            <a:endParaRPr lang="en-US" b="1" baseline="0" dirty="0"/>
          </a:p>
          <a:p>
            <a:endParaRPr lang="en-US" baseline="0" dirty="0"/>
          </a:p>
          <a:p>
            <a:r>
              <a:rPr lang="en-US" b="1" baseline="0" dirty="0"/>
              <a:t>Sample Script:</a:t>
            </a:r>
          </a:p>
          <a:p>
            <a:pPr marL="171450" indent="-171450">
              <a:buFont typeface="Arial" panose="020B0604020202020204" pitchFamily="34" charset="0"/>
              <a:buChar char="•"/>
            </a:pPr>
            <a:r>
              <a:rPr lang="en-US" b="0" baseline="0" dirty="0"/>
              <a:t>Wow, we’ve learned a lot today.</a:t>
            </a:r>
          </a:p>
          <a:p>
            <a:pPr marL="171450" indent="-171450">
              <a:buFont typeface="Arial" panose="020B0604020202020204" pitchFamily="34" charset="0"/>
              <a:buChar char="•"/>
            </a:pPr>
            <a:r>
              <a:rPr lang="en-US" b="0" baseline="0" dirty="0"/>
              <a:t>And like most of us, when we get back to work we get so involved in our normal day to day that it becomes hard to apply what we learned today.</a:t>
            </a:r>
          </a:p>
          <a:p>
            <a:pPr marL="171450" indent="-171450">
              <a:buFont typeface="Arial" panose="020B0604020202020204" pitchFamily="34" charset="0"/>
              <a:buChar char="•"/>
            </a:pPr>
            <a:r>
              <a:rPr lang="en-US" b="0" baseline="0" dirty="0"/>
              <a:t>We are giving you time to reflect on your learning and where you’ve identified places you can improve and develop an action plan.</a:t>
            </a:r>
          </a:p>
          <a:p>
            <a:pPr marL="171450" indent="-171450">
              <a:buFont typeface="Arial" panose="020B0604020202020204" pitchFamily="34" charset="0"/>
              <a:buChar char="•"/>
            </a:pPr>
            <a:r>
              <a:rPr lang="en-US" b="0" baseline="0" dirty="0"/>
              <a:t>Grab your action planning document and let’s make a Power Plan.</a:t>
            </a:r>
          </a:p>
          <a:p>
            <a:pPr marL="171450" indent="-171450">
              <a:buFont typeface="Arial" panose="020B0604020202020204" pitchFamily="34" charset="0"/>
              <a:buChar char="•"/>
            </a:pPr>
            <a:r>
              <a:rPr lang="en-US" b="0" baseline="0" dirty="0"/>
              <a:t>Let’s explore some of the best practice ways to engage families.</a:t>
            </a:r>
          </a:p>
          <a:p>
            <a:endParaRPr lang="en-US" b="0" dirty="0"/>
          </a:p>
        </p:txBody>
      </p:sp>
      <p:sp>
        <p:nvSpPr>
          <p:cNvPr id="4" name="Slide Number Placeholder 3"/>
          <p:cNvSpPr>
            <a:spLocks noGrp="1"/>
          </p:cNvSpPr>
          <p:nvPr>
            <p:ph type="sldNum" sz="quarter" idx="10"/>
          </p:nvPr>
        </p:nvSpPr>
        <p:spPr/>
        <p:txBody>
          <a:bodyPr/>
          <a:lstStyle/>
          <a:p>
            <a:fld id="{F5FB1DB5-FFD3-4008-A84A-F762C0D19A86}" type="slidenum">
              <a:rPr lang="en-US" smtClean="0"/>
              <a:t>127</a:t>
            </a:fld>
            <a:endParaRPr lang="en-US"/>
          </a:p>
        </p:txBody>
      </p:sp>
    </p:spTree>
    <p:extLst>
      <p:ext uri="{BB962C8B-B14F-4D97-AF65-F5344CB8AC3E}">
        <p14:creationId xmlns:p14="http://schemas.microsoft.com/office/powerpoint/2010/main" val="1654848048"/>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r>
              <a:rPr lang="en-US" b="1" dirty="0"/>
              <a:t>Background:</a:t>
            </a:r>
            <a:r>
              <a:rPr lang="en-US" b="1" baseline="0" dirty="0"/>
              <a:t> </a:t>
            </a:r>
            <a:r>
              <a:rPr lang="en-US" b="0" baseline="0" dirty="0"/>
              <a:t>This is the closing activity for the participants to complete their action plan.</a:t>
            </a:r>
          </a:p>
          <a:p>
            <a:endParaRPr lang="en-US" b="0" baseline="0" dirty="0"/>
          </a:p>
          <a:p>
            <a:r>
              <a:rPr lang="en-US" b="1" baseline="0" dirty="0"/>
              <a:t>Sample Script:</a:t>
            </a:r>
            <a:endParaRPr lang="en-US" b="0" baseline="0" dirty="0"/>
          </a:p>
          <a:p>
            <a:pPr marL="171450" indent="-171450">
              <a:buFont typeface="Arial" panose="020B0604020202020204" pitchFamily="34" charset="0"/>
              <a:buChar char="•"/>
            </a:pPr>
            <a:r>
              <a:rPr lang="en-US" b="0" baseline="0" dirty="0"/>
              <a:t>Now its your turn to create our Power Plan to be a Empower Superhero.</a:t>
            </a:r>
          </a:p>
          <a:p>
            <a:pPr marL="171450" indent="-171450">
              <a:buFont typeface="Arial" panose="020B0604020202020204" pitchFamily="34" charset="0"/>
              <a:buChar char="•"/>
            </a:pPr>
            <a:r>
              <a:rPr lang="en-US" b="0" baseline="0" dirty="0"/>
              <a:t>What are the action commitments you will make when you return to your classroom or facility? What will improve the Empower practices for staff, families and most importantly, the children you care for?</a:t>
            </a:r>
          </a:p>
          <a:p>
            <a:pPr marL="171450" indent="-171450">
              <a:buFont typeface="Arial" panose="020B0604020202020204" pitchFamily="34" charset="0"/>
              <a:buChar char="•"/>
            </a:pPr>
            <a:r>
              <a:rPr lang="en-US" b="0" baseline="0" dirty="0"/>
              <a:t>Take the next five minutes to write down your three top commitments to implementing the Empower Standards at your facility.</a:t>
            </a:r>
          </a:p>
          <a:p>
            <a:pPr marL="171450" indent="-171450">
              <a:buFont typeface="Arial" panose="020B0604020202020204" pitchFamily="34" charset="0"/>
              <a:buChar char="•"/>
            </a:pPr>
            <a:r>
              <a:rPr lang="en-US" b="0" baseline="0" dirty="0"/>
              <a:t>When selecting commitment, think about the ones you can do and will be impactful for the children you care for.</a:t>
            </a:r>
          </a:p>
          <a:p>
            <a:pPr marL="171450" indent="-171450">
              <a:buFont typeface="Arial" panose="020B0604020202020204" pitchFamily="34" charset="0"/>
              <a:buChar char="•"/>
            </a:pPr>
            <a:r>
              <a:rPr lang="en-US" b="0" baseline="0" dirty="0"/>
              <a:t>Write them on your Power Plan that you can take with you to apply today’s training as soon as you get back to work.</a:t>
            </a:r>
          </a:p>
          <a:p>
            <a:pPr marL="0" indent="0">
              <a:buFont typeface="Arial" panose="020B0604020202020204" pitchFamily="34" charset="0"/>
              <a:buNone/>
            </a:pPr>
            <a:r>
              <a:rPr lang="en-US" b="1" baseline="0" dirty="0"/>
              <a:t>Instructions: </a:t>
            </a:r>
          </a:p>
          <a:p>
            <a:pPr marL="171450" indent="-171450">
              <a:buFont typeface="Arial" panose="020B0604020202020204" pitchFamily="34" charset="0"/>
              <a:buChar char="•"/>
            </a:pPr>
            <a:r>
              <a:rPr lang="en-US" b="0" baseline="0" dirty="0"/>
              <a:t>Allow the participants 5-10 minutes to complete the plan. </a:t>
            </a:r>
          </a:p>
          <a:p>
            <a:pPr marL="171450" indent="-171450">
              <a:buFont typeface="Arial" panose="020B0604020202020204" pitchFamily="34" charset="0"/>
              <a:buChar char="•"/>
            </a:pPr>
            <a:r>
              <a:rPr lang="en-US" b="0" baseline="0" dirty="0"/>
              <a:t>If you have time, you can ask a few participants members to share their Power Plan</a:t>
            </a:r>
            <a:endParaRPr lang="en-US" b="0" dirty="0"/>
          </a:p>
          <a:p>
            <a:pPr marL="171450" indent="-171450">
              <a:buFont typeface="Arial" panose="020B0604020202020204" pitchFamily="34" charset="0"/>
              <a:buChar char="•"/>
            </a:pPr>
            <a:endParaRPr lang="en-US" b="0" dirty="0"/>
          </a:p>
        </p:txBody>
      </p:sp>
      <p:sp>
        <p:nvSpPr>
          <p:cNvPr id="4" name="Slide Number Placeholder 3"/>
          <p:cNvSpPr>
            <a:spLocks noGrp="1"/>
          </p:cNvSpPr>
          <p:nvPr>
            <p:ph type="sldNum" sz="quarter" idx="10"/>
          </p:nvPr>
        </p:nvSpPr>
        <p:spPr/>
        <p:txBody>
          <a:bodyPr/>
          <a:lstStyle/>
          <a:p>
            <a:fld id="{F5FB1DB5-FFD3-4008-A84A-F762C0D19A86}" type="slidenum">
              <a:rPr lang="en-US" smtClean="0"/>
              <a:t>128</a:t>
            </a:fld>
            <a:endParaRPr lang="en-US"/>
          </a:p>
        </p:txBody>
      </p:sp>
    </p:spTree>
    <p:extLst>
      <p:ext uri="{BB962C8B-B14F-4D97-AF65-F5344CB8AC3E}">
        <p14:creationId xmlns:p14="http://schemas.microsoft.com/office/powerpoint/2010/main" val="951241298"/>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r>
              <a:rPr lang="en-US" b="1" dirty="0"/>
              <a:t>Background:</a:t>
            </a:r>
            <a:r>
              <a:rPr lang="en-US" b="1" baseline="0" dirty="0"/>
              <a:t> </a:t>
            </a:r>
            <a:r>
              <a:rPr lang="en-US" b="0" baseline="0" dirty="0"/>
              <a:t>This is a slide to remind participants to complete the evaluation tool.</a:t>
            </a:r>
          </a:p>
          <a:p>
            <a:endParaRPr lang="en-US" b="0" baseline="0" dirty="0"/>
          </a:p>
          <a:p>
            <a:r>
              <a:rPr lang="en-US" b="1" baseline="0" dirty="0"/>
              <a:t>Sample Script:</a:t>
            </a:r>
            <a:endParaRPr lang="en-US" b="0" baseline="0" dirty="0"/>
          </a:p>
          <a:p>
            <a:pPr marL="171450" indent="-171450">
              <a:buFont typeface="Arial" panose="020B0604020202020204" pitchFamily="34" charset="0"/>
              <a:buChar char="•"/>
            </a:pPr>
            <a:r>
              <a:rPr lang="en-US" dirty="0"/>
              <a:t>Please</a:t>
            </a:r>
            <a:r>
              <a:rPr lang="en-US" baseline="0" dirty="0"/>
              <a:t> take the next 5 minutes to fill out our training evaluation. </a:t>
            </a:r>
          </a:p>
          <a:p>
            <a:pPr marL="171450" indent="-171450">
              <a:buFont typeface="Arial" panose="020B0604020202020204" pitchFamily="34" charset="0"/>
              <a:buChar char="•"/>
            </a:pPr>
            <a:r>
              <a:rPr lang="en-US" baseline="0" dirty="0"/>
              <a:t>We appreciate your feedback and use it to improve future trainings. </a:t>
            </a:r>
            <a:endParaRPr lang="en-US" dirty="0"/>
          </a:p>
        </p:txBody>
      </p:sp>
      <p:sp>
        <p:nvSpPr>
          <p:cNvPr id="4" name="Slide Number Placeholder 3"/>
          <p:cNvSpPr>
            <a:spLocks noGrp="1"/>
          </p:cNvSpPr>
          <p:nvPr>
            <p:ph type="sldNum" sz="quarter" idx="10"/>
          </p:nvPr>
        </p:nvSpPr>
        <p:spPr/>
        <p:txBody>
          <a:bodyPr/>
          <a:lstStyle/>
          <a:p>
            <a:fld id="{64167A01-2CE6-49F6-A49B-AD0C4324004F}" type="slidenum">
              <a:rPr lang="en-US" smtClean="0"/>
              <a:t>129</a:t>
            </a:fld>
            <a:endParaRPr lang="en-US"/>
          </a:p>
        </p:txBody>
      </p:sp>
    </p:spTree>
    <p:extLst>
      <p:ext uri="{BB962C8B-B14F-4D97-AF65-F5344CB8AC3E}">
        <p14:creationId xmlns:p14="http://schemas.microsoft.com/office/powerpoint/2010/main" val="28370332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gives the trainer a chance to transition from the icebreaker activity to the presentation content. The next section will talk about the history of Empower and the 10 standards. </a:t>
            </a:r>
          </a:p>
          <a:p>
            <a:endParaRPr lang="en-US" baseline="0" dirty="0"/>
          </a:p>
          <a:p>
            <a:r>
              <a:rPr lang="en-US" b="1" baseline="0" dirty="0"/>
              <a:t>Sample Script:</a:t>
            </a:r>
          </a:p>
          <a:p>
            <a:r>
              <a:rPr lang="en-US" b="0" baseline="0" dirty="0"/>
              <a:t>Let’s talk about the history of Empower and the 10 standards that make up the Empower Program. </a:t>
            </a:r>
          </a:p>
        </p:txBody>
      </p:sp>
      <p:sp>
        <p:nvSpPr>
          <p:cNvPr id="4" name="Slide Number Placeholder 3"/>
          <p:cNvSpPr>
            <a:spLocks noGrp="1"/>
          </p:cNvSpPr>
          <p:nvPr>
            <p:ph type="sldNum" sz="quarter" idx="10"/>
          </p:nvPr>
        </p:nvSpPr>
        <p:spPr/>
        <p:txBody>
          <a:bodyPr/>
          <a:lstStyle/>
          <a:p>
            <a:fld id="{F5FB1DB5-FFD3-4008-A84A-F762C0D19A86}" type="slidenum">
              <a:rPr lang="en-US" smtClean="0"/>
              <a:t>13</a:t>
            </a:fld>
            <a:endParaRPr lang="en-US"/>
          </a:p>
        </p:txBody>
      </p:sp>
    </p:spTree>
    <p:extLst>
      <p:ext uri="{BB962C8B-B14F-4D97-AF65-F5344CB8AC3E}">
        <p14:creationId xmlns:p14="http://schemas.microsoft.com/office/powerpoint/2010/main" val="3325388420"/>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r>
              <a:rPr lang="en-US" b="1" u="none" dirty="0"/>
              <a:t>Background:</a:t>
            </a:r>
            <a:r>
              <a:rPr lang="en-US" b="0" u="none" baseline="0" dirty="0"/>
              <a:t> This is the closing slide to thank the participants for participating. You can pause for questions here too if time allows. </a:t>
            </a:r>
          </a:p>
          <a:p>
            <a:endParaRPr lang="en-US" b="0" u="none" baseline="0" dirty="0"/>
          </a:p>
          <a:p>
            <a:r>
              <a:rPr lang="en-US" b="1" u="none" baseline="0" dirty="0"/>
              <a:t>Sample Script:</a:t>
            </a:r>
          </a:p>
          <a:p>
            <a:pPr marL="171450" indent="-171450">
              <a:buFont typeface="Arial" panose="020B0604020202020204" pitchFamily="34" charset="0"/>
              <a:buChar char="•"/>
            </a:pPr>
            <a:r>
              <a:rPr lang="en-US" b="0" u="none" baseline="0" dirty="0"/>
              <a:t>Thank you for all you do for the children and families you care for. </a:t>
            </a:r>
          </a:p>
          <a:p>
            <a:pPr marL="171450" indent="-171450">
              <a:buFont typeface="Arial" panose="020B0604020202020204" pitchFamily="34" charset="0"/>
              <a:buChar char="•"/>
            </a:pPr>
            <a:r>
              <a:rPr lang="en-US" b="0" u="none" baseline="0" dirty="0"/>
              <a:t>Remember you play a powerful role in shaping the health and success of the children you care for.</a:t>
            </a:r>
          </a:p>
          <a:p>
            <a:pPr marL="171450" indent="-171450">
              <a:buFont typeface="Arial" panose="020B0604020202020204" pitchFamily="34" charset="0"/>
              <a:buChar char="•"/>
            </a:pPr>
            <a:r>
              <a:rPr lang="en-US" b="0" u="none" baseline="0" dirty="0"/>
              <a:t>It’s been a pleasure to be with you all today. </a:t>
            </a:r>
          </a:p>
          <a:p>
            <a:pPr marL="171450" indent="-171450">
              <a:buFont typeface="Arial" panose="020B0604020202020204" pitchFamily="34" charset="0"/>
              <a:buChar char="•"/>
            </a:pPr>
            <a:r>
              <a:rPr lang="en-US" b="0" u="none" baseline="0" dirty="0"/>
              <a:t>If time allows, ask participants if they have any final questions. </a:t>
            </a:r>
          </a:p>
          <a:p>
            <a:endParaRPr lang="en-US" b="0" u="none" baseline="0" dirty="0"/>
          </a:p>
          <a:p>
            <a:endParaRPr lang="en-US" b="0" u="none" dirty="0"/>
          </a:p>
        </p:txBody>
      </p:sp>
      <p:sp>
        <p:nvSpPr>
          <p:cNvPr id="4" name="Slide Number Placeholder 3"/>
          <p:cNvSpPr>
            <a:spLocks noGrp="1"/>
          </p:cNvSpPr>
          <p:nvPr>
            <p:ph type="sldNum" sz="quarter" idx="10"/>
          </p:nvPr>
        </p:nvSpPr>
        <p:spPr/>
        <p:txBody>
          <a:bodyPr/>
          <a:lstStyle/>
          <a:p>
            <a:fld id="{F5FB1DB5-FFD3-4008-A84A-F762C0D19A86}" type="slidenum">
              <a:rPr lang="en-US" smtClean="0"/>
              <a:t>130</a:t>
            </a:fld>
            <a:endParaRPr lang="en-US"/>
          </a:p>
        </p:txBody>
      </p:sp>
    </p:spTree>
    <p:extLst>
      <p:ext uri="{BB962C8B-B14F-4D97-AF65-F5344CB8AC3E}">
        <p14:creationId xmlns:p14="http://schemas.microsoft.com/office/powerpoint/2010/main" val="33377977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p>
          <a:p>
            <a:r>
              <a:rPr lang="en-US" b="1" baseline="0" dirty="0"/>
              <a:t>Background</a:t>
            </a:r>
            <a:r>
              <a:rPr lang="en-US" b="0" baseline="0" dirty="0"/>
              <a:t>: This slide talks about the “why” Empower was created in 2010. </a:t>
            </a:r>
          </a:p>
          <a:p>
            <a:endParaRPr lang="en-US" b="0" baseline="0" dirty="0"/>
          </a:p>
          <a:p>
            <a:r>
              <a:rPr lang="en-US" b="1" baseline="0" dirty="0"/>
              <a:t>Sample Script:</a:t>
            </a:r>
          </a:p>
          <a:p>
            <a:pPr marL="171450" indent="-171450">
              <a:buFont typeface="Arial" panose="020B0604020202020204" pitchFamily="34" charset="0"/>
              <a:buChar char="•"/>
            </a:pPr>
            <a:r>
              <a:rPr lang="en-US" b="0" baseline="0" dirty="0"/>
              <a:t>Read the quote on slide “In the middle of difficulty lies opportunity.” This quote describes the opportunity of the Arizona Empower Program. </a:t>
            </a:r>
          </a:p>
          <a:p>
            <a:pPr marL="171450" indent="-171450">
              <a:buFont typeface="Arial" panose="020B0604020202020204" pitchFamily="34" charset="0"/>
              <a:buChar char="•"/>
            </a:pPr>
            <a:r>
              <a:rPr lang="en-US" b="0" baseline="0" dirty="0"/>
              <a:t>In 2009, state funding decisions created a financial crisis for the child care community with a potential to drastically increase fees. Across the state, child care and out of school time providers were threatened with the ability to keep their doors open. </a:t>
            </a:r>
          </a:p>
          <a:p>
            <a:pPr marL="171450" indent="-171450">
              <a:buFont typeface="Arial" panose="020B0604020202020204" pitchFamily="34" charset="0"/>
              <a:buChar char="•"/>
            </a:pPr>
            <a:r>
              <a:rPr lang="en-US" b="0" baseline="0" dirty="0"/>
              <a:t>An alternative for programs licensed by ADHS Bureau of Child Care Licensing was to voluntarily agree to implement the Empower Standards in exchange for a 50% discount on their licensing fees. </a:t>
            </a:r>
          </a:p>
          <a:p>
            <a:pPr marL="171450" indent="-171450">
              <a:buFont typeface="Arial" panose="020B0604020202020204" pitchFamily="34" charset="0"/>
              <a:buChar char="•"/>
            </a:pPr>
            <a:r>
              <a:rPr lang="en-US" b="0" baseline="0" dirty="0"/>
              <a:t>Standards were developed to develop lifelong health habits early in life and piloted around Arizona. </a:t>
            </a:r>
          </a:p>
          <a:p>
            <a:pPr marL="171450" indent="-171450">
              <a:buFont typeface="Arial" panose="020B0604020202020204" pitchFamily="34" charset="0"/>
              <a:buChar char="•"/>
            </a:pPr>
            <a:r>
              <a:rPr lang="en-US" b="0" baseline="0" dirty="0"/>
              <a:t>Today almost 3000 facilities participate in Empower, this includes 2400 ADHS licensed child care facilities and 500 DES family child care homes working towards a healthy Arizona </a:t>
            </a:r>
          </a:p>
          <a:p>
            <a:pPr marL="0" indent="0">
              <a:buFont typeface="Arial" panose="020B0604020202020204" pitchFamily="34" charset="0"/>
              <a:buNone/>
            </a:pPr>
            <a:endParaRPr lang="en-US" b="0" baseline="0" dirty="0"/>
          </a:p>
          <a:p>
            <a:endParaRPr lang="en-US" b="0" baseline="0" dirty="0"/>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14</a:t>
            </a:fld>
            <a:endParaRPr lang="en-US"/>
          </a:p>
        </p:txBody>
      </p:sp>
    </p:spTree>
    <p:extLst>
      <p:ext uri="{BB962C8B-B14F-4D97-AF65-F5344CB8AC3E}">
        <p14:creationId xmlns:p14="http://schemas.microsoft.com/office/powerpoint/2010/main" val="25289926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endParaRPr lang="en-US" b="0" u="none" dirty="0"/>
          </a:p>
          <a:p>
            <a:r>
              <a:rPr lang="en-US" b="1" u="none" dirty="0"/>
              <a:t>Background:</a:t>
            </a:r>
            <a:r>
              <a:rPr lang="en-US" b="1" u="none" baseline="0" dirty="0"/>
              <a:t> </a:t>
            </a:r>
            <a:r>
              <a:rPr lang="en-US" b="0" u="none" baseline="0" dirty="0"/>
              <a:t>Talk about the need to tailor the Empower standards to the needs of the children the program serves. </a:t>
            </a:r>
          </a:p>
          <a:p>
            <a:endParaRPr lang="en-US" b="0" u="none" baseline="0" dirty="0"/>
          </a:p>
          <a:p>
            <a:r>
              <a:rPr lang="en-US" b="1" u="none" baseline="0" dirty="0"/>
              <a:t>Sample Script: </a:t>
            </a:r>
          </a:p>
          <a:p>
            <a:pPr marL="171450" indent="-171450">
              <a:buFont typeface="Arial" panose="020B0604020202020204" pitchFamily="34" charset="0"/>
              <a:buChar char="•"/>
            </a:pPr>
            <a:r>
              <a:rPr lang="en-US" b="0" u="none" baseline="0" dirty="0"/>
              <a:t>Every Empower Facility looks different, from the children it cares for to the where it is located. </a:t>
            </a:r>
          </a:p>
          <a:p>
            <a:pPr marL="171450" indent="-171450">
              <a:buFont typeface="Arial" panose="020B0604020202020204" pitchFamily="34" charset="0"/>
              <a:buChar char="•"/>
            </a:pPr>
            <a:r>
              <a:rPr lang="en-US" b="0" u="none" baseline="0" dirty="0"/>
              <a:t>As we go through todays training. Think about the families you serve. Do you have children with special health care needs? Do you have multiage groups in your classroom or home? Do you provide care in your home or at a center? Depending on how you answer these questions may require you to tailor the Empower standards to best meet the needs of the children you serve. </a:t>
            </a:r>
          </a:p>
          <a:p>
            <a:pPr marL="171450" indent="-171450">
              <a:buFont typeface="Arial" panose="020B0604020202020204" pitchFamily="34" charset="0"/>
              <a:buChar char="•"/>
            </a:pPr>
            <a:r>
              <a:rPr lang="en-US" b="0" u="none" baseline="0" dirty="0"/>
              <a:t>For example, Empower requires you to incorporate physical activity in to your day. However, all children have different levels of ability. How will you adapt the activities to ensure all children can participate and be active? </a:t>
            </a:r>
          </a:p>
          <a:p>
            <a:pPr marL="171450" indent="-171450">
              <a:buFont typeface="Arial" panose="020B0604020202020204" pitchFamily="34" charset="0"/>
              <a:buChar char="•"/>
            </a:pPr>
            <a:r>
              <a:rPr lang="en-US" b="0" u="none" baseline="0" dirty="0"/>
              <a:t>Also, depending on the age of the child determines how much juice is allowed. If you have a multiage group room, how will you handle different serving sizes for the children? </a:t>
            </a:r>
          </a:p>
          <a:p>
            <a:pPr marL="171450" indent="-171450">
              <a:buFont typeface="Arial" panose="020B0604020202020204" pitchFamily="34" charset="0"/>
              <a:buChar char="•"/>
            </a:pPr>
            <a:r>
              <a:rPr lang="en-US" b="0" u="none" baseline="0" dirty="0"/>
              <a:t>On the other hand, some standards will not need to be tailored, like </a:t>
            </a:r>
            <a:r>
              <a:rPr lang="en-US" b="0" u="none" baseline="0" dirty="0" err="1"/>
              <a:t>smokefree</a:t>
            </a:r>
            <a:r>
              <a:rPr lang="en-US" b="0" u="none" baseline="0" dirty="0"/>
              <a:t> campus. No matter where you care for children or who you care for, creating a </a:t>
            </a:r>
            <a:r>
              <a:rPr lang="en-US" b="0" u="none" baseline="0" dirty="0" err="1"/>
              <a:t>smokefree</a:t>
            </a:r>
            <a:r>
              <a:rPr lang="en-US" b="0" u="none" baseline="0" dirty="0"/>
              <a:t> environment looks the same across facilities. </a:t>
            </a:r>
          </a:p>
          <a:p>
            <a:pPr marL="171450" indent="-171450">
              <a:buFont typeface="Arial" panose="020B0604020202020204" pitchFamily="34" charset="0"/>
              <a:buChar char="•"/>
            </a:pPr>
            <a:r>
              <a:rPr lang="en-US" b="0" u="none" baseline="0" dirty="0"/>
              <a:t>As we go through todays training, we will be taking time to pause and reflect on each standard. During these moments, think about how you may or may not need to tailor the Empower standards to best meet the needs of the children you serve. </a:t>
            </a:r>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15</a:t>
            </a:fld>
            <a:endParaRPr lang="en-US" dirty="0"/>
          </a:p>
        </p:txBody>
      </p:sp>
    </p:spTree>
    <p:extLst>
      <p:ext uri="{BB962C8B-B14F-4D97-AF65-F5344CB8AC3E}">
        <p14:creationId xmlns:p14="http://schemas.microsoft.com/office/powerpoint/2010/main" val="25679042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gives the trainer a chance to highlight the 10 standards that make up the Empower Program, remind staff the goal of Empower and set the stage for the training.  </a:t>
            </a:r>
            <a:endParaRPr lang="en-US" b="1" baseline="0" dirty="0"/>
          </a:p>
          <a:p>
            <a:endParaRPr lang="en-US" b="1" baseline="0" dirty="0"/>
          </a:p>
          <a:p>
            <a:r>
              <a:rPr lang="en-US" b="1" baseline="0" dirty="0"/>
              <a:t>Sample Script:</a:t>
            </a:r>
          </a:p>
          <a:p>
            <a:r>
              <a:rPr lang="en-US" baseline="0" dirty="0"/>
              <a:t>There are 10 standards that make up the Empower Program. By adopting and implementing these standards, your facility is creating environments and policies that encourage your children and families to be:</a:t>
            </a:r>
          </a:p>
          <a:p>
            <a:pPr marL="171450" indent="-171450">
              <a:buFont typeface="Arial" panose="020B0604020202020204" pitchFamily="34" charset="0"/>
              <a:buChar char="•"/>
            </a:pPr>
            <a:r>
              <a:rPr lang="en-US" baseline="0" dirty="0"/>
              <a:t>active, </a:t>
            </a:r>
          </a:p>
          <a:p>
            <a:pPr marL="171450" indent="-171450">
              <a:buFont typeface="Arial" panose="020B0604020202020204" pitchFamily="34" charset="0"/>
              <a:buChar char="•"/>
            </a:pPr>
            <a:r>
              <a:rPr lang="en-US" baseline="0" dirty="0"/>
              <a:t>sun safe, </a:t>
            </a:r>
          </a:p>
          <a:p>
            <a:pPr marL="171450" indent="-171450">
              <a:buFont typeface="Arial" panose="020B0604020202020204" pitchFamily="34" charset="0"/>
              <a:buChar char="•"/>
            </a:pPr>
            <a:r>
              <a:rPr lang="en-US" baseline="0" dirty="0"/>
              <a:t>eat healthy, </a:t>
            </a:r>
          </a:p>
          <a:p>
            <a:pPr marL="171450" indent="-171450">
              <a:buFont typeface="Arial" panose="020B0604020202020204" pitchFamily="34" charset="0"/>
              <a:buChar char="•"/>
            </a:pPr>
            <a:r>
              <a:rPr lang="en-US" baseline="0" dirty="0"/>
              <a:t>practice good oral health and </a:t>
            </a:r>
          </a:p>
          <a:p>
            <a:pPr marL="171450" indent="-171450">
              <a:buFont typeface="Arial" panose="020B0604020202020204" pitchFamily="34" charset="0"/>
              <a:buChar char="•"/>
            </a:pPr>
            <a:r>
              <a:rPr lang="en-US" baseline="0" dirty="0"/>
              <a:t>be tobacco free </a:t>
            </a:r>
          </a:p>
          <a:p>
            <a:pPr marL="0" indent="0">
              <a:buFont typeface="Arial" panose="020B0604020202020204" pitchFamily="34" charset="0"/>
              <a:buNone/>
            </a:pPr>
            <a:endParaRPr lang="en-US" baseline="0" dirty="0"/>
          </a:p>
          <a:p>
            <a:pPr marL="0" indent="0">
              <a:buFont typeface="Arial" panose="020B0604020202020204" pitchFamily="34" charset="0"/>
              <a:buNone/>
            </a:pPr>
            <a:r>
              <a:rPr lang="en-US" baseline="0" dirty="0"/>
              <a:t>The 10 standards are: (option have the participants take turns reading each standard.)</a:t>
            </a:r>
          </a:p>
          <a:p>
            <a:pPr marL="171450" indent="-171450">
              <a:buFont typeface="Arial" panose="020B0604020202020204" pitchFamily="34" charset="0"/>
              <a:buChar char="•"/>
            </a:pPr>
            <a:r>
              <a:rPr lang="en-US" baseline="0" dirty="0"/>
              <a:t>advance slide for oval to highlight standard</a:t>
            </a:r>
          </a:p>
          <a:p>
            <a:pPr marL="628650" lvl="1" indent="-171450">
              <a:buFont typeface="Arial" panose="020B0604020202020204" pitchFamily="34" charset="0"/>
              <a:buChar char="•"/>
            </a:pPr>
            <a:r>
              <a:rPr lang="en-US" baseline="0" dirty="0"/>
              <a:t>Read  or ask participants to volunteer to read: “Provide at least 60 minutes of daily physical activity, including adult-led and free-play. Limit screen time to three hours or less per week and no more than 60 minutes of sedentary activity at a time.”</a:t>
            </a:r>
          </a:p>
          <a:p>
            <a:pPr marL="171450" indent="-171450">
              <a:buFont typeface="Arial" panose="020B0604020202020204" pitchFamily="34" charset="0"/>
              <a:buChar char="•"/>
            </a:pPr>
            <a:r>
              <a:rPr lang="en-US" baseline="0" dirty="0"/>
              <a:t>advance slide for oval to highlight standard</a:t>
            </a:r>
          </a:p>
          <a:p>
            <a:pPr marL="628650" lvl="1" indent="-171450">
              <a:buFont typeface="Arial" panose="020B0604020202020204" pitchFamily="34" charset="0"/>
              <a:buChar char="•"/>
            </a:pPr>
            <a:r>
              <a:rPr lang="en-US" baseline="0" dirty="0"/>
              <a:t>Read  or ask participants to volunteer to read: “Practice sun safety”</a:t>
            </a:r>
          </a:p>
          <a:p>
            <a:pPr marL="171450" indent="-171450">
              <a:buFont typeface="Arial" panose="020B0604020202020204" pitchFamily="34" charset="0"/>
              <a:buChar char="•"/>
            </a:pPr>
            <a:r>
              <a:rPr lang="en-US" baseline="0" dirty="0"/>
              <a:t>advance slide for oval to highlight standard</a:t>
            </a:r>
          </a:p>
          <a:p>
            <a:pPr marL="628650" lvl="1" indent="-171450">
              <a:buFont typeface="Arial" panose="020B0604020202020204" pitchFamily="34" charset="0"/>
              <a:buChar char="•"/>
            </a:pPr>
            <a:r>
              <a:rPr lang="en-US" baseline="0" dirty="0"/>
              <a:t>Read  or ask participants to volunteer to read: “Provide a breastfeeding friendly environment”</a:t>
            </a:r>
          </a:p>
          <a:p>
            <a:pPr marL="171450" indent="-171450">
              <a:buFont typeface="Arial" panose="020B0604020202020204" pitchFamily="34" charset="0"/>
              <a:buChar char="•"/>
            </a:pPr>
            <a:r>
              <a:rPr lang="en-US" baseline="0" dirty="0"/>
              <a:t>advance slide for oval to highlight standard</a:t>
            </a:r>
          </a:p>
          <a:p>
            <a:pPr marL="628650" lvl="1" indent="-171450">
              <a:buFont typeface="Arial" panose="020B0604020202020204" pitchFamily="34" charset="0"/>
              <a:buChar char="•"/>
            </a:pPr>
            <a:r>
              <a:rPr lang="en-US" baseline="0" dirty="0"/>
              <a:t>Read  or ask participants to volunteer to read: “Limit serving fruit juice to no more than two times a week”</a:t>
            </a:r>
          </a:p>
          <a:p>
            <a:pPr marL="171450" indent="-171450">
              <a:buFont typeface="Arial" panose="020B0604020202020204" pitchFamily="34" charset="0"/>
              <a:buChar char="•"/>
            </a:pPr>
            <a:r>
              <a:rPr lang="en-US" baseline="0" dirty="0"/>
              <a:t>advance slide for oval to highlight standard</a:t>
            </a:r>
          </a:p>
          <a:p>
            <a:pPr marL="628650" lvl="1" indent="-171450">
              <a:buFont typeface="Arial" panose="020B0604020202020204" pitchFamily="34" charset="0"/>
              <a:buChar char="•"/>
            </a:pPr>
            <a:r>
              <a:rPr lang="en-US" baseline="0" dirty="0"/>
              <a:t>Read  or ask participants to volunteer to read: “Determine whether the facility is eligible for USDA’s Child and Adult Care Food Program and participate if eligible.”</a:t>
            </a:r>
          </a:p>
          <a:p>
            <a:pPr marL="171450" indent="-171450">
              <a:buFont typeface="Arial" panose="020B0604020202020204" pitchFamily="34" charset="0"/>
              <a:buChar char="•"/>
            </a:pPr>
            <a:r>
              <a:rPr lang="en-US" baseline="0" dirty="0"/>
              <a:t>advance slide for oval to highlight standard</a:t>
            </a:r>
          </a:p>
          <a:p>
            <a:pPr marL="628650" lvl="1" indent="-171450">
              <a:buFont typeface="Arial" panose="020B0604020202020204" pitchFamily="34" charset="0"/>
              <a:buChar char="•"/>
            </a:pPr>
            <a:r>
              <a:rPr lang="en-US" baseline="0" dirty="0"/>
              <a:t>Read  or ask participants to volunteer to read: “Serve meals family-style and do not use food as a reward”</a:t>
            </a:r>
          </a:p>
          <a:p>
            <a:pPr marL="171450" indent="-171450">
              <a:buFont typeface="Arial" panose="020B0604020202020204" pitchFamily="34" charset="0"/>
              <a:buChar char="•"/>
            </a:pPr>
            <a:r>
              <a:rPr lang="en-US" baseline="0" dirty="0"/>
              <a:t>advance slide for oval to highlight standard</a:t>
            </a:r>
          </a:p>
          <a:p>
            <a:pPr marL="628650" lvl="1" indent="-171450">
              <a:buFont typeface="Arial" panose="020B0604020202020204" pitchFamily="34" charset="0"/>
              <a:buChar char="•"/>
            </a:pPr>
            <a:r>
              <a:rPr lang="en-US" baseline="0" dirty="0"/>
              <a:t>Read  or ask participants to volunteer to read: “Provide monthly oral health education or implement a </a:t>
            </a:r>
            <a:r>
              <a:rPr lang="en-US" baseline="0" dirty="0" err="1"/>
              <a:t>toothbrushing</a:t>
            </a:r>
            <a:r>
              <a:rPr lang="en-US" baseline="0" dirty="0"/>
              <a:t> program” </a:t>
            </a:r>
          </a:p>
          <a:p>
            <a:pPr marL="171450" indent="-171450">
              <a:buFont typeface="Arial" panose="020B0604020202020204" pitchFamily="34" charset="0"/>
              <a:buChar char="•"/>
            </a:pPr>
            <a:r>
              <a:rPr lang="en-US" baseline="0" dirty="0"/>
              <a:t>advance slide for oval to highlight standard</a:t>
            </a:r>
          </a:p>
          <a:p>
            <a:pPr marL="628650" lvl="1" indent="-171450">
              <a:buFont typeface="Arial" panose="020B0604020202020204" pitchFamily="34" charset="0"/>
              <a:buChar char="•"/>
            </a:pPr>
            <a:r>
              <a:rPr lang="en-US" baseline="0" dirty="0"/>
              <a:t>Read  or ask participants to volunteer to read: “Ensure staff members and child care providers receive three hours of training annually on Empower topics”</a:t>
            </a:r>
          </a:p>
          <a:p>
            <a:pPr marL="171450" indent="-171450">
              <a:buFont typeface="Arial" panose="020B0604020202020204" pitchFamily="34" charset="0"/>
              <a:buChar char="•"/>
            </a:pPr>
            <a:r>
              <a:rPr lang="en-US" baseline="0" dirty="0"/>
              <a:t>advance slide for oval to highlight standard</a:t>
            </a:r>
          </a:p>
          <a:p>
            <a:pPr marL="628650" lvl="1" indent="-171450">
              <a:buFont typeface="Arial" panose="020B0604020202020204" pitchFamily="34" charset="0"/>
              <a:buChar char="•"/>
            </a:pPr>
            <a:r>
              <a:rPr lang="en-US" baseline="0" dirty="0"/>
              <a:t>Read  or ask participants to volunteer to read: “Make Arizona Smoker’s Helpline (</a:t>
            </a:r>
            <a:r>
              <a:rPr lang="en-US" baseline="0" dirty="0" err="1"/>
              <a:t>ASHLine</a:t>
            </a:r>
            <a:r>
              <a:rPr lang="en-US" baseline="0" dirty="0"/>
              <a:t>) education materials available at all times”</a:t>
            </a:r>
          </a:p>
          <a:p>
            <a:pPr marL="171450" indent="-171450">
              <a:buFont typeface="Arial" panose="020B0604020202020204" pitchFamily="34" charset="0"/>
              <a:buChar char="•"/>
            </a:pPr>
            <a:r>
              <a:rPr lang="en-US" baseline="0" dirty="0"/>
              <a:t>advance slide for oval to highlight standard</a:t>
            </a:r>
          </a:p>
          <a:p>
            <a:pPr marL="628650" lvl="1" indent="-171450">
              <a:buFont typeface="Arial" panose="020B0604020202020204" pitchFamily="34" charset="0"/>
              <a:buChar char="•"/>
            </a:pPr>
            <a:r>
              <a:rPr lang="en-US" baseline="0" dirty="0"/>
              <a:t>Read  or ask participants to volunteer to read: “Maintain a smoke-free environment”</a:t>
            </a:r>
          </a:p>
          <a:p>
            <a:pPr marL="628650" lvl="1" indent="-171450">
              <a:buFont typeface="Arial" panose="020B0604020202020204" pitchFamily="34" charset="0"/>
              <a:buChar char="•"/>
            </a:pPr>
            <a:endParaRPr lang="en-US" baseline="0" dirty="0"/>
          </a:p>
          <a:p>
            <a:pPr marL="171450" lvl="0" indent="-171450">
              <a:buFont typeface="Arial" panose="020B0604020202020204" pitchFamily="34" charset="0"/>
              <a:buChar char="•"/>
            </a:pPr>
            <a:endParaRPr lang="en-US" baseline="0" dirty="0"/>
          </a:p>
          <a:p>
            <a:pPr marL="0" indent="0">
              <a:buFont typeface="Arial" panose="020B0604020202020204" pitchFamily="34" charset="0"/>
              <a:buNone/>
            </a:pPr>
            <a:endParaRPr lang="en-US" baseline="0" dirty="0"/>
          </a:p>
          <a:p>
            <a:pPr marL="0" indent="0">
              <a:buFont typeface="Arial" panose="020B0604020202020204" pitchFamily="34" charset="0"/>
              <a:buNone/>
            </a:pPr>
            <a:r>
              <a:rPr lang="en-US" b="1" baseline="0" dirty="0"/>
              <a:t>Animation:</a:t>
            </a:r>
          </a:p>
          <a:p>
            <a:pPr marL="171450" indent="-171450">
              <a:buFont typeface="Arial" panose="020B0604020202020204" pitchFamily="34" charset="0"/>
              <a:buChar char="•"/>
            </a:pPr>
            <a:r>
              <a:rPr lang="en-US" b="0" baseline="0" dirty="0"/>
              <a:t>Animation is used to highlight each standard. Click to advance for a red oval to highlight each standard.</a:t>
            </a:r>
          </a:p>
          <a:p>
            <a:endParaRPr lang="en-US" b="1" baseline="0" dirty="0"/>
          </a:p>
          <a:p>
            <a:r>
              <a:rPr lang="en-US" b="1" baseline="0" dirty="0"/>
              <a:t>Guidebook Reference: </a:t>
            </a:r>
            <a:r>
              <a:rPr lang="en-US" b="0" baseline="0" dirty="0"/>
              <a:t>Page 7 lists the 10 standards</a:t>
            </a:r>
            <a:endParaRPr lang="en-US" b="1" baseline="0" dirty="0"/>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16</a:t>
            </a:fld>
            <a:endParaRPr lang="en-US" dirty="0"/>
          </a:p>
        </p:txBody>
      </p:sp>
    </p:spTree>
    <p:extLst>
      <p:ext uri="{BB962C8B-B14F-4D97-AF65-F5344CB8AC3E}">
        <p14:creationId xmlns:p14="http://schemas.microsoft.com/office/powerpoint/2010/main" val="9759402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Background: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Power UP Slides are a combination of knowledge checks and/or attention grabbers to break up the didactic lecture and increase retention. </a:t>
            </a:r>
          </a:p>
          <a:p>
            <a:endParaRPr lang="en-US" b="1" baseline="0" dirty="0"/>
          </a:p>
          <a:p>
            <a:r>
              <a:rPr lang="en-US" b="1" baseline="0" dirty="0"/>
              <a:t>Instructions: </a:t>
            </a:r>
          </a:p>
          <a:p>
            <a:pPr marL="171450" indent="-171450">
              <a:buFont typeface="Arial" panose="020B0604020202020204" pitchFamily="34" charset="0"/>
              <a:buChar char="•"/>
            </a:pPr>
            <a:r>
              <a:rPr lang="en-US" b="0" baseline="0" dirty="0"/>
              <a:t>Time to move our body. Please stand if you are able to. If not, you can do these activities from your seated position. </a:t>
            </a:r>
          </a:p>
          <a:p>
            <a:pPr marL="171450" indent="-171450">
              <a:buFont typeface="Arial" panose="020B0604020202020204" pitchFamily="34" charset="0"/>
              <a:buChar char="•"/>
            </a:pPr>
            <a:r>
              <a:rPr lang="en-US" b="0" baseline="0" dirty="0"/>
              <a:t>I am going to show you a few pictures. When you see the picture, act out the photo. For example, if I show a picture of someone walking, you will walk in place.</a:t>
            </a:r>
          </a:p>
          <a:p>
            <a:pPr marL="171450" indent="-171450">
              <a:buFont typeface="Arial" panose="020B0604020202020204" pitchFamily="34" charset="0"/>
              <a:buChar char="•"/>
            </a:pPr>
            <a:r>
              <a:rPr lang="en-US" b="0" baseline="0" dirty="0"/>
              <a:t>As you are moving, think about how old children are when they learn to do this activity</a:t>
            </a:r>
          </a:p>
          <a:p>
            <a:pPr marL="171450" indent="-171450">
              <a:buFont typeface="Arial" panose="020B0604020202020204" pitchFamily="34" charset="0"/>
              <a:buChar char="•"/>
            </a:pPr>
            <a:endParaRPr lang="en-US" b="0" baseline="0" dirty="0"/>
          </a:p>
          <a:p>
            <a:pPr marL="0" indent="0">
              <a:buFont typeface="Arial" panose="020B0604020202020204" pitchFamily="34" charset="0"/>
              <a:buNone/>
            </a:pPr>
            <a:r>
              <a:rPr lang="en-US" b="1" baseline="0" dirty="0"/>
              <a:t>Sample Script:</a:t>
            </a:r>
          </a:p>
          <a:p>
            <a:pPr marL="171450" indent="-171450">
              <a:buFont typeface="Arial" panose="020B0604020202020204" pitchFamily="34" charset="0"/>
              <a:buChar char="•"/>
            </a:pPr>
            <a:r>
              <a:rPr lang="en-US" b="0" baseline="0" dirty="0"/>
              <a:t>Click to advance slide</a:t>
            </a:r>
          </a:p>
          <a:p>
            <a:pPr marL="171450" indent="-171450">
              <a:buFont typeface="Arial" panose="020B0604020202020204" pitchFamily="34" charset="0"/>
              <a:buChar char="•"/>
            </a:pPr>
            <a:r>
              <a:rPr lang="en-US" b="0" baseline="0" dirty="0"/>
              <a:t>[demonstrate balancing on one leg] ask when do children learn to balance on one leg? </a:t>
            </a:r>
          </a:p>
          <a:p>
            <a:pPr marL="628650" lvl="1" indent="-171450">
              <a:buFont typeface="Arial" panose="020B0604020202020204" pitchFamily="34" charset="0"/>
              <a:buChar char="•"/>
            </a:pPr>
            <a:r>
              <a:rPr lang="en-US" b="0" baseline="0" dirty="0"/>
              <a:t>ANSWER: 3 years can balance briefly on one foot.</a:t>
            </a:r>
          </a:p>
          <a:p>
            <a:pPr marL="171450" lvl="0" indent="-171450">
              <a:buFont typeface="Arial" panose="020B0604020202020204" pitchFamily="34" charset="0"/>
              <a:buChar char="•"/>
            </a:pPr>
            <a:r>
              <a:rPr lang="en-US" b="0" baseline="0" dirty="0"/>
              <a:t>Click to advance slide</a:t>
            </a:r>
          </a:p>
          <a:p>
            <a:pPr marL="171450" lvl="0" indent="-171450">
              <a:buFont typeface="Arial" panose="020B0604020202020204" pitchFamily="34" charset="0"/>
              <a:buChar char="•"/>
            </a:pPr>
            <a:r>
              <a:rPr lang="en-US" b="0" baseline="0" dirty="0"/>
              <a:t>[demonstrate throw a ball motion] when do children learn to throw a ball?</a:t>
            </a:r>
          </a:p>
          <a:p>
            <a:pPr marL="628650" lvl="1" indent="-171450">
              <a:buFont typeface="Arial" panose="020B0604020202020204" pitchFamily="34" charset="0"/>
              <a:buChar char="•"/>
            </a:pPr>
            <a:r>
              <a:rPr lang="en-US" b="0" baseline="0" dirty="0"/>
              <a:t>ANSWER: 3 years old, can throw a large ball</a:t>
            </a:r>
          </a:p>
          <a:p>
            <a:pPr marL="171450" lvl="0" indent="-171450">
              <a:buFont typeface="Arial" panose="020B0604020202020204" pitchFamily="34" charset="0"/>
              <a:buChar char="•"/>
            </a:pPr>
            <a:r>
              <a:rPr lang="en-US" b="0" baseline="0" dirty="0"/>
              <a:t>Click to advance slide</a:t>
            </a:r>
          </a:p>
          <a:p>
            <a:pPr marL="171450" lvl="0" indent="-171450">
              <a:buFont typeface="Arial" panose="020B0604020202020204" pitchFamily="34" charset="0"/>
              <a:buChar char="•"/>
            </a:pPr>
            <a:r>
              <a:rPr lang="en-US" b="0" baseline="0" dirty="0"/>
              <a:t>[demonstrate catching a ball motion] when do children learn to catch a ball?</a:t>
            </a:r>
          </a:p>
          <a:p>
            <a:pPr marL="628650" lvl="1" indent="-171450">
              <a:buFont typeface="Arial" panose="020B0604020202020204" pitchFamily="34" charset="0"/>
              <a:buChar char="•"/>
            </a:pPr>
            <a:r>
              <a:rPr lang="en-US" b="0" baseline="0" dirty="0"/>
              <a:t>ANSWER: 3 years old, start to catch a ball and by 5 most can catch a ball with hands</a:t>
            </a:r>
          </a:p>
          <a:p>
            <a:pPr marL="171450" lvl="0" indent="-171450">
              <a:buFont typeface="Arial" panose="020B0604020202020204" pitchFamily="34" charset="0"/>
              <a:buChar char="•"/>
            </a:pPr>
            <a:r>
              <a:rPr lang="en-US" b="0" baseline="0" dirty="0"/>
              <a:t>Click to advance slide</a:t>
            </a:r>
          </a:p>
          <a:p>
            <a:pPr marL="171450" lvl="0" indent="-171450">
              <a:buFont typeface="Arial" panose="020B0604020202020204" pitchFamily="34" charset="0"/>
              <a:buChar char="•"/>
            </a:pPr>
            <a:r>
              <a:rPr lang="en-US" b="0" baseline="0" dirty="0"/>
              <a:t>[demonstrate monkey bars motion] when do children learn to do the monkey bars?</a:t>
            </a:r>
          </a:p>
          <a:p>
            <a:pPr marL="628650" lvl="1" indent="-171450">
              <a:buFont typeface="Arial" panose="020B0604020202020204" pitchFamily="34" charset="0"/>
              <a:buChar char="•"/>
            </a:pPr>
            <a:r>
              <a:rPr lang="en-US" b="0" baseline="0" dirty="0"/>
              <a:t>ANSWER: 4 – 5 year </a:t>
            </a:r>
            <a:r>
              <a:rPr lang="en-US" b="0" baseline="0" dirty="0" err="1"/>
              <a:t>olds</a:t>
            </a:r>
            <a:r>
              <a:rPr lang="en-US" b="0" baseline="0" dirty="0"/>
              <a:t> can start to hang from a monkey bar, but crossing monkey bars occurs closer to 6 and older school age children. </a:t>
            </a:r>
          </a:p>
          <a:p>
            <a:endParaRPr lang="en-US" b="1" baseline="0" dirty="0"/>
          </a:p>
          <a:p>
            <a:endParaRPr lang="en-US" b="1" baseline="0" dirty="0"/>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17</a:t>
            </a:fld>
            <a:endParaRPr lang="en-US" dirty="0"/>
          </a:p>
        </p:txBody>
      </p:sp>
    </p:spTree>
    <p:extLst>
      <p:ext uri="{BB962C8B-B14F-4D97-AF65-F5344CB8AC3E}">
        <p14:creationId xmlns:p14="http://schemas.microsoft.com/office/powerpoint/2010/main" val="18356419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r>
              <a:rPr lang="en-US" dirty="0"/>
              <a:t>:</a:t>
            </a:r>
          </a:p>
          <a:p>
            <a:r>
              <a:rPr lang="en-US" b="1" dirty="0"/>
              <a:t>Background</a:t>
            </a:r>
            <a:r>
              <a:rPr lang="en-US" dirty="0"/>
              <a:t>: This slide serves to</a:t>
            </a:r>
            <a:r>
              <a:rPr lang="en-US" baseline="0" dirty="0"/>
              <a:t> transition the presentation to Standard 1: Physical Activity and Screen Time</a:t>
            </a:r>
            <a:endParaRPr lang="en-US" dirty="0"/>
          </a:p>
          <a:p>
            <a:endParaRPr lang="en-US" b="1" dirty="0"/>
          </a:p>
          <a:p>
            <a:r>
              <a:rPr lang="en-US" b="1" dirty="0"/>
              <a:t>Sample Script:</a:t>
            </a:r>
          </a:p>
          <a:p>
            <a:r>
              <a:rPr lang="en-US" b="0" dirty="0"/>
              <a:t>Let’s talk about Standard</a:t>
            </a:r>
            <a:r>
              <a:rPr lang="en-US" b="0" baseline="0" dirty="0"/>
              <a:t> 1, encouraging physical activity and limiting screen time.</a:t>
            </a:r>
            <a:endParaRPr lang="en-US" b="0" dirty="0"/>
          </a:p>
          <a:p>
            <a:pPr marL="171450" indent="-171450">
              <a:buFont typeface="Arial" panose="020B0604020202020204" pitchFamily="34" charset="0"/>
              <a:buChar char="•"/>
            </a:pPr>
            <a:r>
              <a:rPr lang="en-US" dirty="0"/>
              <a:t>Why</a:t>
            </a:r>
            <a:r>
              <a:rPr lang="en-US" baseline="0" dirty="0"/>
              <a:t> is this important: </a:t>
            </a:r>
          </a:p>
          <a:p>
            <a:pPr marL="628650" lvl="1" indent="-171450">
              <a:buFont typeface="Arial" panose="020B0604020202020204" pitchFamily="34" charset="0"/>
              <a:buChar char="•"/>
            </a:pPr>
            <a:r>
              <a:rPr lang="en-US" baseline="0" dirty="0"/>
              <a:t>Physical activity and movement are important for a child’s learning and developing brain. Think about all the coordination it take to learn to roll over, walk, catch a ball, or jump on one leg.</a:t>
            </a:r>
          </a:p>
          <a:p>
            <a:pPr marL="628650" lvl="1" indent="-171450">
              <a:buFont typeface="Arial" panose="020B0604020202020204" pitchFamily="34" charset="0"/>
              <a:buChar char="•"/>
            </a:pPr>
            <a:r>
              <a:rPr lang="en-US" baseline="0" dirty="0"/>
              <a:t>It is also an important habit for life to prevent obesity and chronic disease.   </a:t>
            </a:r>
          </a:p>
          <a:p>
            <a:pPr marL="171450" lvl="0" indent="-171450">
              <a:buFont typeface="Arial" panose="020B0604020202020204" pitchFamily="34" charset="0"/>
              <a:buChar char="•"/>
            </a:pPr>
            <a:r>
              <a:rPr lang="en-US" baseline="0" dirty="0"/>
              <a:t>Components of this standard: </a:t>
            </a:r>
          </a:p>
          <a:p>
            <a:pPr marL="628650" lvl="1" indent="-171450">
              <a:buFont typeface="Arial" panose="020B0604020202020204" pitchFamily="34" charset="0"/>
              <a:buChar char="•"/>
            </a:pPr>
            <a:r>
              <a:rPr lang="en-US" baseline="0" dirty="0"/>
              <a:t>Increase the amount of time children spend being active indoors and outdoors while in early care and education. </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Include adult-led activities and free-play to encourage more intense activity that  includes moderate to vigorous activity levels. </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Physical activity is never used or withheld from children as a form of punishment. We want children to have a positive experience with physical activity to create that lifelong healthy habit</a:t>
            </a:r>
          </a:p>
          <a:p>
            <a:pPr marL="628650" lvl="1" indent="-171450">
              <a:buFont typeface="Arial" panose="020B0604020202020204" pitchFamily="34" charset="0"/>
              <a:buChar char="•"/>
            </a:pPr>
            <a:r>
              <a:rPr lang="en-US" baseline="0" dirty="0"/>
              <a:t>Limit sedentary time to no more than 60 minutes at time. Nap times are an exception to this rule.</a:t>
            </a:r>
          </a:p>
          <a:p>
            <a:pPr marL="628650" lvl="1" indent="-171450">
              <a:buFont typeface="Arial" panose="020B0604020202020204" pitchFamily="34" charset="0"/>
              <a:buChar char="•"/>
            </a:pPr>
            <a:r>
              <a:rPr lang="en-US" baseline="0" dirty="0"/>
              <a:t>Limit screen time to three hours or less per week. Children under age two are not allowed any screen time and screen time is not allowed during meals or snacks.</a:t>
            </a:r>
          </a:p>
          <a:p>
            <a:pPr marL="457200" lvl="1" indent="0">
              <a:buFont typeface="Arial" panose="020B0604020202020204" pitchFamily="34" charset="0"/>
              <a:buNone/>
            </a:pPr>
            <a:endParaRPr lang="en-US" baseline="0" dirty="0"/>
          </a:p>
          <a:p>
            <a:pPr marL="0" lvl="0" indent="0">
              <a:buFont typeface="Arial" panose="020B0604020202020204" pitchFamily="34" charset="0"/>
              <a:buNone/>
            </a:pPr>
            <a:r>
              <a:rPr lang="en-US" baseline="0" dirty="0"/>
              <a:t>Guidebook: Page 9 - 14</a:t>
            </a:r>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18</a:t>
            </a:fld>
            <a:endParaRPr lang="en-US" dirty="0"/>
          </a:p>
        </p:txBody>
      </p:sp>
    </p:spTree>
    <p:extLst>
      <p:ext uri="{BB962C8B-B14F-4D97-AF65-F5344CB8AC3E}">
        <p14:creationId xmlns:p14="http://schemas.microsoft.com/office/powerpoint/2010/main" val="34328010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r>
              <a:rPr lang="en-US" dirty="0"/>
              <a:t>:</a:t>
            </a:r>
          </a:p>
          <a:p>
            <a:r>
              <a:rPr lang="en-US" b="1" dirty="0"/>
              <a:t>Background</a:t>
            </a:r>
            <a:r>
              <a:rPr lang="en-US" dirty="0"/>
              <a:t>: This slide serves to</a:t>
            </a:r>
            <a:r>
              <a:rPr lang="en-US" baseline="0" dirty="0"/>
              <a:t> transition the presentation to Standard 1: Physical Activity and Screen Time</a:t>
            </a:r>
            <a:endParaRPr lang="en-US" dirty="0"/>
          </a:p>
          <a:p>
            <a:endParaRPr lang="en-US" b="1" dirty="0"/>
          </a:p>
          <a:p>
            <a:r>
              <a:rPr lang="en-US" b="1" dirty="0"/>
              <a:t>Sample Script:</a:t>
            </a:r>
            <a:endParaRPr lang="en-US" dirty="0"/>
          </a:p>
          <a:p>
            <a:pPr marL="285734" indent="-285734">
              <a:buFont typeface="Arial" pitchFamily="34" charset="0"/>
              <a:buChar char="•"/>
            </a:pPr>
            <a:r>
              <a:rPr lang="en-US" dirty="0"/>
              <a:t>When discussing physical activity in children, it is important to understand why physical activity is important and what the risks are for being physically inactive </a:t>
            </a:r>
          </a:p>
          <a:p>
            <a:pPr marL="285734" indent="-285734">
              <a:buFont typeface="Arial" pitchFamily="34" charset="0"/>
              <a:buChar char="•"/>
            </a:pPr>
            <a:r>
              <a:rPr lang="en-US" dirty="0"/>
              <a:t>(Click to advance</a:t>
            </a:r>
            <a:r>
              <a:rPr lang="en-US" baseline="0" dirty="0"/>
              <a:t> slide) </a:t>
            </a:r>
            <a:r>
              <a:rPr lang="en-US" dirty="0"/>
              <a:t>Physical</a:t>
            </a:r>
            <a:r>
              <a:rPr lang="en-US" baseline="0" dirty="0"/>
              <a:t> activity is one of the best ways adults and children can stay healthy. Over time if we do not get enough physical activity, we are more likely to suffer from </a:t>
            </a:r>
            <a:r>
              <a:rPr lang="en-US" dirty="0"/>
              <a:t>cancer, diabetes, heart disease, stroke,</a:t>
            </a:r>
            <a:r>
              <a:rPr lang="en-US" baseline="0" dirty="0"/>
              <a:t> </a:t>
            </a:r>
            <a:r>
              <a:rPr lang="en-US" dirty="0"/>
              <a:t>obesity, osteoporosis, and mental health disorders, like depression and anxiety.</a:t>
            </a:r>
          </a:p>
          <a:p>
            <a:pPr marL="285734" indent="-285734">
              <a:buFont typeface="Arial" pitchFamily="34" charset="0"/>
              <a:buChar char="•"/>
            </a:pPr>
            <a:r>
              <a:rPr lang="en-US" dirty="0"/>
              <a:t>Physical</a:t>
            </a:r>
            <a:r>
              <a:rPr lang="en-US" baseline="0" dirty="0"/>
              <a:t> activity also plays a vital role in the healthy development of children. It helps grow strong muscles and bones and can even help improve learning. </a:t>
            </a:r>
          </a:p>
          <a:p>
            <a:pPr marL="285734" indent="-285734">
              <a:buFont typeface="Arial" pitchFamily="34" charset="0"/>
              <a:buChar char="•"/>
            </a:pPr>
            <a:r>
              <a:rPr lang="en-US" baseline="0" dirty="0"/>
              <a:t>Most importantly, helping children establish fun and enjoyable relationships with physical activity as a child will carry with them into adulthood. I</a:t>
            </a:r>
            <a:r>
              <a:rPr lang="en-US" dirty="0"/>
              <a:t>f children learn to be physically active and engage in regular physical activity when they are young, they are more likely to be physically active as adults</a:t>
            </a:r>
            <a:r>
              <a:rPr lang="en-US" baseline="0" dirty="0"/>
              <a:t>. </a:t>
            </a:r>
            <a:r>
              <a:rPr lang="en-US" dirty="0"/>
              <a:t>  </a:t>
            </a:r>
          </a:p>
          <a:p>
            <a:pPr marL="0" indent="0">
              <a:buFont typeface="Arial" pitchFamily="34" charset="0"/>
              <a:buNone/>
            </a:pPr>
            <a:r>
              <a:rPr lang="en-US" b="1" dirty="0"/>
              <a:t>Animation:</a:t>
            </a:r>
          </a:p>
          <a:p>
            <a:pPr marL="171450" indent="-171450">
              <a:buFont typeface="Arial" panose="020B0604020202020204" pitchFamily="34" charset="0"/>
              <a:buChar char="•"/>
            </a:pPr>
            <a:r>
              <a:rPr lang="en-US" b="0" dirty="0"/>
              <a:t>1</a:t>
            </a:r>
            <a:r>
              <a:rPr lang="en-US" b="0" baseline="30000" dirty="0"/>
              <a:t>st</a:t>
            </a:r>
            <a:r>
              <a:rPr lang="en-US" b="0" baseline="0" dirty="0"/>
              <a:t> click will advance slide to show picture of physical activity benefits for children</a:t>
            </a:r>
            <a:endParaRPr lang="en-US" b="0" dirty="0"/>
          </a:p>
        </p:txBody>
      </p:sp>
      <p:sp>
        <p:nvSpPr>
          <p:cNvPr id="4" name="Slide Number Placeholder 3"/>
          <p:cNvSpPr>
            <a:spLocks noGrp="1"/>
          </p:cNvSpPr>
          <p:nvPr>
            <p:ph type="sldNum" sz="quarter" idx="10"/>
          </p:nvPr>
        </p:nvSpPr>
        <p:spPr/>
        <p:txBody>
          <a:bodyPr/>
          <a:lstStyle/>
          <a:p>
            <a:fld id="{F8D94CB4-751F-410E-9070-F23AAB2B6030}" type="slidenum">
              <a:rPr lang="en-US" smtClean="0"/>
              <a:t>19</a:t>
            </a:fld>
            <a:endParaRPr lang="en-US"/>
          </a:p>
        </p:txBody>
      </p:sp>
    </p:spTree>
    <p:extLst>
      <p:ext uri="{BB962C8B-B14F-4D97-AF65-F5344CB8AC3E}">
        <p14:creationId xmlns:p14="http://schemas.microsoft.com/office/powerpoint/2010/main" val="2332558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endParaRPr lang="en-US" b="1" u="sng" dirty="0"/>
          </a:p>
          <a:p>
            <a:r>
              <a:rPr lang="en-US" b="1" u="none" dirty="0"/>
              <a:t>Background</a:t>
            </a:r>
            <a:r>
              <a:rPr lang="en-US" b="1" u="none" baseline="0" dirty="0"/>
              <a:t>: </a:t>
            </a:r>
            <a:r>
              <a:rPr lang="en-US" b="0" dirty="0"/>
              <a:t>This activity serves two purposes: an icebreaker and an experiential activity that can be used to link future slide [xx] re: environmental influences on behavior. </a:t>
            </a:r>
          </a:p>
          <a:p>
            <a:endParaRPr lang="en-US" b="0" dirty="0"/>
          </a:p>
          <a:p>
            <a:r>
              <a:rPr lang="en-US" b="1" u="sng" dirty="0"/>
              <a:t>Instructions</a:t>
            </a:r>
            <a:r>
              <a:rPr lang="en-US" b="0" u="sng" dirty="0"/>
              <a:t>:</a:t>
            </a:r>
          </a:p>
          <a:p>
            <a:r>
              <a:rPr lang="en-US" b="0" u="none" dirty="0"/>
              <a:t>A blank piece of paper and markers/crayons/and or coloring pencils should be placed at each table/station. </a:t>
            </a:r>
          </a:p>
          <a:p>
            <a:r>
              <a:rPr lang="en-US" b="0" u="none" dirty="0"/>
              <a:t>Instruct participants to draw a picture of their most memorable school lunch. </a:t>
            </a:r>
          </a:p>
          <a:p>
            <a:r>
              <a:rPr lang="en-US" b="0" u="none" dirty="0"/>
              <a:t>Ask them to include in the drawing not just the lunch itself, but what other factors influenced WHY they ate that lunch. </a:t>
            </a:r>
          </a:p>
          <a:p>
            <a:pPr marL="171450" indent="-171450">
              <a:buFontTx/>
              <a:buChar char="-"/>
            </a:pPr>
            <a:r>
              <a:rPr lang="en-US" b="0" u="none" dirty="0"/>
              <a:t>Examples of influences that may be offered to the group:</a:t>
            </a:r>
          </a:p>
          <a:p>
            <a:pPr marL="628650" lvl="1" indent="-171450">
              <a:buFontTx/>
              <a:buChar char="-"/>
            </a:pPr>
            <a:r>
              <a:rPr lang="en-US" b="0" u="none" dirty="0"/>
              <a:t>Were their friends eating that lunch?</a:t>
            </a:r>
          </a:p>
          <a:p>
            <a:pPr marL="628650" lvl="1" indent="-171450">
              <a:buFontTx/>
              <a:buChar char="-"/>
            </a:pPr>
            <a:r>
              <a:rPr lang="en-US" b="0" u="none" dirty="0"/>
              <a:t>Was it just the only option they had?</a:t>
            </a:r>
          </a:p>
          <a:p>
            <a:pPr marL="628650" lvl="1" indent="-171450">
              <a:buFontTx/>
              <a:buChar char="-"/>
            </a:pPr>
            <a:r>
              <a:rPr lang="en-US" b="0" u="none" dirty="0"/>
              <a:t>Was it their favorite that their parent provided?</a:t>
            </a:r>
          </a:p>
          <a:p>
            <a:pPr marL="628650" lvl="1" indent="-171450">
              <a:buFontTx/>
              <a:buChar char="-"/>
            </a:pPr>
            <a:r>
              <a:rPr lang="en-US" b="0" u="none" dirty="0"/>
              <a:t>Was it what was affordable?</a:t>
            </a:r>
          </a:p>
          <a:p>
            <a:pPr marL="628650" lvl="1" indent="-171450">
              <a:buFontTx/>
              <a:buChar char="-"/>
            </a:pPr>
            <a:r>
              <a:rPr lang="en-US" b="0" u="none" dirty="0"/>
              <a:t>Was it the best tasting option?</a:t>
            </a:r>
          </a:p>
          <a:p>
            <a:pPr marL="628650" lvl="1" indent="-171450">
              <a:buFontTx/>
              <a:buChar char="-"/>
            </a:pPr>
            <a:endParaRPr lang="en-US" b="0" u="none" dirty="0"/>
          </a:p>
          <a:p>
            <a:pPr marL="628650" lvl="1" indent="-171450">
              <a:buFontTx/>
              <a:buChar char="-"/>
            </a:pPr>
            <a:endParaRPr lang="en-US" b="0" u="none" dirty="0"/>
          </a:p>
          <a:p>
            <a:pPr marL="0" lvl="0" indent="0">
              <a:buFontTx/>
              <a:buNone/>
            </a:pPr>
            <a:r>
              <a:rPr lang="en-US" b="0" u="none" dirty="0"/>
              <a:t>Allow 5 – 10 minutes for participants to complete their drawing. Then, ask participants to either [depending on time and size of the group]:</a:t>
            </a:r>
          </a:p>
          <a:p>
            <a:pPr marL="228600" lvl="0" indent="-228600">
              <a:buFontTx/>
              <a:buAutoNum type="arabicParenR"/>
            </a:pPr>
            <a:r>
              <a:rPr lang="en-US" b="0" u="none" dirty="0"/>
              <a:t>Introduce themselves, where they are from and to describe their drawing to the whole group </a:t>
            </a:r>
          </a:p>
          <a:p>
            <a:pPr marL="228600" lvl="0" indent="-228600">
              <a:buFontTx/>
              <a:buAutoNum type="arabicParenR"/>
            </a:pPr>
            <a:endParaRPr lang="en-US" b="0" u="none" dirty="0"/>
          </a:p>
          <a:p>
            <a:pPr marL="0" lvl="0" indent="0">
              <a:buFontTx/>
              <a:buNone/>
            </a:pPr>
            <a:r>
              <a:rPr lang="en-US" b="0" u="none" dirty="0"/>
              <a:t>OR</a:t>
            </a:r>
          </a:p>
          <a:p>
            <a:pPr marL="0" lvl="0" indent="0">
              <a:buFontTx/>
              <a:buNone/>
            </a:pPr>
            <a:endParaRPr lang="en-US" b="0" u="none" dirty="0"/>
          </a:p>
          <a:p>
            <a:pPr marL="0" lvl="0" indent="0">
              <a:buFontTx/>
              <a:buNone/>
            </a:pPr>
            <a:r>
              <a:rPr lang="en-US" b="0" u="none" dirty="0"/>
              <a:t>2) Introduce themselves, where they are from and describe their drawing in their smaller groups/tables/partners </a:t>
            </a:r>
          </a:p>
          <a:p>
            <a:pPr marL="0" lvl="0" indent="0">
              <a:buFontTx/>
              <a:buNone/>
            </a:pPr>
            <a:endParaRPr lang="en-US" b="0" u="none" dirty="0"/>
          </a:p>
          <a:p>
            <a:pPr marL="0" lvl="0" indent="0">
              <a:buFontTx/>
              <a:buNone/>
            </a:pPr>
            <a:r>
              <a:rPr lang="en-US" b="0" u="none" dirty="0"/>
              <a:t>After the group shares their drawings, note various factors that were common among the participants. Note examples of environmental influences or policy if applicable. Examples include:</a:t>
            </a:r>
          </a:p>
          <a:p>
            <a:pPr marL="171450" lvl="0" indent="-171450">
              <a:buFontTx/>
              <a:buChar char="-"/>
            </a:pPr>
            <a:r>
              <a:rPr lang="en-US" b="0" u="none" dirty="0"/>
              <a:t>What was available in the cafeteria</a:t>
            </a:r>
          </a:p>
          <a:p>
            <a:pPr marL="171450" lvl="0" indent="-171450">
              <a:buFontTx/>
              <a:buChar char="-"/>
            </a:pPr>
            <a:r>
              <a:rPr lang="en-US" b="0" u="none" dirty="0"/>
              <a:t>What was provided by parents</a:t>
            </a:r>
          </a:p>
          <a:p>
            <a:pPr marL="171450" lvl="0" indent="-171450">
              <a:buFontTx/>
              <a:buChar char="-"/>
            </a:pPr>
            <a:r>
              <a:rPr lang="en-US" b="0" u="none" dirty="0"/>
              <a:t>How friends or peers influenced food choices</a:t>
            </a:r>
          </a:p>
          <a:p>
            <a:pPr marL="171450" lvl="0" indent="-171450">
              <a:buFontTx/>
              <a:buChar char="-"/>
            </a:pPr>
            <a:r>
              <a:rPr lang="en-US" b="0" u="none" dirty="0"/>
              <a:t>How food that was attractive or enjoyable was memorable </a:t>
            </a:r>
          </a:p>
          <a:p>
            <a:pPr marL="171450" lvl="0" indent="-171450">
              <a:buFontTx/>
              <a:buChar char="-"/>
            </a:pPr>
            <a:endParaRPr lang="en-US" b="0" u="none" dirty="0"/>
          </a:p>
          <a:p>
            <a:pPr marL="0" lvl="0" indent="0">
              <a:buFontTx/>
              <a:buNone/>
            </a:pPr>
            <a:r>
              <a:rPr lang="en-US" b="0" u="none" dirty="0"/>
              <a:t>Transition to next slide by stating that the purpose of today’s training is to discuss the Empower Program and how certain policy and environmental changes in the child care setting can create lasting impact. </a:t>
            </a:r>
          </a:p>
          <a:p>
            <a:pPr marL="0" lvl="0" indent="0">
              <a:buFontTx/>
              <a:buNone/>
            </a:pPr>
            <a:endParaRPr lang="en-US" b="0" u="none" dirty="0"/>
          </a:p>
        </p:txBody>
      </p:sp>
      <p:sp>
        <p:nvSpPr>
          <p:cNvPr id="4" name="Slide Number Placeholder 3"/>
          <p:cNvSpPr>
            <a:spLocks noGrp="1"/>
          </p:cNvSpPr>
          <p:nvPr>
            <p:ph type="sldNum" sz="quarter" idx="10"/>
          </p:nvPr>
        </p:nvSpPr>
        <p:spPr/>
        <p:txBody>
          <a:bodyPr/>
          <a:lstStyle/>
          <a:p>
            <a:fld id="{4BC04514-724F-4A4C-A75C-3A0A6C72B7C8}" type="slidenum">
              <a:rPr lang="en-US" smtClean="0"/>
              <a:t>2</a:t>
            </a:fld>
            <a:endParaRPr lang="en-US" dirty="0"/>
          </a:p>
        </p:txBody>
      </p:sp>
    </p:spTree>
    <p:extLst>
      <p:ext uri="{BB962C8B-B14F-4D97-AF65-F5344CB8AC3E}">
        <p14:creationId xmlns:p14="http://schemas.microsoft.com/office/powerpoint/2010/main" val="3892906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r>
              <a:rPr lang="en-US" dirty="0"/>
              <a:t>:</a:t>
            </a:r>
          </a:p>
          <a:p>
            <a:r>
              <a:rPr lang="en-US" b="1" dirty="0"/>
              <a:t>Background</a:t>
            </a:r>
            <a:r>
              <a:rPr lang="en-US" dirty="0"/>
              <a:t>: This slide serves to</a:t>
            </a:r>
            <a:r>
              <a:rPr lang="en-US" baseline="0" dirty="0"/>
              <a:t> share information on the connection between physical activity and  learning.  </a:t>
            </a:r>
            <a:endParaRPr lang="en-US" dirty="0"/>
          </a:p>
          <a:p>
            <a:endParaRPr lang="en-US" b="1" dirty="0"/>
          </a:p>
          <a:p>
            <a:r>
              <a:rPr lang="en-US" b="1" dirty="0"/>
              <a:t>Sample Script</a:t>
            </a:r>
            <a:endParaRPr lang="en-US" dirty="0"/>
          </a:p>
          <a:p>
            <a:pPr marL="171450" indent="-171450">
              <a:buFont typeface="Arial" panose="020B0604020202020204" pitchFamily="34" charset="0"/>
              <a:buChar char="•"/>
            </a:pPr>
            <a:r>
              <a:rPr lang="en-US" dirty="0"/>
              <a:t>This</a:t>
            </a:r>
            <a:r>
              <a:rPr lang="en-US" baseline="0" dirty="0"/>
              <a:t> image shows the results of a study used to demonstrated the effects physical activity has on students/children brain activity before taking a test.  The first group of students (brain on the left of screen) sat quietly for 20 minutes before taking a test.  The second group of students (right side of screen) went for a 20 minute walk before taking a test.  Notice the difference in the brain activity.  </a:t>
            </a:r>
          </a:p>
          <a:p>
            <a:pPr marL="171450" indent="-171450">
              <a:buFont typeface="Arial" panose="020B0604020202020204" pitchFamily="34" charset="0"/>
              <a:buChar char="•"/>
            </a:pPr>
            <a:r>
              <a:rPr lang="en-US" baseline="0" dirty="0"/>
              <a:t>Ask participants which brain appears to be more active (the walking group).  Ask participants which group of children they believe might perform better on the test (the walking group).  Ask participants to think about which brain they want in their classroom/child care group home?</a:t>
            </a:r>
            <a:endParaRPr lang="en-US" dirty="0"/>
          </a:p>
          <a:p>
            <a:pPr marL="171450" indent="-171450">
              <a:buFont typeface="Arial" panose="020B0604020202020204" pitchFamily="34" charset="0"/>
              <a:buChar char="•"/>
            </a:pPr>
            <a:r>
              <a:rPr lang="en-US" dirty="0"/>
              <a:t>Note</a:t>
            </a:r>
            <a:r>
              <a:rPr lang="en-US" baseline="0" dirty="0"/>
              <a:t> to participants that these e</a:t>
            </a:r>
            <a:r>
              <a:rPr lang="en-US" dirty="0"/>
              <a:t>ffects were shown to last up to 60 minutes after physical activity,</a:t>
            </a:r>
            <a:r>
              <a:rPr lang="en-US" baseline="0" dirty="0"/>
              <a:t> and this study helps explain why being physically active on a regular basis increases children’s capacity to learn and perform better academically.</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4E060CFD-E371-4B37-9C7B-F89BD27D4E42}"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19033973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r>
              <a:rPr lang="en-US" dirty="0"/>
              <a:t>:</a:t>
            </a:r>
          </a:p>
          <a:p>
            <a:r>
              <a:rPr lang="en-US" b="1" dirty="0"/>
              <a:t>Background</a:t>
            </a:r>
            <a:r>
              <a:rPr lang="en-US" dirty="0"/>
              <a:t>: This slide serves </a:t>
            </a:r>
            <a:r>
              <a:rPr lang="en-US" baseline="0" dirty="0"/>
              <a:t>as an attention grabber for participants to think of the environmental influences that prevent physical activity. </a:t>
            </a:r>
            <a:endParaRPr lang="en-US" dirty="0"/>
          </a:p>
          <a:p>
            <a:endParaRPr lang="en-US" b="1" dirty="0"/>
          </a:p>
          <a:p>
            <a:r>
              <a:rPr lang="en-US" b="1" dirty="0"/>
              <a:t>Sample Script:</a:t>
            </a:r>
            <a:endParaRPr lang="en-US" baseline="0" dirty="0"/>
          </a:p>
          <a:p>
            <a:pPr marL="171441" indent="-171441">
              <a:buFont typeface="Arial" pitchFamily="34" charset="0"/>
              <a:buChar char="•"/>
            </a:pPr>
            <a:r>
              <a:rPr lang="en-US" baseline="0" dirty="0"/>
              <a:t>Can you think of what changes in our environment or lifestyle that might keep children from being physically active? </a:t>
            </a:r>
          </a:p>
          <a:p>
            <a:pPr marL="171441" indent="-171441">
              <a:buFont typeface="Arial" pitchFamily="34" charset="0"/>
              <a:buChar char="•"/>
            </a:pPr>
            <a:r>
              <a:rPr lang="en-US" baseline="0" dirty="0"/>
              <a:t>Examples could include changes in transportation, with less children walking or biking to school, fewer physical activity opportunities in schools and childcare settings due to funding or time limitations, safety concerns, and increased sedentary activities because of use and availability of electronic devices, such as televisions, phones, computers, and video games. </a:t>
            </a:r>
          </a:p>
          <a:p>
            <a:pPr marL="171441" indent="-171441">
              <a:buFont typeface="Arial" pitchFamily="34" charset="0"/>
              <a:buChar char="•"/>
            </a:pPr>
            <a:r>
              <a:rPr lang="en-US" b="0" baseline="0" dirty="0">
                <a:effectLst/>
              </a:rPr>
              <a:t>So let’s talk about what you can do to ensure your environment supports developmentally appropriate movement throughout the day</a:t>
            </a:r>
            <a:endParaRPr lang="en-US" b="0" dirty="0">
              <a:effectLst/>
            </a:endParaRPr>
          </a:p>
          <a:p>
            <a:endParaRPr lang="en-US" b="1" dirty="0">
              <a:effectLst/>
            </a:endParaRPr>
          </a:p>
          <a:p>
            <a:endParaRPr lang="en-US" b="1" dirty="0">
              <a:effectLst/>
            </a:endParaRPr>
          </a:p>
          <a:p>
            <a:endParaRPr lang="en-US" dirty="0"/>
          </a:p>
        </p:txBody>
      </p:sp>
      <p:sp>
        <p:nvSpPr>
          <p:cNvPr id="4" name="Slide Number Placeholder 3"/>
          <p:cNvSpPr>
            <a:spLocks noGrp="1"/>
          </p:cNvSpPr>
          <p:nvPr>
            <p:ph type="sldNum" sz="quarter" idx="10"/>
          </p:nvPr>
        </p:nvSpPr>
        <p:spPr/>
        <p:txBody>
          <a:bodyPr/>
          <a:lstStyle/>
          <a:p>
            <a:fld id="{F8D94CB4-751F-410E-9070-F23AAB2B6030}" type="slidenum">
              <a:rPr lang="en-US" smtClean="0"/>
              <a:t>21</a:t>
            </a:fld>
            <a:endParaRPr lang="en-US"/>
          </a:p>
        </p:txBody>
      </p:sp>
    </p:spTree>
    <p:extLst>
      <p:ext uri="{BB962C8B-B14F-4D97-AF65-F5344CB8AC3E}">
        <p14:creationId xmlns:p14="http://schemas.microsoft.com/office/powerpoint/2010/main" val="17826664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US" sz="1100" b="1" dirty="0"/>
              <a:t>Facilitator Notes</a:t>
            </a:r>
            <a:r>
              <a:rPr lang="en-US" sz="1100" dirty="0"/>
              <a:t>:</a:t>
            </a:r>
          </a:p>
          <a:p>
            <a:r>
              <a:rPr lang="en-US" sz="1100" b="1" dirty="0"/>
              <a:t>Background</a:t>
            </a:r>
            <a:r>
              <a:rPr lang="en-US" sz="1100" dirty="0"/>
              <a:t>: This slide serves to introduce the three main components of </a:t>
            </a:r>
            <a:r>
              <a:rPr lang="en-US" sz="1100" baseline="0" dirty="0"/>
              <a:t>physical activity. </a:t>
            </a:r>
            <a:endParaRPr lang="en-US" sz="1100" dirty="0"/>
          </a:p>
          <a:p>
            <a:endParaRPr lang="en-US" sz="1100" b="1" dirty="0"/>
          </a:p>
          <a:p>
            <a:r>
              <a:rPr lang="en-US" sz="1100" b="1" dirty="0"/>
              <a:t>Sample Script:</a:t>
            </a:r>
            <a:endParaRPr lang="en-US" sz="1100" baseline="0" dirty="0"/>
          </a:p>
          <a:p>
            <a:pPr marL="171450" indent="-171450">
              <a:buFont typeface="Arial"/>
              <a:buChar char="•"/>
              <a:defRPr/>
            </a:pPr>
            <a:r>
              <a:rPr lang="en-US" sz="1100" baseline="0" dirty="0"/>
              <a:t>The physical activity standard has three key components to help you promote physical activity and create an active environment in your facility:</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sz="1100" kern="1200" dirty="0">
                <a:solidFill>
                  <a:prstClr val="black"/>
                </a:solidFill>
                <a:latin typeface="+mn-lt"/>
                <a:ea typeface="+mn-ea"/>
                <a:cs typeface="+mn-cs"/>
              </a:rPr>
              <a:t>Provide 60 minutes of daily physical activity</a:t>
            </a:r>
            <a:r>
              <a:rPr lang="en-US" sz="1100" kern="1200" baseline="0" dirty="0">
                <a:solidFill>
                  <a:prstClr val="black"/>
                </a:solidFill>
                <a:latin typeface="+mn-lt"/>
                <a:ea typeface="+mn-ea"/>
                <a:cs typeface="+mn-cs"/>
              </a:rPr>
              <a:t> through both teacher-led and free play opportunities. </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sz="1100" kern="1200" dirty="0">
                <a:solidFill>
                  <a:prstClr val="black"/>
                </a:solidFill>
                <a:latin typeface="+mn-lt"/>
                <a:ea typeface="+mn-ea"/>
                <a:cs typeface="+mn-cs"/>
              </a:rPr>
              <a:t>Do not allow more than 60 minutes of sedentary activity, or activities</a:t>
            </a:r>
            <a:r>
              <a:rPr lang="en-US" sz="1100" kern="1200" baseline="0" dirty="0">
                <a:solidFill>
                  <a:prstClr val="black"/>
                </a:solidFill>
                <a:latin typeface="+mn-lt"/>
                <a:ea typeface="+mn-ea"/>
                <a:cs typeface="+mn-cs"/>
              </a:rPr>
              <a:t> where children are sitting and not moving,</a:t>
            </a:r>
            <a:r>
              <a:rPr lang="en-US" sz="1100" kern="1200" dirty="0">
                <a:solidFill>
                  <a:prstClr val="black"/>
                </a:solidFill>
                <a:latin typeface="+mn-lt"/>
                <a:ea typeface="+mn-ea"/>
                <a:cs typeface="+mn-cs"/>
              </a:rPr>
              <a:t> at a time.</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sz="1100" kern="1200" dirty="0">
                <a:solidFill>
                  <a:prstClr val="black"/>
                </a:solidFill>
                <a:latin typeface="+mn-lt"/>
                <a:ea typeface="+mn-ea"/>
                <a:cs typeface="+mn-cs"/>
              </a:rPr>
              <a:t>Limit screen time to 3 hours or less</a:t>
            </a:r>
            <a:r>
              <a:rPr lang="en-US" sz="1100" kern="1200" baseline="0" dirty="0">
                <a:solidFill>
                  <a:prstClr val="black"/>
                </a:solidFill>
                <a:latin typeface="+mn-lt"/>
                <a:ea typeface="+mn-ea"/>
                <a:cs typeface="+mn-cs"/>
              </a:rPr>
              <a:t> each </a:t>
            </a:r>
            <a:r>
              <a:rPr lang="en-US" sz="1100" kern="1200" dirty="0">
                <a:solidFill>
                  <a:prstClr val="black"/>
                </a:solidFill>
                <a:latin typeface="+mn-lt"/>
                <a:ea typeface="+mn-ea"/>
                <a:cs typeface="+mn-cs"/>
              </a:rPr>
              <a:t>week</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sz="1100" dirty="0"/>
              <a:t>Let’s talk about each of these in a little more depth</a:t>
            </a:r>
          </a:p>
          <a:p>
            <a:pPr marL="0" indent="0">
              <a:buFont typeface="Arial"/>
              <a:buNone/>
              <a:defRPr/>
            </a:pPr>
            <a:endParaRPr lang="en-US" dirty="0"/>
          </a:p>
          <a:p>
            <a:pPr>
              <a:defRPr/>
            </a:pPr>
            <a:endParaRPr lang="en-US" dirty="0"/>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29057" indent="-280406" eaLnBrk="0" hangingPunct="0">
              <a:spcBef>
                <a:spcPct val="30000"/>
              </a:spcBef>
              <a:defRPr sz="1200">
                <a:solidFill>
                  <a:schemeClr val="tx1"/>
                </a:solidFill>
                <a:latin typeface="Calibri" pitchFamily="34" charset="0"/>
              </a:defRPr>
            </a:lvl2pPr>
            <a:lvl3pPr marL="1121626" indent="-224325" eaLnBrk="0" hangingPunct="0">
              <a:spcBef>
                <a:spcPct val="30000"/>
              </a:spcBef>
              <a:defRPr sz="1200">
                <a:solidFill>
                  <a:schemeClr val="tx1"/>
                </a:solidFill>
                <a:latin typeface="Calibri" pitchFamily="34" charset="0"/>
              </a:defRPr>
            </a:lvl3pPr>
            <a:lvl4pPr marL="1570276" indent="-224325" eaLnBrk="0" hangingPunct="0">
              <a:spcBef>
                <a:spcPct val="30000"/>
              </a:spcBef>
              <a:defRPr sz="1200">
                <a:solidFill>
                  <a:schemeClr val="tx1"/>
                </a:solidFill>
                <a:latin typeface="Calibri" pitchFamily="34" charset="0"/>
              </a:defRPr>
            </a:lvl4pPr>
            <a:lvl5pPr marL="2018927" indent="-224325" eaLnBrk="0" hangingPunct="0">
              <a:spcBef>
                <a:spcPct val="30000"/>
              </a:spcBef>
              <a:defRPr sz="1200">
                <a:solidFill>
                  <a:schemeClr val="tx1"/>
                </a:solidFill>
                <a:latin typeface="Calibri" pitchFamily="34" charset="0"/>
              </a:defRPr>
            </a:lvl5pPr>
            <a:lvl6pPr marL="2467577" indent="-224325" eaLnBrk="0" fontAlgn="base" hangingPunct="0">
              <a:spcBef>
                <a:spcPct val="30000"/>
              </a:spcBef>
              <a:spcAft>
                <a:spcPct val="0"/>
              </a:spcAft>
              <a:defRPr sz="1200">
                <a:solidFill>
                  <a:schemeClr val="tx1"/>
                </a:solidFill>
                <a:latin typeface="Calibri" pitchFamily="34" charset="0"/>
              </a:defRPr>
            </a:lvl6pPr>
            <a:lvl7pPr marL="2916227" indent="-224325" eaLnBrk="0" fontAlgn="base" hangingPunct="0">
              <a:spcBef>
                <a:spcPct val="30000"/>
              </a:spcBef>
              <a:spcAft>
                <a:spcPct val="0"/>
              </a:spcAft>
              <a:defRPr sz="1200">
                <a:solidFill>
                  <a:schemeClr val="tx1"/>
                </a:solidFill>
                <a:latin typeface="Calibri" pitchFamily="34" charset="0"/>
              </a:defRPr>
            </a:lvl7pPr>
            <a:lvl8pPr marL="3364878" indent="-224325" eaLnBrk="0" fontAlgn="base" hangingPunct="0">
              <a:spcBef>
                <a:spcPct val="30000"/>
              </a:spcBef>
              <a:spcAft>
                <a:spcPct val="0"/>
              </a:spcAft>
              <a:defRPr sz="1200">
                <a:solidFill>
                  <a:schemeClr val="tx1"/>
                </a:solidFill>
                <a:latin typeface="Calibri" pitchFamily="34" charset="0"/>
              </a:defRPr>
            </a:lvl8pPr>
            <a:lvl9pPr marL="3813528" indent="-224325"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5C3077DF-DC54-49AB-A17F-AAFD0E9C5E44}" type="slidenum">
              <a:rPr lang="en-US" altLang="en-US" smtClean="0">
                <a:solidFill>
                  <a:srgbClr val="000000"/>
                </a:solidFill>
                <a:latin typeface="Gill Sans" charset="0"/>
              </a:rPr>
              <a:pPr eaLnBrk="1" hangingPunct="1">
                <a:spcBef>
                  <a:spcPct val="0"/>
                </a:spcBef>
              </a:pPr>
              <a:t>22</a:t>
            </a:fld>
            <a:endParaRPr lang="en-US" altLang="en-US">
              <a:solidFill>
                <a:srgbClr val="000000"/>
              </a:solidFill>
              <a:latin typeface="Gill Sans" charset="0"/>
            </a:endParaRPr>
          </a:p>
        </p:txBody>
      </p:sp>
    </p:spTree>
    <p:extLst>
      <p:ext uri="{BB962C8B-B14F-4D97-AF65-F5344CB8AC3E}">
        <p14:creationId xmlns:p14="http://schemas.microsoft.com/office/powerpoint/2010/main" val="22780811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r>
              <a:rPr lang="en-US" dirty="0"/>
              <a:t>:</a:t>
            </a:r>
          </a:p>
          <a:p>
            <a:r>
              <a:rPr lang="en-US" b="1" dirty="0"/>
              <a:t>Background</a:t>
            </a:r>
            <a:r>
              <a:rPr lang="en-US" dirty="0"/>
              <a:t>: This slide serves to share more information on</a:t>
            </a:r>
            <a:r>
              <a:rPr lang="en-US" baseline="0" dirty="0"/>
              <a:t> moderate and vigorous intensity</a:t>
            </a:r>
            <a:endParaRPr lang="en-US" dirty="0"/>
          </a:p>
          <a:p>
            <a:endParaRPr lang="en-US" b="1" dirty="0"/>
          </a:p>
          <a:p>
            <a:r>
              <a:rPr lang="en-US" b="1" dirty="0"/>
              <a:t>Sample Script:</a:t>
            </a:r>
          </a:p>
          <a:p>
            <a:pPr marL="171450" indent="-171450">
              <a:buFont typeface="Arial" panose="020B0604020202020204" pitchFamily="34" charset="0"/>
              <a:buChar char="•"/>
            </a:pPr>
            <a:r>
              <a:rPr lang="en-US" b="0" dirty="0"/>
              <a:t>There</a:t>
            </a:r>
            <a:r>
              <a:rPr lang="en-US" b="0" baseline="0" dirty="0"/>
              <a:t> are different levels of physical activity and both have different benefits to children and adults.</a:t>
            </a:r>
          </a:p>
          <a:p>
            <a:pPr marL="171450" indent="-171450">
              <a:buFont typeface="Arial" panose="020B0604020202020204" pitchFamily="34" charset="0"/>
              <a:buChar char="•"/>
            </a:pPr>
            <a:r>
              <a:rPr lang="en-US" b="0" baseline="0" dirty="0"/>
              <a:t>Moderate intensity a</a:t>
            </a:r>
            <a:r>
              <a:rPr lang="en-US" dirty="0"/>
              <a:t>ctivity causes small increases in breathing or heart rate. A child who is moderately active may sweat but can still carry on a conversation. Examples of moderate activity</a:t>
            </a:r>
            <a:r>
              <a:rPr lang="en-US" baseline="0" dirty="0"/>
              <a:t> are walking, bouncing a ball, dancing, climbing and playing on outdoor equipment.</a:t>
            </a:r>
          </a:p>
          <a:p>
            <a:pPr marL="171450" indent="-171450">
              <a:buFont typeface="Arial" panose="020B0604020202020204" pitchFamily="34" charset="0"/>
              <a:buChar char="•"/>
            </a:pPr>
            <a:r>
              <a:rPr lang="en-US" dirty="0"/>
              <a:t>Vigorous activity causes large increases in breathing or heart rate. A child who is vigorously active will breathe rapidly and can only speak in short phrases. Vigorous activities include running, skipping and jumping. </a:t>
            </a:r>
          </a:p>
          <a:p>
            <a:pPr marL="171450" indent="-171450">
              <a:buFont typeface="Arial" panose="020B0604020202020204" pitchFamily="34" charset="0"/>
              <a:buChar char="•"/>
            </a:pPr>
            <a:r>
              <a:rPr lang="en-US" baseline="0" dirty="0"/>
              <a:t>When providing opportunity for children to be physically active, offer a combination of moderate and vigorous activity  so that all children, including those with special health care needs, can participate to the best of their ability. </a:t>
            </a:r>
          </a:p>
          <a:p>
            <a:pPr marL="171450" indent="-171450">
              <a:buFont typeface="Arial" panose="020B0604020202020204" pitchFamily="34" charset="0"/>
              <a:buChar char="•"/>
            </a:pPr>
            <a:r>
              <a:rPr lang="en-US" baseline="0" dirty="0"/>
              <a:t>Never withhold physical activity as a punishment from children. Remember how great movement is for children’s developing brain and body. It is important that all children stay active throughout the day. Withholding physical activity, like recess, can prevent children from an important developmental activity and from developing healthy physical activity routines into adulthood. </a:t>
            </a:r>
          </a:p>
          <a:p>
            <a:endParaRPr lang="en-US" baseline="0" dirty="0"/>
          </a:p>
        </p:txBody>
      </p:sp>
      <p:sp>
        <p:nvSpPr>
          <p:cNvPr id="4" name="Slide Number Placeholder 3"/>
          <p:cNvSpPr>
            <a:spLocks noGrp="1"/>
          </p:cNvSpPr>
          <p:nvPr>
            <p:ph type="sldNum" sz="quarter" idx="10"/>
          </p:nvPr>
        </p:nvSpPr>
        <p:spPr/>
        <p:txBody>
          <a:bodyPr/>
          <a:lstStyle/>
          <a:p>
            <a:fld id="{4BC04514-724F-4A4C-A75C-3A0A6C72B7C8}" type="slidenum">
              <a:rPr lang="en-US" smtClean="0"/>
              <a:t>23</a:t>
            </a:fld>
            <a:endParaRPr lang="en-US" dirty="0"/>
          </a:p>
        </p:txBody>
      </p:sp>
    </p:spTree>
    <p:extLst>
      <p:ext uri="{BB962C8B-B14F-4D97-AF65-F5344CB8AC3E}">
        <p14:creationId xmlns:p14="http://schemas.microsoft.com/office/powerpoint/2010/main" val="21279764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r>
              <a:rPr lang="en-US" dirty="0"/>
              <a:t>:</a:t>
            </a:r>
          </a:p>
          <a:p>
            <a:r>
              <a:rPr lang="en-US" b="1" dirty="0"/>
              <a:t>Background</a:t>
            </a:r>
            <a:r>
              <a:rPr lang="en-US" dirty="0"/>
              <a:t>: This slide</a:t>
            </a:r>
            <a:r>
              <a:rPr lang="en-US" baseline="0" dirty="0"/>
              <a:t> is to talk about teacher led versus free play physical activity, as well as how to adapt the requirements based on length of time of the program. </a:t>
            </a:r>
            <a:endParaRPr lang="en-US" dirty="0"/>
          </a:p>
          <a:p>
            <a:endParaRPr lang="en-US" b="1" dirty="0"/>
          </a:p>
          <a:p>
            <a:r>
              <a:rPr lang="en-US" b="1" dirty="0"/>
              <a:t>Sample Script:</a:t>
            </a:r>
            <a:endParaRPr lang="en-US" baseline="0" dirty="0"/>
          </a:p>
          <a:p>
            <a:pPr marL="174698" indent="-174698">
              <a:buFont typeface="Arial" pitchFamily="34" charset="0"/>
              <a:buChar char="•"/>
            </a:pPr>
            <a:r>
              <a:rPr lang="en-US" b="0" dirty="0"/>
              <a:t>Physical</a:t>
            </a:r>
            <a:r>
              <a:rPr lang="en-US" b="0" baseline="0" dirty="0"/>
              <a:t> activity in children should include both teacher-led, or structured activity that is led and supervised by an adult or teacher, and is designed to be developmentally appropriate and fun.  Teacher-led physical activity is important because it allows caregivers to tailor and scaffold activities that provide children the opportunity to develop and practice new motor skills and reach developmental milestones.  It also helps to ensure that children are participating in enough moderate and vigorous physical activity each day.  Examples of teacher-led physical activity a nature walk, relay race or obstacle course, sports, or classroom activity breaks.</a:t>
            </a:r>
          </a:p>
          <a:p>
            <a:pPr marL="174698" indent="-174698">
              <a:buFont typeface="Arial" pitchFamily="34" charset="0"/>
              <a:buChar char="•"/>
            </a:pPr>
            <a:r>
              <a:rPr lang="en-US" b="0" baseline="0" dirty="0"/>
              <a:t>Free play physical activity on the other hand refers to unstructured activities that a child initiates on his own and which allow for creativity and exploration.  They are often sporadic activities, that include a lot of stop-start movements, and include activities such as playing tag, climbing a tree, hide and go seek, riding a bike, kicking a soccer ball and more.  </a:t>
            </a:r>
          </a:p>
          <a:p>
            <a:pPr marL="174698" indent="-174698">
              <a:buFont typeface="Arial" pitchFamily="34" charset="0"/>
              <a:buChar char="•"/>
            </a:pPr>
            <a:r>
              <a:rPr lang="en-US" b="0" baseline="0" dirty="0"/>
              <a:t>For those of you with infants, physical activity starts with tummy time. Tummy time is the supervised time infants spend on their stomach, during the day when they are awake.  This helps infants to build strength and coordination in the neck and upper body necessary to reach movement milestones, like crawling, rolling over, and sitting up.</a:t>
            </a:r>
          </a:p>
          <a:p>
            <a:pPr marL="168244" indent="-168244">
              <a:buFont typeface="Arial" pitchFamily="34" charset="0"/>
              <a:buChar char="•"/>
              <a:defRPr/>
            </a:pPr>
            <a:r>
              <a:rPr lang="en-US" dirty="0"/>
              <a:t>Tailor</a:t>
            </a:r>
            <a:r>
              <a:rPr lang="en-US" baseline="0" dirty="0"/>
              <a:t> the amount of physical activity time according to how long children are in your program. At minimum, 8-hour programs should provide the full 60 minutes of activity time where half of it is teacher-led and the other half is free play. Four hour programs</a:t>
            </a:r>
            <a:r>
              <a:rPr lang="en-US" dirty="0"/>
              <a:t> need 30 minutes of daily Physical</a:t>
            </a:r>
            <a:r>
              <a:rPr lang="en-US" baseline="0" dirty="0"/>
              <a:t> activity</a:t>
            </a:r>
            <a:r>
              <a:rPr lang="en-US" dirty="0"/>
              <a:t>.  Specific recommendation on these adjustments can be found on the Empower website in the FAQ section.</a:t>
            </a:r>
          </a:p>
          <a:p>
            <a:pPr marL="168244" indent="-168244">
              <a:buFont typeface="Arial" pitchFamily="34" charset="0"/>
              <a:buChar char="•"/>
              <a:defRPr/>
            </a:pPr>
            <a:r>
              <a:rPr lang="en-US" dirty="0"/>
              <a:t>Physical Activity can be split into shorter intervals, and accumulated throughout the day.  Ex. Providing several shorter Physical</a:t>
            </a:r>
            <a:r>
              <a:rPr lang="en-US" baseline="0" dirty="0"/>
              <a:t> </a:t>
            </a:r>
            <a:r>
              <a:rPr lang="en-US" dirty="0"/>
              <a:t>Activity breaks or intervals</a:t>
            </a:r>
          </a:p>
          <a:p>
            <a:pPr marL="174698" indent="-174698">
              <a:buFont typeface="Arial" pitchFamily="34" charset="0"/>
              <a:buChar char="•"/>
            </a:pPr>
            <a:endParaRPr lang="en-US" b="0" baseline="0" dirty="0"/>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24</a:t>
            </a:fld>
            <a:endParaRPr lang="en-US" dirty="0"/>
          </a:p>
        </p:txBody>
      </p:sp>
    </p:spTree>
    <p:extLst>
      <p:ext uri="{BB962C8B-B14F-4D97-AF65-F5344CB8AC3E}">
        <p14:creationId xmlns:p14="http://schemas.microsoft.com/office/powerpoint/2010/main" val="35493502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r>
              <a:rPr lang="en-US" dirty="0"/>
              <a:t>:</a:t>
            </a:r>
          </a:p>
          <a:p>
            <a:r>
              <a:rPr lang="en-US" b="1" dirty="0"/>
              <a:t>Background</a:t>
            </a:r>
            <a:r>
              <a:rPr lang="en-US" dirty="0"/>
              <a:t>: This slide is</a:t>
            </a:r>
            <a:r>
              <a:rPr lang="en-US" baseline="0" dirty="0"/>
              <a:t> serves as an attention grabber and knowledge check on teacher-led versus free play and moderate versus vigorous.</a:t>
            </a:r>
            <a:endParaRPr lang="en-US" dirty="0"/>
          </a:p>
          <a:p>
            <a:endParaRPr lang="en-US" b="1" dirty="0"/>
          </a:p>
          <a:p>
            <a:r>
              <a:rPr lang="en-US" b="1" dirty="0"/>
              <a:t>Sample Script:</a:t>
            </a:r>
            <a:endParaRPr lang="en-US" baseline="0" dirty="0"/>
          </a:p>
          <a:p>
            <a:pPr marL="171450" indent="-171450">
              <a:buFont typeface="Arial" panose="020B0604020202020204" pitchFamily="34" charset="0"/>
              <a:buChar char="•"/>
            </a:pPr>
            <a:r>
              <a:rPr lang="en-US" dirty="0"/>
              <a:t>Click to advance</a:t>
            </a:r>
            <a:r>
              <a:rPr lang="en-US" baseline="0" dirty="0"/>
              <a:t> slide</a:t>
            </a:r>
          </a:p>
          <a:p>
            <a:pPr marL="171450" indent="-171450">
              <a:buFont typeface="Arial" panose="020B0604020202020204" pitchFamily="34" charset="0"/>
              <a:buChar char="•"/>
            </a:pPr>
            <a:r>
              <a:rPr lang="en-US" b="0" baseline="0" dirty="0"/>
              <a:t>Ask “ Is this moderate or vigorous activity? Is this teacher-led or free play?</a:t>
            </a:r>
          </a:p>
          <a:p>
            <a:pPr marL="628650" lvl="1" indent="-171450">
              <a:buFont typeface="Arial" panose="020B0604020202020204" pitchFamily="34" charset="0"/>
              <a:buChar char="•"/>
            </a:pPr>
            <a:r>
              <a:rPr lang="en-US" b="0" baseline="0" dirty="0"/>
              <a:t>Answer: Vigorous and teacher-le</a:t>
            </a:r>
            <a:r>
              <a:rPr lang="en-US" baseline="0" dirty="0"/>
              <a:t>d</a:t>
            </a:r>
          </a:p>
          <a:p>
            <a:pPr marL="171450" indent="-171450">
              <a:buFont typeface="Arial" panose="020B0604020202020204" pitchFamily="34" charset="0"/>
              <a:buChar char="•"/>
            </a:pPr>
            <a:r>
              <a:rPr lang="en-US" b="0" baseline="0" dirty="0"/>
              <a:t>Ask “ Is this moderate or vigorous activity? Is this teacher-led or free play?</a:t>
            </a:r>
          </a:p>
          <a:p>
            <a:pPr marL="628650" lvl="1" indent="-171450">
              <a:buFont typeface="Arial" panose="020B0604020202020204" pitchFamily="34" charset="0"/>
              <a:buChar char="•"/>
            </a:pPr>
            <a:r>
              <a:rPr lang="en-US" b="0" baseline="0" dirty="0"/>
              <a:t>Answer: Moderate and free play</a:t>
            </a:r>
            <a:endParaRPr lang="en-US" baseline="0" dirty="0"/>
          </a:p>
          <a:p>
            <a:pPr marL="171450" indent="-171450">
              <a:buFont typeface="Arial" panose="020B0604020202020204" pitchFamily="34" charset="0"/>
              <a:buChar char="•"/>
            </a:pPr>
            <a:r>
              <a:rPr lang="en-US" b="0" baseline="0" dirty="0"/>
              <a:t>Ask “ Is this moderate or vigorous activity? Is this teacher-led or free play?</a:t>
            </a:r>
          </a:p>
          <a:p>
            <a:pPr marL="628650" lvl="1" indent="-171450">
              <a:buFont typeface="Arial" panose="020B0604020202020204" pitchFamily="34" charset="0"/>
              <a:buChar char="•"/>
            </a:pPr>
            <a:r>
              <a:rPr lang="en-US" b="0" baseline="0" dirty="0"/>
              <a:t>Answer: Vigorous and free play</a:t>
            </a:r>
            <a:endParaRPr lang="en-US" baseline="0" dirty="0"/>
          </a:p>
          <a:p>
            <a:pPr marL="171450" indent="-171450">
              <a:buFont typeface="Arial" panose="020B0604020202020204" pitchFamily="34" charset="0"/>
              <a:buChar char="•"/>
            </a:pPr>
            <a:r>
              <a:rPr lang="en-US" b="0" baseline="0" dirty="0"/>
              <a:t>Ask “ Is this moderate or vigorous activity? Is this teacher-led or free play?</a:t>
            </a:r>
          </a:p>
          <a:p>
            <a:pPr marL="628650" lvl="1" indent="-171450">
              <a:buFont typeface="Arial" panose="020B0604020202020204" pitchFamily="34" charset="0"/>
              <a:buChar char="•"/>
            </a:pPr>
            <a:r>
              <a:rPr lang="en-US" b="0" baseline="0" dirty="0"/>
              <a:t>Answer: Moderate and teacher-le</a:t>
            </a:r>
            <a:r>
              <a:rPr lang="en-US" baseline="0" dirty="0"/>
              <a:t>d</a:t>
            </a:r>
          </a:p>
          <a:p>
            <a:pPr marL="628650" lvl="1" indent="-171450">
              <a:buFont typeface="Arial" panose="020B0604020202020204" pitchFamily="34" charset="0"/>
              <a:buChar char="•"/>
            </a:pPr>
            <a:endParaRPr lang="en-US" baseline="0" dirty="0"/>
          </a:p>
          <a:p>
            <a:pPr marL="628650" lvl="1" indent="-171450">
              <a:buFont typeface="Arial" panose="020B0604020202020204" pitchFamily="34" charset="0"/>
              <a:buChar char="•"/>
            </a:pPr>
            <a:endParaRPr lang="en-US" baseline="0" dirty="0"/>
          </a:p>
          <a:p>
            <a:pPr marL="0" lvl="0" indent="0">
              <a:buFont typeface="Arial" panose="020B0604020202020204" pitchFamily="34" charset="0"/>
              <a:buNone/>
            </a:pPr>
            <a:r>
              <a:rPr lang="en-US" b="1" baseline="0" dirty="0"/>
              <a:t>Animation:</a:t>
            </a:r>
          </a:p>
          <a:p>
            <a:pPr marL="0" lvl="0" indent="0">
              <a:buFont typeface="Arial" panose="020B0604020202020204" pitchFamily="34" charset="0"/>
              <a:buNone/>
            </a:pPr>
            <a:r>
              <a:rPr lang="en-US" b="0" baseline="0" dirty="0"/>
              <a:t>There are four animations on this slide. Each click will show a new picture. </a:t>
            </a:r>
          </a:p>
        </p:txBody>
      </p:sp>
      <p:sp>
        <p:nvSpPr>
          <p:cNvPr id="4" name="Slide Number Placeholder 3"/>
          <p:cNvSpPr>
            <a:spLocks noGrp="1"/>
          </p:cNvSpPr>
          <p:nvPr>
            <p:ph type="sldNum" sz="quarter" idx="10"/>
          </p:nvPr>
        </p:nvSpPr>
        <p:spPr/>
        <p:txBody>
          <a:bodyPr/>
          <a:lstStyle/>
          <a:p>
            <a:fld id="{4BC04514-724F-4A4C-A75C-3A0A6C72B7C8}" type="slidenum">
              <a:rPr lang="en-US" smtClean="0"/>
              <a:t>25</a:t>
            </a:fld>
            <a:endParaRPr lang="en-US" dirty="0"/>
          </a:p>
        </p:txBody>
      </p:sp>
    </p:spTree>
    <p:extLst>
      <p:ext uri="{BB962C8B-B14F-4D97-AF65-F5344CB8AC3E}">
        <p14:creationId xmlns:p14="http://schemas.microsoft.com/office/powerpoint/2010/main" val="17972684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r>
              <a:rPr lang="en-US" dirty="0"/>
              <a:t>:</a:t>
            </a:r>
          </a:p>
          <a:p>
            <a:r>
              <a:rPr lang="en-US" b="1" dirty="0"/>
              <a:t>Background</a:t>
            </a:r>
            <a:r>
              <a:rPr lang="en-US" dirty="0"/>
              <a:t>: This slide is to talk about sedentary time</a:t>
            </a:r>
            <a:r>
              <a:rPr lang="en-US" baseline="0" dirty="0"/>
              <a:t> and screen time.  </a:t>
            </a:r>
            <a:endParaRPr lang="en-US" dirty="0"/>
          </a:p>
          <a:p>
            <a:endParaRPr lang="en-US" b="1" dirty="0"/>
          </a:p>
          <a:p>
            <a:r>
              <a:rPr lang="en-US" b="1" dirty="0"/>
              <a:t>Sample Script:</a:t>
            </a:r>
          </a:p>
          <a:p>
            <a:pPr marL="171450" indent="-171450">
              <a:buFont typeface="Arial" panose="020B0604020202020204" pitchFamily="34" charset="0"/>
              <a:buChar char="•"/>
            </a:pPr>
            <a:r>
              <a:rPr lang="en-US" b="0" baseline="0" dirty="0"/>
              <a:t>Another way to promote physical activity is to prevent too much sedentary or non-moving time.</a:t>
            </a:r>
          </a:p>
          <a:p>
            <a:pPr marL="171450" indent="-171450">
              <a:buFont typeface="Arial" panose="020B0604020202020204" pitchFamily="34" charset="0"/>
              <a:buChar char="•"/>
            </a:pPr>
            <a:r>
              <a:rPr lang="en-US" b="0" baseline="0" dirty="0"/>
              <a:t>When you are planning activities that children need to be still or not moving, limit these activities to no more than 60 minutes. Nap time is excluded from the sedentary activity as we know how important sleep is to children’s health. </a:t>
            </a:r>
          </a:p>
          <a:p>
            <a:pPr marL="171450" indent="-171450">
              <a:buFont typeface="Arial" panose="020B0604020202020204" pitchFamily="34" charset="0"/>
              <a:buChar char="•"/>
            </a:pPr>
            <a:r>
              <a:rPr lang="en-US" b="0" baseline="0" dirty="0"/>
              <a:t>For those caring for infants, limit the time children spend time in devices that restrict movement, such as swings, bouncy chairs, and strollers</a:t>
            </a:r>
          </a:p>
          <a:p>
            <a:pPr marL="171450" indent="-171450">
              <a:buFont typeface="Arial" panose="020B0604020202020204" pitchFamily="34" charset="0"/>
              <a:buChar char="•"/>
            </a:pPr>
            <a:r>
              <a:rPr lang="en-US" b="1" baseline="0" dirty="0"/>
              <a:t>Screen time</a:t>
            </a:r>
            <a:r>
              <a:rPr lang="en-US" b="0" baseline="0" dirty="0"/>
              <a:t>, which includes TV, computer, and tablets, is an example of a sedentary activity that not only limits time being active, but also limits those important conversation and social skills children gain while in your program. </a:t>
            </a:r>
          </a:p>
          <a:p>
            <a:pPr marL="171450" indent="-171450">
              <a:buFont typeface="Arial" panose="020B0604020202020204" pitchFamily="34" charset="0"/>
              <a:buChar char="•"/>
            </a:pPr>
            <a:r>
              <a:rPr lang="en-US" b="0" baseline="0" dirty="0"/>
              <a:t>If you do offer screen time,  limit it to no more than 3 hours per week. </a:t>
            </a:r>
          </a:p>
          <a:p>
            <a:pPr marL="171450" indent="-171450">
              <a:buFont typeface="Arial" panose="020B0604020202020204" pitchFamily="34" charset="0"/>
              <a:buChar char="•"/>
            </a:pPr>
            <a:r>
              <a:rPr lang="en-US" b="0" baseline="0" dirty="0"/>
              <a:t>Do not offer screen time during meals or snacks.</a:t>
            </a:r>
          </a:p>
          <a:p>
            <a:pPr marL="171450" indent="-171450">
              <a:buFont typeface="Arial" panose="020B0604020202020204" pitchFamily="34" charset="0"/>
              <a:buChar char="•"/>
            </a:pPr>
            <a:r>
              <a:rPr lang="en-US" b="0" baseline="0" dirty="0"/>
              <a:t>Screen time is not allowed for children under 2. </a:t>
            </a:r>
          </a:p>
          <a:p>
            <a:pPr marL="171450" indent="-171450">
              <a:buFont typeface="Arial" panose="020B0604020202020204" pitchFamily="34" charset="0"/>
              <a:buChar char="•"/>
            </a:pPr>
            <a:r>
              <a:rPr lang="en-US" b="0" baseline="0" dirty="0"/>
              <a:t>There are some exceptions to screen time, like children with special health care needs may need more than 3 hours and school-age children may need to use screen time to complete homework assignments.</a:t>
            </a:r>
          </a:p>
          <a:p>
            <a:pPr marL="171450" indent="-171450">
              <a:buFont typeface="Arial" panose="020B0604020202020204" pitchFamily="34" charset="0"/>
              <a:buChar char="•"/>
            </a:pPr>
            <a:endParaRPr lang="en-US" b="0" baseline="0" dirty="0"/>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26</a:t>
            </a:fld>
            <a:endParaRPr lang="en-US" dirty="0"/>
          </a:p>
        </p:txBody>
      </p:sp>
    </p:spTree>
    <p:extLst>
      <p:ext uri="{BB962C8B-B14F-4D97-AF65-F5344CB8AC3E}">
        <p14:creationId xmlns:p14="http://schemas.microsoft.com/office/powerpoint/2010/main" val="24967021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is to allow the facilitator to give a power pause for the participants to reflect on the training to date</a:t>
            </a:r>
          </a:p>
          <a:p>
            <a:endParaRPr lang="en-US" b="0" baseline="0" dirty="0"/>
          </a:p>
          <a:p>
            <a:r>
              <a:rPr lang="en-US" b="1" baseline="0" dirty="0"/>
              <a:t>Sample Script:</a:t>
            </a:r>
          </a:p>
          <a:p>
            <a:pPr marL="171450" indent="-171450">
              <a:buFont typeface="Arial" panose="020B0604020202020204" pitchFamily="34" charset="0"/>
              <a:buChar char="•"/>
            </a:pPr>
            <a:r>
              <a:rPr lang="en-US" b="0" baseline="0" dirty="0"/>
              <a:t>Time for a Power Pause</a:t>
            </a:r>
          </a:p>
          <a:p>
            <a:pPr marL="171450" indent="-171450">
              <a:buFont typeface="Arial" panose="020B0604020202020204" pitchFamily="34" charset="0"/>
              <a:buChar char="•"/>
            </a:pPr>
            <a:r>
              <a:rPr lang="en-US" b="0" baseline="0" dirty="0"/>
              <a:t>Take a moment to write down your reflections about Physical Activity and Sedentary time</a:t>
            </a:r>
            <a:endParaRPr lang="en-US" b="0" dirty="0"/>
          </a:p>
        </p:txBody>
      </p:sp>
      <p:sp>
        <p:nvSpPr>
          <p:cNvPr id="4" name="Slide Number Placeholder 3"/>
          <p:cNvSpPr>
            <a:spLocks noGrp="1"/>
          </p:cNvSpPr>
          <p:nvPr>
            <p:ph type="sldNum" sz="quarter" idx="10"/>
          </p:nvPr>
        </p:nvSpPr>
        <p:spPr/>
        <p:txBody>
          <a:bodyPr/>
          <a:lstStyle/>
          <a:p>
            <a:fld id="{64167A01-2CE6-49F6-A49B-AD0C4324004F}" type="slidenum">
              <a:rPr lang="en-US" smtClean="0"/>
              <a:t>27</a:t>
            </a:fld>
            <a:endParaRPr lang="en-US"/>
          </a:p>
        </p:txBody>
      </p:sp>
    </p:spTree>
    <p:extLst>
      <p:ext uri="{BB962C8B-B14F-4D97-AF65-F5344CB8AC3E}">
        <p14:creationId xmlns:p14="http://schemas.microsoft.com/office/powerpoint/2010/main" val="33984653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r>
              <a:rPr lang="en-US" dirty="0"/>
              <a:t>:</a:t>
            </a:r>
          </a:p>
          <a:p>
            <a:r>
              <a:rPr lang="en-US" b="1" dirty="0"/>
              <a:t>Background</a:t>
            </a:r>
            <a:r>
              <a:rPr lang="en-US" dirty="0"/>
              <a:t>: This slide serves to</a:t>
            </a:r>
            <a:r>
              <a:rPr lang="en-US" baseline="0" dirty="0"/>
              <a:t> transition the presentation to Standard 2: Sun Safety</a:t>
            </a:r>
            <a:endParaRPr lang="en-US" dirty="0"/>
          </a:p>
          <a:p>
            <a:endParaRPr lang="en-US" b="1" dirty="0"/>
          </a:p>
          <a:p>
            <a:r>
              <a:rPr lang="en-US" b="1" dirty="0"/>
              <a:t>Sample Script:</a:t>
            </a:r>
          </a:p>
          <a:p>
            <a:r>
              <a:rPr lang="en-US" b="0" dirty="0"/>
              <a:t>The next standard is about practicing</a:t>
            </a:r>
            <a:r>
              <a:rPr lang="en-US" b="0" baseline="0" dirty="0"/>
              <a:t> Sun Safety when you are outdoors.</a:t>
            </a:r>
          </a:p>
          <a:p>
            <a:endParaRPr lang="en-US" b="0" baseline="0" dirty="0"/>
          </a:p>
          <a:p>
            <a:r>
              <a:rPr lang="en-US" b="0" baseline="0" dirty="0"/>
              <a:t>Guidebook pages 15-20</a:t>
            </a:r>
          </a:p>
          <a:p>
            <a:endParaRPr lang="en-US" b="0" dirty="0"/>
          </a:p>
          <a:p>
            <a:endParaRPr lang="en-US" baseline="0" dirty="0"/>
          </a:p>
        </p:txBody>
      </p:sp>
      <p:sp>
        <p:nvSpPr>
          <p:cNvPr id="4" name="Slide Number Placeholder 3"/>
          <p:cNvSpPr>
            <a:spLocks noGrp="1"/>
          </p:cNvSpPr>
          <p:nvPr>
            <p:ph type="sldNum" sz="quarter" idx="10"/>
          </p:nvPr>
        </p:nvSpPr>
        <p:spPr/>
        <p:txBody>
          <a:bodyPr/>
          <a:lstStyle/>
          <a:p>
            <a:fld id="{4BC04514-724F-4A4C-A75C-3A0A6C72B7C8}" type="slidenum">
              <a:rPr lang="en-US" smtClean="0"/>
              <a:t>28</a:t>
            </a:fld>
            <a:endParaRPr lang="en-US" dirty="0"/>
          </a:p>
        </p:txBody>
      </p:sp>
    </p:spTree>
    <p:extLst>
      <p:ext uri="{BB962C8B-B14F-4D97-AF65-F5344CB8AC3E}">
        <p14:creationId xmlns:p14="http://schemas.microsoft.com/office/powerpoint/2010/main" val="35444248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p>
          <a:p>
            <a:r>
              <a:rPr lang="en-US" b="1" u="none" baseline="0" dirty="0"/>
              <a:t>Background: </a:t>
            </a:r>
            <a:r>
              <a:rPr lang="en-US" b="0" u="none" baseline="0" dirty="0"/>
              <a:t>This slide allows audience to learn why Sun Safety is important in Arizona</a:t>
            </a:r>
          </a:p>
          <a:p>
            <a:endParaRPr lang="en-US" b="0" u="none" baseline="0" dirty="0"/>
          </a:p>
          <a:p>
            <a:r>
              <a:rPr lang="en-US" b="1" u="none" baseline="0" dirty="0"/>
              <a:t>Instructions: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u="none" baseline="0" dirty="0"/>
              <a:t>Read question out loud: “Do you know where Arizona ranks for skin cancer rates compared to the rest of the US?”</a:t>
            </a:r>
          </a:p>
          <a:p>
            <a:r>
              <a:rPr lang="en-US" b="0" u="none" baseline="0" dirty="0"/>
              <a:t>Pause for audience to respond</a:t>
            </a:r>
          </a:p>
          <a:p>
            <a:r>
              <a:rPr lang="en-US" b="0" u="none" baseline="0" dirty="0"/>
              <a:t>Click on question to make answer appear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u="none" baseline="0" dirty="0"/>
              <a:t>Read Answer: “A</a:t>
            </a:r>
            <a:r>
              <a:rPr lang="en-US" sz="1200" b="0" i="0" kern="1200" dirty="0">
                <a:solidFill>
                  <a:schemeClr val="tx1"/>
                </a:solidFill>
                <a:effectLst/>
                <a:latin typeface="+mn-lt"/>
                <a:ea typeface="+mn-ea"/>
                <a:cs typeface="+mn-cs"/>
              </a:rPr>
              <a:t>rizona has the highest skin cancer rate in the U.S. and is second in the world only to Australia! Childhood exposure plays a huge part in who develops skin cancer.”</a:t>
            </a:r>
          </a:p>
          <a:p>
            <a:endParaRPr lang="en-US" b="0" u="none"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u="none" baseline="0" dirty="0"/>
              <a:t>Animation: </a:t>
            </a:r>
            <a:r>
              <a:rPr lang="en-US" sz="1200" b="0" i="0" kern="1200" baseline="0" dirty="0">
                <a:solidFill>
                  <a:schemeClr val="tx1"/>
                </a:solidFill>
                <a:effectLst/>
                <a:latin typeface="+mn-lt"/>
                <a:ea typeface="+mn-ea"/>
                <a:cs typeface="+mn-cs"/>
              </a:rPr>
              <a:t>When you click to advance slide, the answer will appear.</a:t>
            </a:r>
            <a:endParaRPr lang="en-US" sz="1200" b="0" i="0" kern="1200" dirty="0">
              <a:solidFill>
                <a:schemeClr val="tx1"/>
              </a:solidFill>
              <a:effectLst/>
              <a:latin typeface="+mn-lt"/>
              <a:ea typeface="+mn-ea"/>
              <a:cs typeface="+mn-cs"/>
            </a:endParaRPr>
          </a:p>
          <a:p>
            <a:endParaRPr lang="en-US" b="1" u="none" baseline="0" dirty="0"/>
          </a:p>
        </p:txBody>
      </p:sp>
      <p:sp>
        <p:nvSpPr>
          <p:cNvPr id="4" name="Slide Number Placeholder 3"/>
          <p:cNvSpPr>
            <a:spLocks noGrp="1"/>
          </p:cNvSpPr>
          <p:nvPr>
            <p:ph type="sldNum" sz="quarter" idx="10"/>
          </p:nvPr>
        </p:nvSpPr>
        <p:spPr/>
        <p:txBody>
          <a:bodyPr/>
          <a:lstStyle/>
          <a:p>
            <a:fld id="{834BFD77-8A8E-4F16-97F5-1E59C1FEA9D1}" type="slidenum">
              <a:rPr lang="en-US" smtClean="0"/>
              <a:t>29</a:t>
            </a:fld>
            <a:endParaRPr lang="en-US"/>
          </a:p>
        </p:txBody>
      </p:sp>
    </p:spTree>
    <p:extLst>
      <p:ext uri="{BB962C8B-B14F-4D97-AF65-F5344CB8AC3E}">
        <p14:creationId xmlns:p14="http://schemas.microsoft.com/office/powerpoint/2010/main" val="34780695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gives the trainer a chance to transition from the icebreaker activity to the presentation content. The next section will talk about brain development during childhood. This will help connect the opportune time of development to establish healthy habits.</a:t>
            </a:r>
          </a:p>
          <a:p>
            <a:endParaRPr lang="en-US" baseline="0" dirty="0"/>
          </a:p>
          <a:p>
            <a:r>
              <a:rPr lang="en-US" b="1" baseline="0" dirty="0"/>
              <a:t>Sample Script:</a:t>
            </a:r>
          </a:p>
          <a:p>
            <a:pPr marL="171450" indent="-171450">
              <a:buFont typeface="Arial" panose="020B0604020202020204" pitchFamily="34" charset="0"/>
              <a:buChar char="•"/>
            </a:pPr>
            <a:r>
              <a:rPr lang="en-US" b="0" baseline="0" dirty="0"/>
              <a:t>As a child care provider, you play a huge role in the development of the children in your care. </a:t>
            </a:r>
          </a:p>
          <a:p>
            <a:pPr marL="171450" indent="-171450">
              <a:buFont typeface="Arial" panose="020B0604020202020204" pitchFamily="34" charset="0"/>
              <a:buChar char="•"/>
            </a:pPr>
            <a:r>
              <a:rPr lang="en-US" b="0" baseline="0" dirty="0"/>
              <a:t>Before we talk about the role of Empower and the power the childcare facility can have, it is important to reflect on how our brain develops.</a:t>
            </a:r>
            <a:endParaRPr lang="en-US" b="0" dirty="0"/>
          </a:p>
        </p:txBody>
      </p:sp>
      <p:sp>
        <p:nvSpPr>
          <p:cNvPr id="4" name="Slide Number Placeholder 3"/>
          <p:cNvSpPr>
            <a:spLocks noGrp="1"/>
          </p:cNvSpPr>
          <p:nvPr>
            <p:ph type="sldNum" sz="quarter" idx="10"/>
          </p:nvPr>
        </p:nvSpPr>
        <p:spPr/>
        <p:txBody>
          <a:bodyPr/>
          <a:lstStyle/>
          <a:p>
            <a:fld id="{F5FB1DB5-FFD3-4008-A84A-F762C0D19A86}" type="slidenum">
              <a:rPr lang="en-US" smtClean="0"/>
              <a:t>3</a:t>
            </a:fld>
            <a:endParaRPr lang="en-US"/>
          </a:p>
        </p:txBody>
      </p:sp>
    </p:spTree>
    <p:extLst>
      <p:ext uri="{BB962C8B-B14F-4D97-AF65-F5344CB8AC3E}">
        <p14:creationId xmlns:p14="http://schemas.microsoft.com/office/powerpoint/2010/main" val="34204508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p>
          <a:p>
            <a:r>
              <a:rPr lang="en-US" b="1" u="none" baseline="0" dirty="0"/>
              <a:t>Background: </a:t>
            </a:r>
            <a:r>
              <a:rPr lang="en-US" b="0" u="none" baseline="0" dirty="0"/>
              <a:t>This slide allows audience to learn why Sun Safety is important in Arizona</a:t>
            </a:r>
          </a:p>
          <a:p>
            <a:endParaRPr lang="en-US" b="0" u="none" baseline="0" dirty="0"/>
          </a:p>
          <a:p>
            <a:r>
              <a:rPr lang="en-US" b="1" u="none" baseline="0" dirty="0"/>
              <a:t>Instructions:</a:t>
            </a:r>
          </a:p>
          <a:p>
            <a:r>
              <a:rPr lang="en-US" b="0" u="none" baseline="0" dirty="0"/>
              <a:t>Read question out loud: “How risky is a sunburn?”</a:t>
            </a:r>
          </a:p>
          <a:p>
            <a:r>
              <a:rPr lang="en-US" b="0" u="none" baseline="0" dirty="0"/>
              <a:t>Pause for audience to guess</a:t>
            </a:r>
          </a:p>
          <a:p>
            <a:r>
              <a:rPr lang="en-US" b="0" u="none" baseline="0" dirty="0"/>
              <a:t>Click on question for answer to appear</a:t>
            </a:r>
          </a:p>
          <a:p>
            <a:r>
              <a:rPr lang="en-US" b="0" u="none" baseline="0" dirty="0"/>
              <a:t>Read Answer: “Very risky. Just one blistering sun burn in childhood can double your risk for skin cancer”</a:t>
            </a:r>
          </a:p>
          <a:p>
            <a:endParaRPr lang="en-US" sz="1200" b="0" i="0" kern="1200" dirty="0">
              <a:solidFill>
                <a:schemeClr val="tx1"/>
              </a:solidFill>
              <a:effectLst/>
              <a:latin typeface="+mn-lt"/>
              <a:ea typeface="+mn-ea"/>
              <a:cs typeface="+mn-cs"/>
            </a:endParaRPr>
          </a:p>
          <a:p>
            <a:endParaRPr lang="en-US" b="0" u="none"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u="none" baseline="0" dirty="0"/>
              <a:t>Animation: </a:t>
            </a:r>
            <a:r>
              <a:rPr lang="en-US" sz="1200" b="0" i="0" kern="1200" baseline="0" dirty="0">
                <a:solidFill>
                  <a:schemeClr val="tx1"/>
                </a:solidFill>
                <a:effectLst/>
                <a:latin typeface="+mn-lt"/>
                <a:ea typeface="+mn-ea"/>
                <a:cs typeface="+mn-cs"/>
              </a:rPr>
              <a:t>When you click to advance slide, the answer will appear.</a:t>
            </a:r>
            <a:endParaRPr lang="en-US" sz="1200" b="0" i="0" kern="1200" dirty="0">
              <a:solidFill>
                <a:schemeClr val="tx1"/>
              </a:solidFill>
              <a:effectLst/>
              <a:latin typeface="+mn-lt"/>
              <a:ea typeface="+mn-ea"/>
              <a:cs typeface="+mn-cs"/>
            </a:endParaRPr>
          </a:p>
          <a:p>
            <a:endParaRPr lang="en-US" b="0" u="none" dirty="0"/>
          </a:p>
        </p:txBody>
      </p:sp>
      <p:sp>
        <p:nvSpPr>
          <p:cNvPr id="4" name="Slide Number Placeholder 3"/>
          <p:cNvSpPr>
            <a:spLocks noGrp="1"/>
          </p:cNvSpPr>
          <p:nvPr>
            <p:ph type="sldNum" sz="quarter" idx="10"/>
          </p:nvPr>
        </p:nvSpPr>
        <p:spPr/>
        <p:txBody>
          <a:bodyPr/>
          <a:lstStyle/>
          <a:p>
            <a:fld id="{834BFD77-8A8E-4F16-97F5-1E59C1FEA9D1}" type="slidenum">
              <a:rPr lang="en-US" smtClean="0"/>
              <a:t>30</a:t>
            </a:fld>
            <a:endParaRPr lang="en-US"/>
          </a:p>
        </p:txBody>
      </p:sp>
    </p:spTree>
    <p:extLst>
      <p:ext uri="{BB962C8B-B14F-4D97-AF65-F5344CB8AC3E}">
        <p14:creationId xmlns:p14="http://schemas.microsoft.com/office/powerpoint/2010/main" val="27386354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a:t>
            </a:r>
            <a:r>
              <a:rPr lang="en-US" b="1" u="sng" dirty="0"/>
              <a:t>Notes</a:t>
            </a:r>
          </a:p>
          <a:p>
            <a:r>
              <a:rPr lang="en-US" b="1" u="none" dirty="0"/>
              <a:t>Background:</a:t>
            </a:r>
            <a:r>
              <a:rPr lang="en-US" b="1" u="none" baseline="0" dirty="0"/>
              <a:t> </a:t>
            </a:r>
            <a:r>
              <a:rPr lang="en-US" b="0" u="none" baseline="0" dirty="0"/>
              <a:t>This slide introduces audience to the components of the sun safety standard.</a:t>
            </a:r>
          </a:p>
          <a:p>
            <a:endParaRPr lang="en-US" b="0" u="none" baseline="0" dirty="0"/>
          </a:p>
          <a:p>
            <a:r>
              <a:rPr lang="en-US" b="1" u="none" baseline="0" dirty="0"/>
              <a:t>Sample Script:</a:t>
            </a:r>
          </a:p>
          <a:p>
            <a:pPr marL="171450" indent="-171450">
              <a:buFont typeface="Arial" panose="020B0604020202020204" pitchFamily="34" charset="0"/>
              <a:buChar char="•"/>
            </a:pPr>
            <a:r>
              <a:rPr lang="en-US" b="0" u="none" baseline="0" dirty="0"/>
              <a:t>There are 7 key ways to practice sun safety. </a:t>
            </a:r>
          </a:p>
          <a:p>
            <a:pPr marL="0" indent="0">
              <a:buFont typeface="Arial" panose="020B0604020202020204" pitchFamily="34" charset="0"/>
              <a:buNone/>
            </a:pPr>
            <a:r>
              <a:rPr lang="en-US" b="0" u="none" baseline="0" dirty="0"/>
              <a:t>We can cover protect our bodies by</a:t>
            </a:r>
          </a:p>
          <a:p>
            <a:pPr marL="171450" indent="-171450">
              <a:buFont typeface="Arial" panose="020B0604020202020204" pitchFamily="34" charset="0"/>
              <a:buChar char="•"/>
            </a:pPr>
            <a:r>
              <a:rPr lang="en-US" b="0" u="none" baseline="0" dirty="0"/>
              <a:t>Using sun screen</a:t>
            </a:r>
          </a:p>
          <a:p>
            <a:pPr marL="628650" lvl="1" indent="-171450">
              <a:buFont typeface="Arial" panose="020B0604020202020204" pitchFamily="34" charset="0"/>
              <a:buChar char="•"/>
            </a:pPr>
            <a:r>
              <a:rPr lang="en-US" b="0" u="none" baseline="0" dirty="0"/>
              <a:t>Always select broad spectrum, SPF 15 or higher for the best protection</a:t>
            </a:r>
          </a:p>
          <a:p>
            <a:pPr marL="628650" lvl="1" indent="-171450">
              <a:buFont typeface="Arial" panose="020B0604020202020204" pitchFamily="34" charset="0"/>
              <a:buChar char="•"/>
            </a:pPr>
            <a:r>
              <a:rPr lang="en-US" b="0" u="none" baseline="0" dirty="0"/>
              <a:t>Sunscreen use is not recommended for infants under 6 months</a:t>
            </a:r>
          </a:p>
          <a:p>
            <a:pPr marL="628650" lvl="1" indent="-171450">
              <a:buFont typeface="Arial" panose="020B0604020202020204" pitchFamily="34" charset="0"/>
              <a:buChar char="•"/>
            </a:pPr>
            <a:r>
              <a:rPr lang="en-US" b="0" u="none" baseline="0" dirty="0"/>
              <a:t>Children 3 years and older can start to apply sunscreen themselves</a:t>
            </a:r>
          </a:p>
          <a:p>
            <a:pPr marL="628650" lvl="1" indent="-171450">
              <a:buFont typeface="Arial" panose="020B0604020202020204" pitchFamily="34" charset="0"/>
              <a:buChar char="•"/>
            </a:pPr>
            <a:r>
              <a:rPr lang="en-US" b="0" u="none" baseline="0" dirty="0"/>
              <a:t>Children with special needs may always need assistance applying sunscreen</a:t>
            </a:r>
          </a:p>
          <a:p>
            <a:pPr marL="628650" lvl="1" indent="-171450">
              <a:buFont typeface="Arial" panose="020B0604020202020204" pitchFamily="34" charset="0"/>
              <a:buChar char="•"/>
            </a:pPr>
            <a:r>
              <a:rPr lang="en-US" b="0" u="none" baseline="0" dirty="0"/>
              <a:t>Reapply sunscreen at least every 2 hours and more frequently if children are sweaty or wet</a:t>
            </a:r>
          </a:p>
          <a:p>
            <a:pPr marL="628650" lvl="1" indent="-171450">
              <a:buFont typeface="Arial" panose="020B0604020202020204" pitchFamily="34" charset="0"/>
              <a:buChar char="•"/>
            </a:pPr>
            <a:r>
              <a:rPr lang="en-US" b="0" u="none" baseline="0" dirty="0"/>
              <a:t>Sunscreen lasts for three years, regularly check expiration dates</a:t>
            </a:r>
          </a:p>
          <a:p>
            <a:pPr marL="171450" indent="-171450">
              <a:buFont typeface="Arial" panose="020B0604020202020204" pitchFamily="34" charset="0"/>
              <a:buChar char="•"/>
            </a:pPr>
            <a:r>
              <a:rPr lang="en-US" b="0" u="none" baseline="0" dirty="0"/>
              <a:t>Wearing a hat and lip balm</a:t>
            </a:r>
          </a:p>
          <a:p>
            <a:pPr marL="628650" lvl="1" indent="-171450">
              <a:buFont typeface="Arial" panose="020B0604020202020204" pitchFamily="34" charset="0"/>
              <a:buChar char="•"/>
            </a:pPr>
            <a:r>
              <a:rPr lang="en-US" b="0" u="none" baseline="0" dirty="0"/>
              <a:t>Choose a wide brimmed hat that covers ears neck and face</a:t>
            </a:r>
          </a:p>
          <a:p>
            <a:pPr marL="628650" lvl="1" indent="-171450">
              <a:buFont typeface="Arial" panose="020B0604020202020204" pitchFamily="34" charset="0"/>
              <a:buChar char="•"/>
            </a:pPr>
            <a:r>
              <a:rPr lang="en-US" b="0" u="none" baseline="0" dirty="0"/>
              <a:t>Lip Balm should be SPF 15 or higher and can be used for infants and children over 6 months of age</a:t>
            </a:r>
          </a:p>
          <a:p>
            <a:pPr marL="171450" indent="-171450">
              <a:buFont typeface="Arial" panose="020B0604020202020204" pitchFamily="34" charset="0"/>
              <a:buChar char="•"/>
            </a:pPr>
            <a:r>
              <a:rPr lang="en-US" b="0" u="none" baseline="0" dirty="0"/>
              <a:t>Wearing sunglasses</a:t>
            </a:r>
          </a:p>
          <a:p>
            <a:pPr marL="628650" lvl="1" indent="-171450">
              <a:buFont typeface="Arial" panose="020B0604020202020204" pitchFamily="34" charset="0"/>
              <a:buChar char="•"/>
            </a:pPr>
            <a:r>
              <a:rPr lang="en-US" b="0" u="none" baseline="0" dirty="0"/>
              <a:t>Sunglasses should be marked that they protect against 90% or more UV rays</a:t>
            </a:r>
          </a:p>
          <a:p>
            <a:pPr marL="628650" lvl="1" indent="-171450">
              <a:buFont typeface="Arial" panose="020B0604020202020204" pitchFamily="34" charset="0"/>
              <a:buChar char="•"/>
            </a:pPr>
            <a:r>
              <a:rPr lang="en-US" b="0" u="none" baseline="0" dirty="0"/>
              <a:t>Infants, toddlers and children with special needs may require straps to keep sunglasses in place</a:t>
            </a:r>
          </a:p>
          <a:p>
            <a:pPr marL="171450" indent="-171450">
              <a:buFont typeface="Arial" panose="020B0604020202020204" pitchFamily="34" charset="0"/>
              <a:buChar char="•"/>
            </a:pPr>
            <a:r>
              <a:rPr lang="en-US" b="0" u="none" baseline="0" dirty="0"/>
              <a:t>Covering up</a:t>
            </a:r>
          </a:p>
          <a:p>
            <a:pPr marL="628650" lvl="1" indent="-171450">
              <a:buFont typeface="Arial" panose="020B0604020202020204" pitchFamily="34" charset="0"/>
              <a:buChar char="•"/>
            </a:pPr>
            <a:r>
              <a:rPr lang="en-US" b="0" u="none" baseline="0" dirty="0"/>
              <a:t>Wear dark colored, long sleeve with tight weave long pants to protect your skin</a:t>
            </a:r>
          </a:p>
          <a:p>
            <a:pPr marL="171450" indent="-171450">
              <a:buFont typeface="Arial" panose="020B0604020202020204" pitchFamily="34" charset="0"/>
              <a:buChar char="•"/>
            </a:pPr>
            <a:r>
              <a:rPr lang="en-US" b="0" u="none" baseline="0" dirty="0"/>
              <a:t>Limiting time in the midday sun</a:t>
            </a:r>
          </a:p>
          <a:p>
            <a:pPr marL="628650" lvl="1" indent="-171450">
              <a:buFont typeface="Arial" panose="020B0604020202020204" pitchFamily="34" charset="0"/>
              <a:buChar char="•"/>
            </a:pPr>
            <a:r>
              <a:rPr lang="en-US" b="0" u="none" baseline="0" dirty="0"/>
              <a:t>The sun UV radiation is strongest in the middle of the day. Avoid outdoor time between 10am – 4pm</a:t>
            </a:r>
          </a:p>
          <a:p>
            <a:pPr marL="171450" indent="-171450">
              <a:buFont typeface="Arial" panose="020B0604020202020204" pitchFamily="34" charset="0"/>
              <a:buChar char="•"/>
            </a:pPr>
            <a:r>
              <a:rPr lang="en-US" b="0" u="none" baseline="0" dirty="0"/>
              <a:t>Playing in the shade</a:t>
            </a:r>
          </a:p>
          <a:p>
            <a:pPr marL="628650" lvl="1" indent="-171450">
              <a:buFont typeface="Arial" panose="020B0604020202020204" pitchFamily="34" charset="0"/>
              <a:buChar char="•"/>
            </a:pPr>
            <a:r>
              <a:rPr lang="en-US" b="0" u="none" baseline="0" dirty="0"/>
              <a:t>Seek shade for outdoor activities, especially if your shadow is shorter than the height of your body</a:t>
            </a:r>
          </a:p>
          <a:p>
            <a:pPr marL="171450" indent="-171450">
              <a:buFont typeface="Arial" panose="020B0604020202020204" pitchFamily="34" charset="0"/>
              <a:buChar char="•"/>
            </a:pPr>
            <a:r>
              <a:rPr lang="en-US" b="0" u="none" baseline="0" dirty="0"/>
              <a:t>And checking the UV index daily</a:t>
            </a:r>
          </a:p>
          <a:p>
            <a:pPr marL="628650" lvl="1" indent="-171450">
              <a:buFont typeface="Arial" panose="020B0604020202020204" pitchFamily="34" charset="0"/>
              <a:buChar char="•"/>
            </a:pPr>
            <a:r>
              <a:rPr lang="en-US" b="0" u="none" baseline="0" dirty="0"/>
              <a:t>The EPA publishes a UV index to rate the danger of the UV radiation. It ranges from 1 being low and 11 being extreme danger. The stronger the index, the more sun safety precautions are needed. </a:t>
            </a:r>
          </a:p>
          <a:p>
            <a:pPr marL="0" lvl="0" indent="0">
              <a:buFont typeface="Arial" panose="020B0604020202020204" pitchFamily="34" charset="0"/>
              <a:buNone/>
            </a:pPr>
            <a:r>
              <a:rPr lang="en-US" b="0" u="none" baseline="0" dirty="0"/>
              <a:t> </a:t>
            </a:r>
          </a:p>
          <a:p>
            <a:pPr marL="0" lvl="0" indent="0">
              <a:buFont typeface="Arial" panose="020B0604020202020204" pitchFamily="34" charset="0"/>
              <a:buNone/>
            </a:pPr>
            <a:endParaRPr lang="en-US" b="1" u="none" baseline="0" dirty="0"/>
          </a:p>
        </p:txBody>
      </p:sp>
      <p:sp>
        <p:nvSpPr>
          <p:cNvPr id="4" name="Slide Number Placeholder 3"/>
          <p:cNvSpPr>
            <a:spLocks noGrp="1"/>
          </p:cNvSpPr>
          <p:nvPr>
            <p:ph type="sldNum" sz="quarter" idx="10"/>
          </p:nvPr>
        </p:nvSpPr>
        <p:spPr/>
        <p:txBody>
          <a:bodyPr/>
          <a:lstStyle/>
          <a:p>
            <a:fld id="{F5FB1DB5-FFD3-4008-A84A-F762C0D19A86}" type="slidenum">
              <a:rPr lang="en-US" smtClean="0"/>
              <a:t>31</a:t>
            </a:fld>
            <a:endParaRPr lang="en-US"/>
          </a:p>
        </p:txBody>
      </p:sp>
    </p:spTree>
    <p:extLst>
      <p:ext uri="{BB962C8B-B14F-4D97-AF65-F5344CB8AC3E}">
        <p14:creationId xmlns:p14="http://schemas.microsoft.com/office/powerpoint/2010/main" val="15846424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p>
          <a:p>
            <a:r>
              <a:rPr lang="en-US" b="1" dirty="0"/>
              <a:t>Background: </a:t>
            </a:r>
            <a:r>
              <a:rPr lang="en-US" b="0" dirty="0"/>
              <a:t>This is</a:t>
            </a:r>
            <a:r>
              <a:rPr lang="en-US" b="0" baseline="0" dirty="0"/>
              <a:t> a tool that is provided in the Empower Pack that each provider receives. </a:t>
            </a:r>
          </a:p>
          <a:p>
            <a:endParaRPr lang="en-US" dirty="0"/>
          </a:p>
          <a:p>
            <a:r>
              <a:rPr lang="en-US" b="1" dirty="0"/>
              <a:t>Sample Script:</a:t>
            </a:r>
          </a:p>
          <a:p>
            <a:pPr marL="171450" indent="-171450">
              <a:buFont typeface="Arial" panose="020B0604020202020204" pitchFamily="34" charset="0"/>
              <a:buChar char="•"/>
            </a:pPr>
            <a:r>
              <a:rPr lang="en-US" b="0" dirty="0"/>
              <a:t>By monitoring the</a:t>
            </a:r>
            <a:r>
              <a:rPr lang="en-US" b="0" baseline="0" dirty="0"/>
              <a:t> UV Index will help you determine which sun safety precautions to use. </a:t>
            </a:r>
          </a:p>
          <a:p>
            <a:pPr marL="171450" indent="-171450">
              <a:buFont typeface="Arial" panose="020B0604020202020204" pitchFamily="34" charset="0"/>
              <a:buChar char="•"/>
            </a:pPr>
            <a:r>
              <a:rPr lang="en-US" b="0" baseline="0" dirty="0"/>
              <a:t>This sunburn card is something each participating Empower program receives in their enrollment packet. It is a great tool to post in classroom to remind staff and children to practice sun safety.</a:t>
            </a:r>
          </a:p>
          <a:p>
            <a:pPr marL="171450" indent="-171450">
              <a:buFont typeface="Arial" panose="020B0604020202020204" pitchFamily="34" charset="0"/>
              <a:buChar char="•"/>
            </a:pPr>
            <a:r>
              <a:rPr lang="en-US" b="0" baseline="0" dirty="0"/>
              <a:t>You can see no matter what the UV index, sun screen, hats and sunglasses are always recommended. However, at high and extreme UV index levels, it is important to seek shade or stay indoors. </a:t>
            </a:r>
            <a:endParaRPr lang="en-US" b="0" dirty="0"/>
          </a:p>
        </p:txBody>
      </p:sp>
      <p:sp>
        <p:nvSpPr>
          <p:cNvPr id="4" name="Slide Number Placeholder 3"/>
          <p:cNvSpPr>
            <a:spLocks noGrp="1"/>
          </p:cNvSpPr>
          <p:nvPr>
            <p:ph type="sldNum" sz="quarter" idx="10"/>
          </p:nvPr>
        </p:nvSpPr>
        <p:spPr/>
        <p:txBody>
          <a:bodyPr/>
          <a:lstStyle/>
          <a:p>
            <a:fld id="{F5FB1DB5-FFD3-4008-A84A-F762C0D19A86}" type="slidenum">
              <a:rPr lang="en-US" smtClean="0"/>
              <a:t>32</a:t>
            </a:fld>
            <a:endParaRPr lang="en-US"/>
          </a:p>
        </p:txBody>
      </p:sp>
    </p:spTree>
    <p:extLst>
      <p:ext uri="{BB962C8B-B14F-4D97-AF65-F5344CB8AC3E}">
        <p14:creationId xmlns:p14="http://schemas.microsoft.com/office/powerpoint/2010/main" val="75513849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endParaRPr lang="en-US" b="0" u="none" dirty="0"/>
          </a:p>
          <a:p>
            <a:r>
              <a:rPr lang="en-US" b="1" u="none" dirty="0"/>
              <a:t>Background:</a:t>
            </a:r>
            <a:r>
              <a:rPr lang="en-US" b="1" u="none" baseline="0" dirty="0"/>
              <a:t> </a:t>
            </a:r>
            <a:r>
              <a:rPr lang="en-US" b="0" u="none" baseline="0" dirty="0"/>
              <a:t>This slide is a generalization/categorization activity for attendees to think about various populations served in the child-care setting and sunscreen considerations that may apply to them. </a:t>
            </a:r>
          </a:p>
          <a:p>
            <a:endParaRPr lang="en-US" b="0" u="none" baseline="0" dirty="0"/>
          </a:p>
          <a:p>
            <a:r>
              <a:rPr lang="en-US" b="1" u="none" baseline="0" dirty="0"/>
              <a:t>Instructions:</a:t>
            </a:r>
          </a:p>
          <a:p>
            <a:r>
              <a:rPr lang="en-US" b="0" u="none" baseline="0" dirty="0"/>
              <a:t>Ask the participants to identify 2 considerations for each group when applying sunscreen. This can be done either through larger group conversation or at tables. Allow time for debrief. </a:t>
            </a:r>
          </a:p>
          <a:p>
            <a:endParaRPr lang="en-US" b="0" u="none" baseline="0" dirty="0"/>
          </a:p>
          <a:p>
            <a:r>
              <a:rPr lang="en-US" b="1" u="none" baseline="0" dirty="0"/>
              <a:t>Sample Script: </a:t>
            </a:r>
          </a:p>
          <a:p>
            <a:r>
              <a:rPr lang="en-US" b="0" u="sng" baseline="0" dirty="0"/>
              <a:t>Before Activity: </a:t>
            </a:r>
          </a:p>
          <a:p>
            <a:r>
              <a:rPr lang="en-US" b="0" u="none" baseline="0" dirty="0"/>
              <a:t>So, although it may seem like sunscreen is just something that you apply to everyone, there are a few considerations. Based on what you know and what you’ve seen at your program, what do you think also needs to be considered in your policy and practice? At your tables (or to the larger group), identify 2 considerations for infants (appear after first advance) and children over 3 (appears after second advance). </a:t>
            </a:r>
          </a:p>
          <a:p>
            <a:r>
              <a:rPr lang="en-US" b="0" u="sng" baseline="0" dirty="0"/>
              <a:t>Debrief:</a:t>
            </a:r>
          </a:p>
          <a:p>
            <a:r>
              <a:rPr lang="en-US" b="0" u="none" baseline="0" dirty="0"/>
              <a:t>What were some of the considerations you identified? Here are a few we can offer: </a:t>
            </a:r>
          </a:p>
          <a:p>
            <a:endParaRPr lang="en-US" b="0" u="none" baseline="0" dirty="0"/>
          </a:p>
          <a:p>
            <a:r>
              <a:rPr lang="en-US" b="0" u="none" baseline="0" dirty="0"/>
              <a:t>(Advance slide for baby with sunglasses and hat to appear). </a:t>
            </a:r>
          </a:p>
          <a:p>
            <a:pPr marL="171450" indent="-171450">
              <a:buFontTx/>
              <a:buChar char="-"/>
            </a:pPr>
            <a:r>
              <a:rPr lang="en-US" dirty="0"/>
              <a:t>Sunscreen can safely be used with infants and children 6 months and older. So considerations must be made to protect younger babies.  </a:t>
            </a:r>
          </a:p>
          <a:p>
            <a:pPr marL="171450" indent="-171450">
              <a:buFontTx/>
              <a:buChar char="-"/>
            </a:pPr>
            <a:r>
              <a:rPr lang="en-US" dirty="0"/>
              <a:t>In general, infants skin burns easier. Precautions, like shade over strollers or outdoor play in the shade should be used to limit sun exposure</a:t>
            </a:r>
          </a:p>
          <a:p>
            <a:pPr marL="0" indent="0">
              <a:buFontTx/>
              <a:buNone/>
            </a:pPr>
            <a:r>
              <a:rPr lang="en-US" dirty="0"/>
              <a:t>(Advance slide for child applying sunscreen to appear)</a:t>
            </a:r>
          </a:p>
          <a:p>
            <a:pPr marL="171450" indent="-171450">
              <a:buFontTx/>
              <a:buChar char="-"/>
            </a:pPr>
            <a:r>
              <a:rPr lang="en-US" dirty="0"/>
              <a:t>Children three and older can start to apply sunscreen by themselves,</a:t>
            </a:r>
            <a:r>
              <a:rPr lang="en-US" baseline="0" dirty="0"/>
              <a:t> but may still need a teacher to check or assist especially on the face</a:t>
            </a:r>
            <a:r>
              <a:rPr lang="en-US" dirty="0"/>
              <a:t>. Younger children will always need assistance of teachers.</a:t>
            </a:r>
          </a:p>
          <a:p>
            <a:pPr marL="0" indent="0">
              <a:buFontTx/>
              <a:buNone/>
            </a:pPr>
            <a:r>
              <a:rPr lang="en-US" dirty="0"/>
              <a:t>(Advance for child with special needs to appear)</a:t>
            </a:r>
          </a:p>
          <a:p>
            <a:pPr marL="171450" indent="-171450">
              <a:buFontTx/>
              <a:buChar char="-"/>
            </a:pPr>
            <a:r>
              <a:rPr lang="en-US" dirty="0"/>
              <a:t>Remember to consider children with special needs and any accommodations or assistance they may require. </a:t>
            </a:r>
          </a:p>
          <a:p>
            <a:pPr marL="171450" indent="-171450">
              <a:buFontTx/>
              <a:buChar char="-"/>
            </a:pPr>
            <a:endParaRPr lang="en-US"/>
          </a:p>
          <a:p>
            <a:pPr marL="0" indent="0">
              <a:buFontTx/>
              <a:buNone/>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u="none" baseline="0" dirty="0"/>
              <a:t>Animation: </a:t>
            </a:r>
            <a:r>
              <a:rPr lang="en-US" b="0" u="none" baseline="0" dirty="0"/>
              <a:t>There are six animations on this slide (suggested timing included in script).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b="0" u="none" baseline="0" dirty="0"/>
              <a:t>The picture of the younger and older infant appear together after the first advancement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b="0" u="none" baseline="0" dirty="0"/>
              <a:t>The picture of the 3 year old child appears after the second advancement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b="0" u="none" baseline="0" dirty="0"/>
              <a:t>A picture of a baby in sunglasses and a hat appears after the third advancement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b="0" u="none" baseline="0" dirty="0"/>
              <a:t>A picture of a child applying sunscreen appears after the fourth advancement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b="0" u="none" baseline="0" dirty="0"/>
              <a:t>A picture of a child with special needs appears on the fifth advancement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b="0" u="none" baseline="0" dirty="0"/>
              <a:t>Power Pause symbol appears</a:t>
            </a:r>
            <a:endParaRPr lang="en-US" b="1" dirty="0"/>
          </a:p>
          <a:p>
            <a:endParaRPr lang="en-US" dirty="0"/>
          </a:p>
        </p:txBody>
      </p:sp>
      <p:sp>
        <p:nvSpPr>
          <p:cNvPr id="4" name="Slide Number Placeholder 3"/>
          <p:cNvSpPr>
            <a:spLocks noGrp="1"/>
          </p:cNvSpPr>
          <p:nvPr>
            <p:ph type="sldNum" sz="quarter" idx="10"/>
          </p:nvPr>
        </p:nvSpPr>
        <p:spPr/>
        <p:txBody>
          <a:bodyPr/>
          <a:lstStyle/>
          <a:p>
            <a:fld id="{F5FB1DB5-FFD3-4008-A84A-F762C0D19A86}" type="slidenum">
              <a:rPr lang="en-US" smtClean="0"/>
              <a:t>33</a:t>
            </a:fld>
            <a:endParaRPr lang="en-US"/>
          </a:p>
        </p:txBody>
      </p:sp>
    </p:spTree>
    <p:extLst>
      <p:ext uri="{BB962C8B-B14F-4D97-AF65-F5344CB8AC3E}">
        <p14:creationId xmlns:p14="http://schemas.microsoft.com/office/powerpoint/2010/main" val="32046459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r>
              <a:rPr lang="en-US" b="1" u="none" dirty="0"/>
              <a:t>Background:</a:t>
            </a:r>
            <a:r>
              <a:rPr lang="en-US" b="1" u="none" baseline="0" dirty="0"/>
              <a:t> </a:t>
            </a:r>
            <a:r>
              <a:rPr lang="en-US" b="0" u="none" baseline="0" dirty="0"/>
              <a:t>This is an informational slide to talk about staff’s role in practicing sun safety</a:t>
            </a:r>
          </a:p>
          <a:p>
            <a:endParaRPr lang="en-US" b="0" u="none" baseline="0" dirty="0"/>
          </a:p>
          <a:p>
            <a:r>
              <a:rPr lang="en-US" b="1" u="none" dirty="0"/>
              <a:t>Sample</a:t>
            </a:r>
            <a:r>
              <a:rPr lang="en-US" b="1" u="none" baseline="0" dirty="0"/>
              <a:t> Script</a:t>
            </a:r>
            <a:r>
              <a:rPr lang="en-US" b="1" u="none" dirty="0"/>
              <a:t>:</a:t>
            </a:r>
          </a:p>
          <a:p>
            <a:pPr marL="171450" indent="-171450">
              <a:buFont typeface="Arial" panose="020B0604020202020204" pitchFamily="34" charset="0"/>
              <a:buChar char="•"/>
            </a:pPr>
            <a:r>
              <a:rPr lang="en-US" b="0" u="none" dirty="0"/>
              <a:t>We</a:t>
            </a:r>
            <a:r>
              <a:rPr lang="en-US" b="0" u="none" baseline="0" dirty="0"/>
              <a:t> all know children learn by imitating the adults that care for them. The Sun Safety Standard also asks that staff serve as role models for the children in their care by using sunscreen, wearing hats, sunglasses and lip balm, covering up with clothing and planning outdoor activity in the shade</a:t>
            </a:r>
          </a:p>
          <a:p>
            <a:pPr marL="0" indent="0">
              <a:buFont typeface="Arial" panose="020B0604020202020204" pitchFamily="34" charset="0"/>
              <a:buNone/>
            </a:pPr>
            <a:endParaRPr lang="en-US" b="0" u="none" baseline="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u="none" baseline="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u="none" dirty="0"/>
          </a:p>
        </p:txBody>
      </p:sp>
      <p:sp>
        <p:nvSpPr>
          <p:cNvPr id="4" name="Slide Number Placeholder 3"/>
          <p:cNvSpPr>
            <a:spLocks noGrp="1"/>
          </p:cNvSpPr>
          <p:nvPr>
            <p:ph type="sldNum" sz="quarter" idx="10"/>
          </p:nvPr>
        </p:nvSpPr>
        <p:spPr/>
        <p:txBody>
          <a:bodyPr/>
          <a:lstStyle/>
          <a:p>
            <a:fld id="{F5FB1DB5-FFD3-4008-A84A-F762C0D19A86}" type="slidenum">
              <a:rPr lang="en-US" smtClean="0"/>
              <a:t>34</a:t>
            </a:fld>
            <a:endParaRPr lang="en-US"/>
          </a:p>
        </p:txBody>
      </p:sp>
    </p:spTree>
    <p:extLst>
      <p:ext uri="{BB962C8B-B14F-4D97-AF65-F5344CB8AC3E}">
        <p14:creationId xmlns:p14="http://schemas.microsoft.com/office/powerpoint/2010/main" val="40897513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is to allow the facilitator to give a power pause for the participants to reflect on the training to date</a:t>
            </a:r>
          </a:p>
          <a:p>
            <a:endParaRPr lang="en-US" b="0" baseline="0" dirty="0"/>
          </a:p>
          <a:p>
            <a:r>
              <a:rPr lang="en-US" b="1" baseline="0" dirty="0"/>
              <a:t>Sample Script:</a:t>
            </a:r>
          </a:p>
          <a:p>
            <a:pPr marL="171450" indent="-171450">
              <a:buFont typeface="Arial" panose="020B0604020202020204" pitchFamily="34" charset="0"/>
              <a:buChar char="•"/>
            </a:pPr>
            <a:r>
              <a:rPr lang="en-US" b="0" baseline="0" dirty="0"/>
              <a:t>Time for a Power Pause</a:t>
            </a:r>
          </a:p>
          <a:p>
            <a:pPr marL="171450" indent="-171450">
              <a:buFont typeface="Arial" panose="020B0604020202020204" pitchFamily="34" charset="0"/>
              <a:buChar char="•"/>
            </a:pPr>
            <a:r>
              <a:rPr lang="en-US" b="0" baseline="0" dirty="0"/>
              <a:t>Take a moment to write down your reflections about Sun Safety</a:t>
            </a:r>
            <a:endParaRPr lang="en-US" b="0" dirty="0"/>
          </a:p>
        </p:txBody>
      </p:sp>
      <p:sp>
        <p:nvSpPr>
          <p:cNvPr id="4" name="Slide Number Placeholder 3"/>
          <p:cNvSpPr>
            <a:spLocks noGrp="1"/>
          </p:cNvSpPr>
          <p:nvPr>
            <p:ph type="sldNum" sz="quarter" idx="10"/>
          </p:nvPr>
        </p:nvSpPr>
        <p:spPr/>
        <p:txBody>
          <a:bodyPr/>
          <a:lstStyle/>
          <a:p>
            <a:fld id="{64167A01-2CE6-49F6-A49B-AD0C4324004F}" type="slidenum">
              <a:rPr lang="en-US" smtClean="0"/>
              <a:t>35</a:t>
            </a:fld>
            <a:endParaRPr lang="en-US"/>
          </a:p>
        </p:txBody>
      </p:sp>
    </p:spTree>
    <p:extLst>
      <p:ext uri="{BB962C8B-B14F-4D97-AF65-F5344CB8AC3E}">
        <p14:creationId xmlns:p14="http://schemas.microsoft.com/office/powerpoint/2010/main" val="384771241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p>
          <a:p>
            <a:r>
              <a:rPr lang="en-US" baseline="0" dirty="0"/>
              <a:t>This slide helps transition to discussing the Empower Standard 3: Breastfeeding-friendly environment.</a:t>
            </a:r>
          </a:p>
          <a:p>
            <a:endParaRPr lang="en-US" baseline="0" dirty="0"/>
          </a:p>
          <a:p>
            <a:r>
              <a:rPr lang="en-US" b="1" baseline="0" dirty="0"/>
              <a:t>Sample Script:</a:t>
            </a:r>
          </a:p>
          <a:p>
            <a:pPr marL="171450" indent="-171450">
              <a:buFont typeface="Arial" panose="020B0604020202020204" pitchFamily="34" charset="0"/>
              <a:buChar char="•"/>
            </a:pPr>
            <a:r>
              <a:rPr lang="en-US" b="0" baseline="0" dirty="0"/>
              <a:t>Standard 3 is about creating a breastfeeding-friendly environment. Let’s talk about why this is important</a:t>
            </a:r>
          </a:p>
          <a:p>
            <a:endParaRPr lang="en-US" baseline="0" dirty="0"/>
          </a:p>
        </p:txBody>
      </p:sp>
      <p:sp>
        <p:nvSpPr>
          <p:cNvPr id="4" name="Slide Number Placeholder 3"/>
          <p:cNvSpPr>
            <a:spLocks noGrp="1"/>
          </p:cNvSpPr>
          <p:nvPr>
            <p:ph type="sldNum" sz="quarter" idx="10"/>
          </p:nvPr>
        </p:nvSpPr>
        <p:spPr/>
        <p:txBody>
          <a:bodyPr/>
          <a:lstStyle/>
          <a:p>
            <a:fld id="{4BC04514-724F-4A4C-A75C-3A0A6C72B7C8}" type="slidenum">
              <a:rPr lang="en-US" smtClean="0"/>
              <a:t>36</a:t>
            </a:fld>
            <a:endParaRPr lang="en-US" dirty="0"/>
          </a:p>
        </p:txBody>
      </p:sp>
    </p:spTree>
    <p:extLst>
      <p:ext uri="{BB962C8B-B14F-4D97-AF65-F5344CB8AC3E}">
        <p14:creationId xmlns:p14="http://schemas.microsoft.com/office/powerpoint/2010/main" val="13126413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Facilitators</a:t>
            </a:r>
            <a:r>
              <a:rPr lang="en-US" b="1" u="sng" baseline="0" dirty="0"/>
              <a:t> Notes</a:t>
            </a:r>
          </a:p>
          <a:p>
            <a:r>
              <a:rPr lang="en-US" b="1" baseline="0" dirty="0"/>
              <a:t>Background:</a:t>
            </a:r>
          </a:p>
          <a:p>
            <a:r>
              <a:rPr lang="en-US" baseline="0" dirty="0"/>
              <a:t>This slide provides an opportunity to discuss why breastfeeding is important</a:t>
            </a:r>
          </a:p>
          <a:p>
            <a:endParaRPr lang="en-US" baseline="0" dirty="0"/>
          </a:p>
          <a:p>
            <a:r>
              <a:rPr lang="en-US" b="1" baseline="0" dirty="0"/>
              <a:t>Sample Script:</a:t>
            </a:r>
          </a:p>
          <a:p>
            <a:pPr marL="171450" indent="-171450">
              <a:buFont typeface="Arial" panose="020B0604020202020204" pitchFamily="34" charset="0"/>
              <a:buChar char="•"/>
            </a:pPr>
            <a:r>
              <a:rPr lang="en-US" sz="1200" kern="1200" dirty="0">
                <a:solidFill>
                  <a:schemeClr val="tx1"/>
                </a:solidFill>
                <a:latin typeface="+mn-lt"/>
                <a:ea typeface="+mn-ea"/>
                <a:cs typeface="+mn-cs"/>
              </a:rPr>
              <a:t>Most moms want to breastfeed their child (81%</a:t>
            </a:r>
            <a:r>
              <a:rPr lang="en-US" sz="1200" kern="1200" baseline="0" dirty="0">
                <a:solidFill>
                  <a:schemeClr val="tx1"/>
                </a:solidFill>
                <a:latin typeface="+mn-lt"/>
                <a:ea typeface="+mn-ea"/>
                <a:cs typeface="+mn-cs"/>
              </a:rPr>
              <a:t>)</a:t>
            </a:r>
            <a:endParaRPr lang="en-US" sz="1200" kern="1200" dirty="0">
              <a:solidFill>
                <a:schemeClr val="tx1"/>
              </a:solidFill>
              <a:latin typeface="+mn-lt"/>
              <a:ea typeface="+mn-ea"/>
              <a:cs typeface="+mn-cs"/>
            </a:endParaRPr>
          </a:p>
          <a:p>
            <a:pPr marL="171450" indent="-171450">
              <a:buFont typeface="Arial" panose="020B0604020202020204" pitchFamily="34" charset="0"/>
              <a:buChar char="•"/>
            </a:pPr>
            <a:r>
              <a:rPr lang="en-US" sz="1200" kern="1200" dirty="0">
                <a:solidFill>
                  <a:schemeClr val="tx1"/>
                </a:solidFill>
                <a:latin typeface="+mn-lt"/>
                <a:ea typeface="+mn-ea"/>
                <a:cs typeface="+mn-cs"/>
              </a:rPr>
              <a:t>Many </a:t>
            </a:r>
            <a:r>
              <a:rPr lang="en-US" sz="1200" kern="1200" baseline="0" dirty="0">
                <a:solidFill>
                  <a:schemeClr val="tx1"/>
                </a:solidFill>
                <a:latin typeface="+mn-lt"/>
                <a:ea typeface="+mn-ea"/>
                <a:cs typeface="+mn-cs"/>
              </a:rPr>
              <a:t>moms state that r</a:t>
            </a:r>
            <a:r>
              <a:rPr lang="en-US" sz="1200" kern="1200" dirty="0">
                <a:solidFill>
                  <a:schemeClr val="tx1"/>
                </a:solidFill>
                <a:latin typeface="+mn-lt"/>
                <a:ea typeface="+mn-ea"/>
                <a:cs typeface="+mn-cs"/>
              </a:rPr>
              <a:t>eturning to work is the primary reason for ending breastfeeding </a:t>
            </a:r>
          </a:p>
          <a:p>
            <a:pPr marL="171450" indent="-171450">
              <a:buFont typeface="Arial" panose="020B0604020202020204" pitchFamily="34" charset="0"/>
              <a:buChar char="•"/>
            </a:pPr>
            <a:r>
              <a:rPr lang="en-US" sz="1200" kern="1200" dirty="0">
                <a:solidFill>
                  <a:schemeClr val="tx1"/>
                </a:solidFill>
                <a:latin typeface="+mn-lt"/>
                <a:ea typeface="+mn-ea"/>
                <a:cs typeface="+mn-cs"/>
              </a:rPr>
              <a:t>Research</a:t>
            </a:r>
            <a:r>
              <a:rPr lang="en-US" sz="1200" kern="1200" baseline="0" dirty="0">
                <a:solidFill>
                  <a:schemeClr val="tx1"/>
                </a:solidFill>
                <a:latin typeface="+mn-lt"/>
                <a:ea typeface="+mn-ea"/>
                <a:cs typeface="+mn-cs"/>
              </a:rPr>
              <a:t> shows that infants in child care environments are breastfed for a shorter length of time than infants not in child care. </a:t>
            </a:r>
            <a:endParaRPr lang="en-US" baseline="0" dirty="0"/>
          </a:p>
          <a:p>
            <a:pPr marL="0" indent="0">
              <a:buFont typeface="Arial" panose="020B0604020202020204" pitchFamily="34" charset="0"/>
              <a:buNone/>
            </a:pPr>
            <a:endParaRPr lang="en-US" baseline="0" dirty="0"/>
          </a:p>
          <a:p>
            <a:pPr marL="171450" indent="-171450">
              <a:buFont typeface="Arial" panose="020B0604020202020204" pitchFamily="34" charset="0"/>
              <a:buChar char="•"/>
            </a:pPr>
            <a:r>
              <a:rPr lang="en-US" dirty="0"/>
              <a:t>Whether or not to breastfeed (and for how long) is a mother’s personal choice. However, you can make it easier for breastfeeding moms to continue to do so by providing a breastfeeding-friendly environment.</a:t>
            </a:r>
          </a:p>
        </p:txBody>
      </p:sp>
      <p:sp>
        <p:nvSpPr>
          <p:cNvPr id="4" name="Slide Number Placeholder 3"/>
          <p:cNvSpPr>
            <a:spLocks noGrp="1"/>
          </p:cNvSpPr>
          <p:nvPr>
            <p:ph type="sldNum" sz="quarter" idx="10"/>
          </p:nvPr>
        </p:nvSpPr>
        <p:spPr/>
        <p:txBody>
          <a:bodyPr/>
          <a:lstStyle/>
          <a:p>
            <a:fld id="{4BC04514-724F-4A4C-A75C-3A0A6C72B7C8}" type="slidenum">
              <a:rPr lang="en-US" smtClean="0"/>
              <a:t>37</a:t>
            </a:fld>
            <a:endParaRPr lang="en-US" dirty="0"/>
          </a:p>
        </p:txBody>
      </p:sp>
    </p:spTree>
    <p:extLst>
      <p:ext uri="{BB962C8B-B14F-4D97-AF65-F5344CB8AC3E}">
        <p14:creationId xmlns:p14="http://schemas.microsoft.com/office/powerpoint/2010/main" val="21570047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u="sng" dirty="0"/>
              <a:t>Facilitators</a:t>
            </a:r>
            <a:r>
              <a:rPr lang="en-US" sz="1100" b="1" u="sng" baseline="0" dirty="0"/>
              <a:t> Notes</a:t>
            </a:r>
          </a:p>
          <a:p>
            <a:r>
              <a:rPr lang="en-US" sz="1100" b="1" baseline="0" dirty="0"/>
              <a:t>Background:</a:t>
            </a:r>
          </a:p>
          <a:p>
            <a:r>
              <a:rPr lang="en-US" sz="1100" baseline="0" dirty="0"/>
              <a:t>This slide provides an opportunity to discuss why breastfeeding is important</a:t>
            </a:r>
          </a:p>
          <a:p>
            <a:endParaRPr lang="en-US" sz="1100" baseline="0" dirty="0"/>
          </a:p>
          <a:p>
            <a:r>
              <a:rPr lang="en-US" sz="1100" b="1" baseline="0" dirty="0"/>
              <a:t>Sample Script: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Breast milk has many benefits for babies.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It helps reduce their risk of:</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obesity,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 defend against infections (keeping infants from getting sick with things like diarrhea and ear infections), and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 protect against a number of conditions like asthma, diabetes, and sudden infant death syndrome (SIDS).  </a:t>
            </a:r>
          </a:p>
          <a:p>
            <a:pPr marL="171450" indent="-171450">
              <a:buFont typeface="Arial" panose="020B0604020202020204" pitchFamily="34" charset="0"/>
              <a:buChar char="•"/>
            </a:pPr>
            <a:r>
              <a:rPr lang="en-US" sz="1100" b="0" dirty="0"/>
              <a:t>Breastfeeding can be good for the mother’s health, too – </a:t>
            </a:r>
          </a:p>
          <a:p>
            <a:pPr marL="171450" indent="-171450">
              <a:buFont typeface="Arial" panose="020B0604020202020204" pitchFamily="34" charset="0"/>
              <a:buChar char="•"/>
            </a:pPr>
            <a:r>
              <a:rPr lang="en-US" sz="1100" dirty="0"/>
              <a:t>Breastfeeding is linked to a lower risk of</a:t>
            </a:r>
          </a:p>
          <a:p>
            <a:pPr marL="628650" lvl="1" indent="-171450">
              <a:buFont typeface="Arial" panose="020B0604020202020204" pitchFamily="34" charset="0"/>
              <a:buChar char="•"/>
            </a:pPr>
            <a:r>
              <a:rPr lang="en-US" sz="1100" dirty="0"/>
              <a:t>Breast cancer</a:t>
            </a:r>
          </a:p>
          <a:p>
            <a:pPr lvl="1">
              <a:buFontTx/>
              <a:buChar char="•"/>
            </a:pPr>
            <a:r>
              <a:rPr lang="en-US" sz="1100" dirty="0"/>
              <a:t>Ovarian cancer</a:t>
            </a:r>
          </a:p>
          <a:p>
            <a:pPr lvl="1">
              <a:buFontTx/>
              <a:buChar char="•"/>
            </a:pPr>
            <a:r>
              <a:rPr lang="en-US" sz="1100" dirty="0"/>
              <a:t>Type 2 diabetes</a:t>
            </a:r>
          </a:p>
          <a:p>
            <a:pPr lvl="1">
              <a:buFontTx/>
              <a:buChar char="•"/>
            </a:pPr>
            <a:r>
              <a:rPr lang="en-US" sz="1100" dirty="0"/>
              <a:t>Postpartum depression</a:t>
            </a:r>
          </a:p>
          <a:p>
            <a:pPr lvl="0">
              <a:buFontTx/>
              <a:buChar char="•"/>
            </a:pPr>
            <a:r>
              <a:rPr lang="en-US" sz="1100" dirty="0"/>
              <a:t>Ther</a:t>
            </a:r>
            <a:r>
              <a:rPr lang="en-US" sz="1100" baseline="0" dirty="0"/>
              <a:t>e is also benefit for infant providers</a:t>
            </a:r>
          </a:p>
          <a:p>
            <a:pPr lvl="1">
              <a:buFontTx/>
              <a:buChar char="•"/>
            </a:pPr>
            <a:r>
              <a:rPr lang="en-US" sz="1100" baseline="0" dirty="0"/>
              <a:t>Breastfed babies have less stinky diapers!</a:t>
            </a:r>
            <a:endParaRPr lang="en-US" sz="110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100" dirty="0"/>
          </a:p>
          <a:p>
            <a:endParaRPr lang="en-US" sz="1100" b="1" baseline="0" dirty="0"/>
          </a:p>
          <a:p>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17CB30-01A3-43B4-8E89-D5C52CA00A81}" type="slidenum">
              <a:rPr lang="en-US" smtClean="0"/>
              <a:t>38</a:t>
            </a:fld>
            <a:endParaRPr lang="en-US" dirty="0"/>
          </a:p>
        </p:txBody>
      </p:sp>
      <p:sp>
        <p:nvSpPr>
          <p:cNvPr id="5" name="Date Placeholder 4"/>
          <p:cNvSpPr>
            <a:spLocks noGrp="1"/>
          </p:cNvSpPr>
          <p:nvPr>
            <p:ph type="dt" idx="11"/>
          </p:nvPr>
        </p:nvSpPr>
        <p:spPr/>
        <p:txBody>
          <a:bodyPr/>
          <a:lstStyle/>
          <a:p>
            <a:fld id="{E3A1A80E-C880-45AF-804E-077C5844D16A}" type="datetime1">
              <a:rPr lang="en-US" smtClean="0"/>
              <a:t>11/29/2017</a:t>
            </a:fld>
            <a:endParaRPr lang="en-US"/>
          </a:p>
        </p:txBody>
      </p:sp>
    </p:spTree>
    <p:extLst>
      <p:ext uri="{BB962C8B-B14F-4D97-AF65-F5344CB8AC3E}">
        <p14:creationId xmlns:p14="http://schemas.microsoft.com/office/powerpoint/2010/main" val="237728704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u="sng" dirty="0"/>
              <a:t>Facilitators</a:t>
            </a:r>
            <a:r>
              <a:rPr lang="en-US" sz="1200" b="1" u="sng" baseline="0" dirty="0"/>
              <a:t> Notes</a:t>
            </a:r>
          </a:p>
          <a:p>
            <a:r>
              <a:rPr lang="en-US" sz="1200" b="1" baseline="0" dirty="0"/>
              <a:t>Background:</a:t>
            </a:r>
          </a:p>
          <a:p>
            <a:r>
              <a:rPr lang="en-US" sz="1200" baseline="0" dirty="0"/>
              <a:t>This slide provides an opportunity to remind Empower facilities that standard 3, Breastfeeding Friendly Environment, applies to everyone regardless of whether or not they care for infants. </a:t>
            </a:r>
          </a:p>
          <a:p>
            <a:endParaRPr lang="en-US" sz="1200" baseline="0" dirty="0"/>
          </a:p>
          <a:p>
            <a:r>
              <a:rPr lang="en-US" sz="1200" b="1" baseline="0" dirty="0"/>
              <a:t>Sample Script:</a:t>
            </a:r>
          </a:p>
          <a:p>
            <a:pPr marL="171450" indent="-171450">
              <a:buFont typeface="Arial" panose="020B0604020202020204" pitchFamily="34" charset="0"/>
              <a:buChar char="•"/>
            </a:pPr>
            <a:r>
              <a:rPr lang="en-US" dirty="0"/>
              <a:t>A</a:t>
            </a:r>
            <a:r>
              <a:rPr lang="en-US" baseline="0" dirty="0"/>
              <a:t> common misconception is that Standard 3 only applies to Empower facilities that care for infants.</a:t>
            </a:r>
          </a:p>
          <a:p>
            <a:pPr marL="171450" indent="-171450">
              <a:buFont typeface="Arial" panose="020B0604020202020204" pitchFamily="34" charset="0"/>
              <a:buChar char="•"/>
            </a:pPr>
            <a:r>
              <a:rPr lang="en-US" baseline="0" dirty="0"/>
              <a:t>Click to advance slide</a:t>
            </a:r>
          </a:p>
          <a:p>
            <a:pPr marL="171450" indent="-171450">
              <a:buFont typeface="Arial" panose="020B0604020202020204" pitchFamily="34" charset="0"/>
              <a:buChar char="•"/>
            </a:pPr>
            <a:r>
              <a:rPr lang="en-US" baseline="0" dirty="0"/>
              <a:t>This standard actually applies to ALL Empower facilities regardless of whether or not you care for infants.</a:t>
            </a:r>
          </a:p>
          <a:p>
            <a:pPr marL="171450" indent="-171450">
              <a:buFont typeface="Arial" panose="020B0604020202020204" pitchFamily="34" charset="0"/>
              <a:buChar char="•"/>
            </a:pPr>
            <a:r>
              <a:rPr lang="en-US" baseline="0" dirty="0"/>
              <a:t>Moms with infants often have older children that may be enrolled in your program. Letting mom know that she is able to breastfeed when she drops off or picks up her older child can help ease any anxieties and make her feel supported to continue breastfeeding her child. </a:t>
            </a:r>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39</a:t>
            </a:fld>
            <a:endParaRPr lang="en-US" dirty="0"/>
          </a:p>
        </p:txBody>
      </p:sp>
    </p:spTree>
    <p:extLst>
      <p:ext uri="{BB962C8B-B14F-4D97-AF65-F5344CB8AC3E}">
        <p14:creationId xmlns:p14="http://schemas.microsoft.com/office/powerpoint/2010/main" val="39579520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endParaRPr lang="en-US" b="0" u="none" baseline="0" dirty="0"/>
          </a:p>
          <a:p>
            <a:r>
              <a:rPr lang="en-US" b="1" u="none" baseline="0" dirty="0"/>
              <a:t>Background: </a:t>
            </a:r>
            <a:r>
              <a:rPr lang="en-US" b="0" u="none" baseline="0" dirty="0"/>
              <a:t>This is an opportunity to engage your participants for their expertise in child development and connect with your participants to learn about the goals of their program. Some key takeaways you can talk about on this slide are: </a:t>
            </a:r>
          </a:p>
          <a:p>
            <a:pPr marL="171450" indent="-171450">
              <a:buFont typeface="Arial" panose="020B0604020202020204" pitchFamily="34" charset="0"/>
              <a:buChar char="•"/>
            </a:pPr>
            <a:r>
              <a:rPr lang="en-US" b="0" u="none" dirty="0"/>
              <a:t>The</a:t>
            </a:r>
            <a:r>
              <a:rPr lang="en-US" b="0" u="none" baseline="0" dirty="0"/>
              <a:t> brain is the only organ  that is not fully developed by birth</a:t>
            </a:r>
          </a:p>
          <a:p>
            <a:pPr marL="171450" indent="-171450">
              <a:buFont typeface="Arial" panose="020B0604020202020204" pitchFamily="34" charset="0"/>
              <a:buChar char="•"/>
            </a:pPr>
            <a:r>
              <a:rPr lang="en-US" b="0" u="none" baseline="0" dirty="0"/>
              <a:t>90% of our critical brain development occurs by age 5 </a:t>
            </a:r>
          </a:p>
          <a:p>
            <a:pPr marL="171450" indent="-171450">
              <a:buFont typeface="Arial" panose="020B0604020202020204" pitchFamily="34" charset="0"/>
              <a:buChar char="•"/>
            </a:pPr>
            <a:r>
              <a:rPr lang="en-US" b="0" u="none" baseline="0" dirty="0"/>
              <a:t>Our brains continue to develop through our youth until early adulthood</a:t>
            </a:r>
          </a:p>
          <a:p>
            <a:pPr marL="0" indent="0">
              <a:buFont typeface="Arial" panose="020B0604020202020204" pitchFamily="34" charset="0"/>
              <a:buNone/>
            </a:pPr>
            <a:endParaRPr lang="en-US" b="0" u="none"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u="none" baseline="0" dirty="0"/>
              <a:t>Sample Script:</a:t>
            </a:r>
            <a:endParaRPr lang="en-US" b="1" u="sng"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u="none" baseline="0" dirty="0"/>
              <a:t>As you all know, the early years of life shape the growth of their brain. The connections that are made lay the foundation for all future learning to come.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u="none" baseline="0" dirty="0"/>
              <a:t>By age five, 90% of critical brain development has happened. Our brains continue to grow, connect and wire throughout our childhood in to early adulthood.</a:t>
            </a:r>
          </a:p>
          <a:p>
            <a:endParaRPr lang="en-US" b="0" u="none" baseline="0" dirty="0"/>
          </a:p>
        </p:txBody>
      </p:sp>
      <p:sp>
        <p:nvSpPr>
          <p:cNvPr id="4" name="Slide Number Placeholder 3"/>
          <p:cNvSpPr>
            <a:spLocks noGrp="1"/>
          </p:cNvSpPr>
          <p:nvPr>
            <p:ph type="sldNum" sz="quarter" idx="10"/>
          </p:nvPr>
        </p:nvSpPr>
        <p:spPr/>
        <p:txBody>
          <a:bodyPr/>
          <a:lstStyle/>
          <a:p>
            <a:fld id="{F5FB1DB5-FFD3-4008-A84A-F762C0D19A86}" type="slidenum">
              <a:rPr lang="en-US" smtClean="0"/>
              <a:t>4</a:t>
            </a:fld>
            <a:endParaRPr lang="en-US"/>
          </a:p>
        </p:txBody>
      </p:sp>
    </p:spTree>
    <p:extLst>
      <p:ext uri="{BB962C8B-B14F-4D97-AF65-F5344CB8AC3E}">
        <p14:creationId xmlns:p14="http://schemas.microsoft.com/office/powerpoint/2010/main" val="420967502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r>
              <a:rPr lang="en-US" baseline="0" dirty="0"/>
              <a:t>:</a:t>
            </a:r>
          </a:p>
          <a:p>
            <a:r>
              <a:rPr lang="en-US" b="1" baseline="0" dirty="0"/>
              <a:t>Background:  </a:t>
            </a:r>
            <a:r>
              <a:rPr lang="en-US" b="0" baseline="0" dirty="0"/>
              <a:t>Audience will be introduced to the components of the standard 3</a:t>
            </a:r>
          </a:p>
          <a:p>
            <a:endParaRPr lang="en-US" b="0" baseline="0" dirty="0"/>
          </a:p>
          <a:p>
            <a:r>
              <a:rPr lang="en-US" b="1" baseline="0" dirty="0"/>
              <a:t>Sample Script: </a:t>
            </a:r>
          </a:p>
          <a:p>
            <a:pPr marL="171450" indent="-171450">
              <a:buFont typeface="Arial" panose="020B0604020202020204" pitchFamily="34" charset="0"/>
              <a:buChar char="•"/>
            </a:pPr>
            <a:r>
              <a:rPr lang="en-US" b="0" baseline="0" dirty="0"/>
              <a:t>Here are the ways Empower guides your facility to be breastfeeding friendly</a:t>
            </a:r>
          </a:p>
          <a:p>
            <a:pPr marL="628650" lvl="1" indent="-171450">
              <a:buFont typeface="Arial" panose="020B0604020202020204" pitchFamily="34" charset="0"/>
              <a:buChar char="•"/>
            </a:pPr>
            <a:r>
              <a:rPr lang="en-US" b="0" baseline="0" dirty="0"/>
              <a:t>Provide breastfeeding mothers a place or breastfeed or express milk</a:t>
            </a:r>
          </a:p>
          <a:p>
            <a:pPr marL="1085850" lvl="2" indent="-171450">
              <a:buFont typeface="Arial" panose="020B0604020202020204" pitchFamily="34" charset="0"/>
              <a:buChar char="•"/>
            </a:pPr>
            <a:r>
              <a:rPr lang="en-US" b="0" baseline="0" dirty="0"/>
              <a:t>This is a private and sanitary place with an electrical outlet, comfortable chair and nearby access to a sink</a:t>
            </a:r>
          </a:p>
          <a:p>
            <a:pPr marL="628650" lvl="1" indent="-171450">
              <a:buFont typeface="Arial" panose="020B0604020202020204" pitchFamily="34" charset="0"/>
              <a:buChar char="•"/>
            </a:pPr>
            <a:r>
              <a:rPr lang="en-US" b="0" baseline="0" dirty="0"/>
              <a:t>Provide a refrigerator or designated space in a refrigerator/freezer for breastmilk to be stored for enrolled infants</a:t>
            </a:r>
          </a:p>
          <a:p>
            <a:pPr marL="1085850" lvl="2" indent="-171450">
              <a:buFont typeface="Arial" panose="020B0604020202020204" pitchFamily="34" charset="0"/>
              <a:buChar char="•"/>
            </a:pPr>
            <a:r>
              <a:rPr lang="en-US" b="0" baseline="0" dirty="0"/>
              <a:t>Ask moms to bring breastmilk in an unbreakable container</a:t>
            </a:r>
          </a:p>
          <a:p>
            <a:pPr marL="1085850" lvl="2" indent="-171450">
              <a:buFont typeface="Arial" panose="020B0604020202020204" pitchFamily="34" charset="0"/>
              <a:buChar char="•"/>
            </a:pPr>
            <a:r>
              <a:rPr lang="en-US" b="0" baseline="0" dirty="0"/>
              <a:t>Store breastmilk with infants full name and date it was brought to center</a:t>
            </a:r>
          </a:p>
          <a:p>
            <a:pPr marL="1085850" lvl="2" indent="-171450">
              <a:buFont typeface="Arial" panose="020B0604020202020204" pitchFamily="34" charset="0"/>
              <a:buChar char="•"/>
            </a:pPr>
            <a:r>
              <a:rPr lang="en-US" b="0" baseline="0" dirty="0"/>
              <a:t>Store in designated space within the refrigerator or freezer (this does not to be a separate fridge from the food)</a:t>
            </a:r>
          </a:p>
          <a:p>
            <a:pPr marL="628650" lvl="1" indent="-171450">
              <a:buFont typeface="Arial" panose="020B0604020202020204" pitchFamily="34" charset="0"/>
              <a:buChar char="•"/>
            </a:pPr>
            <a:r>
              <a:rPr lang="en-US" b="0" baseline="0" dirty="0"/>
              <a:t>Reassure nursing mothers that they are welcome by displaying breastfeeding promotion information</a:t>
            </a:r>
          </a:p>
          <a:p>
            <a:pPr marL="914400" lvl="2" indent="0">
              <a:buFont typeface="Arial" panose="020B0604020202020204" pitchFamily="34" charset="0"/>
              <a:buNone/>
            </a:pPr>
            <a:endParaRPr lang="en-US" b="0" baseline="0" dirty="0"/>
          </a:p>
          <a:p>
            <a:pPr marL="171450" indent="-171450">
              <a:buFont typeface="Arial" panose="020B0604020202020204" pitchFamily="34" charset="0"/>
              <a:buChar char="•"/>
            </a:pPr>
            <a:endParaRPr lang="en-US" b="1" baseline="0" dirty="0"/>
          </a:p>
          <a:p>
            <a:endParaRPr lang="en-US" b="0"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40</a:t>
            </a:fld>
            <a:endParaRPr lang="en-US" dirty="0"/>
          </a:p>
        </p:txBody>
      </p:sp>
    </p:spTree>
    <p:extLst>
      <p:ext uri="{BB962C8B-B14F-4D97-AF65-F5344CB8AC3E}">
        <p14:creationId xmlns:p14="http://schemas.microsoft.com/office/powerpoint/2010/main" val="128581150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r>
              <a:rPr lang="en-US" baseline="0" dirty="0"/>
              <a:t>:</a:t>
            </a:r>
          </a:p>
          <a:p>
            <a:r>
              <a:rPr lang="en-US" b="1" baseline="0" dirty="0"/>
              <a:t>Background:  </a:t>
            </a:r>
            <a:r>
              <a:rPr lang="en-US" b="0" baseline="0" dirty="0"/>
              <a:t>Audience will be asked to talk about what is an appropriate breastfeeding space? </a:t>
            </a:r>
          </a:p>
          <a:p>
            <a:endParaRPr lang="en-US" b="0" baseline="0" dirty="0"/>
          </a:p>
          <a:p>
            <a:r>
              <a:rPr lang="en-US" b="1" baseline="0" dirty="0"/>
              <a:t>Sample Script: </a:t>
            </a:r>
          </a:p>
          <a:p>
            <a:pPr marL="171450" indent="-171450">
              <a:buFont typeface="Arial" panose="020B0604020202020204" pitchFamily="34" charset="0"/>
              <a:buChar char="•"/>
            </a:pPr>
            <a:r>
              <a:rPr lang="en-US" dirty="0"/>
              <a:t>So what does</a:t>
            </a:r>
            <a:r>
              <a:rPr lang="en-US" baseline="0" dirty="0"/>
              <a:t> a breastfeeding friendly space look like? </a:t>
            </a:r>
          </a:p>
          <a:p>
            <a:pPr marL="171450" indent="-171450">
              <a:buFont typeface="Arial" panose="020B0604020202020204" pitchFamily="34" charset="0"/>
              <a:buChar char="•"/>
            </a:pPr>
            <a:r>
              <a:rPr lang="en-US" baseline="0" dirty="0"/>
              <a:t>(Click to advance slide)</a:t>
            </a:r>
          </a:p>
          <a:p>
            <a:pPr marL="171450" indent="-171450">
              <a:buFont typeface="Arial" panose="020B0604020202020204" pitchFamily="34" charset="0"/>
              <a:buChar char="•"/>
            </a:pPr>
            <a:r>
              <a:rPr lang="en-US" b="1" baseline="0" dirty="0"/>
              <a:t>Photo A: </a:t>
            </a:r>
            <a:r>
              <a:rPr lang="en-US" baseline="0" dirty="0"/>
              <a:t>Is this space acceptable? Why or why not? </a:t>
            </a:r>
          </a:p>
          <a:p>
            <a:pPr marL="628650" lvl="1" indent="-171450">
              <a:buFont typeface="Arial" panose="020B0604020202020204" pitchFamily="34" charset="0"/>
              <a:buChar char="•"/>
            </a:pPr>
            <a:r>
              <a:rPr lang="en-US" baseline="0" dirty="0"/>
              <a:t>Response: Empower requires the space to be sanitary. The bathroom is not an acceptable space to offer to a mom to breastfeed or to pump due to sanitation. Placing a comfortable chair or table inside a bathroom does not make it acceptable.</a:t>
            </a:r>
          </a:p>
          <a:p>
            <a:pPr marL="171450" lvl="0" indent="-171450">
              <a:buFont typeface="Arial" panose="020B0604020202020204" pitchFamily="34" charset="0"/>
              <a:buChar char="•"/>
            </a:pPr>
            <a:r>
              <a:rPr lang="en-US" baseline="0" dirty="0"/>
              <a:t>(Click to advance slide)</a:t>
            </a:r>
          </a:p>
          <a:p>
            <a:pPr marL="171450" lvl="0" indent="-171450">
              <a:buFont typeface="Arial" panose="020B0604020202020204" pitchFamily="34" charset="0"/>
              <a:buChar char="•"/>
            </a:pPr>
            <a:r>
              <a:rPr lang="en-US" b="1" baseline="0" dirty="0"/>
              <a:t>Photo B: </a:t>
            </a:r>
            <a:r>
              <a:rPr lang="en-US" baseline="0" dirty="0"/>
              <a:t>Is this acceptable? Why or why not? </a:t>
            </a:r>
          </a:p>
          <a:p>
            <a:pPr marL="628650" lvl="1" indent="-171450">
              <a:buFont typeface="Arial" panose="020B0604020202020204" pitchFamily="34" charset="0"/>
              <a:buChar char="•"/>
            </a:pPr>
            <a:r>
              <a:rPr lang="en-US" baseline="0" dirty="0"/>
              <a:t>Response: This type of stand alone lactation room is acceptable. There is an outlet available for mothers to express their milk via pump and is private. While this space is acceptable it is not expected. Sometimes providers anticipate that providing a space for mothers to breastfeed might mean that we expect them to build on a new room or dedicate a room to be a lactation room 100% of the time. This is not the case—so while this room works, it is not the expectation.</a:t>
            </a:r>
          </a:p>
          <a:p>
            <a:pPr marL="171450" lvl="0" indent="-171450">
              <a:buFont typeface="Arial" panose="020B0604020202020204" pitchFamily="34" charset="0"/>
              <a:buChar char="•"/>
            </a:pPr>
            <a:r>
              <a:rPr lang="en-US" baseline="0" dirty="0"/>
              <a:t>(Click to advance slide)</a:t>
            </a:r>
          </a:p>
          <a:p>
            <a:pPr marL="171450" lvl="0" indent="-171450">
              <a:buFont typeface="Arial" panose="020B0604020202020204" pitchFamily="34" charset="0"/>
              <a:buChar char="•"/>
            </a:pPr>
            <a:r>
              <a:rPr lang="en-US" b="1" baseline="0" dirty="0"/>
              <a:t>Photo C: </a:t>
            </a:r>
            <a:r>
              <a:rPr lang="en-US" b="0" baseline="0" dirty="0"/>
              <a:t>Does this look like an acceptable space? Why or why not? A classroom like this is also acceptable, and may be more practical to use an existing space like this. If a woman wanted, she could choose to turn her chair away from the open room or cover </a:t>
            </a:r>
            <a:r>
              <a:rPr lang="en-US" b="0" baseline="0" dirty="0" err="1"/>
              <a:t>upto</a:t>
            </a:r>
            <a:r>
              <a:rPr lang="en-US" b="0" baseline="0" dirty="0"/>
              <a:t> allow for more privacy. There is a sink nearby with running water to wash bottles and hands. </a:t>
            </a:r>
          </a:p>
          <a:p>
            <a:pPr marL="171450" lvl="0" indent="-171450">
              <a:buFont typeface="Arial" panose="020B0604020202020204" pitchFamily="34" charset="0"/>
              <a:buChar char="•"/>
            </a:pPr>
            <a:r>
              <a:rPr lang="en-US" b="0" baseline="0" dirty="0"/>
              <a:t>In a home, this space could be a recliner or another chair with space. A spare bedroom, office, family room, </a:t>
            </a:r>
            <a:r>
              <a:rPr lang="en-US" b="0" baseline="0" dirty="0" err="1"/>
              <a:t>etc</a:t>
            </a:r>
            <a:r>
              <a:rPr lang="en-US" b="0" baseline="0" dirty="0"/>
              <a:t> could also work in the home setting.</a:t>
            </a:r>
          </a:p>
          <a:p>
            <a:pPr marL="171450" lvl="0" indent="-171450">
              <a:buFont typeface="Arial" panose="020B0604020202020204" pitchFamily="34" charset="0"/>
              <a:buChar char="•"/>
            </a:pPr>
            <a:endParaRPr lang="en-US" b="0" baseline="0" dirty="0"/>
          </a:p>
          <a:p>
            <a:pPr marL="0" lvl="0" indent="0">
              <a:buFont typeface="Arial" panose="020B0604020202020204" pitchFamily="34" charset="0"/>
              <a:buNone/>
            </a:pPr>
            <a:r>
              <a:rPr lang="en-US" b="1" baseline="0" dirty="0"/>
              <a:t>Animation:</a:t>
            </a:r>
          </a:p>
          <a:p>
            <a:pPr marL="171450" lvl="0" indent="-171450">
              <a:buFont typeface="Arial" panose="020B0604020202020204" pitchFamily="34" charset="0"/>
              <a:buChar char="•"/>
            </a:pPr>
            <a:r>
              <a:rPr lang="en-US" b="0" baseline="0" dirty="0"/>
              <a:t>There are three animations on this slide. Each click will advance another picture to discuss</a:t>
            </a:r>
            <a:endParaRPr lang="en-US" b="0" dirty="0"/>
          </a:p>
        </p:txBody>
      </p:sp>
      <p:sp>
        <p:nvSpPr>
          <p:cNvPr id="4" name="Slide Number Placeholder 3"/>
          <p:cNvSpPr>
            <a:spLocks noGrp="1"/>
          </p:cNvSpPr>
          <p:nvPr>
            <p:ph type="sldNum" sz="quarter" idx="10"/>
          </p:nvPr>
        </p:nvSpPr>
        <p:spPr/>
        <p:txBody>
          <a:bodyPr/>
          <a:lstStyle/>
          <a:p>
            <a:fld id="{9417CB30-01A3-43B4-8E89-D5C52CA00A81}" type="slidenum">
              <a:rPr lang="en-US" smtClean="0"/>
              <a:t>41</a:t>
            </a:fld>
            <a:endParaRPr lang="en-US" dirty="0"/>
          </a:p>
        </p:txBody>
      </p:sp>
      <p:sp>
        <p:nvSpPr>
          <p:cNvPr id="5" name="Date Placeholder 4"/>
          <p:cNvSpPr>
            <a:spLocks noGrp="1"/>
          </p:cNvSpPr>
          <p:nvPr>
            <p:ph type="dt" idx="11"/>
          </p:nvPr>
        </p:nvSpPr>
        <p:spPr/>
        <p:txBody>
          <a:bodyPr/>
          <a:lstStyle/>
          <a:p>
            <a:fld id="{022821C7-D3A0-4031-B802-C173CF07BD0C}" type="datetime1">
              <a:rPr lang="en-US" smtClean="0"/>
              <a:t>11/29/2017</a:t>
            </a:fld>
            <a:endParaRPr lang="en-US"/>
          </a:p>
        </p:txBody>
      </p:sp>
    </p:spTree>
    <p:extLst>
      <p:ext uri="{BB962C8B-B14F-4D97-AF65-F5344CB8AC3E}">
        <p14:creationId xmlns:p14="http://schemas.microsoft.com/office/powerpoint/2010/main" val="426222920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r>
              <a:rPr lang="en-US" baseline="0" dirty="0"/>
              <a:t>:</a:t>
            </a:r>
          </a:p>
          <a:p>
            <a:r>
              <a:rPr lang="en-US" b="1" baseline="0" dirty="0"/>
              <a:t>Background:  </a:t>
            </a:r>
            <a:r>
              <a:rPr lang="en-US" b="0" baseline="0" dirty="0"/>
              <a:t>Audience will be asked to talk about designated space in a refrigerator</a:t>
            </a:r>
          </a:p>
          <a:p>
            <a:endParaRPr lang="en-US" b="0" baseline="0" dirty="0"/>
          </a:p>
          <a:p>
            <a:r>
              <a:rPr lang="en-US" b="1" baseline="0" dirty="0"/>
              <a:t>Sample Script: </a:t>
            </a:r>
          </a:p>
          <a:p>
            <a:pPr marL="171450" indent="-171450">
              <a:buFont typeface="Arial" panose="020B0604020202020204" pitchFamily="34" charset="0"/>
              <a:buChar char="•"/>
            </a:pPr>
            <a:r>
              <a:rPr lang="en-US" dirty="0"/>
              <a:t>The next component of breastfeeding-friendly</a:t>
            </a:r>
            <a:r>
              <a:rPr lang="en-US" baseline="0" dirty="0"/>
              <a:t> environments requires facilities to provide a refrigerator or designated space in an existing refrigerator or freezer to store breastmilk.</a:t>
            </a:r>
          </a:p>
          <a:p>
            <a:pPr marL="171450" indent="-171450">
              <a:buFont typeface="Arial" panose="020B0604020202020204" pitchFamily="34" charset="0"/>
              <a:buChar char="•"/>
            </a:pPr>
            <a:r>
              <a:rPr lang="en-US" baseline="0" dirty="0"/>
              <a:t>Since breastmilk is considered a food, universal precautions are not necessary—gloves are not necessary when feeding a baby a bottle of breastmilk, and getting breastmilk on your skin does not pose any health risk. Spills can be cleaned up after in the same manner as other foods.</a:t>
            </a:r>
          </a:p>
          <a:p>
            <a:pPr marL="171450" indent="-171450">
              <a:buFont typeface="Arial" panose="020B0604020202020204" pitchFamily="34" charset="0"/>
              <a:buChar char="•"/>
            </a:pPr>
            <a:r>
              <a:rPr lang="en-US" baseline="0" dirty="0"/>
              <a:t>This also means you can use existing refrigerators where you store food or lunches</a:t>
            </a:r>
          </a:p>
          <a:p>
            <a:pPr marL="171450" indent="-171450">
              <a:buFont typeface="Arial" panose="020B0604020202020204" pitchFamily="34" charset="0"/>
              <a:buChar char="•"/>
            </a:pPr>
            <a:r>
              <a:rPr lang="en-US" baseline="0" dirty="0"/>
              <a:t>Ask parents to bring breastmilk in unbreakable containers with the full name of the child and the date brought to the facility. </a:t>
            </a:r>
          </a:p>
        </p:txBody>
      </p:sp>
      <p:sp>
        <p:nvSpPr>
          <p:cNvPr id="4" name="Slide Number Placeholder 3"/>
          <p:cNvSpPr>
            <a:spLocks noGrp="1"/>
          </p:cNvSpPr>
          <p:nvPr>
            <p:ph type="sldNum" sz="quarter" idx="10"/>
          </p:nvPr>
        </p:nvSpPr>
        <p:spPr/>
        <p:txBody>
          <a:bodyPr/>
          <a:lstStyle/>
          <a:p>
            <a:fld id="{4BC04514-724F-4A4C-A75C-3A0A6C72B7C8}" type="slidenum">
              <a:rPr lang="en-US" smtClean="0"/>
              <a:t>42</a:t>
            </a:fld>
            <a:endParaRPr lang="en-US" dirty="0"/>
          </a:p>
        </p:txBody>
      </p:sp>
    </p:spTree>
    <p:extLst>
      <p:ext uri="{BB962C8B-B14F-4D97-AF65-F5344CB8AC3E}">
        <p14:creationId xmlns:p14="http://schemas.microsoft.com/office/powerpoint/2010/main" val="336897902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r>
              <a:rPr lang="en-US" baseline="0" dirty="0"/>
              <a:t>:</a:t>
            </a:r>
          </a:p>
          <a:p>
            <a:r>
              <a:rPr lang="en-US" b="1" baseline="0" dirty="0"/>
              <a:t>Background:  </a:t>
            </a:r>
            <a:r>
              <a:rPr lang="en-US" b="0" baseline="0" dirty="0"/>
              <a:t>Audience will be asked to talk about a posting a sign about being a breastfeeding friendly facility. </a:t>
            </a:r>
          </a:p>
          <a:p>
            <a:endParaRPr lang="en-US" b="0" baseline="0" dirty="0"/>
          </a:p>
          <a:p>
            <a:r>
              <a:rPr lang="en-US" b="1" baseline="0" dirty="0"/>
              <a:t>Sample Script: </a:t>
            </a:r>
          </a:p>
          <a:p>
            <a:pPr marL="171450" indent="-171450">
              <a:buFont typeface="Arial" panose="020B0604020202020204" pitchFamily="34" charset="0"/>
              <a:buChar char="•"/>
            </a:pPr>
            <a:r>
              <a:rPr lang="en-US" dirty="0"/>
              <a:t>One way to let people know that your child</a:t>
            </a:r>
            <a:r>
              <a:rPr lang="en-US" baseline="0" dirty="0"/>
              <a:t> care is breastfeeding friendly is by posting a sign like this that says “Welcome to our breastfeeding friendly facility”</a:t>
            </a:r>
          </a:p>
          <a:p>
            <a:pPr marL="171450" indent="-171450">
              <a:buFont typeface="Arial" panose="020B0604020202020204" pitchFamily="34" charset="0"/>
              <a:buChar char="•"/>
            </a:pPr>
            <a:r>
              <a:rPr lang="en-US" baseline="0" dirty="0"/>
              <a:t>When signs like this are posted in a visual space, like near sign-in, or another spot that parents visit frequently, it sends the message that your home or this facility welcome breastfeeding for all families. </a:t>
            </a:r>
          </a:p>
          <a:p>
            <a:pPr marL="171450" indent="-171450">
              <a:buFont typeface="Arial" panose="020B0604020202020204" pitchFamily="34" charset="0"/>
              <a:buChar char="•"/>
            </a:pPr>
            <a:r>
              <a:rPr lang="en-US" baseline="0" dirty="0"/>
              <a:t>Another way providers have utilized this sign is by posting it outside or near the designated breastfeeding area to indicate where moms can go if they need to breastfeed or pump or desire privacy.</a:t>
            </a:r>
          </a:p>
          <a:p>
            <a:pPr marL="171450" indent="-171450">
              <a:buFont typeface="Arial" panose="020B0604020202020204" pitchFamily="34" charset="0"/>
              <a:buChar char="•"/>
            </a:pPr>
            <a:r>
              <a:rPr lang="en-US" baseline="0" dirty="0"/>
              <a:t>When giving a tour or talking with a new family, highlight the sign and mention the ways that your child care environment is breastfeeding friendly. It is a selling point.</a:t>
            </a:r>
            <a:endParaRPr lang="en-US" dirty="0"/>
          </a:p>
        </p:txBody>
      </p:sp>
      <p:sp>
        <p:nvSpPr>
          <p:cNvPr id="4" name="Slide Number Placeholder 3"/>
          <p:cNvSpPr>
            <a:spLocks noGrp="1"/>
          </p:cNvSpPr>
          <p:nvPr>
            <p:ph type="sldNum" sz="quarter" idx="10"/>
          </p:nvPr>
        </p:nvSpPr>
        <p:spPr/>
        <p:txBody>
          <a:bodyPr/>
          <a:lstStyle/>
          <a:p>
            <a:fld id="{9417CB30-01A3-43B4-8E89-D5C52CA00A81}" type="slidenum">
              <a:rPr lang="en-US" smtClean="0"/>
              <a:t>43</a:t>
            </a:fld>
            <a:endParaRPr lang="en-US" dirty="0"/>
          </a:p>
        </p:txBody>
      </p:sp>
      <p:sp>
        <p:nvSpPr>
          <p:cNvPr id="5" name="Date Placeholder 4"/>
          <p:cNvSpPr>
            <a:spLocks noGrp="1"/>
          </p:cNvSpPr>
          <p:nvPr>
            <p:ph type="dt" idx="11"/>
          </p:nvPr>
        </p:nvSpPr>
        <p:spPr/>
        <p:txBody>
          <a:bodyPr/>
          <a:lstStyle/>
          <a:p>
            <a:fld id="{722F3D4D-8A3E-4340-80A9-5612839DE135}" type="datetime1">
              <a:rPr lang="en-US" smtClean="0"/>
              <a:t>11/29/2017</a:t>
            </a:fld>
            <a:endParaRPr lang="en-US"/>
          </a:p>
        </p:txBody>
      </p:sp>
    </p:spTree>
    <p:extLst>
      <p:ext uri="{BB962C8B-B14F-4D97-AF65-F5344CB8AC3E}">
        <p14:creationId xmlns:p14="http://schemas.microsoft.com/office/powerpoint/2010/main" val="283920252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is to allow the facilitator to give a power pause for the participants to reflect on the training to date</a:t>
            </a:r>
          </a:p>
          <a:p>
            <a:endParaRPr lang="en-US" b="0" baseline="0" dirty="0"/>
          </a:p>
          <a:p>
            <a:r>
              <a:rPr lang="en-US" b="1" baseline="0" dirty="0"/>
              <a:t>Sample Script:</a:t>
            </a:r>
          </a:p>
          <a:p>
            <a:pPr marL="171450" indent="-171450">
              <a:buFont typeface="Arial" panose="020B0604020202020204" pitchFamily="34" charset="0"/>
              <a:buChar char="•"/>
            </a:pPr>
            <a:r>
              <a:rPr lang="en-US" b="0" baseline="0" dirty="0"/>
              <a:t>Time for a Power Pause</a:t>
            </a:r>
          </a:p>
          <a:p>
            <a:pPr marL="171450" indent="-171450">
              <a:buFont typeface="Arial" panose="020B0604020202020204" pitchFamily="34" charset="0"/>
              <a:buChar char="•"/>
            </a:pPr>
            <a:r>
              <a:rPr lang="en-US" b="0" baseline="0" dirty="0"/>
              <a:t>Take a moment to write down your reflections about Breastfeeding</a:t>
            </a:r>
            <a:endParaRPr lang="en-US" b="0" dirty="0"/>
          </a:p>
        </p:txBody>
      </p:sp>
      <p:sp>
        <p:nvSpPr>
          <p:cNvPr id="4" name="Slide Number Placeholder 3"/>
          <p:cNvSpPr>
            <a:spLocks noGrp="1"/>
          </p:cNvSpPr>
          <p:nvPr>
            <p:ph type="sldNum" sz="quarter" idx="10"/>
          </p:nvPr>
        </p:nvSpPr>
        <p:spPr/>
        <p:txBody>
          <a:bodyPr/>
          <a:lstStyle/>
          <a:p>
            <a:fld id="{64167A01-2CE6-49F6-A49B-AD0C4324004F}" type="slidenum">
              <a:rPr lang="en-US" smtClean="0"/>
              <a:t>44</a:t>
            </a:fld>
            <a:endParaRPr lang="en-US"/>
          </a:p>
        </p:txBody>
      </p:sp>
    </p:spTree>
    <p:extLst>
      <p:ext uri="{BB962C8B-B14F-4D97-AF65-F5344CB8AC3E}">
        <p14:creationId xmlns:p14="http://schemas.microsoft.com/office/powerpoint/2010/main" val="355500288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aseline="0" dirty="0"/>
              <a:t>This slide helps transition to discussing the Empower Standard 4: Child and Adult Care Food Program.</a:t>
            </a:r>
          </a:p>
          <a:p>
            <a:endParaRPr lang="en-US" baseline="0" dirty="0"/>
          </a:p>
          <a:p>
            <a:r>
              <a:rPr lang="en-US" b="1" baseline="0" dirty="0"/>
              <a:t>Sample Script</a:t>
            </a:r>
          </a:p>
          <a:p>
            <a:pPr marL="171450" indent="-171450">
              <a:buFont typeface="Arial" panose="020B0604020202020204" pitchFamily="34" charset="0"/>
              <a:buChar char="•"/>
            </a:pPr>
            <a:r>
              <a:rPr lang="en-US" b="0" baseline="0" dirty="0"/>
              <a:t>Standard 4 is using the resources that the Child and Adult Care Food Program provides to provide healthy and nutritious meals to children. Let’s talk more about CACFP.</a:t>
            </a:r>
            <a:endParaRPr lang="en-US" baseline="0" dirty="0"/>
          </a:p>
        </p:txBody>
      </p:sp>
      <p:sp>
        <p:nvSpPr>
          <p:cNvPr id="4" name="Slide Number Placeholder 3"/>
          <p:cNvSpPr>
            <a:spLocks noGrp="1"/>
          </p:cNvSpPr>
          <p:nvPr>
            <p:ph type="sldNum" sz="quarter" idx="10"/>
          </p:nvPr>
        </p:nvSpPr>
        <p:spPr/>
        <p:txBody>
          <a:bodyPr/>
          <a:lstStyle/>
          <a:p>
            <a:fld id="{4BC04514-724F-4A4C-A75C-3A0A6C72B7C8}" type="slidenum">
              <a:rPr lang="en-US" smtClean="0"/>
              <a:t>45</a:t>
            </a:fld>
            <a:endParaRPr lang="en-US" dirty="0"/>
          </a:p>
        </p:txBody>
      </p:sp>
    </p:spTree>
    <p:extLst>
      <p:ext uri="{BB962C8B-B14F-4D97-AF65-F5344CB8AC3E}">
        <p14:creationId xmlns:p14="http://schemas.microsoft.com/office/powerpoint/2010/main" val="78809535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b="1" u="sng" baseline="0" dirty="0"/>
              <a:t>Facilitator Notes</a:t>
            </a:r>
          </a:p>
          <a:p>
            <a:r>
              <a:rPr lang="en-US" b="1" baseline="0" dirty="0"/>
              <a:t>Background: </a:t>
            </a:r>
            <a:r>
              <a:rPr lang="en-US" baseline="0" dirty="0"/>
              <a:t>This slide helps transition to discussing what CACFP is and the benefits of participating. </a:t>
            </a:r>
          </a:p>
          <a:p>
            <a:endParaRPr lang="en-US" baseline="0" dirty="0"/>
          </a:p>
          <a:p>
            <a:pPr marL="0" indent="0">
              <a:buFont typeface="Arial" panose="020B0604020202020204" pitchFamily="34" charset="0"/>
              <a:buNone/>
            </a:pPr>
            <a:r>
              <a:rPr lang="en-US" b="1" baseline="0" dirty="0"/>
              <a:t>Sample Script:</a:t>
            </a:r>
          </a:p>
          <a:p>
            <a:pPr marL="171450" indent="-171450">
              <a:buFont typeface="Arial" panose="020B0604020202020204" pitchFamily="34" charset="0"/>
              <a:buChar char="•"/>
            </a:pPr>
            <a:r>
              <a:rPr lang="en-US" dirty="0"/>
              <a:t>CACFP is a federally-funded program from USDA and is administered</a:t>
            </a:r>
            <a:r>
              <a:rPr lang="en-US" baseline="0" dirty="0"/>
              <a:t> by Arizona Department of Education. </a:t>
            </a:r>
            <a:r>
              <a:rPr lang="en-US" dirty="0"/>
              <a:t> </a:t>
            </a:r>
          </a:p>
          <a:p>
            <a:pPr marL="171450" indent="-171450">
              <a:buFont typeface="Arial" panose="020B0604020202020204" pitchFamily="34" charset="0"/>
              <a:buChar char="•"/>
            </a:pPr>
            <a:r>
              <a:rPr lang="en-US" dirty="0"/>
              <a:t>It helps programs provide nutritious meals and snacks for low-income children through child care settings. </a:t>
            </a:r>
          </a:p>
          <a:p>
            <a:pPr marL="171450" indent="-171450">
              <a:buFont typeface="Arial" panose="020B0604020202020204" pitchFamily="34" charset="0"/>
              <a:buChar char="•"/>
            </a:pPr>
            <a:r>
              <a:rPr lang="en-US" dirty="0"/>
              <a:t>The benefits of participating in CACFP</a:t>
            </a:r>
            <a:r>
              <a:rPr lang="en-US" baseline="0" dirty="0"/>
              <a:t> include:</a:t>
            </a:r>
          </a:p>
          <a:p>
            <a:pPr marL="628650" lvl="1" indent="-171450">
              <a:buFont typeface="Arial" panose="020B0604020202020204" pitchFamily="34" charset="0"/>
              <a:buChar char="•"/>
            </a:pPr>
            <a:r>
              <a:rPr lang="en-US" dirty="0"/>
              <a:t>Reimbursement to improve your</a:t>
            </a:r>
            <a:r>
              <a:rPr lang="en-US" baseline="0" dirty="0"/>
              <a:t> ability to offer more fresh fruits, vegetables, whole grains, and low-fat dairy products in your menu.</a:t>
            </a:r>
            <a:endParaRPr lang="en-US" dirty="0"/>
          </a:p>
          <a:p>
            <a:pPr marL="628650" lvl="1" indent="-171450">
              <a:buFont typeface="Arial" panose="020B0604020202020204" pitchFamily="34" charset="0"/>
              <a:buChar char="•"/>
            </a:pPr>
            <a:r>
              <a:rPr lang="en-US" dirty="0"/>
              <a:t>Enhance your ability to purchase food</a:t>
            </a:r>
            <a:r>
              <a:rPr lang="en-US" baseline="0" dirty="0"/>
              <a:t> from local and regional farmers and distributors. </a:t>
            </a:r>
          </a:p>
          <a:p>
            <a:pPr marL="628650" lvl="1" indent="-171450">
              <a:buFont typeface="Arial" panose="020B0604020202020204" pitchFamily="34" charset="0"/>
              <a:buChar char="•"/>
            </a:pPr>
            <a:r>
              <a:rPr lang="en-US" baseline="0" dirty="0"/>
              <a:t>Support and assistance from other USDA nutrition programs, like WIC and Supplemental Nutrition Assistance Program Education (SNAP-</a:t>
            </a:r>
            <a:r>
              <a:rPr lang="en-US" baseline="0" dirty="0" err="1"/>
              <a:t>ed</a:t>
            </a:r>
            <a:r>
              <a:rPr lang="en-US" baseline="0" dirty="0"/>
              <a:t>). </a:t>
            </a:r>
            <a:r>
              <a:rPr lang="en-US" dirty="0"/>
              <a:t> </a:t>
            </a:r>
          </a:p>
          <a:p>
            <a:pPr marL="628650" lvl="1" indent="-171450">
              <a:buFont typeface="Arial" panose="020B0604020202020204" pitchFamily="34" charset="0"/>
              <a:buChar char="•"/>
            </a:pPr>
            <a:r>
              <a:rPr lang="en-US" dirty="0"/>
              <a:t>Free Training and Guidance on Best Practices to improve</a:t>
            </a:r>
            <a:r>
              <a:rPr lang="en-US" baseline="0" dirty="0"/>
              <a:t> meal prep and planning</a:t>
            </a:r>
            <a:endParaRPr lang="en-US" dirty="0"/>
          </a:p>
          <a:p>
            <a:pPr marL="628650" lvl="1" indent="-171450">
              <a:buFont typeface="Arial" panose="020B0604020202020204" pitchFamily="34" charset="0"/>
              <a:buChar char="•"/>
            </a:pPr>
            <a:r>
              <a:rPr lang="en-US" dirty="0"/>
              <a:t>Free tools</a:t>
            </a:r>
            <a:r>
              <a:rPr lang="en-US" baseline="0" dirty="0"/>
              <a:t> to communicate healthy messages </a:t>
            </a:r>
            <a:r>
              <a:rPr lang="en-US" dirty="0"/>
              <a:t>with</a:t>
            </a:r>
            <a:r>
              <a:rPr lang="en-US" baseline="0" dirty="0"/>
              <a:t> Families</a:t>
            </a:r>
          </a:p>
          <a:p>
            <a:pPr marL="628650" lvl="1" indent="-171450">
              <a:buFont typeface="Arial" panose="020B0604020202020204" pitchFamily="34" charset="0"/>
              <a:buChar char="•"/>
            </a:pPr>
            <a:r>
              <a:rPr lang="en-US" baseline="0" dirty="0"/>
              <a:t>If your program is not eligible, you can still follow all the menu guidelines and use the resources from CACFP. Then you’ll know you are implementing a sound nutrition program and using best practices. </a:t>
            </a:r>
            <a:endParaRPr lang="en-US" dirty="0"/>
          </a:p>
          <a:p>
            <a:endParaRPr lang="en-US" dirty="0"/>
          </a:p>
        </p:txBody>
      </p:sp>
      <p:sp>
        <p:nvSpPr>
          <p:cNvPr id="4" name="Slide Number Placeholder 3"/>
          <p:cNvSpPr>
            <a:spLocks noGrp="1"/>
          </p:cNvSpPr>
          <p:nvPr>
            <p:ph type="sldNum" sz="quarter" idx="10"/>
          </p:nvPr>
        </p:nvSpPr>
        <p:spPr/>
        <p:txBody>
          <a:bodyPr/>
          <a:lstStyle/>
          <a:p>
            <a:fld id="{7EB6D1D6-374E-4205-B595-3B698EC37D47}" type="slidenum">
              <a:rPr lang="en-US" smtClean="0"/>
              <a:pPr/>
              <a:t>46</a:t>
            </a:fld>
            <a:endParaRPr lang="en-US" dirty="0"/>
          </a:p>
        </p:txBody>
      </p:sp>
    </p:spTree>
    <p:extLst>
      <p:ext uri="{BB962C8B-B14F-4D97-AF65-F5344CB8AC3E}">
        <p14:creationId xmlns:p14="http://schemas.microsoft.com/office/powerpoint/2010/main" val="239073577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r>
              <a:rPr lang="en-US" baseline="0" dirty="0"/>
              <a:t>:</a:t>
            </a:r>
          </a:p>
          <a:p>
            <a:r>
              <a:rPr lang="en-US" b="1" baseline="0" dirty="0"/>
              <a:t>Background:  </a:t>
            </a:r>
            <a:r>
              <a:rPr lang="en-US" b="0" baseline="0" dirty="0"/>
              <a:t>Audience will be introduced to the components of the standard 4</a:t>
            </a:r>
          </a:p>
          <a:p>
            <a:endParaRPr lang="en-US" b="0" baseline="0" dirty="0"/>
          </a:p>
          <a:p>
            <a:r>
              <a:rPr lang="en-US" b="1" baseline="0" dirty="0"/>
              <a:t>Sample Script: </a:t>
            </a:r>
          </a:p>
          <a:p>
            <a:pPr marL="171450" indent="-171450">
              <a:buFont typeface="Arial" panose="020B0604020202020204" pitchFamily="34" charset="0"/>
              <a:buChar char="•"/>
            </a:pPr>
            <a:r>
              <a:rPr lang="en-US" b="0" baseline="0" dirty="0"/>
              <a:t>To meet this standard’s requirements, there are three steps:</a:t>
            </a:r>
          </a:p>
          <a:p>
            <a:pPr marL="628650" lvl="1" indent="-171450">
              <a:buFont typeface="Arial" panose="020B0604020202020204" pitchFamily="34" charset="0"/>
              <a:buChar char="•"/>
            </a:pPr>
            <a:r>
              <a:rPr lang="en-US" b="0" baseline="0" dirty="0"/>
              <a:t>Determine if your facility is eligible to participate in CACFP and if you are a good fit for the program. </a:t>
            </a:r>
          </a:p>
          <a:p>
            <a:pPr marL="1085850" lvl="2" indent="-171450">
              <a:buFont typeface="Arial" panose="020B0604020202020204" pitchFamily="34" charset="0"/>
              <a:buChar char="•"/>
            </a:pPr>
            <a:r>
              <a:rPr lang="en-US" b="0" baseline="0" dirty="0"/>
              <a:t>USDA sets the income eligibility requirements for this program based on poverty levels to serve families most in need.</a:t>
            </a:r>
          </a:p>
          <a:p>
            <a:pPr marL="628650" lvl="1" indent="-171450">
              <a:buFont typeface="Arial" panose="020B0604020202020204" pitchFamily="34" charset="0"/>
              <a:buChar char="•"/>
            </a:pPr>
            <a:r>
              <a:rPr lang="en-US" b="0" baseline="0" dirty="0"/>
              <a:t>Participate in CACFP if you are eligible and a good fit.  </a:t>
            </a:r>
          </a:p>
          <a:p>
            <a:pPr marL="628650" lvl="1" indent="-171450">
              <a:buFont typeface="Arial" panose="020B0604020202020204" pitchFamily="34" charset="0"/>
              <a:buChar char="•"/>
            </a:pPr>
            <a:r>
              <a:rPr lang="en-US" b="0" baseline="0" dirty="0"/>
              <a:t>Document eligibility and participation status</a:t>
            </a:r>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47</a:t>
            </a:fld>
            <a:endParaRPr lang="en-US" dirty="0"/>
          </a:p>
        </p:txBody>
      </p:sp>
    </p:spTree>
    <p:extLst>
      <p:ext uri="{BB962C8B-B14F-4D97-AF65-F5344CB8AC3E}">
        <p14:creationId xmlns:p14="http://schemas.microsoft.com/office/powerpoint/2010/main" val="226334697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r>
              <a:rPr lang="en-US" baseline="0" dirty="0"/>
              <a:t>:</a:t>
            </a:r>
          </a:p>
          <a:p>
            <a:r>
              <a:rPr lang="en-US" b="1" baseline="0" dirty="0"/>
              <a:t>Background:  </a:t>
            </a:r>
            <a:r>
              <a:rPr lang="en-US" b="0" baseline="0" dirty="0"/>
              <a:t>This slide is to give an overview of how to determine eligibility </a:t>
            </a:r>
          </a:p>
          <a:p>
            <a:endParaRPr lang="en-US" b="0" baseline="0" dirty="0"/>
          </a:p>
          <a:p>
            <a:pPr marL="0" indent="0">
              <a:buFont typeface="Arial" panose="020B0604020202020204" pitchFamily="34" charset="0"/>
              <a:buNone/>
            </a:pPr>
            <a:r>
              <a:rPr lang="en-US" b="1" baseline="0" dirty="0"/>
              <a:t>Sample Script: </a:t>
            </a:r>
          </a:p>
          <a:p>
            <a:pPr marL="171450" indent="-171450">
              <a:buFont typeface="Arial" panose="020B0604020202020204" pitchFamily="34" charset="0"/>
              <a:buChar char="•"/>
            </a:pPr>
            <a:r>
              <a:rPr lang="en-US" b="0" baseline="0" dirty="0"/>
              <a:t>Determining your eligibility can feel like a daunting tasks. As you can see from this visual, there are multiple agencies from state agencies to sponsoring agencies that are involved in CACFP. </a:t>
            </a:r>
          </a:p>
          <a:p>
            <a:pPr marL="171450" indent="-171450">
              <a:buFont typeface="Arial" panose="020B0604020202020204" pitchFamily="34" charset="0"/>
              <a:buChar char="•"/>
            </a:pPr>
            <a:r>
              <a:rPr lang="en-US" b="0" baseline="0" dirty="0"/>
              <a:t>However, Empower has made this process easy for family child care providers, centers, and out of school time programs. </a:t>
            </a:r>
          </a:p>
          <a:p>
            <a:pPr marL="171450" indent="-171450">
              <a:buFont typeface="Arial" panose="020B0604020202020204" pitchFamily="34" charset="0"/>
              <a:buChar char="•"/>
            </a:pPr>
            <a:r>
              <a:rPr lang="en-US" b="0" baseline="0" dirty="0"/>
              <a:t>(click to advance slide)</a:t>
            </a:r>
          </a:p>
          <a:p>
            <a:pPr marL="171450" indent="-171450">
              <a:buFont typeface="Arial" panose="020B0604020202020204" pitchFamily="34" charset="0"/>
              <a:buChar char="•"/>
            </a:pPr>
            <a:r>
              <a:rPr lang="en-US" b="0" baseline="0" dirty="0"/>
              <a:t>Designated staff, like a director, visits the CACFP website and calls the program to determine eligibility.</a:t>
            </a:r>
          </a:p>
          <a:p>
            <a:pPr marL="171450" indent="-171450">
              <a:buFont typeface="Arial" panose="020B0604020202020204" pitchFamily="34" charset="0"/>
              <a:buChar char="•"/>
            </a:pPr>
            <a:r>
              <a:rPr lang="en-US" b="0" baseline="0" dirty="0"/>
              <a:t>If your program is a good fit and eligible, the designated team members attends a training and then submits an application within 45 days after the class. </a:t>
            </a:r>
            <a:r>
              <a:rPr lang="en-US" b="1" baseline="0" dirty="0"/>
              <a:t/>
            </a:r>
            <a:br>
              <a:rPr lang="en-US" b="1" baseline="0" dirty="0"/>
            </a:br>
            <a:endParaRPr lang="en-US" b="1" baseline="0" dirty="0"/>
          </a:p>
          <a:p>
            <a:r>
              <a:rPr lang="en-US" b="1" dirty="0"/>
              <a:t>Animation:</a:t>
            </a:r>
          </a:p>
          <a:p>
            <a:r>
              <a:rPr lang="en-US" b="0" dirty="0"/>
              <a:t>There</a:t>
            </a:r>
            <a:r>
              <a:rPr lang="en-US" b="0" baseline="0" dirty="0"/>
              <a:t> is one animation on this slide to walk through the steps to determine eligibility. </a:t>
            </a:r>
            <a:endParaRPr lang="en-US" b="0" dirty="0"/>
          </a:p>
        </p:txBody>
      </p:sp>
      <p:sp>
        <p:nvSpPr>
          <p:cNvPr id="4" name="Slide Number Placeholder 3"/>
          <p:cNvSpPr>
            <a:spLocks noGrp="1"/>
          </p:cNvSpPr>
          <p:nvPr>
            <p:ph type="sldNum" sz="quarter" idx="10"/>
          </p:nvPr>
        </p:nvSpPr>
        <p:spPr/>
        <p:txBody>
          <a:bodyPr/>
          <a:lstStyle/>
          <a:p>
            <a:fld id="{4BC04514-724F-4A4C-A75C-3A0A6C72B7C8}" type="slidenum">
              <a:rPr lang="en-US" smtClean="0"/>
              <a:t>48</a:t>
            </a:fld>
            <a:endParaRPr lang="en-US" dirty="0"/>
          </a:p>
        </p:txBody>
      </p:sp>
    </p:spTree>
    <p:extLst>
      <p:ext uri="{BB962C8B-B14F-4D97-AF65-F5344CB8AC3E}">
        <p14:creationId xmlns:p14="http://schemas.microsoft.com/office/powerpoint/2010/main" val="171785275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r>
              <a:rPr lang="en-US" baseline="0" dirty="0"/>
              <a:t>:</a:t>
            </a:r>
          </a:p>
          <a:p>
            <a:r>
              <a:rPr lang="en-US" b="1" baseline="0" dirty="0"/>
              <a:t>Background:  </a:t>
            </a:r>
            <a:r>
              <a:rPr lang="en-US" b="0" baseline="0" dirty="0"/>
              <a:t>This slide is to get the participants moving and learn about CACFP benefits</a:t>
            </a:r>
          </a:p>
          <a:p>
            <a:endParaRPr lang="en-US" b="0" baseline="0" dirty="0"/>
          </a:p>
          <a:p>
            <a:r>
              <a:rPr lang="en-US" b="1" i="0" baseline="0" dirty="0"/>
              <a:t>Instructions:</a:t>
            </a:r>
          </a:p>
          <a:p>
            <a:r>
              <a:rPr lang="en-US" b="0" i="0" baseline="0" dirty="0"/>
              <a:t>This involves physical activity. Modify the activity to meet the needs of the participants. You can ask audience to stand, raise hands, run in place, jump, when they think a food is reimbursable.</a:t>
            </a:r>
          </a:p>
          <a:p>
            <a:endParaRPr lang="en-US" b="0" baseline="0" dirty="0"/>
          </a:p>
          <a:p>
            <a:pPr marL="0" indent="0">
              <a:buFont typeface="Arial" panose="020B0604020202020204" pitchFamily="34" charset="0"/>
              <a:buNone/>
            </a:pPr>
            <a:r>
              <a:rPr lang="en-US" b="1" baseline="0" dirty="0"/>
              <a:t>Sample Script: </a:t>
            </a:r>
          </a:p>
          <a:p>
            <a:pPr marL="171450" indent="-171450">
              <a:buFont typeface="Arial" panose="020B0604020202020204" pitchFamily="34" charset="0"/>
              <a:buChar char="•"/>
            </a:pPr>
            <a:r>
              <a:rPr lang="en-US" b="0" baseline="0" dirty="0"/>
              <a:t>I am going to show images of food. If you think this food item is reimbursable through the CACFP program, please stand. </a:t>
            </a:r>
          </a:p>
          <a:p>
            <a:pPr marL="171450" indent="-171450">
              <a:buFont typeface="Arial" panose="020B0604020202020204" pitchFamily="34" charset="0"/>
              <a:buChar char="•"/>
            </a:pPr>
            <a:r>
              <a:rPr lang="en-US" b="0" baseline="0" dirty="0"/>
              <a:t>(click to advance slide)</a:t>
            </a:r>
          </a:p>
          <a:p>
            <a:pPr marL="171450" indent="-171450">
              <a:buFont typeface="Arial" panose="020B0604020202020204" pitchFamily="34" charset="0"/>
              <a:buChar char="•"/>
            </a:pPr>
            <a:r>
              <a:rPr lang="en-US" b="0" baseline="0" dirty="0"/>
              <a:t>Show picture of strawberry, wait for movement, then state “this is reimbursable”. Please have a seat</a:t>
            </a:r>
          </a:p>
          <a:p>
            <a:pPr marL="171450" indent="-171450">
              <a:buFont typeface="Arial" panose="020B0604020202020204" pitchFamily="34" charset="0"/>
              <a:buChar char="•"/>
            </a:pPr>
            <a:r>
              <a:rPr lang="en-US" b="0" baseline="0" dirty="0"/>
              <a:t>(click to advance slide)</a:t>
            </a:r>
          </a:p>
          <a:p>
            <a:pPr marL="171450" indent="-171450">
              <a:buFont typeface="Arial" panose="020B0604020202020204" pitchFamily="34" charset="0"/>
              <a:buChar char="•"/>
            </a:pPr>
            <a:r>
              <a:rPr lang="en-US" b="0" baseline="0" dirty="0"/>
              <a:t>Show picture of ice cream, wait for movement, then state “this is not reimbursable” Please have a seat</a:t>
            </a:r>
          </a:p>
          <a:p>
            <a:pPr marL="171450" indent="-171450">
              <a:buFont typeface="Arial" panose="020B0604020202020204" pitchFamily="34" charset="0"/>
              <a:buChar char="•"/>
            </a:pPr>
            <a:r>
              <a:rPr lang="en-US" b="0" baseline="0" dirty="0"/>
              <a:t>(click to advance slide)</a:t>
            </a:r>
          </a:p>
          <a:p>
            <a:pPr marL="171450" indent="-171450">
              <a:buFont typeface="Arial" panose="020B0604020202020204" pitchFamily="34" charset="0"/>
              <a:buChar char="•"/>
            </a:pPr>
            <a:r>
              <a:rPr lang="en-US" b="0" baseline="0" dirty="0"/>
              <a:t>Show picture of whole wheat bread, wait for movement, then state “this is reimbursable” Please have a seat</a:t>
            </a:r>
          </a:p>
          <a:p>
            <a:pPr marL="171450" indent="-171450">
              <a:buFont typeface="Arial" panose="020B0604020202020204" pitchFamily="34" charset="0"/>
              <a:buChar char="•"/>
            </a:pPr>
            <a:r>
              <a:rPr lang="en-US" b="0" baseline="0" dirty="0"/>
              <a:t>(click to advance slide)</a:t>
            </a:r>
          </a:p>
          <a:p>
            <a:pPr marL="171450" indent="-171450">
              <a:buFont typeface="Arial" panose="020B0604020202020204" pitchFamily="34" charset="0"/>
              <a:buChar char="•"/>
            </a:pPr>
            <a:r>
              <a:rPr lang="en-US" b="0" baseline="0" dirty="0"/>
              <a:t>Show picture of potato chips, wait for movement, then state “this is  not reimbursable” Please have a seat</a:t>
            </a:r>
          </a:p>
          <a:p>
            <a:pPr marL="171450" indent="-171450">
              <a:buFont typeface="Arial" panose="020B0604020202020204" pitchFamily="34" charset="0"/>
              <a:buChar char="•"/>
            </a:pPr>
            <a:r>
              <a:rPr lang="en-US" b="0" baseline="0" dirty="0"/>
              <a:t>(click to advance slide)</a:t>
            </a:r>
          </a:p>
          <a:p>
            <a:pPr marL="171450" indent="-171450">
              <a:buFont typeface="Arial" panose="020B0604020202020204" pitchFamily="34" charset="0"/>
              <a:buChar char="•"/>
            </a:pPr>
            <a:r>
              <a:rPr lang="en-US" b="0" baseline="0" dirty="0"/>
              <a:t>Show picture of breastmilk, wait for movement, then state “Breastmilk is reimbursable along with approved infant formula for infants” Please have a seat</a:t>
            </a:r>
          </a:p>
          <a:p>
            <a:pPr marL="171450" indent="-171450">
              <a:buFont typeface="Arial" panose="020B0604020202020204" pitchFamily="34" charset="0"/>
              <a:buChar char="•"/>
            </a:pPr>
            <a:r>
              <a:rPr lang="en-US" b="0" baseline="0" dirty="0"/>
              <a:t>(click to advance slide)</a:t>
            </a:r>
          </a:p>
          <a:p>
            <a:pPr marL="171450" indent="-171450">
              <a:buFont typeface="Arial" panose="020B0604020202020204" pitchFamily="34" charset="0"/>
              <a:buChar char="•"/>
            </a:pPr>
            <a:r>
              <a:rPr lang="en-US" b="0" baseline="0" dirty="0"/>
              <a:t>Show picture of broccoli, wait for movement, then state “this is reimbursable” Please have a seat</a:t>
            </a:r>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49</a:t>
            </a:fld>
            <a:endParaRPr lang="en-US" dirty="0"/>
          </a:p>
        </p:txBody>
      </p:sp>
    </p:spTree>
    <p:extLst>
      <p:ext uri="{BB962C8B-B14F-4D97-AF65-F5344CB8AC3E}">
        <p14:creationId xmlns:p14="http://schemas.microsoft.com/office/powerpoint/2010/main" val="40529211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endParaRPr lang="en-US" b="0" u="none" baseline="0" dirty="0"/>
          </a:p>
          <a:p>
            <a:r>
              <a:rPr lang="en-US" b="1" u="none" baseline="0" dirty="0"/>
              <a:t>Background: </a:t>
            </a:r>
            <a:r>
              <a:rPr lang="en-US" b="0" u="none" baseline="0" dirty="0"/>
              <a:t>This is an opportunity to engage your participants for their expertise in child development and connect with your participants to learn about the goals of their program. Some key takeaways you can talk about on this slide are: </a:t>
            </a:r>
          </a:p>
          <a:p>
            <a:pPr marL="171450" indent="-171450">
              <a:buFont typeface="Arial" panose="020B0604020202020204" pitchFamily="34" charset="0"/>
              <a:buChar char="•"/>
            </a:pPr>
            <a:r>
              <a:rPr lang="en-US" b="0" u="none" dirty="0"/>
              <a:t>The</a:t>
            </a:r>
            <a:r>
              <a:rPr lang="en-US" b="0" u="none" baseline="0" dirty="0"/>
              <a:t> brain is the only organ  that is not fully developed by birth</a:t>
            </a:r>
          </a:p>
          <a:p>
            <a:pPr marL="171450" indent="-171450">
              <a:buFont typeface="Arial" panose="020B0604020202020204" pitchFamily="34" charset="0"/>
              <a:buChar char="•"/>
            </a:pPr>
            <a:r>
              <a:rPr lang="en-US" b="0" u="none" baseline="0" dirty="0"/>
              <a:t>90% of our critical brain development occurs by age 5 </a:t>
            </a:r>
          </a:p>
          <a:p>
            <a:pPr marL="171450" indent="-171450">
              <a:buFont typeface="Arial" panose="020B0604020202020204" pitchFamily="34" charset="0"/>
              <a:buChar char="•"/>
            </a:pPr>
            <a:r>
              <a:rPr lang="en-US" b="0" u="none" baseline="0" dirty="0"/>
              <a:t>Our brains continue to develop through our youth until early adulthood</a:t>
            </a:r>
          </a:p>
          <a:p>
            <a:pPr marL="0" indent="0">
              <a:buFont typeface="Arial" panose="020B0604020202020204" pitchFamily="34" charset="0"/>
              <a:buNone/>
            </a:pPr>
            <a:endParaRPr lang="en-US" b="0" u="none"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u="none" baseline="0" dirty="0"/>
              <a:t>Sample Script:</a:t>
            </a:r>
            <a:endParaRPr lang="en-US" b="1" u="sng"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u="none" baseline="0" dirty="0"/>
              <a:t>As you all know, the early years of life shape the growth of their brain. The connections that are made lay the foundation for all future learning to come. </a:t>
            </a:r>
            <a:endParaRPr lang="en-US" dirty="0"/>
          </a:p>
          <a:p>
            <a:pPr marL="171450" indent="-171450">
              <a:buFont typeface="Arial" panose="020B0604020202020204" pitchFamily="34" charset="0"/>
              <a:buChar char="•"/>
            </a:pPr>
            <a:r>
              <a:rPr lang="en-US" dirty="0"/>
              <a:t>Ask</a:t>
            </a:r>
            <a:r>
              <a:rPr lang="en-US" baseline="0" dirty="0"/>
              <a:t> Audience: take a moment to reflect on the changes that occur from birth to high school.</a:t>
            </a:r>
          </a:p>
          <a:p>
            <a:pPr marL="171450" indent="-171450">
              <a:buFont typeface="Arial" panose="020B0604020202020204" pitchFamily="34" charset="0"/>
              <a:buChar char="•"/>
            </a:pPr>
            <a:r>
              <a:rPr lang="en-US" dirty="0"/>
              <a:t>Ninety percent of critical brain develops by age five and the brain</a:t>
            </a:r>
            <a:r>
              <a:rPr lang="en-US" baseline="0" dirty="0"/>
              <a:t> does not fully develop until we are 25. </a:t>
            </a:r>
            <a:endParaRPr lang="en-US" dirty="0"/>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5</a:t>
            </a:fld>
            <a:endParaRPr lang="en-US" dirty="0"/>
          </a:p>
        </p:txBody>
      </p:sp>
    </p:spTree>
    <p:extLst>
      <p:ext uri="{BB962C8B-B14F-4D97-AF65-F5344CB8AC3E}">
        <p14:creationId xmlns:p14="http://schemas.microsoft.com/office/powerpoint/2010/main" val="42598250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u="sng" dirty="0"/>
              <a:t>Facilitator</a:t>
            </a:r>
            <a:r>
              <a:rPr lang="en-US" b="1" u="sng" baseline="0" dirty="0"/>
              <a:t> Notes</a:t>
            </a:r>
            <a:r>
              <a:rPr lang="en-US" baseline="0" dirty="0"/>
              <a:t>:</a:t>
            </a:r>
          </a:p>
          <a:p>
            <a:r>
              <a:rPr lang="en-US" b="1" baseline="0" dirty="0"/>
              <a:t>Background:  </a:t>
            </a:r>
            <a:r>
              <a:rPr lang="en-US" b="0" baseline="0" dirty="0"/>
              <a:t>This slide reminds people to keep their eligibility and participation in CACFP documented</a:t>
            </a:r>
          </a:p>
          <a:p>
            <a:endParaRPr lang="en-US" b="0" baseline="0" dirty="0"/>
          </a:p>
          <a:p>
            <a:pPr marL="0" indent="0">
              <a:buFont typeface="Arial" panose="020B0604020202020204" pitchFamily="34" charset="0"/>
              <a:buNone/>
            </a:pPr>
            <a:r>
              <a:rPr lang="en-US" b="1" baseline="0" dirty="0"/>
              <a:t>Sample Script: </a:t>
            </a:r>
          </a:p>
          <a:p>
            <a:pPr marL="171450" indent="-171450">
              <a:buFont typeface="Arial" panose="020B0604020202020204" pitchFamily="34" charset="0"/>
              <a:buChar char="•"/>
            </a:pPr>
            <a:r>
              <a:rPr lang="en-US" b="0" baseline="0" dirty="0"/>
              <a:t>Remember, whether or not you participate in CACFP, it is important to document your eligibility and participation status. </a:t>
            </a:r>
          </a:p>
          <a:p>
            <a:pPr marL="171450" indent="-171450">
              <a:buFont typeface="Arial" panose="020B0604020202020204" pitchFamily="34" charset="0"/>
              <a:buChar char="•"/>
            </a:pPr>
            <a:r>
              <a:rPr lang="en-US" b="0" baseline="0" dirty="0"/>
              <a:t>Things to consider in documenting this is the date the facility contacted CACFP to determine eligibility and key takeaways from the conversation, like whether or not your facility is eligible and a good fit for the program. If you do not participate in CACFP, make sure you document the reasons why. </a:t>
            </a:r>
          </a:p>
          <a:p>
            <a:pPr marL="171450" indent="-171450">
              <a:buFont typeface="Arial" panose="020B0604020202020204" pitchFamily="34" charset="0"/>
              <a:buChar char="•"/>
            </a:pPr>
            <a:endParaRPr lang="en-US" b="0" baseline="0" dirty="0"/>
          </a:p>
          <a:p>
            <a:pPr marL="171450" indent="-171450">
              <a:buFont typeface="Arial" panose="020B0604020202020204" pitchFamily="34" charset="0"/>
              <a:buChar char="•"/>
            </a:pPr>
            <a:endParaRPr lang="en-US" b="0" baseline="0" dirty="0"/>
          </a:p>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7EB6D1D6-374E-4205-B595-3B698EC37D47}" type="slidenum">
              <a:rPr lang="en-US" smtClean="0"/>
              <a:pPr/>
              <a:t>50</a:t>
            </a:fld>
            <a:endParaRPr lang="en-US" dirty="0"/>
          </a:p>
        </p:txBody>
      </p:sp>
    </p:spTree>
    <p:extLst>
      <p:ext uri="{BB962C8B-B14F-4D97-AF65-F5344CB8AC3E}">
        <p14:creationId xmlns:p14="http://schemas.microsoft.com/office/powerpoint/2010/main" val="302555172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is to allow the facilitator to give a power pause for the participants to reflect on the training to date</a:t>
            </a:r>
          </a:p>
          <a:p>
            <a:endParaRPr lang="en-US" b="0" baseline="0" dirty="0"/>
          </a:p>
          <a:p>
            <a:r>
              <a:rPr lang="en-US" b="1" baseline="0" dirty="0"/>
              <a:t>Sample Script:</a:t>
            </a:r>
          </a:p>
          <a:p>
            <a:pPr marL="171450" indent="-171450">
              <a:buFont typeface="Arial" panose="020B0604020202020204" pitchFamily="34" charset="0"/>
              <a:buChar char="•"/>
            </a:pPr>
            <a:r>
              <a:rPr lang="en-US" b="0" baseline="0" dirty="0"/>
              <a:t>Time for a Power Pause</a:t>
            </a:r>
          </a:p>
          <a:p>
            <a:pPr marL="171450" indent="-171450">
              <a:buFont typeface="Arial" panose="020B0604020202020204" pitchFamily="34" charset="0"/>
              <a:buChar char="•"/>
            </a:pPr>
            <a:r>
              <a:rPr lang="en-US" b="0" baseline="0" dirty="0"/>
              <a:t>Take a moment to write down your reflections about CACFP and offering nutrition meals</a:t>
            </a:r>
            <a:endParaRPr lang="en-US" b="0" dirty="0"/>
          </a:p>
        </p:txBody>
      </p:sp>
      <p:sp>
        <p:nvSpPr>
          <p:cNvPr id="4" name="Slide Number Placeholder 3"/>
          <p:cNvSpPr>
            <a:spLocks noGrp="1"/>
          </p:cNvSpPr>
          <p:nvPr>
            <p:ph type="sldNum" sz="quarter" idx="10"/>
          </p:nvPr>
        </p:nvSpPr>
        <p:spPr/>
        <p:txBody>
          <a:bodyPr/>
          <a:lstStyle/>
          <a:p>
            <a:fld id="{64167A01-2CE6-49F6-A49B-AD0C4324004F}" type="slidenum">
              <a:rPr lang="en-US" smtClean="0"/>
              <a:t>51</a:t>
            </a:fld>
            <a:endParaRPr lang="en-US"/>
          </a:p>
        </p:txBody>
      </p:sp>
    </p:spTree>
    <p:extLst>
      <p:ext uri="{BB962C8B-B14F-4D97-AF65-F5344CB8AC3E}">
        <p14:creationId xmlns:p14="http://schemas.microsoft.com/office/powerpoint/2010/main" val="164902664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a:t>
            </a:r>
            <a:r>
              <a:rPr lang="en-US" b="1" u="sng" dirty="0"/>
              <a:t>Notes</a:t>
            </a:r>
          </a:p>
          <a:p>
            <a:r>
              <a:rPr lang="en-US" b="1" baseline="0" dirty="0"/>
              <a:t>Background: </a:t>
            </a:r>
          </a:p>
          <a:p>
            <a:r>
              <a:rPr lang="en-US" baseline="0" dirty="0"/>
              <a:t>This slide helps transition to discussing the Empower Standard 5: Limiting Fruit Juice.</a:t>
            </a:r>
          </a:p>
          <a:p>
            <a:endParaRPr lang="en-US" baseline="0" dirty="0"/>
          </a:p>
          <a:p>
            <a:r>
              <a:rPr lang="en-US" b="1" baseline="0" dirty="0"/>
              <a:t>Sample Script:</a:t>
            </a:r>
          </a:p>
          <a:p>
            <a:pPr marL="171450" indent="-171450">
              <a:buFont typeface="Arial" panose="020B0604020202020204" pitchFamily="34" charset="0"/>
              <a:buChar char="•"/>
            </a:pPr>
            <a:r>
              <a:rPr lang="en-US" b="0" baseline="0" dirty="0"/>
              <a:t>Standard 5 is about supporting healthy beverages by limiting fruit juice. </a:t>
            </a:r>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52</a:t>
            </a:fld>
            <a:endParaRPr lang="en-US" dirty="0"/>
          </a:p>
        </p:txBody>
      </p:sp>
    </p:spTree>
    <p:extLst>
      <p:ext uri="{BB962C8B-B14F-4D97-AF65-F5344CB8AC3E}">
        <p14:creationId xmlns:p14="http://schemas.microsoft.com/office/powerpoint/2010/main" val="380419541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endParaRPr lang="en-US" b="0" u="sng" dirty="0"/>
          </a:p>
          <a:p>
            <a:r>
              <a:rPr lang="en-US" b="1" u="none" dirty="0"/>
              <a:t>Background: </a:t>
            </a:r>
            <a:r>
              <a:rPr lang="en-US" b="0" baseline="0" dirty="0"/>
              <a:t>This is an interactive activity to help increase engagement and assist in learning facts about sugar in fruit juice. The point of this activity is to help participants understand that fruit juice can have as much sugar as soda, a drink that is commonly associated with sugar. </a:t>
            </a:r>
          </a:p>
          <a:p>
            <a:endParaRPr lang="en-US" b="0" baseline="0" dirty="0"/>
          </a:p>
          <a:p>
            <a:r>
              <a:rPr lang="en-US" b="1" baseline="0" dirty="0"/>
              <a:t>Instructions:</a:t>
            </a:r>
          </a:p>
          <a:p>
            <a:r>
              <a:rPr lang="en-US" b="0" baseline="0" dirty="0"/>
              <a:t>This activity involves movement. You will ask the participants to move when the statement is true and not move when the statement is false. You can tailor the movement to your participants. In the sample script we use running in place, but you could ask participants to clap or cheer if unable to run in place. Divide the room in to two parts – ask one side of the room to represent the soda and the other side to run for the juice. Participants are asked to run in place until the sugar teaspoons reach 10.</a:t>
            </a:r>
          </a:p>
          <a:p>
            <a:endParaRPr lang="en-US" b="0" baseline="0" dirty="0"/>
          </a:p>
          <a:p>
            <a:r>
              <a:rPr lang="en-US" b="1" baseline="0" dirty="0"/>
              <a:t>Sample Script: </a:t>
            </a:r>
          </a:p>
          <a:p>
            <a:r>
              <a:rPr lang="en-US" b="0" baseline="0" dirty="0"/>
              <a:t>Let’s get this </a:t>
            </a:r>
            <a:r>
              <a:rPr lang="en-US" b="0" baseline="0" dirty="0" err="1"/>
              <a:t>convo</a:t>
            </a:r>
            <a:r>
              <a:rPr lang="en-US" b="0" baseline="0" dirty="0"/>
              <a:t> started by getting our bodies moving. We’re going to have a race between two common beverage choices: fruit juice and soda. I’m going to divide the room in half [point to the halves].</a:t>
            </a:r>
          </a:p>
          <a:p>
            <a:pPr marL="171450" indent="-171450">
              <a:buFont typeface="Arial" panose="020B0604020202020204" pitchFamily="34" charset="0"/>
              <a:buChar char="•"/>
            </a:pPr>
            <a:r>
              <a:rPr lang="en-US" b="0" baseline="0" dirty="0"/>
              <a:t>The first half is going to represent the cola/soda</a:t>
            </a:r>
          </a:p>
          <a:p>
            <a:pPr marL="171450" indent="-171450">
              <a:buFont typeface="Arial" panose="020B0604020202020204" pitchFamily="34" charset="0"/>
              <a:buChar char="•"/>
            </a:pPr>
            <a:r>
              <a:rPr lang="en-US" b="0" baseline="0" dirty="0"/>
              <a:t>The second half is going to represent the fruit juice</a:t>
            </a:r>
          </a:p>
          <a:p>
            <a:pPr marL="0" indent="0">
              <a:buFont typeface="Arial" panose="020B0604020202020204" pitchFamily="34" charset="0"/>
              <a:buNone/>
            </a:pPr>
            <a:endParaRPr lang="en-US" b="0" baseline="0" dirty="0"/>
          </a:p>
          <a:p>
            <a:pPr marL="0" indent="0">
              <a:buFont typeface="Arial" panose="020B0604020202020204" pitchFamily="34" charset="0"/>
              <a:buNone/>
            </a:pPr>
            <a:r>
              <a:rPr lang="en-US" b="0" baseline="0" dirty="0"/>
              <a:t>In a minute, we’re going to start the race, by adding the number of teaspoons of sugar that are in each beverage. The side with the MOST sugar, loses. Run in place until all of your sugar teaspoons are added. Who do you think is going to win? [ask audience to guess].</a:t>
            </a:r>
          </a:p>
          <a:p>
            <a:pPr marL="0" indent="0">
              <a:buFont typeface="Arial" panose="020B0604020202020204" pitchFamily="34" charset="0"/>
              <a:buNone/>
            </a:pPr>
            <a:endParaRPr lang="en-US" b="0" baseline="0" dirty="0"/>
          </a:p>
          <a:p>
            <a:pPr marL="0" indent="0">
              <a:buFont typeface="Arial" panose="020B0604020202020204" pitchFamily="34" charset="0"/>
              <a:buNone/>
            </a:pPr>
            <a:r>
              <a:rPr lang="en-US" b="0" baseline="0" dirty="0"/>
              <a:t>Okay, on your marks, get set, GO! [ask participants to jog in place] [Advance slide for sugar teaspoons to automatically begin adding]. </a:t>
            </a:r>
          </a:p>
          <a:p>
            <a:pPr marL="0" indent="0">
              <a:buFont typeface="Arial" panose="020B0604020202020204" pitchFamily="34" charset="0"/>
              <a:buNone/>
            </a:pPr>
            <a:endParaRPr lang="en-US" b="0" baseline="0" dirty="0"/>
          </a:p>
          <a:p>
            <a:pPr marL="0" indent="0">
              <a:buFont typeface="Arial" panose="020B0604020202020204" pitchFamily="34" charset="0"/>
              <a:buNone/>
            </a:pPr>
            <a:r>
              <a:rPr lang="en-US" b="0" baseline="0" dirty="0"/>
              <a:t>[After the 10! Icon appears, stop the race]. Ask:</a:t>
            </a:r>
          </a:p>
          <a:p>
            <a:pPr marL="171450" indent="-171450">
              <a:buFont typeface="Arial" panose="020B0604020202020204" pitchFamily="34" charset="0"/>
              <a:buChar char="•"/>
            </a:pPr>
            <a:r>
              <a:rPr lang="en-US" b="0" baseline="0" dirty="0"/>
              <a:t>How many were surprised to see the number of teaspoons of sugar were the same?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In fact, some juices have even more sugar than some sodas.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It’s important to know this, because if we aren’t mindful of what we turn to in times of thirst, we may be causing harm.</a:t>
            </a:r>
          </a:p>
          <a:p>
            <a:endParaRPr lang="en-US" dirty="0"/>
          </a:p>
          <a:p>
            <a:pPr marL="171450" indent="-171450">
              <a:buFont typeface="Arial" panose="020B0604020202020204" pitchFamily="34" charset="0"/>
              <a:buChar char="•"/>
            </a:pPr>
            <a:endParaRPr lang="en-US" b="0" baseline="0" dirty="0"/>
          </a:p>
          <a:p>
            <a:pPr marL="0" indent="0">
              <a:buFont typeface="Arial" panose="020B0604020202020204" pitchFamily="34" charset="0"/>
              <a:buNone/>
            </a:pPr>
            <a:endParaRPr lang="en-US" b="0" baseline="0" dirty="0"/>
          </a:p>
          <a:p>
            <a:pPr marL="0" indent="0">
              <a:buFont typeface="Arial" panose="020B0604020202020204" pitchFamily="34" charset="0"/>
              <a:buNone/>
            </a:pPr>
            <a:r>
              <a:rPr lang="en-US" b="0" baseline="0" dirty="0"/>
              <a:t>Let’s talk about this more.</a:t>
            </a:r>
          </a:p>
          <a:p>
            <a:endParaRPr lang="en-US" b="1" u="none"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Animation: </a:t>
            </a:r>
            <a:r>
              <a:rPr lang="en-US" b="0" baseline="0" dirty="0"/>
              <a:t>Animations on this slide will begin once you advance the slide, and are timed to automatically populate. The slide will end when both sides stop adding teaspoons of sugar and the total appears.</a:t>
            </a:r>
            <a:endParaRPr lang="en-US" b="1" baseline="0" dirty="0"/>
          </a:p>
          <a:p>
            <a:endParaRPr lang="en-US" b="1" u="none" dirty="0"/>
          </a:p>
        </p:txBody>
      </p:sp>
      <p:sp>
        <p:nvSpPr>
          <p:cNvPr id="4" name="Slide Number Placeholder 3"/>
          <p:cNvSpPr>
            <a:spLocks noGrp="1"/>
          </p:cNvSpPr>
          <p:nvPr>
            <p:ph type="sldNum" sz="quarter" idx="10"/>
          </p:nvPr>
        </p:nvSpPr>
        <p:spPr/>
        <p:txBody>
          <a:bodyPr/>
          <a:lstStyle/>
          <a:p>
            <a:fld id="{1CFA82E6-FB16-4D01-BCC5-60240C84FD62}" type="slidenum">
              <a:rPr lang="en-US" smtClean="0"/>
              <a:t>53</a:t>
            </a:fld>
            <a:endParaRPr lang="en-US"/>
          </a:p>
        </p:txBody>
      </p:sp>
    </p:spTree>
    <p:extLst>
      <p:ext uri="{BB962C8B-B14F-4D97-AF65-F5344CB8AC3E}">
        <p14:creationId xmlns:p14="http://schemas.microsoft.com/office/powerpoint/2010/main" val="385595600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endParaRPr lang="en-US" b="0" u="sng" dirty="0"/>
          </a:p>
          <a:p>
            <a:r>
              <a:rPr lang="en-US" b="1" u="none" dirty="0"/>
              <a:t>Background: </a:t>
            </a:r>
            <a:r>
              <a:rPr lang="en-US" b="0" baseline="0" dirty="0"/>
              <a:t>This slide compares the quality of fruit to fruit juice. </a:t>
            </a:r>
          </a:p>
          <a:p>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Sample Script: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 In fact, replacing fruit with fruit juice will often displace other important nutrients provided by the fruit, in addition, to providing a more concentrated source of calories.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Look at these labels of fruit juice compared with a medium apple. What do you notice? [Wait for responses].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[Advance Slide} So, although the juice is a great source of vitamin C, In 8 ounces you will find nearly 50 more calories and an additional 14 g of sugar in the juice compared with the fruit! [Advance again to take away red circles]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In addition, the whole fruit contains 3 g of fiber which is so vital for healthy digestive health and healthy growth. [Advance slide]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Animation: </a:t>
            </a:r>
            <a:r>
              <a:rPr lang="en-US" b="0" baseline="0" dirty="0"/>
              <a:t>Slide contains red circle animation graphics that appear when slide is advanced, as indicated in script below.</a:t>
            </a:r>
          </a:p>
          <a:p>
            <a:endParaRPr lang="en-US" dirty="0"/>
          </a:p>
        </p:txBody>
      </p:sp>
      <p:sp>
        <p:nvSpPr>
          <p:cNvPr id="4" name="Slide Number Placeholder 3"/>
          <p:cNvSpPr>
            <a:spLocks noGrp="1"/>
          </p:cNvSpPr>
          <p:nvPr>
            <p:ph type="sldNum" sz="quarter" idx="10"/>
          </p:nvPr>
        </p:nvSpPr>
        <p:spPr/>
        <p:txBody>
          <a:bodyPr/>
          <a:lstStyle/>
          <a:p>
            <a:fld id="{1CFA82E6-FB16-4D01-BCC5-60240C84FD62}" type="slidenum">
              <a:rPr lang="en-US" smtClean="0"/>
              <a:t>54</a:t>
            </a:fld>
            <a:endParaRPr lang="en-US"/>
          </a:p>
        </p:txBody>
      </p:sp>
    </p:spTree>
    <p:extLst>
      <p:ext uri="{BB962C8B-B14F-4D97-AF65-F5344CB8AC3E}">
        <p14:creationId xmlns:p14="http://schemas.microsoft.com/office/powerpoint/2010/main" val="412861858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endParaRPr lang="en-US" b="0" u="sng" dirty="0"/>
          </a:p>
          <a:p>
            <a:r>
              <a:rPr lang="en-US" b="1" u="none" dirty="0"/>
              <a:t>Background: </a:t>
            </a:r>
            <a:r>
              <a:rPr lang="en-US" b="0" baseline="0" dirty="0"/>
              <a:t>This slide describes the impact of too much juice and/or sugary beverages.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Sample Script: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So juice can be part of a healthy diet when it is offered and consumed on occasion – but what happens when it crosses the line and is offered too frequently?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Let’s talk about some of the impact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One of the consequences of too much juice for young children may be its impact on their appetite. Drinking excess juice leads to excess calorie intake.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This can be problematic at meal and snack time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Young children have small stomach spaces and smaller calorie needs, and when they consume a large amount of juice, it can impact their appetite and take the place of more nutritious meals.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Consuming calories in the form of juice, instead of more nutritious and complete foods can lead to poor nutrition</a:t>
            </a:r>
            <a:endParaRPr lang="en-US" b="1" baseline="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 Over time, too much juice, can also impact rate of growth and contribute to too much weight gain and contribute to childhood obesity and overweight</a:t>
            </a:r>
            <a:endParaRPr lang="en-US" b="1" baseline="0" dirty="0"/>
          </a:p>
          <a:p>
            <a:endParaRPr lang="en-US" b="1" dirty="0"/>
          </a:p>
        </p:txBody>
      </p:sp>
      <p:sp>
        <p:nvSpPr>
          <p:cNvPr id="4" name="Slide Number Placeholder 3"/>
          <p:cNvSpPr>
            <a:spLocks noGrp="1"/>
          </p:cNvSpPr>
          <p:nvPr>
            <p:ph type="sldNum" sz="quarter" idx="10"/>
          </p:nvPr>
        </p:nvSpPr>
        <p:spPr/>
        <p:txBody>
          <a:bodyPr/>
          <a:lstStyle/>
          <a:p>
            <a:fld id="{1CFA82E6-FB16-4D01-BCC5-60240C84FD62}" type="slidenum">
              <a:rPr lang="en-US" smtClean="0"/>
              <a:t>55</a:t>
            </a:fld>
            <a:endParaRPr lang="en-US"/>
          </a:p>
        </p:txBody>
      </p:sp>
    </p:spTree>
    <p:extLst>
      <p:ext uri="{BB962C8B-B14F-4D97-AF65-F5344CB8AC3E}">
        <p14:creationId xmlns:p14="http://schemas.microsoft.com/office/powerpoint/2010/main" val="393091217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 </a:t>
            </a:r>
          </a:p>
          <a:p>
            <a:endParaRPr lang="en-US" b="1" u="none" dirty="0"/>
          </a:p>
          <a:p>
            <a:r>
              <a:rPr lang="en-US" b="1" u="none" dirty="0"/>
              <a:t>Background: </a:t>
            </a:r>
            <a:r>
              <a:rPr lang="en-US" b="0" baseline="0" dirty="0"/>
              <a:t>This discusses the consequences of too much fruit juice on oral health.</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Sample Script: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 The AAP (American Academy of Pediatrics) recommends limiting fruit juice as a way to help prevent tooth decay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We will talk more about this when we discuss the Oral Health Empower Standard 7.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baseline="0" dirty="0"/>
          </a:p>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1CFA82E6-FB16-4D01-BCC5-60240C84FD62}"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56</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42759860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introduces the 5 guidelines included in the Empower Standard 5: Fruit Juice</a:t>
            </a:r>
          </a:p>
          <a:p>
            <a:endParaRPr lang="en-US" baseline="0" dirty="0"/>
          </a:p>
          <a:p>
            <a:r>
              <a:rPr lang="en-US" b="1" baseline="0" dirty="0"/>
              <a:t>Sample Script:</a:t>
            </a:r>
          </a:p>
          <a:p>
            <a:pPr marL="171450" indent="-171450">
              <a:buFont typeface="Arial" panose="020B0604020202020204" pitchFamily="34" charset="0"/>
              <a:buChar char="•"/>
            </a:pPr>
            <a:r>
              <a:rPr lang="en-US" b="0" baseline="0" dirty="0"/>
              <a:t>To create a healthy environment , Empower Standard 5 includes these five guidelines. Let’s talk about them</a:t>
            </a:r>
          </a:p>
          <a:p>
            <a:pPr marL="171450" indent="-171450">
              <a:buFont typeface="Arial" panose="020B0604020202020204" pitchFamily="34" charset="0"/>
              <a:buChar char="•"/>
            </a:pPr>
            <a:r>
              <a:rPr lang="en-US" b="0" baseline="0" dirty="0"/>
              <a:t>Click to advance slide</a:t>
            </a:r>
          </a:p>
          <a:p>
            <a:pPr marL="628650" lvl="1" indent="-171450">
              <a:buFont typeface="Arial" panose="020B0604020202020204" pitchFamily="34" charset="0"/>
              <a:buChar char="•"/>
            </a:pPr>
            <a:r>
              <a:rPr lang="en-US" b="0" baseline="0" dirty="0"/>
              <a:t>For facilities that care for infants, fruit juice is not offered to a child age 0 – 11 months.</a:t>
            </a:r>
          </a:p>
          <a:p>
            <a:pPr marL="171450" lvl="0" indent="-171450">
              <a:buFont typeface="Arial" panose="020B0604020202020204" pitchFamily="34" charset="0"/>
              <a:buChar char="•"/>
            </a:pPr>
            <a:r>
              <a:rPr lang="en-US" b="0" baseline="0" dirty="0"/>
              <a:t>Click to advance slide</a:t>
            </a:r>
          </a:p>
          <a:p>
            <a:pPr marL="628650" lvl="1" indent="-171450">
              <a:buFont typeface="Arial" panose="020B0604020202020204" pitchFamily="34" charset="0"/>
              <a:buChar char="•"/>
            </a:pPr>
            <a:r>
              <a:rPr lang="en-US" b="0" baseline="0" dirty="0"/>
              <a:t>Empower facilities do not offer juice more than 2 x per week</a:t>
            </a:r>
          </a:p>
          <a:p>
            <a:pPr marL="171450" lvl="0" indent="-171450">
              <a:buFont typeface="Arial" panose="020B0604020202020204" pitchFamily="34" charset="0"/>
              <a:buChar char="•"/>
            </a:pPr>
            <a:r>
              <a:rPr lang="en-US" b="0" baseline="0" dirty="0"/>
              <a:t>Click to advance slide</a:t>
            </a:r>
          </a:p>
          <a:p>
            <a:pPr marL="628650" lvl="1" indent="-171450">
              <a:buFont typeface="Arial" panose="020B0604020202020204" pitchFamily="34" charset="0"/>
              <a:buChar char="•"/>
            </a:pPr>
            <a:r>
              <a:rPr lang="en-US" b="0" baseline="0" dirty="0"/>
              <a:t>Empower recognizes the need to tailor standards to meet children with special health care needs. Some children with special health care needs may have additional calorie needs and may be required to drink more juice. This is allowable in the Empower guidelines. </a:t>
            </a:r>
          </a:p>
          <a:p>
            <a:pPr marL="171450" lvl="0" indent="-171450">
              <a:buFont typeface="Arial" panose="020B0604020202020204" pitchFamily="34" charset="0"/>
              <a:buChar char="•"/>
            </a:pPr>
            <a:r>
              <a:rPr lang="en-US" b="0" baseline="0" dirty="0"/>
              <a:t>Click to advance slide</a:t>
            </a:r>
          </a:p>
          <a:p>
            <a:pPr marL="628650" lvl="1" indent="-171450">
              <a:buFont typeface="Arial" panose="020B0604020202020204" pitchFamily="34" charset="0"/>
              <a:buChar char="•"/>
            </a:pPr>
            <a:r>
              <a:rPr lang="en-US" b="0" baseline="0" dirty="0"/>
              <a:t>When it is offered, the serving shall be no more than 4 </a:t>
            </a:r>
            <a:r>
              <a:rPr lang="en-US" b="0" baseline="0" dirty="0" err="1"/>
              <a:t>oz</a:t>
            </a:r>
            <a:r>
              <a:rPr lang="en-US" b="0" baseline="0" dirty="0"/>
              <a:t> of juice at one time for children aged 1 – 5 years</a:t>
            </a:r>
          </a:p>
          <a:p>
            <a:pPr marL="628650" lvl="1" indent="-171450">
              <a:buFont typeface="Arial" panose="020B0604020202020204" pitchFamily="34" charset="0"/>
              <a:buChar char="•"/>
            </a:pPr>
            <a:r>
              <a:rPr lang="en-US" b="0" baseline="0" dirty="0"/>
              <a:t>Or, no more than 6 </a:t>
            </a:r>
            <a:r>
              <a:rPr lang="en-US" b="0" baseline="0" dirty="0" err="1"/>
              <a:t>oz</a:t>
            </a:r>
            <a:r>
              <a:rPr lang="en-US" b="0" baseline="0" dirty="0"/>
              <a:t> of juice at one time for children 6 years and older</a:t>
            </a:r>
          </a:p>
          <a:p>
            <a:pPr marL="628650" lvl="1" indent="-171450">
              <a:buFont typeface="Arial" panose="020B0604020202020204" pitchFamily="34" charset="0"/>
              <a:buChar char="•"/>
            </a:pPr>
            <a:r>
              <a:rPr lang="en-US" b="0" baseline="0" dirty="0"/>
              <a:t>Always serve juice in a cup to prevent tooth decay unless there is a special health care need. </a:t>
            </a:r>
          </a:p>
          <a:p>
            <a:pPr marL="171450" lvl="0" indent="-171450">
              <a:buFont typeface="Arial" panose="020B0604020202020204" pitchFamily="34" charset="0"/>
              <a:buChar char="•"/>
            </a:pPr>
            <a:r>
              <a:rPr lang="en-US" b="0" baseline="0" dirty="0"/>
              <a:t>Click to advance slide</a:t>
            </a:r>
          </a:p>
          <a:p>
            <a:pPr marL="628650" lvl="1" indent="-171450">
              <a:buFont typeface="Arial" panose="020B0604020202020204" pitchFamily="34" charset="0"/>
              <a:buChar char="•"/>
            </a:pPr>
            <a:r>
              <a:rPr lang="en-US" b="0" baseline="0" dirty="0"/>
              <a:t>When juice is offered, ensure that only 100% juice is used and it is only offered at structured meal or snack time </a:t>
            </a:r>
          </a:p>
          <a:p>
            <a:pPr marL="628650" lvl="1" indent="-171450">
              <a:buFont typeface="Arial" panose="020B0604020202020204" pitchFamily="34" charset="0"/>
              <a:buChar char="•"/>
            </a:pPr>
            <a:r>
              <a:rPr lang="en-US" b="0" baseline="0" dirty="0"/>
              <a:t>Water and milk are preferred beverage for meal and snack time</a:t>
            </a:r>
          </a:p>
          <a:p>
            <a:pPr marL="1085850" lvl="2" indent="-171450">
              <a:buFont typeface="Arial" panose="020B0604020202020204" pitchFamily="34" charset="0"/>
              <a:buChar char="•"/>
            </a:pPr>
            <a:endParaRPr lang="en-US" b="0" baseline="0" dirty="0"/>
          </a:p>
          <a:p>
            <a:endParaRPr lang="en-US" dirty="0"/>
          </a:p>
        </p:txBody>
      </p:sp>
      <p:sp>
        <p:nvSpPr>
          <p:cNvPr id="4" name="Slide Number Placeholder 3"/>
          <p:cNvSpPr>
            <a:spLocks noGrp="1"/>
          </p:cNvSpPr>
          <p:nvPr>
            <p:ph type="sldNum" sz="quarter" idx="10"/>
          </p:nvPr>
        </p:nvSpPr>
        <p:spPr/>
        <p:txBody>
          <a:bodyPr/>
          <a:lstStyle/>
          <a:p>
            <a:fld id="{1CFA82E6-FB16-4D01-BCC5-60240C84FD62}" type="slidenum">
              <a:rPr lang="en-US" smtClean="0"/>
              <a:t>57</a:t>
            </a:fld>
            <a:endParaRPr lang="en-US"/>
          </a:p>
        </p:txBody>
      </p:sp>
    </p:spTree>
    <p:extLst>
      <p:ext uri="{BB962C8B-B14F-4D97-AF65-F5344CB8AC3E}">
        <p14:creationId xmlns:p14="http://schemas.microsoft.com/office/powerpoint/2010/main" val="313502249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endParaRPr lang="en-US" b="0" u="sng" dirty="0"/>
          </a:p>
          <a:p>
            <a:r>
              <a:rPr lang="en-US" b="1" u="none" dirty="0"/>
              <a:t>Background: </a:t>
            </a:r>
            <a:r>
              <a:rPr lang="en-US" b="0" baseline="0" dirty="0"/>
              <a:t>This is activity allows participants to sort and categorize the guidelines on 100% fruit juice. </a:t>
            </a:r>
          </a:p>
          <a:p>
            <a:endParaRPr lang="en-US" dirty="0"/>
          </a:p>
          <a:p>
            <a:r>
              <a:rPr lang="en-US" sz="1200" b="1" kern="1200" baseline="0" dirty="0">
                <a:solidFill>
                  <a:schemeClr val="tx1"/>
                </a:solidFill>
                <a:latin typeface="+mn-lt"/>
                <a:ea typeface="+mn-ea"/>
                <a:cs typeface="+mn-cs"/>
              </a:rPr>
              <a:t>Instructions</a:t>
            </a:r>
            <a:r>
              <a:rPr lang="en-US" b="1" baseline="0" dirty="0"/>
              <a:t>:</a:t>
            </a:r>
          </a:p>
          <a:p>
            <a:r>
              <a:rPr lang="en-US" b="0" baseline="0" dirty="0"/>
              <a:t>For each child, read the description and ask participants to analyze the label to determine which qualifies. </a:t>
            </a:r>
          </a:p>
          <a:p>
            <a:endParaRPr lang="en-US" dirty="0"/>
          </a:p>
          <a:p>
            <a:r>
              <a:rPr lang="en-US" b="1" dirty="0"/>
              <a:t>Sample Script: </a:t>
            </a:r>
          </a:p>
          <a:p>
            <a:pPr marL="171450" indent="-171450">
              <a:buFont typeface="Arial" panose="020B0604020202020204" pitchFamily="34" charset="0"/>
              <a:buChar char="•"/>
            </a:pPr>
            <a:r>
              <a:rPr lang="en-US" b="0" dirty="0"/>
              <a:t>Which juice does not meet the Empower Standard?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[Advance Slide] The bottle that is not 100% fruit juice will spin</a:t>
            </a:r>
          </a:p>
          <a:p>
            <a:pPr marL="171450" indent="-171450">
              <a:buFont typeface="Arial" panose="020B0604020202020204" pitchFamily="34" charset="0"/>
              <a:buChar char="•"/>
            </a:pPr>
            <a:endParaRPr lang="en-US" b="0" dirty="0"/>
          </a:p>
        </p:txBody>
      </p:sp>
      <p:sp>
        <p:nvSpPr>
          <p:cNvPr id="4" name="Slide Number Placeholder 3"/>
          <p:cNvSpPr>
            <a:spLocks noGrp="1"/>
          </p:cNvSpPr>
          <p:nvPr>
            <p:ph type="sldNum" sz="quarter" idx="10"/>
          </p:nvPr>
        </p:nvSpPr>
        <p:spPr/>
        <p:txBody>
          <a:bodyPr/>
          <a:lstStyle/>
          <a:p>
            <a:fld id="{1CFA82E6-FB16-4D01-BCC5-60240C84FD62}" type="slidenum">
              <a:rPr lang="en-US" smtClean="0"/>
              <a:t>58</a:t>
            </a:fld>
            <a:endParaRPr lang="en-US"/>
          </a:p>
        </p:txBody>
      </p:sp>
    </p:spTree>
    <p:extLst>
      <p:ext uri="{BB962C8B-B14F-4D97-AF65-F5344CB8AC3E}">
        <p14:creationId xmlns:p14="http://schemas.microsoft.com/office/powerpoint/2010/main" val="380916799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introduces how childcare facilities can establish healthy environments and teach healthy habits </a:t>
            </a:r>
          </a:p>
          <a:p>
            <a:endParaRPr lang="en-US" b="1" baseline="0" dirty="0"/>
          </a:p>
          <a:p>
            <a:r>
              <a:rPr lang="en-US" b="1" baseline="0" dirty="0"/>
              <a:t>Sample Script:</a:t>
            </a:r>
          </a:p>
          <a:p>
            <a:pPr marL="171450" indent="-171450">
              <a:buFont typeface="Arial" panose="020B0604020202020204" pitchFamily="34" charset="0"/>
              <a:buChar char="•"/>
            </a:pPr>
            <a:r>
              <a:rPr lang="en-US" b="0" baseline="0" dirty="0"/>
              <a:t>Children are going to be thirsty, and it is important that we teach them that water is a best choice for thirst</a:t>
            </a:r>
          </a:p>
          <a:p>
            <a:pPr marL="171450" indent="-171450">
              <a:buFont typeface="Arial" panose="020B0604020202020204" pitchFamily="34" charset="0"/>
              <a:buChar char="•"/>
            </a:pPr>
            <a:r>
              <a:rPr lang="en-US" b="0" baseline="0" dirty="0"/>
              <a:t>You can do that, by ensuring that your facility always has water available to them indoors and outdoors</a:t>
            </a:r>
          </a:p>
          <a:p>
            <a:pPr marL="171450" indent="-171450">
              <a:buFont typeface="Arial" panose="020B0604020202020204" pitchFamily="34" charset="0"/>
              <a:buChar char="•"/>
            </a:pPr>
            <a:r>
              <a:rPr lang="en-US" b="0" baseline="0" dirty="0"/>
              <a:t>That can be through [advance slide to show water fountain] water fountains</a:t>
            </a:r>
          </a:p>
          <a:p>
            <a:pPr marL="171450" indent="-171450">
              <a:buFont typeface="Arial" panose="020B0604020202020204" pitchFamily="34" charset="0"/>
              <a:buChar char="•"/>
            </a:pPr>
            <a:r>
              <a:rPr lang="en-US" b="0" baseline="0" dirty="0"/>
              <a:t>[Advance slide] Pitchers of water</a:t>
            </a:r>
          </a:p>
          <a:p>
            <a:pPr marL="171450" indent="-171450">
              <a:buFont typeface="Arial" panose="020B0604020202020204" pitchFamily="34" charset="0"/>
              <a:buChar char="•"/>
            </a:pPr>
            <a:r>
              <a:rPr lang="en-US" b="0" baseline="0" dirty="0"/>
              <a:t>[Advance slide] Or each child having a water bottle/source</a:t>
            </a:r>
            <a:endParaRPr lang="en-US" b="1" baseline="0" dirty="0"/>
          </a:p>
          <a:p>
            <a:pPr marL="171450" indent="-171450">
              <a:buFont typeface="Arial" panose="020B0604020202020204" pitchFamily="34" charset="0"/>
              <a:buChar char="•"/>
            </a:pPr>
            <a:r>
              <a:rPr lang="en-US" b="0" baseline="0" dirty="0"/>
              <a:t>[Advance slide] One of the things you can consider as a child care provider is how your own choices impact the behavior of your children. </a:t>
            </a:r>
          </a:p>
          <a:p>
            <a:pPr marL="171450" indent="-171450">
              <a:buFont typeface="Arial" panose="020B0604020202020204" pitchFamily="34" charset="0"/>
              <a:buChar char="•"/>
            </a:pPr>
            <a:r>
              <a:rPr lang="en-US" b="0" baseline="0" dirty="0"/>
              <a:t>Choose water or milk and talk about your healthy choices with the children. </a:t>
            </a:r>
          </a:p>
          <a:p>
            <a:pPr marL="171450" indent="-171450">
              <a:buFont typeface="Arial" panose="020B0604020202020204" pitchFamily="34" charset="0"/>
              <a:buChar char="•"/>
            </a:pPr>
            <a:r>
              <a:rPr lang="en-US" b="0" baseline="0" dirty="0"/>
              <a:t>Drink the same options offered to the children </a:t>
            </a:r>
          </a:p>
          <a:p>
            <a:pPr marL="171450" indent="-171450">
              <a:buFont typeface="Arial" panose="020B0604020202020204" pitchFamily="34" charset="0"/>
              <a:buChar char="•"/>
            </a:pPr>
            <a:r>
              <a:rPr lang="en-US" b="0" baseline="0" dirty="0"/>
              <a:t>What are some ways you can model this for the children you care for?</a:t>
            </a:r>
          </a:p>
          <a:p>
            <a:pPr marL="628650" lvl="1" indent="-171450">
              <a:buFont typeface="Arial" panose="020B0604020202020204" pitchFamily="34" charset="0"/>
              <a:buChar char="•"/>
            </a:pPr>
            <a:r>
              <a:rPr lang="en-US" b="0" baseline="0" dirty="0"/>
              <a:t>Example: “I’m thirsty now too, so I’m going to drink some water, because it keeps my body healthy!</a:t>
            </a:r>
          </a:p>
          <a:p>
            <a:pPr marL="171450" lvl="0" indent="-171450">
              <a:buFont typeface="Arial" panose="020B0604020202020204" pitchFamily="34" charset="0"/>
              <a:buChar char="•"/>
            </a:pPr>
            <a:r>
              <a:rPr lang="en-US" b="0" baseline="0" dirty="0"/>
              <a:t>If you do choose a sweetened beverage or fruit juice, keep it out of sight</a:t>
            </a:r>
          </a:p>
          <a:p>
            <a:pPr marL="171450" indent="-171450">
              <a:buFont typeface="Arial" panose="020B0604020202020204" pitchFamily="34" charset="0"/>
              <a:buChar char="•"/>
            </a:pPr>
            <a:endParaRPr lang="en-US" b="0" baseline="0"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https://www.cdc.gov/obesity/downloads/early-childhood-drinking-water-toolkit-final-508reduced.pdf</a:t>
            </a:r>
          </a:p>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1CFA82E6-FB16-4D01-BCC5-60240C84FD62}"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59</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2790339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1" i="0" u="sng" kern="1200" dirty="0">
                <a:solidFill>
                  <a:schemeClr val="tx1"/>
                </a:solidFill>
                <a:effectLst/>
                <a:latin typeface="+mn-lt"/>
                <a:ea typeface="+mn-ea"/>
                <a:cs typeface="+mn-cs"/>
              </a:rPr>
              <a:t>Facilitator Notes</a:t>
            </a:r>
          </a:p>
          <a:p>
            <a:pPr marL="0" marR="0" lvl="0" indent="0" algn="l" defTabSz="914400" rtl="0" eaLnBrk="1" fontAlgn="base" latinLnBrk="0" hangingPunct="1">
              <a:lnSpc>
                <a:spcPct val="100000"/>
              </a:lnSpc>
              <a:spcBef>
                <a:spcPts val="0"/>
              </a:spcBef>
              <a:spcAft>
                <a:spcPts val="0"/>
              </a:spcAft>
              <a:buClrTx/>
              <a:buSzTx/>
              <a:buFontTx/>
              <a:buNone/>
              <a:tabLst/>
              <a:defRPr/>
            </a:pPr>
            <a:r>
              <a:rPr lang="en-US" sz="1200" b="1" i="0" kern="1200" dirty="0">
                <a:solidFill>
                  <a:schemeClr val="tx1"/>
                </a:solidFill>
                <a:effectLst/>
                <a:latin typeface="+mn-lt"/>
                <a:ea typeface="+mn-ea"/>
                <a:cs typeface="+mn-cs"/>
              </a:rPr>
              <a:t>Background: </a:t>
            </a:r>
            <a:r>
              <a:rPr lang="en-US" b="0" u="none" baseline="0" dirty="0"/>
              <a:t>This is an opportunity to engage your participants for their expertise in child development and connect with your participants to learn about the goals of their program.</a:t>
            </a:r>
          </a:p>
          <a:p>
            <a:pPr fontAlgn="base"/>
            <a:endParaRPr lang="en-US" sz="1200" b="0" i="0" kern="1200" dirty="0">
              <a:solidFill>
                <a:schemeClr val="tx1"/>
              </a:solidFill>
              <a:effectLst/>
              <a:latin typeface="+mn-lt"/>
              <a:ea typeface="+mn-ea"/>
              <a:cs typeface="+mn-cs"/>
            </a:endParaRPr>
          </a:p>
          <a:p>
            <a:pPr fontAlgn="base"/>
            <a:r>
              <a:rPr lang="en-US" sz="1200" b="1" i="0" kern="1200" dirty="0">
                <a:solidFill>
                  <a:schemeClr val="tx1"/>
                </a:solidFill>
                <a:effectLst/>
                <a:latin typeface="+mn-lt"/>
                <a:ea typeface="+mn-ea"/>
                <a:cs typeface="+mn-cs"/>
              </a:rPr>
              <a:t>Sample Script</a:t>
            </a:r>
          </a:p>
          <a:p>
            <a:pPr marL="171450" indent="-171450" fontAlgn="base">
              <a:buFont typeface="Arial" panose="020B0604020202020204" pitchFamily="34" charset="0"/>
              <a:buChar char="•"/>
            </a:pPr>
            <a:r>
              <a:rPr lang="en-US" sz="1200" b="0" i="0" kern="1200" dirty="0">
                <a:solidFill>
                  <a:schemeClr val="tx1"/>
                </a:solidFill>
                <a:effectLst/>
                <a:latin typeface="+mn-lt"/>
                <a:ea typeface="+mn-ea"/>
                <a:cs typeface="+mn-cs"/>
              </a:rPr>
              <a:t>As this slides demonstrates,</a:t>
            </a:r>
            <a:r>
              <a:rPr lang="en-US" sz="1200" b="0" i="0" kern="1200" baseline="0" dirty="0">
                <a:solidFill>
                  <a:schemeClr val="tx1"/>
                </a:solidFill>
                <a:effectLst/>
                <a:latin typeface="+mn-lt"/>
                <a:ea typeface="+mn-ea"/>
                <a:cs typeface="+mn-cs"/>
              </a:rPr>
              <a:t> i</a:t>
            </a:r>
            <a:r>
              <a:rPr lang="en-US" sz="1200" b="0" i="0" kern="1200" dirty="0">
                <a:solidFill>
                  <a:schemeClr val="tx1"/>
                </a:solidFill>
                <a:effectLst/>
                <a:latin typeface="+mn-lt"/>
                <a:ea typeface="+mn-ea"/>
                <a:cs typeface="+mn-cs"/>
              </a:rPr>
              <a:t>t’s a lot easier to influence the developing brain than it is to rewire it later.</a:t>
            </a:r>
          </a:p>
          <a:p>
            <a:pPr marL="171450" indent="-171450" fontAlgn="base">
              <a:buFont typeface="Arial" panose="020B0604020202020204" pitchFamily="34" charset="0"/>
              <a:buChar char="•"/>
            </a:pPr>
            <a:r>
              <a:rPr lang="en-US" sz="1200" b="0" i="0" kern="1200" dirty="0">
                <a:solidFill>
                  <a:schemeClr val="tx1"/>
                </a:solidFill>
                <a:effectLst/>
                <a:latin typeface="+mn-lt"/>
                <a:ea typeface="+mn-ea"/>
                <a:cs typeface="+mn-cs"/>
              </a:rPr>
              <a:t>Children who are given the right support and environment</a:t>
            </a:r>
            <a:r>
              <a:rPr lang="en-US" sz="1200" b="0" i="0" kern="1200" baseline="0" dirty="0">
                <a:solidFill>
                  <a:schemeClr val="tx1"/>
                </a:solidFill>
                <a:effectLst/>
                <a:latin typeface="+mn-lt"/>
                <a:ea typeface="+mn-ea"/>
                <a:cs typeface="+mn-cs"/>
              </a:rPr>
              <a:t> early in life and at school are ready to thrive – physically, academically, socially and emotionally.</a:t>
            </a:r>
          </a:p>
          <a:p>
            <a:endParaRPr lang="en-US" dirty="0"/>
          </a:p>
        </p:txBody>
      </p:sp>
      <p:sp>
        <p:nvSpPr>
          <p:cNvPr id="4" name="Slide Number Placeholder 3"/>
          <p:cNvSpPr>
            <a:spLocks noGrp="1"/>
          </p:cNvSpPr>
          <p:nvPr>
            <p:ph type="sldNum" sz="quarter" idx="10"/>
          </p:nvPr>
        </p:nvSpPr>
        <p:spPr/>
        <p:txBody>
          <a:bodyPr/>
          <a:lstStyle/>
          <a:p>
            <a:fld id="{F5FB1DB5-FFD3-4008-A84A-F762C0D19A86}" type="slidenum">
              <a:rPr lang="en-US" smtClean="0"/>
              <a:t>6</a:t>
            </a:fld>
            <a:endParaRPr lang="en-US"/>
          </a:p>
        </p:txBody>
      </p:sp>
    </p:spTree>
    <p:extLst>
      <p:ext uri="{BB962C8B-B14F-4D97-AF65-F5344CB8AC3E}">
        <p14:creationId xmlns:p14="http://schemas.microsoft.com/office/powerpoint/2010/main" val="394828003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is to allow the facilitator to give a power pause for the participants to reflect on the training to date</a:t>
            </a:r>
          </a:p>
          <a:p>
            <a:endParaRPr lang="en-US" b="0" baseline="0" dirty="0"/>
          </a:p>
          <a:p>
            <a:r>
              <a:rPr lang="en-US" b="1" baseline="0" dirty="0"/>
              <a:t>Sample Script:</a:t>
            </a:r>
          </a:p>
          <a:p>
            <a:pPr marL="171450" indent="-171450">
              <a:buFont typeface="Arial" panose="020B0604020202020204" pitchFamily="34" charset="0"/>
              <a:buChar char="•"/>
            </a:pPr>
            <a:r>
              <a:rPr lang="en-US" b="0" baseline="0" dirty="0"/>
              <a:t>Time for a Power Pause</a:t>
            </a:r>
          </a:p>
          <a:p>
            <a:pPr marL="171450" indent="-171450">
              <a:buFont typeface="Arial" panose="020B0604020202020204" pitchFamily="34" charset="0"/>
              <a:buChar char="•"/>
            </a:pPr>
            <a:r>
              <a:rPr lang="en-US" b="0" baseline="0" dirty="0"/>
              <a:t>Take a moment to write down your reflections about Fruit Juice</a:t>
            </a:r>
            <a:endParaRPr lang="en-US" b="0" dirty="0"/>
          </a:p>
        </p:txBody>
      </p:sp>
      <p:sp>
        <p:nvSpPr>
          <p:cNvPr id="4" name="Slide Number Placeholder 3"/>
          <p:cNvSpPr>
            <a:spLocks noGrp="1"/>
          </p:cNvSpPr>
          <p:nvPr>
            <p:ph type="sldNum" sz="quarter" idx="10"/>
          </p:nvPr>
        </p:nvSpPr>
        <p:spPr/>
        <p:txBody>
          <a:bodyPr/>
          <a:lstStyle/>
          <a:p>
            <a:fld id="{64167A01-2CE6-49F6-A49B-AD0C4324004F}" type="slidenum">
              <a:rPr lang="en-US" smtClean="0"/>
              <a:t>60</a:t>
            </a:fld>
            <a:endParaRPr lang="en-US"/>
          </a:p>
        </p:txBody>
      </p:sp>
    </p:spTree>
    <p:extLst>
      <p:ext uri="{BB962C8B-B14F-4D97-AF65-F5344CB8AC3E}">
        <p14:creationId xmlns:p14="http://schemas.microsoft.com/office/powerpoint/2010/main" val="237100838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a:t>
            </a:r>
            <a:r>
              <a:rPr lang="en-US" b="1" u="sng" dirty="0"/>
              <a:t>Notes</a:t>
            </a:r>
          </a:p>
          <a:p>
            <a:r>
              <a:rPr lang="en-US" b="1" baseline="0" dirty="0"/>
              <a:t>Background: </a:t>
            </a:r>
          </a:p>
          <a:p>
            <a:r>
              <a:rPr lang="en-US" baseline="0" dirty="0"/>
              <a:t>This slide helps transition to discussing the Empower Standard 6: Family Style Meals</a:t>
            </a:r>
          </a:p>
          <a:p>
            <a:endParaRPr lang="en-US" b="1" baseline="0" dirty="0"/>
          </a:p>
          <a:p>
            <a:r>
              <a:rPr lang="en-US" b="1" baseline="0" dirty="0"/>
              <a:t>Sample Script:</a:t>
            </a:r>
          </a:p>
          <a:p>
            <a:pPr marL="171450" indent="-171450">
              <a:buFont typeface="Arial" panose="020B0604020202020204" pitchFamily="34" charset="0"/>
              <a:buChar char="•"/>
            </a:pPr>
            <a:r>
              <a:rPr lang="en-US" b="0" baseline="0" dirty="0"/>
              <a:t>Let’s keep talking about healthy nutritious meals by taking a look at Family Style Meals, Standard 6.</a:t>
            </a:r>
          </a:p>
          <a:p>
            <a:pPr marL="0" indent="0">
              <a:buFont typeface="Arial" panose="020B0604020202020204" pitchFamily="34" charset="0"/>
              <a:buNone/>
            </a:pPr>
            <a:endParaRPr lang="en-US" b="0" baseline="0" dirty="0"/>
          </a:p>
        </p:txBody>
      </p:sp>
      <p:sp>
        <p:nvSpPr>
          <p:cNvPr id="4" name="Slide Number Placeholder 3"/>
          <p:cNvSpPr>
            <a:spLocks noGrp="1"/>
          </p:cNvSpPr>
          <p:nvPr>
            <p:ph type="sldNum" sz="quarter" idx="10"/>
          </p:nvPr>
        </p:nvSpPr>
        <p:spPr/>
        <p:txBody>
          <a:bodyPr/>
          <a:lstStyle/>
          <a:p>
            <a:fld id="{4BC04514-724F-4A4C-A75C-3A0A6C72B7C8}" type="slidenum">
              <a:rPr lang="en-US" smtClean="0"/>
              <a:t>61</a:t>
            </a:fld>
            <a:endParaRPr lang="en-US" dirty="0"/>
          </a:p>
        </p:txBody>
      </p:sp>
    </p:spTree>
    <p:extLst>
      <p:ext uri="{BB962C8B-B14F-4D97-AF65-F5344CB8AC3E}">
        <p14:creationId xmlns:p14="http://schemas.microsoft.com/office/powerpoint/2010/main" val="133426319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introduces the why Empower included family style meals as part of the Empower curriculum.  </a:t>
            </a:r>
          </a:p>
          <a:p>
            <a:endParaRPr lang="en-US" baseline="0" dirty="0"/>
          </a:p>
          <a:p>
            <a:r>
              <a:rPr lang="en-US" b="1" baseline="0" dirty="0"/>
              <a:t>Sample Script:</a:t>
            </a:r>
          </a:p>
          <a:p>
            <a:r>
              <a:rPr lang="en-US" sz="1200" b="0" i="0" kern="1200" dirty="0">
                <a:solidFill>
                  <a:schemeClr val="tx1"/>
                </a:solidFill>
                <a:effectLst/>
                <a:latin typeface="+mn-lt"/>
                <a:ea typeface="+mn-ea"/>
                <a:cs typeface="+mn-cs"/>
              </a:rPr>
              <a:t>In addition to participating in CACFP</a:t>
            </a:r>
            <a:r>
              <a:rPr lang="en-US" sz="1200" b="0" i="0" kern="1200" baseline="0" dirty="0">
                <a:solidFill>
                  <a:schemeClr val="tx1"/>
                </a:solidFill>
                <a:effectLst/>
                <a:latin typeface="+mn-lt"/>
                <a:ea typeface="+mn-ea"/>
                <a:cs typeface="+mn-cs"/>
              </a:rPr>
              <a:t> and limiting juice, </a:t>
            </a:r>
            <a:r>
              <a:rPr lang="en-US" sz="1200" b="0" i="0" kern="1200" dirty="0">
                <a:solidFill>
                  <a:schemeClr val="tx1"/>
                </a:solidFill>
                <a:effectLst/>
                <a:latin typeface="+mn-lt"/>
                <a:ea typeface="+mn-ea"/>
                <a:cs typeface="+mn-cs"/>
              </a:rPr>
              <a:t>Another way you can encourage healthy eating is by engaging in family-style meals. </a:t>
            </a:r>
          </a:p>
          <a:p>
            <a:r>
              <a:rPr lang="en-US" sz="1200" b="0" i="0" kern="1200" dirty="0">
                <a:solidFill>
                  <a:schemeClr val="tx1"/>
                </a:solidFill>
                <a:effectLst/>
                <a:latin typeface="+mn-lt"/>
                <a:ea typeface="+mn-ea"/>
                <a:cs typeface="+mn-cs"/>
              </a:rPr>
              <a:t>Can</a:t>
            </a:r>
            <a:r>
              <a:rPr lang="en-US" sz="1200" b="0" i="0" kern="1200" baseline="0" dirty="0">
                <a:solidFill>
                  <a:schemeClr val="tx1"/>
                </a:solidFill>
                <a:effectLst/>
                <a:latin typeface="+mn-lt"/>
                <a:ea typeface="+mn-ea"/>
                <a:cs typeface="+mn-cs"/>
              </a:rPr>
              <a:t> anyone tell me what family style meals look like? Pause for responses</a:t>
            </a:r>
          </a:p>
          <a:p>
            <a:r>
              <a:rPr lang="en-US" sz="1200" b="0" i="0" kern="1200" baseline="0" dirty="0">
                <a:solidFill>
                  <a:schemeClr val="tx1"/>
                </a:solidFill>
                <a:effectLst/>
                <a:latin typeface="+mn-lt"/>
                <a:ea typeface="+mn-ea"/>
                <a:cs typeface="+mn-cs"/>
              </a:rPr>
              <a:t>If not identified you can offer: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family style meals, all food is placed in serving bowls on the table and children are encouraged to serve themselves or serve themselves with help from an adult. The adult child care providers sit at the table with the children. Children and child care providers practice good manners in a pleasant mealtime setting.</a:t>
            </a:r>
          </a:p>
          <a:p>
            <a:endParaRPr lang="en-US" sz="1200" b="0" i="0" kern="1200" dirty="0">
              <a:solidFill>
                <a:schemeClr val="tx1"/>
              </a:solidFill>
              <a:effectLst/>
              <a:latin typeface="+mn-lt"/>
              <a:ea typeface="+mn-ea"/>
              <a:cs typeface="+mn-cs"/>
            </a:endParaRPr>
          </a:p>
          <a:p>
            <a:pPr marL="171450" indent="-171450">
              <a:buFont typeface="Arial" panose="020B0604020202020204" pitchFamily="34" charset="0"/>
              <a:buChar char="•"/>
            </a:pPr>
            <a:r>
              <a:rPr lang="en-US" dirty="0"/>
              <a:t>Family style</a:t>
            </a:r>
            <a:r>
              <a:rPr lang="en-US" baseline="0" dirty="0"/>
              <a:t> meals </a:t>
            </a:r>
            <a:r>
              <a:rPr lang="en-US" dirty="0"/>
              <a:t>is a wonderful opportunity to enrich a child’s learning environment</a:t>
            </a:r>
            <a:endParaRPr lang="en-US" sz="1200" b="0" i="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Creates an opportunity for positive role modeling; kids might try something new if others enjoy it</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Encourages self-feeding skills and recognition of hunger cues</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Helps children learn about the foods they are eating</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Improves language skills as adults and children talk with each other</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Supports social, emotional and motor skill development. </a:t>
            </a:r>
            <a:r>
              <a:rPr lang="en-US" dirty="0"/>
              <a:t>Pouring, serving, and passing food helps children practice independence and it can promote language and motor skills. It teaches the concepts</a:t>
            </a:r>
            <a:r>
              <a:rPr lang="en-US" baseline="0" dirty="0"/>
              <a:t> of sharing, taking turns and table manners.</a:t>
            </a:r>
          </a:p>
          <a:p>
            <a:pPr marL="171450" indent="-171450">
              <a:buFont typeface="Arial" panose="020B0604020202020204" pitchFamily="34" charset="0"/>
              <a:buChar char="•"/>
            </a:pPr>
            <a:endParaRPr lang="en-US" sz="1200" b="0" i="0" kern="1200" baseline="0" dirty="0">
              <a:solidFill>
                <a:schemeClr val="tx1"/>
              </a:solidFill>
              <a:effectLst/>
              <a:latin typeface="+mn-lt"/>
              <a:ea typeface="+mn-ea"/>
              <a:cs typeface="+mn-cs"/>
            </a:endParaRPr>
          </a:p>
          <a:p>
            <a:pPr marL="0" indent="0">
              <a:buFont typeface="Arial" panose="020B0604020202020204" pitchFamily="34" charset="0"/>
              <a:buNone/>
            </a:pPr>
            <a:endParaRPr lang="en-US" sz="1200" b="0" i="0" kern="1200" baseline="0" dirty="0">
              <a:solidFill>
                <a:schemeClr val="tx1"/>
              </a:solidFill>
              <a:effectLst/>
              <a:latin typeface="+mn-lt"/>
              <a:ea typeface="+mn-ea"/>
              <a:cs typeface="+mn-cs"/>
            </a:endParaRPr>
          </a:p>
          <a:p>
            <a:pPr marL="0" indent="0">
              <a:buFont typeface="Arial" panose="020B0604020202020204" pitchFamily="34" charset="0"/>
              <a:buNone/>
            </a:pPr>
            <a:endParaRPr lang="en-US"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9417CB30-01A3-43B4-8E89-D5C52CA00A81}" type="slidenum">
              <a:rPr lang="en-US" smtClean="0"/>
              <a:t>62</a:t>
            </a:fld>
            <a:endParaRPr lang="en-US" dirty="0"/>
          </a:p>
        </p:txBody>
      </p:sp>
    </p:spTree>
    <p:extLst>
      <p:ext uri="{BB962C8B-B14F-4D97-AF65-F5344CB8AC3E}">
        <p14:creationId xmlns:p14="http://schemas.microsoft.com/office/powerpoint/2010/main" val="45522990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introduces the components for family style meals. </a:t>
            </a:r>
          </a:p>
          <a:p>
            <a:endParaRPr lang="en-US" baseline="0" dirty="0"/>
          </a:p>
          <a:p>
            <a:r>
              <a:rPr lang="en-US" b="1" baseline="0" dirty="0"/>
              <a:t>Sample Script: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Family style meals starts with you, staff and child care providers participating in family style meals. This includes sitting at the table, participating in the meal and when possible eating the same food, and interacting positively during meal time. If you haven’t already started family style meals, it is important to seek training or a mentor to help you feel confident in trying a new meal service. Start small with one item that children serve themselves and then expand. This gives you and the children time to get used to a new way of eating.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The next components are about supporting children at family style meals. Children are developmentally ready to participate with family style meals at age 1.</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To create a relaxed and enjoyable experience, child-sized serving utensils for food should be used. Food should be placed on the table in child sized serving ware and children should have age appropriate child sized serving utensils to get the food they want. Staff and providers may need to assist younger children and children with special healthcare needs to serve them selves and make food selections.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One of the key ways to promote healthy eating is to help children learn their hunger and full cues. Family style meals provides a perfect opportunity for this as children serve themselves how much and what type of food they want to eat. They learn to share with others by passing food and waiting to take their turn.  It is important that you provide enough food for everyone but allow children to take more or less of a portion size as they need. If you participate in CACFP, family style meals are still reimbursable.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Family style meals are a positive environment where food should never be used for reward or punishment.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Like other standards, share tips and ideas of how families can offer family style meals at home to continue child’s development of healthy eating habits and behaviors at home.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baseline="0" dirty="0"/>
              <a:t>Note for trainers: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baseline="0" dirty="0"/>
              <a:t>Family Style Meals are reimbursable with CACFP as long as there is enough food on the table for each child to take a full portion. They don’t HAVE to take a full portion, but it needs to be available on the table. This includes milk.</a:t>
            </a:r>
            <a:endParaRPr lang="en-US" b="0" dirty="0"/>
          </a:p>
        </p:txBody>
      </p:sp>
      <p:sp>
        <p:nvSpPr>
          <p:cNvPr id="4" name="Slide Number Placeholder 3"/>
          <p:cNvSpPr>
            <a:spLocks noGrp="1"/>
          </p:cNvSpPr>
          <p:nvPr>
            <p:ph type="sldNum" sz="quarter" idx="10"/>
          </p:nvPr>
        </p:nvSpPr>
        <p:spPr/>
        <p:txBody>
          <a:bodyPr/>
          <a:lstStyle/>
          <a:p>
            <a:fld id="{C5BD455A-1E8C-46DE-8C59-D625122C8563}" type="slidenum">
              <a:rPr lang="en-US" smtClean="0"/>
              <a:t>63</a:t>
            </a:fld>
            <a:endParaRPr lang="en-US"/>
          </a:p>
        </p:txBody>
      </p:sp>
    </p:spTree>
    <p:extLst>
      <p:ext uri="{BB962C8B-B14F-4D97-AF65-F5344CB8AC3E}">
        <p14:creationId xmlns:p14="http://schemas.microsoft.com/office/powerpoint/2010/main" val="134362366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is a categorization activity to help think about roles during family style meal service. This involves physical activity.</a:t>
            </a:r>
          </a:p>
          <a:p>
            <a:endParaRPr lang="en-US" b="0" baseline="0" dirty="0"/>
          </a:p>
          <a:p>
            <a:r>
              <a:rPr lang="en-US" b="1" i="0" baseline="0" dirty="0"/>
              <a:t>Instruction:</a:t>
            </a:r>
          </a:p>
          <a:p>
            <a:pPr marL="171450" indent="-171450">
              <a:buFont typeface="Arial" panose="020B0604020202020204" pitchFamily="34" charset="0"/>
              <a:buChar char="•"/>
            </a:pPr>
            <a:r>
              <a:rPr lang="en-US" b="0" i="0" baseline="0" dirty="0"/>
              <a:t>Ask participants to stand. They can also do this seated</a:t>
            </a:r>
          </a:p>
          <a:p>
            <a:pPr marL="171450" indent="-171450">
              <a:buFont typeface="Arial" panose="020B0604020202020204" pitchFamily="34" charset="0"/>
              <a:buChar char="•"/>
            </a:pPr>
            <a:r>
              <a:rPr lang="en-US" b="0" i="0" baseline="0" dirty="0"/>
              <a:t>You will click to advance slide and different decisions will appear. </a:t>
            </a:r>
          </a:p>
          <a:p>
            <a:pPr marL="171450" indent="-171450">
              <a:buFont typeface="Arial" panose="020B0604020202020204" pitchFamily="34" charset="0"/>
              <a:buChar char="•"/>
            </a:pPr>
            <a:r>
              <a:rPr lang="en-US" b="0" i="0" baseline="0" dirty="0"/>
              <a:t>Instruct the audience to grow tall if they think the decision is made by an adult or shrink towards the ground if the decision is made by a child. </a:t>
            </a:r>
          </a:p>
          <a:p>
            <a:pPr marL="171450" indent="-171450">
              <a:buFont typeface="Arial" panose="020B0604020202020204" pitchFamily="34" charset="0"/>
              <a:buChar char="•"/>
            </a:pPr>
            <a:endParaRPr lang="en-US" b="0" i="0" baseline="0" dirty="0"/>
          </a:p>
          <a:p>
            <a:pPr marL="171450" indent="-171450">
              <a:buFont typeface="Arial" panose="020B0604020202020204" pitchFamily="34" charset="0"/>
              <a:buChar char="•"/>
            </a:pPr>
            <a:endParaRPr lang="en-US" b="0" i="0" baseline="0" dirty="0"/>
          </a:p>
          <a:p>
            <a:pPr marL="171450" indent="-171450">
              <a:buFont typeface="Arial" panose="020B0604020202020204" pitchFamily="34" charset="0"/>
              <a:buChar char="•"/>
            </a:pPr>
            <a:r>
              <a:rPr lang="en-US" b="1" i="0" baseline="0" dirty="0"/>
              <a:t>Sample script</a:t>
            </a:r>
          </a:p>
          <a:p>
            <a:pPr marL="171450" indent="-171450">
              <a:buFont typeface="Arial" panose="020B0604020202020204" pitchFamily="34" charset="0"/>
              <a:buChar char="•"/>
            </a:pPr>
            <a:r>
              <a:rPr lang="en-US" b="0" i="0" baseline="0" dirty="0"/>
              <a:t>Stand if you are able. I am going to show some different decisions that are made during meals and snacks. I want you to tell me through movement if you think it is the adult or child that makes this decision. If you think it is the adult, I want you to grow really tall and reach for the sky. If you think it is the child, I want you to shrink to the ground and reach for your toes. Ready?</a:t>
            </a:r>
          </a:p>
          <a:p>
            <a:pPr marL="171450" indent="-171450">
              <a:buFont typeface="Arial" panose="020B0604020202020204" pitchFamily="34" charset="0"/>
              <a:buChar char="•"/>
            </a:pPr>
            <a:r>
              <a:rPr lang="en-US" b="0" i="0" baseline="0" dirty="0"/>
              <a:t>(click to advance slide)</a:t>
            </a:r>
          </a:p>
          <a:p>
            <a:pPr marL="171450" indent="-171450">
              <a:buFont typeface="Arial" panose="020B0604020202020204" pitchFamily="34" charset="0"/>
              <a:buChar char="•"/>
            </a:pPr>
            <a:r>
              <a:rPr lang="en-US" b="0" i="0" baseline="0" dirty="0"/>
              <a:t>Read “What time to eat meals and snacks?” Pause for movement</a:t>
            </a:r>
          </a:p>
          <a:p>
            <a:pPr marL="628650" lvl="1" indent="-171450">
              <a:buFont typeface="Arial" panose="020B0604020202020204" pitchFamily="34" charset="0"/>
              <a:buChar char="•"/>
            </a:pPr>
            <a:r>
              <a:rPr lang="en-US" b="0" i="0" baseline="0" dirty="0"/>
              <a:t>Answer: Adults decide when it is time to eat</a:t>
            </a:r>
          </a:p>
          <a:p>
            <a:pPr marL="457200" lvl="1" indent="0">
              <a:buFont typeface="Arial" panose="020B0604020202020204" pitchFamily="34" charset="0"/>
              <a:buNone/>
            </a:pPr>
            <a:endParaRPr lang="en-US" b="0" i="0" baseline="0" dirty="0"/>
          </a:p>
          <a:p>
            <a:pPr marL="171450" indent="-171450">
              <a:buFont typeface="Arial" panose="020B0604020202020204" pitchFamily="34" charset="0"/>
              <a:buChar char="•"/>
            </a:pPr>
            <a:r>
              <a:rPr lang="en-US" b="0" i="0" baseline="0" dirty="0"/>
              <a:t>(click to advance slide)</a:t>
            </a:r>
          </a:p>
          <a:p>
            <a:pPr marL="171450" indent="-171450">
              <a:buFont typeface="Arial" panose="020B0604020202020204" pitchFamily="34" charset="0"/>
              <a:buChar char="•"/>
            </a:pPr>
            <a:r>
              <a:rPr lang="en-US" b="0" i="0" baseline="0" dirty="0"/>
              <a:t>Read “What food is offered at meals and snacks?” Pause for movement</a:t>
            </a:r>
          </a:p>
          <a:p>
            <a:pPr marL="628650" lvl="1" indent="-171450">
              <a:buFont typeface="Arial" panose="020B0604020202020204" pitchFamily="34" charset="0"/>
              <a:buChar char="•"/>
            </a:pPr>
            <a:r>
              <a:rPr lang="en-US" b="0" i="0" baseline="0" dirty="0"/>
              <a:t>Answer: Adults decide what types of foods to serve during meals and snacks</a:t>
            </a:r>
          </a:p>
          <a:p>
            <a:pPr marL="628650" lvl="1" indent="-171450">
              <a:buFont typeface="Arial" panose="020B0604020202020204" pitchFamily="34" charset="0"/>
              <a:buChar char="•"/>
            </a:pPr>
            <a:endParaRPr lang="en-US" b="0" i="0" baseline="0" dirty="0"/>
          </a:p>
          <a:p>
            <a:pPr marL="171450" indent="-171450">
              <a:buFont typeface="Arial" panose="020B0604020202020204" pitchFamily="34" charset="0"/>
              <a:buChar char="•"/>
            </a:pPr>
            <a:r>
              <a:rPr lang="en-US" b="0" i="0" baseline="0" dirty="0"/>
              <a:t>(click to advance slide)</a:t>
            </a:r>
          </a:p>
          <a:p>
            <a:pPr marL="171450" indent="-171450">
              <a:buFont typeface="Arial" panose="020B0604020202020204" pitchFamily="34" charset="0"/>
              <a:buChar char="•"/>
            </a:pPr>
            <a:r>
              <a:rPr lang="en-US" b="0" i="0" baseline="0" dirty="0"/>
              <a:t>Read “How much food is eaten by each child at meals and snacks?” Pause for movement</a:t>
            </a:r>
          </a:p>
          <a:p>
            <a:pPr marL="628650" lvl="1" indent="-171450">
              <a:buFont typeface="Arial" panose="020B0604020202020204" pitchFamily="34" charset="0"/>
              <a:buChar char="•"/>
            </a:pPr>
            <a:r>
              <a:rPr lang="en-US" b="0" i="0" baseline="0" dirty="0"/>
              <a:t>Answer: It is the child's job to decide how much food to eat. This helps a child learn about when they are full and when they are hungry</a:t>
            </a:r>
          </a:p>
          <a:p>
            <a:pPr marL="628650" lvl="1" indent="-171450">
              <a:buFont typeface="Arial" panose="020B0604020202020204" pitchFamily="34" charset="0"/>
              <a:buChar char="•"/>
            </a:pPr>
            <a:endParaRPr lang="en-US" b="0" i="0" baseline="0" dirty="0"/>
          </a:p>
          <a:p>
            <a:pPr marL="171450" indent="-171450">
              <a:buFont typeface="Arial" panose="020B0604020202020204" pitchFamily="34" charset="0"/>
              <a:buChar char="•"/>
            </a:pPr>
            <a:r>
              <a:rPr lang="en-US" b="0" i="0" baseline="0" dirty="0"/>
              <a:t>(click to advance slide)</a:t>
            </a:r>
          </a:p>
          <a:p>
            <a:pPr marL="171450" indent="-171450">
              <a:buFont typeface="Arial" panose="020B0604020202020204" pitchFamily="34" charset="0"/>
              <a:buChar char="•"/>
            </a:pPr>
            <a:r>
              <a:rPr lang="en-US" b="0" i="0" baseline="0" dirty="0"/>
              <a:t>Read “Which food each child eats at meals and snacks?” Pause for movement</a:t>
            </a:r>
          </a:p>
          <a:p>
            <a:pPr marL="628650" lvl="1" indent="-171450">
              <a:buFont typeface="Arial" panose="020B0604020202020204" pitchFamily="34" charset="0"/>
              <a:buChar char="•"/>
            </a:pPr>
            <a:r>
              <a:rPr lang="en-US" b="0" i="0" baseline="0" dirty="0"/>
              <a:t>Answer: The child chooses the types of food he or she eats at each meal and snack. </a:t>
            </a:r>
          </a:p>
          <a:p>
            <a:pPr marL="628650" lvl="1" indent="-171450">
              <a:buFont typeface="Arial" panose="020B0604020202020204" pitchFamily="34" charset="0"/>
              <a:buChar char="•"/>
            </a:pPr>
            <a:endParaRPr lang="en-US" b="0" i="0" baseline="0" dirty="0"/>
          </a:p>
          <a:p>
            <a:pPr marL="171450" indent="-171450">
              <a:buFont typeface="Arial" panose="020B0604020202020204" pitchFamily="34" charset="0"/>
              <a:buChar char="•"/>
            </a:pPr>
            <a:r>
              <a:rPr lang="en-US" b="0" i="0" baseline="0" dirty="0"/>
              <a:t>(click to advance slide)</a:t>
            </a:r>
          </a:p>
          <a:p>
            <a:pPr marL="171450" indent="-171450">
              <a:buFont typeface="Arial" panose="020B0604020202020204" pitchFamily="34" charset="0"/>
              <a:buChar char="•"/>
            </a:pPr>
            <a:r>
              <a:rPr lang="en-US" b="0" i="0" baseline="0" dirty="0"/>
              <a:t>Read “Where each child eats meals and snacks?” Pause for movement</a:t>
            </a:r>
          </a:p>
          <a:p>
            <a:pPr marL="628650" lvl="1" indent="-171450">
              <a:buFont typeface="Arial" panose="020B0604020202020204" pitchFamily="34" charset="0"/>
              <a:buChar char="•"/>
            </a:pPr>
            <a:r>
              <a:rPr lang="en-US" b="0" i="0" baseline="0" dirty="0"/>
              <a:t>Answer: Adults decide where meals and snacks are eaten. Generally at a table sitting down for conversation and safety. </a:t>
            </a:r>
          </a:p>
          <a:p>
            <a:pPr marL="457200" lvl="1" indent="0">
              <a:buFont typeface="Arial" panose="020B0604020202020204" pitchFamily="34" charset="0"/>
              <a:buNone/>
            </a:pPr>
            <a:endParaRPr lang="en-US" b="0" i="0" baseline="0" dirty="0"/>
          </a:p>
          <a:p>
            <a:pPr marL="171450" indent="-171450">
              <a:buFont typeface="Arial" panose="020B0604020202020204" pitchFamily="34" charset="0"/>
              <a:buChar char="•"/>
            </a:pPr>
            <a:endParaRPr lang="en-US" b="1" i="0"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64</a:t>
            </a:fld>
            <a:endParaRPr lang="en-US" dirty="0"/>
          </a:p>
        </p:txBody>
      </p:sp>
    </p:spTree>
    <p:extLst>
      <p:ext uri="{BB962C8B-B14F-4D97-AF65-F5344CB8AC3E}">
        <p14:creationId xmlns:p14="http://schemas.microsoft.com/office/powerpoint/2010/main" val="320140424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talks about staff’s role to create positive and relaxing environment for family style meals through verbal and non-verbal communication</a:t>
            </a:r>
          </a:p>
          <a:p>
            <a:endParaRPr lang="en-US" baseline="0" dirty="0"/>
          </a:p>
          <a:p>
            <a:r>
              <a:rPr lang="en-US" b="1" baseline="0" dirty="0"/>
              <a:t>Sample Script:</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a:t>
            </a:r>
            <a:r>
              <a:rPr lang="en-US" baseline="0" dirty="0"/>
              <a:t> way we communicate about food can leave a lasting impression on child’s eating behaviors and habits. . The attitudes, phrases, or facial expressions we make can have an unintended impact on children’s food choices and how they feel about them.</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How does the facial expression make you feel and how might it impact how you eat?</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Take a minute to read the phrases: How might children feel if they hear this at meal time? How might it effect how they feel?</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Facilitate a brief discussion</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Possible discussion point:</a:t>
            </a:r>
            <a:endParaRPr lang="en-US" i="1" dirty="0"/>
          </a:p>
          <a:p>
            <a:r>
              <a:rPr lang="en-US" i="1" dirty="0"/>
              <a:t>“</a:t>
            </a:r>
            <a:r>
              <a:rPr lang="en-US" i="0" dirty="0"/>
              <a:t>Eat that for me.”</a:t>
            </a:r>
          </a:p>
          <a:p>
            <a:r>
              <a:rPr lang="en-US" sz="1200" b="0" i="0" u="none" strike="noStrike" kern="1200" baseline="0" dirty="0">
                <a:solidFill>
                  <a:schemeClr val="tx1"/>
                </a:solidFill>
                <a:latin typeface="+mn-lt"/>
                <a:ea typeface="+mn-ea"/>
                <a:cs typeface="+mn-cs"/>
              </a:rPr>
              <a:t>Phrases like these teach your child to eat for your approval and love. When children eat for approval, they may ignore internal feelings of fullness and eat more than they need or would like. This can lead your child to have unhealthy behaviors, attitudes, and beliefs about food and about themselves.</a:t>
            </a:r>
          </a:p>
          <a:p>
            <a:endParaRPr lang="en-US" dirty="0"/>
          </a:p>
          <a:p>
            <a:r>
              <a:rPr lang="en-US" i="1" dirty="0"/>
              <a:t>“</a:t>
            </a:r>
            <a:r>
              <a:rPr lang="en-US" i="0" dirty="0"/>
              <a:t>You’re such a big girl, you’ve finished all of your peas!”</a:t>
            </a:r>
          </a:p>
          <a:p>
            <a:r>
              <a:rPr lang="en-US" sz="1200" b="0" i="0" u="none" strike="noStrike" kern="1200" baseline="0" dirty="0">
                <a:solidFill>
                  <a:schemeClr val="tx1"/>
                </a:solidFill>
                <a:latin typeface="+mn-lt"/>
                <a:ea typeface="+mn-ea"/>
                <a:cs typeface="+mn-cs"/>
              </a:rPr>
              <a:t>Phrases like these teach your child to ignore fullness. It is better for kids to stop eating when full or satisfied than when all of the food has been eaten.</a:t>
            </a:r>
          </a:p>
          <a:p>
            <a:endParaRPr lang="en-US" dirty="0"/>
          </a:p>
          <a:p>
            <a:r>
              <a:rPr lang="en-US" i="1" dirty="0"/>
              <a:t>“</a:t>
            </a:r>
            <a:r>
              <a:rPr lang="en-US" i="0" dirty="0"/>
              <a:t>See, that didn’t taste so bad did it?”</a:t>
            </a:r>
          </a:p>
          <a:p>
            <a:r>
              <a:rPr lang="en-US" sz="1200" b="0" i="0" u="none" strike="noStrike" kern="1200" baseline="0" dirty="0">
                <a:solidFill>
                  <a:schemeClr val="tx1"/>
                </a:solidFill>
                <a:latin typeface="+mn-lt"/>
                <a:ea typeface="+mn-ea"/>
                <a:cs typeface="+mn-cs"/>
              </a:rPr>
              <a:t>This implies to your child that he or she was wrong to refuse the food. This can lead to unhealthy attitudes about food or self.</a:t>
            </a:r>
            <a:endParaRPr lang="en-US" dirty="0"/>
          </a:p>
          <a:p>
            <a:endParaRPr lang="en-US" dirty="0"/>
          </a:p>
          <a:p>
            <a:r>
              <a:rPr lang="en-US" i="1" dirty="0"/>
              <a:t>“</a:t>
            </a:r>
            <a:r>
              <a:rPr lang="en-US" i="0" dirty="0"/>
              <a:t>Stop crying and I will give you a cookie.”</a:t>
            </a:r>
          </a:p>
          <a:p>
            <a:r>
              <a:rPr lang="en-US" sz="1200" b="0" i="0" u="none" strike="noStrike" kern="1200" baseline="0" dirty="0">
                <a:solidFill>
                  <a:schemeClr val="tx1"/>
                </a:solidFill>
                <a:latin typeface="+mn-lt"/>
                <a:ea typeface="+mn-ea"/>
                <a:cs typeface="+mn-cs"/>
              </a:rPr>
              <a:t>Offering some foods, like dessert, in reward for finishing others, like vegetables, makes some foods seem better than others. Getting a food treat when upset teaches your child to eat to feel better. This can lead to overeating.</a:t>
            </a:r>
          </a:p>
          <a:p>
            <a:endParaRPr lang="en-US" sz="1200" b="0" i="0" u="none" strike="noStrike" kern="1200" baseline="0" dirty="0">
              <a:solidFill>
                <a:schemeClr val="tx1"/>
              </a:solidFill>
              <a:latin typeface="+mn-lt"/>
              <a:ea typeface="+mn-ea"/>
              <a:cs typeface="+mn-cs"/>
            </a:endParaRPr>
          </a:p>
          <a:p>
            <a:r>
              <a:rPr lang="en-US" dirty="0"/>
              <a:t>Some of these phrases may sound familiar and might be something you or</a:t>
            </a:r>
            <a:r>
              <a:rPr lang="en-US" baseline="0" dirty="0"/>
              <a:t> I have said in the past—with good intentions! However, it’s important to remember that the way we communicate can have an impact on the children in our care. Let’s take a look at some more phrases that can help support a positive mealtime experience.</a:t>
            </a:r>
            <a:endParaRPr lang="en-US" dirty="0"/>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(**Adapted from </a:t>
            </a:r>
            <a:r>
              <a:rPr lang="en-US" sz="1200" b="0" i="0" u="none" strike="noStrike" kern="1200" baseline="0" dirty="0" err="1">
                <a:solidFill>
                  <a:schemeClr val="tx1"/>
                </a:solidFill>
                <a:latin typeface="+mn-lt"/>
                <a:ea typeface="+mn-ea"/>
                <a:cs typeface="+mn-cs"/>
              </a:rPr>
              <a:t>MyPlate</a:t>
            </a:r>
            <a:r>
              <a:rPr lang="en-US" sz="1200" b="0" i="0" u="none" strike="noStrike" kern="1200" baseline="0" dirty="0">
                <a:solidFill>
                  <a:schemeClr val="tx1"/>
                </a:solidFill>
                <a:latin typeface="+mn-lt"/>
                <a:ea typeface="+mn-ea"/>
                <a:cs typeface="+mn-cs"/>
              </a:rPr>
              <a:t> Phrases that Help and Hinder)</a:t>
            </a:r>
          </a:p>
          <a:p>
            <a:endParaRPr lang="en-US" dirty="0"/>
          </a:p>
        </p:txBody>
      </p:sp>
      <p:sp>
        <p:nvSpPr>
          <p:cNvPr id="4" name="Slide Number Placeholder 3"/>
          <p:cNvSpPr>
            <a:spLocks noGrp="1"/>
          </p:cNvSpPr>
          <p:nvPr>
            <p:ph type="sldNum" sz="quarter" idx="10"/>
          </p:nvPr>
        </p:nvSpPr>
        <p:spPr/>
        <p:txBody>
          <a:bodyPr/>
          <a:lstStyle/>
          <a:p>
            <a:fld id="{9417CB30-01A3-43B4-8E89-D5C52CA00A81}" type="slidenum">
              <a:rPr lang="en-US" smtClean="0"/>
              <a:t>65</a:t>
            </a:fld>
            <a:endParaRPr lang="en-US" dirty="0"/>
          </a:p>
        </p:txBody>
      </p:sp>
    </p:spTree>
    <p:extLst>
      <p:ext uri="{BB962C8B-B14F-4D97-AF65-F5344CB8AC3E}">
        <p14:creationId xmlns:p14="http://schemas.microsoft.com/office/powerpoint/2010/main" val="383122077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talks about staff’s role to create positive and relaxing environment for family style meals through verbal and non-verbal communication</a:t>
            </a:r>
          </a:p>
          <a:p>
            <a:endParaRPr lang="en-US" baseline="0" dirty="0"/>
          </a:p>
          <a:p>
            <a:r>
              <a:rPr lang="en-US" b="1" baseline="0" dirty="0"/>
              <a:t>Sample Script:</a:t>
            </a:r>
          </a:p>
          <a:p>
            <a:pPr marL="171450" indent="-171450">
              <a:buFont typeface="Arial" panose="020B0604020202020204" pitchFamily="34" charset="0"/>
              <a:buChar char="•"/>
            </a:pPr>
            <a:r>
              <a:rPr lang="en-US" baseline="0" dirty="0"/>
              <a:t>We can easily change the phrases we say to have a more positive influence on children’s eating habits. Let’s see how the following phrases help children feel good about the food they eat and themselves.</a:t>
            </a:r>
          </a:p>
          <a:p>
            <a:pPr marL="171450" indent="-171450">
              <a:buFont typeface="Arial" panose="020B0604020202020204" pitchFamily="34" charset="0"/>
              <a:buChar char="•"/>
            </a:pPr>
            <a:r>
              <a:rPr lang="en-US" baseline="0" dirty="0"/>
              <a:t>Ask participants how these phrases compare to the previous slide. How might they make children feel during mealtime? (Notice that the focus of these phrases are about the food or recognizing and honoring a child’s hunger/fullness/preference)</a:t>
            </a:r>
          </a:p>
          <a:p>
            <a:endParaRPr lang="en-US" baseline="0" dirty="0"/>
          </a:p>
          <a:p>
            <a:r>
              <a:rPr lang="en-US" baseline="0" dirty="0"/>
              <a:t>Responses you are looking for: </a:t>
            </a:r>
          </a:p>
          <a:p>
            <a:r>
              <a:rPr lang="en-US" i="1" dirty="0"/>
              <a:t>“</a:t>
            </a:r>
            <a:r>
              <a:rPr lang="en-US" i="0" dirty="0"/>
              <a:t>These radishes are very crunchy”</a:t>
            </a:r>
            <a:r>
              <a:rPr lang="en-US" i="0" baseline="0" dirty="0"/>
              <a:t> </a:t>
            </a:r>
            <a:r>
              <a:rPr lang="en-US" sz="1200" b="0" i="0" u="none" strike="noStrike" kern="1200" baseline="0" dirty="0">
                <a:solidFill>
                  <a:schemeClr val="tx1"/>
                </a:solidFill>
                <a:latin typeface="+mn-lt"/>
                <a:ea typeface="+mn-ea"/>
                <a:cs typeface="+mn-cs"/>
              </a:rPr>
              <a:t>or </a:t>
            </a:r>
            <a:r>
              <a:rPr lang="en-US" dirty="0"/>
              <a:t>“This is a kiwi. It is sweet. What fruits do you like that are sweet?”</a:t>
            </a:r>
          </a:p>
          <a:p>
            <a:r>
              <a:rPr lang="en-US" sz="1200" b="0" i="0" u="none" strike="noStrike" kern="1200" baseline="0" dirty="0">
                <a:solidFill>
                  <a:schemeClr val="tx1"/>
                </a:solidFill>
                <a:latin typeface="+mn-lt"/>
                <a:ea typeface="+mn-ea"/>
                <a:cs typeface="+mn-cs"/>
              </a:rPr>
              <a:t>Phrases like these help to point out the sensory qualities of food. They encourage children to try new foods.</a:t>
            </a:r>
          </a:p>
          <a:p>
            <a:endParaRPr lang="en-US" sz="1200" b="0" i="0" u="none" strike="noStrike" kern="1200" baseline="0" dirty="0">
              <a:solidFill>
                <a:schemeClr val="tx1"/>
              </a:solidFill>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b="0" i="1" u="none" strike="noStrike" kern="1200" baseline="0" dirty="0">
                <a:solidFill>
                  <a:schemeClr val="tx1"/>
                </a:solidFill>
                <a:latin typeface="+mn-lt"/>
                <a:ea typeface="+mn-ea"/>
                <a:cs typeface="+mn-cs"/>
              </a:rPr>
              <a:t>“</a:t>
            </a:r>
            <a:r>
              <a:rPr lang="en-US" dirty="0"/>
              <a:t>What should you do when your stomach is full from eating?” </a:t>
            </a:r>
          </a:p>
          <a:p>
            <a:r>
              <a:rPr lang="en-US" sz="1200" b="0" i="0" u="none" strike="noStrike" kern="1200" baseline="0" dirty="0">
                <a:solidFill>
                  <a:schemeClr val="tx1"/>
                </a:solidFill>
                <a:latin typeface="+mn-lt"/>
                <a:ea typeface="+mn-ea"/>
                <a:cs typeface="+mn-cs"/>
              </a:rPr>
              <a:t>Phrases like these help your child to recognize when he or she is full. This can prevent overeating.</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US" dirty="0"/>
              <a:t>“Thank you for trying a new vegetable. Its ok that you did not like it.”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Phrases like these make your child feel like he or she is making the choices. It also shifts the focus toward the taste of food rather than who was right or wrong.</a:t>
            </a:r>
          </a:p>
          <a:p>
            <a:endParaRPr lang="en-US" baseline="0" dirty="0"/>
          </a:p>
          <a:p>
            <a:r>
              <a:rPr lang="en-US" baseline="0" dirty="0"/>
              <a:t>Acknowledge when a child tries a new food. This may motivate other children who were reluctant to try a new food to do so. </a:t>
            </a:r>
          </a:p>
          <a:p>
            <a:endParaRPr lang="en-US" baseline="0" dirty="0"/>
          </a:p>
          <a:p>
            <a:r>
              <a:rPr lang="en-US" baseline="0" dirty="0"/>
              <a:t>When asking questions allow the child a chance to think and problem solve. Work with children to assist them to categorize like foods by asking questions that relates to similar foods. </a:t>
            </a:r>
            <a:endParaRPr lang="en-US" dirty="0"/>
          </a:p>
          <a:p>
            <a:endParaRPr lang="en-US" dirty="0"/>
          </a:p>
        </p:txBody>
      </p:sp>
      <p:sp>
        <p:nvSpPr>
          <p:cNvPr id="4" name="Slide Number Placeholder 3"/>
          <p:cNvSpPr>
            <a:spLocks noGrp="1"/>
          </p:cNvSpPr>
          <p:nvPr>
            <p:ph type="sldNum" sz="quarter" idx="10"/>
          </p:nvPr>
        </p:nvSpPr>
        <p:spPr/>
        <p:txBody>
          <a:bodyPr/>
          <a:lstStyle/>
          <a:p>
            <a:fld id="{9417CB30-01A3-43B4-8E89-D5C52CA00A81}" type="slidenum">
              <a:rPr lang="en-US" smtClean="0"/>
              <a:t>66</a:t>
            </a:fld>
            <a:endParaRPr lang="en-US" dirty="0"/>
          </a:p>
        </p:txBody>
      </p:sp>
    </p:spTree>
    <p:extLst>
      <p:ext uri="{BB962C8B-B14F-4D97-AF65-F5344CB8AC3E}">
        <p14:creationId xmlns:p14="http://schemas.microsoft.com/office/powerpoint/2010/main" val="222606430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talks about the appropriate equipment to set the table with.</a:t>
            </a:r>
          </a:p>
          <a:p>
            <a:endParaRPr lang="en-US" baseline="0" dirty="0"/>
          </a:p>
          <a:p>
            <a:r>
              <a:rPr lang="en-US" b="1" baseline="0" dirty="0"/>
              <a:t>Sample Script:</a:t>
            </a:r>
          </a:p>
          <a:p>
            <a:pPr marL="171450" lvl="0" indent="-171450">
              <a:buFont typeface="Arial" panose="020B0604020202020204" pitchFamily="34" charset="0"/>
              <a:buChar char="•"/>
            </a:pPr>
            <a:r>
              <a:rPr lang="en-US" b="0" dirty="0"/>
              <a:t>Having the right</a:t>
            </a:r>
            <a:r>
              <a:rPr lang="en-US" b="0" baseline="0" dirty="0"/>
              <a:t> equipment will support children as they learn new skills, de</a:t>
            </a:r>
            <a:r>
              <a:rPr lang="en-US" dirty="0"/>
              <a:t>velop and enhance fine motor skills  to grasp, hold, and manipulate small objects and tools</a:t>
            </a:r>
            <a:r>
              <a:rPr lang="en-US" baseline="0" dirty="0"/>
              <a:t> and </a:t>
            </a:r>
            <a:r>
              <a:rPr lang="en-US" dirty="0"/>
              <a:t>Improve hand-eye coordination skills </a:t>
            </a:r>
          </a:p>
          <a:p>
            <a:pPr marL="171450" indent="-171450">
              <a:buFont typeface="Arial" panose="020B0604020202020204" pitchFamily="34" charset="0"/>
              <a:buChar char="•"/>
            </a:pPr>
            <a:r>
              <a:rPr lang="en-US" b="0" baseline="0" dirty="0"/>
              <a:t> It also increases chances of success for children (and providing a sense of pride and independence as they learn) and helps minimize spills (reducing stress and mid-meal clean up for adults).</a:t>
            </a:r>
          </a:p>
          <a:p>
            <a:pPr marL="171450" indent="-171450">
              <a:buFont typeface="Arial" panose="020B0604020202020204" pitchFamily="34" charset="0"/>
              <a:buChar char="•"/>
            </a:pPr>
            <a:r>
              <a:rPr lang="en-US" b="0" baseline="0" dirty="0"/>
              <a:t>Examples of child-friendly equipment of family-style meals include:</a:t>
            </a:r>
          </a:p>
          <a:p>
            <a:pPr marL="171450" indent="-171450">
              <a:buFont typeface="Arial" panose="020B0604020202020204" pitchFamily="34" charset="0"/>
              <a:buChar char="•"/>
            </a:pPr>
            <a:r>
              <a:rPr lang="en-US" b="1" dirty="0"/>
              <a:t>Plastic wide lip bowls and platters- </a:t>
            </a:r>
            <a:r>
              <a:rPr lang="en-US" b="0" dirty="0"/>
              <a:t>make sure bowls/platters</a:t>
            </a:r>
            <a:r>
              <a:rPr lang="en-US" b="0" baseline="0" dirty="0"/>
              <a:t> don’t conduct heat so they don’t burn hands during passing. Bowls/platters with a lip help keep fingers out of food—show little ones how to pass and keep fingers on the outside.</a:t>
            </a:r>
            <a:endParaRPr lang="en-US" b="1" baseline="0" dirty="0"/>
          </a:p>
          <a:p>
            <a:pPr marL="171450" indent="-171450">
              <a:buFont typeface="Arial" panose="020B0604020202020204" pitchFamily="34" charset="0"/>
              <a:buChar char="•"/>
            </a:pPr>
            <a:r>
              <a:rPr lang="en-US" b="1" dirty="0"/>
              <a:t>Measuring cups or short handled hard plastic serving spoons— </a:t>
            </a:r>
            <a:r>
              <a:rPr lang="en-US" b="0" dirty="0"/>
              <a:t>Dry</a:t>
            </a:r>
            <a:r>
              <a:rPr lang="en-US" b="0" baseline="0" dirty="0"/>
              <a:t> measuring cups also work well; allow children to scoop onto their plate</a:t>
            </a:r>
          </a:p>
          <a:p>
            <a:pPr marL="171450" indent="-171450">
              <a:buFont typeface="Arial" panose="020B0604020202020204" pitchFamily="34" charset="0"/>
              <a:buChar char="•"/>
            </a:pPr>
            <a:r>
              <a:rPr lang="en-US" b="1" dirty="0"/>
              <a:t>Small pitchers</a:t>
            </a:r>
            <a:r>
              <a:rPr lang="en-US" b="0" dirty="0"/>
              <a:t> —filling</a:t>
            </a:r>
            <a:r>
              <a:rPr lang="en-US" b="0" baseline="0" dirty="0"/>
              <a:t> pitchers about halfway allows easier pouring for children (just be sure there is enough milk on the table to meet CACFP meal pattern requirements)</a:t>
            </a:r>
          </a:p>
          <a:p>
            <a:pPr marL="171450" indent="-171450">
              <a:buFont typeface="Arial" panose="020B0604020202020204" pitchFamily="34" charset="0"/>
              <a:buChar char="•"/>
            </a:pPr>
            <a:r>
              <a:rPr lang="en-US" b="1" dirty="0"/>
              <a:t>Plastic tongs— </a:t>
            </a:r>
            <a:r>
              <a:rPr lang="en-US" b="0" dirty="0"/>
              <a:t>shorter tongs are easier</a:t>
            </a:r>
            <a:r>
              <a:rPr lang="en-US" b="0" baseline="0" dirty="0"/>
              <a:t> to manipulate</a:t>
            </a:r>
          </a:p>
          <a:p>
            <a:pPr marL="171450" indent="-171450">
              <a:buFont typeface="Arial" panose="020B0604020202020204" pitchFamily="34" charset="0"/>
              <a:buChar char="•"/>
            </a:pPr>
            <a:r>
              <a:rPr lang="en-US" b="0" dirty="0"/>
              <a:t>Remember</a:t>
            </a:r>
            <a:r>
              <a:rPr lang="en-US" b="0" baseline="0" dirty="0"/>
              <a:t> to keep </a:t>
            </a:r>
            <a:r>
              <a:rPr lang="en-US" b="0" dirty="0"/>
              <a:t>Cleanup supplies nearby-</a:t>
            </a:r>
            <a:r>
              <a:rPr lang="en-US" b="0" baseline="0" dirty="0"/>
              <a:t> paper towels, spray bottles with soapy water as appropriate. Spills will happen, so plan for them and when appropriate ask children to help with cleanup. </a:t>
            </a:r>
          </a:p>
          <a:p>
            <a:pPr marL="171450" indent="-171450">
              <a:buFont typeface="Arial" panose="020B0604020202020204" pitchFamily="34" charset="0"/>
              <a:buChar char="•"/>
            </a:pPr>
            <a:endParaRPr lang="en-US" b="0" baseline="0" dirty="0"/>
          </a:p>
          <a:p>
            <a:pPr marL="171450" indent="-171450">
              <a:buFont typeface="Arial" panose="020B0604020202020204" pitchFamily="34" charset="0"/>
              <a:buChar char="•"/>
            </a:pPr>
            <a:r>
              <a:rPr lang="en-US" b="0" baseline="0" dirty="0"/>
              <a:t>Optional, if time allows, facilitate discussion on these two questions: Have any of you started family style meals at your facility? Do you have any tips to share on how to get started? </a:t>
            </a:r>
            <a:endParaRPr lang="en-US" b="0" dirty="0"/>
          </a:p>
          <a:p>
            <a:endParaRPr lang="en-US" b="1" dirty="0"/>
          </a:p>
          <a:p>
            <a:endParaRPr lang="en-US" dirty="0"/>
          </a:p>
        </p:txBody>
      </p:sp>
      <p:sp>
        <p:nvSpPr>
          <p:cNvPr id="4" name="Slide Number Placeholder 3"/>
          <p:cNvSpPr>
            <a:spLocks noGrp="1"/>
          </p:cNvSpPr>
          <p:nvPr>
            <p:ph type="sldNum" sz="quarter" idx="10"/>
          </p:nvPr>
        </p:nvSpPr>
        <p:spPr/>
        <p:txBody>
          <a:bodyPr/>
          <a:lstStyle/>
          <a:p>
            <a:fld id="{9417CB30-01A3-43B4-8E89-D5C52CA00A81}" type="slidenum">
              <a:rPr lang="en-US" smtClean="0"/>
              <a:t>67</a:t>
            </a:fld>
            <a:endParaRPr lang="en-US" dirty="0"/>
          </a:p>
        </p:txBody>
      </p:sp>
    </p:spTree>
    <p:extLst>
      <p:ext uri="{BB962C8B-B14F-4D97-AF65-F5344CB8AC3E}">
        <p14:creationId xmlns:p14="http://schemas.microsoft.com/office/powerpoint/2010/main" val="202748745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talks about the ways to serve family style meals even if food is brought from home and serves a small knowledge test</a:t>
            </a:r>
          </a:p>
          <a:p>
            <a:endParaRPr lang="en-US" baseline="0" dirty="0"/>
          </a:p>
          <a:p>
            <a:r>
              <a:rPr lang="en-US" b="1" baseline="0" dirty="0"/>
              <a:t>Sample Script:</a:t>
            </a:r>
          </a:p>
          <a:p>
            <a:pPr marL="171450" indent="-171450">
              <a:buFont typeface="Arial" panose="020B0604020202020204" pitchFamily="34" charset="0"/>
              <a:buChar char="•"/>
            </a:pPr>
            <a:r>
              <a:rPr lang="en-US" dirty="0"/>
              <a:t>We</a:t>
            </a:r>
            <a:r>
              <a:rPr lang="en-US" baseline="0" dirty="0"/>
              <a:t> often get questions about how to offer f</a:t>
            </a:r>
            <a:r>
              <a:rPr lang="en-US" dirty="0"/>
              <a:t>amily-style if</a:t>
            </a:r>
            <a:r>
              <a:rPr lang="en-US" baseline="0" dirty="0"/>
              <a:t> children bring their lunch to your program. </a:t>
            </a:r>
          </a:p>
          <a:p>
            <a:pPr marL="171450" indent="-171450">
              <a:buFont typeface="Arial" panose="020B0604020202020204" pitchFamily="34" charset="0"/>
              <a:buChar char="•"/>
            </a:pPr>
            <a:r>
              <a:rPr lang="en-US" baseline="0" dirty="0"/>
              <a:t>Do you have any ideas of how you might still create a family style meal experience for these programs?</a:t>
            </a:r>
          </a:p>
          <a:p>
            <a:pPr marL="171450" indent="-171450">
              <a:buFont typeface="Arial" panose="020B0604020202020204" pitchFamily="34" charset="0"/>
              <a:buChar char="•"/>
            </a:pPr>
            <a:r>
              <a:rPr lang="en-US" baseline="0" dirty="0"/>
              <a:t>Facilitate discussion</a:t>
            </a:r>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r>
              <a:rPr lang="en-US" baseline="0" dirty="0"/>
              <a:t>Responses can be offered if participants do not offer them:</a:t>
            </a:r>
          </a:p>
          <a:p>
            <a:pPr marL="171450" indent="-171450">
              <a:buFont typeface="Arial" panose="020B0604020202020204" pitchFamily="34" charset="0"/>
              <a:buChar char="•"/>
            </a:pPr>
            <a:r>
              <a:rPr lang="en-US" baseline="0" dirty="0"/>
              <a:t>If you’d like to have an item to share, consider passing around a bowl of sliced fruits or vegetables. Children with lunches brought from home are still given an opportunity to practice passing or scooping, and get to decide to take some of the offered items or not.</a:t>
            </a:r>
          </a:p>
          <a:p>
            <a:pPr marL="171450" indent="-171450">
              <a:buFont typeface="Arial" panose="020B0604020202020204" pitchFamily="34" charset="0"/>
              <a:buChar char="•"/>
            </a:pPr>
            <a:r>
              <a:rPr lang="en-US" baseline="0" dirty="0"/>
              <a:t>Serve snacks in family style serving ware</a:t>
            </a:r>
          </a:p>
          <a:p>
            <a:pPr marL="171450" indent="-171450">
              <a:buFont typeface="Arial" panose="020B0604020202020204" pitchFamily="34" charset="0"/>
              <a:buChar char="•"/>
            </a:pPr>
            <a:r>
              <a:rPr lang="en-US" baseline="0" dirty="0"/>
              <a:t>Everyone sits at the table to eat lunch together</a:t>
            </a:r>
          </a:p>
          <a:p>
            <a:pPr marL="171450" indent="-171450">
              <a:buFont typeface="Arial" panose="020B0604020202020204" pitchFamily="34" charset="0"/>
              <a:buChar char="•"/>
            </a:pPr>
            <a:r>
              <a:rPr lang="en-US" baseline="0" dirty="0"/>
              <a:t>Serve their own water with water pitchers set at the table</a:t>
            </a:r>
          </a:p>
          <a:p>
            <a:pPr marL="171450" indent="-171450">
              <a:buFont typeface="Arial" panose="020B0604020202020204" pitchFamily="34" charset="0"/>
              <a:buChar char="•"/>
            </a:pPr>
            <a:r>
              <a:rPr lang="en-US" baseline="0" dirty="0"/>
              <a:t>Talk about the different food items and textures in each others lunches</a:t>
            </a:r>
          </a:p>
          <a:p>
            <a:pPr marL="171450" indent="-171450">
              <a:buFont typeface="Arial" panose="020B0604020202020204" pitchFamily="34" charset="0"/>
              <a:buChar char="•"/>
            </a:pPr>
            <a:r>
              <a:rPr lang="en-US" baseline="0" dirty="0"/>
              <a:t>Create a positive environment my using positive facial expressions and table talk</a:t>
            </a:r>
          </a:p>
          <a:p>
            <a:endParaRPr lang="en-US" baseline="0" dirty="0"/>
          </a:p>
          <a:p>
            <a:pPr marL="171450" indent="-171450">
              <a:buFont typeface="Arial" panose="020B0604020202020204" pitchFamily="34" charset="0"/>
              <a:buChar char="•"/>
            </a:pPr>
            <a:r>
              <a:rPr lang="en-US" baseline="0" dirty="0"/>
              <a:t>One thing to consider is If your facility has specific nutrition standards or policies about the types of foods that you serve during lunch (such as limiting fruit juice), share this information with parents so they know what is acceptable to pack for their child.</a:t>
            </a:r>
          </a:p>
        </p:txBody>
      </p:sp>
      <p:sp>
        <p:nvSpPr>
          <p:cNvPr id="4" name="Slide Number Placeholder 3"/>
          <p:cNvSpPr>
            <a:spLocks noGrp="1"/>
          </p:cNvSpPr>
          <p:nvPr>
            <p:ph type="sldNum" sz="quarter" idx="10"/>
          </p:nvPr>
        </p:nvSpPr>
        <p:spPr/>
        <p:txBody>
          <a:bodyPr/>
          <a:lstStyle/>
          <a:p>
            <a:fld id="{9417CB30-01A3-43B4-8E89-D5C52CA00A81}" type="slidenum">
              <a:rPr lang="en-US" smtClean="0"/>
              <a:t>68</a:t>
            </a:fld>
            <a:endParaRPr lang="en-US" dirty="0"/>
          </a:p>
        </p:txBody>
      </p:sp>
    </p:spTree>
    <p:extLst>
      <p:ext uri="{BB962C8B-B14F-4D97-AF65-F5344CB8AC3E}">
        <p14:creationId xmlns:p14="http://schemas.microsoft.com/office/powerpoint/2010/main" val="216206084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is to allow the facilitator to give a power pause for the participants to reflect on the training to date</a:t>
            </a:r>
          </a:p>
          <a:p>
            <a:endParaRPr lang="en-US" b="0" baseline="0" dirty="0"/>
          </a:p>
          <a:p>
            <a:r>
              <a:rPr lang="en-US" b="1" baseline="0" dirty="0"/>
              <a:t>Sample Script:</a:t>
            </a:r>
          </a:p>
          <a:p>
            <a:pPr marL="171450" indent="-171450">
              <a:buFont typeface="Arial" panose="020B0604020202020204" pitchFamily="34" charset="0"/>
              <a:buChar char="•"/>
            </a:pPr>
            <a:r>
              <a:rPr lang="en-US" b="0" baseline="0" dirty="0"/>
              <a:t>Time for a Power Pause</a:t>
            </a:r>
          </a:p>
          <a:p>
            <a:pPr marL="171450" indent="-171450">
              <a:buFont typeface="Arial" panose="020B0604020202020204" pitchFamily="34" charset="0"/>
              <a:buChar char="•"/>
            </a:pPr>
            <a:r>
              <a:rPr lang="en-US" b="0" baseline="0" dirty="0"/>
              <a:t>Take a moment to write down your reflections about family style meals</a:t>
            </a:r>
            <a:endParaRPr lang="en-US" b="0" dirty="0"/>
          </a:p>
        </p:txBody>
      </p:sp>
      <p:sp>
        <p:nvSpPr>
          <p:cNvPr id="4" name="Slide Number Placeholder 3"/>
          <p:cNvSpPr>
            <a:spLocks noGrp="1"/>
          </p:cNvSpPr>
          <p:nvPr>
            <p:ph type="sldNum" sz="quarter" idx="10"/>
          </p:nvPr>
        </p:nvSpPr>
        <p:spPr/>
        <p:txBody>
          <a:bodyPr/>
          <a:lstStyle/>
          <a:p>
            <a:fld id="{64167A01-2CE6-49F6-A49B-AD0C4324004F}" type="slidenum">
              <a:rPr lang="en-US" smtClean="0"/>
              <a:t>69</a:t>
            </a:fld>
            <a:endParaRPr lang="en-US"/>
          </a:p>
        </p:txBody>
      </p:sp>
    </p:spTree>
    <p:extLst>
      <p:ext uri="{BB962C8B-B14F-4D97-AF65-F5344CB8AC3E}">
        <p14:creationId xmlns:p14="http://schemas.microsoft.com/office/powerpoint/2010/main" val="23632113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p>
          <a:p>
            <a:r>
              <a:rPr lang="en-US" b="1" u="none" baseline="0" dirty="0"/>
              <a:t>Background: </a:t>
            </a:r>
            <a:r>
              <a:rPr lang="en-US" b="0" u="none" baseline="0" dirty="0"/>
              <a:t>This is a content slide to talk about the important role of child care providers. </a:t>
            </a:r>
          </a:p>
          <a:p>
            <a:endParaRPr lang="en-US" b="1" u="none" baseline="0" dirty="0"/>
          </a:p>
          <a:p>
            <a:r>
              <a:rPr lang="en-US" b="1" u="none" baseline="0" dirty="0"/>
              <a:t>Sample Script: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u="none" baseline="0" dirty="0"/>
              <a:t>Whether you are caring for infants or school age children, the environment you provide for children and their families to learn and grow can set them up for success in life. </a:t>
            </a:r>
            <a:r>
              <a:rPr lang="en-US" u="none" baseline="0" dirty="0"/>
              <a:t> </a:t>
            </a:r>
          </a:p>
          <a:p>
            <a:pPr marL="171450" indent="-171450">
              <a:buFont typeface="Arial" panose="020B0604020202020204" pitchFamily="34" charset="0"/>
              <a:buChar char="•"/>
            </a:pPr>
            <a:r>
              <a:rPr lang="en-US" u="none" baseline="0" dirty="0"/>
              <a:t>A positive and healthy environment and the relationships with caregivers are key. </a:t>
            </a:r>
          </a:p>
          <a:p>
            <a:pPr marL="171450" indent="-171450">
              <a:buFont typeface="Arial" panose="020B0604020202020204" pitchFamily="34" charset="0"/>
              <a:buChar char="•"/>
            </a:pPr>
            <a:r>
              <a:rPr lang="en-US" b="0" u="none" baseline="0" dirty="0"/>
              <a:t>Children are open at young ages and we can help them form positive impressions and healthy wirings for life. </a:t>
            </a:r>
          </a:p>
        </p:txBody>
      </p:sp>
      <p:sp>
        <p:nvSpPr>
          <p:cNvPr id="4" name="Slide Number Placeholder 3"/>
          <p:cNvSpPr>
            <a:spLocks noGrp="1"/>
          </p:cNvSpPr>
          <p:nvPr>
            <p:ph type="sldNum" sz="quarter" idx="10"/>
          </p:nvPr>
        </p:nvSpPr>
        <p:spPr/>
        <p:txBody>
          <a:bodyPr/>
          <a:lstStyle/>
          <a:p>
            <a:fld id="{F5FB1DB5-FFD3-4008-A84A-F762C0D19A86}" type="slidenum">
              <a:rPr lang="en-US" smtClean="0"/>
              <a:t>7</a:t>
            </a:fld>
            <a:endParaRPr lang="en-US"/>
          </a:p>
        </p:txBody>
      </p:sp>
    </p:spTree>
    <p:extLst>
      <p:ext uri="{BB962C8B-B14F-4D97-AF65-F5344CB8AC3E}">
        <p14:creationId xmlns:p14="http://schemas.microsoft.com/office/powerpoint/2010/main" val="63795419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helps transition to standard 7</a:t>
            </a:r>
            <a:endParaRPr lang="en-US" b="1" baseline="0" dirty="0"/>
          </a:p>
          <a:p>
            <a:endParaRPr lang="en-US" b="0" baseline="0" dirty="0"/>
          </a:p>
          <a:p>
            <a:r>
              <a:rPr lang="en-US" b="1" baseline="0" dirty="0"/>
              <a:t>Sample Script: </a:t>
            </a:r>
            <a:r>
              <a:rPr lang="en-US" b="0" baseline="0" dirty="0"/>
              <a:t>Standard 7 is how to support good oral health practices in young children. </a:t>
            </a:r>
            <a:endParaRPr lang="en-US" b="1" baseline="0" dirty="0"/>
          </a:p>
        </p:txBody>
      </p:sp>
      <p:sp>
        <p:nvSpPr>
          <p:cNvPr id="4" name="Slide Number Placeholder 3"/>
          <p:cNvSpPr>
            <a:spLocks noGrp="1"/>
          </p:cNvSpPr>
          <p:nvPr>
            <p:ph type="sldNum" sz="quarter" idx="10"/>
          </p:nvPr>
        </p:nvSpPr>
        <p:spPr/>
        <p:txBody>
          <a:bodyPr/>
          <a:lstStyle/>
          <a:p>
            <a:fld id="{4BC04514-724F-4A4C-A75C-3A0A6C72B7C8}" type="slidenum">
              <a:rPr lang="en-US" smtClean="0"/>
              <a:t>70</a:t>
            </a:fld>
            <a:endParaRPr lang="en-US" dirty="0"/>
          </a:p>
        </p:txBody>
      </p:sp>
    </p:spTree>
    <p:extLst>
      <p:ext uri="{BB962C8B-B14F-4D97-AF65-F5344CB8AC3E}">
        <p14:creationId xmlns:p14="http://schemas.microsoft.com/office/powerpoint/2010/main" val="266492757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a:t>
            </a:r>
          </a:p>
          <a:p>
            <a:r>
              <a:rPr lang="en-US" b="1" dirty="0"/>
              <a:t>Background:</a:t>
            </a:r>
            <a:r>
              <a:rPr lang="en-US" b="1" baseline="0" dirty="0"/>
              <a:t> </a:t>
            </a:r>
            <a:r>
              <a:rPr lang="en-US" b="0" baseline="0" dirty="0"/>
              <a:t>This is an interactive activity to help your audience actively learn some oral health facts.</a:t>
            </a:r>
          </a:p>
          <a:p>
            <a:endParaRPr lang="en-US" b="0" baseline="0" dirty="0"/>
          </a:p>
          <a:p>
            <a:r>
              <a:rPr lang="en-US" b="1" baseline="0" dirty="0"/>
              <a:t>Instructions:</a:t>
            </a:r>
          </a:p>
          <a:p>
            <a:r>
              <a:rPr lang="en-US" b="0" baseline="0" dirty="0"/>
              <a:t>This activity will involves movement. You will ask the audience to move when the statement is true and not move when the statement is false. You can tailor the movement to your audience. In the sample script we use standing and sitting, but you could ask your audience to stand and run in place if the statement is true or for those with limited physical abilities, you could ask them to raise their hands if the statement is true and keep hands in their lap if the statement if false. </a:t>
            </a:r>
          </a:p>
          <a:p>
            <a:pPr marL="0" indent="0">
              <a:buFont typeface="Arial" panose="020B0604020202020204" pitchFamily="34" charset="0"/>
              <a:buNone/>
            </a:pPr>
            <a:endParaRPr lang="en-US" b="0" baseline="0" dirty="0"/>
          </a:p>
          <a:p>
            <a:r>
              <a:rPr lang="en-US" b="1" baseline="0" dirty="0"/>
              <a:t>Sample Script:</a:t>
            </a:r>
            <a:endParaRPr lang="en-US" b="0" baseline="0" dirty="0"/>
          </a:p>
          <a:p>
            <a:pPr marL="171450" indent="-171450">
              <a:buFont typeface="Arial" panose="020B0604020202020204" pitchFamily="34" charset="0"/>
              <a:buChar char="•"/>
            </a:pPr>
            <a:r>
              <a:rPr lang="en-US" b="0" baseline="0" dirty="0"/>
              <a:t>I am going to read you a statement. Please stand if you think that statement is true and stay seated if it is false</a:t>
            </a:r>
          </a:p>
          <a:p>
            <a:pPr marL="171450" indent="-171450">
              <a:buFont typeface="Arial" panose="020B0604020202020204" pitchFamily="34" charset="0"/>
              <a:buChar char="•"/>
            </a:pPr>
            <a:r>
              <a:rPr lang="en-US" b="0" baseline="0" dirty="0"/>
              <a:t>Ready?</a:t>
            </a:r>
          </a:p>
          <a:p>
            <a:pPr marL="171450" indent="-171450">
              <a:buFont typeface="Arial" panose="020B0604020202020204" pitchFamily="34" charset="0"/>
              <a:buChar char="•"/>
            </a:pPr>
            <a:r>
              <a:rPr lang="en-US" b="0" baseline="0" dirty="0"/>
              <a:t>(click to advance slide)</a:t>
            </a:r>
          </a:p>
          <a:p>
            <a:pPr marL="171450" indent="-171450">
              <a:buFont typeface="Arial" panose="020B0604020202020204" pitchFamily="34" charset="0"/>
              <a:buChar char="•"/>
            </a:pPr>
            <a:r>
              <a:rPr lang="en-US" b="0" baseline="0" dirty="0"/>
              <a:t>Read 1</a:t>
            </a:r>
            <a:r>
              <a:rPr lang="en-US" b="0" baseline="30000" dirty="0"/>
              <a:t>st</a:t>
            </a:r>
            <a:r>
              <a:rPr lang="en-US" b="0" baseline="0" dirty="0"/>
              <a:t> statement: “Asthma is the most common chronic disease in children under age 6”</a:t>
            </a:r>
          </a:p>
          <a:p>
            <a:pPr marL="628650" lvl="1" indent="-171450">
              <a:buFont typeface="Arial" panose="020B0604020202020204" pitchFamily="34" charset="0"/>
              <a:buChar char="•"/>
            </a:pPr>
            <a:r>
              <a:rPr lang="en-US" b="0" baseline="0" dirty="0"/>
              <a:t>Pause for audience to move</a:t>
            </a:r>
          </a:p>
          <a:p>
            <a:pPr marL="628650" lvl="1" indent="-171450">
              <a:buFont typeface="Arial" panose="020B0604020202020204" pitchFamily="34" charset="0"/>
              <a:buChar char="•"/>
            </a:pPr>
            <a:r>
              <a:rPr lang="en-US" b="0" baseline="0" dirty="0"/>
              <a:t>Read answer:</a:t>
            </a:r>
          </a:p>
          <a:p>
            <a:pPr marL="628650" lvl="1" indent="-171450">
              <a:buFont typeface="Arial" panose="020B0604020202020204" pitchFamily="34" charset="0"/>
              <a:buChar char="•"/>
            </a:pPr>
            <a:r>
              <a:rPr lang="en-US" b="1" dirty="0"/>
              <a:t>False </a:t>
            </a:r>
            <a:r>
              <a:rPr lang="en-US" dirty="0"/>
              <a:t>- Early childhood caries</a:t>
            </a:r>
            <a:r>
              <a:rPr lang="en-US" baseline="0" dirty="0"/>
              <a:t> are</a:t>
            </a:r>
            <a:r>
              <a:rPr lang="en-US" dirty="0"/>
              <a:t> five times more common than asthma for children under the age of 6 (</a:t>
            </a:r>
            <a:r>
              <a:rPr lang="en-US" sz="1200" b="0" i="0" kern="1200" dirty="0">
                <a:solidFill>
                  <a:schemeClr val="tx1"/>
                </a:solidFill>
                <a:effectLst/>
                <a:latin typeface="+mn-lt"/>
                <a:ea typeface="+mn-ea"/>
                <a:cs typeface="+mn-cs"/>
              </a:rPr>
              <a:t>US Department</a:t>
            </a:r>
            <a:r>
              <a:rPr lang="en-US" sz="1200" b="0" i="0" kern="1200" baseline="0" dirty="0">
                <a:solidFill>
                  <a:schemeClr val="tx1"/>
                </a:solidFill>
                <a:effectLst/>
                <a:latin typeface="+mn-lt"/>
                <a:ea typeface="+mn-ea"/>
                <a:cs typeface="+mn-cs"/>
              </a:rPr>
              <a:t> of Health and Human Services, “</a:t>
            </a:r>
            <a:r>
              <a:rPr lang="en-US" sz="1200" b="0" i="0" kern="1200" dirty="0">
                <a:solidFill>
                  <a:schemeClr val="tx1"/>
                </a:solidFill>
                <a:effectLst/>
                <a:latin typeface="+mn-lt"/>
                <a:ea typeface="+mn-ea"/>
                <a:cs typeface="+mn-cs"/>
              </a:rPr>
              <a:t>Oral Health in America: A Report of the Surgeon General”</a:t>
            </a:r>
            <a:r>
              <a:rPr lang="en-US" dirty="0"/>
              <a:t>, 2000). </a:t>
            </a:r>
          </a:p>
          <a:p>
            <a:pPr marL="171450" lvl="0" indent="-171450">
              <a:buFont typeface="Arial" panose="020B0604020202020204" pitchFamily="34" charset="0"/>
              <a:buChar char="•"/>
            </a:pPr>
            <a:r>
              <a:rPr lang="en-US" dirty="0"/>
              <a:t>(click</a:t>
            </a:r>
            <a:r>
              <a:rPr lang="en-US" baseline="0" dirty="0"/>
              <a:t> to advance slide)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Read statement #2 “</a:t>
            </a:r>
            <a:r>
              <a:rPr lang="en-US" sz="1200" dirty="0"/>
              <a:t>The treatment for severe tooth decay can initially cost $6,000 to $12,000”</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Pause for audience</a:t>
            </a:r>
            <a:r>
              <a:rPr lang="en-US" sz="1200" baseline="0" dirty="0"/>
              <a:t> to move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a:t>Read answer:</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True</a:t>
            </a:r>
            <a:r>
              <a:rPr lang="en-US" dirty="0"/>
              <a:t>-</a:t>
            </a:r>
            <a:r>
              <a:rPr lang="en-US" baseline="0" dirty="0"/>
              <a:t> </a:t>
            </a:r>
            <a:r>
              <a:rPr lang="en-US" dirty="0"/>
              <a:t>especially if children need to be hospitalized and treated under general anesthesia (Indian Health Service, 2014). On the other hand, the cost of a preventive dental visit is less than $200.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(click</a:t>
            </a:r>
            <a:r>
              <a:rPr lang="en-US" baseline="0" dirty="0"/>
              <a:t> to advance slide)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Read 3</a:t>
            </a:r>
            <a:r>
              <a:rPr lang="en-US" baseline="30000" dirty="0"/>
              <a:t>rd</a:t>
            </a:r>
            <a:r>
              <a:rPr lang="en-US" baseline="0" dirty="0"/>
              <a:t> statement: “</a:t>
            </a:r>
            <a:r>
              <a:rPr lang="en-US" sz="1200" dirty="0"/>
              <a:t>Children from lower income households are more likely to experience tooth decay than children from higher income households”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Pause for audience</a:t>
            </a:r>
            <a:r>
              <a:rPr lang="en-US" sz="1200" baseline="0" dirty="0"/>
              <a:t> to move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a:t>Read Answer:</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True</a:t>
            </a:r>
            <a:r>
              <a:rPr lang="en-US" dirty="0"/>
              <a:t> -</a:t>
            </a:r>
            <a:r>
              <a:rPr lang="en-US" baseline="0" dirty="0"/>
              <a:t> </a:t>
            </a:r>
            <a:r>
              <a:rPr lang="en-US" dirty="0"/>
              <a:t>In lower income schools, defined as schools with at least 75% of children eligible for the National School Lunch Program (NSLP), 62% have decay experience compared to 29% in higher income schools.</a:t>
            </a:r>
            <a:r>
              <a:rPr lang="en-US" baseline="0" dirty="0"/>
              <a:t> Furthermore, educational level of parents is associated with tooth decay: </a:t>
            </a:r>
            <a:r>
              <a:rPr lang="en-US" dirty="0"/>
              <a:t>among children whose parents did not attend college, 60% have decay experience compared to only 40% among children whose parents attended college.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Thank</a:t>
            </a:r>
            <a:r>
              <a:rPr lang="en-US" baseline="0" dirty="0"/>
              <a:t> you for participating in our activity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You can now take a seat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baseline="0" dirty="0"/>
              <a:t>Animation: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baseline="0" dirty="0"/>
              <a:t>There are three animations on this slide: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1</a:t>
            </a:r>
            <a:r>
              <a:rPr lang="en-US" b="0" baseline="30000" dirty="0"/>
              <a:t>st</a:t>
            </a:r>
            <a:r>
              <a:rPr lang="en-US" b="0" baseline="0" dirty="0"/>
              <a:t> click make the first text box appear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2</a:t>
            </a:r>
            <a:r>
              <a:rPr lang="en-US" b="0" baseline="30000" dirty="0"/>
              <a:t>nd</a:t>
            </a:r>
            <a:r>
              <a:rPr lang="en-US" b="0" baseline="0" dirty="0"/>
              <a:t> click makes the second text box appear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3</a:t>
            </a:r>
            <a:r>
              <a:rPr lang="en-US" b="0" baseline="30000" dirty="0"/>
              <a:t>rd</a:t>
            </a:r>
            <a:r>
              <a:rPr lang="en-US" b="0" baseline="0" dirty="0"/>
              <a:t> click makes the third text box appear</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Data from Healthy Smiles Healthy Bodies (ADHS</a:t>
            </a:r>
            <a:r>
              <a:rPr lang="en-US" baseline="0" dirty="0"/>
              <a:t> 2014-2015 Oral Health Survey)</a:t>
            </a:r>
            <a:endParaRPr lang="en-US" dirty="0"/>
          </a:p>
        </p:txBody>
      </p:sp>
      <p:sp>
        <p:nvSpPr>
          <p:cNvPr id="4" name="Slide Number Placeholder 3"/>
          <p:cNvSpPr>
            <a:spLocks noGrp="1"/>
          </p:cNvSpPr>
          <p:nvPr>
            <p:ph type="sldNum" sz="quarter" idx="10"/>
          </p:nvPr>
        </p:nvSpPr>
        <p:spPr/>
        <p:txBody>
          <a:bodyPr/>
          <a:lstStyle/>
          <a:p>
            <a:fld id="{64167A01-2CE6-49F6-A49B-AD0C4324004F}" type="slidenum">
              <a:rPr lang="en-US" smtClean="0"/>
              <a:t>71</a:t>
            </a:fld>
            <a:endParaRPr lang="en-US"/>
          </a:p>
        </p:txBody>
      </p:sp>
    </p:spTree>
    <p:extLst>
      <p:ext uri="{BB962C8B-B14F-4D97-AF65-F5344CB8AC3E}">
        <p14:creationId xmlns:p14="http://schemas.microsoft.com/office/powerpoint/2010/main" val="355294888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sng" kern="1200" dirty="0">
                <a:solidFill>
                  <a:schemeClr val="tx1"/>
                </a:solidFill>
                <a:effectLst/>
                <a:latin typeface="+mn-lt"/>
                <a:ea typeface="+mn-ea"/>
                <a:cs typeface="+mn-cs"/>
              </a:rPr>
              <a:t>Facilitator</a:t>
            </a:r>
            <a:r>
              <a:rPr lang="en-US" sz="1200" b="1" i="0" u="sng" kern="1200" baseline="0" dirty="0">
                <a:solidFill>
                  <a:schemeClr val="tx1"/>
                </a:solidFill>
                <a:effectLst/>
                <a:latin typeface="+mn-lt"/>
                <a:ea typeface="+mn-ea"/>
                <a:cs typeface="+mn-cs"/>
              </a:rPr>
              <a:t> Notes</a:t>
            </a:r>
          </a:p>
          <a:p>
            <a:r>
              <a:rPr lang="en-US" sz="1200" b="1" i="0" kern="1200" dirty="0">
                <a:solidFill>
                  <a:schemeClr val="tx1"/>
                </a:solidFill>
                <a:effectLst/>
                <a:latin typeface="+mn-lt"/>
                <a:ea typeface="+mn-ea"/>
                <a:cs typeface="+mn-cs"/>
              </a:rPr>
              <a:t>Background: </a:t>
            </a:r>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slide is an informational slide to talk about the importance of baby teeth. </a:t>
            </a:r>
          </a:p>
          <a:p>
            <a:pPr marL="0" indent="0">
              <a:buFont typeface="Arial" panose="020B0604020202020204" pitchFamily="34" charset="0"/>
              <a:buNone/>
            </a:pPr>
            <a:endParaRPr lang="en-US" sz="1200" b="1" i="0" kern="1200" dirty="0">
              <a:solidFill>
                <a:schemeClr val="tx1"/>
              </a:solidFill>
              <a:effectLst/>
              <a:latin typeface="+mn-lt"/>
              <a:ea typeface="+mn-ea"/>
              <a:cs typeface="+mn-cs"/>
            </a:endParaRPr>
          </a:p>
          <a:p>
            <a:pPr marL="0" indent="0">
              <a:buFont typeface="Arial" panose="020B0604020202020204" pitchFamily="34" charset="0"/>
              <a:buNone/>
            </a:pPr>
            <a:r>
              <a:rPr lang="en-US" sz="1200" b="1" i="0" kern="1200" dirty="0">
                <a:solidFill>
                  <a:schemeClr val="tx1"/>
                </a:solidFill>
                <a:effectLst/>
                <a:latin typeface="+mn-lt"/>
                <a:ea typeface="+mn-ea"/>
                <a:cs typeface="+mn-cs"/>
              </a:rPr>
              <a:t>Sample Script:</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Baby teeth hold space in the jaws for permanent teeth that are growing under the gums. </a:t>
            </a:r>
          </a:p>
          <a:p>
            <a:pPr marL="628650" lvl="1" indent="-171450">
              <a:buFont typeface="Arial" panose="020B0604020202020204" pitchFamily="34" charset="0"/>
              <a:buChar char="•"/>
            </a:pPr>
            <a:r>
              <a:rPr lang="en-US" sz="1200" b="0" i="0" kern="1200" dirty="0">
                <a:solidFill>
                  <a:schemeClr val="tx1"/>
                </a:solidFill>
                <a:effectLst/>
                <a:latin typeface="+mn-lt"/>
                <a:ea typeface="+mn-ea"/>
                <a:cs typeface="+mn-cs"/>
              </a:rPr>
              <a:t>When a baby tooth is lost too early, the permanent teeth can drift into the empty space and make it difficult for other adult teeth to find room when they come in. </a:t>
            </a:r>
          </a:p>
          <a:p>
            <a:pPr marL="628650" lvl="1" indent="-171450">
              <a:buFont typeface="Arial" panose="020B0604020202020204" pitchFamily="34" charset="0"/>
              <a:buChar char="•"/>
            </a:pPr>
            <a:r>
              <a:rPr lang="en-US" sz="1200" b="0" i="0" kern="1200" dirty="0">
                <a:solidFill>
                  <a:schemeClr val="tx1"/>
                </a:solidFill>
                <a:effectLst/>
                <a:latin typeface="+mn-lt"/>
                <a:ea typeface="+mn-ea"/>
                <a:cs typeface="+mn-cs"/>
              </a:rPr>
              <a:t>This can make teeth crooked or crowded</a:t>
            </a:r>
            <a:r>
              <a:rPr lang="en-US" sz="1200" b="0" i="0" kern="1200" baseline="0" dirty="0">
                <a:solidFill>
                  <a:schemeClr val="tx1"/>
                </a:solidFill>
                <a:effectLst/>
                <a:latin typeface="+mn-lt"/>
                <a:ea typeface="+mn-ea"/>
                <a:cs typeface="+mn-cs"/>
              </a:rPr>
              <a:t> leading to further dental issues</a:t>
            </a:r>
          </a:p>
          <a:p>
            <a:pPr marL="171450" indent="-171450">
              <a:buFont typeface="Arial" panose="020B0604020202020204" pitchFamily="34" charset="0"/>
              <a:buChar char="•"/>
            </a:pPr>
            <a:r>
              <a:rPr lang="en-US" sz="1200" b="0" i="0" kern="1200" baseline="0" dirty="0">
                <a:solidFill>
                  <a:schemeClr val="tx1"/>
                </a:solidFill>
                <a:effectLst/>
                <a:latin typeface="+mn-lt"/>
                <a:ea typeface="+mn-ea"/>
                <a:cs typeface="+mn-cs"/>
              </a:rPr>
              <a:t>Teeth are important for smiling and contribute to our self-esteem</a:t>
            </a:r>
          </a:p>
          <a:p>
            <a:pPr marL="171450" indent="-171450">
              <a:buFont typeface="Arial" panose="020B0604020202020204" pitchFamily="34" charset="0"/>
              <a:buChar char="•"/>
            </a:pPr>
            <a:r>
              <a:rPr lang="en-US" sz="1200" b="0" i="0" kern="1200" baseline="0" dirty="0">
                <a:solidFill>
                  <a:schemeClr val="tx1"/>
                </a:solidFill>
                <a:effectLst/>
                <a:latin typeface="+mn-lt"/>
                <a:ea typeface="+mn-ea"/>
                <a:cs typeface="+mn-cs"/>
              </a:rPr>
              <a:t>We use our teeth everyday for chewing and to fuel our bodies with good nutrition.</a:t>
            </a:r>
          </a:p>
          <a:p>
            <a:pPr marL="171450" indent="-171450">
              <a:buFont typeface="Arial" panose="020B0604020202020204" pitchFamily="34" charset="0"/>
              <a:buChar char="•"/>
            </a:pPr>
            <a:r>
              <a:rPr lang="en-US" sz="1200" b="0" i="0" kern="1200" baseline="0" dirty="0">
                <a:solidFill>
                  <a:schemeClr val="tx1"/>
                </a:solidFill>
                <a:effectLst/>
                <a:latin typeface="+mn-lt"/>
                <a:ea typeface="+mn-ea"/>
                <a:cs typeface="+mn-cs"/>
              </a:rPr>
              <a:t>Teeth are also important for speech and articulation of words.</a:t>
            </a:r>
          </a:p>
          <a:p>
            <a:pPr marL="171450" indent="-171450">
              <a:buFont typeface="Arial" panose="020B0604020202020204" pitchFamily="34" charset="0"/>
              <a:buChar char="•"/>
            </a:pPr>
            <a:r>
              <a:rPr lang="en-US" sz="1200" b="0" i="0" kern="1200" baseline="0" dirty="0">
                <a:solidFill>
                  <a:schemeClr val="tx1"/>
                </a:solidFill>
                <a:effectLst/>
                <a:latin typeface="+mn-lt"/>
                <a:ea typeface="+mn-ea"/>
                <a:cs typeface="+mn-cs"/>
              </a:rPr>
              <a:t>A child with tooth decay is more likely to have tooth decay as an adult</a:t>
            </a:r>
          </a:p>
          <a:p>
            <a:pPr marL="171450" indent="-171450">
              <a:buFont typeface="Arial" panose="020B0604020202020204" pitchFamily="34" charset="0"/>
              <a:buChar char="•"/>
            </a:pPr>
            <a:endParaRPr lang="en-US" sz="1200" b="0" i="0" kern="1200" baseline="0" dirty="0">
              <a:solidFill>
                <a:schemeClr val="tx1"/>
              </a:solidFill>
              <a:effectLst/>
              <a:latin typeface="+mn-lt"/>
              <a:ea typeface="+mn-ea"/>
              <a:cs typeface="+mn-cs"/>
            </a:endParaRPr>
          </a:p>
          <a:p>
            <a:r>
              <a:rPr lang="en-US" dirty="0"/>
              <a:t>Graphic: http://kimokamuradds.com/wp-content/uploads/2016/10/infographic-kim-okamura.jpg</a:t>
            </a:r>
          </a:p>
          <a:p>
            <a:pPr marL="0" indent="0">
              <a:buFont typeface="Arial" panose="020B0604020202020204" pitchFamily="34" charset="0"/>
              <a:buNone/>
            </a:pPr>
            <a:endParaRPr lang="en-US" sz="1200" b="0" i="0" kern="1200" baseline="0" dirty="0">
              <a:solidFill>
                <a:schemeClr val="tx1"/>
              </a:solidFill>
              <a:effectLst/>
              <a:latin typeface="+mn-lt"/>
              <a:ea typeface="+mn-ea"/>
              <a:cs typeface="+mn-cs"/>
            </a:endParaRP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64167A01-2CE6-49F6-A49B-AD0C4324004F}" type="slidenum">
              <a:rPr lang="en-US" smtClean="0"/>
              <a:t>72</a:t>
            </a:fld>
            <a:endParaRPr lang="en-US"/>
          </a:p>
        </p:txBody>
      </p:sp>
    </p:spTree>
    <p:extLst>
      <p:ext uri="{BB962C8B-B14F-4D97-AF65-F5344CB8AC3E}">
        <p14:creationId xmlns:p14="http://schemas.microsoft.com/office/powerpoint/2010/main" val="308902294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endParaRPr lang="en-US" b="1" u="sng" dirty="0"/>
          </a:p>
          <a:p>
            <a:r>
              <a:rPr lang="en-US" b="1" dirty="0"/>
              <a:t>Background:</a:t>
            </a:r>
            <a:r>
              <a:rPr lang="en-US" b="1" baseline="0" dirty="0"/>
              <a:t> </a:t>
            </a:r>
            <a:r>
              <a:rPr lang="en-US" b="0" baseline="0" dirty="0"/>
              <a:t>The next set of slides describes the impact that tooth decay has on the child.</a:t>
            </a:r>
            <a:br>
              <a:rPr lang="en-US" b="0" baseline="0" dirty="0"/>
            </a:br>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Sample Script: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Did you know tooth decay is actually the #1 cause of school absences?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In fact it is estimated that every year, kids miss 51 million hours of school time due to dental problems and visits.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dirty="0"/>
              <a:t>(Source: </a:t>
            </a:r>
            <a:r>
              <a:rPr lang="en-US" sz="1200" b="0" i="0" kern="1200" dirty="0">
                <a:solidFill>
                  <a:schemeClr val="tx1"/>
                </a:solidFill>
                <a:effectLst/>
                <a:latin typeface="+mn-lt"/>
                <a:ea typeface="+mn-ea"/>
                <a:cs typeface="+mn-cs"/>
              </a:rPr>
              <a:t>US Department</a:t>
            </a:r>
            <a:r>
              <a:rPr lang="en-US" sz="1200" b="0" i="0" kern="1200" baseline="0" dirty="0">
                <a:solidFill>
                  <a:schemeClr val="tx1"/>
                </a:solidFill>
                <a:effectLst/>
                <a:latin typeface="+mn-lt"/>
                <a:ea typeface="+mn-ea"/>
                <a:cs typeface="+mn-cs"/>
              </a:rPr>
              <a:t> of Health and Human Services, “</a:t>
            </a:r>
            <a:r>
              <a:rPr lang="en-US" sz="1200" b="0" i="0" kern="1200" dirty="0">
                <a:solidFill>
                  <a:schemeClr val="tx1"/>
                </a:solidFill>
                <a:effectLst/>
                <a:latin typeface="+mn-lt"/>
                <a:ea typeface="+mn-ea"/>
                <a:cs typeface="+mn-cs"/>
              </a:rPr>
              <a:t>Oral Health in America: A Report of the Surgeon General”, 2000)</a:t>
            </a:r>
          </a:p>
          <a:p>
            <a:endParaRPr lang="en-US" b="1" dirty="0"/>
          </a:p>
        </p:txBody>
      </p:sp>
      <p:sp>
        <p:nvSpPr>
          <p:cNvPr id="4" name="Slide Number Placeholder 3"/>
          <p:cNvSpPr>
            <a:spLocks noGrp="1"/>
          </p:cNvSpPr>
          <p:nvPr>
            <p:ph type="sldNum" sz="quarter" idx="10"/>
          </p:nvPr>
        </p:nvSpPr>
        <p:spPr/>
        <p:txBody>
          <a:bodyPr/>
          <a:lstStyle/>
          <a:p>
            <a:fld id="{64167A01-2CE6-49F6-A49B-AD0C4324004F}" type="slidenum">
              <a:rPr lang="en-US" smtClean="0"/>
              <a:t>73</a:t>
            </a:fld>
            <a:endParaRPr lang="en-US"/>
          </a:p>
        </p:txBody>
      </p:sp>
    </p:spTree>
    <p:extLst>
      <p:ext uri="{BB962C8B-B14F-4D97-AF65-F5344CB8AC3E}">
        <p14:creationId xmlns:p14="http://schemas.microsoft.com/office/powerpoint/2010/main" val="215546308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sng" strike="noStrike" kern="1200" baseline="0" dirty="0">
                <a:solidFill>
                  <a:schemeClr val="tx1"/>
                </a:solidFill>
                <a:latin typeface="+mn-lt"/>
                <a:ea typeface="+mn-ea"/>
                <a:cs typeface="+mn-cs"/>
              </a:rPr>
              <a:t>Facilitator Notes</a:t>
            </a:r>
          </a:p>
          <a:p>
            <a:r>
              <a:rPr lang="en-US" sz="1200" b="1" i="0" u="none" strike="noStrike" kern="1200" baseline="0" dirty="0">
                <a:solidFill>
                  <a:schemeClr val="tx1"/>
                </a:solidFill>
                <a:latin typeface="+mn-lt"/>
                <a:ea typeface="+mn-ea"/>
                <a:cs typeface="+mn-cs"/>
              </a:rPr>
              <a:t>Background: </a:t>
            </a:r>
            <a:r>
              <a:rPr lang="en-US" sz="1200" b="0" i="0" u="none" strike="noStrike" kern="1200" baseline="0" dirty="0">
                <a:solidFill>
                  <a:schemeClr val="tx1"/>
                </a:solidFill>
                <a:latin typeface="+mn-lt"/>
                <a:ea typeface="+mn-ea"/>
                <a:cs typeface="+mn-cs"/>
              </a:rPr>
              <a:t>This slide is to reinforce the learning from the previous slide about how tooth decay develops.</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Sample Script: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While there are several causes of tooth decay among children, there is a common recipe</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Take a healthy tooth, add bacteria and dental plaque, add sugar and let sit over time and you will get tooth decay</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64167A01-2CE6-49F6-A49B-AD0C4324004F}" type="slidenum">
              <a:rPr lang="en-US" smtClean="0"/>
              <a:t>74</a:t>
            </a:fld>
            <a:endParaRPr lang="en-US"/>
          </a:p>
        </p:txBody>
      </p:sp>
    </p:spTree>
    <p:extLst>
      <p:ext uri="{BB962C8B-B14F-4D97-AF65-F5344CB8AC3E}">
        <p14:creationId xmlns:p14="http://schemas.microsoft.com/office/powerpoint/2010/main" val="113632678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p>
          <a:p>
            <a:r>
              <a:rPr lang="en-US" b="1" u="none" baseline="0" dirty="0"/>
              <a:t>Background: </a:t>
            </a:r>
            <a:r>
              <a:rPr lang="en-US" b="0" u="none" baseline="0" dirty="0"/>
              <a:t>This slide provides the overview of the requirements of the Empower Oral Health Standard as described in the Empower Guidebook.</a:t>
            </a:r>
          </a:p>
          <a:p>
            <a:endParaRPr lang="en-US" b="0" u="none" baseline="0" dirty="0"/>
          </a:p>
          <a:p>
            <a:r>
              <a:rPr lang="en-US" b="1" u="none" baseline="0" dirty="0"/>
              <a:t>Sample Script:</a:t>
            </a:r>
          </a:p>
          <a:p>
            <a:pPr marL="171450" indent="-171450">
              <a:buFont typeface="Arial" panose="020B0604020202020204" pitchFamily="34" charset="0"/>
              <a:buChar char="•"/>
            </a:pPr>
            <a:r>
              <a:rPr lang="en-US" b="0" u="none" baseline="0" dirty="0"/>
              <a:t>This slide shows the exact text from the Empower Guidebook.</a:t>
            </a:r>
          </a:p>
          <a:p>
            <a:pPr marL="171450" indent="-171450">
              <a:buFont typeface="Arial" panose="020B0604020202020204" pitchFamily="34" charset="0"/>
              <a:buChar char="•"/>
            </a:pPr>
            <a:r>
              <a:rPr lang="en-US" b="0" u="none" baseline="0" dirty="0"/>
              <a:t>For those of you that have your Empower Guidebook, you can find this under tab 7 on page 43.</a:t>
            </a:r>
          </a:p>
          <a:p>
            <a:pPr marL="171450" indent="-171450">
              <a:buFont typeface="Arial" panose="020B0604020202020204" pitchFamily="34" charset="0"/>
              <a:buChar char="•"/>
            </a:pPr>
            <a:r>
              <a:rPr lang="en-US" b="0" u="none" baseline="0" dirty="0"/>
              <a:t>All Empower Standards require a written policy which we will talk about later today.</a:t>
            </a:r>
          </a:p>
          <a:p>
            <a:pPr marL="171450" indent="-171450">
              <a:buFont typeface="Arial" panose="020B0604020202020204" pitchFamily="34" charset="0"/>
              <a:buChar char="•"/>
            </a:pPr>
            <a:r>
              <a:rPr lang="en-US" b="0" u="none" baseline="0" dirty="0"/>
              <a:t>Let’s talk about the first star where the standard requires that you create and support an environment where children and providers prevent tooth decay. </a:t>
            </a:r>
            <a:endParaRPr lang="en-US" b="0" u="none" dirty="0"/>
          </a:p>
        </p:txBody>
      </p:sp>
      <p:sp>
        <p:nvSpPr>
          <p:cNvPr id="4" name="Slide Number Placeholder 3"/>
          <p:cNvSpPr>
            <a:spLocks noGrp="1"/>
          </p:cNvSpPr>
          <p:nvPr>
            <p:ph type="sldNum" sz="quarter" idx="10"/>
          </p:nvPr>
        </p:nvSpPr>
        <p:spPr/>
        <p:txBody>
          <a:bodyPr/>
          <a:lstStyle/>
          <a:p>
            <a:fld id="{64167A01-2CE6-49F6-A49B-AD0C4324004F}" type="slidenum">
              <a:rPr lang="en-US" smtClean="0"/>
              <a:t>75</a:t>
            </a:fld>
            <a:endParaRPr lang="en-US"/>
          </a:p>
        </p:txBody>
      </p:sp>
    </p:spTree>
    <p:extLst>
      <p:ext uri="{BB962C8B-B14F-4D97-AF65-F5344CB8AC3E}">
        <p14:creationId xmlns:p14="http://schemas.microsoft.com/office/powerpoint/2010/main" val="96661271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p>
          <a:p>
            <a:r>
              <a:rPr lang="en-US" b="1" i="0" u="none" baseline="0" dirty="0"/>
              <a:t>Background: </a:t>
            </a:r>
            <a:r>
              <a:rPr lang="en-US" b="0" i="0" u="none" baseline="0" dirty="0"/>
              <a:t>This slide is to let the audience know the next set of slides will be about what they as providers are responsible for in the classroom to meet the Empower oral health standard.</a:t>
            </a:r>
          </a:p>
          <a:p>
            <a:endParaRPr lang="en-US" b="0" i="0" u="none" baseline="0" dirty="0"/>
          </a:p>
          <a:p>
            <a:r>
              <a:rPr lang="en-US" b="1" i="0" u="none" baseline="0" dirty="0"/>
              <a:t>Sample Script:</a:t>
            </a:r>
          </a:p>
          <a:p>
            <a:pPr marL="171450" indent="-171450">
              <a:buFont typeface="Arial" panose="020B0604020202020204" pitchFamily="34" charset="0"/>
              <a:buChar char="•"/>
            </a:pPr>
            <a:r>
              <a:rPr lang="en-US" b="0" i="0" u="none" baseline="0" dirty="0"/>
              <a:t>Let’s talk about the three recommendations you are responsible for ensuring while children are in your care</a:t>
            </a:r>
          </a:p>
          <a:p>
            <a:pPr marL="171450" indent="-171450">
              <a:buFont typeface="Arial" panose="020B0604020202020204" pitchFamily="34" charset="0"/>
              <a:buChar char="•"/>
            </a:pPr>
            <a:r>
              <a:rPr lang="en-US" b="0" i="0" u="none" baseline="0" dirty="0"/>
              <a:t>Here is how to use bottles properly: </a:t>
            </a:r>
          </a:p>
          <a:p>
            <a:pPr marL="628650" lvl="1" indent="-171450">
              <a:buFont typeface="Arial" panose="020B0604020202020204" pitchFamily="34" charset="0"/>
              <a:buChar char="•"/>
            </a:pPr>
            <a:r>
              <a:rPr lang="en-US" sz="1200" b="0" i="0" kern="1200" dirty="0">
                <a:solidFill>
                  <a:schemeClr val="tx1"/>
                </a:solidFill>
                <a:effectLst/>
                <a:latin typeface="+mn-lt"/>
                <a:ea typeface="+mn-ea"/>
                <a:cs typeface="+mn-cs"/>
              </a:rPr>
              <a:t>Place only formula, milk or breast milk in bottles. Never</a:t>
            </a:r>
            <a:r>
              <a:rPr lang="en-US" sz="1200" b="0" i="0" kern="1200" baseline="0" dirty="0">
                <a:solidFill>
                  <a:schemeClr val="tx1"/>
                </a:solidFill>
                <a:effectLst/>
                <a:latin typeface="+mn-lt"/>
                <a:ea typeface="+mn-ea"/>
                <a:cs typeface="+mn-cs"/>
              </a:rPr>
              <a:t> fill </a:t>
            </a:r>
            <a:r>
              <a:rPr lang="en-US" sz="1200" b="0" i="0" kern="1200" dirty="0">
                <a:solidFill>
                  <a:schemeClr val="tx1"/>
                </a:solidFill>
                <a:effectLst/>
                <a:latin typeface="+mn-lt"/>
                <a:ea typeface="+mn-ea"/>
                <a:cs typeface="+mn-cs"/>
              </a:rPr>
              <a:t>the bottle with liquids such as sugar water, juice or soft drinks.</a:t>
            </a:r>
          </a:p>
          <a:p>
            <a:pPr marL="628650" lvl="1" indent="-171450">
              <a:buFont typeface="Arial" panose="020B0604020202020204" pitchFamily="34" charset="0"/>
              <a:buChar char="•"/>
            </a:pPr>
            <a:r>
              <a:rPr lang="en-US" sz="1200" b="0" i="0" kern="1200" dirty="0">
                <a:solidFill>
                  <a:schemeClr val="tx1"/>
                </a:solidFill>
                <a:effectLst/>
                <a:latin typeface="+mn-lt"/>
                <a:ea typeface="+mn-ea"/>
                <a:cs typeface="+mn-cs"/>
              </a:rPr>
              <a:t>Do</a:t>
            </a:r>
            <a:r>
              <a:rPr lang="en-US" sz="1200" b="0" i="0" kern="1200" baseline="0" dirty="0">
                <a:solidFill>
                  <a:schemeClr val="tx1"/>
                </a:solidFill>
                <a:effectLst/>
                <a:latin typeface="+mn-lt"/>
                <a:ea typeface="+mn-ea"/>
                <a:cs typeface="+mn-cs"/>
              </a:rPr>
              <a:t> not use bottles as a pacifier. </a:t>
            </a:r>
            <a:r>
              <a:rPr lang="en-US" sz="1200" b="0" i="0" kern="1200" dirty="0">
                <a:solidFill>
                  <a:schemeClr val="tx1"/>
                </a:solidFill>
                <a:effectLst/>
                <a:latin typeface="+mn-lt"/>
                <a:ea typeface="+mn-ea"/>
                <a:cs typeface="+mn-cs"/>
              </a:rPr>
              <a:t>Infants should finish their bedtime and nap time bottles before going to bed. </a:t>
            </a:r>
          </a:p>
          <a:p>
            <a:pPr marL="628650" lvl="1" indent="-171450">
              <a:buFont typeface="Arial" panose="020B0604020202020204" pitchFamily="34" charset="0"/>
              <a:buChar char="•"/>
            </a:pPr>
            <a:r>
              <a:rPr lang="en-US" sz="1200" b="0" i="0" kern="1200" dirty="0">
                <a:solidFill>
                  <a:schemeClr val="tx1"/>
                </a:solidFill>
                <a:effectLst/>
                <a:latin typeface="+mn-lt"/>
                <a:ea typeface="+mn-ea"/>
                <a:cs typeface="+mn-cs"/>
              </a:rPr>
              <a:t>Hold</a:t>
            </a:r>
            <a:r>
              <a:rPr lang="en-US" sz="1200" b="0" i="0" kern="1200" baseline="0" dirty="0">
                <a:solidFill>
                  <a:schemeClr val="tx1"/>
                </a:solidFill>
                <a:effectLst/>
                <a:latin typeface="+mn-lt"/>
                <a:ea typeface="+mn-ea"/>
                <a:cs typeface="+mn-cs"/>
              </a:rPr>
              <a:t> baby while feeding</a:t>
            </a:r>
          </a:p>
          <a:p>
            <a:pPr marL="628650" lvl="1" indent="-171450">
              <a:buFont typeface="Arial" panose="020B0604020202020204" pitchFamily="34" charset="0"/>
              <a:buChar char="•"/>
            </a:pPr>
            <a:r>
              <a:rPr lang="en-US" sz="1200" b="0" i="0" kern="1200" baseline="0" dirty="0">
                <a:solidFill>
                  <a:schemeClr val="tx1"/>
                </a:solidFill>
                <a:effectLst/>
                <a:latin typeface="+mn-lt"/>
                <a:ea typeface="+mn-ea"/>
                <a:cs typeface="+mn-cs"/>
              </a:rPr>
              <a:t>Wean child off bottle by age 1</a:t>
            </a:r>
            <a:endParaRPr lang="en-US" sz="1200" b="0" i="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When serving drinks in sippy cups other than water, limit the usage to snack time and meal times.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By serving healthy and scheduled meals and snacks, you can reduce the chance of the tooth decay forming in the children’s mouth.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aseline="0" dirty="0"/>
          </a:p>
          <a:p>
            <a:pPr marL="628650" lvl="1" indent="-171450">
              <a:buFont typeface="Arial" panose="020B0604020202020204" pitchFamily="34" charset="0"/>
              <a:buChar char="•"/>
            </a:pPr>
            <a:endParaRPr lang="en-US" b="0" i="0" u="none" baseline="0" dirty="0"/>
          </a:p>
          <a:p>
            <a:pPr marL="0" indent="0">
              <a:buFont typeface="Arial" panose="020B0604020202020204" pitchFamily="34" charset="0"/>
              <a:buNone/>
            </a:pPr>
            <a:endParaRPr lang="en-US" b="0" i="0" u="none" baseline="0" dirty="0"/>
          </a:p>
          <a:p>
            <a:pPr marL="171450" indent="-171450">
              <a:buFont typeface="Arial" panose="020B0604020202020204" pitchFamily="34" charset="0"/>
              <a:buChar char="•"/>
            </a:pPr>
            <a:endParaRPr lang="en-US" b="0" i="0" u="none" baseline="0" dirty="0"/>
          </a:p>
        </p:txBody>
      </p:sp>
      <p:sp>
        <p:nvSpPr>
          <p:cNvPr id="4" name="Slide Number Placeholder 3"/>
          <p:cNvSpPr>
            <a:spLocks noGrp="1"/>
          </p:cNvSpPr>
          <p:nvPr>
            <p:ph type="sldNum" sz="quarter" idx="10"/>
          </p:nvPr>
        </p:nvSpPr>
        <p:spPr/>
        <p:txBody>
          <a:bodyPr/>
          <a:lstStyle/>
          <a:p>
            <a:fld id="{64167A01-2CE6-49F6-A49B-AD0C4324004F}" type="slidenum">
              <a:rPr lang="en-US" smtClean="0"/>
              <a:t>76</a:t>
            </a:fld>
            <a:endParaRPr lang="en-US"/>
          </a:p>
        </p:txBody>
      </p:sp>
    </p:spTree>
    <p:extLst>
      <p:ext uri="{BB962C8B-B14F-4D97-AF65-F5344CB8AC3E}">
        <p14:creationId xmlns:p14="http://schemas.microsoft.com/office/powerpoint/2010/main" val="304835251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sng" kern="1200" dirty="0">
                <a:solidFill>
                  <a:schemeClr val="tx1"/>
                </a:solidFill>
                <a:effectLst/>
                <a:latin typeface="+mn-lt"/>
                <a:ea typeface="+mn-ea"/>
                <a:cs typeface="+mn-cs"/>
              </a:rPr>
              <a:t>Facilitator</a:t>
            </a:r>
            <a:r>
              <a:rPr lang="en-US" sz="1200" b="1" i="0" u="sng" kern="1200" baseline="0" dirty="0">
                <a:solidFill>
                  <a:schemeClr val="tx1"/>
                </a:solidFill>
                <a:effectLst/>
                <a:latin typeface="+mn-lt"/>
                <a:ea typeface="+mn-ea"/>
                <a:cs typeface="+mn-cs"/>
              </a:rPr>
              <a:t> Notes</a:t>
            </a:r>
          </a:p>
          <a:p>
            <a:r>
              <a:rPr lang="en-US" sz="1200" b="1" i="0" u="none" kern="1200" baseline="0" dirty="0">
                <a:solidFill>
                  <a:schemeClr val="tx1"/>
                </a:solidFill>
                <a:effectLst/>
                <a:latin typeface="+mn-lt"/>
                <a:ea typeface="+mn-ea"/>
                <a:cs typeface="+mn-cs"/>
              </a:rPr>
              <a:t>Background: </a:t>
            </a:r>
            <a:r>
              <a:rPr lang="en-US" sz="1200" b="0" i="0" u="none" kern="1200" baseline="0" dirty="0">
                <a:solidFill>
                  <a:schemeClr val="tx1"/>
                </a:solidFill>
                <a:effectLst/>
                <a:latin typeface="+mn-lt"/>
                <a:ea typeface="+mn-ea"/>
                <a:cs typeface="+mn-cs"/>
              </a:rPr>
              <a:t>This is an activity to break up the informational content and help audience apply what they are learning. </a:t>
            </a:r>
          </a:p>
          <a:p>
            <a:endParaRPr lang="en-US" sz="1200" b="0" i="0" u="none" kern="1200" baseline="0" dirty="0">
              <a:solidFill>
                <a:schemeClr val="tx1"/>
              </a:solidFill>
              <a:effectLst/>
              <a:latin typeface="+mn-lt"/>
              <a:ea typeface="+mn-ea"/>
              <a:cs typeface="+mn-cs"/>
            </a:endParaRPr>
          </a:p>
          <a:p>
            <a:r>
              <a:rPr lang="en-US" sz="1200" b="1" i="0" u="none" kern="1200" baseline="0" dirty="0">
                <a:solidFill>
                  <a:schemeClr val="tx1"/>
                </a:solidFill>
                <a:effectLst/>
                <a:latin typeface="+mn-lt"/>
                <a:ea typeface="+mn-ea"/>
                <a:cs typeface="+mn-cs"/>
              </a:rPr>
              <a:t>Instructions:</a:t>
            </a:r>
          </a:p>
          <a:p>
            <a:r>
              <a:rPr lang="en-US" sz="1200" b="0" i="0" u="none" kern="1200" baseline="0" dirty="0">
                <a:solidFill>
                  <a:schemeClr val="tx1"/>
                </a:solidFill>
                <a:effectLst/>
                <a:latin typeface="+mn-lt"/>
                <a:ea typeface="+mn-ea"/>
                <a:cs typeface="+mn-cs"/>
              </a:rPr>
              <a:t>Ask the audience to take a look at the six photos and decide if the snack promotes tooth decay</a:t>
            </a:r>
          </a:p>
          <a:p>
            <a:r>
              <a:rPr lang="en-US" sz="1200" b="0" i="0" u="none" kern="1200" baseline="0" dirty="0">
                <a:solidFill>
                  <a:schemeClr val="tx1"/>
                </a:solidFill>
                <a:effectLst/>
                <a:latin typeface="+mn-lt"/>
                <a:ea typeface="+mn-ea"/>
                <a:cs typeface="+mn-cs"/>
              </a:rPr>
              <a:t>Options: You can make this a physical activity break by asking the audience to move when they think the snack promotes tooth decay and stay still when they think the snack is does not contribute to tooth </a:t>
            </a:r>
            <a:r>
              <a:rPr lang="en-US" sz="1200" b="0" i="0" u="none" kern="1200" baseline="0" dirty="0" err="1">
                <a:solidFill>
                  <a:schemeClr val="tx1"/>
                </a:solidFill>
                <a:effectLst/>
                <a:latin typeface="+mn-lt"/>
                <a:ea typeface="+mn-ea"/>
                <a:cs typeface="+mn-cs"/>
              </a:rPr>
              <a:t>decaty</a:t>
            </a:r>
            <a:endParaRPr lang="en-US" sz="1200" b="0" i="0" u="none" kern="1200" baseline="0" dirty="0">
              <a:solidFill>
                <a:schemeClr val="tx1"/>
              </a:solidFill>
              <a:effectLst/>
              <a:latin typeface="+mn-lt"/>
              <a:ea typeface="+mn-ea"/>
              <a:cs typeface="+mn-cs"/>
            </a:endParaRPr>
          </a:p>
          <a:p>
            <a:endParaRPr lang="en-US" sz="1200" b="0" i="0" u="none"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Sample</a:t>
            </a:r>
            <a:r>
              <a:rPr lang="en-US" sz="1200" b="1" i="0" kern="1200" baseline="0" dirty="0">
                <a:solidFill>
                  <a:schemeClr val="tx1"/>
                </a:solidFill>
                <a:effectLst/>
                <a:latin typeface="+mn-lt"/>
                <a:ea typeface="+mn-ea"/>
                <a:cs typeface="+mn-cs"/>
              </a:rPr>
              <a:t> Script:</a:t>
            </a:r>
          </a:p>
          <a:p>
            <a:pPr marL="171450" indent="-171450">
              <a:buFont typeface="Arial" panose="020B0604020202020204" pitchFamily="34" charset="0"/>
              <a:buChar char="•"/>
            </a:pPr>
            <a:r>
              <a:rPr lang="en-US" sz="1200" b="0" i="0" kern="1200" baseline="0" dirty="0">
                <a:solidFill>
                  <a:schemeClr val="tx1"/>
                </a:solidFill>
                <a:effectLst/>
                <a:latin typeface="+mn-lt"/>
                <a:ea typeface="+mn-ea"/>
                <a:cs typeface="+mn-cs"/>
              </a:rPr>
              <a:t>I am going to show you some pictures of foods. </a:t>
            </a:r>
          </a:p>
          <a:p>
            <a:pPr marL="171450" indent="-171450">
              <a:buFont typeface="Arial" panose="020B0604020202020204" pitchFamily="34" charset="0"/>
              <a:buChar char="•"/>
            </a:pPr>
            <a:r>
              <a:rPr lang="en-US" sz="1200" b="0" i="0" kern="1200" baseline="0" dirty="0">
                <a:solidFill>
                  <a:schemeClr val="tx1"/>
                </a:solidFill>
                <a:effectLst/>
                <a:latin typeface="+mn-lt"/>
                <a:ea typeface="+mn-ea"/>
                <a:cs typeface="+mn-cs"/>
              </a:rPr>
              <a:t>Let me know if you think this snack promotes tooth decay or does not promote tooth decay.</a:t>
            </a:r>
          </a:p>
          <a:p>
            <a:pPr marL="171450" indent="-171450">
              <a:buFont typeface="Arial" panose="020B0604020202020204" pitchFamily="34" charset="0"/>
              <a:buChar char="•"/>
            </a:pPr>
            <a:r>
              <a:rPr lang="en-US" sz="1200" b="0" i="0" kern="1200" baseline="0" dirty="0">
                <a:solidFill>
                  <a:schemeClr val="tx1"/>
                </a:solidFill>
                <a:effectLst/>
                <a:latin typeface="+mn-lt"/>
                <a:ea typeface="+mn-ea"/>
                <a:cs typeface="+mn-cs"/>
              </a:rPr>
              <a:t>Click to advance through photos</a:t>
            </a:r>
          </a:p>
          <a:p>
            <a:pPr marL="628650" lvl="1" indent="-171450">
              <a:buFont typeface="Arial" panose="020B0604020202020204" pitchFamily="34" charset="0"/>
              <a:buChar char="•"/>
            </a:pPr>
            <a:r>
              <a:rPr lang="en-US" sz="1200" b="0" i="0" kern="1200" baseline="0" dirty="0">
                <a:solidFill>
                  <a:schemeClr val="tx1"/>
                </a:solidFill>
                <a:effectLst/>
                <a:latin typeface="+mn-lt"/>
                <a:ea typeface="+mn-ea"/>
                <a:cs typeface="+mn-cs"/>
              </a:rPr>
              <a:t>Photo 1 (lollipops) – promote tooth decay</a:t>
            </a:r>
          </a:p>
          <a:p>
            <a:pPr marL="1085850" lvl="2" indent="-171450">
              <a:buFont typeface="Arial" panose="020B0604020202020204" pitchFamily="34" charset="0"/>
              <a:buChar char="•"/>
            </a:pPr>
            <a:r>
              <a:rPr lang="en-US" sz="1200" b="0" i="0" kern="1200" dirty="0">
                <a:solidFill>
                  <a:schemeClr val="tx1"/>
                </a:solidFill>
                <a:effectLst/>
                <a:latin typeface="+mn-lt"/>
                <a:ea typeface="+mn-ea"/>
                <a:cs typeface="+mn-cs"/>
              </a:rPr>
              <a:t>Hard candies can</a:t>
            </a:r>
            <a:r>
              <a:rPr lang="en-US" sz="1200" b="0" i="0" kern="1200" baseline="0" dirty="0">
                <a:solidFill>
                  <a:schemeClr val="tx1"/>
                </a:solidFill>
                <a:effectLst/>
                <a:latin typeface="+mn-lt"/>
                <a:ea typeface="+mn-ea"/>
                <a:cs typeface="+mn-cs"/>
              </a:rPr>
              <a:t> coat teeth with sugar which promotes tooth decay. A hard candies can chip or break teeth causing dental emergencies. </a:t>
            </a:r>
            <a:r>
              <a:rPr lang="en-US" sz="1200" b="0" i="0" kern="1200" dirty="0">
                <a:solidFill>
                  <a:schemeClr val="tx1"/>
                </a:solidFill>
                <a:effectLst/>
                <a:latin typeface="+mn-lt"/>
                <a:ea typeface="+mn-ea"/>
                <a:cs typeface="+mn-cs"/>
              </a:rPr>
              <a:t> </a:t>
            </a:r>
            <a:endParaRPr lang="en-US" sz="1200" b="0" i="0" kern="1200" baseline="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b="0" i="0" kern="1200" baseline="0" dirty="0">
                <a:solidFill>
                  <a:schemeClr val="tx1"/>
                </a:solidFill>
                <a:effectLst/>
                <a:latin typeface="+mn-lt"/>
                <a:ea typeface="+mn-ea"/>
                <a:cs typeface="+mn-cs"/>
              </a:rPr>
              <a:t>Photo 2 (potato chips) – promote for oral health</a:t>
            </a:r>
          </a:p>
          <a:p>
            <a:pPr marL="1085850" lvl="2" indent="-171450">
              <a:buFont typeface="Arial" panose="020B0604020202020204" pitchFamily="34" charset="0"/>
              <a:buChar char="•"/>
            </a:pPr>
            <a:r>
              <a:rPr lang="en-US" sz="1200" b="0" i="0" kern="1200" dirty="0">
                <a:solidFill>
                  <a:schemeClr val="tx1"/>
                </a:solidFill>
                <a:effectLst/>
                <a:latin typeface="+mn-lt"/>
                <a:ea typeface="+mn-ea"/>
                <a:cs typeface="+mn-cs"/>
              </a:rPr>
              <a:t>Potato chips are filled with starch, which tends to get trapped in your teeth. This can lead to plaque</a:t>
            </a:r>
            <a:r>
              <a:rPr lang="en-US" sz="1200" b="0" i="0" kern="1200" baseline="0" dirty="0">
                <a:solidFill>
                  <a:schemeClr val="tx1"/>
                </a:solidFill>
                <a:effectLst/>
                <a:latin typeface="+mn-lt"/>
                <a:ea typeface="+mn-ea"/>
                <a:cs typeface="+mn-cs"/>
              </a:rPr>
              <a:t> build up in the crevices of your teeth and promote tooth decay</a:t>
            </a:r>
          </a:p>
          <a:p>
            <a:pPr marL="628650" lvl="1" indent="-171450">
              <a:buFont typeface="Arial" panose="020B0604020202020204" pitchFamily="34" charset="0"/>
              <a:buChar char="•"/>
            </a:pPr>
            <a:r>
              <a:rPr lang="en-US" sz="1200" b="0" i="0" kern="1200" baseline="0" dirty="0">
                <a:solidFill>
                  <a:schemeClr val="tx1"/>
                </a:solidFill>
                <a:effectLst/>
                <a:latin typeface="+mn-lt"/>
                <a:ea typeface="+mn-ea"/>
                <a:cs typeface="+mn-cs"/>
              </a:rPr>
              <a:t>Photo 3 (apple slices) – do not promote tooth decay</a:t>
            </a:r>
          </a:p>
          <a:p>
            <a:pPr marL="1085850" lvl="2" indent="-171450">
              <a:buFont typeface="Arial" panose="020B0604020202020204" pitchFamily="34" charset="0"/>
              <a:buChar char="•"/>
            </a:pPr>
            <a:r>
              <a:rPr lang="en-US" sz="1200" b="0" i="0" kern="1200" baseline="0" dirty="0">
                <a:solidFill>
                  <a:schemeClr val="tx1"/>
                </a:solidFill>
                <a:effectLst/>
                <a:latin typeface="+mn-lt"/>
                <a:ea typeface="+mn-ea"/>
                <a:cs typeface="+mn-cs"/>
              </a:rPr>
              <a:t>Eating a variety of fresh fruits generally does not promote tooth decay. </a:t>
            </a:r>
          </a:p>
          <a:p>
            <a:pPr marL="628650" lvl="1" indent="-171450">
              <a:buFont typeface="Arial" panose="020B0604020202020204" pitchFamily="34" charset="0"/>
              <a:buChar char="•"/>
            </a:pPr>
            <a:r>
              <a:rPr lang="en-US" sz="1200" b="0" i="0" kern="1200" baseline="0" dirty="0">
                <a:solidFill>
                  <a:schemeClr val="tx1"/>
                </a:solidFill>
                <a:effectLst/>
                <a:latin typeface="+mn-lt"/>
                <a:ea typeface="+mn-ea"/>
                <a:cs typeface="+mn-cs"/>
              </a:rPr>
              <a:t>Photo 4 (soda) – promote tooth decay</a:t>
            </a:r>
          </a:p>
          <a:p>
            <a:pPr marL="1085850" lvl="2" indent="-171450">
              <a:buFont typeface="Arial" panose="020B0604020202020204" pitchFamily="34" charset="0"/>
              <a:buChar char="•"/>
            </a:pPr>
            <a:r>
              <a:rPr lang="en-US" sz="1200" b="0" i="0" kern="1200" baseline="0" dirty="0">
                <a:solidFill>
                  <a:schemeClr val="tx1"/>
                </a:solidFill>
                <a:effectLst/>
                <a:latin typeface="+mn-lt"/>
                <a:ea typeface="+mn-ea"/>
                <a:cs typeface="+mn-cs"/>
              </a:rPr>
              <a:t>There are a few reasons why soda promotes tooth decay: </a:t>
            </a:r>
            <a:r>
              <a:rPr lang="en-US" sz="1200" b="0" i="0" kern="1200" dirty="0">
                <a:solidFill>
                  <a:schemeClr val="tx1"/>
                </a:solidFill>
                <a:effectLst/>
                <a:latin typeface="+mn-lt"/>
                <a:ea typeface="+mn-ea"/>
                <a:cs typeface="+mn-cs"/>
              </a:rPr>
              <a:t>When you eat sugary foods or sip sugary drinks for long periods of time, plaque bacteria use that sugar to produce acids that attack your enamel, the hard surface of your tooth. Most carbonated soft drinks, including diet soda, are acidic and therefore,</a:t>
            </a:r>
            <a:r>
              <a:rPr lang="en-US" sz="1200" b="0" i="0" kern="1200" baseline="0" dirty="0">
                <a:solidFill>
                  <a:schemeClr val="tx1"/>
                </a:solidFill>
                <a:effectLst/>
                <a:latin typeface="+mn-lt"/>
                <a:ea typeface="+mn-ea"/>
                <a:cs typeface="+mn-cs"/>
              </a:rPr>
              <a:t> also promote tooth decay</a:t>
            </a:r>
            <a:r>
              <a:rPr lang="en-US" sz="1200" b="0" i="0" kern="1200" dirty="0">
                <a:solidFill>
                  <a:schemeClr val="tx1"/>
                </a:solidFill>
                <a:effectLst/>
                <a:latin typeface="+mn-lt"/>
                <a:ea typeface="+mn-ea"/>
                <a:cs typeface="+mn-cs"/>
              </a:rPr>
              <a:t>. </a:t>
            </a:r>
            <a:endParaRPr lang="en-US" sz="1200" b="0" i="0" kern="1200" baseline="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b="0" i="0" kern="1200" baseline="0" dirty="0">
                <a:solidFill>
                  <a:schemeClr val="tx1"/>
                </a:solidFill>
                <a:effectLst/>
                <a:latin typeface="+mn-lt"/>
                <a:ea typeface="+mn-ea"/>
                <a:cs typeface="+mn-cs"/>
              </a:rPr>
              <a:t>Photo 5 (carrots) – does not promote tooth decay</a:t>
            </a:r>
          </a:p>
          <a:p>
            <a:pPr marL="1085850" lvl="2" indent="-171450">
              <a:buFont typeface="Arial" panose="020B0604020202020204" pitchFamily="34" charset="0"/>
              <a:buChar char="•"/>
            </a:pPr>
            <a:r>
              <a:rPr lang="en-US" sz="1200" b="0" i="0" kern="1200" baseline="0" dirty="0">
                <a:solidFill>
                  <a:schemeClr val="tx1"/>
                </a:solidFill>
                <a:effectLst/>
                <a:latin typeface="+mn-lt"/>
                <a:ea typeface="+mn-ea"/>
                <a:cs typeface="+mn-cs"/>
              </a:rPr>
              <a:t>Fresh vegetables are a snack option that does not contribute to tooth decay.</a:t>
            </a:r>
          </a:p>
          <a:p>
            <a:pPr marL="628650" lvl="1" indent="-171450">
              <a:buFont typeface="Arial" panose="020B0604020202020204" pitchFamily="34" charset="0"/>
              <a:buChar char="•"/>
            </a:pPr>
            <a:r>
              <a:rPr lang="en-US" sz="1200" b="0" i="0" kern="1200" baseline="0" dirty="0">
                <a:solidFill>
                  <a:schemeClr val="tx1"/>
                </a:solidFill>
                <a:effectLst/>
                <a:latin typeface="+mn-lt"/>
                <a:ea typeface="+mn-ea"/>
                <a:cs typeface="+mn-cs"/>
              </a:rPr>
              <a:t>Photo 6 (dried fruit) – promotes tooth </a:t>
            </a:r>
            <a:r>
              <a:rPr lang="en-US" sz="1200" b="0" i="0" kern="1200" baseline="0" dirty="0" err="1">
                <a:solidFill>
                  <a:schemeClr val="tx1"/>
                </a:solidFill>
                <a:effectLst/>
                <a:latin typeface="+mn-lt"/>
                <a:ea typeface="+mn-ea"/>
                <a:cs typeface="+mn-cs"/>
              </a:rPr>
              <a:t>decayh</a:t>
            </a:r>
            <a:r>
              <a:rPr lang="en-US" sz="1200" b="0" i="0" kern="1200" baseline="0" dirty="0">
                <a:solidFill>
                  <a:schemeClr val="tx1"/>
                </a:solidFill>
                <a:effectLst/>
                <a:latin typeface="+mn-lt"/>
                <a:ea typeface="+mn-ea"/>
                <a:cs typeface="+mn-cs"/>
              </a:rPr>
              <a:t> </a:t>
            </a:r>
          </a:p>
          <a:p>
            <a:pPr marL="1085850" lvl="2" indent="-171450">
              <a:buFont typeface="Arial" panose="020B0604020202020204" pitchFamily="34" charset="0"/>
              <a:buChar char="•"/>
            </a:pPr>
            <a:r>
              <a:rPr lang="en-US" sz="1200" b="0" i="0" kern="1200" dirty="0">
                <a:solidFill>
                  <a:schemeClr val="tx1"/>
                </a:solidFill>
                <a:effectLst/>
                <a:latin typeface="+mn-lt"/>
                <a:ea typeface="+mn-ea"/>
                <a:cs typeface="+mn-cs"/>
              </a:rPr>
              <a:t>Dried fruits can</a:t>
            </a:r>
            <a:r>
              <a:rPr lang="en-US" sz="1200" b="0" i="0" kern="1200" baseline="0" dirty="0">
                <a:solidFill>
                  <a:schemeClr val="tx1"/>
                </a:solidFill>
                <a:effectLst/>
                <a:latin typeface="+mn-lt"/>
                <a:ea typeface="+mn-ea"/>
                <a:cs typeface="+mn-cs"/>
              </a:rPr>
              <a:t> be sticky and stay in your</a:t>
            </a:r>
            <a:r>
              <a:rPr lang="en-US" sz="1200" b="0" i="0" kern="1200" dirty="0">
                <a:solidFill>
                  <a:schemeClr val="tx1"/>
                </a:solidFill>
                <a:effectLst/>
                <a:latin typeface="+mn-lt"/>
                <a:ea typeface="+mn-ea"/>
                <a:cs typeface="+mn-cs"/>
              </a:rPr>
              <a:t> teeth longer than other types of food. This can promote</a:t>
            </a:r>
            <a:r>
              <a:rPr lang="en-US" sz="1200" b="0" i="0" kern="1200" baseline="0" dirty="0">
                <a:solidFill>
                  <a:schemeClr val="tx1"/>
                </a:solidFill>
                <a:effectLst/>
                <a:latin typeface="+mn-lt"/>
                <a:ea typeface="+mn-ea"/>
                <a:cs typeface="+mn-cs"/>
              </a:rPr>
              <a:t> tooth decay.</a:t>
            </a:r>
            <a:r>
              <a:rPr lang="en-US" sz="1200" b="0" i="0" kern="1200" dirty="0">
                <a:solidFill>
                  <a:schemeClr val="tx1"/>
                </a:solidFill>
                <a:effectLst/>
                <a:latin typeface="+mn-lt"/>
                <a:ea typeface="+mn-ea"/>
                <a:cs typeface="+mn-cs"/>
              </a:rPr>
              <a:t> If you find yourself eating dried fruits or trail mix often, make sure to rinse with water after and when possible</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to brush and floss carefully.</a:t>
            </a:r>
            <a:endParaRPr lang="en-US" sz="1200" b="0" i="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4167A01-2CE6-49F6-A49B-AD0C4324004F}" type="slidenum">
              <a:rPr lang="en-US" smtClean="0"/>
              <a:t>77</a:t>
            </a:fld>
            <a:endParaRPr lang="en-US"/>
          </a:p>
        </p:txBody>
      </p:sp>
    </p:spTree>
    <p:extLst>
      <p:ext uri="{BB962C8B-B14F-4D97-AF65-F5344CB8AC3E}">
        <p14:creationId xmlns:p14="http://schemas.microsoft.com/office/powerpoint/2010/main" val="13161359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p>
          <a:p>
            <a:r>
              <a:rPr lang="en-US" b="1" i="0" u="none" baseline="0" dirty="0"/>
              <a:t>Background: </a:t>
            </a:r>
            <a:r>
              <a:rPr lang="en-US" b="0" i="0" u="none" baseline="0" dirty="0"/>
              <a:t>This slide is to let the audience know the next set of slides will be about what they as providers can do themselves and involve families to meet the Empower oral health standard.</a:t>
            </a:r>
          </a:p>
          <a:p>
            <a:endParaRPr lang="en-US" b="0" i="0" u="none" baseline="0" dirty="0"/>
          </a:p>
          <a:p>
            <a:r>
              <a:rPr lang="en-US" b="1" i="0" u="none" baseline="0" dirty="0"/>
              <a:t>Sample Script:</a:t>
            </a:r>
          </a:p>
          <a:p>
            <a:pPr marL="171450" indent="-171450">
              <a:buFont typeface="Arial" panose="020B0604020202020204" pitchFamily="34" charset="0"/>
              <a:buChar char="•"/>
            </a:pPr>
            <a:r>
              <a:rPr lang="en-US" b="0" i="0" u="none" baseline="0" dirty="0"/>
              <a:t>Let’s talk about the three recommendations that are specific to the adults that care for the children, both providers and families.</a:t>
            </a:r>
          </a:p>
          <a:p>
            <a:pPr marL="171450" indent="-171450">
              <a:buFont typeface="Arial" panose="020B0604020202020204" pitchFamily="34" charset="0"/>
              <a:buChar char="•"/>
            </a:pPr>
            <a:r>
              <a:rPr lang="en-US" b="0" i="0" u="none" baseline="0" dirty="0"/>
              <a:t>Key messages to share with parents about helping their child keep their teeth healthy. </a:t>
            </a:r>
          </a:p>
          <a:p>
            <a:pPr marL="628650" lvl="1" indent="-171450">
              <a:buFont typeface="Arial" panose="020B0604020202020204" pitchFamily="34" charset="0"/>
              <a:buChar char="•"/>
            </a:pPr>
            <a:r>
              <a:rPr lang="en-US" b="0" i="0" u="none" baseline="0" dirty="0"/>
              <a:t>Help children brush two times a day (morning and night) for two minutes each time. </a:t>
            </a:r>
          </a:p>
          <a:p>
            <a:pPr marL="628650" lvl="1" indent="-171450">
              <a:buFont typeface="Arial" panose="020B0604020202020204" pitchFamily="34" charset="0"/>
              <a:buChar char="•"/>
            </a:pPr>
            <a:r>
              <a:rPr lang="en-US" b="0" i="0" u="none" baseline="0" dirty="0"/>
              <a:t>Children over the age of three, can safely use a pea-sized amount of fluoride toothpaste. Before three, use a small smear or rice grain-sized amount of fluoride toothpaste or talk with a dental provider about what type of toothpaste to use. </a:t>
            </a:r>
          </a:p>
          <a:p>
            <a:pPr marL="628650" lvl="1" indent="-171450">
              <a:buFont typeface="Arial" panose="020B0604020202020204" pitchFamily="34" charset="0"/>
              <a:buChar char="•"/>
            </a:pPr>
            <a:r>
              <a:rPr lang="en-US" b="0" i="0" u="none" baseline="0" dirty="0"/>
              <a:t>Families should brush a child’s teeth and gums as soon as teeth appear. </a:t>
            </a:r>
          </a:p>
          <a:p>
            <a:pPr marL="628650" lvl="1" indent="-171450">
              <a:buFont typeface="Arial" panose="020B0604020202020204" pitchFamily="34" charset="0"/>
              <a:buChar char="•"/>
            </a:pPr>
            <a:r>
              <a:rPr lang="en-US" b="0" i="0" u="none" baseline="0" dirty="0"/>
              <a:t>Children are still developing fine motor skills and need help brushing and measuring the pea-sized amount of toothpaste through age 8</a:t>
            </a:r>
          </a:p>
          <a:p>
            <a:pPr marL="628650" lvl="1" indent="-171450">
              <a:buFont typeface="Arial" panose="020B0604020202020204" pitchFamily="34" charset="0"/>
              <a:buChar char="•"/>
            </a:pPr>
            <a:r>
              <a:rPr lang="en-US" b="0" i="0" u="none" baseline="0" dirty="0"/>
              <a:t>Children with special healthcare needs may always need help depending on their abilities</a:t>
            </a:r>
          </a:p>
          <a:p>
            <a:pPr marL="628650" lvl="1" indent="-171450">
              <a:buFont typeface="Arial" panose="020B0604020202020204" pitchFamily="34" charset="0"/>
              <a:buChar char="•"/>
            </a:pPr>
            <a:endParaRPr lang="en-US" b="0" i="0" u="none" baseline="0" dirty="0"/>
          </a:p>
          <a:p>
            <a:pPr marL="171450" lvl="0" indent="-171450">
              <a:buFont typeface="Arial" panose="020B0604020202020204" pitchFamily="34" charset="0"/>
              <a:buChar char="•"/>
            </a:pPr>
            <a:r>
              <a:rPr lang="en-US" b="0" i="0" u="none" baseline="0" dirty="0"/>
              <a:t>Take care of your own teeth. Children actually get bacteria that causes tooth decay from the adults in their lives. By taking care of your teeth and not sharing any drinks, you are helping protect their teeth. </a:t>
            </a:r>
          </a:p>
          <a:p>
            <a:pPr marL="628650" lvl="1" indent="-171450">
              <a:buFont typeface="Arial" panose="020B0604020202020204" pitchFamily="34" charset="0"/>
              <a:buChar char="•"/>
            </a:pPr>
            <a:endParaRPr lang="en-US" b="0" i="0" u="none" baseline="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The</a:t>
            </a:r>
            <a:r>
              <a:rPr lang="en-US" b="0" baseline="0" dirty="0"/>
              <a:t> American Dental Association states it is best for a child to see their dentist within six months of the first tooth arriving or before their first birthday.</a:t>
            </a:r>
          </a:p>
          <a:p>
            <a:pPr marL="628650" lvl="1" indent="-171450">
              <a:buFont typeface="Arial" panose="020B0604020202020204" pitchFamily="34" charset="0"/>
              <a:buChar char="•"/>
            </a:pPr>
            <a:endParaRPr lang="en-US" b="0" i="0" u="none" baseline="0" dirty="0"/>
          </a:p>
          <a:p>
            <a:pPr marL="0" indent="0">
              <a:buFont typeface="Arial" panose="020B0604020202020204" pitchFamily="34" charset="0"/>
              <a:buNone/>
            </a:pPr>
            <a:endParaRPr lang="en-US" b="0" i="0" u="none" baseline="0" dirty="0"/>
          </a:p>
          <a:p>
            <a:endParaRPr lang="en-US" dirty="0"/>
          </a:p>
        </p:txBody>
      </p:sp>
      <p:sp>
        <p:nvSpPr>
          <p:cNvPr id="4" name="Slide Number Placeholder 3"/>
          <p:cNvSpPr>
            <a:spLocks noGrp="1"/>
          </p:cNvSpPr>
          <p:nvPr>
            <p:ph type="sldNum" sz="quarter" idx="10"/>
          </p:nvPr>
        </p:nvSpPr>
        <p:spPr/>
        <p:txBody>
          <a:bodyPr/>
          <a:lstStyle/>
          <a:p>
            <a:fld id="{64167A01-2CE6-49F6-A49B-AD0C4324004F}" type="slidenum">
              <a:rPr lang="en-US" smtClean="0"/>
              <a:t>78</a:t>
            </a:fld>
            <a:endParaRPr lang="en-US"/>
          </a:p>
        </p:txBody>
      </p:sp>
    </p:spTree>
    <p:extLst>
      <p:ext uri="{BB962C8B-B14F-4D97-AF65-F5344CB8AC3E}">
        <p14:creationId xmlns:p14="http://schemas.microsoft.com/office/powerpoint/2010/main" val="144433903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p>
          <a:p>
            <a:r>
              <a:rPr lang="en-US" b="1" u="none" baseline="0" dirty="0"/>
              <a:t>Background: </a:t>
            </a:r>
            <a:r>
              <a:rPr lang="en-US" b="0" u="none" baseline="0" dirty="0"/>
              <a:t>This slide provides the opportunity to talk about the option to create a </a:t>
            </a:r>
            <a:r>
              <a:rPr lang="en-US" b="0" u="none" baseline="0" dirty="0" err="1"/>
              <a:t>toothbrushing</a:t>
            </a:r>
            <a:r>
              <a:rPr lang="en-US" b="0" u="none" baseline="0" dirty="0"/>
              <a:t> program as an option in the Empower Standards.</a:t>
            </a:r>
          </a:p>
          <a:p>
            <a:endParaRPr lang="en-US" b="0" u="none" baseline="0" dirty="0"/>
          </a:p>
          <a:p>
            <a:r>
              <a:rPr lang="en-US" b="1" u="none" baseline="0" dirty="0"/>
              <a:t>Sample Script:</a:t>
            </a:r>
          </a:p>
          <a:p>
            <a:pPr marL="171450" indent="-171450">
              <a:buFont typeface="Arial" panose="020B0604020202020204" pitchFamily="34" charset="0"/>
              <a:buChar char="•"/>
            </a:pPr>
            <a:r>
              <a:rPr lang="en-US" dirty="0"/>
              <a:t>ADHS developed a </a:t>
            </a:r>
            <a:r>
              <a:rPr lang="en-US" dirty="0" err="1"/>
              <a:t>toothbrushing</a:t>
            </a:r>
            <a:r>
              <a:rPr lang="en-US" dirty="0"/>
              <a:t> manual to</a:t>
            </a:r>
            <a:r>
              <a:rPr lang="en-US" baseline="0" dirty="0"/>
              <a:t> support Empower Facilities to implement this type of program. This is an option to Supercharge your oral health practice. </a:t>
            </a:r>
          </a:p>
          <a:p>
            <a:pPr marL="171450" indent="-171450">
              <a:buFont typeface="Arial" panose="020B0604020202020204" pitchFamily="34" charset="0"/>
              <a:buChar char="•"/>
            </a:pPr>
            <a:r>
              <a:rPr lang="en-US" baseline="0" dirty="0"/>
              <a:t>You can find this manual on the Empower Website under the Oral Health Standard.</a:t>
            </a:r>
          </a:p>
        </p:txBody>
      </p:sp>
      <p:sp>
        <p:nvSpPr>
          <p:cNvPr id="4" name="Slide Number Placeholder 3"/>
          <p:cNvSpPr>
            <a:spLocks noGrp="1"/>
          </p:cNvSpPr>
          <p:nvPr>
            <p:ph type="sldNum" sz="quarter" idx="10"/>
          </p:nvPr>
        </p:nvSpPr>
        <p:spPr/>
        <p:txBody>
          <a:bodyPr/>
          <a:lstStyle/>
          <a:p>
            <a:fld id="{64167A01-2CE6-49F6-A49B-AD0C4324004F}" type="slidenum">
              <a:rPr lang="en-US" smtClean="0"/>
              <a:t>79</a:t>
            </a:fld>
            <a:endParaRPr lang="en-US"/>
          </a:p>
        </p:txBody>
      </p:sp>
    </p:spTree>
    <p:extLst>
      <p:ext uri="{BB962C8B-B14F-4D97-AF65-F5344CB8AC3E}">
        <p14:creationId xmlns:p14="http://schemas.microsoft.com/office/powerpoint/2010/main" val="21633761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p>
          <a:p>
            <a:r>
              <a:rPr lang="en-US" b="1" u="none" baseline="0" dirty="0"/>
              <a:t>Background: </a:t>
            </a:r>
            <a:r>
              <a:rPr lang="en-US" b="0" u="none" baseline="0" dirty="0"/>
              <a:t>This is a video that explains the socio-ecological model, the framework that was used to develop the Empower Program. Recognizing how complicated the socio-ecological model can be, you can use the video to facilitate discussion around how environments and policies influence our behavior choices:</a:t>
            </a:r>
          </a:p>
          <a:p>
            <a:endParaRPr lang="en-US" b="0" u="none" baseline="0" dirty="0"/>
          </a:p>
          <a:p>
            <a:r>
              <a:rPr lang="en-US" b="1" u="none" baseline="0" dirty="0"/>
              <a:t>Instructions:</a:t>
            </a:r>
          </a:p>
          <a:p>
            <a:pPr marL="171450" indent="-171450">
              <a:buFont typeface="Arial" panose="020B0604020202020204" pitchFamily="34" charset="0"/>
              <a:buChar char="•"/>
            </a:pPr>
            <a:r>
              <a:rPr lang="en-US" b="0" u="none" baseline="0" dirty="0"/>
              <a:t>Show Video [2 min]</a:t>
            </a:r>
          </a:p>
          <a:p>
            <a:pPr marL="171450" indent="-171450">
              <a:buFont typeface="Arial" panose="020B0604020202020204" pitchFamily="34" charset="0"/>
              <a:buChar char="•"/>
            </a:pPr>
            <a:r>
              <a:rPr lang="en-US" b="0" u="none" baseline="0" dirty="0"/>
              <a:t>Facilitate Discussion using sample script below</a:t>
            </a:r>
          </a:p>
          <a:p>
            <a:pPr marL="171450" indent="-171450">
              <a:buFont typeface="Arial" panose="020B0604020202020204" pitchFamily="34" charset="0"/>
              <a:buChar char="•"/>
            </a:pPr>
            <a:endParaRPr lang="en-US" b="0" u="none" baseline="0" dirty="0"/>
          </a:p>
          <a:p>
            <a:pPr marL="0" indent="0">
              <a:buFont typeface="Arial" panose="020B0604020202020204" pitchFamily="34" charset="0"/>
              <a:buNone/>
            </a:pPr>
            <a:r>
              <a:rPr lang="en-US" b="1" u="none" baseline="0" dirty="0"/>
              <a:t>Sample Script:</a:t>
            </a:r>
          </a:p>
          <a:p>
            <a:pPr marL="171450" indent="-171450">
              <a:buFont typeface="Arial" panose="020B0604020202020204" pitchFamily="34" charset="0"/>
              <a:buChar char="•"/>
            </a:pPr>
            <a:r>
              <a:rPr lang="en-US" b="0" u="none" baseline="0" dirty="0"/>
              <a:t>I’m going to share a 2 min video to explore more about how the you, your child care facility and your community shape healthy choices for children and their families. Write down any “a-ha” moments or things that make you curious as you watch this.</a:t>
            </a:r>
          </a:p>
          <a:p>
            <a:pPr marL="171450" indent="-171450">
              <a:buFont typeface="Arial" panose="020B0604020202020204" pitchFamily="34" charset="0"/>
              <a:buChar char="•"/>
            </a:pPr>
            <a:r>
              <a:rPr lang="en-US" b="0" u="none" baseline="0" dirty="0"/>
              <a:t>PLAY VIDEO</a:t>
            </a:r>
          </a:p>
          <a:p>
            <a:pPr marL="171450" indent="-171450">
              <a:buFont typeface="Arial" panose="020B0604020202020204" pitchFamily="34" charset="0"/>
              <a:buChar char="•"/>
            </a:pPr>
            <a:r>
              <a:rPr lang="en-US" b="0" u="none" baseline="0" dirty="0"/>
              <a:t>After video ends, facilitate discussion using sample questions below, this can be done as a large group or in smaller groups depending on size of training</a:t>
            </a:r>
          </a:p>
          <a:p>
            <a:pPr marL="628650" lvl="1" indent="-171450">
              <a:buFont typeface="Arial" panose="020B0604020202020204" pitchFamily="34" charset="0"/>
              <a:buChar char="•"/>
            </a:pPr>
            <a:r>
              <a:rPr lang="en-US" b="0" u="none" baseline="0" dirty="0"/>
              <a:t>How does your community support your health?</a:t>
            </a:r>
          </a:p>
          <a:p>
            <a:pPr marL="1085850" lvl="2" indent="-171450">
              <a:buFont typeface="Arial" panose="020B0604020202020204" pitchFamily="34" charset="0"/>
              <a:buChar char="•"/>
            </a:pPr>
            <a:r>
              <a:rPr lang="en-US" b="0" u="none" baseline="0" dirty="0"/>
              <a:t>[sample responses: I have a grocery store near my house that has affordable fruits and vegetables, I feel safe and have good side walks /trails to walk on, I have outdoor recreation or a nearby park to be active, I can easily go see a doctor, I have good connections with family, friends and neighbors, we have high quality schools]</a:t>
            </a:r>
          </a:p>
          <a:p>
            <a:pPr marL="628650" lvl="1" indent="-171450">
              <a:buFont typeface="Arial" panose="020B0604020202020204" pitchFamily="34" charset="0"/>
              <a:buChar char="•"/>
            </a:pPr>
            <a:r>
              <a:rPr lang="en-US" b="0" u="none" baseline="0" dirty="0"/>
              <a:t>How does your community make it difficult to stay healthy?</a:t>
            </a:r>
          </a:p>
          <a:p>
            <a:pPr marL="1085850" lvl="2" indent="-171450">
              <a:buFont typeface="Arial" panose="020B0604020202020204" pitchFamily="34" charset="0"/>
              <a:buChar char="•"/>
            </a:pPr>
            <a:r>
              <a:rPr lang="en-US" b="0" u="none" baseline="0" dirty="0"/>
              <a:t>[sample responses: It is 20 miles to get to the nearest grocery store, I do not have sidewalks/trails to walk on, the cost of high quality child care makes it hard to find good employment, my neighbors don’t know each other and I don’t feel safe, I have a lot of fast food options on my drive home making it easy to go there for dinner]</a:t>
            </a:r>
          </a:p>
          <a:p>
            <a:pPr marL="628650" lvl="1" indent="-171450">
              <a:buFont typeface="Arial" panose="020B0604020202020204" pitchFamily="34" charset="0"/>
              <a:buChar char="•"/>
            </a:pPr>
            <a:r>
              <a:rPr lang="en-US" b="0" u="none" baseline="0" dirty="0"/>
              <a:t>How do you think this applies to your child care facility. What does your facility do to support health of the children you care for?</a:t>
            </a:r>
          </a:p>
          <a:p>
            <a:pPr marL="628650" lvl="1" indent="-171450">
              <a:buFont typeface="Arial" panose="020B0604020202020204" pitchFamily="34" charset="0"/>
              <a:buChar char="•"/>
            </a:pPr>
            <a:endParaRPr lang="en-US" b="0" u="none" baseline="0" dirty="0"/>
          </a:p>
        </p:txBody>
      </p:sp>
      <p:sp>
        <p:nvSpPr>
          <p:cNvPr id="4" name="Slide Number Placeholder 3"/>
          <p:cNvSpPr>
            <a:spLocks noGrp="1"/>
          </p:cNvSpPr>
          <p:nvPr>
            <p:ph type="sldNum" sz="quarter" idx="10"/>
          </p:nvPr>
        </p:nvSpPr>
        <p:spPr/>
        <p:txBody>
          <a:bodyPr/>
          <a:lstStyle/>
          <a:p>
            <a:fld id="{4BC04514-724F-4A4C-A75C-3A0A6C72B7C8}" type="slidenum">
              <a:rPr lang="en-US" smtClean="0"/>
              <a:t>8</a:t>
            </a:fld>
            <a:endParaRPr lang="en-US" dirty="0"/>
          </a:p>
        </p:txBody>
      </p:sp>
    </p:spTree>
    <p:extLst>
      <p:ext uri="{BB962C8B-B14F-4D97-AF65-F5344CB8AC3E}">
        <p14:creationId xmlns:p14="http://schemas.microsoft.com/office/powerpoint/2010/main" val="96045123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is to allow the facilitator to give a power pause for the participants to reflect on the training to date</a:t>
            </a:r>
          </a:p>
          <a:p>
            <a:endParaRPr lang="en-US" b="0" baseline="0" dirty="0"/>
          </a:p>
          <a:p>
            <a:r>
              <a:rPr lang="en-US" b="1" baseline="0" dirty="0"/>
              <a:t>Sample Script:</a:t>
            </a:r>
          </a:p>
          <a:p>
            <a:pPr marL="171450" indent="-171450">
              <a:buFont typeface="Arial" panose="020B0604020202020204" pitchFamily="34" charset="0"/>
              <a:buChar char="•"/>
            </a:pPr>
            <a:r>
              <a:rPr lang="en-US" b="0" baseline="0" dirty="0"/>
              <a:t>Time for a Power Pause</a:t>
            </a:r>
          </a:p>
          <a:p>
            <a:pPr marL="171450" indent="-171450">
              <a:buFont typeface="Arial" panose="020B0604020202020204" pitchFamily="34" charset="0"/>
              <a:buChar char="•"/>
            </a:pPr>
            <a:r>
              <a:rPr lang="en-US" b="0" baseline="0" dirty="0"/>
              <a:t>Take a moment to write down your reflections about oral health</a:t>
            </a:r>
            <a:endParaRPr lang="en-US" b="0" dirty="0"/>
          </a:p>
        </p:txBody>
      </p:sp>
      <p:sp>
        <p:nvSpPr>
          <p:cNvPr id="4" name="Slide Number Placeholder 3"/>
          <p:cNvSpPr>
            <a:spLocks noGrp="1"/>
          </p:cNvSpPr>
          <p:nvPr>
            <p:ph type="sldNum" sz="quarter" idx="10"/>
          </p:nvPr>
        </p:nvSpPr>
        <p:spPr/>
        <p:txBody>
          <a:bodyPr/>
          <a:lstStyle/>
          <a:p>
            <a:fld id="{64167A01-2CE6-49F6-A49B-AD0C4324004F}" type="slidenum">
              <a:rPr lang="en-US" smtClean="0"/>
              <a:t>80</a:t>
            </a:fld>
            <a:endParaRPr lang="en-US"/>
          </a:p>
        </p:txBody>
      </p:sp>
    </p:spTree>
    <p:extLst>
      <p:ext uri="{BB962C8B-B14F-4D97-AF65-F5344CB8AC3E}">
        <p14:creationId xmlns:p14="http://schemas.microsoft.com/office/powerpoint/2010/main" val="184074629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a:t>
            </a:r>
            <a:r>
              <a:rPr lang="en-US" b="1" u="sng" dirty="0"/>
              <a:t>Notes</a:t>
            </a:r>
          </a:p>
          <a:p>
            <a:r>
              <a:rPr lang="en-US" b="1" baseline="0" dirty="0"/>
              <a:t>Background: </a:t>
            </a:r>
          </a:p>
          <a:p>
            <a:r>
              <a:rPr lang="en-US" baseline="0" dirty="0"/>
              <a:t>This slide helps transition to discussing the Empower Standard 8: Staff &amp; Provider Training</a:t>
            </a:r>
          </a:p>
          <a:p>
            <a:endParaRPr lang="en-US" baseline="0" dirty="0"/>
          </a:p>
          <a:p>
            <a:r>
              <a:rPr lang="en-US" b="1" baseline="0" dirty="0"/>
              <a:t>Sample Script:</a:t>
            </a:r>
          </a:p>
          <a:p>
            <a:pPr marL="171450" indent="-171450">
              <a:buFont typeface="Arial" panose="020B0604020202020204" pitchFamily="34" charset="0"/>
              <a:buChar char="•"/>
            </a:pPr>
            <a:r>
              <a:rPr lang="en-US" b="0" baseline="0" dirty="0"/>
              <a:t>Standard 8 is about supporting staff and child care providers to be the best Empower Superheroes they can be</a:t>
            </a:r>
          </a:p>
        </p:txBody>
      </p:sp>
      <p:sp>
        <p:nvSpPr>
          <p:cNvPr id="4" name="Slide Number Placeholder 3"/>
          <p:cNvSpPr>
            <a:spLocks noGrp="1"/>
          </p:cNvSpPr>
          <p:nvPr>
            <p:ph type="sldNum" sz="quarter" idx="10"/>
          </p:nvPr>
        </p:nvSpPr>
        <p:spPr/>
        <p:txBody>
          <a:bodyPr/>
          <a:lstStyle/>
          <a:p>
            <a:fld id="{4BC04514-724F-4A4C-A75C-3A0A6C72B7C8}" type="slidenum">
              <a:rPr lang="en-US" smtClean="0"/>
              <a:t>81</a:t>
            </a:fld>
            <a:endParaRPr lang="en-US" dirty="0"/>
          </a:p>
        </p:txBody>
      </p:sp>
    </p:spTree>
    <p:extLst>
      <p:ext uri="{BB962C8B-B14F-4D97-AF65-F5344CB8AC3E}">
        <p14:creationId xmlns:p14="http://schemas.microsoft.com/office/powerpoint/2010/main" val="316642960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a:t>
            </a:r>
            <a:r>
              <a:rPr lang="en-US" b="1" u="sng" dirty="0"/>
              <a:t>Notes</a:t>
            </a:r>
          </a:p>
          <a:p>
            <a:r>
              <a:rPr lang="en-US" b="1" baseline="0" dirty="0"/>
              <a:t>Background: </a:t>
            </a:r>
            <a:r>
              <a:rPr lang="en-US" b="0" baseline="0" dirty="0"/>
              <a:t>This slide is to talk about the important role child care providers and staff play in children’s life. </a:t>
            </a:r>
          </a:p>
          <a:p>
            <a:endParaRPr lang="en-US" baseline="0" dirty="0"/>
          </a:p>
          <a:p>
            <a:r>
              <a:rPr lang="en-US" b="1" baseline="0" dirty="0"/>
              <a:t>Sample Script:</a:t>
            </a:r>
          </a:p>
          <a:p>
            <a:pPr marL="171450" indent="-171450">
              <a:buFont typeface="Arial" panose="020B0604020202020204" pitchFamily="34" charset="0"/>
              <a:buChar char="•"/>
            </a:pPr>
            <a:r>
              <a:rPr lang="en-US" b="0" baseline="0" dirty="0"/>
              <a:t>As an Empower superhero, you are critical to the success of Empower at your facility and in the state. </a:t>
            </a:r>
          </a:p>
          <a:p>
            <a:pPr marL="171450" indent="-171450">
              <a:buFont typeface="Arial" panose="020B0604020202020204" pitchFamily="34" charset="0"/>
              <a:buChar char="•"/>
            </a:pPr>
            <a:r>
              <a:rPr lang="en-US" b="0" baseline="0" dirty="0"/>
              <a:t>Standard 8 is about supporting you as you implement Empower. </a:t>
            </a:r>
          </a:p>
          <a:p>
            <a:pPr marL="171450" indent="-171450">
              <a:buFont typeface="Arial" panose="020B0604020202020204" pitchFamily="34" charset="0"/>
              <a:buChar char="•"/>
            </a:pPr>
            <a:r>
              <a:rPr lang="en-US" b="0" baseline="0" dirty="0"/>
              <a:t>Attending trainings allows you to stay up to date on best practices, further your learning about policy development, and energize the way you implement the standards</a:t>
            </a:r>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82</a:t>
            </a:fld>
            <a:endParaRPr lang="en-US" dirty="0"/>
          </a:p>
        </p:txBody>
      </p:sp>
    </p:spTree>
    <p:extLst>
      <p:ext uri="{BB962C8B-B14F-4D97-AF65-F5344CB8AC3E}">
        <p14:creationId xmlns:p14="http://schemas.microsoft.com/office/powerpoint/2010/main" val="368042081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a:t>
            </a:r>
            <a:r>
              <a:rPr lang="en-US" b="1" u="sng" dirty="0"/>
              <a:t>Notes</a:t>
            </a:r>
          </a:p>
          <a:p>
            <a:r>
              <a:rPr lang="en-US" b="1" baseline="0" dirty="0"/>
              <a:t>Background: </a:t>
            </a:r>
          </a:p>
          <a:p>
            <a:r>
              <a:rPr lang="en-US" baseline="0" dirty="0"/>
              <a:t>This slide is to walk through the key components of Standard 8. </a:t>
            </a:r>
          </a:p>
          <a:p>
            <a:endParaRPr lang="en-US" baseline="0" dirty="0"/>
          </a:p>
          <a:p>
            <a:r>
              <a:rPr lang="en-US" b="1" baseline="0" dirty="0"/>
              <a:t>Sample Script:</a:t>
            </a:r>
          </a:p>
          <a:p>
            <a:pPr marL="171450" indent="-171450">
              <a:buFont typeface="Arial" panose="020B0604020202020204" pitchFamily="34" charset="0"/>
              <a:buChar char="•"/>
            </a:pPr>
            <a:r>
              <a:rPr lang="en-US" b="0" baseline="0" dirty="0"/>
              <a:t>As a staff member of a licensed or certified facility, you are required to complete annual staff training. </a:t>
            </a:r>
          </a:p>
          <a:p>
            <a:pPr marL="171450" indent="-171450">
              <a:buFont typeface="Arial" panose="020B0604020202020204" pitchFamily="34" charset="0"/>
              <a:buChar char="•"/>
            </a:pPr>
            <a:r>
              <a:rPr lang="en-US" b="0" baseline="0" dirty="0"/>
              <a:t>DES certified homes are required to complete 6 hours of training, ADHS licensed family homes are required to complete 12 and ADHS licensed centers are required to complete 18 hours annually. </a:t>
            </a:r>
          </a:p>
          <a:p>
            <a:pPr marL="171450" indent="-171450">
              <a:buFont typeface="Arial" panose="020B0604020202020204" pitchFamily="34" charset="0"/>
              <a:buChar char="•"/>
            </a:pPr>
            <a:r>
              <a:rPr lang="en-US" b="0" baseline="0" dirty="0"/>
              <a:t>Empower requires that 3 of those training hours is on any of the Empower topics. This applies to all staff and child care providers at the facility. </a:t>
            </a:r>
          </a:p>
          <a:p>
            <a:pPr marL="171450" indent="-171450">
              <a:buFont typeface="Arial" panose="020B0604020202020204" pitchFamily="34" charset="0"/>
              <a:buChar char="•"/>
            </a:pPr>
            <a:r>
              <a:rPr lang="en-US" b="0" baseline="0" dirty="0"/>
              <a:t>Trainings must be developmental and age appropriate</a:t>
            </a:r>
          </a:p>
          <a:p>
            <a:pPr marL="171450" indent="-171450">
              <a:buFont typeface="Arial" panose="020B0604020202020204" pitchFamily="34" charset="0"/>
              <a:buChar char="•"/>
            </a:pPr>
            <a:r>
              <a:rPr lang="en-US" b="0" baseline="0" dirty="0"/>
              <a:t>Today’s training counts! </a:t>
            </a:r>
          </a:p>
          <a:p>
            <a:pPr marL="171450" indent="-171450">
              <a:buFont typeface="Arial" panose="020B0604020202020204" pitchFamily="34" charset="0"/>
              <a:buChar char="•"/>
            </a:pPr>
            <a:r>
              <a:rPr lang="en-US" b="0" baseline="0" dirty="0"/>
              <a:t>Recognizing that program directors often receive the announcements for training opportunity, Empower requires these training opportunities be shared with staff and child care providers. How do you share information about training opportunities at your program? </a:t>
            </a:r>
          </a:p>
          <a:p>
            <a:pPr marL="171450" indent="-171450">
              <a:buFont typeface="Arial" panose="020B0604020202020204" pitchFamily="34" charset="0"/>
              <a:buChar char="•"/>
            </a:pPr>
            <a:r>
              <a:rPr lang="en-US" b="0" baseline="0" dirty="0"/>
              <a:t>It is important that you document and keep a record of each training you attend to count towards this requirement. This could be as simple as keeping a training certificate on file for each staff, or keeping record of sign in sheets for on-site Empower trainings.</a:t>
            </a:r>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83</a:t>
            </a:fld>
            <a:endParaRPr lang="en-US" dirty="0"/>
          </a:p>
        </p:txBody>
      </p:sp>
    </p:spTree>
    <p:extLst>
      <p:ext uri="{BB962C8B-B14F-4D97-AF65-F5344CB8AC3E}">
        <p14:creationId xmlns:p14="http://schemas.microsoft.com/office/powerpoint/2010/main" val="374074280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a:t>
            </a:r>
            <a:r>
              <a:rPr lang="en-US" b="1" u="sng" dirty="0"/>
              <a:t>Notes</a:t>
            </a:r>
          </a:p>
          <a:p>
            <a:r>
              <a:rPr lang="en-US" b="1" baseline="0" dirty="0"/>
              <a:t>Background: </a:t>
            </a:r>
          </a:p>
          <a:p>
            <a:r>
              <a:rPr lang="en-US" baseline="0" dirty="0"/>
              <a:t>This slide is to suggest using the early childhood registry as a way to record professional development and training</a:t>
            </a:r>
          </a:p>
          <a:p>
            <a:endParaRPr lang="en-US" baseline="0" dirty="0"/>
          </a:p>
          <a:p>
            <a:r>
              <a:rPr lang="en-US" b="1" baseline="0" dirty="0"/>
              <a:t>Sample Script:</a:t>
            </a:r>
          </a:p>
          <a:p>
            <a:pPr marL="171450" indent="-171450">
              <a:buFont typeface="Arial" panose="020B0604020202020204" pitchFamily="34" charset="0"/>
              <a:buChar char="•"/>
            </a:pPr>
            <a:r>
              <a:rPr lang="en-US" b="0" baseline="0" dirty="0"/>
              <a:t>A great resource to help track and record your training and professional development is the early childhood registry</a:t>
            </a:r>
          </a:p>
          <a:p>
            <a:pPr marL="171450" indent="-171450">
              <a:buFont typeface="Arial" panose="020B0604020202020204" pitchFamily="34" charset="0"/>
              <a:buChar char="•"/>
            </a:pPr>
            <a:r>
              <a:rPr lang="en-US" b="0" baseline="0" dirty="0"/>
              <a:t>You can learn more about the registry at azearlychildhood.org</a:t>
            </a:r>
          </a:p>
          <a:p>
            <a:pPr marL="171450" indent="-171450">
              <a:buFont typeface="Arial" panose="020B0604020202020204" pitchFamily="34" charset="0"/>
              <a:buChar char="•"/>
            </a:pPr>
            <a:r>
              <a:rPr lang="en-US" b="0" baseline="0" dirty="0"/>
              <a:t>On the registry you can also find upcoming trainings and events that may count toward empower Standard 8.</a:t>
            </a:r>
          </a:p>
          <a:p>
            <a:pPr marL="0" indent="0">
              <a:buFont typeface="Arial" panose="020B0604020202020204" pitchFamily="34" charset="0"/>
              <a:buNone/>
            </a:pPr>
            <a:endParaRPr lang="en-US" b="0" baseline="0" dirty="0"/>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84</a:t>
            </a:fld>
            <a:endParaRPr lang="en-US" dirty="0"/>
          </a:p>
        </p:txBody>
      </p:sp>
    </p:spTree>
    <p:extLst>
      <p:ext uri="{BB962C8B-B14F-4D97-AF65-F5344CB8AC3E}">
        <p14:creationId xmlns:p14="http://schemas.microsoft.com/office/powerpoint/2010/main" val="119968283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a:t>
            </a:r>
            <a:r>
              <a:rPr lang="en-US" b="1" u="sng" dirty="0"/>
              <a:t>Notes</a:t>
            </a:r>
          </a:p>
          <a:p>
            <a:r>
              <a:rPr lang="en-US" b="1" baseline="0" dirty="0"/>
              <a:t>Background: </a:t>
            </a:r>
          </a:p>
          <a:p>
            <a:r>
              <a:rPr lang="en-US" baseline="0" dirty="0"/>
              <a:t>This slide is to problem solve ways to complete the required training hours</a:t>
            </a:r>
          </a:p>
          <a:p>
            <a:endParaRPr lang="en-US" baseline="0" dirty="0"/>
          </a:p>
          <a:p>
            <a:r>
              <a:rPr lang="en-US" b="1" baseline="0" dirty="0"/>
              <a:t>Sample Script:</a:t>
            </a:r>
          </a:p>
          <a:p>
            <a:pPr marL="171450" indent="-171450">
              <a:buFont typeface="Arial" panose="020B0604020202020204" pitchFamily="34" charset="0"/>
              <a:buChar char="•"/>
            </a:pPr>
            <a:r>
              <a:rPr lang="en-US" dirty="0"/>
              <a:t>Another</a:t>
            </a:r>
            <a:r>
              <a:rPr lang="en-US" baseline="0" dirty="0"/>
              <a:t> way the Arizona Department of Health is helping Empower facilities complete trainings is to develop online modules of the Empower standard. Each of these courses comes with a certificate of completion and counts towards the training requirement. You can access these courses from the Arizona Nutrition Network Website eatwellbewell.org</a:t>
            </a:r>
          </a:p>
          <a:p>
            <a:pPr marL="171450" indent="-171450">
              <a:buFont typeface="Arial" panose="020B0604020202020204" pitchFamily="34" charset="0"/>
              <a:buChar char="•"/>
            </a:pPr>
            <a:r>
              <a:rPr lang="en-US" baseline="0" dirty="0"/>
              <a:t>What other training resources do you use to complete required trainings?</a:t>
            </a:r>
          </a:p>
          <a:p>
            <a:pPr marL="171450" indent="-171450">
              <a:buFont typeface="Arial" panose="020B0604020202020204" pitchFamily="34" charset="0"/>
              <a:buChar char="•"/>
            </a:pPr>
            <a:r>
              <a:rPr lang="en-US" baseline="0" dirty="0"/>
              <a:t>(depending on time, allow the participants to share resources with each other)</a:t>
            </a:r>
          </a:p>
        </p:txBody>
      </p:sp>
      <p:sp>
        <p:nvSpPr>
          <p:cNvPr id="4" name="Slide Number Placeholder 3"/>
          <p:cNvSpPr>
            <a:spLocks noGrp="1"/>
          </p:cNvSpPr>
          <p:nvPr>
            <p:ph type="sldNum" sz="quarter" idx="10"/>
          </p:nvPr>
        </p:nvSpPr>
        <p:spPr/>
        <p:txBody>
          <a:bodyPr/>
          <a:lstStyle/>
          <a:p>
            <a:fld id="{4BC04514-724F-4A4C-A75C-3A0A6C72B7C8}" type="slidenum">
              <a:rPr lang="en-US" smtClean="0"/>
              <a:t>85</a:t>
            </a:fld>
            <a:endParaRPr lang="en-US" dirty="0"/>
          </a:p>
        </p:txBody>
      </p:sp>
    </p:spTree>
    <p:extLst>
      <p:ext uri="{BB962C8B-B14F-4D97-AF65-F5344CB8AC3E}">
        <p14:creationId xmlns:p14="http://schemas.microsoft.com/office/powerpoint/2010/main" val="66085205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is to allow the facilitator to give a power pause for the participants to reflect on the training to date</a:t>
            </a:r>
          </a:p>
          <a:p>
            <a:endParaRPr lang="en-US" b="0" baseline="0" dirty="0"/>
          </a:p>
          <a:p>
            <a:r>
              <a:rPr lang="en-US" b="1" baseline="0" dirty="0"/>
              <a:t>Sample Script:</a:t>
            </a:r>
          </a:p>
          <a:p>
            <a:pPr marL="171450" indent="-171450">
              <a:buFont typeface="Arial" panose="020B0604020202020204" pitchFamily="34" charset="0"/>
              <a:buChar char="•"/>
            </a:pPr>
            <a:r>
              <a:rPr lang="en-US" b="0" baseline="0" dirty="0"/>
              <a:t>Time for a Power Pause</a:t>
            </a:r>
          </a:p>
          <a:p>
            <a:pPr marL="171450" indent="-171450">
              <a:buFont typeface="Arial" panose="020B0604020202020204" pitchFamily="34" charset="0"/>
              <a:buChar char="•"/>
            </a:pPr>
            <a:r>
              <a:rPr lang="en-US" b="0" baseline="0" dirty="0"/>
              <a:t>Take a moment to write down your reflections about training and professional development</a:t>
            </a:r>
            <a:endParaRPr lang="en-US" b="0" dirty="0"/>
          </a:p>
        </p:txBody>
      </p:sp>
      <p:sp>
        <p:nvSpPr>
          <p:cNvPr id="4" name="Slide Number Placeholder 3"/>
          <p:cNvSpPr>
            <a:spLocks noGrp="1"/>
          </p:cNvSpPr>
          <p:nvPr>
            <p:ph type="sldNum" sz="quarter" idx="10"/>
          </p:nvPr>
        </p:nvSpPr>
        <p:spPr/>
        <p:txBody>
          <a:bodyPr/>
          <a:lstStyle/>
          <a:p>
            <a:fld id="{64167A01-2CE6-49F6-A49B-AD0C4324004F}" type="slidenum">
              <a:rPr lang="en-US" smtClean="0"/>
              <a:t>86</a:t>
            </a:fld>
            <a:endParaRPr lang="en-US"/>
          </a:p>
        </p:txBody>
      </p:sp>
    </p:spTree>
    <p:extLst>
      <p:ext uri="{BB962C8B-B14F-4D97-AF65-F5344CB8AC3E}">
        <p14:creationId xmlns:p14="http://schemas.microsoft.com/office/powerpoint/2010/main" val="248405475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helps transition to standard 9</a:t>
            </a:r>
            <a:endParaRPr lang="en-US" b="1" baseline="0" dirty="0"/>
          </a:p>
          <a:p>
            <a:endParaRPr lang="en-US" b="0" baseline="0" dirty="0"/>
          </a:p>
          <a:p>
            <a:r>
              <a:rPr lang="en-US" b="1" baseline="0" dirty="0"/>
              <a:t>Sample Script: </a:t>
            </a:r>
            <a:r>
              <a:rPr lang="en-US" b="0" baseline="0" dirty="0"/>
              <a:t>Standard 9 is how to support families and staff to be tobacco free</a:t>
            </a:r>
            <a:endParaRPr lang="en-US" b="1" baseline="0" dirty="0"/>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87</a:t>
            </a:fld>
            <a:endParaRPr lang="en-US" dirty="0"/>
          </a:p>
        </p:txBody>
      </p:sp>
    </p:spTree>
    <p:extLst>
      <p:ext uri="{BB962C8B-B14F-4D97-AF65-F5344CB8AC3E}">
        <p14:creationId xmlns:p14="http://schemas.microsoft.com/office/powerpoint/2010/main" val="386996742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p>
          <a:p>
            <a:r>
              <a:rPr lang="en-US" b="1" u="none" baseline="0" dirty="0"/>
              <a:t>Background: </a:t>
            </a:r>
            <a:r>
              <a:rPr lang="en-US" b="0" u="none" baseline="0" dirty="0"/>
              <a:t>This slide is to share information about the health effects of second hand smoke.</a:t>
            </a:r>
          </a:p>
          <a:p>
            <a:endParaRPr lang="en-US" b="0" u="none" baseline="0" dirty="0"/>
          </a:p>
          <a:p>
            <a:r>
              <a:rPr lang="en-US" b="1" u="none" baseline="0" dirty="0"/>
              <a:t>Sample Script: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Cigarette smoke contains more than 7,000 chemicals and compounds. Hundreds are toxic and more than 70 cause cancer. Tobacco smoke itself is a known human carcinogen. </a:t>
            </a:r>
            <a:endParaRPr lang="en-US" b="1" u="none" baseline="0" dirty="0"/>
          </a:p>
          <a:p>
            <a:pPr marL="171450" indent="-171450">
              <a:buFont typeface="Arial" panose="020B0604020202020204" pitchFamily="34" charset="0"/>
              <a:buChar char="•"/>
            </a:pPr>
            <a:r>
              <a:rPr lang="en-US" sz="1200" b="0" i="0" u="none" kern="1200" baseline="0" dirty="0">
                <a:solidFill>
                  <a:schemeClr val="tx1"/>
                </a:solidFill>
                <a:effectLst/>
                <a:latin typeface="+mn-lt"/>
                <a:ea typeface="+mn-ea"/>
                <a:cs typeface="+mn-cs"/>
              </a:rPr>
              <a:t>Two out of every five children are exposed to second hand smoke, or the smoke we can see when smokers exhale.</a:t>
            </a:r>
            <a:endParaRPr lang="en-US" sz="1200" b="0" i="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In children, secondhand smoke causes the following:</a:t>
            </a:r>
          </a:p>
          <a:p>
            <a:pPr marL="628650" lvl="1" indent="-171450">
              <a:buFont typeface="Arial" panose="020B0604020202020204" pitchFamily="34" charset="0"/>
              <a:buChar char="•"/>
            </a:pPr>
            <a:r>
              <a:rPr lang="en-US" sz="1200" b="0" i="0" kern="1200" dirty="0">
                <a:solidFill>
                  <a:schemeClr val="tx1"/>
                </a:solidFill>
                <a:effectLst/>
                <a:latin typeface="+mn-lt"/>
                <a:ea typeface="+mn-ea"/>
                <a:cs typeface="+mn-cs"/>
              </a:rPr>
              <a:t>Ear infections</a:t>
            </a:r>
          </a:p>
          <a:p>
            <a:pPr marL="628650" lvl="1" indent="-171450">
              <a:buFont typeface="Arial" panose="020B0604020202020204" pitchFamily="34" charset="0"/>
              <a:buChar char="•"/>
            </a:pPr>
            <a:r>
              <a:rPr lang="en-US" sz="1200" b="0" i="0" kern="1200" dirty="0">
                <a:solidFill>
                  <a:schemeClr val="tx1"/>
                </a:solidFill>
                <a:effectLst/>
                <a:latin typeface="+mn-lt"/>
                <a:ea typeface="+mn-ea"/>
                <a:cs typeface="+mn-cs"/>
              </a:rPr>
              <a:t>More frequent and severe asthma attacks</a:t>
            </a:r>
          </a:p>
          <a:p>
            <a:pPr marL="628650" lvl="1" indent="-171450">
              <a:buFont typeface="Arial" panose="020B0604020202020204" pitchFamily="34" charset="0"/>
              <a:buChar char="•"/>
            </a:pPr>
            <a:r>
              <a:rPr lang="en-US" sz="1200" b="0" i="0" kern="1200" dirty="0">
                <a:solidFill>
                  <a:schemeClr val="tx1"/>
                </a:solidFill>
                <a:effectLst/>
                <a:latin typeface="+mn-lt"/>
                <a:ea typeface="+mn-ea"/>
                <a:cs typeface="+mn-cs"/>
              </a:rPr>
              <a:t>Respiratory symptoms (for example, coughing, sneezing, and shortness of breath)</a:t>
            </a:r>
          </a:p>
          <a:p>
            <a:pPr marL="628650" lvl="1" indent="-171450">
              <a:buFont typeface="Arial" panose="020B0604020202020204" pitchFamily="34" charset="0"/>
              <a:buChar char="•"/>
            </a:pPr>
            <a:r>
              <a:rPr lang="en-US" sz="1200" b="0" i="0" kern="1200" dirty="0">
                <a:solidFill>
                  <a:schemeClr val="tx1"/>
                </a:solidFill>
                <a:effectLst/>
                <a:latin typeface="+mn-lt"/>
                <a:ea typeface="+mn-ea"/>
                <a:cs typeface="+mn-cs"/>
              </a:rPr>
              <a:t>Respiratory infections (bronchitis and pneumonia)</a:t>
            </a:r>
          </a:p>
          <a:p>
            <a:pPr marL="628650" lvl="1" indent="-171450">
              <a:buFont typeface="Arial" panose="020B0604020202020204" pitchFamily="34" charset="0"/>
              <a:buChar char="•"/>
            </a:pPr>
            <a:r>
              <a:rPr lang="en-US" sz="1200" b="0" i="0" kern="1200" dirty="0">
                <a:solidFill>
                  <a:schemeClr val="tx1"/>
                </a:solidFill>
                <a:effectLst/>
                <a:latin typeface="+mn-lt"/>
                <a:ea typeface="+mn-ea"/>
                <a:cs typeface="+mn-cs"/>
              </a:rPr>
              <a:t>A greater risk for sudden infant death syndrome (SIDS)</a:t>
            </a:r>
          </a:p>
          <a:p>
            <a:pPr marL="628650" lvl="1" indent="-171450">
              <a:buFont typeface="Arial" panose="020B0604020202020204" pitchFamily="34" charset="0"/>
              <a:buChar char="•"/>
            </a:pPr>
            <a:r>
              <a:rPr lang="en-US" sz="1200" b="0" i="0" kern="1200" dirty="0">
                <a:solidFill>
                  <a:schemeClr val="tx1"/>
                </a:solidFill>
                <a:effectLst/>
                <a:latin typeface="+mn-lt"/>
                <a:ea typeface="+mn-ea"/>
                <a:cs typeface="+mn-cs"/>
              </a:rPr>
              <a:t>A greater ri</a:t>
            </a:r>
            <a:r>
              <a:rPr lang="en-US" sz="1200" b="0" i="0" kern="1200" baseline="0" dirty="0">
                <a:solidFill>
                  <a:schemeClr val="tx1"/>
                </a:solidFill>
                <a:effectLst/>
                <a:latin typeface="+mn-lt"/>
                <a:ea typeface="+mn-ea"/>
                <a:cs typeface="+mn-cs"/>
              </a:rPr>
              <a:t>sk of being low-weight at birth</a:t>
            </a:r>
          </a:p>
          <a:p>
            <a:pPr marL="0" indent="0">
              <a:buFont typeface="Arial" panose="020B0604020202020204" pitchFamily="34" charset="0"/>
              <a:buNone/>
            </a:pPr>
            <a:endParaRPr lang="en-US" sz="1200" b="0" i="0" kern="1200" baseline="0" dirty="0">
              <a:solidFill>
                <a:schemeClr val="tx1"/>
              </a:solidFill>
              <a:effectLst/>
              <a:latin typeface="+mn-lt"/>
              <a:ea typeface="+mn-ea"/>
              <a:cs typeface="+mn-cs"/>
            </a:endParaRPr>
          </a:p>
          <a:p>
            <a:pPr marL="171450" indent="-171450">
              <a:buFont typeface="Arial" panose="020B0604020202020204" pitchFamily="34" charset="0"/>
              <a:buChar char="•"/>
            </a:pPr>
            <a:r>
              <a:rPr lang="en-US" sz="1200" b="0" i="0" kern="1200" baseline="0" dirty="0">
                <a:solidFill>
                  <a:schemeClr val="tx1"/>
                </a:solidFill>
                <a:effectLst/>
                <a:latin typeface="+mn-lt"/>
                <a:ea typeface="+mn-ea"/>
                <a:cs typeface="+mn-cs"/>
              </a:rPr>
              <a:t>In Adults who never smoked, second hand smoke can cause heart disease, lung cancer and stroke.</a:t>
            </a:r>
            <a:endParaRPr lang="en-US" sz="1200" b="0" i="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b="0" dirty="0"/>
          </a:p>
          <a:p>
            <a:pPr marL="171450" indent="-171450">
              <a:buFont typeface="Arial" panose="020B0604020202020204" pitchFamily="34" charset="0"/>
              <a:buChar char="•"/>
            </a:pPr>
            <a:r>
              <a:rPr lang="en-US" b="0" dirty="0"/>
              <a:t>Thirdhand</a:t>
            </a:r>
            <a:r>
              <a:rPr lang="en-US" b="0" baseline="0" dirty="0"/>
              <a:t> smoke is the residue that accumulates over time on surfaces like floors, tables and cars.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effectLst/>
                <a:latin typeface="+mn-lt"/>
                <a:ea typeface="+mn-ea"/>
                <a:cs typeface="+mn-cs"/>
              </a:rPr>
              <a:t>Babies and</a:t>
            </a:r>
            <a:r>
              <a:rPr lang="en-US" sz="1200" b="0" i="0" kern="1200" baseline="0" dirty="0">
                <a:solidFill>
                  <a:schemeClr val="tx1"/>
                </a:solidFill>
                <a:effectLst/>
                <a:latin typeface="+mn-lt"/>
                <a:ea typeface="+mn-ea"/>
                <a:cs typeface="+mn-cs"/>
              </a:rPr>
              <a:t> toddlers are most at risk for thirdhand smoke exposure</a:t>
            </a:r>
            <a:r>
              <a:rPr lang="en-US" sz="1200" b="0" i="0" kern="1200" dirty="0">
                <a:solidFill>
                  <a:schemeClr val="tx1"/>
                </a:solidFill>
                <a:effectLst/>
                <a:latin typeface="+mn-lt"/>
                <a:ea typeface="+mn-ea"/>
                <a:cs typeface="+mn-cs"/>
              </a:rPr>
              <a:t> because they are closer to the contaminated surface. They crawl</a:t>
            </a:r>
            <a:r>
              <a:rPr lang="en-US" sz="1200" b="0" i="0" kern="1200" baseline="0" dirty="0">
                <a:solidFill>
                  <a:schemeClr val="tx1"/>
                </a:solidFill>
                <a:effectLst/>
                <a:latin typeface="+mn-lt"/>
                <a:ea typeface="+mn-ea"/>
                <a:cs typeface="+mn-cs"/>
              </a:rPr>
              <a:t> on floors are held closely to clothing and even tend to touch or mouth contaminated items. </a:t>
            </a:r>
            <a:r>
              <a:rPr lang="en-US" sz="1200" dirty="0">
                <a:sym typeface="Calibri" charset="0"/>
              </a:rPr>
              <a:t>Exposure to thirdhand smoke is especially dangerous to</a:t>
            </a:r>
            <a:r>
              <a:rPr lang="en-US" sz="1200" baseline="0" dirty="0">
                <a:sym typeface="Calibri" charset="0"/>
              </a:rPr>
              <a:t> young children</a:t>
            </a:r>
            <a:r>
              <a:rPr lang="en-US" sz="1200" dirty="0">
                <a:sym typeface="Calibri" charset="0"/>
              </a:rPr>
              <a:t> and infants because their brains and organ systems are still developing and are more susceptible to low levels of toxins</a:t>
            </a:r>
            <a:endParaRPr lang="en-US" sz="1200" b="0" i="0" kern="1200" baseline="0" dirty="0">
              <a:solidFill>
                <a:schemeClr val="tx1"/>
              </a:solidFill>
              <a:effectLst/>
              <a:latin typeface="+mn-lt"/>
              <a:ea typeface="+mn-ea"/>
              <a:cs typeface="+mn-cs"/>
            </a:endParaRPr>
          </a:p>
          <a:p>
            <a:pPr marL="171450" indent="-171450">
              <a:buFont typeface="Arial" panose="020B0604020202020204" pitchFamily="34" charset="0"/>
              <a:buChar cha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Source: https://www.cdc.gov/tobacco/data_statistics/fact_sheets/secondhand_smoke/general_facts/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a:t>
            </a:r>
            <a:r>
              <a:rPr lang="en-US" baseline="0" dirty="0"/>
              <a:t> Source: </a:t>
            </a:r>
            <a:r>
              <a:rPr lang="en-US" dirty="0"/>
              <a:t>How Can We Protect our Children: Centers for Disease Control and Prevention</a:t>
            </a:r>
            <a:endParaRPr lang="en-US" sz="120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4167A01-2CE6-49F6-A49B-AD0C4324004F}" type="slidenum">
              <a:rPr lang="en-US" smtClean="0"/>
              <a:t>88</a:t>
            </a:fld>
            <a:endParaRPr lang="en-US"/>
          </a:p>
        </p:txBody>
      </p:sp>
    </p:spTree>
    <p:extLst>
      <p:ext uri="{BB962C8B-B14F-4D97-AF65-F5344CB8AC3E}">
        <p14:creationId xmlns:p14="http://schemas.microsoft.com/office/powerpoint/2010/main" val="354518923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a:t>
            </a:r>
          </a:p>
          <a:p>
            <a:r>
              <a:rPr lang="en-US" b="1" dirty="0"/>
              <a:t>Background:</a:t>
            </a:r>
            <a:r>
              <a:rPr lang="en-US" b="1" baseline="0" dirty="0"/>
              <a:t> </a:t>
            </a:r>
            <a:r>
              <a:rPr lang="en-US" b="0" baseline="0" dirty="0"/>
              <a:t>This is an interactive activity to help your participants actively learn some smoking facts.</a:t>
            </a:r>
          </a:p>
          <a:p>
            <a:endParaRPr lang="en-US" b="0" baseline="0" dirty="0"/>
          </a:p>
          <a:p>
            <a:r>
              <a:rPr lang="en-US" b="1" baseline="0" dirty="0"/>
              <a:t>Instructions:</a:t>
            </a:r>
          </a:p>
          <a:p>
            <a:r>
              <a:rPr lang="en-US" b="0" baseline="0" dirty="0"/>
              <a:t>This activity will involves movement. You will ask the participants to move when the statement is true and not move when the statement if false. You can tailor the movement to your participants. In the sample script we use standing and sitting, but you could ask your participants to stand and run in place if the statement is true or for those with limited physical abilities, you could ask them to raise their hands if the statement is true and keep hands in their lap if the statement if false. </a:t>
            </a:r>
          </a:p>
          <a:p>
            <a:pPr marL="0" indent="0">
              <a:buFont typeface="Arial" panose="020B0604020202020204" pitchFamily="34" charset="0"/>
              <a:buNone/>
            </a:pPr>
            <a:endParaRPr lang="en-US" b="0" baseline="0" dirty="0"/>
          </a:p>
          <a:p>
            <a:r>
              <a:rPr lang="en-US" b="1" baseline="0" dirty="0"/>
              <a:t>Sample Script:</a:t>
            </a:r>
            <a:endParaRPr lang="en-US" b="0" baseline="0" dirty="0"/>
          </a:p>
          <a:p>
            <a:pPr marL="171450" indent="-171450">
              <a:buFont typeface="Arial" panose="020B0604020202020204" pitchFamily="34" charset="0"/>
              <a:buChar char="•"/>
            </a:pPr>
            <a:r>
              <a:rPr lang="en-US" b="0" baseline="0" dirty="0"/>
              <a:t>I am going to read you a statement. Please stand if you think that statement is true and stay seated if it is false</a:t>
            </a:r>
          </a:p>
          <a:p>
            <a:pPr marL="171450" indent="-171450">
              <a:buFont typeface="Arial" panose="020B0604020202020204" pitchFamily="34" charset="0"/>
              <a:buChar char="•"/>
            </a:pPr>
            <a:r>
              <a:rPr lang="en-US" b="0" baseline="0" dirty="0"/>
              <a:t>Ready?</a:t>
            </a:r>
          </a:p>
          <a:p>
            <a:pPr marL="171450" indent="-171450">
              <a:buFont typeface="Arial" panose="020B0604020202020204" pitchFamily="34" charset="0"/>
              <a:buChar char="•"/>
            </a:pPr>
            <a:r>
              <a:rPr lang="en-US" b="0" baseline="0" dirty="0"/>
              <a:t>(click to advance slide)</a:t>
            </a:r>
          </a:p>
          <a:p>
            <a:pPr marL="0" indent="0">
              <a:buNone/>
            </a:pPr>
            <a:r>
              <a:rPr lang="en-US" b="0" baseline="0" dirty="0"/>
              <a:t>Read 1</a:t>
            </a:r>
            <a:r>
              <a:rPr lang="en-US" b="0" baseline="30000" dirty="0"/>
              <a:t>st</a:t>
            </a:r>
            <a:r>
              <a:rPr lang="en-US" b="0" baseline="0" dirty="0"/>
              <a:t> statement: “</a:t>
            </a:r>
            <a:r>
              <a:rPr lang="en-US" altLang="en-US" dirty="0"/>
              <a:t>Approximately 70% of tobacco users are thinking about quitting at any given time”</a:t>
            </a:r>
          </a:p>
          <a:p>
            <a:pPr marL="628650" lvl="1" indent="-171450">
              <a:buFont typeface="Arial" panose="020B0604020202020204" pitchFamily="34" charset="0"/>
              <a:buChar char="•"/>
            </a:pPr>
            <a:r>
              <a:rPr lang="en-US" b="0" baseline="0" dirty="0"/>
              <a:t>Pause for participants to move</a:t>
            </a:r>
          </a:p>
          <a:p>
            <a:pPr marL="628650" lvl="1" indent="-171450">
              <a:buFont typeface="Arial" panose="020B0604020202020204" pitchFamily="34" charset="0"/>
              <a:buChar char="•"/>
            </a:pPr>
            <a:r>
              <a:rPr lang="en-US" b="0" baseline="0" dirty="0"/>
              <a:t>Read answer:</a:t>
            </a:r>
          </a:p>
          <a:p>
            <a:pPr marL="628650" lvl="1" indent="-171450">
              <a:buFont typeface="Arial" panose="020B0604020202020204" pitchFamily="34" charset="0"/>
              <a:buChar char="•"/>
            </a:pPr>
            <a:r>
              <a:rPr lang="en-US" b="1" dirty="0"/>
              <a:t>True </a:t>
            </a:r>
            <a:r>
              <a:rPr lang="en-US" dirty="0"/>
              <a:t>-  Most</a:t>
            </a:r>
            <a:r>
              <a:rPr lang="en-US" baseline="0" dirty="0"/>
              <a:t> smokers want to quit smoking (ADHS Tobacco Program)</a:t>
            </a:r>
            <a:r>
              <a:rPr lang="en-US" dirty="0"/>
              <a:t> </a:t>
            </a:r>
          </a:p>
          <a:p>
            <a:pPr marL="171450" lvl="0" indent="-171450">
              <a:buFont typeface="Arial" panose="020B0604020202020204" pitchFamily="34" charset="0"/>
              <a:buChar char="•"/>
            </a:pPr>
            <a:r>
              <a:rPr lang="en-US" dirty="0"/>
              <a:t>(click</a:t>
            </a:r>
            <a:r>
              <a:rPr lang="en-US" baseline="0" dirty="0"/>
              <a:t> to advance slide)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Read statement #2 “</a:t>
            </a:r>
            <a:r>
              <a:rPr lang="en-US" altLang="en-US" sz="1200" dirty="0"/>
              <a:t>Between 20-30% of tobacco users will make a quit attempt this year”</a:t>
            </a:r>
            <a:endParaRPr lang="en-US" sz="1200" dirty="0"/>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Pause for participants</a:t>
            </a:r>
            <a:r>
              <a:rPr lang="en-US" sz="1200" baseline="0" dirty="0"/>
              <a:t> to move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a:t>Read answer:</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FALSE</a:t>
            </a:r>
            <a:r>
              <a:rPr lang="en-US" dirty="0"/>
              <a:t>-</a:t>
            </a:r>
            <a:r>
              <a:rPr lang="en-US" baseline="0" dirty="0"/>
              <a:t> 40-50% of tobacco users will make a quit attempt this year. That’s almost 1 in every 2 smokers. </a:t>
            </a:r>
            <a:r>
              <a:rPr lang="en-US" dirty="0"/>
              <a:t> (ADHS</a:t>
            </a:r>
            <a:r>
              <a:rPr lang="en-US" baseline="0" dirty="0"/>
              <a:t> Tobacco Program)</a:t>
            </a:r>
            <a:r>
              <a:rPr lang="en-US" dirty="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(click</a:t>
            </a:r>
            <a:r>
              <a:rPr lang="en-US" baseline="0" dirty="0"/>
              <a:t> to advance slide)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Read 3</a:t>
            </a:r>
            <a:r>
              <a:rPr lang="en-US" baseline="30000" dirty="0"/>
              <a:t>rd</a:t>
            </a:r>
            <a:r>
              <a:rPr lang="en-US" baseline="0" dirty="0"/>
              <a:t> statement: “</a:t>
            </a:r>
            <a:r>
              <a:rPr lang="en-US" altLang="en-US" sz="1200" dirty="0"/>
              <a:t>Less than 3% of tobacco users will be able to quit successfully without assistance</a:t>
            </a:r>
            <a:r>
              <a:rPr lang="en-US" sz="1200" dirty="0"/>
              <a: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Pause for participants</a:t>
            </a:r>
            <a:r>
              <a:rPr lang="en-US" sz="1200" baseline="0" dirty="0"/>
              <a:t> to move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a:t>Read Answer:</a:t>
            </a:r>
          </a:p>
          <a:p>
            <a:pPr>
              <a:buFont typeface="Arial" charset="0"/>
              <a:buNone/>
              <a:defRPr/>
            </a:pPr>
            <a:r>
              <a:rPr lang="en-US" b="1" dirty="0"/>
              <a:t>True</a:t>
            </a:r>
            <a:r>
              <a:rPr lang="en-US" dirty="0"/>
              <a:t> – Quitting</a:t>
            </a:r>
            <a:r>
              <a:rPr lang="en-US" baseline="0" dirty="0"/>
              <a:t> cold turkey is hard. Research shows that  behavioral support, like </a:t>
            </a:r>
            <a:r>
              <a:rPr lang="en-US" baseline="0" dirty="0" err="1"/>
              <a:t>ASHLine</a:t>
            </a:r>
            <a:r>
              <a:rPr lang="en-US" baseline="0" dirty="0"/>
              <a:t>, and medications that help alleviate withdrawal and cravings are effective and using both increases chances for success. (</a:t>
            </a:r>
            <a:r>
              <a:rPr lang="en-US" sz="1400" dirty="0">
                <a:sym typeface="Calibri" charset="0"/>
              </a:rPr>
              <a:t>Fiore MC, Bailey WC, Cohen SJ, et al. </a:t>
            </a:r>
            <a:r>
              <a:rPr lang="en-US" sz="1400" i="1" dirty="0">
                <a:sym typeface="Calibri" charset="0"/>
              </a:rPr>
              <a:t>Treating Tobacco Use and Dependence</a:t>
            </a:r>
            <a:r>
              <a:rPr lang="en-US" sz="1400" dirty="0">
                <a:sym typeface="Calibri" charset="0"/>
              </a:rPr>
              <a:t>. Clinical Practice Guideline. Rockville, MD: U.S. Department of Health and Human Services. Public Health Service. June 2008.)</a:t>
            </a:r>
          </a:p>
          <a:p>
            <a:pPr marL="171450" indent="-171450">
              <a:buFont typeface="Arial" panose="020B0604020202020204" pitchFamily="34" charset="0"/>
              <a:buChar char="•"/>
              <a:defRPr/>
            </a:pPr>
            <a:r>
              <a:rPr lang="en-US" dirty="0"/>
              <a:t>Thank</a:t>
            </a:r>
            <a:r>
              <a:rPr lang="en-US" baseline="0" dirty="0"/>
              <a:t> you for participating in our activity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You can now take a seat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baseline="0" dirty="0"/>
              <a:t>Animation: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baseline="0" dirty="0"/>
              <a:t>There are three animations on this slide: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1</a:t>
            </a:r>
            <a:r>
              <a:rPr lang="en-US" b="0" baseline="30000" dirty="0"/>
              <a:t>st</a:t>
            </a:r>
            <a:r>
              <a:rPr lang="en-US" b="0" baseline="0" dirty="0"/>
              <a:t> click make the first text box appear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2</a:t>
            </a:r>
            <a:r>
              <a:rPr lang="en-US" b="0" baseline="30000" dirty="0"/>
              <a:t>nd</a:t>
            </a:r>
            <a:r>
              <a:rPr lang="en-US" b="0" baseline="0" dirty="0"/>
              <a:t> click makes the second text box appear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3</a:t>
            </a:r>
            <a:r>
              <a:rPr lang="en-US" b="0" baseline="30000" dirty="0"/>
              <a:t>rd</a:t>
            </a:r>
            <a:r>
              <a:rPr lang="en-US" b="0" baseline="0" dirty="0"/>
              <a:t> click makes the third text box appear</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64167A01-2CE6-49F6-A49B-AD0C4324004F}" type="slidenum">
              <a:rPr lang="en-US" smtClean="0"/>
              <a:t>89</a:t>
            </a:fld>
            <a:endParaRPr lang="en-US"/>
          </a:p>
        </p:txBody>
      </p:sp>
    </p:spTree>
    <p:extLst>
      <p:ext uri="{BB962C8B-B14F-4D97-AF65-F5344CB8AC3E}">
        <p14:creationId xmlns:p14="http://schemas.microsoft.com/office/powerpoint/2010/main" val="7900261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a:t>
            </a:r>
            <a:r>
              <a:rPr lang="en-US" b="1" u="sng" dirty="0"/>
              <a:t>Notes</a:t>
            </a:r>
          </a:p>
          <a:p>
            <a:r>
              <a:rPr lang="en-US" b="1" u="none" dirty="0"/>
              <a:t>Background:</a:t>
            </a:r>
            <a:r>
              <a:rPr lang="en-US" b="1" u="none" baseline="0" dirty="0"/>
              <a:t> </a:t>
            </a:r>
            <a:r>
              <a:rPr lang="en-US" b="0" u="none" baseline="0" dirty="0"/>
              <a:t>This slide provides a chance to lift up providers and teachers as superheroes for health.  </a:t>
            </a:r>
          </a:p>
          <a:p>
            <a:endParaRPr lang="en-US" b="0" u="none" baseline="0" dirty="0"/>
          </a:p>
          <a:p>
            <a:r>
              <a:rPr lang="en-US" b="1" u="none" baseline="0" dirty="0"/>
              <a:t>Sample Script:</a:t>
            </a:r>
          </a:p>
          <a:p>
            <a:pPr marL="171450" indent="-171450">
              <a:buFont typeface="Arial" panose="020B0604020202020204" pitchFamily="34" charset="0"/>
              <a:buChar char="•"/>
            </a:pPr>
            <a:r>
              <a:rPr lang="en-US" dirty="0"/>
              <a:t>1/3</a:t>
            </a:r>
            <a:r>
              <a:rPr lang="en-US" baseline="0" dirty="0"/>
              <a:t> of Arizona’s children spend many hours in early care and education facilities.</a:t>
            </a:r>
          </a:p>
          <a:p>
            <a:pPr marL="171450" indent="-171450">
              <a:buFont typeface="Arial" panose="020B0604020202020204" pitchFamily="34" charset="0"/>
              <a:buChar char="•"/>
            </a:pPr>
            <a:r>
              <a:rPr lang="en-US" baseline="0" dirty="0"/>
              <a:t>You play a unique role in the life of children in Arizona. </a:t>
            </a:r>
          </a:p>
          <a:p>
            <a:pPr marL="171450" indent="-171450">
              <a:buFont typeface="Arial" panose="020B0604020202020204" pitchFamily="34" charset="0"/>
              <a:buChar char="•"/>
            </a:pPr>
            <a:r>
              <a:rPr lang="en-US" baseline="0" dirty="0"/>
              <a:t>In fact your special powers make you Empower superheroes. </a:t>
            </a:r>
          </a:p>
          <a:p>
            <a:pPr marL="171450" indent="-171450">
              <a:buFont typeface="Arial" panose="020B0604020202020204" pitchFamily="34" charset="0"/>
              <a:buChar char="•"/>
            </a:pPr>
            <a:r>
              <a:rPr lang="en-US" baseline="0" dirty="0"/>
              <a:t>Your powers can </a:t>
            </a:r>
          </a:p>
          <a:p>
            <a:pPr marL="628650" lvl="1" indent="-171450">
              <a:buFont typeface="Arial" panose="020B0604020202020204" pitchFamily="34" charset="0"/>
              <a:buChar char="•"/>
            </a:pPr>
            <a:r>
              <a:rPr lang="en-US" baseline="0" dirty="0"/>
              <a:t>create experiences and environments that model and teach healthy behaviors for children in your care </a:t>
            </a:r>
          </a:p>
          <a:p>
            <a:pPr marL="628650" lvl="1" indent="-171450">
              <a:buFont typeface="Arial" panose="020B0604020202020204" pitchFamily="34" charset="0"/>
              <a:buChar char="•"/>
            </a:pPr>
            <a:r>
              <a:rPr lang="en-US" baseline="0" dirty="0"/>
              <a:t>Support parents to promote these behaviors at home</a:t>
            </a:r>
            <a:endParaRPr lang="en-US" dirty="0"/>
          </a:p>
          <a:p>
            <a:pPr marL="171450" indent="-171450">
              <a:buFont typeface="Arial" panose="020B0604020202020204" pitchFamily="34" charset="0"/>
              <a:buChar char="•"/>
            </a:pPr>
            <a:r>
              <a:rPr lang="en-US" baseline="0" dirty="0"/>
              <a:t>Empower Superheroes work in various locations across the state. Some are in large child care centers caring for larger groups of children, some are caring for smaller groups of children inside a private home, and others are working in programs that care for school-age children when they are out of school. </a:t>
            </a:r>
            <a:endParaRPr lang="en-US" b="0" u="none" baseline="0" dirty="0"/>
          </a:p>
          <a:p>
            <a:pPr marL="171450" indent="-171450">
              <a:buFont typeface="Arial" panose="020B0604020202020204" pitchFamily="34" charset="0"/>
              <a:buChar char="•"/>
            </a:pPr>
            <a:r>
              <a:rPr lang="en-US" b="0" u="none" baseline="0" dirty="0"/>
              <a:t>We know with these superhero powers comes great responsibility and Empower is here to help you fine tune and grow your super powers. </a:t>
            </a:r>
          </a:p>
          <a:p>
            <a:pPr marL="171450" indent="-171450">
              <a:buFont typeface="Arial" panose="020B0604020202020204" pitchFamily="34" charset="0"/>
              <a:buChar char="•"/>
            </a:pPr>
            <a:r>
              <a:rPr lang="en-US" b="0" u="none" baseline="0" dirty="0"/>
              <a:t>Today we will give you the Empower tools to become a superhero for health.</a:t>
            </a:r>
          </a:p>
          <a:p>
            <a:pPr marL="0" indent="0">
              <a:buFont typeface="Arial" panose="020B0604020202020204" pitchFamily="34" charset="0"/>
              <a:buNone/>
            </a:pPr>
            <a:endParaRPr lang="en-US" b="0" u="none" baseline="0" dirty="0"/>
          </a:p>
        </p:txBody>
      </p:sp>
      <p:sp>
        <p:nvSpPr>
          <p:cNvPr id="4" name="Slide Number Placeholder 3"/>
          <p:cNvSpPr>
            <a:spLocks noGrp="1"/>
          </p:cNvSpPr>
          <p:nvPr>
            <p:ph type="sldNum" sz="quarter" idx="10"/>
          </p:nvPr>
        </p:nvSpPr>
        <p:spPr/>
        <p:txBody>
          <a:bodyPr/>
          <a:lstStyle/>
          <a:p>
            <a:fld id="{F5FB1DB5-FFD3-4008-A84A-F762C0D19A86}" type="slidenum">
              <a:rPr lang="en-US" smtClean="0"/>
              <a:t>9</a:t>
            </a:fld>
            <a:endParaRPr lang="en-US"/>
          </a:p>
        </p:txBody>
      </p:sp>
    </p:spTree>
    <p:extLst>
      <p:ext uri="{BB962C8B-B14F-4D97-AF65-F5344CB8AC3E}">
        <p14:creationId xmlns:p14="http://schemas.microsoft.com/office/powerpoint/2010/main" val="276634860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gives the trainer a chance to talk about what is required to fully implement the </a:t>
            </a:r>
            <a:r>
              <a:rPr lang="en-US" b="0" baseline="0" dirty="0" err="1"/>
              <a:t>ASHLine</a:t>
            </a:r>
            <a:r>
              <a:rPr lang="en-US" b="0" baseline="0" dirty="0"/>
              <a:t> Standard #9.</a:t>
            </a:r>
          </a:p>
          <a:p>
            <a:endParaRPr lang="en-US" baseline="0" dirty="0"/>
          </a:p>
          <a:p>
            <a:r>
              <a:rPr lang="en-US" b="1" baseline="0" dirty="0"/>
              <a:t>Sample Script:</a:t>
            </a:r>
          </a:p>
          <a:p>
            <a:pPr marL="171450" indent="-171450">
              <a:buFont typeface="Arial" panose="020B0604020202020204" pitchFamily="34" charset="0"/>
              <a:buChar char="•"/>
            </a:pPr>
            <a:r>
              <a:rPr lang="en-US" b="0" baseline="0" dirty="0"/>
              <a:t>As an Empower Facility, you are required to make information on the dangers of second and thirdhand smoke available to families and staff. </a:t>
            </a:r>
          </a:p>
          <a:p>
            <a:pPr marL="171450" indent="-171450">
              <a:buFont typeface="Arial" panose="020B0604020202020204" pitchFamily="34" charset="0"/>
              <a:buChar char="•"/>
            </a:pPr>
            <a:r>
              <a:rPr lang="en-US" b="0" baseline="0" dirty="0"/>
              <a:t>This information must be available in English and Spanish</a:t>
            </a:r>
          </a:p>
          <a:p>
            <a:pPr marL="171450" indent="-171450">
              <a:buFont typeface="Arial" panose="020B0604020202020204" pitchFamily="34" charset="0"/>
              <a:buChar char="•"/>
            </a:pPr>
            <a:r>
              <a:rPr lang="en-US" b="0" baseline="0" dirty="0"/>
              <a:t>At a minimum it should be provided annually.</a:t>
            </a:r>
          </a:p>
          <a:p>
            <a:pPr marL="171450" indent="-171450">
              <a:buFont typeface="Arial" panose="020B0604020202020204" pitchFamily="34" charset="0"/>
              <a:buChar char="•"/>
            </a:pPr>
            <a:endParaRPr lang="en-US" b="0" baseline="0" dirty="0"/>
          </a:p>
          <a:p>
            <a:endParaRPr lang="en-US" dirty="0"/>
          </a:p>
        </p:txBody>
      </p:sp>
      <p:sp>
        <p:nvSpPr>
          <p:cNvPr id="4" name="Slide Number Placeholder 3"/>
          <p:cNvSpPr>
            <a:spLocks noGrp="1"/>
          </p:cNvSpPr>
          <p:nvPr>
            <p:ph type="sldNum" sz="quarter" idx="10"/>
          </p:nvPr>
        </p:nvSpPr>
        <p:spPr/>
        <p:txBody>
          <a:bodyPr/>
          <a:lstStyle/>
          <a:p>
            <a:fld id="{64167A01-2CE6-49F6-A49B-AD0C4324004F}" type="slidenum">
              <a:rPr lang="en-US" smtClean="0"/>
              <a:t>90</a:t>
            </a:fld>
            <a:endParaRPr lang="en-US"/>
          </a:p>
        </p:txBody>
      </p:sp>
    </p:spTree>
    <p:extLst>
      <p:ext uri="{BB962C8B-B14F-4D97-AF65-F5344CB8AC3E}">
        <p14:creationId xmlns:p14="http://schemas.microsoft.com/office/powerpoint/2010/main" val="212288148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Notes</a:t>
            </a:r>
          </a:p>
          <a:p>
            <a:r>
              <a:rPr lang="en-US" b="1" u="none" baseline="0" dirty="0"/>
              <a:t>Background: </a:t>
            </a:r>
            <a:r>
              <a:rPr lang="en-US" b="0" u="none" baseline="0" dirty="0"/>
              <a:t>This slide provides the opportunity to talk about how programs are implementing the requirement to share information about the dangers of second and thirdhand smoke</a:t>
            </a:r>
          </a:p>
          <a:p>
            <a:endParaRPr lang="en-US" b="0" u="none" baseline="0" dirty="0"/>
          </a:p>
          <a:p>
            <a:r>
              <a:rPr lang="en-US" b="1" u="none" baseline="0" dirty="0"/>
              <a:t>Sample Script: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u="none" baseline="0" dirty="0"/>
              <a:t>Let’s take a minute and hear about what you are already doing? </a:t>
            </a:r>
          </a:p>
          <a:p>
            <a:pPr marL="171450" indent="-171450">
              <a:buFont typeface="Arial" panose="020B0604020202020204" pitchFamily="34" charset="0"/>
              <a:buChar char="•"/>
            </a:pPr>
            <a:r>
              <a:rPr lang="en-US" b="0" u="none" baseline="0" dirty="0"/>
              <a:t>Would anyone like to share what they do to share information on second and thirdhand smoke? </a:t>
            </a:r>
          </a:p>
          <a:p>
            <a:pPr marL="171450" indent="-171450">
              <a:buFont typeface="Arial" panose="020B0604020202020204" pitchFamily="34" charset="0"/>
              <a:buChar char="•"/>
            </a:pPr>
            <a:r>
              <a:rPr lang="en-US" b="0" u="none" baseline="0" dirty="0"/>
              <a:t>Facilitate discussion using the three questions on the slide.</a:t>
            </a:r>
          </a:p>
          <a:p>
            <a:pPr marL="628650" lvl="1" indent="-171450">
              <a:buFont typeface="Arial" panose="020B0604020202020204" pitchFamily="34" charset="0"/>
              <a:buChar char="•"/>
            </a:pPr>
            <a:r>
              <a:rPr lang="en-US" b="0" u="none" baseline="0" dirty="0"/>
              <a:t>Pause for answers and facilitate conversation.</a:t>
            </a:r>
          </a:p>
          <a:p>
            <a:pPr marL="1085850" lvl="2" indent="-171450">
              <a:buFont typeface="Arial" panose="020B0604020202020204" pitchFamily="34" charset="0"/>
              <a:buChar char="•"/>
            </a:pPr>
            <a:r>
              <a:rPr lang="en-US" b="0" u="none" baseline="0" dirty="0"/>
              <a:t>Probing questions you might ask in facilitation of the conversation:</a:t>
            </a:r>
          </a:p>
          <a:p>
            <a:pPr marL="1543050" lvl="3" indent="-171450">
              <a:buFont typeface="Arial" panose="020B0604020202020204" pitchFamily="34" charset="0"/>
              <a:buChar char="•"/>
            </a:pPr>
            <a:r>
              <a:rPr lang="en-US" b="0" u="none" baseline="0" dirty="0"/>
              <a:t>Do you put it in your newsletters? </a:t>
            </a:r>
          </a:p>
          <a:p>
            <a:pPr marL="1543050" lvl="3" indent="-171450">
              <a:buFont typeface="Arial" panose="020B0604020202020204" pitchFamily="34" charset="0"/>
              <a:buChar char="•"/>
            </a:pPr>
            <a:r>
              <a:rPr lang="en-US" b="0" u="none" baseline="0" dirty="0"/>
              <a:t>How about social media?</a:t>
            </a:r>
          </a:p>
          <a:p>
            <a:pPr marL="1543050" lvl="3" indent="-171450">
              <a:buFont typeface="Arial" panose="020B0604020202020204" pitchFamily="34" charset="0"/>
              <a:buChar char="•"/>
            </a:pPr>
            <a:r>
              <a:rPr lang="en-US" b="0" u="none" baseline="0" dirty="0"/>
              <a:t>Do families and staff walk past any signage about tobacco when they walk in your facility?</a:t>
            </a:r>
          </a:p>
          <a:p>
            <a:pPr marL="171450" indent="-171450">
              <a:buFont typeface="Arial" panose="020B0604020202020204" pitchFamily="34" charset="0"/>
              <a:buChar char="•"/>
            </a:pPr>
            <a:endParaRPr lang="en-US" b="0" u="none" baseline="0" dirty="0"/>
          </a:p>
          <a:p>
            <a:endParaRPr lang="en-US" dirty="0"/>
          </a:p>
        </p:txBody>
      </p:sp>
      <p:sp>
        <p:nvSpPr>
          <p:cNvPr id="4" name="Slide Number Placeholder 3"/>
          <p:cNvSpPr>
            <a:spLocks noGrp="1"/>
          </p:cNvSpPr>
          <p:nvPr>
            <p:ph type="sldNum" sz="quarter" idx="10"/>
          </p:nvPr>
        </p:nvSpPr>
        <p:spPr/>
        <p:txBody>
          <a:bodyPr/>
          <a:lstStyle/>
          <a:p>
            <a:fld id="{64167A01-2CE6-49F6-A49B-AD0C4324004F}" type="slidenum">
              <a:rPr lang="en-US" smtClean="0"/>
              <a:t>91</a:t>
            </a:fld>
            <a:endParaRPr lang="en-US"/>
          </a:p>
        </p:txBody>
      </p:sp>
    </p:spTree>
    <p:extLst>
      <p:ext uri="{BB962C8B-B14F-4D97-AF65-F5344CB8AC3E}">
        <p14:creationId xmlns:p14="http://schemas.microsoft.com/office/powerpoint/2010/main" val="234095822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gives the trainer a chance to talk about the optional </a:t>
            </a:r>
            <a:r>
              <a:rPr lang="en-US" b="0" baseline="0" dirty="0" err="1"/>
              <a:t>ASHLine</a:t>
            </a:r>
            <a:r>
              <a:rPr lang="en-US" b="0" baseline="0" dirty="0"/>
              <a:t> training to enhance the implementation of the </a:t>
            </a:r>
            <a:r>
              <a:rPr lang="en-US" b="0" baseline="0" dirty="0" err="1"/>
              <a:t>ASHLine</a:t>
            </a:r>
            <a:r>
              <a:rPr lang="en-US" b="0" baseline="0" dirty="0"/>
              <a:t> Standard #9.</a:t>
            </a:r>
          </a:p>
          <a:p>
            <a:endParaRPr lang="en-US" baseline="0" dirty="0"/>
          </a:p>
          <a:p>
            <a:r>
              <a:rPr lang="en-US" b="1" baseline="0" dirty="0"/>
              <a:t>Sample Script:</a:t>
            </a:r>
          </a:p>
          <a:p>
            <a:pPr marL="171450" indent="-171450">
              <a:buFont typeface="Arial" panose="020B0604020202020204" pitchFamily="34" charset="0"/>
              <a:buChar char="•"/>
            </a:pPr>
            <a:r>
              <a:rPr lang="en-US" sz="1200" b="0" dirty="0">
                <a:solidFill>
                  <a:schemeClr val="tx1"/>
                </a:solidFill>
              </a:rPr>
              <a:t>If</a:t>
            </a:r>
            <a:r>
              <a:rPr lang="en-US" sz="1200" b="0" baseline="0" dirty="0">
                <a:solidFill>
                  <a:schemeClr val="tx1"/>
                </a:solidFill>
              </a:rPr>
              <a:t> your facility wants to supercharge your support for families and staff, then you may want to consider the option to participate in the </a:t>
            </a:r>
            <a:r>
              <a:rPr lang="en-US" sz="1200" b="0" baseline="0" dirty="0" err="1">
                <a:solidFill>
                  <a:schemeClr val="tx1"/>
                </a:solidFill>
              </a:rPr>
              <a:t>ASHLine</a:t>
            </a:r>
            <a:r>
              <a:rPr lang="en-US" sz="1200" b="0" baseline="0" dirty="0">
                <a:solidFill>
                  <a:schemeClr val="tx1"/>
                </a:solidFill>
              </a:rPr>
              <a:t> program.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baseline="0" dirty="0">
                <a:solidFill>
                  <a:schemeClr val="tx1"/>
                </a:solidFill>
              </a:rPr>
              <a:t>By participating in the program</a:t>
            </a:r>
            <a:r>
              <a:rPr lang="en-US" sz="1200" b="0" dirty="0">
                <a:solidFill>
                  <a:schemeClr val="tx1"/>
                </a:solidFill>
              </a:rPr>
              <a:t>, </a:t>
            </a:r>
            <a:r>
              <a:rPr lang="en-US" sz="1200" b="0" dirty="0" err="1">
                <a:solidFill>
                  <a:schemeClr val="tx1"/>
                </a:solidFill>
              </a:rPr>
              <a:t>ASHLine</a:t>
            </a:r>
            <a:r>
              <a:rPr lang="en-US" sz="1200" b="0" dirty="0">
                <a:solidFill>
                  <a:schemeClr val="tx1"/>
                </a:solidFill>
              </a:rPr>
              <a:t> will provide a 30-minute free training about referring tobacco users to the </a:t>
            </a:r>
            <a:r>
              <a:rPr lang="en-US" sz="1200" b="0" dirty="0" err="1">
                <a:solidFill>
                  <a:schemeClr val="tx1"/>
                </a:solidFill>
              </a:rPr>
              <a:t>ASHLine</a:t>
            </a:r>
            <a:r>
              <a:rPr lang="en-US" sz="1200" b="0" dirty="0">
                <a:solidFill>
                  <a:schemeClr val="tx1"/>
                </a:solidFill>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solidFill>
                <a:schemeClr val="tx1"/>
              </a:solidFill>
            </a:endParaRPr>
          </a:p>
          <a:p>
            <a:endParaRPr lang="en-US" dirty="0">
              <a:solidFill>
                <a:schemeClr val="tx1"/>
              </a:solidFill>
            </a:endParaRPr>
          </a:p>
        </p:txBody>
      </p:sp>
      <p:sp>
        <p:nvSpPr>
          <p:cNvPr id="4" name="Slide Number Placeholder 3"/>
          <p:cNvSpPr>
            <a:spLocks noGrp="1"/>
          </p:cNvSpPr>
          <p:nvPr>
            <p:ph type="sldNum" sz="quarter" idx="10"/>
          </p:nvPr>
        </p:nvSpPr>
        <p:spPr/>
        <p:txBody>
          <a:bodyPr/>
          <a:lstStyle/>
          <a:p>
            <a:fld id="{64167A01-2CE6-49F6-A49B-AD0C4324004F}" type="slidenum">
              <a:rPr lang="en-US" smtClean="0"/>
              <a:t>92</a:t>
            </a:fld>
            <a:endParaRPr lang="en-US"/>
          </a:p>
        </p:txBody>
      </p:sp>
    </p:spTree>
    <p:extLst>
      <p:ext uri="{BB962C8B-B14F-4D97-AF65-F5344CB8AC3E}">
        <p14:creationId xmlns:p14="http://schemas.microsoft.com/office/powerpoint/2010/main" val="2410666815"/>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gives the trainer a chance to talk about the optional </a:t>
            </a:r>
            <a:r>
              <a:rPr lang="en-US" b="0" baseline="0" dirty="0" err="1"/>
              <a:t>ASHLine</a:t>
            </a:r>
            <a:r>
              <a:rPr lang="en-US" b="0" baseline="0" dirty="0"/>
              <a:t> training to enhance the implementation of the </a:t>
            </a:r>
            <a:r>
              <a:rPr lang="en-US" b="0" baseline="0" dirty="0" err="1"/>
              <a:t>ASHLine</a:t>
            </a:r>
            <a:r>
              <a:rPr lang="en-US" b="0" baseline="0" dirty="0"/>
              <a:t> Standard #9.</a:t>
            </a:r>
          </a:p>
          <a:p>
            <a:endParaRPr lang="en-US" baseline="0" dirty="0"/>
          </a:p>
          <a:p>
            <a:r>
              <a:rPr lang="en-US" b="1" baseline="0" dirty="0"/>
              <a:t>Sample Script:</a:t>
            </a:r>
          </a:p>
          <a:p>
            <a:pPr marL="171450" indent="-171450">
              <a:buFont typeface="Arial" panose="020B0604020202020204" pitchFamily="34" charset="0"/>
              <a:buChar char="•"/>
            </a:pPr>
            <a:r>
              <a:rPr lang="en-US" b="0" baseline="0" dirty="0"/>
              <a:t>After you complete a 30 minute free training, you will feel comfortable Asking families and staff about tobacco use, advising them about </a:t>
            </a:r>
            <a:r>
              <a:rPr lang="en-US" b="0" baseline="0" dirty="0" err="1"/>
              <a:t>quiting</a:t>
            </a:r>
            <a:r>
              <a:rPr lang="en-US" b="0" baseline="0" dirty="0"/>
              <a:t> and referring them to the help they need at the </a:t>
            </a:r>
            <a:r>
              <a:rPr lang="en-US" b="0" baseline="0" dirty="0" err="1"/>
              <a:t>ASHLine</a:t>
            </a:r>
            <a:r>
              <a:rPr lang="en-US" b="0" baseline="0" dirty="0"/>
              <a:t> to help them successfully quit.</a:t>
            </a:r>
          </a:p>
          <a:p>
            <a:pPr marL="171450" indent="-171450">
              <a:buFont typeface="Arial" panose="020B0604020202020204" pitchFamily="34" charset="0"/>
              <a:buChar char="•"/>
            </a:pPr>
            <a:r>
              <a:rPr lang="en-US" b="0" baseline="0" dirty="0"/>
              <a:t>These brief ASK, ADVISE and REFER conversation happen in 10 or less minutes. </a:t>
            </a:r>
          </a:p>
          <a:p>
            <a:pPr marL="171450" indent="-171450">
              <a:buFont typeface="Arial" panose="020B0604020202020204" pitchFamily="34" charset="0"/>
              <a:buChar char="•"/>
            </a:pPr>
            <a:r>
              <a:rPr lang="en-US" b="0" baseline="0" dirty="0"/>
              <a:t>Once you refer someone to the </a:t>
            </a:r>
            <a:r>
              <a:rPr lang="en-US" b="0" baseline="0" dirty="0" err="1"/>
              <a:t>ASHLine</a:t>
            </a:r>
            <a:r>
              <a:rPr lang="en-US" b="0" baseline="0" dirty="0"/>
              <a:t>, the </a:t>
            </a:r>
            <a:r>
              <a:rPr lang="en-US" b="0" baseline="0" dirty="0" err="1"/>
              <a:t>ASHLine</a:t>
            </a:r>
            <a:r>
              <a:rPr lang="en-US" b="0" baseline="0" dirty="0"/>
              <a:t> contacts that person and takes it from there. Your job is done!</a:t>
            </a:r>
          </a:p>
          <a:p>
            <a:pPr marL="171450" indent="-171450">
              <a:buFont typeface="Arial" panose="020B0604020202020204" pitchFamily="34" charset="0"/>
              <a:buChar char="•"/>
            </a:pPr>
            <a:endParaRPr lang="en-US" b="0" baseline="0" dirty="0"/>
          </a:p>
          <a:p>
            <a:pPr marL="0" indent="0">
              <a:buFont typeface="Arial" panose="020B0604020202020204" pitchFamily="34" charset="0"/>
              <a:buNone/>
            </a:pPr>
            <a:endParaRPr lang="en-US" b="0" baseline="0" dirty="0"/>
          </a:p>
        </p:txBody>
      </p:sp>
      <p:sp>
        <p:nvSpPr>
          <p:cNvPr id="4" name="Slide Number Placeholder 3"/>
          <p:cNvSpPr>
            <a:spLocks noGrp="1"/>
          </p:cNvSpPr>
          <p:nvPr>
            <p:ph type="sldNum" sz="quarter" idx="10"/>
          </p:nvPr>
        </p:nvSpPr>
        <p:spPr/>
        <p:txBody>
          <a:bodyPr/>
          <a:lstStyle/>
          <a:p>
            <a:fld id="{64167A01-2CE6-49F6-A49B-AD0C4324004F}" type="slidenum">
              <a:rPr lang="en-US" smtClean="0"/>
              <a:t>93</a:t>
            </a:fld>
            <a:endParaRPr lang="en-US"/>
          </a:p>
        </p:txBody>
      </p:sp>
    </p:spTree>
    <p:extLst>
      <p:ext uri="{BB962C8B-B14F-4D97-AF65-F5344CB8AC3E}">
        <p14:creationId xmlns:p14="http://schemas.microsoft.com/office/powerpoint/2010/main" val="290494130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baseline="0" dirty="0"/>
              <a:t>Facilitator Notes</a:t>
            </a:r>
          </a:p>
          <a:p>
            <a:r>
              <a:rPr lang="en-US" b="1" baseline="0" dirty="0"/>
              <a:t>Background: </a:t>
            </a:r>
            <a:r>
              <a:rPr lang="en-US" b="0" baseline="0" dirty="0"/>
              <a:t>This slide helps transition to standard 10</a:t>
            </a:r>
            <a:endParaRPr lang="en-US" b="1" baseline="0" dirty="0"/>
          </a:p>
          <a:p>
            <a:endParaRPr lang="en-US" b="0" baseline="0" dirty="0"/>
          </a:p>
          <a:p>
            <a:r>
              <a:rPr lang="en-US" b="1" baseline="0" dirty="0"/>
              <a:t>Sample Script: </a:t>
            </a:r>
          </a:p>
          <a:p>
            <a:r>
              <a:rPr lang="en-US" b="0" baseline="0" dirty="0"/>
              <a:t>Standard 10 furthers creating a tobacco free zone for kids by creating a smoke-free environment. </a:t>
            </a:r>
            <a:endParaRPr lang="en-US" b="1" baseline="0" dirty="0"/>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94</a:t>
            </a:fld>
            <a:endParaRPr lang="en-US" dirty="0"/>
          </a:p>
        </p:txBody>
      </p:sp>
    </p:spTree>
    <p:extLst>
      <p:ext uri="{BB962C8B-B14F-4D97-AF65-F5344CB8AC3E}">
        <p14:creationId xmlns:p14="http://schemas.microsoft.com/office/powerpoint/2010/main" val="582676313"/>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r>
              <a:rPr lang="en-US" b="1" dirty="0"/>
              <a:t>Background: </a:t>
            </a:r>
            <a:r>
              <a:rPr lang="en-US" b="0" dirty="0"/>
              <a:t>Power UP Slides are a combination of knowledge checks and/or attention grabbers to break up the didactic lecture and increase retention. </a:t>
            </a:r>
          </a:p>
          <a:p>
            <a:endParaRPr lang="en-US" dirty="0"/>
          </a:p>
          <a:p>
            <a:r>
              <a:rPr lang="en-US" b="1" dirty="0"/>
              <a:t>Sample Script</a:t>
            </a:r>
          </a:p>
          <a:p>
            <a:pPr marL="171450" indent="-171450">
              <a:buFont typeface="Arial" panose="020B0604020202020204" pitchFamily="34" charset="0"/>
              <a:buChar char="•"/>
            </a:pPr>
            <a:r>
              <a:rPr lang="en-US" b="0" dirty="0"/>
              <a:t>When</a:t>
            </a:r>
            <a:r>
              <a:rPr lang="en-US" b="0" baseline="0" dirty="0"/>
              <a:t> did these places become smoke free?</a:t>
            </a:r>
          </a:p>
          <a:p>
            <a:pPr marL="171450" indent="-171450">
              <a:buFont typeface="Arial" panose="020B0604020202020204" pitchFamily="34" charset="0"/>
              <a:buChar char="•"/>
            </a:pPr>
            <a:r>
              <a:rPr lang="en-US" b="0" baseline="0" dirty="0"/>
              <a:t>Answers: </a:t>
            </a:r>
          </a:p>
          <a:p>
            <a:pPr marL="628650" lvl="1" indent="-171450">
              <a:buFont typeface="Arial" panose="020B0604020202020204" pitchFamily="34" charset="0"/>
              <a:buChar char="•"/>
            </a:pPr>
            <a:r>
              <a:rPr lang="en-US" b="0" baseline="0" dirty="0"/>
              <a:t>Enclosed workplaces including restaurants became smoke-free in Arizona when voters passed the Smoke Free Arizona Act in law on May 1, 2007</a:t>
            </a:r>
          </a:p>
          <a:p>
            <a:pPr marL="628650" lvl="1" indent="-171450">
              <a:buFont typeface="Arial" panose="020B0604020202020204" pitchFamily="34" charset="0"/>
              <a:buChar char="•"/>
            </a:pPr>
            <a:r>
              <a:rPr lang="en-US" b="0" baseline="0" dirty="0"/>
              <a:t>Airlines started to put non-smoking sections in airplanes starting in 1971. In the 1990s smoking was banned on flights lasting longer than 2 hours. It wasn’t until 2000 that smoking was banned from all domestic and international flights in the US. </a:t>
            </a:r>
          </a:p>
          <a:p>
            <a:pPr marL="457200" lvl="1" indent="0">
              <a:buFont typeface="Arial" panose="020B0604020202020204" pitchFamily="34" charset="0"/>
              <a:buNone/>
            </a:pPr>
            <a:endParaRPr lang="en-US" b="0" baseline="0" dirty="0"/>
          </a:p>
          <a:p>
            <a:pPr marL="171450" lvl="0" indent="-171450">
              <a:buFont typeface="Arial" panose="020B0604020202020204" pitchFamily="34" charset="0"/>
              <a:buChar char="•"/>
            </a:pPr>
            <a:r>
              <a:rPr lang="en-US" b="0" baseline="0" dirty="0"/>
              <a:t>Smoke free laws are the only effective way to eliminate secondhand smoke exposure</a:t>
            </a:r>
          </a:p>
          <a:p>
            <a:pPr marL="171450" indent="-171450">
              <a:buFont typeface="Arial" panose="020B0604020202020204" pitchFamily="34" charset="0"/>
              <a:buChar char="•"/>
            </a:pPr>
            <a:endParaRPr lang="en-US" b="0" dirty="0"/>
          </a:p>
        </p:txBody>
      </p:sp>
      <p:sp>
        <p:nvSpPr>
          <p:cNvPr id="4" name="Slide Number Placeholder 3"/>
          <p:cNvSpPr>
            <a:spLocks noGrp="1"/>
          </p:cNvSpPr>
          <p:nvPr>
            <p:ph type="sldNum" sz="quarter" idx="10"/>
          </p:nvPr>
        </p:nvSpPr>
        <p:spPr/>
        <p:txBody>
          <a:bodyPr/>
          <a:lstStyle/>
          <a:p>
            <a:fld id="{64167A01-2CE6-49F6-A49B-AD0C4324004F}" type="slidenum">
              <a:rPr lang="en-US" smtClean="0"/>
              <a:t>95</a:t>
            </a:fld>
            <a:endParaRPr lang="en-US"/>
          </a:p>
        </p:txBody>
      </p:sp>
    </p:spTree>
    <p:extLst>
      <p:ext uri="{BB962C8B-B14F-4D97-AF65-F5344CB8AC3E}">
        <p14:creationId xmlns:p14="http://schemas.microsoft.com/office/powerpoint/2010/main" val="427611078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a:t>
            </a:r>
          </a:p>
          <a:p>
            <a:r>
              <a:rPr lang="en-US" b="1" dirty="0"/>
              <a:t>Background:</a:t>
            </a:r>
            <a:r>
              <a:rPr lang="en-US" b="1" baseline="0" dirty="0"/>
              <a:t> </a:t>
            </a:r>
            <a:r>
              <a:rPr lang="en-US" b="0" baseline="0" dirty="0"/>
              <a:t>This is to outline the components of Standard 10</a:t>
            </a:r>
          </a:p>
          <a:p>
            <a:endParaRPr lang="en-US" b="0" baseline="0" dirty="0"/>
          </a:p>
          <a:p>
            <a:r>
              <a:rPr lang="en-US" b="1" baseline="0" dirty="0"/>
              <a:t>Sample Script:</a:t>
            </a:r>
            <a:endParaRPr lang="en-US" b="0" baseline="0" dirty="0"/>
          </a:p>
          <a:p>
            <a:pPr marL="171450" indent="-171450">
              <a:buFont typeface="Arial" panose="020B0604020202020204" pitchFamily="34" charset="0"/>
              <a:buChar char="•"/>
            </a:pPr>
            <a:r>
              <a:rPr lang="en-US" b="0" baseline="0" dirty="0"/>
              <a:t>There are 4 steps to being an Empower Superhero for Smoke Free Environments</a:t>
            </a:r>
          </a:p>
          <a:p>
            <a:pPr marL="171450" indent="-171450">
              <a:buFont typeface="Arial" panose="020B0604020202020204" pitchFamily="34" charset="0"/>
              <a:buChar char="•"/>
            </a:pPr>
            <a:r>
              <a:rPr lang="en-US" b="0" baseline="0" dirty="0"/>
              <a:t>(click to advance slide)</a:t>
            </a:r>
          </a:p>
          <a:p>
            <a:pPr marL="171450" indent="-171450">
              <a:buFont typeface="Arial" panose="020B0604020202020204" pitchFamily="34" charset="0"/>
              <a:buChar char="•"/>
            </a:pPr>
            <a:r>
              <a:rPr lang="en-US" b="0" baseline="0" dirty="0"/>
              <a:t>Step 1 is to abide by the law that applies to your facility. This is either the Smoke Free Arizona Act or the Arizona Administrative Code</a:t>
            </a:r>
          </a:p>
          <a:p>
            <a:pPr marL="171450" indent="-171450">
              <a:buFont typeface="Arial" panose="020B0604020202020204" pitchFamily="34" charset="0"/>
              <a:buChar char="•"/>
            </a:pPr>
            <a:r>
              <a:rPr lang="en-US" b="0" baseline="0" dirty="0"/>
              <a:t>If you work in a facility that is impacted by the Smoke Free Arizona Act, raise your hand  (this is anyone licensed by ADHS)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64167A01-2CE6-49F6-A49B-AD0C4324004F}" type="slidenum">
              <a:rPr lang="en-US" smtClean="0"/>
              <a:t>96</a:t>
            </a:fld>
            <a:endParaRPr lang="en-US"/>
          </a:p>
        </p:txBody>
      </p:sp>
    </p:spTree>
    <p:extLst>
      <p:ext uri="{BB962C8B-B14F-4D97-AF65-F5344CB8AC3E}">
        <p14:creationId xmlns:p14="http://schemas.microsoft.com/office/powerpoint/2010/main" val="447464750"/>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a:t>
            </a:r>
          </a:p>
          <a:p>
            <a:r>
              <a:rPr lang="en-US" b="1" dirty="0"/>
              <a:t>Background:</a:t>
            </a:r>
            <a:r>
              <a:rPr lang="en-US" b="1" baseline="0" dirty="0"/>
              <a:t> </a:t>
            </a:r>
            <a:r>
              <a:rPr lang="en-US" b="0" baseline="0" dirty="0"/>
              <a:t>This is to outline the components of Standard 10</a:t>
            </a:r>
          </a:p>
          <a:p>
            <a:endParaRPr lang="en-US" b="0" baseline="0" dirty="0"/>
          </a:p>
          <a:p>
            <a:r>
              <a:rPr lang="en-US" b="1" baseline="0" dirty="0"/>
              <a:t>Sample Script:</a:t>
            </a:r>
            <a:endParaRPr lang="en-US" b="0" baseline="0" dirty="0"/>
          </a:p>
          <a:p>
            <a:pPr marL="171450" indent="-171450">
              <a:buFont typeface="Arial" panose="020B0604020202020204" pitchFamily="34" charset="0"/>
              <a:buChar char="•"/>
            </a:pPr>
            <a:r>
              <a:rPr lang="en-US" b="0" baseline="0" dirty="0"/>
              <a:t>Step 2 requires you to create written guidelines for a smoke free environment and display these guidelines</a:t>
            </a:r>
          </a:p>
          <a:p>
            <a:pPr marL="171450" indent="-171450">
              <a:buFont typeface="Arial" panose="020B0604020202020204" pitchFamily="34" charset="0"/>
              <a:buChar char="•"/>
            </a:pPr>
            <a:r>
              <a:rPr lang="en-US" b="0" baseline="0" dirty="0"/>
              <a:t>Guidelines should outline how employees, parents, visitors and other guests in the child care buildings, grounds, and properties will be informed</a:t>
            </a:r>
          </a:p>
          <a:p>
            <a:pPr marL="171450" indent="-171450">
              <a:buFont typeface="Arial" panose="020B0604020202020204" pitchFamily="34" charset="0"/>
              <a:buChar char="•"/>
            </a:pPr>
            <a:r>
              <a:rPr lang="en-US" b="0" baseline="0" dirty="0"/>
              <a:t>Think about your parking lots, neighboring tenants and how this may apply. </a:t>
            </a:r>
          </a:p>
          <a:p>
            <a:pPr marL="171450" indent="-171450">
              <a:buFont typeface="Arial" panose="020B0604020202020204" pitchFamily="34" charset="0"/>
              <a:buChar char="•"/>
            </a:pPr>
            <a:r>
              <a:rPr lang="en-US" b="0" baseline="0" dirty="0"/>
              <a:t>(click to advance slide)</a:t>
            </a:r>
          </a:p>
          <a:p>
            <a:pPr marL="171450" indent="-171450">
              <a:buFont typeface="Arial" panose="020B0604020202020204" pitchFamily="34" charset="0"/>
              <a:buChar char="•"/>
            </a:pPr>
            <a:r>
              <a:rPr lang="en-US" b="0" baseline="0" dirty="0"/>
              <a:t>Step 1 is to abide by the law that applies to your facility. This is either the Smoke Free Arizona Act or the Arizona Administrative Code</a:t>
            </a:r>
          </a:p>
          <a:p>
            <a:pPr marL="171450" indent="-171450">
              <a:buFont typeface="Arial" panose="020B0604020202020204" pitchFamily="34" charset="0"/>
              <a:buChar char="•"/>
            </a:pPr>
            <a:r>
              <a:rPr lang="en-US" b="0" baseline="0" dirty="0"/>
              <a:t>If you work in a facility that is impacted by the Smoke Free Arizona Act, raise your hand  (this is anyone licensed by ADHS)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64167A01-2CE6-49F6-A49B-AD0C4324004F}" type="slidenum">
              <a:rPr lang="en-US" smtClean="0"/>
              <a:t>97</a:t>
            </a:fld>
            <a:endParaRPr lang="en-US"/>
          </a:p>
        </p:txBody>
      </p:sp>
    </p:spTree>
    <p:extLst>
      <p:ext uri="{BB962C8B-B14F-4D97-AF65-F5344CB8AC3E}">
        <p14:creationId xmlns:p14="http://schemas.microsoft.com/office/powerpoint/2010/main" val="309856467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a:t>
            </a:r>
          </a:p>
          <a:p>
            <a:r>
              <a:rPr lang="en-US" b="1" dirty="0"/>
              <a:t>Background:</a:t>
            </a:r>
            <a:r>
              <a:rPr lang="en-US" b="1" baseline="0" dirty="0"/>
              <a:t> </a:t>
            </a:r>
            <a:r>
              <a:rPr lang="en-US" b="0" baseline="0" dirty="0"/>
              <a:t>This is to outline the components of Standard 10</a:t>
            </a:r>
          </a:p>
          <a:p>
            <a:endParaRPr lang="en-US" b="0" baseline="0" dirty="0"/>
          </a:p>
          <a:p>
            <a:r>
              <a:rPr lang="en-US" b="1" baseline="0" dirty="0"/>
              <a:t>Sample Script:</a:t>
            </a:r>
            <a:endParaRPr lang="en-US" b="0" baseline="0" dirty="0"/>
          </a:p>
          <a:p>
            <a:pPr marL="171450" indent="-171450">
              <a:buFont typeface="Arial" panose="020B0604020202020204" pitchFamily="34" charset="0"/>
              <a:buChar char="•"/>
            </a:pPr>
            <a:r>
              <a:rPr lang="en-US" b="0" baseline="0" dirty="0"/>
              <a:t>Step 3 ensure written guidelines are provided to parents and staff the facility’s rules on smoke free environment</a:t>
            </a:r>
          </a:p>
          <a:p>
            <a:pPr marL="171450" indent="-171450">
              <a:buFont typeface="Arial" panose="020B0604020202020204" pitchFamily="34" charset="0"/>
              <a:buChar char="•"/>
            </a:pPr>
            <a:r>
              <a:rPr lang="en-US" b="0" baseline="0" dirty="0"/>
              <a:t>Guidelines should include how to file a complaint by providing the website or phone number </a:t>
            </a:r>
          </a:p>
          <a:p>
            <a:pPr marL="171450" indent="-171450">
              <a:buFont typeface="Arial" panose="020B0604020202020204" pitchFamily="34" charset="0"/>
              <a:buChar char="•"/>
            </a:pPr>
            <a:endParaRPr lang="en-US" b="0" baseline="0" dirty="0"/>
          </a:p>
          <a:p>
            <a:pPr marL="0" indent="0">
              <a:buFont typeface="Arial" panose="020B0604020202020204" pitchFamily="34" charset="0"/>
              <a:buNone/>
            </a:pPr>
            <a:r>
              <a:rPr lang="en-US" b="1" baseline="0" dirty="0"/>
              <a:t>Guidebook Reference: </a:t>
            </a:r>
            <a:r>
              <a:rPr lang="en-US" b="0" baseline="0" dirty="0"/>
              <a:t>page 56</a:t>
            </a:r>
            <a:endParaRPr lang="en-US" b="1" baseline="0" dirty="0"/>
          </a:p>
        </p:txBody>
      </p:sp>
      <p:sp>
        <p:nvSpPr>
          <p:cNvPr id="4" name="Slide Number Placeholder 3"/>
          <p:cNvSpPr>
            <a:spLocks noGrp="1"/>
          </p:cNvSpPr>
          <p:nvPr>
            <p:ph type="sldNum" sz="quarter" idx="10"/>
          </p:nvPr>
        </p:nvSpPr>
        <p:spPr/>
        <p:txBody>
          <a:bodyPr/>
          <a:lstStyle/>
          <a:p>
            <a:fld id="{64167A01-2CE6-49F6-A49B-AD0C4324004F}" type="slidenum">
              <a:rPr lang="en-US" smtClean="0"/>
              <a:t>98</a:t>
            </a:fld>
            <a:endParaRPr lang="en-US"/>
          </a:p>
        </p:txBody>
      </p:sp>
    </p:spTree>
    <p:extLst>
      <p:ext uri="{BB962C8B-B14F-4D97-AF65-F5344CB8AC3E}">
        <p14:creationId xmlns:p14="http://schemas.microsoft.com/office/powerpoint/2010/main" val="398045668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a:t>
            </a:r>
            <a:r>
              <a:rPr lang="en-US" b="1" u="sng" baseline="0" dirty="0"/>
              <a:t> Note:</a:t>
            </a:r>
          </a:p>
          <a:p>
            <a:r>
              <a:rPr lang="en-US" b="1" dirty="0"/>
              <a:t>Background:</a:t>
            </a:r>
            <a:r>
              <a:rPr lang="en-US" b="1" baseline="0" dirty="0"/>
              <a:t> </a:t>
            </a:r>
            <a:r>
              <a:rPr lang="en-US" b="0" baseline="0" dirty="0"/>
              <a:t>This is to outline the components of Standard 10</a:t>
            </a:r>
          </a:p>
          <a:p>
            <a:endParaRPr lang="en-US" b="0" baseline="0" dirty="0"/>
          </a:p>
          <a:p>
            <a:r>
              <a:rPr lang="en-US" b="1" baseline="0" dirty="0"/>
              <a:t>Sample Script:</a:t>
            </a:r>
            <a:endParaRPr lang="en-US" b="0" baseline="0" dirty="0"/>
          </a:p>
          <a:p>
            <a:pPr marL="171450" indent="-171450">
              <a:buFont typeface="Arial" panose="020B0604020202020204" pitchFamily="34" charset="0"/>
              <a:buChar char="•"/>
            </a:pPr>
            <a:r>
              <a:rPr lang="en-US" b="0" baseline="0" dirty="0"/>
              <a:t>Step 4 is to post the Smoke Free Arizona Act sign. </a:t>
            </a:r>
          </a:p>
          <a:p>
            <a:pPr marL="171450" indent="-171450">
              <a:buFont typeface="Arial" panose="020B0604020202020204" pitchFamily="34" charset="0"/>
              <a:buChar char="•"/>
            </a:pPr>
            <a:r>
              <a:rPr lang="en-US" b="0" baseline="0" dirty="0"/>
              <a:t>Even if your program does not fall under this Act, the signage is important to help communicate the smoke free environment you create in </a:t>
            </a:r>
            <a:r>
              <a:rPr lang="en-US" b="0" baseline="0"/>
              <a:t>your facility</a:t>
            </a:r>
            <a:endParaRPr lang="en-US" b="0" baseline="0" dirty="0"/>
          </a:p>
          <a:p>
            <a:pPr marL="171450" indent="-171450">
              <a:buFont typeface="Arial" panose="020B0604020202020204" pitchFamily="34" charset="0"/>
              <a:buChar char="•"/>
            </a:pPr>
            <a:r>
              <a:rPr lang="en-US" b="0" baseline="0" dirty="0"/>
              <a:t>Every facility is provided this signage at no cost when you enroll in the Empower program.</a:t>
            </a:r>
          </a:p>
          <a:p>
            <a:pPr marL="171450" indent="-171450">
              <a:buFont typeface="Arial" panose="020B0604020202020204" pitchFamily="34" charset="0"/>
              <a:buChar char="•"/>
            </a:pPr>
            <a:r>
              <a:rPr lang="en-US" b="0" baseline="0" dirty="0"/>
              <a:t>If you do not have a sign, contact the Empower program staff. </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64167A01-2CE6-49F6-A49B-AD0C4324004F}" type="slidenum">
              <a:rPr lang="en-US" smtClean="0"/>
              <a:t>99</a:t>
            </a:fld>
            <a:endParaRPr lang="en-US"/>
          </a:p>
        </p:txBody>
      </p:sp>
    </p:spTree>
    <p:extLst>
      <p:ext uri="{BB962C8B-B14F-4D97-AF65-F5344CB8AC3E}">
        <p14:creationId xmlns:p14="http://schemas.microsoft.com/office/powerpoint/2010/main" val="4473621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2AE0866E-2DA0-4B8B-A694-93F1B46F79B7}" type="datetimeFigureOut">
              <a:rPr lang="en-US" smtClean="0"/>
              <a:t>11/29/2017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F8E7D2-F9E5-43D9-BCCD-DE31114AF562}" type="slidenum">
              <a:rPr lang="en-US" smtClean="0"/>
              <a:t>‹#›</a:t>
            </a:fld>
            <a:endParaRPr lang="en-US"/>
          </a:p>
        </p:txBody>
      </p:sp>
    </p:spTree>
    <p:extLst>
      <p:ext uri="{BB962C8B-B14F-4D97-AF65-F5344CB8AC3E}">
        <p14:creationId xmlns:p14="http://schemas.microsoft.com/office/powerpoint/2010/main" val="1598623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AE0866E-2DA0-4B8B-A694-93F1B46F79B7}" type="datetimeFigureOut">
              <a:rPr lang="en-US" smtClean="0"/>
              <a:t>11/29/2017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F8E7D2-F9E5-43D9-BCCD-DE31114AF562}" type="slidenum">
              <a:rPr lang="en-US" smtClean="0"/>
              <a:t>‹#›</a:t>
            </a:fld>
            <a:endParaRPr lang="en-US"/>
          </a:p>
        </p:txBody>
      </p:sp>
    </p:spTree>
    <p:extLst>
      <p:ext uri="{BB962C8B-B14F-4D97-AF65-F5344CB8AC3E}">
        <p14:creationId xmlns:p14="http://schemas.microsoft.com/office/powerpoint/2010/main" val="20766816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AE0866E-2DA0-4B8B-A694-93F1B46F79B7}" type="datetimeFigureOut">
              <a:rPr lang="en-US" smtClean="0"/>
              <a:t>11/29/2017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F8E7D2-F9E5-43D9-BCCD-DE31114AF562}" type="slidenum">
              <a:rPr lang="en-US" smtClean="0"/>
              <a:t>‹#›</a:t>
            </a:fld>
            <a:endParaRPr lang="en-US"/>
          </a:p>
        </p:txBody>
      </p:sp>
    </p:spTree>
    <p:extLst>
      <p:ext uri="{BB962C8B-B14F-4D97-AF65-F5344CB8AC3E}">
        <p14:creationId xmlns:p14="http://schemas.microsoft.com/office/powerpoint/2010/main" val="24923834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657600" y="2130426"/>
            <a:ext cx="8026400" cy="1470025"/>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3657600" y="3657600"/>
            <a:ext cx="8026400" cy="1752600"/>
          </a:xfrm>
        </p:spPr>
        <p:txBody>
          <a:bodyPr>
            <a:normAutofit/>
          </a:bodyPr>
          <a:lstStyle>
            <a:lvl1pPr marL="0" indent="0" algn="ctr">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526C4A88-7E4D-4C26-9395-B41B3BEAFD91}" type="datetimeFigureOut">
              <a:rPr lang="en-US">
                <a:solidFill>
                  <a:prstClr val="black">
                    <a:tint val="75000"/>
                  </a:prstClr>
                </a:solidFill>
              </a:rPr>
              <a:pPr/>
              <a:t>11/29/2017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213092C-E5CD-4433-B4FD-4E108A0E0B5A}"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279073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AE0866E-2DA0-4B8B-A694-93F1B46F79B7}" type="datetimeFigureOut">
              <a:rPr lang="en-US" smtClean="0"/>
              <a:t>11/29/2017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F8E7D2-F9E5-43D9-BCCD-DE31114AF562}" type="slidenum">
              <a:rPr lang="en-US" smtClean="0"/>
              <a:t>‹#›</a:t>
            </a:fld>
            <a:endParaRPr lang="en-US"/>
          </a:p>
        </p:txBody>
      </p:sp>
    </p:spTree>
    <p:extLst>
      <p:ext uri="{BB962C8B-B14F-4D97-AF65-F5344CB8AC3E}">
        <p14:creationId xmlns:p14="http://schemas.microsoft.com/office/powerpoint/2010/main" val="5671874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AE0866E-2DA0-4B8B-A694-93F1B46F79B7}" type="datetimeFigureOut">
              <a:rPr lang="en-US" smtClean="0"/>
              <a:t>11/29/2017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F8E7D2-F9E5-43D9-BCCD-DE31114AF562}" type="slidenum">
              <a:rPr lang="en-US" smtClean="0"/>
              <a:t>‹#›</a:t>
            </a:fld>
            <a:endParaRPr lang="en-US"/>
          </a:p>
        </p:txBody>
      </p:sp>
    </p:spTree>
    <p:extLst>
      <p:ext uri="{BB962C8B-B14F-4D97-AF65-F5344CB8AC3E}">
        <p14:creationId xmlns:p14="http://schemas.microsoft.com/office/powerpoint/2010/main" val="22827840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AE0866E-2DA0-4B8B-A694-93F1B46F79B7}" type="datetimeFigureOut">
              <a:rPr lang="en-US" smtClean="0"/>
              <a:t>11/29/2017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F8E7D2-F9E5-43D9-BCCD-DE31114AF562}" type="slidenum">
              <a:rPr lang="en-US" smtClean="0"/>
              <a:t>‹#›</a:t>
            </a:fld>
            <a:endParaRPr lang="en-US"/>
          </a:p>
        </p:txBody>
      </p:sp>
    </p:spTree>
    <p:extLst>
      <p:ext uri="{BB962C8B-B14F-4D97-AF65-F5344CB8AC3E}">
        <p14:creationId xmlns:p14="http://schemas.microsoft.com/office/powerpoint/2010/main" val="6323231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AE0866E-2DA0-4B8B-A694-93F1B46F79B7}" type="datetimeFigureOut">
              <a:rPr lang="en-US" smtClean="0"/>
              <a:t>11/29/2017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5F8E7D2-F9E5-43D9-BCCD-DE31114AF562}" type="slidenum">
              <a:rPr lang="en-US" smtClean="0"/>
              <a:t>‹#›</a:t>
            </a:fld>
            <a:endParaRPr lang="en-US"/>
          </a:p>
        </p:txBody>
      </p:sp>
    </p:spTree>
    <p:extLst>
      <p:ext uri="{BB962C8B-B14F-4D97-AF65-F5344CB8AC3E}">
        <p14:creationId xmlns:p14="http://schemas.microsoft.com/office/powerpoint/2010/main" val="23231782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AE0866E-2DA0-4B8B-A694-93F1B46F79B7}" type="datetimeFigureOut">
              <a:rPr lang="en-US" smtClean="0"/>
              <a:t>11/29/2017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5F8E7D2-F9E5-43D9-BCCD-DE31114AF562}" type="slidenum">
              <a:rPr lang="en-US" smtClean="0"/>
              <a:t>‹#›</a:t>
            </a:fld>
            <a:endParaRPr lang="en-US"/>
          </a:p>
        </p:txBody>
      </p:sp>
    </p:spTree>
    <p:extLst>
      <p:ext uri="{BB962C8B-B14F-4D97-AF65-F5344CB8AC3E}">
        <p14:creationId xmlns:p14="http://schemas.microsoft.com/office/powerpoint/2010/main" val="14568480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E0866E-2DA0-4B8B-A694-93F1B46F79B7}" type="datetimeFigureOut">
              <a:rPr lang="en-US" smtClean="0"/>
              <a:t>11/29/2017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5F8E7D2-F9E5-43D9-BCCD-DE31114AF562}" type="slidenum">
              <a:rPr lang="en-US" smtClean="0"/>
              <a:t>‹#›</a:t>
            </a:fld>
            <a:endParaRPr lang="en-US"/>
          </a:p>
        </p:txBody>
      </p:sp>
    </p:spTree>
    <p:extLst>
      <p:ext uri="{BB962C8B-B14F-4D97-AF65-F5344CB8AC3E}">
        <p14:creationId xmlns:p14="http://schemas.microsoft.com/office/powerpoint/2010/main" val="20163640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2AE0866E-2DA0-4B8B-A694-93F1B46F79B7}" type="datetimeFigureOut">
              <a:rPr lang="en-US" smtClean="0"/>
              <a:t>11/29/2017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F8E7D2-F9E5-43D9-BCCD-DE31114AF562}" type="slidenum">
              <a:rPr lang="en-US" smtClean="0"/>
              <a:t>‹#›</a:t>
            </a:fld>
            <a:endParaRPr lang="en-US"/>
          </a:p>
        </p:txBody>
      </p:sp>
    </p:spTree>
    <p:extLst>
      <p:ext uri="{BB962C8B-B14F-4D97-AF65-F5344CB8AC3E}">
        <p14:creationId xmlns:p14="http://schemas.microsoft.com/office/powerpoint/2010/main" val="23607286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2AE0866E-2DA0-4B8B-A694-93F1B46F79B7}" type="datetimeFigureOut">
              <a:rPr lang="en-US" smtClean="0"/>
              <a:t>11/29/2017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F8E7D2-F9E5-43D9-BCCD-DE31114AF562}" type="slidenum">
              <a:rPr lang="en-US" smtClean="0"/>
              <a:t>‹#›</a:t>
            </a:fld>
            <a:endParaRPr lang="en-US"/>
          </a:p>
        </p:txBody>
      </p:sp>
    </p:spTree>
    <p:extLst>
      <p:ext uri="{BB962C8B-B14F-4D97-AF65-F5344CB8AC3E}">
        <p14:creationId xmlns:p14="http://schemas.microsoft.com/office/powerpoint/2010/main" val="32839754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E0866E-2DA0-4B8B-A694-93F1B46F79B7}" type="datetimeFigureOut">
              <a:rPr lang="en-US" smtClean="0"/>
              <a:t>11/29/2017</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F8E7D2-F9E5-43D9-BCCD-DE31114AF562}" type="slidenum">
              <a:rPr lang="en-US" smtClean="0"/>
              <a:t>‹#›</a:t>
            </a:fld>
            <a:endParaRPr lang="en-US"/>
          </a:p>
        </p:txBody>
      </p:sp>
      <p:pic>
        <p:nvPicPr>
          <p:cNvPr id="1026"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43086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70582958"/>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438400" y="304800"/>
            <a:ext cx="91440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438400" y="1600201"/>
            <a:ext cx="91440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6C4A88-7E4D-4C26-9395-B41B3BEAFD91}" type="datetimeFigureOut">
              <a:rPr lang="en-US" smtClean="0">
                <a:solidFill>
                  <a:prstClr val="black">
                    <a:tint val="75000"/>
                  </a:prstClr>
                </a:solidFill>
              </a:rPr>
              <a:pPr/>
              <a:t>11/29/2017</a:t>
            </a:fld>
            <a:endParaRPr lang="en-US" smtClean="0">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smtClean="0">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13092C-E5CD-4433-B4FD-4E108A0E0B5A}" type="slidenum">
              <a:rPr lang="en-US" smtClean="0">
                <a:solidFill>
                  <a:prstClr val="black">
                    <a:tint val="75000"/>
                  </a:prstClr>
                </a:solidFill>
              </a:rPr>
              <a:pPr/>
              <a:t>‹#›</a:t>
            </a:fld>
            <a:endParaRPr lang="en-US" smtClean="0">
              <a:solidFill>
                <a:prstClr val="black">
                  <a:tint val="75000"/>
                </a:prstClr>
              </a:solidFill>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88414559"/>
      </p:ext>
    </p:extLst>
  </p:cSld>
  <p:clrMap bg1="lt1" tx1="dk1" bg2="lt2" tx2="dk2" accent1="accent1" accent2="accent2" accent3="accent3" accent4="accent4" accent5="accent5" accent6="accent6" hlink="hlink" folHlink="folHlink"/>
  <p:sldLayoutIdLst>
    <p:sldLayoutId id="2147483853"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9.xml"/><Relationship Id="rId4" Type="http://schemas.openxmlformats.org/officeDocument/2006/relationships/image" Target="../media/image17.jpg"/></Relationships>
</file>

<file path=ppt/slides/_rels/slide10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1.xm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148.jpeg"/><Relationship Id="rId2" Type="http://schemas.openxmlformats.org/officeDocument/2006/relationships/notesSlide" Target="../notesSlides/notesSlide103.xml"/><Relationship Id="rId1" Type="http://schemas.openxmlformats.org/officeDocument/2006/relationships/slideLayout" Target="../slideLayouts/slideLayout2.xml"/><Relationship Id="rId4" Type="http://schemas.openxmlformats.org/officeDocument/2006/relationships/image" Target="../media/image149.jpeg"/></Relationships>
</file>

<file path=ppt/slides/_rels/slide104.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104.xml"/><Relationship Id="rId1" Type="http://schemas.openxmlformats.org/officeDocument/2006/relationships/slideLayout" Target="../slideLayouts/slideLayout2.xml"/><Relationship Id="rId4" Type="http://schemas.openxmlformats.org/officeDocument/2006/relationships/image" Target="../media/image151.png"/></Relationships>
</file>

<file path=ppt/slides/_rels/slide105.xml.rels><?xml version="1.0" encoding="UTF-8" standalone="yes"?>
<Relationships xmlns="http://schemas.openxmlformats.org/package/2006/relationships"><Relationship Id="rId8" Type="http://schemas.openxmlformats.org/officeDocument/2006/relationships/image" Target="../media/image157.png"/><Relationship Id="rId3" Type="http://schemas.openxmlformats.org/officeDocument/2006/relationships/image" Target="../media/image152.jpeg"/><Relationship Id="rId7" Type="http://schemas.openxmlformats.org/officeDocument/2006/relationships/image" Target="../media/image156.png"/><Relationship Id="rId2" Type="http://schemas.openxmlformats.org/officeDocument/2006/relationships/notesSlide" Target="../notesSlides/notesSlide105.xml"/><Relationship Id="rId1" Type="http://schemas.openxmlformats.org/officeDocument/2006/relationships/slideLayout" Target="../slideLayouts/slideLayout2.xml"/><Relationship Id="rId6" Type="http://schemas.openxmlformats.org/officeDocument/2006/relationships/image" Target="../media/image155.png"/><Relationship Id="rId5" Type="http://schemas.openxmlformats.org/officeDocument/2006/relationships/image" Target="../media/image154.png"/><Relationship Id="rId4" Type="http://schemas.openxmlformats.org/officeDocument/2006/relationships/image" Target="../media/image153.png"/><Relationship Id="rId9" Type="http://schemas.openxmlformats.org/officeDocument/2006/relationships/image" Target="../media/image158.png"/></Relationships>
</file>

<file path=ppt/slides/_rels/slide106.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106.xml"/><Relationship Id="rId1" Type="http://schemas.openxmlformats.org/officeDocument/2006/relationships/slideLayout" Target="../slideLayouts/slideLayout2.xml"/><Relationship Id="rId4" Type="http://schemas.openxmlformats.org/officeDocument/2006/relationships/image" Target="../media/image157.png"/></Relationships>
</file>

<file path=ppt/slides/_rels/slide107.xml.rels><?xml version="1.0" encoding="UTF-8" standalone="yes"?>
<Relationships xmlns="http://schemas.openxmlformats.org/package/2006/relationships"><Relationship Id="rId3" Type="http://schemas.openxmlformats.org/officeDocument/2006/relationships/image" Target="../media/image160.jpeg"/><Relationship Id="rId2" Type="http://schemas.openxmlformats.org/officeDocument/2006/relationships/notesSlide" Target="../notesSlides/notesSlide107.xml"/><Relationship Id="rId1" Type="http://schemas.openxmlformats.org/officeDocument/2006/relationships/slideLayout" Target="../slideLayouts/slideLayout2.xml"/><Relationship Id="rId4" Type="http://schemas.openxmlformats.org/officeDocument/2006/relationships/image" Target="../media/image161.jpeg"/></Relationships>
</file>

<file path=ppt/slides/_rels/slide108.xml.rels><?xml version="1.0" encoding="UTF-8" standalone="yes"?>
<Relationships xmlns="http://schemas.openxmlformats.org/package/2006/relationships"><Relationship Id="rId3" Type="http://schemas.openxmlformats.org/officeDocument/2006/relationships/image" Target="../media/image162.jpe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0.xml"/><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112.xml"/><Relationship Id="rId1" Type="http://schemas.openxmlformats.org/officeDocument/2006/relationships/slideLayout" Target="../slideLayouts/slideLayout2.xml"/><Relationship Id="rId5" Type="http://schemas.openxmlformats.org/officeDocument/2006/relationships/image" Target="../media/image165.jpeg"/><Relationship Id="rId4" Type="http://schemas.openxmlformats.org/officeDocument/2006/relationships/image" Target="../media/image164.jpeg"/></Relationships>
</file>

<file path=ppt/slides/_rels/slide1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3.xml"/><Relationship Id="rId1" Type="http://schemas.openxmlformats.org/officeDocument/2006/relationships/slideLayout" Target="../slideLayouts/slideLayout2.xml"/><Relationship Id="rId4" Type="http://schemas.openxmlformats.org/officeDocument/2006/relationships/image" Target="../media/image166.emf"/></Relationships>
</file>

<file path=ppt/slides/_rels/slide114.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notesSlide" Target="../notesSlides/notesSlide114.xml"/><Relationship Id="rId1" Type="http://schemas.openxmlformats.org/officeDocument/2006/relationships/slideLayout" Target="../slideLayouts/slideLayout2.xml"/><Relationship Id="rId4" Type="http://schemas.openxmlformats.org/officeDocument/2006/relationships/image" Target="../media/image168.png"/></Relationships>
</file>

<file path=ppt/slides/_rels/slide115.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170.jpe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171.jpe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172.jpe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notesSlide" Target="../notesSlides/notesSlide119.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2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0.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hyperlink" Target="http://www.theempowerpack.org/" TargetMode="External"/><Relationship Id="rId2" Type="http://schemas.openxmlformats.org/officeDocument/2006/relationships/notesSlide" Target="../notesSlides/notesSlide122.xml"/><Relationship Id="rId1" Type="http://schemas.openxmlformats.org/officeDocument/2006/relationships/slideLayout" Target="../slideLayouts/slideLayout2.xml"/><Relationship Id="rId4" Type="http://schemas.openxmlformats.org/officeDocument/2006/relationships/image" Target="../media/image175.png"/></Relationships>
</file>

<file path=ppt/slides/_rels/slide123.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125.xml"/><Relationship Id="rId1" Type="http://schemas.openxmlformats.org/officeDocument/2006/relationships/slideLayout" Target="../slideLayouts/slideLayout2.xml"/><Relationship Id="rId4" Type="http://schemas.openxmlformats.org/officeDocument/2006/relationships/hyperlink" Target="http://www.eatwellbewell.org/collaborators" TargetMode="Externa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7.xml"/><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179.jpeg"/><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0.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1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openxmlformats.org/officeDocument/2006/relationships/image" Target="../media/image37.jpeg"/></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41.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2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44.jpeg"/><Relationship Id="rId4" Type="http://schemas.openxmlformats.org/officeDocument/2006/relationships/image" Target="../media/image43.jpeg"/></Relationships>
</file>

<file path=ppt/slides/_rels/slide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49.jpeg"/><Relationship Id="rId5" Type="http://schemas.openxmlformats.org/officeDocument/2006/relationships/image" Target="../media/image48.png"/><Relationship Id="rId10" Type="http://schemas.openxmlformats.org/officeDocument/2006/relationships/image" Target="../media/image53.png"/><Relationship Id="rId4" Type="http://schemas.openxmlformats.org/officeDocument/2006/relationships/image" Target="../media/image47.png"/><Relationship Id="rId9" Type="http://schemas.openxmlformats.org/officeDocument/2006/relationships/image" Target="../media/image52.png"/></Relationships>
</file>

<file path=ppt/slides/_rels/slide3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9.jpe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jpeg"/></Relationships>
</file>

<file path=ppt/slides/_rels/slide3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diagramData" Target="../diagrams/data3.xml"/><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66.png"/><Relationship Id="rId4" Type="http://schemas.openxmlformats.org/officeDocument/2006/relationships/image" Target="../media/image65.png"/></Relationships>
</file>

<file path=ppt/slides/_rels/slide4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image" Target="../media/image71.jpeg"/><Relationship Id="rId4" Type="http://schemas.openxmlformats.org/officeDocument/2006/relationships/image" Target="../media/image70.png"/></Relationships>
</file>

<file path=ppt/slides/_rels/slide47.xml.rels><?xml version="1.0" encoding="UTF-8" standalone="yes"?>
<Relationships xmlns="http://schemas.openxmlformats.org/package/2006/relationships"><Relationship Id="rId8" Type="http://schemas.openxmlformats.org/officeDocument/2006/relationships/image" Target="../media/image72.jpe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 Id="rId9" Type="http://schemas.openxmlformats.org/officeDocument/2006/relationships/image" Target="../media/image73.jpeg"/></Relationships>
</file>

<file path=ppt/slides/_rels/slide48.xml.rels><?xml version="1.0" encoding="UTF-8" standalone="yes"?>
<Relationships xmlns="http://schemas.openxmlformats.org/package/2006/relationships"><Relationship Id="rId3" Type="http://schemas.openxmlformats.org/officeDocument/2006/relationships/image" Target="../media/image74.gif"/><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49.xml.rels><?xml version="1.0" encoding="UTF-8" standalone="yes"?>
<Relationships xmlns="http://schemas.openxmlformats.org/package/2006/relationships"><Relationship Id="rId8" Type="http://schemas.openxmlformats.org/officeDocument/2006/relationships/image" Target="../media/image81.jpeg"/><Relationship Id="rId3" Type="http://schemas.openxmlformats.org/officeDocument/2006/relationships/image" Target="../media/image76.jpeg"/><Relationship Id="rId7" Type="http://schemas.openxmlformats.org/officeDocument/2006/relationships/image" Target="../media/image80.jpeg"/><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image" Target="../media/image79.jpeg"/><Relationship Id="rId5" Type="http://schemas.openxmlformats.org/officeDocument/2006/relationships/image" Target="../media/image78.jpeg"/><Relationship Id="rId4" Type="http://schemas.openxmlformats.org/officeDocument/2006/relationships/image" Target="../media/image77.jpeg"/><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53.xml"/><Relationship Id="rId1" Type="http://schemas.openxmlformats.org/officeDocument/2006/relationships/slideLayout" Target="../slideLayouts/slideLayout2.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16.png"/></Relationships>
</file>

<file path=ppt/slides/_rels/slide5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88.jpeg"/></Relationships>
</file>

<file path=ppt/slides/_rels/slide55.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90.png"/></Relationships>
</file>

<file path=ppt/slides/_rels/slide56.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92.png"/><Relationship Id="rId7" Type="http://schemas.openxmlformats.org/officeDocument/2006/relationships/diagramColors" Target="../diagrams/colors5.xml"/><Relationship Id="rId2" Type="http://schemas.openxmlformats.org/officeDocument/2006/relationships/notesSlide" Target="../notesSlides/notesSlide57.xml"/><Relationship Id="rId1" Type="http://schemas.openxmlformats.org/officeDocument/2006/relationships/slideLayout" Target="../slideLayouts/slideLayout2.xml"/><Relationship Id="rId6" Type="http://schemas.openxmlformats.org/officeDocument/2006/relationships/diagramQuickStyle" Target="../diagrams/quickStyle5.xml"/><Relationship Id="rId11" Type="http://schemas.openxmlformats.org/officeDocument/2006/relationships/image" Target="../media/image95.png"/><Relationship Id="rId5" Type="http://schemas.openxmlformats.org/officeDocument/2006/relationships/diagramLayout" Target="../diagrams/layout5.xml"/><Relationship Id="rId10" Type="http://schemas.openxmlformats.org/officeDocument/2006/relationships/image" Target="../media/image94.jpeg"/><Relationship Id="rId4" Type="http://schemas.openxmlformats.org/officeDocument/2006/relationships/diagramData" Target="../diagrams/data5.xml"/><Relationship Id="rId9" Type="http://schemas.openxmlformats.org/officeDocument/2006/relationships/image" Target="../media/image93.png"/></Relationships>
</file>

<file path=ppt/slides/_rels/slide58.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58.xml"/><Relationship Id="rId1" Type="http://schemas.openxmlformats.org/officeDocument/2006/relationships/slideLayout" Target="../slideLayouts/slideLayout2.xml"/><Relationship Id="rId5" Type="http://schemas.openxmlformats.org/officeDocument/2006/relationships/image" Target="../media/image98.png"/><Relationship Id="rId4" Type="http://schemas.openxmlformats.org/officeDocument/2006/relationships/image" Target="../media/image97.png"/></Relationships>
</file>

<file path=ppt/slides/_rels/slide59.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59.xml"/><Relationship Id="rId1" Type="http://schemas.openxmlformats.org/officeDocument/2006/relationships/slideLayout" Target="../slideLayouts/slideLayout2.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6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8" Type="http://schemas.openxmlformats.org/officeDocument/2006/relationships/image" Target="../media/image111.jpe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65.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113.png"/><Relationship Id="rId7" Type="http://schemas.openxmlformats.org/officeDocument/2006/relationships/image" Target="../media/image117.png"/><Relationship Id="rId2" Type="http://schemas.openxmlformats.org/officeDocument/2006/relationships/notesSlide" Target="../notesSlides/notesSlide67.xml"/><Relationship Id="rId1" Type="http://schemas.openxmlformats.org/officeDocument/2006/relationships/slideLayout" Target="../slideLayouts/slideLayout2.xml"/><Relationship Id="rId6" Type="http://schemas.openxmlformats.org/officeDocument/2006/relationships/image" Target="../media/image116.png"/><Relationship Id="rId5" Type="http://schemas.openxmlformats.org/officeDocument/2006/relationships/image" Target="../media/image115.png"/><Relationship Id="rId4" Type="http://schemas.openxmlformats.org/officeDocument/2006/relationships/image" Target="../media/image114.png"/></Relationships>
</file>

<file path=ppt/slides/_rels/slide68.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76.xml"/><Relationship Id="rId1" Type="http://schemas.openxmlformats.org/officeDocument/2006/relationships/slideLayout" Target="../slideLayouts/slideLayout2.xml"/><Relationship Id="rId5" Type="http://schemas.openxmlformats.org/officeDocument/2006/relationships/image" Target="../media/image125.jpeg"/><Relationship Id="rId4" Type="http://schemas.openxmlformats.org/officeDocument/2006/relationships/image" Target="../media/image124.jpeg"/></Relationships>
</file>

<file path=ppt/slides/_rels/slide77.xml.rels><?xml version="1.0" encoding="UTF-8" standalone="yes"?>
<Relationships xmlns="http://schemas.openxmlformats.org/package/2006/relationships"><Relationship Id="rId8" Type="http://schemas.openxmlformats.org/officeDocument/2006/relationships/image" Target="../media/image131.jpeg"/><Relationship Id="rId3" Type="http://schemas.openxmlformats.org/officeDocument/2006/relationships/image" Target="../media/image126.jpeg"/><Relationship Id="rId7" Type="http://schemas.openxmlformats.org/officeDocument/2006/relationships/image" Target="../media/image130.jpeg"/><Relationship Id="rId2" Type="http://schemas.openxmlformats.org/officeDocument/2006/relationships/notesSlide" Target="../notesSlides/notesSlide77.xml"/><Relationship Id="rId1" Type="http://schemas.openxmlformats.org/officeDocument/2006/relationships/slideLayout" Target="../slideLayouts/slideLayout2.xml"/><Relationship Id="rId6" Type="http://schemas.openxmlformats.org/officeDocument/2006/relationships/image" Target="../media/image129.png"/><Relationship Id="rId5" Type="http://schemas.openxmlformats.org/officeDocument/2006/relationships/image" Target="../media/image128.png"/><Relationship Id="rId4" Type="http://schemas.openxmlformats.org/officeDocument/2006/relationships/image" Target="../media/image127.png"/><Relationship Id="rId9" Type="http://schemas.openxmlformats.org/officeDocument/2006/relationships/image" Target="../media/image16.png"/></Relationships>
</file>

<file path=ppt/slides/_rels/slide78.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notesSlide" Target="../notesSlides/notesSlide78.xml"/><Relationship Id="rId1" Type="http://schemas.openxmlformats.org/officeDocument/2006/relationships/slideLayout" Target="../slideLayouts/slideLayout2.xml"/><Relationship Id="rId5" Type="http://schemas.openxmlformats.org/officeDocument/2006/relationships/image" Target="../media/image134.jpeg"/><Relationship Id="rId4" Type="http://schemas.openxmlformats.org/officeDocument/2006/relationships/image" Target="../media/image133.jpeg"/></Relationships>
</file>

<file path=ppt/slides/_rels/slide79.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hyperlink" Target="https://drive.google.com/file/d/0B0-AF9OYPVmubExXUW9lQ3VIbjg/view" TargetMode="External"/></Relationships>
</file>

<file path=ppt/slides/_rels/slide8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136.jp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8" Type="http://schemas.openxmlformats.org/officeDocument/2006/relationships/image" Target="../media/image138.jpeg"/><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83.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84.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85.xml"/><Relationship Id="rId1" Type="http://schemas.openxmlformats.org/officeDocument/2006/relationships/slideLayout" Target="../slideLayouts/slideLayout2.xml"/><Relationship Id="rId4" Type="http://schemas.openxmlformats.org/officeDocument/2006/relationships/hyperlink" Target="http://www.eatwellbewell.org/collaborators" TargetMode="External"/></Relationships>
</file>

<file path=ppt/slides/_rels/slide8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141.jp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90.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90.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91.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141.jp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145.jpeg"/><Relationship Id="rId2" Type="http://schemas.openxmlformats.org/officeDocument/2006/relationships/notesSlide" Target="../notesSlides/notesSlide95.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47.jpeg"/><Relationship Id="rId4" Type="http://schemas.openxmlformats.org/officeDocument/2006/relationships/image" Target="../media/image146.jpeg"/></Relationships>
</file>

<file path=ppt/slides/_rels/slide96.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96.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97.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97.xm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98.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98.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99.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99.xml"/><Relationship Id="rId1" Type="http://schemas.openxmlformats.org/officeDocument/2006/relationships/slideLayout" Target="../slideLayouts/slideLayout2.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5600" y="2848883"/>
            <a:ext cx="8026400" cy="1470025"/>
          </a:xfrm>
        </p:spPr>
        <p:txBody>
          <a:bodyPr>
            <a:normAutofit/>
          </a:bodyPr>
          <a:lstStyle/>
          <a:p>
            <a:r>
              <a:rPr lang="en-US" sz="4000" b="1" dirty="0"/>
              <a:t>Power </a:t>
            </a:r>
            <a:r>
              <a:rPr lang="en-US" sz="4000" b="1" dirty="0" smtClean="0"/>
              <a:t>Up!</a:t>
            </a:r>
            <a:r>
              <a:rPr lang="en-US" sz="4000" b="1" dirty="0"/>
              <a:t/>
            </a:r>
            <a:br>
              <a:rPr lang="en-US" sz="4000" b="1" dirty="0"/>
            </a:br>
            <a:r>
              <a:rPr lang="en-US" sz="4000" b="1" dirty="0"/>
              <a:t> Empower Basic</a:t>
            </a:r>
          </a:p>
        </p:txBody>
      </p:sp>
      <p:sp>
        <p:nvSpPr>
          <p:cNvPr id="3" name="Subtitle 2"/>
          <p:cNvSpPr>
            <a:spLocks noGrp="1"/>
          </p:cNvSpPr>
          <p:nvPr>
            <p:ph type="subTitle" idx="1"/>
          </p:nvPr>
        </p:nvSpPr>
        <p:spPr>
          <a:xfrm>
            <a:off x="4165600" y="4523014"/>
            <a:ext cx="8026400" cy="1752600"/>
          </a:xfrm>
        </p:spPr>
        <p:txBody>
          <a:bodyPr/>
          <a:lstStyle/>
          <a:p>
            <a:r>
              <a:rPr lang="en-US" dirty="0">
                <a:solidFill>
                  <a:schemeClr val="tx1"/>
                </a:solidFill>
              </a:rPr>
              <a:t>Presenter Name</a:t>
            </a:r>
          </a:p>
          <a:p>
            <a:r>
              <a:rPr lang="en-US" dirty="0">
                <a:solidFill>
                  <a:schemeClr val="tx1"/>
                </a:solidFill>
              </a:rPr>
              <a:t>Date</a:t>
            </a:r>
          </a:p>
          <a:p>
            <a:endParaRPr lang="en-US" dirty="0"/>
          </a:p>
        </p:txBody>
      </p:sp>
    </p:spTree>
    <p:extLst>
      <p:ext uri="{BB962C8B-B14F-4D97-AF65-F5344CB8AC3E}">
        <p14:creationId xmlns:p14="http://schemas.microsoft.com/office/powerpoint/2010/main" val="11201702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3181865" y="225745"/>
            <a:ext cx="1694935" cy="1694935"/>
          </a:xfrm>
          <a:prstGeom prst="rect">
            <a:avLst/>
          </a:prstGeom>
        </p:spPr>
      </p:pic>
      <p:sp>
        <p:nvSpPr>
          <p:cNvPr id="2" name="Title 1"/>
          <p:cNvSpPr>
            <a:spLocks noGrp="1"/>
          </p:cNvSpPr>
          <p:nvPr>
            <p:ph type="title"/>
          </p:nvPr>
        </p:nvSpPr>
        <p:spPr>
          <a:xfrm>
            <a:off x="1624263" y="0"/>
            <a:ext cx="3147761" cy="1600200"/>
          </a:xfrm>
        </p:spPr>
        <p:txBody>
          <a:bodyPr/>
          <a:lstStyle/>
          <a:p>
            <a:r>
              <a:rPr lang="en-US" dirty="0">
                <a:latin typeface="Rockwell Extra Bold" panose="02060903040505020403" pitchFamily="18" charset="0"/>
              </a:rPr>
              <a:t>Power UP</a:t>
            </a:r>
          </a:p>
        </p:txBody>
      </p:sp>
      <p:pic>
        <p:nvPicPr>
          <p:cNvPr id="5" name="Content Placeholder 4"/>
          <p:cNvPicPr>
            <a:picLocks noGrp="1" noChangeAspect="1"/>
          </p:cNvPicPr>
          <p:nvPr>
            <p:ph type="pic" idx="1"/>
          </p:nvPr>
        </p:nvPicPr>
        <p:blipFill>
          <a:blip r:embed="rId4">
            <a:extLst>
              <a:ext uri="{28A0092B-C50C-407E-A947-70E740481C1C}">
                <a14:useLocalDpi xmlns:a14="http://schemas.microsoft.com/office/drawing/2010/main" val="0"/>
              </a:ext>
            </a:extLst>
          </a:blip>
          <a:srcRect t="13962" b="13962"/>
          <a:stretch>
            <a:fillRect/>
          </a:stretch>
        </p:blipFill>
        <p:spPr>
          <a:xfrm>
            <a:off x="4695096" y="800100"/>
            <a:ext cx="7315200" cy="4114800"/>
          </a:xfrm>
        </p:spPr>
      </p:pic>
      <p:sp>
        <p:nvSpPr>
          <p:cNvPr id="6" name="Text Placeholder 5"/>
          <p:cNvSpPr>
            <a:spLocks noGrp="1"/>
          </p:cNvSpPr>
          <p:nvPr>
            <p:ph type="body" sz="half" idx="2"/>
          </p:nvPr>
        </p:nvSpPr>
        <p:spPr>
          <a:xfrm>
            <a:off x="1764075" y="2501343"/>
            <a:ext cx="2931021" cy="1914245"/>
          </a:xfrm>
        </p:spPr>
        <p:txBody>
          <a:bodyPr>
            <a:normAutofit fontScale="92500" lnSpcReduction="10000"/>
          </a:bodyPr>
          <a:lstStyle/>
          <a:p>
            <a:r>
              <a:rPr lang="en-US" sz="2800" dirty="0"/>
              <a:t>Children have developed 1000 </a:t>
            </a:r>
            <a:r>
              <a:rPr lang="en-US" sz="2800" b="1" i="1" dirty="0"/>
              <a:t>TRILLION </a:t>
            </a:r>
            <a:r>
              <a:rPr lang="en-US" sz="2800" dirty="0"/>
              <a:t>connections by age…</a:t>
            </a:r>
          </a:p>
        </p:txBody>
      </p:sp>
      <p:sp>
        <p:nvSpPr>
          <p:cNvPr id="7" name="Rectangle: Rounded Corners 6"/>
          <p:cNvSpPr/>
          <p:nvPr/>
        </p:nvSpPr>
        <p:spPr>
          <a:xfrm>
            <a:off x="1764075" y="5228348"/>
            <a:ext cx="1927654" cy="12974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ln w="0"/>
                <a:solidFill>
                  <a:schemeClr val="tx1"/>
                </a:solidFill>
                <a:effectLst>
                  <a:outerShdw blurRad="38100" dist="19050" dir="2700000" algn="tl" rotWithShape="0">
                    <a:schemeClr val="dk1">
                      <a:alpha val="40000"/>
                    </a:schemeClr>
                  </a:outerShdw>
                </a:effectLst>
                <a:latin typeface="Rockwell Extra Bold" panose="02060903040505020403" pitchFamily="18" charset="0"/>
              </a:rPr>
              <a:t>3</a:t>
            </a:r>
          </a:p>
        </p:txBody>
      </p:sp>
      <p:sp>
        <p:nvSpPr>
          <p:cNvPr id="8" name="Rectangle: Rounded Corners 7"/>
          <p:cNvSpPr/>
          <p:nvPr/>
        </p:nvSpPr>
        <p:spPr>
          <a:xfrm>
            <a:off x="4319228" y="5228348"/>
            <a:ext cx="1927654" cy="1297460"/>
          </a:xfrm>
          <a:prstGeom prst="roundRect">
            <a:avLst/>
          </a:prstGeom>
          <a:solidFill>
            <a:srgbClr val="FF0000"/>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4800" dirty="0">
                <a:ln w="0"/>
                <a:solidFill>
                  <a:schemeClr val="tx1"/>
                </a:solidFill>
                <a:effectLst>
                  <a:outerShdw blurRad="38100" dist="19050" dir="2700000" algn="tl" rotWithShape="0">
                    <a:schemeClr val="dk1">
                      <a:alpha val="40000"/>
                    </a:schemeClr>
                  </a:outerShdw>
                </a:effectLst>
                <a:latin typeface="Rockwell Extra Bold" panose="02060903040505020403" pitchFamily="18" charset="0"/>
              </a:rPr>
              <a:t>5</a:t>
            </a:r>
          </a:p>
        </p:txBody>
      </p:sp>
    </p:spTree>
    <p:extLst>
      <p:ext uri="{BB962C8B-B14F-4D97-AF65-F5344CB8AC3E}">
        <p14:creationId xmlns:p14="http://schemas.microsoft.com/office/powerpoint/2010/main" val="539867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7">
                                            <p:bg/>
                                          </p:spTgt>
                                        </p:tgtEl>
                                        <p:attrNameLst>
                                          <p:attrName>r</p:attrName>
                                        </p:attrNameLst>
                                      </p:cBhvr>
                                    </p:animRot>
                                  </p:childTnLst>
                                </p:cTn>
                              </p:par>
                              <p:par>
                                <p:cTn id="7" presetID="8" presetClass="emph" presetSubtype="0" fill="hold" grpId="0" nodeType="withEffect">
                                  <p:stCondLst>
                                    <p:cond delay="0"/>
                                  </p:stCondLst>
                                  <p:childTnLst>
                                    <p:animRot by="21600000">
                                      <p:cBhvr>
                                        <p:cTn id="8" dur="2000" fill="hold"/>
                                        <p:tgtEl>
                                          <p:spTgt spid="7">
                                            <p:txEl>
                                              <p:pRg st="0" end="0"/>
                                            </p:txEl>
                                          </p:spTgt>
                                        </p:tgtEl>
                                        <p:attrNameLst>
                                          <p:attrName>r</p:attrName>
                                        </p:attrNameLst>
                                      </p:cBhvr>
                                    </p:animRot>
                                  </p:childTnLst>
                                </p:cTn>
                              </p:par>
                              <p:par>
                                <p:cTn id="9" presetID="2" presetClass="exit" presetSubtype="4" fill="hold" grpId="0" nodeType="withEffect">
                                  <p:stCondLst>
                                    <p:cond delay="0"/>
                                  </p:stCondLst>
                                  <p:childTnLst>
                                    <p:anim calcmode="lin" valueType="num">
                                      <p:cBhvr additive="base">
                                        <p:cTn id="10" dur="500"/>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1" dur="500"/>
                                        <p:tgtEl>
                                          <p:spTgt spid="8">
                                            <p:txEl>
                                              <p:pRg st="0" end="0"/>
                                            </p:txEl>
                                          </p:spTgt>
                                        </p:tgtEl>
                                        <p:attrNameLst>
                                          <p:attrName>ppt_y</p:attrName>
                                        </p:attrNameLst>
                                      </p:cBhvr>
                                      <p:tavLst>
                                        <p:tav tm="0">
                                          <p:val>
                                            <p:strVal val="ppt_y"/>
                                          </p:val>
                                        </p:tav>
                                        <p:tav tm="100000">
                                          <p:val>
                                            <p:strVal val="1+ppt_h/2"/>
                                          </p:val>
                                        </p:tav>
                                      </p:tavLst>
                                    </p:anim>
                                    <p:set>
                                      <p:cBhvr>
                                        <p:cTn id="12" dur="1" fill="hold">
                                          <p:stCondLst>
                                            <p:cond delay="499"/>
                                          </p:stCondLst>
                                        </p:cTn>
                                        <p:tgtEl>
                                          <p:spTgt spid="8">
                                            <p:txEl>
                                              <p:pRg st="0" end="0"/>
                                            </p:txEl>
                                          </p:spTgt>
                                        </p:tgtEl>
                                        <p:attrNameLst>
                                          <p:attrName>style.visibility</p:attrName>
                                        </p:attrNameLst>
                                      </p:cBhvr>
                                      <p:to>
                                        <p:strVal val="hidden"/>
                                      </p:to>
                                    </p:set>
                                  </p:childTnLst>
                                </p:cTn>
                              </p:par>
                              <p:par>
                                <p:cTn id="13" presetID="2" presetClass="exit" presetSubtype="4" fill="hold" grpId="0" nodeType="withEffect">
                                  <p:stCondLst>
                                    <p:cond delay="0"/>
                                  </p:stCondLst>
                                  <p:childTnLst>
                                    <p:anim calcmode="lin" valueType="num">
                                      <p:cBhvr additive="base">
                                        <p:cTn id="14" dur="500"/>
                                        <p:tgtEl>
                                          <p:spTgt spid="8">
                                            <p:bg/>
                                          </p:spTgt>
                                        </p:tgtEl>
                                        <p:attrNameLst>
                                          <p:attrName>ppt_x</p:attrName>
                                        </p:attrNameLst>
                                      </p:cBhvr>
                                      <p:tavLst>
                                        <p:tav tm="0">
                                          <p:val>
                                            <p:strVal val="ppt_x"/>
                                          </p:val>
                                        </p:tav>
                                        <p:tav tm="100000">
                                          <p:val>
                                            <p:strVal val="ppt_x"/>
                                          </p:val>
                                        </p:tav>
                                      </p:tavLst>
                                    </p:anim>
                                    <p:anim calcmode="lin" valueType="num">
                                      <p:cBhvr additive="base">
                                        <p:cTn id="15" dur="500"/>
                                        <p:tgtEl>
                                          <p:spTgt spid="8">
                                            <p:bg/>
                                          </p:spTgt>
                                        </p:tgtEl>
                                        <p:attrNameLst>
                                          <p:attrName>ppt_y</p:attrName>
                                        </p:attrNameLst>
                                      </p:cBhvr>
                                      <p:tavLst>
                                        <p:tav tm="0">
                                          <p:val>
                                            <p:strVal val="ppt_y"/>
                                          </p:val>
                                        </p:tav>
                                        <p:tav tm="100000">
                                          <p:val>
                                            <p:strVal val="1+ppt_h/2"/>
                                          </p:val>
                                        </p:tav>
                                      </p:tavLst>
                                    </p:anim>
                                    <p:set>
                                      <p:cBhvr>
                                        <p:cTn id="16" dur="1" fill="hold">
                                          <p:stCondLst>
                                            <p:cond delay="499"/>
                                          </p:stCondLst>
                                        </p:cTn>
                                        <p:tgtEl>
                                          <p:spTgt spid="8">
                                            <p:bg/>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animBg="1"/>
      <p:bldP spid="8" grpId="0" build="allAtOnce"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descr="http://photos.gograph.com/thumbs/CSP/CSP297/k20747070.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359793" y="1417638"/>
            <a:ext cx="3869255" cy="38692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084624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1475875" y="0"/>
            <a:ext cx="3558462" cy="2948683"/>
          </a:xfrm>
        </p:spPr>
        <p:txBody>
          <a:bodyPr>
            <a:noAutofit/>
          </a:bodyPr>
          <a:lstStyle/>
          <a:p>
            <a:r>
              <a:rPr lang="en-US" sz="4400" b="1" dirty="0">
                <a:solidFill>
                  <a:schemeClr val="tx1"/>
                </a:solidFill>
                <a:effectLst>
                  <a:outerShdw blurRad="38100" dist="38100" dir="2700000" algn="tl">
                    <a:srgbClr val="000000">
                      <a:alpha val="43137"/>
                    </a:srgbClr>
                  </a:outerShdw>
                </a:effectLst>
              </a:rPr>
              <a:t>Empower: </a:t>
            </a:r>
          </a:p>
          <a:p>
            <a:r>
              <a:rPr lang="en-US" sz="4400" b="1" dirty="0">
                <a:solidFill>
                  <a:schemeClr val="tx1"/>
                </a:solidFill>
                <a:effectLst>
                  <a:outerShdw blurRad="38100" dist="38100" dir="2700000" algn="tl">
                    <a:srgbClr val="000000">
                      <a:alpha val="43137"/>
                    </a:srgbClr>
                  </a:outerShdw>
                </a:effectLst>
              </a:rPr>
              <a:t>Family Engagement</a:t>
            </a:r>
          </a:p>
        </p:txBody>
      </p:sp>
      <p:pic>
        <p:nvPicPr>
          <p:cNvPr id="6" name="Picture 2" descr="empower-schools.jpg (320×3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7413" y="0"/>
            <a:ext cx="645458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885030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Would You Do?</a:t>
            </a:r>
          </a:p>
        </p:txBody>
      </p:sp>
      <p:sp>
        <p:nvSpPr>
          <p:cNvPr id="3" name="Content Placeholder 2"/>
          <p:cNvSpPr>
            <a:spLocks noGrp="1"/>
          </p:cNvSpPr>
          <p:nvPr>
            <p:ph idx="1"/>
          </p:nvPr>
        </p:nvSpPr>
        <p:spPr>
          <a:xfrm>
            <a:off x="1616528" y="1600201"/>
            <a:ext cx="9965871" cy="4525963"/>
          </a:xfrm>
        </p:spPr>
        <p:txBody>
          <a:bodyPr>
            <a:normAutofit fontScale="92500"/>
          </a:bodyPr>
          <a:lstStyle/>
          <a:p>
            <a:pPr marL="0" indent="0">
              <a:buNone/>
            </a:pPr>
            <a:r>
              <a:rPr lang="en-US" dirty="0"/>
              <a:t>A new child, Rosie, may join your facility next week. You are giving the family a tour and they share concerns about Rosie staying healthy while she is at the facility. How would you share with Rosie’s family ways your program promotes health?</a:t>
            </a:r>
          </a:p>
          <a:p>
            <a:pPr marL="0" indent="0">
              <a:buNone/>
            </a:pPr>
            <a:endParaRPr lang="en-US" dirty="0"/>
          </a:p>
          <a:p>
            <a:pPr marL="0" indent="0">
              <a:buNone/>
            </a:pPr>
            <a:r>
              <a:rPr lang="en-US" dirty="0"/>
              <a:t>What would you do?</a:t>
            </a:r>
          </a:p>
          <a:p>
            <a:r>
              <a:rPr lang="en-US" dirty="0"/>
              <a:t> Identify 2-3 talking points you would share with Rosie’s family about ways you support healthy child development at your program. </a:t>
            </a:r>
          </a:p>
        </p:txBody>
      </p:sp>
      <p:pic>
        <p:nvPicPr>
          <p:cNvPr id="4" name="Content Placeholder 3"/>
          <p:cNvPicPr>
            <a:picLocks noChangeAspect="1"/>
          </p:cNvPicPr>
          <p:nvPr/>
        </p:nvPicPr>
        <p:blipFill>
          <a:blip r:embed="rId3"/>
          <a:stretch>
            <a:fillRect/>
          </a:stretch>
        </p:blipFill>
        <p:spPr>
          <a:xfrm>
            <a:off x="9116125" y="0"/>
            <a:ext cx="1600201" cy="1600201"/>
          </a:xfrm>
          <a:prstGeom prst="rect">
            <a:avLst/>
          </a:prstGeom>
        </p:spPr>
      </p:pic>
      <p:pic>
        <p:nvPicPr>
          <p:cNvPr id="5" name="Content Placeholder 3"/>
          <p:cNvPicPr>
            <a:picLocks noChangeAspect="1"/>
          </p:cNvPicPr>
          <p:nvPr/>
        </p:nvPicPr>
        <p:blipFill>
          <a:blip r:embed="rId3"/>
          <a:stretch>
            <a:fillRect/>
          </a:stretch>
        </p:blipFill>
        <p:spPr>
          <a:xfrm>
            <a:off x="9183858" y="0"/>
            <a:ext cx="1600201" cy="1600201"/>
          </a:xfrm>
          <a:prstGeom prst="rect">
            <a:avLst/>
          </a:prstGeom>
        </p:spPr>
      </p:pic>
    </p:spTree>
    <p:extLst>
      <p:ext uri="{BB962C8B-B14F-4D97-AF65-F5344CB8AC3E}">
        <p14:creationId xmlns:p14="http://schemas.microsoft.com/office/powerpoint/2010/main" val="358509062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Family Engagement</a:t>
            </a:r>
          </a:p>
        </p:txBody>
      </p:sp>
      <p:pic>
        <p:nvPicPr>
          <p:cNvPr id="2050" name="Picture 2" descr="http://www.stpaulschildcare.org/uploads/3/4/5/2/3452557/918854828_ori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13626" y="2058988"/>
            <a:ext cx="8448675" cy="307657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na-production.s3.amazonaws.com/images/family-engagement-much-volunteering-school_imag.original.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3445" y="2058989"/>
            <a:ext cx="4612556" cy="3076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869540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Do You Do It?</a:t>
            </a:r>
          </a:p>
        </p:txBody>
      </p:sp>
      <p:sp>
        <p:nvSpPr>
          <p:cNvPr id="3" name="Content Placeholder 2"/>
          <p:cNvSpPr>
            <a:spLocks noGrp="1"/>
          </p:cNvSpPr>
          <p:nvPr>
            <p:ph idx="1"/>
          </p:nvPr>
        </p:nvSpPr>
        <p:spPr>
          <a:xfrm>
            <a:off x="3524250" y="2057401"/>
            <a:ext cx="5657850" cy="3394472"/>
          </a:xfrm>
        </p:spPr>
        <p:txBody>
          <a:bodyPr/>
          <a:lstStyle/>
          <a:p>
            <a:r>
              <a:rPr lang="en-US" dirty="0"/>
              <a:t>Step #1 – CONNECT </a:t>
            </a:r>
          </a:p>
        </p:txBody>
      </p:sp>
      <p:pic>
        <p:nvPicPr>
          <p:cNvPr id="4" name="Picture 3"/>
          <p:cNvPicPr>
            <a:picLocks noChangeAspect="1"/>
          </p:cNvPicPr>
          <p:nvPr/>
        </p:nvPicPr>
        <p:blipFill>
          <a:blip r:embed="rId3"/>
          <a:stretch>
            <a:fillRect/>
          </a:stretch>
        </p:blipFill>
        <p:spPr>
          <a:xfrm rot="21046432">
            <a:off x="2230412" y="3103747"/>
            <a:ext cx="3771900" cy="3228861"/>
          </a:xfrm>
          <a:prstGeom prst="rect">
            <a:avLst/>
          </a:prstGeom>
        </p:spPr>
      </p:pic>
      <p:pic>
        <p:nvPicPr>
          <p:cNvPr id="5" name="Picture 4"/>
          <p:cNvPicPr>
            <a:picLocks noChangeAspect="1"/>
          </p:cNvPicPr>
          <p:nvPr/>
        </p:nvPicPr>
        <p:blipFill>
          <a:blip r:embed="rId4"/>
          <a:stretch>
            <a:fillRect/>
          </a:stretch>
        </p:blipFill>
        <p:spPr>
          <a:xfrm rot="1704895">
            <a:off x="7208741" y="2942483"/>
            <a:ext cx="4286250" cy="2821781"/>
          </a:xfrm>
          <a:prstGeom prst="rect">
            <a:avLst/>
          </a:prstGeom>
        </p:spPr>
      </p:pic>
    </p:spTree>
    <p:extLst>
      <p:ext uri="{BB962C8B-B14F-4D97-AF65-F5344CB8AC3E}">
        <p14:creationId xmlns:p14="http://schemas.microsoft.com/office/powerpoint/2010/main" val="293684442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Do You Do It? </a:t>
            </a:r>
          </a:p>
        </p:txBody>
      </p:sp>
      <p:sp>
        <p:nvSpPr>
          <p:cNvPr id="3" name="Content Placeholder 2"/>
          <p:cNvSpPr>
            <a:spLocks noGrp="1"/>
          </p:cNvSpPr>
          <p:nvPr>
            <p:ph idx="1"/>
          </p:nvPr>
        </p:nvSpPr>
        <p:spPr>
          <a:xfrm>
            <a:off x="3701271" y="1126692"/>
            <a:ext cx="5600700" cy="3394472"/>
          </a:xfrm>
        </p:spPr>
        <p:txBody>
          <a:bodyPr/>
          <a:lstStyle/>
          <a:p>
            <a:r>
              <a:rPr lang="en-US" dirty="0"/>
              <a:t>Step #2 - Engage</a:t>
            </a:r>
          </a:p>
        </p:txBody>
      </p:sp>
      <p:grpSp>
        <p:nvGrpSpPr>
          <p:cNvPr id="6" name="Group 5"/>
          <p:cNvGrpSpPr/>
          <p:nvPr/>
        </p:nvGrpSpPr>
        <p:grpSpPr>
          <a:xfrm>
            <a:off x="2529043" y="1674838"/>
            <a:ext cx="7133914" cy="4929510"/>
            <a:chOff x="4629802" y="1259857"/>
            <a:chExt cx="3816239" cy="2573842"/>
          </a:xfrm>
        </p:grpSpPr>
        <p:pic>
          <p:nvPicPr>
            <p:cNvPr id="7" name="Picture 6" descr="Related image"/>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629802" y="1259857"/>
              <a:ext cx="3816239" cy="257384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325238" y="1826511"/>
              <a:ext cx="889269" cy="1173562"/>
            </a:xfrm>
            <a:prstGeom prst="rect">
              <a:avLst/>
            </a:prstGeom>
            <a:ln w="38100">
              <a:solidFill>
                <a:schemeClr val="accent6">
                  <a:lumMod val="60000"/>
                  <a:lumOff val="40000"/>
                </a:schemeClr>
              </a:solidFill>
            </a:ln>
          </p:spPr>
        </p:pic>
        <p:sp>
          <p:nvSpPr>
            <p:cNvPr id="9" name="TextBox 4"/>
            <p:cNvSpPr txBox="1"/>
            <p:nvPr/>
          </p:nvSpPr>
          <p:spPr>
            <a:xfrm>
              <a:off x="5864030" y="1476641"/>
              <a:ext cx="2001812" cy="34266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latin typeface="Aharoni" panose="02010803020104030203" pitchFamily="2" charset="-79"/>
                  <a:cs typeface="Aharoni" panose="02010803020104030203" pitchFamily="2" charset="-79"/>
                </a:rPr>
                <a:t>PARENT BOARD</a:t>
              </a:r>
            </a:p>
          </p:txBody>
        </p:sp>
      </p:grpSp>
      <p:pic>
        <p:nvPicPr>
          <p:cNvPr id="11"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89263" y="2823928"/>
            <a:ext cx="2639541" cy="2037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2" name="Group 11"/>
          <p:cNvGrpSpPr/>
          <p:nvPr/>
        </p:nvGrpSpPr>
        <p:grpSpPr>
          <a:xfrm>
            <a:off x="4064696" y="5085371"/>
            <a:ext cx="4091081" cy="1268868"/>
            <a:chOff x="517163" y="2165935"/>
            <a:chExt cx="3465115" cy="2250795"/>
          </a:xfrm>
        </p:grpSpPr>
        <p:pic>
          <p:nvPicPr>
            <p:cNvPr id="13" name="Picture 1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17163" y="2176254"/>
              <a:ext cx="1733246" cy="2240476"/>
            </a:xfrm>
            <a:prstGeom prst="rect">
              <a:avLst/>
            </a:prstGeom>
            <a:ln>
              <a:solidFill>
                <a:schemeClr val="accent1"/>
              </a:solidFill>
            </a:ln>
          </p:spPr>
        </p:pic>
        <p:pic>
          <p:nvPicPr>
            <p:cNvPr id="14" name="Picture 13"/>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307749" y="2165935"/>
              <a:ext cx="1674529" cy="2250795"/>
            </a:xfrm>
            <a:prstGeom prst="rect">
              <a:avLst/>
            </a:prstGeom>
          </p:spPr>
        </p:pic>
      </p:grpSp>
      <p:pic>
        <p:nvPicPr>
          <p:cNvPr id="15" name="Content Placeholder 3"/>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536050" y="2657309"/>
            <a:ext cx="1867028" cy="2455590"/>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descr="https://www.milanocard.it/wp-content/uploads/2016/10/newsletter.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513079" y="2747484"/>
            <a:ext cx="2784219" cy="2784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515538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2590800" y="228600"/>
            <a:ext cx="8077201" cy="1143000"/>
          </a:xfrm>
        </p:spPr>
        <p:txBody>
          <a:bodyPr>
            <a:normAutofit/>
          </a:bodyPr>
          <a:lstStyle/>
          <a:p>
            <a:r>
              <a:rPr lang="en-US" dirty="0"/>
              <a:t>Market Empower with Families</a:t>
            </a: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64135" y="2514600"/>
            <a:ext cx="3962400" cy="2641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Content Placeholder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99460" y="1131757"/>
            <a:ext cx="4171405" cy="5486400"/>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46708756"/>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Do You Do It?</a:t>
            </a:r>
          </a:p>
        </p:txBody>
      </p:sp>
      <p:sp>
        <p:nvSpPr>
          <p:cNvPr id="3" name="Content Placeholder 2"/>
          <p:cNvSpPr>
            <a:spLocks noGrp="1"/>
          </p:cNvSpPr>
          <p:nvPr>
            <p:ph idx="1"/>
          </p:nvPr>
        </p:nvSpPr>
        <p:spPr>
          <a:xfrm>
            <a:off x="3638550" y="2057401"/>
            <a:ext cx="5543550" cy="3394472"/>
          </a:xfrm>
        </p:spPr>
        <p:txBody>
          <a:bodyPr/>
          <a:lstStyle/>
          <a:p>
            <a:r>
              <a:rPr lang="en-US" dirty="0"/>
              <a:t>Step #3 – Sustain </a:t>
            </a:r>
          </a:p>
        </p:txBody>
      </p:sp>
      <p:pic>
        <p:nvPicPr>
          <p:cNvPr id="13314" name="Picture 2" descr="http://www.eastbaybraces.com/wp-content/uploads/2016/11/Great-American-Smokeou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8545" y="3486902"/>
            <a:ext cx="4433455" cy="2927753"/>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https://www.agingtree.com/wp-content/uploads/2016/02/Natonal-Nutrition-Month-Eat-Righ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31373" y="3754637"/>
            <a:ext cx="6037118" cy="18966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847617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4" descr="http://www.ccbh.net/wp-content/uploads/2016/02/clas.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0909" y="1586994"/>
            <a:ext cx="6899564" cy="45997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085450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descr="http://photos.gograph.com/thumbs/CSP/CSP297/k20747070.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359793" y="1417638"/>
            <a:ext cx="3869255" cy="38692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91786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r="3727"/>
          <a:stretch/>
        </p:blipFill>
        <p:spPr>
          <a:xfrm>
            <a:off x="1573051" y="1570444"/>
            <a:ext cx="5074070" cy="4272681"/>
          </a:xfrm>
          <a:prstGeom prst="rect">
            <a:avLst/>
          </a:prstGeom>
        </p:spPr>
      </p:pic>
      <p:sp>
        <p:nvSpPr>
          <p:cNvPr id="2" name="Title 1"/>
          <p:cNvSpPr>
            <a:spLocks noGrp="1"/>
          </p:cNvSpPr>
          <p:nvPr>
            <p:ph type="title"/>
          </p:nvPr>
        </p:nvSpPr>
        <p:spPr>
          <a:xfrm>
            <a:off x="1573050" y="274638"/>
            <a:ext cx="10009349" cy="1295806"/>
          </a:xfrm>
        </p:spPr>
        <p:txBody>
          <a:bodyPr vert="horz" lIns="91440" tIns="45720" rIns="91440" bIns="45720" rtlCol="0" anchor="ctr">
            <a:normAutofit/>
          </a:bodyPr>
          <a:lstStyle/>
          <a:p>
            <a:r>
              <a:rPr lang="en-US" sz="5400" b="1" dirty="0"/>
              <a:t>Agenda </a:t>
            </a:r>
          </a:p>
        </p:txBody>
      </p:sp>
      <p:sp>
        <p:nvSpPr>
          <p:cNvPr id="3" name="Content Placeholder 2"/>
          <p:cNvSpPr>
            <a:spLocks noGrp="1"/>
          </p:cNvSpPr>
          <p:nvPr>
            <p:ph sz="half" idx="1"/>
          </p:nvPr>
        </p:nvSpPr>
        <p:spPr>
          <a:xfrm>
            <a:off x="6827413" y="1360967"/>
            <a:ext cx="5015484" cy="4560815"/>
          </a:xfrm>
          <a:solidFill>
            <a:schemeClr val="bg1">
              <a:lumMod val="85000"/>
            </a:schemeClr>
          </a:solidFill>
        </p:spPr>
        <p:txBody>
          <a:bodyPr vert="horz" lIns="91440" tIns="45720" rIns="91440" bIns="45720" rtlCol="0">
            <a:normAutofit lnSpcReduction="10000"/>
          </a:bodyPr>
          <a:lstStyle/>
          <a:p>
            <a:endParaRPr lang="en-US" sz="3600" dirty="0"/>
          </a:p>
          <a:p>
            <a:r>
              <a:rPr lang="en-US" sz="3600" dirty="0"/>
              <a:t>What is Empower</a:t>
            </a:r>
          </a:p>
          <a:p>
            <a:r>
              <a:rPr lang="en-US" sz="3600" dirty="0"/>
              <a:t>Tour the 10 Standards</a:t>
            </a:r>
          </a:p>
          <a:p>
            <a:r>
              <a:rPr lang="en-US" sz="3600" dirty="0"/>
              <a:t>Written Policy</a:t>
            </a:r>
          </a:p>
          <a:p>
            <a:r>
              <a:rPr lang="en-US" sz="3600" dirty="0"/>
              <a:t>Power Up Families</a:t>
            </a:r>
          </a:p>
          <a:p>
            <a:r>
              <a:rPr lang="en-US" sz="3600" dirty="0"/>
              <a:t>Power Up Tools</a:t>
            </a:r>
          </a:p>
          <a:p>
            <a:r>
              <a:rPr lang="en-US" sz="3600" dirty="0"/>
              <a:t>Power Plan</a:t>
            </a:r>
          </a:p>
        </p:txBody>
      </p:sp>
    </p:spTree>
    <p:extLst>
      <p:ext uri="{BB962C8B-B14F-4D97-AF65-F5344CB8AC3E}">
        <p14:creationId xmlns:p14="http://schemas.microsoft.com/office/powerpoint/2010/main" val="215479638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1608667" y="0"/>
            <a:ext cx="8607693" cy="1219200"/>
          </a:xfrm>
        </p:spPr>
        <p:txBody>
          <a:bodyPr>
            <a:noAutofit/>
          </a:bodyPr>
          <a:lstStyle/>
          <a:p>
            <a:r>
              <a:rPr lang="en-US" sz="4400" b="1" dirty="0">
                <a:solidFill>
                  <a:schemeClr val="tx1"/>
                </a:solidFill>
                <a:effectLst>
                  <a:outerShdw blurRad="38100" dist="38100" dir="2700000" algn="tl">
                    <a:srgbClr val="000000">
                      <a:alpha val="43137"/>
                    </a:srgbClr>
                  </a:outerShdw>
                </a:effectLst>
              </a:rPr>
              <a:t>Written Policies</a:t>
            </a:r>
          </a:p>
        </p:txBody>
      </p:sp>
      <p:pic>
        <p:nvPicPr>
          <p:cNvPr id="6" name="Picture 2" descr="empower-schools.jpg (320×3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7413" y="0"/>
            <a:ext cx="645458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630210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Rosie</a:t>
            </a:r>
          </a:p>
        </p:txBody>
      </p:sp>
      <p:sp>
        <p:nvSpPr>
          <p:cNvPr id="3" name="Content Placeholder 2"/>
          <p:cNvSpPr>
            <a:spLocks noGrp="1"/>
          </p:cNvSpPr>
          <p:nvPr>
            <p:ph idx="1"/>
          </p:nvPr>
        </p:nvSpPr>
        <p:spPr>
          <a:xfrm>
            <a:off x="1845734" y="1417638"/>
            <a:ext cx="9668933" cy="5787498"/>
          </a:xfrm>
        </p:spPr>
        <p:txBody>
          <a:bodyPr/>
          <a:lstStyle/>
          <a:p>
            <a:pPr marL="0" indent="0">
              <a:buNone/>
            </a:pPr>
            <a:r>
              <a:rPr lang="en-US" dirty="0"/>
              <a:t>Today is Rosie’s first day at your facility. There is also a new staff member that just started today in Rosie’s room. Rosie’s family packed lunch for her that including fruit snacks, fruit punch juice box and potato chips. </a:t>
            </a:r>
          </a:p>
          <a:p>
            <a:pPr marL="0" indent="0">
              <a:buNone/>
            </a:pPr>
            <a:endParaRPr lang="en-US" dirty="0"/>
          </a:p>
          <a:p>
            <a:pPr marL="0" indent="0">
              <a:buNone/>
            </a:pPr>
            <a:r>
              <a:rPr lang="en-US" dirty="0"/>
              <a:t>What happens when Rosie’s family picks her up?</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406747250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Written Policies</a:t>
            </a:r>
          </a:p>
        </p:txBody>
      </p:sp>
      <p:pic>
        <p:nvPicPr>
          <p:cNvPr id="1026" name="Picture 2" descr="http://cyquesthr.com/wp-content/uploads/2016/07/employee_handbook.png"/>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2366409" y="1752601"/>
            <a:ext cx="4349448" cy="22098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district polici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600" y="1417638"/>
            <a:ext cx="4449336" cy="296622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s-media-cache-ak0.pinimg.com/originals/9b/62/46/9b62463e215b09eb94cd6a36f471d86f.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67398" y="3362472"/>
            <a:ext cx="2038404" cy="27127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130905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33305" y="463155"/>
            <a:ext cx="6172200" cy="857250"/>
          </a:xfrm>
        </p:spPr>
        <p:txBody>
          <a:bodyPr/>
          <a:lstStyle/>
          <a:p>
            <a:r>
              <a:rPr lang="en-US"/>
              <a:t>Power UP my Policy </a:t>
            </a:r>
          </a:p>
        </p:txBody>
      </p:sp>
      <p:pic>
        <p:nvPicPr>
          <p:cNvPr id="4" name="Picture 3"/>
          <p:cNvPicPr>
            <a:picLocks noChangeAspect="1"/>
          </p:cNvPicPr>
          <p:nvPr/>
        </p:nvPicPr>
        <p:blipFill>
          <a:blip r:embed="rId3"/>
          <a:stretch>
            <a:fillRect/>
          </a:stretch>
        </p:blipFill>
        <p:spPr>
          <a:xfrm>
            <a:off x="8069905" y="256180"/>
            <a:ext cx="1271201" cy="1271201"/>
          </a:xfrm>
          <a:prstGeom prst="rect">
            <a:avLst/>
          </a:prstGeom>
        </p:spPr>
      </p:pic>
      <p:pic>
        <p:nvPicPr>
          <p:cNvPr id="9" name="Picture 8"/>
          <p:cNvPicPr>
            <a:picLocks noChangeAspect="1"/>
          </p:cNvPicPr>
          <p:nvPr/>
        </p:nvPicPr>
        <p:blipFill>
          <a:blip r:embed="rId4"/>
          <a:stretch>
            <a:fillRect/>
          </a:stretch>
        </p:blipFill>
        <p:spPr>
          <a:xfrm>
            <a:off x="2336880" y="1320405"/>
            <a:ext cx="8515150" cy="5446202"/>
          </a:xfrm>
          <a:prstGeom prst="rect">
            <a:avLst/>
          </a:prstGeom>
        </p:spPr>
      </p:pic>
    </p:spTree>
    <p:extLst>
      <p:ext uri="{BB962C8B-B14F-4D97-AF65-F5344CB8AC3E}">
        <p14:creationId xmlns:p14="http://schemas.microsoft.com/office/powerpoint/2010/main" val="342597664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Sample Policy Available</a:t>
            </a:r>
          </a:p>
        </p:txBody>
      </p:sp>
      <p:sp>
        <p:nvSpPr>
          <p:cNvPr id="7" name="Content Placeholder 6"/>
          <p:cNvSpPr>
            <a:spLocks noGrp="1"/>
          </p:cNvSpPr>
          <p:nvPr>
            <p:ph idx="1"/>
          </p:nvPr>
        </p:nvSpPr>
        <p:spPr>
          <a:xfrm>
            <a:off x="1405467" y="1236133"/>
            <a:ext cx="10786533" cy="5621866"/>
          </a:xfrm>
          <a:solidFill>
            <a:schemeClr val="bg1">
              <a:lumMod val="95000"/>
            </a:schemeClr>
          </a:solidFill>
        </p:spPr>
        <p:txBody>
          <a:bodyPr/>
          <a:lstStyle/>
          <a:p>
            <a:endParaRPr lang="en-US" dirty="0"/>
          </a:p>
        </p:txBody>
      </p:sp>
      <p:pic>
        <p:nvPicPr>
          <p:cNvPr id="3" name="Picture 2"/>
          <p:cNvPicPr>
            <a:picLocks noChangeAspect="1"/>
          </p:cNvPicPr>
          <p:nvPr/>
        </p:nvPicPr>
        <p:blipFill rotWithShape="1">
          <a:blip r:embed="rId3"/>
          <a:srcRect l="23890" t="19253" r="26110" b="8395"/>
          <a:stretch/>
        </p:blipFill>
        <p:spPr>
          <a:xfrm>
            <a:off x="1574797" y="1387140"/>
            <a:ext cx="6096001" cy="4961862"/>
          </a:xfrm>
          <a:prstGeom prst="rect">
            <a:avLst/>
          </a:prstGeom>
        </p:spPr>
      </p:pic>
      <p:pic>
        <p:nvPicPr>
          <p:cNvPr id="4" name="Picture 3"/>
          <p:cNvPicPr>
            <a:picLocks noChangeAspect="1"/>
          </p:cNvPicPr>
          <p:nvPr/>
        </p:nvPicPr>
        <p:blipFill rotWithShape="1">
          <a:blip r:embed="rId4"/>
          <a:srcRect l="20972" t="12804" r="24722" b="34322"/>
          <a:stretch/>
        </p:blipFill>
        <p:spPr>
          <a:xfrm>
            <a:off x="5571065" y="3231874"/>
            <a:ext cx="6620935" cy="3626125"/>
          </a:xfrm>
          <a:prstGeom prst="rect">
            <a:avLst/>
          </a:prstGeom>
        </p:spPr>
      </p:pic>
    </p:spTree>
    <p:extLst>
      <p:ext uri="{BB962C8B-B14F-4D97-AF65-F5344CB8AC3E}">
        <p14:creationId xmlns:p14="http://schemas.microsoft.com/office/powerpoint/2010/main" val="646241134"/>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Standard?</a:t>
            </a:r>
          </a:p>
        </p:txBody>
      </p:sp>
      <p:pic>
        <p:nvPicPr>
          <p:cNvPr id="4" name="Content Placeholder 3"/>
          <p:cNvPicPr>
            <a:picLocks noGrp="1" noChangeAspect="1"/>
          </p:cNvPicPr>
          <p:nvPr>
            <p:ph idx="1"/>
          </p:nvPr>
        </p:nvPicPr>
        <p:blipFill>
          <a:blip r:embed="rId3"/>
          <a:stretch>
            <a:fillRect/>
          </a:stretch>
        </p:blipFill>
        <p:spPr>
          <a:xfrm>
            <a:off x="3078691" y="1600200"/>
            <a:ext cx="6034617" cy="4525963"/>
          </a:xfrm>
          <a:prstGeom prst="rect">
            <a:avLst/>
          </a:prstGeom>
        </p:spPr>
      </p:pic>
    </p:spTree>
    <p:extLst>
      <p:ext uri="{BB962C8B-B14F-4D97-AF65-F5344CB8AC3E}">
        <p14:creationId xmlns:p14="http://schemas.microsoft.com/office/powerpoint/2010/main" val="3235948148"/>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Standard?</a:t>
            </a:r>
          </a:p>
        </p:txBody>
      </p:sp>
      <p:sp>
        <p:nvSpPr>
          <p:cNvPr id="5" name="Content Placeholder 4"/>
          <p:cNvSpPr>
            <a:spLocks noGrp="1"/>
          </p:cNvSpPr>
          <p:nvPr>
            <p:ph idx="1"/>
          </p:nvPr>
        </p:nvSpPr>
        <p:spPr/>
        <p:txBody>
          <a:bodyPr/>
          <a:lstStyle/>
          <a:p>
            <a:endParaRPr lang="en-US"/>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89223" y="1234282"/>
            <a:ext cx="3943349" cy="5257799"/>
          </a:xfrm>
          <a:prstGeom prst="rect">
            <a:avLst/>
          </a:prstGeom>
        </p:spPr>
      </p:pic>
    </p:spTree>
    <p:extLst>
      <p:ext uri="{BB962C8B-B14F-4D97-AF65-F5344CB8AC3E}">
        <p14:creationId xmlns:p14="http://schemas.microsoft.com/office/powerpoint/2010/main" val="2838912158"/>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Standard?</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70239" y="1187600"/>
            <a:ext cx="4013372" cy="5351163"/>
          </a:xfrm>
          <a:prstGeom prst="rect">
            <a:avLst/>
          </a:prstGeom>
        </p:spPr>
      </p:pic>
    </p:spTree>
    <p:extLst>
      <p:ext uri="{BB962C8B-B14F-4D97-AF65-F5344CB8AC3E}">
        <p14:creationId xmlns:p14="http://schemas.microsoft.com/office/powerpoint/2010/main" val="3874280599"/>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Standard?</a:t>
            </a:r>
          </a:p>
        </p:txBody>
      </p:sp>
      <p:sp>
        <p:nvSpPr>
          <p:cNvPr id="3" name="Content Placeholder 2"/>
          <p:cNvSpPr>
            <a:spLocks noGrp="1"/>
          </p:cNvSpPr>
          <p:nvPr>
            <p:ph idx="1"/>
          </p:nvPr>
        </p:nvSpPr>
        <p:spPr>
          <a:xfrm>
            <a:off x="2582562" y="1600201"/>
            <a:ext cx="8999838" cy="4525963"/>
          </a:xfrm>
        </p:spPr>
        <p:txBody>
          <a:bodyPr/>
          <a:lstStyle/>
          <a:p>
            <a:r>
              <a:rPr lang="en-US" dirty="0"/>
              <a:t>Physical Activity </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82562" y="1143000"/>
            <a:ext cx="7620000" cy="5715000"/>
          </a:xfrm>
          <a:prstGeom prst="rect">
            <a:avLst/>
          </a:prstGeom>
        </p:spPr>
      </p:pic>
    </p:spTree>
    <p:extLst>
      <p:ext uri="{BB962C8B-B14F-4D97-AF65-F5344CB8AC3E}">
        <p14:creationId xmlns:p14="http://schemas.microsoft.com/office/powerpoint/2010/main" val="2481170375"/>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20893" t="24126" r="22535" b="9333"/>
          <a:stretch/>
        </p:blipFill>
        <p:spPr>
          <a:xfrm>
            <a:off x="2455817" y="1217934"/>
            <a:ext cx="8386354" cy="5548626"/>
          </a:xfrm>
          <a:prstGeom prst="rect">
            <a:avLst/>
          </a:prstGeom>
        </p:spPr>
      </p:pic>
      <p:sp>
        <p:nvSpPr>
          <p:cNvPr id="2" name="Title 1"/>
          <p:cNvSpPr>
            <a:spLocks noGrp="1"/>
          </p:cNvSpPr>
          <p:nvPr>
            <p:ph type="title"/>
          </p:nvPr>
        </p:nvSpPr>
        <p:spPr/>
        <p:txBody>
          <a:bodyPr/>
          <a:lstStyle/>
          <a:p>
            <a:r>
              <a:rPr lang="en-US" dirty="0"/>
              <a:t>Power UP my Policy </a:t>
            </a:r>
          </a:p>
        </p:txBody>
      </p:sp>
      <p:pic>
        <p:nvPicPr>
          <p:cNvPr id="6" name="Picture 5"/>
          <p:cNvPicPr>
            <a:picLocks noChangeAspect="1"/>
          </p:cNvPicPr>
          <p:nvPr/>
        </p:nvPicPr>
        <p:blipFill>
          <a:blip r:embed="rId4"/>
          <a:stretch>
            <a:fillRect/>
          </a:stretch>
        </p:blipFill>
        <p:spPr>
          <a:xfrm>
            <a:off x="8534401" y="22162"/>
            <a:ext cx="1271201" cy="1271201"/>
          </a:xfrm>
          <a:prstGeom prst="rect">
            <a:avLst/>
          </a:prstGeom>
        </p:spPr>
      </p:pic>
    </p:spTree>
    <p:extLst>
      <p:ext uri="{BB962C8B-B14F-4D97-AF65-F5344CB8AC3E}">
        <p14:creationId xmlns:p14="http://schemas.microsoft.com/office/powerpoint/2010/main" val="15888162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23607" t="26230" r="24016" b="10819"/>
          <a:stretch/>
        </p:blipFill>
        <p:spPr>
          <a:xfrm>
            <a:off x="2513687" y="1323744"/>
            <a:ext cx="7583151" cy="5126636"/>
          </a:xfrm>
          <a:prstGeom prst="rect">
            <a:avLst/>
          </a:prstGeom>
        </p:spPr>
      </p:pic>
      <p:sp>
        <p:nvSpPr>
          <p:cNvPr id="2" name="Title 1"/>
          <p:cNvSpPr>
            <a:spLocks noGrp="1"/>
          </p:cNvSpPr>
          <p:nvPr>
            <p:ph type="title"/>
          </p:nvPr>
        </p:nvSpPr>
        <p:spPr>
          <a:xfrm>
            <a:off x="2065867" y="389467"/>
            <a:ext cx="9652000" cy="934278"/>
          </a:xfrm>
        </p:spPr>
        <p:txBody>
          <a:bodyPr>
            <a:normAutofit/>
          </a:bodyPr>
          <a:lstStyle/>
          <a:p>
            <a:pPr algn="l"/>
            <a:r>
              <a:rPr lang="en-US"/>
              <a:t>Power Plan</a:t>
            </a:r>
          </a:p>
        </p:txBody>
      </p:sp>
      <p:pic>
        <p:nvPicPr>
          <p:cNvPr id="8" name="Picture 2" descr="http://photos.gograph.com/thumbs/CSP/CSP297/k2074707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89448" y="2156453"/>
            <a:ext cx="3461219" cy="3461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4353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1473201" y="-1"/>
            <a:ext cx="8743160" cy="3945467"/>
          </a:xfrm>
        </p:spPr>
        <p:txBody>
          <a:bodyPr>
            <a:noAutofit/>
          </a:bodyPr>
          <a:lstStyle/>
          <a:p>
            <a:r>
              <a:rPr lang="en-US" sz="4400" b="1" dirty="0">
                <a:solidFill>
                  <a:schemeClr val="tx1"/>
                </a:solidFill>
                <a:effectLst>
                  <a:outerShdw blurRad="38100" dist="38100" dir="2700000" algn="tl">
                    <a:srgbClr val="000000">
                      <a:alpha val="43137"/>
                    </a:srgbClr>
                  </a:outerShdw>
                </a:effectLst>
              </a:rPr>
              <a:t>Power UP Tools</a:t>
            </a:r>
          </a:p>
        </p:txBody>
      </p:sp>
      <p:pic>
        <p:nvPicPr>
          <p:cNvPr id="6" name="Picture 2" descr="empower-schools.jpg (320×3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7413" y="0"/>
            <a:ext cx="645458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7852137"/>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Empower Guidebook</a:t>
            </a:r>
          </a:p>
        </p:txBody>
      </p:sp>
      <p:sp>
        <p:nvSpPr>
          <p:cNvPr id="5" name="Content Placeholder 4"/>
          <p:cNvSpPr>
            <a:spLocks noGrp="1"/>
          </p:cNvSpPr>
          <p:nvPr>
            <p:ph idx="1"/>
          </p:nvPr>
        </p:nvSpPr>
        <p:spPr/>
        <p:txBody>
          <a:bodyPr/>
          <a:lstStyle/>
          <a:p>
            <a:endParaRPr lang="en-US"/>
          </a:p>
        </p:txBody>
      </p:sp>
      <p:pic>
        <p:nvPicPr>
          <p:cNvPr id="9" name="Picture 8"/>
          <p:cNvPicPr>
            <a:picLocks noChangeAspect="1"/>
          </p:cNvPicPr>
          <p:nvPr/>
        </p:nvPicPr>
        <p:blipFill rotWithShape="1">
          <a:blip r:embed="rId3"/>
          <a:srcRect l="31667" t="17408" r="33333" b="5555"/>
          <a:stretch/>
        </p:blipFill>
        <p:spPr>
          <a:xfrm>
            <a:off x="4318000" y="1568753"/>
            <a:ext cx="3835400" cy="4748591"/>
          </a:xfrm>
          <a:prstGeom prst="rect">
            <a:avLst/>
          </a:prstGeom>
        </p:spPr>
      </p:pic>
    </p:spTree>
    <p:extLst>
      <p:ext uri="{BB962C8B-B14F-4D97-AF65-F5344CB8AC3E}">
        <p14:creationId xmlns:p14="http://schemas.microsoft.com/office/powerpoint/2010/main" val="101579194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572029"/>
          </a:xfrm>
        </p:spPr>
        <p:txBody>
          <a:bodyPr>
            <a:normAutofit fontScale="90000"/>
          </a:bodyPr>
          <a:lstStyle/>
          <a:p>
            <a:r>
              <a:rPr lang="en-US" dirty="0">
                <a:hlinkClick r:id="rId3"/>
              </a:rPr>
              <a:t/>
            </a:r>
            <a:br>
              <a:rPr lang="en-US" dirty="0">
                <a:hlinkClick r:id="rId3"/>
              </a:rPr>
            </a:br>
            <a:r>
              <a:rPr lang="en-US" dirty="0">
                <a:hlinkClick r:id="rId3"/>
              </a:rPr>
              <a:t>www.theempowerpack.org</a:t>
            </a:r>
            <a:r>
              <a:rPr lang="en-US" dirty="0"/>
              <a:t/>
            </a:r>
            <a:br>
              <a:rPr lang="en-US" dirty="0"/>
            </a:br>
            <a:endParaRPr lang="en-US" dirty="0"/>
          </a:p>
        </p:txBody>
      </p:sp>
      <p:pic>
        <p:nvPicPr>
          <p:cNvPr id="5" name="Picture 4"/>
          <p:cNvPicPr>
            <a:picLocks noChangeAspect="1"/>
          </p:cNvPicPr>
          <p:nvPr/>
        </p:nvPicPr>
        <p:blipFill rotWithShape="1">
          <a:blip r:embed="rId4"/>
          <a:srcRect l="18332" t="8518" r="18334" b="5556"/>
          <a:stretch/>
        </p:blipFill>
        <p:spPr>
          <a:xfrm>
            <a:off x="2117353" y="846668"/>
            <a:ext cx="8719980" cy="5740400"/>
          </a:xfrm>
          <a:prstGeom prst="rect">
            <a:avLst/>
          </a:prstGeom>
        </p:spPr>
      </p:pic>
      <p:sp>
        <p:nvSpPr>
          <p:cNvPr id="8" name="Arrow: Right 7"/>
          <p:cNvSpPr/>
          <p:nvPr/>
        </p:nvSpPr>
        <p:spPr>
          <a:xfrm>
            <a:off x="1050553" y="6282268"/>
            <a:ext cx="10668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Down 9"/>
          <p:cNvSpPr/>
          <p:nvPr/>
        </p:nvSpPr>
        <p:spPr>
          <a:xfrm>
            <a:off x="6629400" y="2465614"/>
            <a:ext cx="304800" cy="8382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7231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3"/>
          <a:srcRect l="19407" t="11785" r="20642" b="24436"/>
          <a:stretch/>
        </p:blipFill>
        <p:spPr>
          <a:xfrm>
            <a:off x="-42333" y="-1"/>
            <a:ext cx="12345897" cy="6858001"/>
          </a:xfrm>
          <a:prstGeom prst="rect">
            <a:avLst/>
          </a:prstGeom>
        </p:spPr>
      </p:pic>
      <p:sp>
        <p:nvSpPr>
          <p:cNvPr id="5" name="Arrow: Left 4"/>
          <p:cNvSpPr/>
          <p:nvPr/>
        </p:nvSpPr>
        <p:spPr>
          <a:xfrm flipV="1">
            <a:off x="5873852" y="4437088"/>
            <a:ext cx="1190680" cy="40473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1005772"/>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 name="Picture 5"/>
          <p:cNvPicPr>
            <a:picLocks noChangeAspect="1"/>
          </p:cNvPicPr>
          <p:nvPr/>
        </p:nvPicPr>
        <p:blipFill rotWithShape="1">
          <a:blip r:embed="rId3"/>
          <a:srcRect l="12787" t="9617" r="6680" b="6011"/>
          <a:stretch/>
        </p:blipFill>
        <p:spPr>
          <a:xfrm>
            <a:off x="1550373" y="559451"/>
            <a:ext cx="10471739" cy="6171131"/>
          </a:xfrm>
          <a:prstGeom prst="rect">
            <a:avLst/>
          </a:prstGeom>
        </p:spPr>
      </p:pic>
    </p:spTree>
    <p:extLst>
      <p:ext uri="{BB962C8B-B14F-4D97-AF65-F5344CB8AC3E}">
        <p14:creationId xmlns:p14="http://schemas.microsoft.com/office/powerpoint/2010/main" val="576018895"/>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Training Resources</a:t>
            </a:r>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rotWithShape="1">
          <a:blip r:embed="rId3"/>
          <a:srcRect l="5322" t="20261" r="37982" b="22460"/>
          <a:stretch/>
        </p:blipFill>
        <p:spPr>
          <a:xfrm>
            <a:off x="1766454" y="1318584"/>
            <a:ext cx="8659091" cy="4920793"/>
          </a:xfrm>
          <a:prstGeom prst="rect">
            <a:avLst/>
          </a:prstGeom>
        </p:spPr>
      </p:pic>
      <p:sp>
        <p:nvSpPr>
          <p:cNvPr id="5" name="TextBox 4"/>
          <p:cNvSpPr txBox="1"/>
          <p:nvPr/>
        </p:nvSpPr>
        <p:spPr>
          <a:xfrm>
            <a:off x="1501254" y="5696878"/>
            <a:ext cx="10317707" cy="954107"/>
          </a:xfrm>
          <a:prstGeom prst="rect">
            <a:avLst/>
          </a:prstGeom>
          <a:noFill/>
        </p:spPr>
        <p:txBody>
          <a:bodyPr wrap="square" rtlCol="0">
            <a:spAutoFit/>
          </a:bodyPr>
          <a:lstStyle/>
          <a:p>
            <a:pPr algn="ctr"/>
            <a:r>
              <a:rPr lang="en-US" sz="2800" dirty="0" smtClean="0">
                <a:hlinkClick r:id="rId4"/>
              </a:rPr>
              <a:t>www.AZHEALTHZONE.org/collaborators</a:t>
            </a:r>
            <a:endParaRPr lang="en-US" sz="2800" dirty="0"/>
          </a:p>
          <a:p>
            <a:pPr algn="ctr"/>
            <a:r>
              <a:rPr lang="en-US" sz="2800" dirty="0"/>
              <a:t>See training tab</a:t>
            </a:r>
          </a:p>
        </p:txBody>
      </p:sp>
    </p:spTree>
    <p:extLst>
      <p:ext uri="{BB962C8B-B14F-4D97-AF65-F5344CB8AC3E}">
        <p14:creationId xmlns:p14="http://schemas.microsoft.com/office/powerpoint/2010/main" val="1958665347"/>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Local Resources</a:t>
            </a:r>
          </a:p>
        </p:txBody>
      </p:sp>
      <p:sp>
        <p:nvSpPr>
          <p:cNvPr id="3" name="Content Placeholder 2"/>
          <p:cNvSpPr>
            <a:spLocks noGrp="1"/>
          </p:cNvSpPr>
          <p:nvPr>
            <p:ph idx="1"/>
          </p:nvPr>
        </p:nvSpPr>
        <p:spPr>
          <a:xfrm>
            <a:off x="1616764" y="1600201"/>
            <a:ext cx="9965635" cy="4525963"/>
          </a:xfrm>
        </p:spPr>
        <p:txBody>
          <a:bodyPr>
            <a:normAutofit/>
          </a:bodyPr>
          <a:lstStyle/>
          <a:p>
            <a:endParaRPr lang="en-US" dirty="0"/>
          </a:p>
          <a:p>
            <a:r>
              <a:rPr lang="en-US" dirty="0"/>
              <a:t>Does the county health department have any programs?</a:t>
            </a:r>
          </a:p>
          <a:p>
            <a:r>
              <a:rPr lang="en-US" dirty="0"/>
              <a:t>Are there SNAP-ED partners? </a:t>
            </a:r>
          </a:p>
          <a:p>
            <a:r>
              <a:rPr lang="en-US" dirty="0"/>
              <a:t>Are there child care health consultants that can provide further support?</a:t>
            </a:r>
          </a:p>
          <a:p>
            <a:pPr marL="0" indent="0">
              <a:buNone/>
            </a:pPr>
            <a:endParaRPr lang="en-US" dirty="0"/>
          </a:p>
        </p:txBody>
      </p:sp>
    </p:spTree>
    <p:extLst>
      <p:ext uri="{BB962C8B-B14F-4D97-AF65-F5344CB8AC3E}">
        <p14:creationId xmlns:p14="http://schemas.microsoft.com/office/powerpoint/2010/main" val="281902042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1475875" y="0"/>
            <a:ext cx="3558462" cy="1995055"/>
          </a:xfrm>
        </p:spPr>
        <p:txBody>
          <a:bodyPr>
            <a:noAutofit/>
          </a:bodyPr>
          <a:lstStyle/>
          <a:p>
            <a:r>
              <a:rPr lang="en-US" sz="4400" b="1" dirty="0">
                <a:solidFill>
                  <a:schemeClr val="tx1"/>
                </a:solidFill>
                <a:effectLst>
                  <a:outerShdw blurRad="38100" dist="38100" dir="2700000" algn="tl">
                    <a:srgbClr val="000000">
                      <a:alpha val="43137"/>
                    </a:srgbClr>
                  </a:outerShdw>
                </a:effectLst>
              </a:rPr>
              <a:t>Make your Power Plan</a:t>
            </a:r>
          </a:p>
        </p:txBody>
      </p:sp>
      <p:pic>
        <p:nvPicPr>
          <p:cNvPr id="6" name="Picture 2" descr="empower-schools.jpg (320×3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7412" y="0"/>
            <a:ext cx="645458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31032"/>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srcRect l="19822" t="32762" r="22964" b="8701"/>
          <a:stretch/>
        </p:blipFill>
        <p:spPr>
          <a:xfrm>
            <a:off x="1484027" y="1110062"/>
            <a:ext cx="9849148" cy="5668174"/>
          </a:xfrm>
          <a:prstGeom prst="rect">
            <a:avLst/>
          </a:prstGeom>
        </p:spPr>
      </p:pic>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sp>
        <p:nvSpPr>
          <p:cNvPr id="7" name="Title 1"/>
          <p:cNvSpPr txBox="1">
            <a:spLocks/>
          </p:cNvSpPr>
          <p:nvPr/>
        </p:nvSpPr>
        <p:spPr>
          <a:xfrm>
            <a:off x="2095500" y="228600"/>
            <a:ext cx="8229600" cy="1143000"/>
          </a:xfrm>
          <a:prstGeom prst="rect">
            <a:avLst/>
          </a:prstGeom>
          <a:solidFill>
            <a:srgbClr val="00B050"/>
          </a:solidFill>
          <a:effectLst>
            <a:softEdge rad="317500"/>
          </a:effectLst>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5000" b="1" dirty="0">
                <a:effectLst>
                  <a:outerShdw blurRad="50800" dist="38100" dir="8100000" algn="tr" rotWithShape="0">
                    <a:prstClr val="black">
                      <a:alpha val="40000"/>
                    </a:prstClr>
                  </a:outerShdw>
                </a:effectLst>
              </a:rPr>
              <a:t>Make A Plan</a:t>
            </a:r>
          </a:p>
        </p:txBody>
      </p:sp>
    </p:spTree>
    <p:extLst>
      <p:ext uri="{BB962C8B-B14F-4D97-AF65-F5344CB8AC3E}">
        <p14:creationId xmlns:p14="http://schemas.microsoft.com/office/powerpoint/2010/main" val="2746267504"/>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1646238"/>
            <a:ext cx="5232400" cy="1143000"/>
          </a:xfrm>
        </p:spPr>
        <p:txBody>
          <a:bodyPr/>
          <a:lstStyle/>
          <a:p>
            <a:r>
              <a:rPr lang="en-US" b="1" dirty="0">
                <a:effectLst>
                  <a:outerShdw blurRad="38100" dist="38100" dir="2700000" algn="tl">
                    <a:srgbClr val="000000">
                      <a:alpha val="43137"/>
                    </a:srgbClr>
                  </a:outerShdw>
                </a:effectLst>
              </a:rPr>
              <a:t>Evaluation</a:t>
            </a:r>
          </a:p>
        </p:txBody>
      </p:sp>
      <p:sp>
        <p:nvSpPr>
          <p:cNvPr id="6" name="Content Placeholder 4"/>
          <p:cNvSpPr>
            <a:spLocks noGrp="1"/>
          </p:cNvSpPr>
          <p:nvPr>
            <p:ph idx="1"/>
          </p:nvPr>
        </p:nvSpPr>
        <p:spPr/>
        <p:txBody>
          <a:bodyPr/>
          <a:lstStyle/>
          <a:p>
            <a:endParaRPr lang="en-US"/>
          </a:p>
        </p:txBody>
      </p:sp>
      <p:pic>
        <p:nvPicPr>
          <p:cNvPr id="16386" name="Picture 2" descr="http://putnam-consulting.com/wp-content/uploads/photodune-564550-evaluate-word-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0"/>
            <a:ext cx="108204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78375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empower-schools.jpg (320×3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7413" y="0"/>
            <a:ext cx="6454588"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4"/>
          <p:cNvSpPr txBox="1">
            <a:spLocks/>
          </p:cNvSpPr>
          <p:nvPr/>
        </p:nvSpPr>
        <p:spPr>
          <a:xfrm>
            <a:off x="1475875" y="-1"/>
            <a:ext cx="4604083" cy="3558747"/>
          </a:xfrm>
          <a:prstGeom prst="rect">
            <a:avLst/>
          </a:prstGeom>
        </p:spPr>
        <p:txBody>
          <a:bodyPr vert="horz" lIns="91440" tIns="45720" rIns="91440" bIns="45720" rtlCol="0" anchor="b">
            <a:noAutofit/>
          </a:bodyPr>
          <a:lstStyle>
            <a:lvl1pPr marL="0" indent="0" algn="l"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r>
              <a:rPr lang="en-US" sz="4400" b="1" dirty="0">
                <a:solidFill>
                  <a:schemeClr val="tx1"/>
                </a:solidFill>
                <a:effectLst>
                  <a:outerShdw blurRad="38100" dist="38100" dir="2700000" algn="tl">
                    <a:srgbClr val="000000">
                      <a:alpha val="43137"/>
                    </a:srgbClr>
                  </a:outerShdw>
                </a:effectLst>
              </a:rPr>
              <a:t>10 Ways to </a:t>
            </a:r>
            <a:r>
              <a:rPr lang="en-US" sz="7200" b="1" dirty="0">
                <a:solidFill>
                  <a:schemeClr val="tx1"/>
                </a:solidFill>
                <a:effectLst>
                  <a:outerShdw blurRad="38100" dist="38100" dir="2700000" algn="tl">
                    <a:srgbClr val="000000">
                      <a:alpha val="43137"/>
                    </a:srgbClr>
                  </a:outerShdw>
                </a:effectLst>
              </a:rPr>
              <a:t>Empower </a:t>
            </a:r>
            <a:r>
              <a:rPr lang="en-US" sz="4400" b="1" dirty="0">
                <a:solidFill>
                  <a:schemeClr val="tx1"/>
                </a:solidFill>
                <a:effectLst>
                  <a:outerShdw blurRad="38100" dist="38100" dir="2700000" algn="tl">
                    <a:srgbClr val="000000">
                      <a:alpha val="43137"/>
                    </a:srgbClr>
                  </a:outerShdw>
                </a:effectLst>
              </a:rPr>
              <a:t>children to live healthy lives</a:t>
            </a:r>
          </a:p>
        </p:txBody>
      </p:sp>
    </p:spTree>
    <p:extLst>
      <p:ext uri="{BB962C8B-B14F-4D97-AF65-F5344CB8AC3E}">
        <p14:creationId xmlns:p14="http://schemas.microsoft.com/office/powerpoint/2010/main" val="1371223502"/>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0370" y="274637"/>
            <a:ext cx="4177097" cy="3315229"/>
          </a:xfrm>
        </p:spPr>
        <p:txBody>
          <a:bodyPr>
            <a:normAutofit/>
          </a:bodyPr>
          <a:lstStyle/>
          <a:p>
            <a:pPr algn="l"/>
            <a:r>
              <a:rPr lang="en-US" dirty="0"/>
              <a:t>Thank you for being an </a:t>
            </a:r>
            <a:br>
              <a:rPr lang="en-US" dirty="0"/>
            </a:br>
            <a:r>
              <a:rPr lang="en-US" dirty="0"/>
              <a:t>Empower Superhero</a:t>
            </a:r>
          </a:p>
        </p:txBody>
      </p:sp>
      <p:sp>
        <p:nvSpPr>
          <p:cNvPr id="3" name="Content Placeholder 2"/>
          <p:cNvSpPr>
            <a:spLocks noGrp="1"/>
          </p:cNvSpPr>
          <p:nvPr>
            <p:ph idx="1"/>
          </p:nvPr>
        </p:nvSpPr>
        <p:spPr/>
        <p:txBody>
          <a:bodyPr/>
          <a:lstStyle/>
          <a:p>
            <a:endParaRPr lang="en-US" dirty="0"/>
          </a:p>
          <a:p>
            <a:endParaRPr lang="en-US" dirty="0"/>
          </a:p>
        </p:txBody>
      </p:sp>
      <p:pic>
        <p:nvPicPr>
          <p:cNvPr id="5" name="Picture 4"/>
          <p:cNvPicPr>
            <a:picLocks noChangeAspect="1"/>
          </p:cNvPicPr>
          <p:nvPr/>
        </p:nvPicPr>
        <p:blipFill>
          <a:blip r:embed="rId3"/>
          <a:stretch>
            <a:fillRect/>
          </a:stretch>
        </p:blipFill>
        <p:spPr>
          <a:xfrm>
            <a:off x="2749633" y="3429000"/>
            <a:ext cx="1694935" cy="1605011"/>
          </a:xfrm>
          <a:prstGeom prst="rect">
            <a:avLst/>
          </a:prstGeom>
        </p:spPr>
      </p:pic>
      <p:pic>
        <p:nvPicPr>
          <p:cNvPr id="8" name="Picture 2" descr="empower-schools.jpg (320×34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37412" y="0"/>
            <a:ext cx="6454588"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553894" y="5213172"/>
            <a:ext cx="4086412" cy="1477328"/>
          </a:xfrm>
          <a:prstGeom prst="rect">
            <a:avLst/>
          </a:prstGeom>
        </p:spPr>
        <p:txBody>
          <a:bodyPr wrap="square">
            <a:spAutoFit/>
          </a:bodyPr>
          <a:lstStyle/>
          <a:p>
            <a:r>
              <a:rPr lang="en-US" dirty="0"/>
              <a:t>This material was funded by USDA’s Supplemental Nutrition Assistance Program - SNAP through the </a:t>
            </a:r>
            <a:r>
              <a:rPr lang="en-US" dirty="0" smtClean="0"/>
              <a:t>AZ HEALTH ZONE. </a:t>
            </a:r>
            <a:r>
              <a:rPr lang="en-US" dirty="0"/>
              <a:t>This institution is an equal opportunity provider. </a:t>
            </a:r>
            <a:r>
              <a:rPr lang="en-US" smtClean="0"/>
              <a:t>11/17</a:t>
            </a:r>
            <a:endParaRPr lang="en-US" dirty="0"/>
          </a:p>
        </p:txBody>
      </p:sp>
    </p:spTree>
    <p:extLst>
      <p:ext uri="{BB962C8B-B14F-4D97-AF65-F5344CB8AC3E}">
        <p14:creationId xmlns:p14="http://schemas.microsoft.com/office/powerpoint/2010/main" val="42739219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354" r="2635" b="2"/>
          <a:stretch/>
        </p:blipFill>
        <p:spPr>
          <a:xfrm>
            <a:off x="5254387" y="1146635"/>
            <a:ext cx="6233160" cy="4272681"/>
          </a:xfrm>
          <a:prstGeom prst="rect">
            <a:avLst/>
          </a:prstGeom>
        </p:spPr>
      </p:pic>
      <p:sp>
        <p:nvSpPr>
          <p:cNvPr id="3" name="Content Placeholder 2"/>
          <p:cNvSpPr>
            <a:spLocks noGrp="1"/>
          </p:cNvSpPr>
          <p:nvPr>
            <p:ph idx="1"/>
          </p:nvPr>
        </p:nvSpPr>
        <p:spPr>
          <a:xfrm>
            <a:off x="1560523" y="911225"/>
            <a:ext cx="3589361" cy="4351338"/>
          </a:xfrm>
        </p:spPr>
        <p:txBody>
          <a:bodyPr>
            <a:normAutofit/>
          </a:bodyPr>
          <a:lstStyle/>
          <a:p>
            <a:pPr marL="0" indent="0">
              <a:buNone/>
            </a:pPr>
            <a:endParaRPr lang="en-US" sz="2400"/>
          </a:p>
          <a:p>
            <a:pPr marL="0" indent="0">
              <a:buNone/>
            </a:pPr>
            <a:endParaRPr lang="en-US" sz="2400"/>
          </a:p>
          <a:p>
            <a:pPr marL="0" indent="0">
              <a:buNone/>
            </a:pPr>
            <a:r>
              <a:rPr lang="en-US" sz="2400">
                <a:latin typeface="Bookman Old Style" panose="02050604050505020204" pitchFamily="18" charset="0"/>
              </a:rPr>
              <a:t>“In the middle of difficulty lies opportunity” </a:t>
            </a:r>
          </a:p>
          <a:p>
            <a:pPr marL="0" indent="0">
              <a:buNone/>
            </a:pPr>
            <a:r>
              <a:rPr lang="en-US" sz="2400">
                <a:latin typeface="Bookman Old Style" panose="02050604050505020204" pitchFamily="18" charset="0"/>
              </a:rPr>
              <a:t>– Albert Einstein</a:t>
            </a:r>
          </a:p>
          <a:p>
            <a:pPr marL="0" indent="0">
              <a:buNone/>
            </a:pPr>
            <a:endParaRPr lang="en-US" sz="2400"/>
          </a:p>
          <a:p>
            <a:pPr marL="0" indent="0">
              <a:buNone/>
            </a:pPr>
            <a:endParaRPr lang="en-US" sz="2400"/>
          </a:p>
        </p:txBody>
      </p:sp>
    </p:spTree>
    <p:extLst>
      <p:ext uri="{BB962C8B-B14F-4D97-AF65-F5344CB8AC3E}">
        <p14:creationId xmlns:p14="http://schemas.microsoft.com/office/powerpoint/2010/main" val="15737827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Not a one size fits all</a:t>
            </a:r>
          </a:p>
        </p:txBody>
      </p:sp>
      <p:pic>
        <p:nvPicPr>
          <p:cNvPr id="2058" name="Picture 10" descr="http://dohalife.com/wp-content/uploads/2016/02/Education-for-children-with-special-needs-in-Qatar-800x445.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303364" y="1264293"/>
            <a:ext cx="5463915" cy="3039303"/>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Image may contain: one or more people"/>
          <p:cNvPicPr>
            <a:picLocks noChangeAspect="1" noChangeArrowheads="1"/>
          </p:cNvPicPr>
          <p:nvPr/>
        </p:nvPicPr>
        <p:blipFill rotWithShape="1">
          <a:blip r:embed="rId4">
            <a:extLst>
              <a:ext uri="{28A0092B-C50C-407E-A947-70E740481C1C}">
                <a14:useLocalDpi xmlns:a14="http://schemas.microsoft.com/office/drawing/2010/main" val="0"/>
              </a:ext>
            </a:extLst>
          </a:blip>
          <a:srcRect b="11408"/>
          <a:stretch/>
        </p:blipFill>
        <p:spPr bwMode="auto">
          <a:xfrm>
            <a:off x="1978702" y="3920462"/>
            <a:ext cx="4117298" cy="2735704"/>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mms.businesswire.com/media/20150731005855/en/479346/5/CWSN_Photo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03364" y="3404108"/>
            <a:ext cx="3793938" cy="3236535"/>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http://www.multiagelearningnetwork.com/wp/wp-content/uploads/2012/03/bigstock-Students-Standing-In-Classroom-6742340-e1335990810324.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37050" y="1320469"/>
            <a:ext cx="4058588" cy="2705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0359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p:spPr>
      </p:pic>
      <p:sp>
        <p:nvSpPr>
          <p:cNvPr id="5" name="Oval 4"/>
          <p:cNvSpPr/>
          <p:nvPr/>
        </p:nvSpPr>
        <p:spPr>
          <a:xfrm>
            <a:off x="0" y="1222744"/>
            <a:ext cx="3987208" cy="1509823"/>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584251" y="3870251"/>
            <a:ext cx="1871330" cy="861237"/>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8467060" y="2041451"/>
            <a:ext cx="3611526" cy="893135"/>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6411433" y="3691251"/>
            <a:ext cx="2254102" cy="893135"/>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2126512" y="2286000"/>
            <a:ext cx="1967023" cy="800949"/>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8027581" y="1281168"/>
            <a:ext cx="3611526" cy="893135"/>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4295552" y="1222744"/>
            <a:ext cx="3122429" cy="1509823"/>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4940595" y="2674909"/>
            <a:ext cx="3611526" cy="893135"/>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9526772" y="3689442"/>
            <a:ext cx="2477386" cy="893135"/>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5241851" y="5468679"/>
            <a:ext cx="2317898" cy="893135"/>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56754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par>
                                <p:cTn id="17" presetID="10" presetClass="exit" presetSubtype="0" fill="hold" grpId="1" nodeType="withEffect">
                                  <p:stCondLst>
                                    <p:cond delay="0"/>
                                  </p:stCondLst>
                                  <p:childTnLst>
                                    <p:animEffect transition="out" filter="fade">
                                      <p:cBhvr>
                                        <p:cTn id="18" dur="500"/>
                                        <p:tgtEl>
                                          <p:spTgt spid="5"/>
                                        </p:tgtEl>
                                      </p:cBhvr>
                                    </p:animEffect>
                                    <p:set>
                                      <p:cBhvr>
                                        <p:cTn id="19" dur="1" fill="hold">
                                          <p:stCondLst>
                                            <p:cond delay="499"/>
                                          </p:stCondLst>
                                        </p:cTn>
                                        <p:tgtEl>
                                          <p:spTgt spid="5"/>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par>
                                <p:cTn id="27" presetID="10" presetClass="exit" presetSubtype="0" fill="hold" grpId="1" nodeType="withEffect">
                                  <p:stCondLst>
                                    <p:cond delay="0"/>
                                  </p:stCondLst>
                                  <p:childTnLst>
                                    <p:animEffect transition="out" filter="fade">
                                      <p:cBhvr>
                                        <p:cTn id="28" dur="500"/>
                                        <p:tgtEl>
                                          <p:spTgt spid="6"/>
                                        </p:tgtEl>
                                      </p:cBhvr>
                                    </p:animEffect>
                                    <p:set>
                                      <p:cBhvr>
                                        <p:cTn id="29" dur="1" fill="hold">
                                          <p:stCondLst>
                                            <p:cond delay="499"/>
                                          </p:stCondLst>
                                        </p:cTn>
                                        <p:tgtEl>
                                          <p:spTgt spid="6"/>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childTnLst>
                                </p:cTn>
                              </p:par>
                              <p:par>
                                <p:cTn id="37" presetID="10" presetClass="exit" presetSubtype="0" fill="hold" grpId="1" nodeType="withEffect">
                                  <p:stCondLst>
                                    <p:cond delay="0"/>
                                  </p:stCondLst>
                                  <p:childTnLst>
                                    <p:animEffect transition="out" filter="fade">
                                      <p:cBhvr>
                                        <p:cTn id="38" dur="500"/>
                                        <p:tgtEl>
                                          <p:spTgt spid="7"/>
                                        </p:tgtEl>
                                      </p:cBhvr>
                                    </p:animEffect>
                                    <p:set>
                                      <p:cBhvr>
                                        <p:cTn id="39" dur="1" fill="hold">
                                          <p:stCondLst>
                                            <p:cond delay="499"/>
                                          </p:stCondLst>
                                        </p:cTn>
                                        <p:tgtEl>
                                          <p:spTgt spid="7"/>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p:cTn id="44" dur="500" fill="hold"/>
                                        <p:tgtEl>
                                          <p:spTgt spid="8"/>
                                        </p:tgtEl>
                                        <p:attrNameLst>
                                          <p:attrName>ppt_w</p:attrName>
                                        </p:attrNameLst>
                                      </p:cBhvr>
                                      <p:tavLst>
                                        <p:tav tm="0">
                                          <p:val>
                                            <p:fltVal val="0"/>
                                          </p:val>
                                        </p:tav>
                                        <p:tav tm="100000">
                                          <p:val>
                                            <p:strVal val="#ppt_w"/>
                                          </p:val>
                                        </p:tav>
                                      </p:tavLst>
                                    </p:anim>
                                    <p:anim calcmode="lin" valueType="num">
                                      <p:cBhvr>
                                        <p:cTn id="45" dur="500" fill="hold"/>
                                        <p:tgtEl>
                                          <p:spTgt spid="8"/>
                                        </p:tgtEl>
                                        <p:attrNameLst>
                                          <p:attrName>ppt_h</p:attrName>
                                        </p:attrNameLst>
                                      </p:cBhvr>
                                      <p:tavLst>
                                        <p:tav tm="0">
                                          <p:val>
                                            <p:fltVal val="0"/>
                                          </p:val>
                                        </p:tav>
                                        <p:tav tm="100000">
                                          <p:val>
                                            <p:strVal val="#ppt_h"/>
                                          </p:val>
                                        </p:tav>
                                      </p:tavLst>
                                    </p:anim>
                                    <p:animEffect transition="in" filter="fade">
                                      <p:cBhvr>
                                        <p:cTn id="46" dur="500"/>
                                        <p:tgtEl>
                                          <p:spTgt spid="8"/>
                                        </p:tgtEl>
                                      </p:cBhvr>
                                    </p:animEffect>
                                  </p:childTnLst>
                                </p:cTn>
                              </p:par>
                              <p:par>
                                <p:cTn id="47" presetID="10" presetClass="exit" presetSubtype="0" fill="hold" grpId="1" nodeType="withEffect">
                                  <p:stCondLst>
                                    <p:cond delay="0"/>
                                  </p:stCondLst>
                                  <p:childTnLst>
                                    <p:animEffect transition="out" filter="fade">
                                      <p:cBhvr>
                                        <p:cTn id="48" dur="500"/>
                                        <p:tgtEl>
                                          <p:spTgt spid="11"/>
                                        </p:tgtEl>
                                      </p:cBhvr>
                                    </p:animEffect>
                                    <p:set>
                                      <p:cBhvr>
                                        <p:cTn id="49" dur="1" fill="hold">
                                          <p:stCondLst>
                                            <p:cond delay="499"/>
                                          </p:stCondLst>
                                        </p:cTn>
                                        <p:tgtEl>
                                          <p:spTgt spid="11"/>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grpId="0" nodeType="click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ppt_w</p:attrName>
                                        </p:attrNameLst>
                                      </p:cBhvr>
                                      <p:tavLst>
                                        <p:tav tm="0">
                                          <p:val>
                                            <p:fltVal val="0"/>
                                          </p:val>
                                        </p:tav>
                                        <p:tav tm="100000">
                                          <p:val>
                                            <p:strVal val="#ppt_w"/>
                                          </p:val>
                                        </p:tav>
                                      </p:tavLst>
                                    </p:anim>
                                    <p:anim calcmode="lin" valueType="num">
                                      <p:cBhvr>
                                        <p:cTn id="55" dur="500" fill="hold"/>
                                        <p:tgtEl>
                                          <p:spTgt spid="14"/>
                                        </p:tgtEl>
                                        <p:attrNameLst>
                                          <p:attrName>ppt_h</p:attrName>
                                        </p:attrNameLst>
                                      </p:cBhvr>
                                      <p:tavLst>
                                        <p:tav tm="0">
                                          <p:val>
                                            <p:fltVal val="0"/>
                                          </p:val>
                                        </p:tav>
                                        <p:tav tm="100000">
                                          <p:val>
                                            <p:strVal val="#ppt_h"/>
                                          </p:val>
                                        </p:tav>
                                      </p:tavLst>
                                    </p:anim>
                                    <p:animEffect transition="in" filter="fade">
                                      <p:cBhvr>
                                        <p:cTn id="56" dur="500"/>
                                        <p:tgtEl>
                                          <p:spTgt spid="14"/>
                                        </p:tgtEl>
                                      </p:cBhvr>
                                    </p:animEffect>
                                  </p:childTnLst>
                                </p:cTn>
                              </p:par>
                              <p:par>
                                <p:cTn id="57" presetID="10" presetClass="exit" presetSubtype="0" fill="hold" grpId="1" nodeType="withEffect">
                                  <p:stCondLst>
                                    <p:cond delay="0"/>
                                  </p:stCondLst>
                                  <p:childTnLst>
                                    <p:animEffect transition="out" filter="fade">
                                      <p:cBhvr>
                                        <p:cTn id="58" dur="500"/>
                                        <p:tgtEl>
                                          <p:spTgt spid="8"/>
                                        </p:tgtEl>
                                      </p:cBhvr>
                                    </p:animEffect>
                                    <p:set>
                                      <p:cBhvr>
                                        <p:cTn id="59" dur="1" fill="hold">
                                          <p:stCondLst>
                                            <p:cond delay="499"/>
                                          </p:stCondLst>
                                        </p:cTn>
                                        <p:tgtEl>
                                          <p:spTgt spid="8"/>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grpId="0" nodeType="clickEffect">
                                  <p:stCondLst>
                                    <p:cond delay="0"/>
                                  </p:stCondLst>
                                  <p:childTnLst>
                                    <p:set>
                                      <p:cBhvr>
                                        <p:cTn id="63" dur="1" fill="hold">
                                          <p:stCondLst>
                                            <p:cond delay="0"/>
                                          </p:stCondLst>
                                        </p:cTn>
                                        <p:tgtEl>
                                          <p:spTgt spid="13"/>
                                        </p:tgtEl>
                                        <p:attrNameLst>
                                          <p:attrName>style.visibility</p:attrName>
                                        </p:attrNameLst>
                                      </p:cBhvr>
                                      <p:to>
                                        <p:strVal val="visible"/>
                                      </p:to>
                                    </p:set>
                                    <p:anim calcmode="lin" valueType="num">
                                      <p:cBhvr>
                                        <p:cTn id="64" dur="500" fill="hold"/>
                                        <p:tgtEl>
                                          <p:spTgt spid="13"/>
                                        </p:tgtEl>
                                        <p:attrNameLst>
                                          <p:attrName>ppt_w</p:attrName>
                                        </p:attrNameLst>
                                      </p:cBhvr>
                                      <p:tavLst>
                                        <p:tav tm="0">
                                          <p:val>
                                            <p:fltVal val="0"/>
                                          </p:val>
                                        </p:tav>
                                        <p:tav tm="100000">
                                          <p:val>
                                            <p:strVal val="#ppt_w"/>
                                          </p:val>
                                        </p:tav>
                                      </p:tavLst>
                                    </p:anim>
                                    <p:anim calcmode="lin" valueType="num">
                                      <p:cBhvr>
                                        <p:cTn id="65" dur="500" fill="hold"/>
                                        <p:tgtEl>
                                          <p:spTgt spid="13"/>
                                        </p:tgtEl>
                                        <p:attrNameLst>
                                          <p:attrName>ppt_h</p:attrName>
                                        </p:attrNameLst>
                                      </p:cBhvr>
                                      <p:tavLst>
                                        <p:tav tm="0">
                                          <p:val>
                                            <p:fltVal val="0"/>
                                          </p:val>
                                        </p:tav>
                                        <p:tav tm="100000">
                                          <p:val>
                                            <p:strVal val="#ppt_h"/>
                                          </p:val>
                                        </p:tav>
                                      </p:tavLst>
                                    </p:anim>
                                    <p:animEffect transition="in" filter="fade">
                                      <p:cBhvr>
                                        <p:cTn id="66" dur="500"/>
                                        <p:tgtEl>
                                          <p:spTgt spid="13"/>
                                        </p:tgtEl>
                                      </p:cBhvr>
                                    </p:animEffect>
                                  </p:childTnLst>
                                </p:cTn>
                              </p:par>
                              <p:par>
                                <p:cTn id="67" presetID="10" presetClass="exit" presetSubtype="0" fill="hold" grpId="1" nodeType="withEffect">
                                  <p:stCondLst>
                                    <p:cond delay="0"/>
                                  </p:stCondLst>
                                  <p:childTnLst>
                                    <p:animEffect transition="out" filter="fade">
                                      <p:cBhvr>
                                        <p:cTn id="68" dur="500"/>
                                        <p:tgtEl>
                                          <p:spTgt spid="14"/>
                                        </p:tgtEl>
                                      </p:cBhvr>
                                    </p:animEffect>
                                    <p:set>
                                      <p:cBhvr>
                                        <p:cTn id="69" dur="1" fill="hold">
                                          <p:stCondLst>
                                            <p:cond delay="499"/>
                                          </p:stCondLst>
                                        </p:cTn>
                                        <p:tgtEl>
                                          <p:spTgt spid="14"/>
                                        </p:tgtEl>
                                        <p:attrNameLst>
                                          <p:attrName>style.visibility</p:attrName>
                                        </p:attrNameLst>
                                      </p:cBhvr>
                                      <p:to>
                                        <p:strVal val="hidden"/>
                                      </p:to>
                                    </p:set>
                                  </p:childTnLst>
                                </p:cTn>
                              </p:par>
                            </p:childTnLst>
                          </p:cTn>
                        </p:par>
                      </p:childTnLst>
                    </p:cTn>
                  </p:par>
                  <p:par>
                    <p:cTn id="70" fill="hold">
                      <p:stCondLst>
                        <p:cond delay="indefinite"/>
                      </p:stCondLst>
                      <p:childTnLst>
                        <p:par>
                          <p:cTn id="71" fill="hold">
                            <p:stCondLst>
                              <p:cond delay="0"/>
                            </p:stCondLst>
                            <p:childTnLst>
                              <p:par>
                                <p:cTn id="72" presetID="53" presetClass="entr" presetSubtype="16" fill="hold" grpId="0" nodeType="clickEffect">
                                  <p:stCondLst>
                                    <p:cond delay="0"/>
                                  </p:stCondLst>
                                  <p:childTnLst>
                                    <p:set>
                                      <p:cBhvr>
                                        <p:cTn id="73" dur="1" fill="hold">
                                          <p:stCondLst>
                                            <p:cond delay="0"/>
                                          </p:stCondLst>
                                        </p:cTn>
                                        <p:tgtEl>
                                          <p:spTgt spid="12"/>
                                        </p:tgtEl>
                                        <p:attrNameLst>
                                          <p:attrName>style.visibility</p:attrName>
                                        </p:attrNameLst>
                                      </p:cBhvr>
                                      <p:to>
                                        <p:strVal val="visible"/>
                                      </p:to>
                                    </p:set>
                                    <p:anim calcmode="lin" valueType="num">
                                      <p:cBhvr>
                                        <p:cTn id="74" dur="500" fill="hold"/>
                                        <p:tgtEl>
                                          <p:spTgt spid="12"/>
                                        </p:tgtEl>
                                        <p:attrNameLst>
                                          <p:attrName>ppt_w</p:attrName>
                                        </p:attrNameLst>
                                      </p:cBhvr>
                                      <p:tavLst>
                                        <p:tav tm="0">
                                          <p:val>
                                            <p:fltVal val="0"/>
                                          </p:val>
                                        </p:tav>
                                        <p:tav tm="100000">
                                          <p:val>
                                            <p:strVal val="#ppt_w"/>
                                          </p:val>
                                        </p:tav>
                                      </p:tavLst>
                                    </p:anim>
                                    <p:anim calcmode="lin" valueType="num">
                                      <p:cBhvr>
                                        <p:cTn id="75" dur="500" fill="hold"/>
                                        <p:tgtEl>
                                          <p:spTgt spid="12"/>
                                        </p:tgtEl>
                                        <p:attrNameLst>
                                          <p:attrName>ppt_h</p:attrName>
                                        </p:attrNameLst>
                                      </p:cBhvr>
                                      <p:tavLst>
                                        <p:tav tm="0">
                                          <p:val>
                                            <p:fltVal val="0"/>
                                          </p:val>
                                        </p:tav>
                                        <p:tav tm="100000">
                                          <p:val>
                                            <p:strVal val="#ppt_h"/>
                                          </p:val>
                                        </p:tav>
                                      </p:tavLst>
                                    </p:anim>
                                    <p:animEffect transition="in" filter="fade">
                                      <p:cBhvr>
                                        <p:cTn id="76" dur="500"/>
                                        <p:tgtEl>
                                          <p:spTgt spid="12"/>
                                        </p:tgtEl>
                                      </p:cBhvr>
                                    </p:animEffect>
                                  </p:childTnLst>
                                </p:cTn>
                              </p:par>
                              <p:par>
                                <p:cTn id="77" presetID="10" presetClass="exit" presetSubtype="0" fill="hold" grpId="1" nodeType="withEffect">
                                  <p:stCondLst>
                                    <p:cond delay="0"/>
                                  </p:stCondLst>
                                  <p:childTnLst>
                                    <p:animEffect transition="out" filter="fade">
                                      <p:cBhvr>
                                        <p:cTn id="78" dur="500"/>
                                        <p:tgtEl>
                                          <p:spTgt spid="13"/>
                                        </p:tgtEl>
                                      </p:cBhvr>
                                    </p:animEffect>
                                    <p:set>
                                      <p:cBhvr>
                                        <p:cTn id="79" dur="1" fill="hold">
                                          <p:stCondLst>
                                            <p:cond delay="499"/>
                                          </p:stCondLst>
                                        </p:cTn>
                                        <p:tgtEl>
                                          <p:spTgt spid="13"/>
                                        </p:tgtEl>
                                        <p:attrNameLst>
                                          <p:attrName>style.visibility</p:attrName>
                                        </p:attrNameLst>
                                      </p:cBhvr>
                                      <p:to>
                                        <p:strVal val="hidden"/>
                                      </p:to>
                                    </p:set>
                                  </p:childTnLst>
                                </p:cTn>
                              </p:par>
                            </p:childTnLst>
                          </p:cTn>
                        </p:par>
                      </p:childTnLst>
                    </p:cTn>
                  </p:par>
                  <p:par>
                    <p:cTn id="80" fill="hold">
                      <p:stCondLst>
                        <p:cond delay="indefinite"/>
                      </p:stCondLst>
                      <p:childTnLst>
                        <p:par>
                          <p:cTn id="81" fill="hold">
                            <p:stCondLst>
                              <p:cond delay="0"/>
                            </p:stCondLst>
                            <p:childTnLst>
                              <p:par>
                                <p:cTn id="82" presetID="53" presetClass="entr" presetSubtype="16" fill="hold" grpId="0" nodeType="clickEffect">
                                  <p:stCondLst>
                                    <p:cond delay="0"/>
                                  </p:stCondLst>
                                  <p:childTnLst>
                                    <p:set>
                                      <p:cBhvr>
                                        <p:cTn id="83" dur="1" fill="hold">
                                          <p:stCondLst>
                                            <p:cond delay="0"/>
                                          </p:stCondLst>
                                        </p:cTn>
                                        <p:tgtEl>
                                          <p:spTgt spid="10"/>
                                        </p:tgtEl>
                                        <p:attrNameLst>
                                          <p:attrName>style.visibility</p:attrName>
                                        </p:attrNameLst>
                                      </p:cBhvr>
                                      <p:to>
                                        <p:strVal val="visible"/>
                                      </p:to>
                                    </p:set>
                                    <p:anim calcmode="lin" valueType="num">
                                      <p:cBhvr>
                                        <p:cTn id="84" dur="500" fill="hold"/>
                                        <p:tgtEl>
                                          <p:spTgt spid="10"/>
                                        </p:tgtEl>
                                        <p:attrNameLst>
                                          <p:attrName>ppt_w</p:attrName>
                                        </p:attrNameLst>
                                      </p:cBhvr>
                                      <p:tavLst>
                                        <p:tav tm="0">
                                          <p:val>
                                            <p:fltVal val="0"/>
                                          </p:val>
                                        </p:tav>
                                        <p:tav tm="100000">
                                          <p:val>
                                            <p:strVal val="#ppt_w"/>
                                          </p:val>
                                        </p:tav>
                                      </p:tavLst>
                                    </p:anim>
                                    <p:anim calcmode="lin" valueType="num">
                                      <p:cBhvr>
                                        <p:cTn id="85" dur="500" fill="hold"/>
                                        <p:tgtEl>
                                          <p:spTgt spid="10"/>
                                        </p:tgtEl>
                                        <p:attrNameLst>
                                          <p:attrName>ppt_h</p:attrName>
                                        </p:attrNameLst>
                                      </p:cBhvr>
                                      <p:tavLst>
                                        <p:tav tm="0">
                                          <p:val>
                                            <p:fltVal val="0"/>
                                          </p:val>
                                        </p:tav>
                                        <p:tav tm="100000">
                                          <p:val>
                                            <p:strVal val="#ppt_h"/>
                                          </p:val>
                                        </p:tav>
                                      </p:tavLst>
                                    </p:anim>
                                    <p:animEffect transition="in" filter="fade">
                                      <p:cBhvr>
                                        <p:cTn id="86" dur="500"/>
                                        <p:tgtEl>
                                          <p:spTgt spid="10"/>
                                        </p:tgtEl>
                                      </p:cBhvr>
                                    </p:animEffect>
                                  </p:childTnLst>
                                </p:cTn>
                              </p:par>
                              <p:par>
                                <p:cTn id="87" presetID="10" presetClass="exit" presetSubtype="0" fill="hold" grpId="1" nodeType="withEffect">
                                  <p:stCondLst>
                                    <p:cond delay="0"/>
                                  </p:stCondLst>
                                  <p:childTnLst>
                                    <p:animEffect transition="out" filter="fade">
                                      <p:cBhvr>
                                        <p:cTn id="88" dur="500"/>
                                        <p:tgtEl>
                                          <p:spTgt spid="12"/>
                                        </p:tgtEl>
                                      </p:cBhvr>
                                    </p:animEffect>
                                    <p:set>
                                      <p:cBhvr>
                                        <p:cTn id="89" dur="1" fill="hold">
                                          <p:stCondLst>
                                            <p:cond delay="499"/>
                                          </p:stCondLst>
                                        </p:cTn>
                                        <p:tgtEl>
                                          <p:spTgt spid="12"/>
                                        </p:tgtEl>
                                        <p:attrNameLst>
                                          <p:attrName>style.visibility</p:attrName>
                                        </p:attrNameLst>
                                      </p:cBhvr>
                                      <p:to>
                                        <p:strVal val="hidden"/>
                                      </p:to>
                                    </p:set>
                                  </p:childTnLst>
                                </p:cTn>
                              </p:par>
                            </p:childTnLst>
                          </p:cTn>
                        </p:par>
                      </p:childTnLst>
                    </p:cTn>
                  </p:par>
                  <p:par>
                    <p:cTn id="90" fill="hold">
                      <p:stCondLst>
                        <p:cond delay="indefinite"/>
                      </p:stCondLst>
                      <p:childTnLst>
                        <p:par>
                          <p:cTn id="91" fill="hold">
                            <p:stCondLst>
                              <p:cond delay="0"/>
                            </p:stCondLst>
                            <p:childTnLst>
                              <p:par>
                                <p:cTn id="92" presetID="53" presetClass="entr" presetSubtype="16" fill="hold" grpId="0" nodeType="clickEffect">
                                  <p:stCondLst>
                                    <p:cond delay="0"/>
                                  </p:stCondLst>
                                  <p:childTnLst>
                                    <p:set>
                                      <p:cBhvr>
                                        <p:cTn id="93" dur="1" fill="hold">
                                          <p:stCondLst>
                                            <p:cond delay="0"/>
                                          </p:stCondLst>
                                        </p:cTn>
                                        <p:tgtEl>
                                          <p:spTgt spid="9"/>
                                        </p:tgtEl>
                                        <p:attrNameLst>
                                          <p:attrName>style.visibility</p:attrName>
                                        </p:attrNameLst>
                                      </p:cBhvr>
                                      <p:to>
                                        <p:strVal val="visible"/>
                                      </p:to>
                                    </p:set>
                                    <p:anim calcmode="lin" valueType="num">
                                      <p:cBhvr>
                                        <p:cTn id="94" dur="500" fill="hold"/>
                                        <p:tgtEl>
                                          <p:spTgt spid="9"/>
                                        </p:tgtEl>
                                        <p:attrNameLst>
                                          <p:attrName>ppt_w</p:attrName>
                                        </p:attrNameLst>
                                      </p:cBhvr>
                                      <p:tavLst>
                                        <p:tav tm="0">
                                          <p:val>
                                            <p:fltVal val="0"/>
                                          </p:val>
                                        </p:tav>
                                        <p:tav tm="100000">
                                          <p:val>
                                            <p:strVal val="#ppt_w"/>
                                          </p:val>
                                        </p:tav>
                                      </p:tavLst>
                                    </p:anim>
                                    <p:anim calcmode="lin" valueType="num">
                                      <p:cBhvr>
                                        <p:cTn id="95" dur="500" fill="hold"/>
                                        <p:tgtEl>
                                          <p:spTgt spid="9"/>
                                        </p:tgtEl>
                                        <p:attrNameLst>
                                          <p:attrName>ppt_h</p:attrName>
                                        </p:attrNameLst>
                                      </p:cBhvr>
                                      <p:tavLst>
                                        <p:tav tm="0">
                                          <p:val>
                                            <p:fltVal val="0"/>
                                          </p:val>
                                        </p:tav>
                                        <p:tav tm="100000">
                                          <p:val>
                                            <p:strVal val="#ppt_h"/>
                                          </p:val>
                                        </p:tav>
                                      </p:tavLst>
                                    </p:anim>
                                    <p:animEffect transition="in" filter="fade">
                                      <p:cBhvr>
                                        <p:cTn id="96" dur="500"/>
                                        <p:tgtEl>
                                          <p:spTgt spid="9"/>
                                        </p:tgtEl>
                                      </p:cBhvr>
                                    </p:animEffect>
                                  </p:childTnLst>
                                </p:cTn>
                              </p:par>
                              <p:par>
                                <p:cTn id="97" presetID="10" presetClass="exit" presetSubtype="0" fill="hold" grpId="1" nodeType="withEffect">
                                  <p:stCondLst>
                                    <p:cond delay="0"/>
                                  </p:stCondLst>
                                  <p:childTnLst>
                                    <p:animEffect transition="out" filter="fade">
                                      <p:cBhvr>
                                        <p:cTn id="98" dur="500"/>
                                        <p:tgtEl>
                                          <p:spTgt spid="10"/>
                                        </p:tgtEl>
                                      </p:cBhvr>
                                    </p:animEffect>
                                    <p:set>
                                      <p:cBhvr>
                                        <p:cTn id="99"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P spid="8" grpId="0" animBg="1"/>
      <p:bldP spid="8" grpId="1" animBg="1"/>
      <p:bldP spid="9" grpId="0"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25303" y="274638"/>
            <a:ext cx="9957097" cy="1143000"/>
          </a:xfrm>
        </p:spPr>
        <p:txBody>
          <a:bodyPr/>
          <a:lstStyle/>
          <a:p>
            <a:pPr algn="l"/>
            <a:r>
              <a:rPr lang="en-US" dirty="0"/>
              <a:t>Power UP</a:t>
            </a:r>
          </a:p>
        </p:txBody>
      </p:sp>
      <p:sp>
        <p:nvSpPr>
          <p:cNvPr id="3" name="Content Placeholder 2"/>
          <p:cNvSpPr>
            <a:spLocks noGrp="1"/>
          </p:cNvSpPr>
          <p:nvPr>
            <p:ph idx="1"/>
          </p:nvPr>
        </p:nvSpPr>
        <p:spPr>
          <a:xfrm>
            <a:off x="1756228" y="1585687"/>
            <a:ext cx="9826171" cy="4525963"/>
          </a:xfrm>
        </p:spPr>
        <p:txBody>
          <a:bodyPr/>
          <a:lstStyle/>
          <a:p>
            <a:pPr marL="0" indent="0">
              <a:buNone/>
            </a:pPr>
            <a:r>
              <a:rPr lang="en-US"/>
              <a:t> </a:t>
            </a:r>
          </a:p>
          <a:p>
            <a:endParaRPr lang="en-US" dirty="0"/>
          </a:p>
        </p:txBody>
      </p:sp>
      <p:pic>
        <p:nvPicPr>
          <p:cNvPr id="4" name="Picture 3"/>
          <p:cNvPicPr>
            <a:picLocks noChangeAspect="1"/>
          </p:cNvPicPr>
          <p:nvPr/>
        </p:nvPicPr>
        <p:blipFill>
          <a:blip r:embed="rId3"/>
          <a:stretch>
            <a:fillRect/>
          </a:stretch>
        </p:blipFill>
        <p:spPr>
          <a:xfrm>
            <a:off x="4131847" y="0"/>
            <a:ext cx="1694935" cy="1694935"/>
          </a:xfrm>
          <a:prstGeom prst="rect">
            <a:avLst/>
          </a:prstGeom>
        </p:spPr>
      </p:pic>
      <p:pic>
        <p:nvPicPr>
          <p:cNvPr id="1026" name="Picture 2" descr="PHIL Image 1410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25303" y="1825625"/>
            <a:ext cx="2333187" cy="350111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HIL Image 1417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31847" y="2187089"/>
            <a:ext cx="4373524" cy="289902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523999" y="5573486"/>
            <a:ext cx="2659034" cy="1077218"/>
          </a:xfrm>
          <a:prstGeom prst="rect">
            <a:avLst/>
          </a:prstGeom>
          <a:noFill/>
        </p:spPr>
        <p:txBody>
          <a:bodyPr wrap="square" rtlCol="0">
            <a:spAutoFit/>
          </a:bodyPr>
          <a:lstStyle/>
          <a:p>
            <a:pPr algn="ctr"/>
            <a:r>
              <a:rPr lang="en-US" sz="3200" dirty="0"/>
              <a:t>Balance on one leg</a:t>
            </a:r>
          </a:p>
        </p:txBody>
      </p:sp>
      <p:sp>
        <p:nvSpPr>
          <p:cNvPr id="10" name="TextBox 9"/>
          <p:cNvSpPr txBox="1"/>
          <p:nvPr/>
        </p:nvSpPr>
        <p:spPr>
          <a:xfrm>
            <a:off x="4782840" y="5202481"/>
            <a:ext cx="3129986" cy="584775"/>
          </a:xfrm>
          <a:prstGeom prst="rect">
            <a:avLst/>
          </a:prstGeom>
          <a:noFill/>
        </p:spPr>
        <p:txBody>
          <a:bodyPr wrap="square" rtlCol="0">
            <a:spAutoFit/>
          </a:bodyPr>
          <a:lstStyle/>
          <a:p>
            <a:pPr algn="ctr"/>
            <a:r>
              <a:rPr lang="en-US" sz="3200" dirty="0"/>
              <a:t>Throw a ball</a:t>
            </a:r>
          </a:p>
        </p:txBody>
      </p:sp>
      <p:sp>
        <p:nvSpPr>
          <p:cNvPr id="11" name="TextBox 10"/>
          <p:cNvSpPr txBox="1"/>
          <p:nvPr/>
        </p:nvSpPr>
        <p:spPr>
          <a:xfrm>
            <a:off x="8904200" y="5987311"/>
            <a:ext cx="3004458" cy="584775"/>
          </a:xfrm>
          <a:prstGeom prst="rect">
            <a:avLst/>
          </a:prstGeom>
          <a:noFill/>
        </p:spPr>
        <p:txBody>
          <a:bodyPr wrap="square" rtlCol="0">
            <a:spAutoFit/>
          </a:bodyPr>
          <a:lstStyle/>
          <a:p>
            <a:pPr algn="ctr"/>
            <a:r>
              <a:rPr lang="en-US" sz="3200" dirty="0"/>
              <a:t>Monkey Bars</a:t>
            </a:r>
          </a:p>
        </p:txBody>
      </p:sp>
      <p:sp>
        <p:nvSpPr>
          <p:cNvPr id="6" name="TextBox 5"/>
          <p:cNvSpPr txBox="1"/>
          <p:nvPr/>
        </p:nvSpPr>
        <p:spPr>
          <a:xfrm>
            <a:off x="6095686" y="547535"/>
            <a:ext cx="5617027" cy="584775"/>
          </a:xfrm>
          <a:prstGeom prst="rect">
            <a:avLst/>
          </a:prstGeom>
          <a:solidFill>
            <a:schemeClr val="tx2">
              <a:lumMod val="20000"/>
              <a:lumOff val="80000"/>
            </a:schemeClr>
          </a:solidFill>
        </p:spPr>
        <p:txBody>
          <a:bodyPr wrap="square" rtlCol="0">
            <a:spAutoFit/>
          </a:bodyPr>
          <a:lstStyle/>
          <a:p>
            <a:r>
              <a:rPr lang="en-US" sz="3200" dirty="0"/>
              <a:t>How old was I when I learned to</a:t>
            </a:r>
            <a:r>
              <a:rPr lang="en-US" dirty="0"/>
              <a:t>:</a:t>
            </a:r>
          </a:p>
        </p:txBody>
      </p:sp>
      <p:sp>
        <p:nvSpPr>
          <p:cNvPr id="13" name="TextBox 12"/>
          <p:cNvSpPr txBox="1"/>
          <p:nvPr/>
        </p:nvSpPr>
        <p:spPr>
          <a:xfrm>
            <a:off x="4675892" y="5854805"/>
            <a:ext cx="3273431" cy="584775"/>
          </a:xfrm>
          <a:prstGeom prst="rect">
            <a:avLst/>
          </a:prstGeom>
          <a:noFill/>
        </p:spPr>
        <p:txBody>
          <a:bodyPr wrap="square" rtlCol="0">
            <a:spAutoFit/>
          </a:bodyPr>
          <a:lstStyle/>
          <a:p>
            <a:pPr algn="ctr"/>
            <a:r>
              <a:rPr lang="en-US" sz="3200" dirty="0"/>
              <a:t>Catch a ball</a:t>
            </a:r>
          </a:p>
        </p:txBody>
      </p:sp>
      <p:pic>
        <p:nvPicPr>
          <p:cNvPr id="1040" name="Picture 16" descr="PHIL Image 1866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827408" y="1532673"/>
            <a:ext cx="2885305" cy="4332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4221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028"/>
                                        </p:tgtEl>
                                        <p:attrNameLst>
                                          <p:attrName>style.visibility</p:attrName>
                                        </p:attrNameLst>
                                      </p:cBhvr>
                                      <p:to>
                                        <p:strVal val="visible"/>
                                      </p:to>
                                    </p:set>
                                    <p:animEffect transition="in" filter="fade">
                                      <p:cBhvr>
                                        <p:cTn id="24" dur="1000"/>
                                        <p:tgtEl>
                                          <p:spTgt spid="1028"/>
                                        </p:tgtEl>
                                      </p:cBhvr>
                                    </p:animEffect>
                                    <p:anim calcmode="lin" valueType="num">
                                      <p:cBhvr>
                                        <p:cTn id="25" dur="1000" fill="hold"/>
                                        <p:tgtEl>
                                          <p:spTgt spid="1028"/>
                                        </p:tgtEl>
                                        <p:attrNameLst>
                                          <p:attrName>ppt_x</p:attrName>
                                        </p:attrNameLst>
                                      </p:cBhvr>
                                      <p:tavLst>
                                        <p:tav tm="0">
                                          <p:val>
                                            <p:strVal val="#ppt_x"/>
                                          </p:val>
                                        </p:tav>
                                        <p:tav tm="100000">
                                          <p:val>
                                            <p:strVal val="#ppt_x"/>
                                          </p:val>
                                        </p:tav>
                                      </p:tavLst>
                                    </p:anim>
                                    <p:anim calcmode="lin" valueType="num">
                                      <p:cBhvr>
                                        <p:cTn id="26" dur="1000" fill="hold"/>
                                        <p:tgtEl>
                                          <p:spTgt spid="102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1040"/>
                                        </p:tgtEl>
                                        <p:attrNameLst>
                                          <p:attrName>style.visibility</p:attrName>
                                        </p:attrNameLst>
                                      </p:cBhvr>
                                      <p:to>
                                        <p:strVal val="visible"/>
                                      </p:to>
                                    </p:set>
                                    <p:anim calcmode="lin" valueType="num">
                                      <p:cBhvr additive="base">
                                        <p:cTn id="38" dur="500" fill="hold"/>
                                        <p:tgtEl>
                                          <p:spTgt spid="1040"/>
                                        </p:tgtEl>
                                        <p:attrNameLst>
                                          <p:attrName>ppt_x</p:attrName>
                                        </p:attrNameLst>
                                      </p:cBhvr>
                                      <p:tavLst>
                                        <p:tav tm="0">
                                          <p:val>
                                            <p:strVal val="#ppt_x"/>
                                          </p:val>
                                        </p:tav>
                                        <p:tav tm="100000">
                                          <p:val>
                                            <p:strVal val="#ppt_x"/>
                                          </p:val>
                                        </p:tav>
                                      </p:tavLst>
                                    </p:anim>
                                    <p:anim calcmode="lin" valueType="num">
                                      <p:cBhvr additive="base">
                                        <p:cTn id="39" dur="500" fill="hold"/>
                                        <p:tgtEl>
                                          <p:spTgt spid="1040"/>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ppt_x"/>
                                          </p:val>
                                        </p:tav>
                                        <p:tav tm="100000">
                                          <p:val>
                                            <p:strVal val="#ppt_x"/>
                                          </p:val>
                                        </p:tav>
                                      </p:tavLst>
                                    </p:anim>
                                    <p:anim calcmode="lin" valueType="num">
                                      <p:cBhvr additive="base">
                                        <p:cTn id="4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11"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1809750"/>
            <a:ext cx="8607926" cy="1143000"/>
          </a:xfrm>
        </p:spPr>
        <p:txBody>
          <a:bodyPr/>
          <a:lstStyle/>
          <a:p>
            <a:pPr algn="l"/>
            <a:r>
              <a:rPr lang="en-US" dirty="0"/>
              <a:t>Standard 1 </a:t>
            </a:r>
          </a:p>
        </p:txBody>
      </p:sp>
      <p:pic>
        <p:nvPicPr>
          <p:cNvPr id="4" name="Content Placeholder 3"/>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1045" t="18084" r="67091" b="6987"/>
          <a:stretch/>
        </p:blipFill>
        <p:spPr>
          <a:xfrm>
            <a:off x="6306552" y="0"/>
            <a:ext cx="4444999" cy="6763536"/>
          </a:xfrm>
        </p:spPr>
      </p:pic>
      <p:grpSp>
        <p:nvGrpSpPr>
          <p:cNvPr id="3" name="Group 2"/>
          <p:cNvGrpSpPr/>
          <p:nvPr/>
        </p:nvGrpSpPr>
        <p:grpSpPr>
          <a:xfrm>
            <a:off x="8122652" y="1536700"/>
            <a:ext cx="2628899" cy="5226836"/>
            <a:chOff x="8122652" y="1536700"/>
            <a:chExt cx="2628899" cy="5226836"/>
          </a:xfrm>
        </p:grpSpPr>
        <p:sp>
          <p:nvSpPr>
            <p:cNvPr id="5" name="Rectangle 4"/>
            <p:cNvSpPr/>
            <p:nvPr/>
          </p:nvSpPr>
          <p:spPr>
            <a:xfrm>
              <a:off x="8706852" y="1536700"/>
              <a:ext cx="2044699" cy="5226836"/>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8122652" y="3721100"/>
              <a:ext cx="889000" cy="4826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8529051" y="5067300"/>
              <a:ext cx="584200" cy="1696236"/>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8878548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endParaRPr lang="en-US"/>
          </a:p>
        </p:txBody>
      </p:sp>
      <p:sp>
        <p:nvSpPr>
          <p:cNvPr id="3" name="Content Placeholder 2"/>
          <p:cNvSpPr>
            <a:spLocks noGrp="1"/>
          </p:cNvSpPr>
          <p:nvPr>
            <p:ph idx="1"/>
          </p:nvPr>
        </p:nvSpPr>
        <p:spPr>
          <a:xfrm>
            <a:off x="2743200" y="2895600"/>
            <a:ext cx="7315200" cy="2486574"/>
          </a:xfrm>
        </p:spPr>
        <p:txBody>
          <a:bodyPr>
            <a:normAutofit/>
          </a:bodyPr>
          <a:lstStyle/>
          <a:p>
            <a:pPr marL="0" indent="0">
              <a:buNone/>
            </a:pPr>
            <a:endParaRPr lang="en-US" sz="1200" dirty="0"/>
          </a:p>
          <a:p>
            <a:pPr marL="0" indent="0">
              <a:buNone/>
            </a:pPr>
            <a:endParaRPr lang="en-US" sz="2400" dirty="0"/>
          </a:p>
          <a:p>
            <a:endParaRPr lang="en-US" sz="2400" dirty="0"/>
          </a:p>
          <a:p>
            <a:pPr marL="457200" lvl="1" indent="0">
              <a:buNone/>
            </a:pPr>
            <a:endParaRPr lang="en-US" sz="800" dirty="0"/>
          </a:p>
          <a:p>
            <a:pPr marL="0" indent="0">
              <a:buNone/>
            </a:pPr>
            <a:endParaRPr lang="en-US" sz="800" dirty="0"/>
          </a:p>
          <a:p>
            <a:pPr marL="0" indent="0">
              <a:buNone/>
            </a:pPr>
            <a:endParaRPr lang="en-US" dirty="0"/>
          </a:p>
        </p:txBody>
      </p:sp>
      <p:pic>
        <p:nvPicPr>
          <p:cNvPr id="10" name="Picture 9"/>
          <p:cNvPicPr>
            <a:picLocks noChangeAspect="1"/>
          </p:cNvPicPr>
          <p:nvPr/>
        </p:nvPicPr>
        <p:blipFill rotWithShape="1">
          <a:blip r:embed="rId3"/>
          <a:srcRect l="22500" t="27879" r="23523" b="29495"/>
          <a:stretch/>
        </p:blipFill>
        <p:spPr>
          <a:xfrm>
            <a:off x="1440873" y="817419"/>
            <a:ext cx="10698551" cy="4752410"/>
          </a:xfrm>
          <a:prstGeom prst="rect">
            <a:avLst/>
          </a:prstGeom>
        </p:spPr>
      </p:pic>
      <p:pic>
        <p:nvPicPr>
          <p:cNvPr id="14" name="Picture 13"/>
          <p:cNvPicPr>
            <a:picLocks noChangeAspect="1"/>
          </p:cNvPicPr>
          <p:nvPr/>
        </p:nvPicPr>
        <p:blipFill rotWithShape="1">
          <a:blip r:embed="rId4"/>
          <a:srcRect l="22500" t="23434" r="58977" b="48485"/>
          <a:stretch/>
        </p:blipFill>
        <p:spPr>
          <a:xfrm>
            <a:off x="3961608" y="1579418"/>
            <a:ext cx="5657080" cy="4824138"/>
          </a:xfrm>
          <a:prstGeom prst="rect">
            <a:avLst/>
          </a:prstGeom>
          <a:blipFill>
            <a:blip r:embed="rId5"/>
            <a:tile tx="0" ty="0" sx="100000" sy="100000" flip="none" algn="tl"/>
          </a:blipFill>
          <a:effectLst>
            <a:softEdge rad="0"/>
          </a:effectLst>
          <a:scene3d>
            <a:camera prst="orthographicFront"/>
            <a:lightRig rig="threePt" dir="t"/>
          </a:scene3d>
          <a:sp3d extrusionH="12700" contourW="25400" prstMaterial="matte">
            <a:bevelB w="88900" h="88900" prst="relaxedInset"/>
            <a:contourClr>
              <a:schemeClr val="tx1"/>
            </a:contourClr>
          </a:sp3d>
        </p:spPr>
      </p:pic>
    </p:spTree>
    <p:extLst>
      <p:ext uri="{BB962C8B-B14F-4D97-AF65-F5344CB8AC3E}">
        <p14:creationId xmlns:p14="http://schemas.microsoft.com/office/powerpoint/2010/main" val="2046520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14901" y="4263804"/>
            <a:ext cx="10379922" cy="2105891"/>
          </a:xfrm>
          <a:prstGeom prst="rect">
            <a:avLst/>
          </a:prstGeom>
          <a:solidFill>
            <a:schemeClr val="tx1">
              <a:lumMod val="65000"/>
              <a:lumOff val="35000"/>
            </a:schemeClr>
          </a:solidFill>
          <a:ln w="28575" cmpd="dbl">
            <a:solidFill>
              <a:schemeClr val="tx1">
                <a:alpha val="62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1026" name="Picture 2" descr="Image result for sack lunch"/>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1514901" y="266167"/>
            <a:ext cx="3548418" cy="399763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4"/>
          <a:stretch>
            <a:fillRect/>
          </a:stretch>
        </p:blipFill>
        <p:spPr>
          <a:xfrm rot="21600000">
            <a:off x="6416043" y="356059"/>
            <a:ext cx="5455917" cy="3900980"/>
          </a:xfrm>
          <a:prstGeom prst="rect">
            <a:avLst/>
          </a:prstGeom>
        </p:spPr>
      </p:pic>
      <p:sp>
        <p:nvSpPr>
          <p:cNvPr id="2" name="Title 1"/>
          <p:cNvSpPr>
            <a:spLocks noGrp="1"/>
          </p:cNvSpPr>
          <p:nvPr>
            <p:ph type="title"/>
          </p:nvPr>
        </p:nvSpPr>
        <p:spPr>
          <a:xfrm>
            <a:off x="732107" y="4851525"/>
            <a:ext cx="11139854" cy="930447"/>
          </a:xfrm>
        </p:spPr>
        <p:txBody>
          <a:bodyPr vert="horz" lIns="91440" tIns="45720" rIns="91440" bIns="45720" rtlCol="0" anchor="b">
            <a:normAutofit/>
          </a:bodyPr>
          <a:lstStyle/>
          <a:p>
            <a:pPr algn="ctr"/>
            <a:r>
              <a:rPr lang="en-US" sz="5400" u="sng" dirty="0">
                <a:solidFill>
                  <a:schemeClr val="bg1"/>
                </a:solidFill>
              </a:rPr>
              <a:t>The Power of Lunch</a:t>
            </a:r>
          </a:p>
        </p:txBody>
      </p:sp>
    </p:spTree>
    <p:extLst>
      <p:ext uri="{BB962C8B-B14F-4D97-AF65-F5344CB8AC3E}">
        <p14:creationId xmlns:p14="http://schemas.microsoft.com/office/powerpoint/2010/main" val="32417894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465139"/>
            <a:ext cx="10972800" cy="1143000"/>
          </a:xfrm>
        </p:spPr>
        <p:txBody>
          <a:bodyPr/>
          <a:lstStyle/>
          <a:p>
            <a:endParaRPr lang="en-US" dirty="0"/>
          </a:p>
        </p:txBody>
      </p:sp>
      <p:sp>
        <p:nvSpPr>
          <p:cNvPr id="3" name="Content Placeholder 2"/>
          <p:cNvSpPr>
            <a:spLocks noGrp="1"/>
          </p:cNvSpPr>
          <p:nvPr>
            <p:ph idx="1"/>
          </p:nvPr>
        </p:nvSpPr>
        <p:spPr/>
        <p:txBody>
          <a:bodyPr/>
          <a:lstStyle/>
          <a:p>
            <a:endParaRPr lang="en-US"/>
          </a:p>
        </p:txBody>
      </p:sp>
      <p:pic>
        <p:nvPicPr>
          <p:cNvPr id="4" name="Picture 3" descr="Brain on exercise image jpeg.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47198"/>
          </a:xfrm>
          <a:prstGeom prst="rect">
            <a:avLst/>
          </a:prstGeom>
        </p:spPr>
      </p:pic>
    </p:spTree>
    <p:extLst>
      <p:ext uri="{BB962C8B-B14F-4D97-AF65-F5344CB8AC3E}">
        <p14:creationId xmlns:p14="http://schemas.microsoft.com/office/powerpoint/2010/main" val="11835222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35757"/>
          <a:stretch/>
        </p:blipFill>
        <p:spPr>
          <a:xfrm>
            <a:off x="3726129" y="0"/>
            <a:ext cx="5930489" cy="6923567"/>
          </a:xfrm>
          <a:prstGeom prst="rect">
            <a:avLst/>
          </a:prstGeom>
        </p:spPr>
      </p:pic>
      <p:sp>
        <p:nvSpPr>
          <p:cNvPr id="7" name="Title 6"/>
          <p:cNvSpPr>
            <a:spLocks noGrp="1"/>
          </p:cNvSpPr>
          <p:nvPr>
            <p:ph type="title"/>
          </p:nvPr>
        </p:nvSpPr>
        <p:spPr/>
        <p:txBody>
          <a:bodyPr/>
          <a:lstStyle/>
          <a:p>
            <a:endParaRPr lang="en-US" dirty="0"/>
          </a:p>
        </p:txBody>
      </p:sp>
    </p:spTree>
    <p:extLst>
      <p:ext uri="{BB962C8B-B14F-4D97-AF65-F5344CB8AC3E}">
        <p14:creationId xmlns:p14="http://schemas.microsoft.com/office/powerpoint/2010/main" val="14559661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743200" y="1981200"/>
            <a:ext cx="7239000" cy="1815882"/>
          </a:xfrm>
          <a:prstGeom prst="rect">
            <a:avLst/>
          </a:prstGeom>
        </p:spPr>
        <p:txBody>
          <a:bodyPr wrap="square">
            <a:spAutoFit/>
          </a:bodyPr>
          <a:lstStyle/>
          <a:p>
            <a:pPr marL="457200" indent="-457200">
              <a:buFont typeface="Wingdings" pitchFamily="2" charset="2"/>
              <a:buChar char="ü"/>
              <a:defRPr/>
            </a:pPr>
            <a:endParaRPr lang="en-US" sz="2800" dirty="0">
              <a:solidFill>
                <a:prstClr val="black"/>
              </a:solidFill>
              <a:ea typeface="+mj-ea"/>
              <a:cs typeface="+mj-cs"/>
            </a:endParaRPr>
          </a:p>
          <a:p>
            <a:pPr>
              <a:defRPr/>
            </a:pPr>
            <a:r>
              <a:rPr lang="en-US" sz="2800" dirty="0">
                <a:solidFill>
                  <a:prstClr val="black"/>
                </a:solidFill>
                <a:ea typeface="+mj-ea"/>
                <a:cs typeface="+mj-cs"/>
              </a:rPr>
              <a:t> </a:t>
            </a:r>
          </a:p>
          <a:p>
            <a:pPr>
              <a:defRPr/>
            </a:pPr>
            <a:endParaRPr lang="en-US" sz="2800" dirty="0">
              <a:solidFill>
                <a:prstClr val="black"/>
              </a:solidFill>
              <a:ea typeface="+mj-ea"/>
              <a:cs typeface="+mj-cs"/>
            </a:endParaRPr>
          </a:p>
          <a:p>
            <a:pPr>
              <a:defRPr/>
            </a:pPr>
            <a:endParaRPr lang="en-US" sz="2800" dirty="0">
              <a:solidFill>
                <a:prstClr val="black"/>
              </a:solidFill>
              <a:ea typeface="+mj-ea"/>
              <a:cs typeface="+mj-cs"/>
            </a:endParaRPr>
          </a:p>
        </p:txBody>
      </p:sp>
      <p:graphicFrame>
        <p:nvGraphicFramePr>
          <p:cNvPr id="2" name="Diagram 1"/>
          <p:cNvGraphicFramePr/>
          <p:nvPr>
            <p:extLst>
              <p:ext uri="{D42A27DB-BD31-4B8C-83A1-F6EECF244321}">
                <p14:modId xmlns:p14="http://schemas.microsoft.com/office/powerpoint/2010/main" val="2557584629"/>
              </p:ext>
            </p:extLst>
          </p:nvPr>
        </p:nvGraphicFramePr>
        <p:xfrm>
          <a:off x="3049155" y="-13855"/>
          <a:ext cx="9896764" cy="68496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itle 3"/>
          <p:cNvSpPr>
            <a:spLocks noGrp="1"/>
          </p:cNvSpPr>
          <p:nvPr>
            <p:ph type="title"/>
          </p:nvPr>
        </p:nvSpPr>
        <p:spPr>
          <a:xfrm>
            <a:off x="1413164" y="274637"/>
            <a:ext cx="4544291" cy="1540307"/>
          </a:xfrm>
        </p:spPr>
        <p:txBody>
          <a:bodyPr>
            <a:normAutofit/>
          </a:bodyPr>
          <a:lstStyle/>
          <a:p>
            <a:r>
              <a:rPr lang="en-US" b="1" dirty="0">
                <a:effectLst>
                  <a:outerShdw blurRad="38100" dist="38100" dir="2700000" algn="tl">
                    <a:srgbClr val="000000">
                      <a:alpha val="43137"/>
                    </a:srgbClr>
                  </a:outerShdw>
                </a:effectLst>
              </a:rPr>
              <a:t>The Standard</a:t>
            </a:r>
          </a:p>
        </p:txBody>
      </p:sp>
    </p:spTree>
    <p:extLst>
      <p:ext uri="{BB962C8B-B14F-4D97-AF65-F5344CB8AC3E}">
        <p14:creationId xmlns:p14="http://schemas.microsoft.com/office/powerpoint/2010/main" val="5858306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rotWithShape="1">
          <a:blip r:embed="rId3"/>
          <a:srcRect l="28182" t="29697" r="13637" b="34141"/>
          <a:stretch/>
        </p:blipFill>
        <p:spPr>
          <a:xfrm>
            <a:off x="1432979" y="1957542"/>
            <a:ext cx="10620477" cy="3713018"/>
          </a:xfrm>
          <a:prstGeom prst="rect">
            <a:avLst/>
          </a:prstGeom>
        </p:spPr>
      </p:pic>
      <p:grpSp>
        <p:nvGrpSpPr>
          <p:cNvPr id="5" name="Group 4"/>
          <p:cNvGrpSpPr/>
          <p:nvPr/>
        </p:nvGrpSpPr>
        <p:grpSpPr>
          <a:xfrm>
            <a:off x="125257" y="514216"/>
            <a:ext cx="3324525" cy="3299835"/>
            <a:chOff x="4605899" y="3082339"/>
            <a:chExt cx="3767304" cy="3767304"/>
          </a:xfrm>
        </p:grpSpPr>
        <p:sp>
          <p:nvSpPr>
            <p:cNvPr id="6" name="Shape 5"/>
            <p:cNvSpPr/>
            <p:nvPr/>
          </p:nvSpPr>
          <p:spPr>
            <a:xfrm>
              <a:off x="4605899" y="3082339"/>
              <a:ext cx="3767304" cy="3767304"/>
            </a:xfrm>
            <a:prstGeom prst="gear9">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Shape 4"/>
            <p:cNvSpPr txBox="1"/>
            <p:nvPr/>
          </p:nvSpPr>
          <p:spPr>
            <a:xfrm>
              <a:off x="5363295" y="3964812"/>
              <a:ext cx="2252512" cy="193647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Font typeface="Wingdings" pitchFamily="2" charset="2"/>
                <a:buNone/>
              </a:pPr>
              <a:r>
                <a:rPr lang="en-US" sz="2400" kern="1200" dirty="0">
                  <a:solidFill>
                    <a:prstClr val="black"/>
                  </a:solidFill>
                  <a:ea typeface="+mj-ea"/>
                  <a:cs typeface="+mj-cs"/>
                </a:rPr>
                <a:t>Provide 60 minutes of daily physical activity (teacher-led and free play</a:t>
              </a:r>
              <a:r>
                <a:rPr lang="en-US" sz="1500" kern="1200" dirty="0">
                  <a:solidFill>
                    <a:prstClr val="black"/>
                  </a:solidFill>
                  <a:ea typeface="+mj-ea"/>
                  <a:cs typeface="+mj-cs"/>
                </a:rPr>
                <a:t>)</a:t>
              </a:r>
              <a:endParaRPr lang="en-US" sz="1500" kern="1200" dirty="0"/>
            </a:p>
          </p:txBody>
        </p:sp>
      </p:grpSp>
    </p:spTree>
    <p:extLst>
      <p:ext uri="{BB962C8B-B14F-4D97-AF65-F5344CB8AC3E}">
        <p14:creationId xmlns:p14="http://schemas.microsoft.com/office/powerpoint/2010/main" val="21707877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rotWithShape="1">
          <a:blip r:embed="rId3"/>
          <a:srcRect l="31477" t="20672" r="16704" b="28079"/>
          <a:stretch/>
        </p:blipFill>
        <p:spPr>
          <a:xfrm>
            <a:off x="2333145" y="846138"/>
            <a:ext cx="9545784" cy="5310407"/>
          </a:xfrm>
          <a:prstGeom prst="rect">
            <a:avLst/>
          </a:prstGeom>
        </p:spPr>
      </p:pic>
      <p:grpSp>
        <p:nvGrpSpPr>
          <p:cNvPr id="4" name="Group 3"/>
          <p:cNvGrpSpPr/>
          <p:nvPr/>
        </p:nvGrpSpPr>
        <p:grpSpPr>
          <a:xfrm>
            <a:off x="255741" y="476865"/>
            <a:ext cx="2949886" cy="3254808"/>
            <a:chOff x="4605899" y="3082339"/>
            <a:chExt cx="3767304" cy="3767304"/>
          </a:xfrm>
        </p:grpSpPr>
        <p:sp>
          <p:nvSpPr>
            <p:cNvPr id="5" name="Shape 4"/>
            <p:cNvSpPr/>
            <p:nvPr/>
          </p:nvSpPr>
          <p:spPr>
            <a:xfrm>
              <a:off x="4605899" y="3082339"/>
              <a:ext cx="3767304" cy="3767304"/>
            </a:xfrm>
            <a:prstGeom prst="gear9">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 name="Shape 4"/>
            <p:cNvSpPr txBox="1"/>
            <p:nvPr/>
          </p:nvSpPr>
          <p:spPr>
            <a:xfrm>
              <a:off x="5363295" y="3964812"/>
              <a:ext cx="2252512" cy="193647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Font typeface="Wingdings" pitchFamily="2" charset="2"/>
                <a:buNone/>
              </a:pPr>
              <a:r>
                <a:rPr lang="en-US" sz="2400" kern="1200" dirty="0">
                  <a:solidFill>
                    <a:prstClr val="black"/>
                  </a:solidFill>
                  <a:ea typeface="+mj-ea"/>
                  <a:cs typeface="+mj-cs"/>
                </a:rPr>
                <a:t>Provide 60 minutes of daily physical activity (teacher-led and free play</a:t>
              </a:r>
              <a:r>
                <a:rPr lang="en-US" sz="1500" kern="1200" dirty="0">
                  <a:solidFill>
                    <a:prstClr val="black"/>
                  </a:solidFill>
                  <a:ea typeface="+mj-ea"/>
                  <a:cs typeface="+mj-cs"/>
                </a:rPr>
                <a:t>)</a:t>
              </a:r>
              <a:endParaRPr lang="en-US" sz="1500" kern="1200" dirty="0"/>
            </a:p>
          </p:txBody>
        </p:sp>
      </p:grpSp>
      <p:pic>
        <p:nvPicPr>
          <p:cNvPr id="6146" name="Picture 2" descr="PHIL Image 20659"/>
          <p:cNvPicPr>
            <a:picLocks noChangeAspect="1" noChangeArrowheads="1"/>
          </p:cNvPicPr>
          <p:nvPr/>
        </p:nvPicPr>
        <p:blipFill rotWithShape="1">
          <a:blip r:embed="rId4">
            <a:extLst>
              <a:ext uri="{28A0092B-C50C-407E-A947-70E740481C1C}">
                <a14:useLocalDpi xmlns:a14="http://schemas.microsoft.com/office/drawing/2010/main" val="0"/>
              </a:ext>
            </a:extLst>
          </a:blip>
          <a:srcRect l="18209" t="17937" r="18415" b="21691"/>
          <a:stretch/>
        </p:blipFill>
        <p:spPr bwMode="auto">
          <a:xfrm>
            <a:off x="8160894" y="213731"/>
            <a:ext cx="3241397" cy="20511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13883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a:off x="8485200" y="-129719"/>
            <a:ext cx="1694935" cy="1694935"/>
          </a:xfrm>
          <a:prstGeom prst="rect">
            <a:avLst/>
          </a:prstGeom>
        </p:spPr>
      </p:pic>
      <p:sp>
        <p:nvSpPr>
          <p:cNvPr id="2" name="Title 1"/>
          <p:cNvSpPr>
            <a:spLocks noGrp="1"/>
          </p:cNvSpPr>
          <p:nvPr>
            <p:ph type="title"/>
          </p:nvPr>
        </p:nvSpPr>
        <p:spPr/>
        <p:txBody>
          <a:bodyPr/>
          <a:lstStyle/>
          <a:p>
            <a:r>
              <a:rPr lang="en-US" dirty="0"/>
              <a:t>Name the activity</a:t>
            </a:r>
          </a:p>
        </p:txBody>
      </p:sp>
      <p:pic>
        <p:nvPicPr>
          <p:cNvPr id="4" name="Picture 11" descr="C:\Users\HOMECM\Desktop\activity_1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14999" y="1453763"/>
            <a:ext cx="3271961" cy="218678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PHIL Image 1135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89904" y="1453763"/>
            <a:ext cx="3248768" cy="218678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rotWithShape="1">
          <a:blip r:embed="rId6" cstate="print">
            <a:extLst>
              <a:ext uri="{28A0092B-C50C-407E-A947-70E740481C1C}">
                <a14:useLocalDpi xmlns:a14="http://schemas.microsoft.com/office/drawing/2010/main" val="0"/>
              </a:ext>
            </a:extLst>
          </a:blip>
          <a:srcRect l="18899" t="4321" r="26354" b="41637"/>
          <a:stretch/>
        </p:blipFill>
        <p:spPr>
          <a:xfrm>
            <a:off x="2815000" y="4014750"/>
            <a:ext cx="3271960" cy="2422355"/>
          </a:xfrm>
          <a:prstGeom prst="rect">
            <a:avLst/>
          </a:prstGeom>
        </p:spPr>
      </p:pic>
      <p:pic>
        <p:nvPicPr>
          <p:cNvPr id="5126" name="Picture 6" descr="http://healthmpowers.org/wp-content/uploads/2017/02/Little-Ones-4.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80765" y="4014749"/>
            <a:ext cx="3257907" cy="24223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3478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126"/>
                                        </p:tgtEl>
                                        <p:attrNameLst>
                                          <p:attrName>style.visibility</p:attrName>
                                        </p:attrNameLst>
                                      </p:cBhvr>
                                      <p:to>
                                        <p:strVal val="visible"/>
                                      </p:to>
                                    </p:set>
                                    <p:animEffect transition="in" filter="fade">
                                      <p:cBhvr>
                                        <p:cTn id="28" dur="1000"/>
                                        <p:tgtEl>
                                          <p:spTgt spid="5126"/>
                                        </p:tgtEl>
                                      </p:cBhvr>
                                    </p:animEffect>
                                    <p:anim calcmode="lin" valueType="num">
                                      <p:cBhvr>
                                        <p:cTn id="29" dur="1000" fill="hold"/>
                                        <p:tgtEl>
                                          <p:spTgt spid="5126"/>
                                        </p:tgtEl>
                                        <p:attrNameLst>
                                          <p:attrName>ppt_x</p:attrName>
                                        </p:attrNameLst>
                                      </p:cBhvr>
                                      <p:tavLst>
                                        <p:tav tm="0">
                                          <p:val>
                                            <p:strVal val="#ppt_x"/>
                                          </p:val>
                                        </p:tav>
                                        <p:tav tm="100000">
                                          <p:val>
                                            <p:strVal val="#ppt_x"/>
                                          </p:val>
                                        </p:tav>
                                      </p:tavLst>
                                    </p:anim>
                                    <p:anim calcmode="lin" valueType="num">
                                      <p:cBhvr>
                                        <p:cTn id="30" dur="1000" fill="hold"/>
                                        <p:tgtEl>
                                          <p:spTgt spid="51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13" name="Content Placeholder 12"/>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tretch/>
        </p:blipFill>
        <p:spPr>
          <a:xfrm>
            <a:off x="3078691" y="1600200"/>
            <a:ext cx="6034617" cy="4525963"/>
          </a:xfrm>
        </p:spPr>
      </p:pic>
      <p:pic>
        <p:nvPicPr>
          <p:cNvPr id="2050" name="Picture 2" descr="http://www.babycaremag.com/wp-content/uploads/2016/02/bouncy-baby-seat.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515"/>
          <a:stretch/>
        </p:blipFill>
        <p:spPr bwMode="auto">
          <a:xfrm>
            <a:off x="1636963" y="3752392"/>
            <a:ext cx="2734404" cy="3016918"/>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p:nvPr/>
        </p:nvGrpSpPr>
        <p:grpSpPr>
          <a:xfrm>
            <a:off x="1452454" y="202912"/>
            <a:ext cx="3147256" cy="3286375"/>
            <a:chOff x="1716815" y="2504572"/>
            <a:chExt cx="3386107" cy="3555376"/>
          </a:xfrm>
        </p:grpSpPr>
        <p:sp>
          <p:nvSpPr>
            <p:cNvPr id="6" name="Shape 5"/>
            <p:cNvSpPr/>
            <p:nvPr/>
          </p:nvSpPr>
          <p:spPr>
            <a:xfrm>
              <a:off x="1716815" y="2504572"/>
              <a:ext cx="3386107" cy="3555376"/>
            </a:xfrm>
            <a:prstGeom prst="gear6">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Shape 4"/>
            <p:cNvSpPr txBox="1"/>
            <p:nvPr/>
          </p:nvSpPr>
          <p:spPr>
            <a:xfrm>
              <a:off x="2569278" y="3387160"/>
              <a:ext cx="1681181" cy="17902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Font typeface="Wingdings" pitchFamily="2" charset="2"/>
                <a:buNone/>
              </a:pPr>
              <a:r>
                <a:rPr lang="en-US" sz="2400" kern="1200" dirty="0">
                  <a:solidFill>
                    <a:prstClr val="black"/>
                  </a:solidFill>
                  <a:ea typeface="+mj-ea"/>
                  <a:cs typeface="+mj-cs"/>
                </a:rPr>
                <a:t>Do not allow more than 60 minutes of sedentary activity at a time</a:t>
              </a:r>
              <a:r>
                <a:rPr lang="en-US" sz="1500" kern="1200" dirty="0">
                  <a:solidFill>
                    <a:prstClr val="black"/>
                  </a:solidFill>
                  <a:ea typeface="+mj-ea"/>
                  <a:cs typeface="+mj-cs"/>
                </a:rPr>
                <a:t>.</a:t>
              </a:r>
              <a:endParaRPr lang="en-US" sz="1500" kern="1200" dirty="0"/>
            </a:p>
          </p:txBody>
        </p:sp>
      </p:grpSp>
      <p:pic>
        <p:nvPicPr>
          <p:cNvPr id="4" name="Picture 3" descr="children and tv pic.jp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60694" y="3671171"/>
            <a:ext cx="4190535" cy="2798902"/>
          </a:xfrm>
          <a:prstGeom prst="rect">
            <a:avLst/>
          </a:prstGeom>
        </p:spPr>
      </p:pic>
      <p:grpSp>
        <p:nvGrpSpPr>
          <p:cNvPr id="8" name="Group 7"/>
          <p:cNvGrpSpPr/>
          <p:nvPr/>
        </p:nvGrpSpPr>
        <p:grpSpPr>
          <a:xfrm>
            <a:off x="8657894" y="294988"/>
            <a:ext cx="3179544" cy="3136414"/>
            <a:chOff x="3574524" y="802564"/>
            <a:chExt cx="2684501" cy="2684501"/>
          </a:xfrm>
        </p:grpSpPr>
        <p:sp>
          <p:nvSpPr>
            <p:cNvPr id="9" name="Shape 8"/>
            <p:cNvSpPr/>
            <p:nvPr/>
          </p:nvSpPr>
          <p:spPr>
            <a:xfrm rot="20700000">
              <a:off x="3574524" y="802564"/>
              <a:ext cx="2684501" cy="2684501"/>
            </a:xfrm>
            <a:prstGeom prst="gear6">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Shape 4"/>
            <p:cNvSpPr txBox="1"/>
            <p:nvPr/>
          </p:nvSpPr>
          <p:spPr>
            <a:xfrm>
              <a:off x="4163314" y="1391354"/>
              <a:ext cx="1506921" cy="150692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r>
                <a:rPr lang="en-US" sz="2300" kern="1200" dirty="0">
                  <a:solidFill>
                    <a:prstClr val="black"/>
                  </a:solidFill>
                  <a:ea typeface="+mj-ea"/>
                  <a:cs typeface="+mj-cs"/>
                </a:rPr>
                <a:t>Limit screen time to 3 hours or less/week</a:t>
              </a:r>
            </a:p>
          </p:txBody>
        </p:sp>
      </p:grpSp>
    </p:spTree>
    <p:extLst>
      <p:ext uri="{BB962C8B-B14F-4D97-AF65-F5344CB8AC3E}">
        <p14:creationId xmlns:p14="http://schemas.microsoft.com/office/powerpoint/2010/main" val="30939787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descr="http://photos.gograph.com/thumbs/CSP/CSP297/k20747070.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359793" y="1417638"/>
            <a:ext cx="3869255" cy="38692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5696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l="13815" t="59123" r="67184" b="7544"/>
          <a:stretch/>
        </p:blipFill>
        <p:spPr>
          <a:xfrm>
            <a:off x="5498431" y="846137"/>
            <a:ext cx="5654843" cy="5580185"/>
          </a:xfrm>
        </p:spPr>
      </p:pic>
      <p:sp>
        <p:nvSpPr>
          <p:cNvPr id="5" name="Rectangle 4"/>
          <p:cNvSpPr/>
          <p:nvPr/>
        </p:nvSpPr>
        <p:spPr>
          <a:xfrm>
            <a:off x="5498431" y="1864894"/>
            <a:ext cx="974558" cy="456142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p:cNvSpPr txBox="1">
            <a:spLocks/>
          </p:cNvSpPr>
          <p:nvPr/>
        </p:nvSpPr>
        <p:spPr>
          <a:xfrm>
            <a:off x="1600200" y="2493230"/>
            <a:ext cx="3898231"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dirty="0"/>
              <a:t>Standard 2 </a:t>
            </a:r>
          </a:p>
        </p:txBody>
      </p:sp>
    </p:spTree>
    <p:extLst>
      <p:ext uri="{BB962C8B-B14F-4D97-AF65-F5344CB8AC3E}">
        <p14:creationId xmlns:p14="http://schemas.microsoft.com/office/powerpoint/2010/main" val="35856168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roups\collaboration\MediaRequestFileDrop\sunwise\istock-8-4-16\iStock_58007820_XXXLARG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49154" y="0"/>
            <a:ext cx="8118846"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2667000" y="-13503"/>
            <a:ext cx="8229600" cy="1143000"/>
          </a:xfrm>
          <a:solidFill>
            <a:schemeClr val="accent6">
              <a:lumMod val="75000"/>
            </a:schemeClr>
          </a:solidFill>
          <a:effectLst>
            <a:softEdge rad="317500"/>
          </a:effectLst>
        </p:spPr>
        <p:txBody>
          <a:bodyPr>
            <a:normAutofit/>
          </a:bodyPr>
          <a:lstStyle/>
          <a:p>
            <a:r>
              <a:rPr lang="en-US" sz="5000" b="1" dirty="0">
                <a:solidFill>
                  <a:schemeClr val="bg1"/>
                </a:solidFill>
              </a:rPr>
              <a:t>Why is Sun Safety Important?</a:t>
            </a:r>
          </a:p>
        </p:txBody>
      </p:sp>
      <p:grpSp>
        <p:nvGrpSpPr>
          <p:cNvPr id="22" name="Group 21"/>
          <p:cNvGrpSpPr/>
          <p:nvPr/>
        </p:nvGrpSpPr>
        <p:grpSpPr>
          <a:xfrm>
            <a:off x="4414202" y="2155377"/>
            <a:ext cx="3771900" cy="3416320"/>
            <a:chOff x="1196524" y="2177988"/>
            <a:chExt cx="3771900" cy="3416320"/>
          </a:xfrm>
        </p:grpSpPr>
        <p:sp>
          <p:nvSpPr>
            <p:cNvPr id="18" name="Rectangle: Rounded Corners 17"/>
            <p:cNvSpPr/>
            <p:nvPr/>
          </p:nvSpPr>
          <p:spPr>
            <a:xfrm>
              <a:off x="1196524" y="2177988"/>
              <a:ext cx="3771900" cy="34163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1371600" y="2410417"/>
              <a:ext cx="3276600" cy="2862322"/>
            </a:xfrm>
            <a:prstGeom prst="rect">
              <a:avLst/>
            </a:prstGeom>
            <a:noFill/>
          </p:spPr>
          <p:txBody>
            <a:bodyPr wrap="square" rtlCol="0">
              <a:spAutoFit/>
            </a:bodyPr>
            <a:lstStyle/>
            <a:p>
              <a:pPr algn="ctr"/>
              <a:r>
                <a:rPr lang="en-US" sz="3600" dirty="0">
                  <a:solidFill>
                    <a:schemeClr val="bg1">
                      <a:lumMod val="95000"/>
                    </a:schemeClr>
                  </a:solidFill>
                </a:rPr>
                <a:t>Where does Arizona rank for skin cancer rates compared to the rest of the US?</a:t>
              </a:r>
            </a:p>
          </p:txBody>
        </p:sp>
      </p:grpSp>
      <p:grpSp>
        <p:nvGrpSpPr>
          <p:cNvPr id="23" name="Group 22"/>
          <p:cNvGrpSpPr/>
          <p:nvPr/>
        </p:nvGrpSpPr>
        <p:grpSpPr>
          <a:xfrm>
            <a:off x="4104197" y="1981201"/>
            <a:ext cx="4391911" cy="3726623"/>
            <a:chOff x="4610292" y="1378777"/>
            <a:chExt cx="4391911" cy="3726623"/>
          </a:xfrm>
        </p:grpSpPr>
        <p:sp>
          <p:nvSpPr>
            <p:cNvPr id="20" name="Rectangle: Rounded Corners 19"/>
            <p:cNvSpPr/>
            <p:nvPr/>
          </p:nvSpPr>
          <p:spPr>
            <a:xfrm>
              <a:off x="4610292" y="1378777"/>
              <a:ext cx="4391911" cy="372662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4968424" y="1676400"/>
              <a:ext cx="3747837" cy="3108543"/>
            </a:xfrm>
            <a:prstGeom prst="rect">
              <a:avLst/>
            </a:prstGeom>
            <a:noFill/>
          </p:spPr>
          <p:txBody>
            <a:bodyPr wrap="square" rtlCol="0">
              <a:spAutoFit/>
            </a:bodyPr>
            <a:lstStyle/>
            <a:p>
              <a:r>
                <a:rPr lang="en-US" sz="2800" dirty="0">
                  <a:solidFill>
                    <a:schemeClr val="bg1">
                      <a:lumMod val="95000"/>
                    </a:schemeClr>
                  </a:solidFill>
                </a:rPr>
                <a:t>Arizona has the highest skin cancer rate in the U.S. and is second in the world only to Australia! Childhood exposure plays a huge part in who develops skin cancer.</a:t>
              </a:r>
            </a:p>
          </p:txBody>
        </p:sp>
      </p:grpSp>
    </p:spTree>
    <p:extLst>
      <p:ext uri="{BB962C8B-B14F-4D97-AF65-F5344CB8AC3E}">
        <p14:creationId xmlns:p14="http://schemas.microsoft.com/office/powerpoint/2010/main" val="965973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2000"/>
                                        <p:tgtEl>
                                          <p:spTgt spid="23"/>
                                        </p:tgtEl>
                                      </p:cBhvr>
                                    </p:animEffect>
                                    <p:anim calcmode="lin" valueType="num">
                                      <p:cBhvr>
                                        <p:cTn id="8" dur="2000" fill="hold"/>
                                        <p:tgtEl>
                                          <p:spTgt spid="23"/>
                                        </p:tgtEl>
                                        <p:attrNameLst>
                                          <p:attrName>ppt_w</p:attrName>
                                        </p:attrNameLst>
                                      </p:cBhvr>
                                      <p:tavLst>
                                        <p:tav tm="0" fmla="#ppt_w*sin(2.5*pi*$)">
                                          <p:val>
                                            <p:fltVal val="0"/>
                                          </p:val>
                                        </p:tav>
                                        <p:tav tm="100000">
                                          <p:val>
                                            <p:fltVal val="1"/>
                                          </p:val>
                                        </p:tav>
                                      </p:tavLst>
                                    </p:anim>
                                    <p:anim calcmode="lin" valueType="num">
                                      <p:cBhvr>
                                        <p:cTn id="9" dur="2000" fill="hold"/>
                                        <p:tgtEl>
                                          <p:spTgt spid="2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1020726" y="2424223"/>
            <a:ext cx="4716687" cy="1722475"/>
          </a:xfrm>
        </p:spPr>
        <p:txBody>
          <a:bodyPr>
            <a:noAutofit/>
          </a:bodyPr>
          <a:lstStyle/>
          <a:p>
            <a:pPr algn="ctr"/>
            <a:r>
              <a:rPr lang="en-US" sz="4800" b="1">
                <a:solidFill>
                  <a:schemeClr val="tx1"/>
                </a:solidFill>
              </a:rPr>
              <a:t>Child Development</a:t>
            </a:r>
          </a:p>
        </p:txBody>
      </p:sp>
      <p:pic>
        <p:nvPicPr>
          <p:cNvPr id="2050" name="Picture 2" descr="empower-schools.jpg (320×3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7413" y="0"/>
            <a:ext cx="645458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27697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roups\collaboration\MediaRequestFileDrop\sunwise\istock-8-4-16\iStock_58007820_XXXLARG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45143" y="0"/>
            <a:ext cx="8118846"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2667000" y="-13503"/>
            <a:ext cx="8229600" cy="1143000"/>
          </a:xfrm>
          <a:solidFill>
            <a:schemeClr val="accent6">
              <a:lumMod val="75000"/>
            </a:schemeClr>
          </a:solidFill>
          <a:effectLst>
            <a:softEdge rad="317500"/>
          </a:effectLst>
        </p:spPr>
        <p:txBody>
          <a:bodyPr>
            <a:normAutofit/>
          </a:bodyPr>
          <a:lstStyle/>
          <a:p>
            <a:r>
              <a:rPr lang="en-US" sz="5000" b="1" dirty="0">
                <a:solidFill>
                  <a:schemeClr val="bg1"/>
                </a:solidFill>
              </a:rPr>
              <a:t>Why is Sun Safety Important?</a:t>
            </a:r>
          </a:p>
        </p:txBody>
      </p:sp>
      <p:grpSp>
        <p:nvGrpSpPr>
          <p:cNvPr id="22" name="Group 21"/>
          <p:cNvGrpSpPr/>
          <p:nvPr/>
        </p:nvGrpSpPr>
        <p:grpSpPr>
          <a:xfrm>
            <a:off x="4572000" y="1111240"/>
            <a:ext cx="3771900" cy="1403360"/>
            <a:chOff x="1196524" y="2177988"/>
            <a:chExt cx="3771900" cy="3416320"/>
          </a:xfrm>
        </p:grpSpPr>
        <p:sp>
          <p:nvSpPr>
            <p:cNvPr id="18" name="Rectangle: Rounded Corners 17"/>
            <p:cNvSpPr/>
            <p:nvPr/>
          </p:nvSpPr>
          <p:spPr>
            <a:xfrm>
              <a:off x="1196524" y="2177988"/>
              <a:ext cx="3771900" cy="34163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1371600" y="2410418"/>
              <a:ext cx="3276600" cy="29220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sz="3600" dirty="0">
                  <a:solidFill>
                    <a:schemeClr val="bg1">
                      <a:lumMod val="95000"/>
                    </a:schemeClr>
                  </a:solidFill>
                </a:rPr>
                <a:t>How risky is a sunburn?</a:t>
              </a:r>
            </a:p>
          </p:txBody>
        </p:sp>
      </p:grpSp>
      <p:grpSp>
        <p:nvGrpSpPr>
          <p:cNvPr id="23" name="Group 22"/>
          <p:cNvGrpSpPr/>
          <p:nvPr/>
        </p:nvGrpSpPr>
        <p:grpSpPr>
          <a:xfrm>
            <a:off x="4254131" y="3200400"/>
            <a:ext cx="4407638" cy="3200400"/>
            <a:chOff x="8698632" y="-3766475"/>
            <a:chExt cx="3763576" cy="7938035"/>
          </a:xfrm>
        </p:grpSpPr>
        <p:sp>
          <p:nvSpPr>
            <p:cNvPr id="20" name="Rectangle: Rounded Corners 19"/>
            <p:cNvSpPr/>
            <p:nvPr/>
          </p:nvSpPr>
          <p:spPr>
            <a:xfrm>
              <a:off x="8698632" y="-3766475"/>
              <a:ext cx="3763576" cy="793803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8723265" y="-3388473"/>
              <a:ext cx="3714972" cy="7099492"/>
            </a:xfrm>
            <a:prstGeom prst="rect">
              <a:avLst/>
            </a:prstGeom>
            <a:noFill/>
          </p:spPr>
          <p:txBody>
            <a:bodyPr wrap="square" rtlCol="0">
              <a:spAutoFit/>
            </a:bodyPr>
            <a:lstStyle/>
            <a:p>
              <a:pPr algn="ctr"/>
              <a:r>
                <a:rPr lang="en-US" sz="3600" dirty="0">
                  <a:solidFill>
                    <a:schemeClr val="bg1">
                      <a:lumMod val="95000"/>
                    </a:schemeClr>
                  </a:solidFill>
                </a:rPr>
                <a:t>Very risky! Just one blistering sun burn in childhood can double your risk for skin cancer</a:t>
              </a:r>
            </a:p>
          </p:txBody>
        </p:sp>
      </p:grpSp>
    </p:spTree>
    <p:extLst>
      <p:ext uri="{BB962C8B-B14F-4D97-AF65-F5344CB8AC3E}">
        <p14:creationId xmlns:p14="http://schemas.microsoft.com/office/powerpoint/2010/main" val="349153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28353"/>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ounded Rectangle 7"/>
          <p:cNvSpPr/>
          <p:nvPr/>
        </p:nvSpPr>
        <p:spPr>
          <a:xfrm>
            <a:off x="1752602" y="1691535"/>
            <a:ext cx="2079256" cy="1462538"/>
          </a:xfrm>
          <a:prstGeom prst="roundRect">
            <a:avLst/>
          </a:prstGeom>
          <a:blipFill rotWithShape="1">
            <a:blip r:embed="rId4"/>
            <a:stretch>
              <a:fillRect/>
            </a:stretch>
          </a:blipFill>
          <a:scene3d>
            <a:camera prst="orthographicFront"/>
            <a:lightRig rig="flat" dir="t"/>
          </a:scene3d>
          <a:sp3d prstMaterial="dkEdge">
            <a:bevelT w="8200" h="38100"/>
          </a:sp3d>
        </p:spPr>
        <p:style>
          <a:lnRef idx="0">
            <a:schemeClr val="dk1">
              <a:shade val="80000"/>
              <a:hueOff val="0"/>
              <a:satOff val="0"/>
              <a:lumOff val="0"/>
              <a:alphaOff val="0"/>
            </a:schemeClr>
          </a:lnRef>
          <a:fillRef idx="2">
            <a:scrgbClr r="0" g="0" b="0"/>
          </a:fillRef>
          <a:effectRef idx="1">
            <a:schemeClr val="lt1">
              <a:hueOff val="0"/>
              <a:satOff val="0"/>
              <a:lumOff val="0"/>
              <a:alphaOff val="0"/>
            </a:schemeClr>
          </a:effectRef>
          <a:fontRef idx="minor">
            <a:schemeClr val="dk1">
              <a:hueOff val="0"/>
              <a:satOff val="0"/>
              <a:lumOff val="0"/>
              <a:alphaOff val="0"/>
            </a:schemeClr>
          </a:fontRef>
        </p:style>
      </p:sp>
      <p:sp>
        <p:nvSpPr>
          <p:cNvPr id="9" name="Freeform 8"/>
          <p:cNvSpPr/>
          <p:nvPr/>
        </p:nvSpPr>
        <p:spPr>
          <a:xfrm>
            <a:off x="1704695" y="3216576"/>
            <a:ext cx="2077511" cy="770756"/>
          </a:xfrm>
          <a:custGeom>
            <a:avLst/>
            <a:gdLst>
              <a:gd name="connsiteX0" fmla="*/ 0 w 2077511"/>
              <a:gd name="connsiteY0" fmla="*/ 0 h 770756"/>
              <a:gd name="connsiteX1" fmla="*/ 2077511 w 2077511"/>
              <a:gd name="connsiteY1" fmla="*/ 0 h 770756"/>
              <a:gd name="connsiteX2" fmla="*/ 2077511 w 2077511"/>
              <a:gd name="connsiteY2" fmla="*/ 770756 h 770756"/>
              <a:gd name="connsiteX3" fmla="*/ 0 w 2077511"/>
              <a:gd name="connsiteY3" fmla="*/ 770756 h 770756"/>
              <a:gd name="connsiteX4" fmla="*/ 0 w 2077511"/>
              <a:gd name="connsiteY4" fmla="*/ 0 h 770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7511" h="770756">
                <a:moveTo>
                  <a:pt x="0" y="0"/>
                </a:moveTo>
                <a:lnTo>
                  <a:pt x="2077511" y="0"/>
                </a:lnTo>
                <a:lnTo>
                  <a:pt x="2077511" y="770756"/>
                </a:lnTo>
                <a:lnTo>
                  <a:pt x="0" y="77075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5128" tIns="135128" rIns="135128" bIns="0" numCol="1" spcCol="1270" anchor="t" anchorCtr="0">
            <a:noAutofit/>
          </a:bodyPr>
          <a:lstStyle/>
          <a:p>
            <a:pPr algn="ctr" defTabSz="844550">
              <a:lnSpc>
                <a:spcPct val="90000"/>
              </a:lnSpc>
              <a:spcBef>
                <a:spcPct val="0"/>
              </a:spcBef>
              <a:spcAft>
                <a:spcPct val="35000"/>
              </a:spcAft>
            </a:pPr>
            <a:r>
              <a:rPr lang="en-US" sz="1900" b="1" dirty="0">
                <a:solidFill>
                  <a:schemeClr val="tx1"/>
                </a:solidFill>
              </a:rPr>
              <a:t>Use Sunscreen</a:t>
            </a:r>
          </a:p>
        </p:txBody>
      </p:sp>
      <p:sp>
        <p:nvSpPr>
          <p:cNvPr id="10" name="Rounded Rectangle 9"/>
          <p:cNvSpPr/>
          <p:nvPr/>
        </p:nvSpPr>
        <p:spPr>
          <a:xfrm>
            <a:off x="4018487" y="1691532"/>
            <a:ext cx="2077511" cy="1431405"/>
          </a:xfrm>
          <a:prstGeom prst="roundRect">
            <a:avLst/>
          </a:prstGeom>
          <a:blipFill rotWithShape="1">
            <a:blip r:embed="rId5"/>
            <a:stretch>
              <a:fillRect/>
            </a:stretch>
          </a:blipFill>
          <a:scene3d>
            <a:camera prst="orthographicFront"/>
            <a:lightRig rig="flat" dir="t"/>
          </a:scene3d>
          <a:sp3d prstMaterial="dkEdge">
            <a:bevelT w="8200" h="38100"/>
          </a:sp3d>
        </p:spPr>
        <p:style>
          <a:lnRef idx="0">
            <a:schemeClr val="dk1">
              <a:shade val="80000"/>
              <a:hueOff val="0"/>
              <a:satOff val="0"/>
              <a:lumOff val="0"/>
              <a:alphaOff val="0"/>
            </a:schemeClr>
          </a:lnRef>
          <a:fillRef idx="2">
            <a:scrgbClr r="0" g="0" b="0"/>
          </a:fillRef>
          <a:effectRef idx="1">
            <a:schemeClr val="lt1">
              <a:hueOff val="0"/>
              <a:satOff val="0"/>
              <a:lumOff val="0"/>
              <a:alphaOff val="0"/>
            </a:schemeClr>
          </a:effectRef>
          <a:fontRef idx="minor">
            <a:schemeClr val="dk1">
              <a:hueOff val="0"/>
              <a:satOff val="0"/>
              <a:lumOff val="0"/>
              <a:alphaOff val="0"/>
            </a:schemeClr>
          </a:fontRef>
        </p:style>
      </p:sp>
      <p:sp>
        <p:nvSpPr>
          <p:cNvPr id="12" name="Freeform 11"/>
          <p:cNvSpPr/>
          <p:nvPr/>
        </p:nvSpPr>
        <p:spPr>
          <a:xfrm>
            <a:off x="3886191" y="3195405"/>
            <a:ext cx="2077511" cy="770756"/>
          </a:xfrm>
          <a:custGeom>
            <a:avLst/>
            <a:gdLst>
              <a:gd name="connsiteX0" fmla="*/ 0 w 2077511"/>
              <a:gd name="connsiteY0" fmla="*/ 0 h 770756"/>
              <a:gd name="connsiteX1" fmla="*/ 2077511 w 2077511"/>
              <a:gd name="connsiteY1" fmla="*/ 0 h 770756"/>
              <a:gd name="connsiteX2" fmla="*/ 2077511 w 2077511"/>
              <a:gd name="connsiteY2" fmla="*/ 770756 h 770756"/>
              <a:gd name="connsiteX3" fmla="*/ 0 w 2077511"/>
              <a:gd name="connsiteY3" fmla="*/ 770756 h 770756"/>
              <a:gd name="connsiteX4" fmla="*/ 0 w 2077511"/>
              <a:gd name="connsiteY4" fmla="*/ 0 h 770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7511" h="770756">
                <a:moveTo>
                  <a:pt x="0" y="0"/>
                </a:moveTo>
                <a:lnTo>
                  <a:pt x="2077511" y="0"/>
                </a:lnTo>
                <a:lnTo>
                  <a:pt x="2077511" y="770756"/>
                </a:lnTo>
                <a:lnTo>
                  <a:pt x="0" y="77075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5128" tIns="135128" rIns="135128" bIns="0" numCol="1" spcCol="1270" anchor="t" anchorCtr="0">
            <a:noAutofit/>
          </a:bodyPr>
          <a:lstStyle/>
          <a:p>
            <a:pPr algn="ctr" defTabSz="844550">
              <a:lnSpc>
                <a:spcPct val="90000"/>
              </a:lnSpc>
              <a:spcBef>
                <a:spcPct val="0"/>
              </a:spcBef>
              <a:spcAft>
                <a:spcPct val="35000"/>
              </a:spcAft>
            </a:pPr>
            <a:r>
              <a:rPr lang="en-US" sz="1900" b="1" dirty="0">
                <a:solidFill>
                  <a:schemeClr val="tx1"/>
                </a:solidFill>
              </a:rPr>
              <a:t>Wear a </a:t>
            </a:r>
            <a:br>
              <a:rPr lang="en-US" sz="1900" b="1" dirty="0">
                <a:solidFill>
                  <a:schemeClr val="tx1"/>
                </a:solidFill>
              </a:rPr>
            </a:br>
            <a:r>
              <a:rPr lang="en-US" sz="1900" b="1" dirty="0">
                <a:solidFill>
                  <a:schemeClr val="tx1"/>
                </a:solidFill>
              </a:rPr>
              <a:t>Hat and Lip Balm</a:t>
            </a:r>
          </a:p>
        </p:txBody>
      </p:sp>
      <p:sp>
        <p:nvSpPr>
          <p:cNvPr id="13" name="Rounded Rectangle 12"/>
          <p:cNvSpPr/>
          <p:nvPr/>
        </p:nvSpPr>
        <p:spPr>
          <a:xfrm>
            <a:off x="6248409" y="1691539"/>
            <a:ext cx="2077511" cy="1431405"/>
          </a:xfrm>
          <a:prstGeom prst="roundRect">
            <a:avLst/>
          </a:prstGeom>
          <a:blipFill rotWithShape="1">
            <a:blip r:embed="rId6"/>
            <a:stretch>
              <a:fillRect/>
            </a:stretch>
          </a:blipFill>
          <a:scene3d>
            <a:camera prst="orthographicFront"/>
            <a:lightRig rig="flat" dir="t"/>
          </a:scene3d>
          <a:sp3d prstMaterial="dkEdge">
            <a:bevelT w="8200" h="38100"/>
          </a:sp3d>
        </p:spPr>
        <p:style>
          <a:lnRef idx="0">
            <a:schemeClr val="dk1">
              <a:shade val="80000"/>
              <a:hueOff val="0"/>
              <a:satOff val="0"/>
              <a:lumOff val="0"/>
              <a:alphaOff val="0"/>
            </a:schemeClr>
          </a:lnRef>
          <a:fillRef idx="2">
            <a:scrgbClr r="0" g="0" b="0"/>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14" name="Freeform 13"/>
          <p:cNvSpPr/>
          <p:nvPr/>
        </p:nvSpPr>
        <p:spPr>
          <a:xfrm>
            <a:off x="6200792" y="3413583"/>
            <a:ext cx="2077511" cy="406466"/>
          </a:xfrm>
          <a:custGeom>
            <a:avLst/>
            <a:gdLst>
              <a:gd name="connsiteX0" fmla="*/ 0 w 2077511"/>
              <a:gd name="connsiteY0" fmla="*/ 0 h 406466"/>
              <a:gd name="connsiteX1" fmla="*/ 2077511 w 2077511"/>
              <a:gd name="connsiteY1" fmla="*/ 0 h 406466"/>
              <a:gd name="connsiteX2" fmla="*/ 2077511 w 2077511"/>
              <a:gd name="connsiteY2" fmla="*/ 406466 h 406466"/>
              <a:gd name="connsiteX3" fmla="*/ 0 w 2077511"/>
              <a:gd name="connsiteY3" fmla="*/ 406466 h 406466"/>
              <a:gd name="connsiteX4" fmla="*/ 0 w 2077511"/>
              <a:gd name="connsiteY4" fmla="*/ 0 h 406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7511" h="406466">
                <a:moveTo>
                  <a:pt x="0" y="0"/>
                </a:moveTo>
                <a:lnTo>
                  <a:pt x="2077511" y="0"/>
                </a:lnTo>
                <a:lnTo>
                  <a:pt x="2077511" y="406466"/>
                </a:lnTo>
                <a:lnTo>
                  <a:pt x="0" y="4064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5128" tIns="135128" rIns="135128" bIns="0" numCol="1" spcCol="1270" anchor="t" anchorCtr="0">
            <a:noAutofit/>
          </a:bodyPr>
          <a:lstStyle/>
          <a:p>
            <a:pPr algn="ctr" defTabSz="844550">
              <a:lnSpc>
                <a:spcPct val="90000"/>
              </a:lnSpc>
              <a:spcBef>
                <a:spcPct val="0"/>
              </a:spcBef>
              <a:spcAft>
                <a:spcPct val="35000"/>
              </a:spcAft>
            </a:pPr>
            <a:r>
              <a:rPr lang="en-US" sz="1900" b="1" dirty="0">
                <a:solidFill>
                  <a:schemeClr val="tx1"/>
                </a:solidFill>
              </a:rPr>
              <a:t>Wear Sunglasses</a:t>
            </a:r>
          </a:p>
        </p:txBody>
      </p:sp>
      <p:sp>
        <p:nvSpPr>
          <p:cNvPr id="15" name="Rounded Rectangle 14"/>
          <p:cNvSpPr/>
          <p:nvPr/>
        </p:nvSpPr>
        <p:spPr>
          <a:xfrm>
            <a:off x="8458200" y="1691532"/>
            <a:ext cx="2077511" cy="1431405"/>
          </a:xfrm>
          <a:prstGeom prst="roundRect">
            <a:avLst/>
          </a:prstGeom>
          <a:blipFill rotWithShape="1">
            <a:blip r:embed="rId7"/>
            <a:stretch>
              <a:fillRect/>
            </a:stretch>
          </a:blipFill>
          <a:scene3d>
            <a:camera prst="orthographicFront"/>
            <a:lightRig rig="flat" dir="t"/>
          </a:scene3d>
          <a:sp3d prstMaterial="dkEdge">
            <a:bevelT w="8200" h="38100"/>
          </a:sp3d>
        </p:spPr>
        <p:style>
          <a:lnRef idx="0">
            <a:schemeClr val="dk1">
              <a:shade val="80000"/>
              <a:hueOff val="0"/>
              <a:satOff val="0"/>
              <a:lumOff val="0"/>
              <a:alphaOff val="0"/>
            </a:schemeClr>
          </a:lnRef>
          <a:fillRef idx="2">
            <a:scrgbClr r="0" g="0" b="0"/>
          </a:fillRef>
          <a:effectRef idx="1">
            <a:schemeClr val="lt1">
              <a:hueOff val="0"/>
              <a:satOff val="0"/>
              <a:lumOff val="0"/>
              <a:alphaOff val="0"/>
            </a:schemeClr>
          </a:effectRef>
          <a:fontRef idx="minor">
            <a:schemeClr val="dk1">
              <a:hueOff val="0"/>
              <a:satOff val="0"/>
              <a:lumOff val="0"/>
              <a:alphaOff val="0"/>
            </a:schemeClr>
          </a:fontRef>
        </p:style>
      </p:sp>
      <p:sp>
        <p:nvSpPr>
          <p:cNvPr id="16" name="Freeform 15"/>
          <p:cNvSpPr/>
          <p:nvPr/>
        </p:nvSpPr>
        <p:spPr>
          <a:xfrm>
            <a:off x="8491253" y="3375419"/>
            <a:ext cx="2077511" cy="558968"/>
          </a:xfrm>
          <a:custGeom>
            <a:avLst/>
            <a:gdLst>
              <a:gd name="connsiteX0" fmla="*/ 0 w 2077511"/>
              <a:gd name="connsiteY0" fmla="*/ 0 h 558968"/>
              <a:gd name="connsiteX1" fmla="*/ 2077511 w 2077511"/>
              <a:gd name="connsiteY1" fmla="*/ 0 h 558968"/>
              <a:gd name="connsiteX2" fmla="*/ 2077511 w 2077511"/>
              <a:gd name="connsiteY2" fmla="*/ 558968 h 558968"/>
              <a:gd name="connsiteX3" fmla="*/ 0 w 2077511"/>
              <a:gd name="connsiteY3" fmla="*/ 558968 h 558968"/>
              <a:gd name="connsiteX4" fmla="*/ 0 w 2077511"/>
              <a:gd name="connsiteY4" fmla="*/ 0 h 558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7511" h="558968">
                <a:moveTo>
                  <a:pt x="0" y="0"/>
                </a:moveTo>
                <a:lnTo>
                  <a:pt x="2077511" y="0"/>
                </a:lnTo>
                <a:lnTo>
                  <a:pt x="2077511" y="558968"/>
                </a:lnTo>
                <a:lnTo>
                  <a:pt x="0" y="55896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5128" tIns="135128" rIns="135128" bIns="0" numCol="1" spcCol="1270" anchor="t" anchorCtr="0">
            <a:noAutofit/>
          </a:bodyPr>
          <a:lstStyle/>
          <a:p>
            <a:pPr algn="ctr" defTabSz="844550">
              <a:lnSpc>
                <a:spcPct val="90000"/>
              </a:lnSpc>
              <a:spcBef>
                <a:spcPct val="0"/>
              </a:spcBef>
              <a:spcAft>
                <a:spcPct val="35000"/>
              </a:spcAft>
            </a:pPr>
            <a:r>
              <a:rPr lang="en-US" sz="1900" b="1" dirty="0">
                <a:solidFill>
                  <a:schemeClr val="tx1"/>
                </a:solidFill>
              </a:rPr>
              <a:t>Cover Up</a:t>
            </a:r>
          </a:p>
        </p:txBody>
      </p:sp>
      <p:sp>
        <p:nvSpPr>
          <p:cNvPr id="17" name="Rounded Rectangle 16"/>
          <p:cNvSpPr/>
          <p:nvPr/>
        </p:nvSpPr>
        <p:spPr>
          <a:xfrm>
            <a:off x="2302023" y="4499796"/>
            <a:ext cx="2077511" cy="1431405"/>
          </a:xfrm>
          <a:prstGeom prst="roundRect">
            <a:avLst/>
          </a:prstGeom>
          <a:blipFill rotWithShape="1">
            <a:blip r:embed="rId8"/>
            <a:stretch>
              <a:fillRect/>
            </a:stretch>
          </a:blipFill>
          <a:scene3d>
            <a:camera prst="orthographicFront"/>
            <a:lightRig rig="flat" dir="t"/>
          </a:scene3d>
          <a:sp3d prstMaterial="dkEdge">
            <a:bevelT w="8200" h="38100"/>
          </a:sp3d>
        </p:spPr>
        <p:style>
          <a:lnRef idx="0">
            <a:schemeClr val="dk1">
              <a:shade val="80000"/>
              <a:hueOff val="0"/>
              <a:satOff val="0"/>
              <a:lumOff val="0"/>
              <a:alphaOff val="0"/>
            </a:schemeClr>
          </a:lnRef>
          <a:fillRef idx="2">
            <a:scrgbClr r="0" g="0" b="0"/>
          </a:fillRef>
          <a:effectRef idx="1">
            <a:schemeClr val="lt1">
              <a:hueOff val="0"/>
              <a:satOff val="0"/>
              <a:lumOff val="0"/>
              <a:alphaOff val="0"/>
            </a:schemeClr>
          </a:effectRef>
          <a:fontRef idx="minor">
            <a:schemeClr val="dk1">
              <a:hueOff val="0"/>
              <a:satOff val="0"/>
              <a:lumOff val="0"/>
              <a:alphaOff val="0"/>
            </a:schemeClr>
          </a:fontRef>
        </p:style>
      </p:sp>
      <p:sp>
        <p:nvSpPr>
          <p:cNvPr id="18" name="Freeform 17"/>
          <p:cNvSpPr/>
          <p:nvPr/>
        </p:nvSpPr>
        <p:spPr>
          <a:xfrm>
            <a:off x="2281969" y="6013624"/>
            <a:ext cx="2077511" cy="770756"/>
          </a:xfrm>
          <a:custGeom>
            <a:avLst/>
            <a:gdLst>
              <a:gd name="connsiteX0" fmla="*/ 0 w 2077511"/>
              <a:gd name="connsiteY0" fmla="*/ 0 h 770756"/>
              <a:gd name="connsiteX1" fmla="*/ 2077511 w 2077511"/>
              <a:gd name="connsiteY1" fmla="*/ 0 h 770756"/>
              <a:gd name="connsiteX2" fmla="*/ 2077511 w 2077511"/>
              <a:gd name="connsiteY2" fmla="*/ 770756 h 770756"/>
              <a:gd name="connsiteX3" fmla="*/ 0 w 2077511"/>
              <a:gd name="connsiteY3" fmla="*/ 770756 h 770756"/>
              <a:gd name="connsiteX4" fmla="*/ 0 w 2077511"/>
              <a:gd name="connsiteY4" fmla="*/ 0 h 770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7511" h="770756">
                <a:moveTo>
                  <a:pt x="0" y="0"/>
                </a:moveTo>
                <a:lnTo>
                  <a:pt x="2077511" y="0"/>
                </a:lnTo>
                <a:lnTo>
                  <a:pt x="2077511" y="770756"/>
                </a:lnTo>
                <a:lnTo>
                  <a:pt x="0" y="77075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42240" tIns="142240" rIns="142240" bIns="0" numCol="1" spcCol="1270" anchor="t" anchorCtr="0">
            <a:noAutofit/>
          </a:bodyPr>
          <a:lstStyle/>
          <a:p>
            <a:pPr algn="ctr" defTabSz="889000">
              <a:lnSpc>
                <a:spcPct val="90000"/>
              </a:lnSpc>
              <a:spcBef>
                <a:spcPct val="0"/>
              </a:spcBef>
              <a:spcAft>
                <a:spcPct val="35000"/>
              </a:spcAft>
            </a:pPr>
            <a:r>
              <a:rPr lang="en-US" sz="2000" b="1" dirty="0"/>
              <a:t>Limit Time in the Midday Sun</a:t>
            </a:r>
          </a:p>
        </p:txBody>
      </p:sp>
      <p:sp>
        <p:nvSpPr>
          <p:cNvPr id="19" name="Rounded Rectangle 18"/>
          <p:cNvSpPr/>
          <p:nvPr/>
        </p:nvSpPr>
        <p:spPr>
          <a:xfrm>
            <a:off x="4983998" y="4515018"/>
            <a:ext cx="2077511" cy="1431405"/>
          </a:xfrm>
          <a:prstGeom prst="roundRect">
            <a:avLst/>
          </a:prstGeom>
          <a:blipFill rotWithShape="1">
            <a:blip r:embed="rId9"/>
            <a:stretch>
              <a:fillRect/>
            </a:stretch>
          </a:blipFill>
          <a:scene3d>
            <a:camera prst="orthographicFront"/>
            <a:lightRig rig="flat" dir="t"/>
          </a:scene3d>
          <a:sp3d prstMaterial="dkEdge">
            <a:bevelT w="8200" h="38100"/>
          </a:sp3d>
        </p:spPr>
        <p:style>
          <a:lnRef idx="0">
            <a:schemeClr val="dk1">
              <a:shade val="80000"/>
              <a:hueOff val="0"/>
              <a:satOff val="0"/>
              <a:lumOff val="0"/>
              <a:alphaOff val="0"/>
            </a:schemeClr>
          </a:lnRef>
          <a:fillRef idx="2">
            <a:scrgbClr r="0" g="0" b="0"/>
          </a:fillRef>
          <a:effectRef idx="1">
            <a:schemeClr val="lt1">
              <a:hueOff val="0"/>
              <a:satOff val="0"/>
              <a:lumOff val="0"/>
              <a:alphaOff val="0"/>
            </a:schemeClr>
          </a:effectRef>
          <a:fontRef idx="minor">
            <a:schemeClr val="dk1">
              <a:hueOff val="0"/>
              <a:satOff val="0"/>
              <a:lumOff val="0"/>
              <a:alphaOff val="0"/>
            </a:schemeClr>
          </a:fontRef>
        </p:style>
      </p:sp>
      <p:sp>
        <p:nvSpPr>
          <p:cNvPr id="20" name="Freeform 19"/>
          <p:cNvSpPr/>
          <p:nvPr/>
        </p:nvSpPr>
        <p:spPr>
          <a:xfrm>
            <a:off x="4983998" y="6106599"/>
            <a:ext cx="2077511" cy="664985"/>
          </a:xfrm>
          <a:custGeom>
            <a:avLst/>
            <a:gdLst>
              <a:gd name="connsiteX0" fmla="*/ 0 w 2077511"/>
              <a:gd name="connsiteY0" fmla="*/ 0 h 664985"/>
              <a:gd name="connsiteX1" fmla="*/ 2077511 w 2077511"/>
              <a:gd name="connsiteY1" fmla="*/ 0 h 664985"/>
              <a:gd name="connsiteX2" fmla="*/ 2077511 w 2077511"/>
              <a:gd name="connsiteY2" fmla="*/ 664985 h 664985"/>
              <a:gd name="connsiteX3" fmla="*/ 0 w 2077511"/>
              <a:gd name="connsiteY3" fmla="*/ 664985 h 664985"/>
              <a:gd name="connsiteX4" fmla="*/ 0 w 2077511"/>
              <a:gd name="connsiteY4" fmla="*/ 0 h 6649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7511" h="664985">
                <a:moveTo>
                  <a:pt x="0" y="0"/>
                </a:moveTo>
                <a:lnTo>
                  <a:pt x="2077511" y="0"/>
                </a:lnTo>
                <a:lnTo>
                  <a:pt x="2077511" y="664985"/>
                </a:lnTo>
                <a:lnTo>
                  <a:pt x="0" y="66498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42240" tIns="142240" rIns="142240" bIns="0" numCol="1" spcCol="1270" anchor="t" anchorCtr="0">
            <a:noAutofit/>
          </a:bodyPr>
          <a:lstStyle/>
          <a:p>
            <a:pPr algn="ctr" defTabSz="889000">
              <a:lnSpc>
                <a:spcPct val="90000"/>
              </a:lnSpc>
              <a:spcBef>
                <a:spcPct val="0"/>
              </a:spcBef>
              <a:spcAft>
                <a:spcPct val="35000"/>
              </a:spcAft>
            </a:pPr>
            <a:r>
              <a:rPr lang="en-US" sz="2000" b="1" dirty="0"/>
              <a:t>Seek Shade</a:t>
            </a:r>
          </a:p>
        </p:txBody>
      </p:sp>
      <p:sp>
        <p:nvSpPr>
          <p:cNvPr id="21" name="Rounded Rectangle 20"/>
          <p:cNvSpPr/>
          <p:nvPr/>
        </p:nvSpPr>
        <p:spPr>
          <a:xfrm>
            <a:off x="7665974" y="4499797"/>
            <a:ext cx="2077511" cy="1431405"/>
          </a:xfrm>
          <a:prstGeom prst="roundRect">
            <a:avLst/>
          </a:prstGeom>
          <a:blipFill rotWithShape="1">
            <a:blip r:embed="rId10"/>
            <a:stretch>
              <a:fillRect/>
            </a:stretch>
          </a:blipFill>
          <a:scene3d>
            <a:camera prst="orthographicFront"/>
            <a:lightRig rig="flat" dir="t"/>
          </a:scene3d>
          <a:sp3d prstMaterial="dkEdge">
            <a:bevelT w="8200" h="38100"/>
          </a:sp3d>
        </p:spPr>
        <p:style>
          <a:lnRef idx="0">
            <a:schemeClr val="dk1">
              <a:shade val="80000"/>
              <a:hueOff val="0"/>
              <a:satOff val="0"/>
              <a:lumOff val="0"/>
              <a:alphaOff val="0"/>
            </a:schemeClr>
          </a:lnRef>
          <a:fillRef idx="2">
            <a:scrgbClr r="0" g="0" b="0"/>
          </a:fillRef>
          <a:effectRef idx="1">
            <a:schemeClr val="lt1">
              <a:hueOff val="0"/>
              <a:satOff val="0"/>
              <a:lumOff val="0"/>
              <a:alphaOff val="0"/>
            </a:schemeClr>
          </a:effectRef>
          <a:fontRef idx="minor">
            <a:schemeClr val="dk1">
              <a:hueOff val="0"/>
              <a:satOff val="0"/>
              <a:lumOff val="0"/>
              <a:alphaOff val="0"/>
            </a:schemeClr>
          </a:fontRef>
        </p:style>
      </p:sp>
      <p:sp>
        <p:nvSpPr>
          <p:cNvPr id="22" name="Freeform 21"/>
          <p:cNvSpPr/>
          <p:nvPr/>
        </p:nvSpPr>
        <p:spPr>
          <a:xfrm>
            <a:off x="7665974" y="5967429"/>
            <a:ext cx="2077511" cy="770756"/>
          </a:xfrm>
          <a:custGeom>
            <a:avLst/>
            <a:gdLst>
              <a:gd name="connsiteX0" fmla="*/ 0 w 2077511"/>
              <a:gd name="connsiteY0" fmla="*/ 0 h 770756"/>
              <a:gd name="connsiteX1" fmla="*/ 2077511 w 2077511"/>
              <a:gd name="connsiteY1" fmla="*/ 0 h 770756"/>
              <a:gd name="connsiteX2" fmla="*/ 2077511 w 2077511"/>
              <a:gd name="connsiteY2" fmla="*/ 770756 h 770756"/>
              <a:gd name="connsiteX3" fmla="*/ 0 w 2077511"/>
              <a:gd name="connsiteY3" fmla="*/ 770756 h 770756"/>
              <a:gd name="connsiteX4" fmla="*/ 0 w 2077511"/>
              <a:gd name="connsiteY4" fmla="*/ 0 h 770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7511" h="770756">
                <a:moveTo>
                  <a:pt x="0" y="0"/>
                </a:moveTo>
                <a:lnTo>
                  <a:pt x="2077511" y="0"/>
                </a:lnTo>
                <a:lnTo>
                  <a:pt x="2077511" y="770756"/>
                </a:lnTo>
                <a:lnTo>
                  <a:pt x="0" y="77075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42240" tIns="142240" rIns="142240" bIns="0" numCol="1" spcCol="1270" anchor="t" anchorCtr="0">
            <a:noAutofit/>
          </a:bodyPr>
          <a:lstStyle/>
          <a:p>
            <a:pPr algn="ctr" defTabSz="889000">
              <a:lnSpc>
                <a:spcPct val="90000"/>
              </a:lnSpc>
              <a:spcBef>
                <a:spcPct val="0"/>
              </a:spcBef>
              <a:spcAft>
                <a:spcPct val="35000"/>
              </a:spcAft>
            </a:pPr>
            <a:r>
              <a:rPr lang="en-US" sz="2000" b="1" dirty="0"/>
              <a:t>Check the daily UV Index</a:t>
            </a:r>
          </a:p>
        </p:txBody>
      </p:sp>
      <p:sp>
        <p:nvSpPr>
          <p:cNvPr id="3" name="Title 2"/>
          <p:cNvSpPr>
            <a:spLocks noGrp="1"/>
          </p:cNvSpPr>
          <p:nvPr>
            <p:ph type="title"/>
          </p:nvPr>
        </p:nvSpPr>
        <p:spPr>
          <a:xfrm>
            <a:off x="1981200" y="213360"/>
            <a:ext cx="8229600" cy="1005840"/>
          </a:xfrm>
        </p:spPr>
        <p:txBody>
          <a:bodyPr>
            <a:noAutofit/>
          </a:bodyPr>
          <a:lstStyle/>
          <a:p>
            <a:r>
              <a:rPr lang="en-US" sz="5000" dirty="0">
                <a:solidFill>
                  <a:schemeClr val="accent6">
                    <a:lumMod val="75000"/>
                  </a:schemeClr>
                </a:solidFill>
                <a:effectLst>
                  <a:glow rad="228600">
                    <a:schemeClr val="accent6">
                      <a:satMod val="175000"/>
                      <a:alpha val="40000"/>
                    </a:schemeClr>
                  </a:glow>
                </a:effectLst>
              </a:rPr>
              <a:t>Sun Safety Practices</a:t>
            </a:r>
          </a:p>
        </p:txBody>
      </p:sp>
    </p:spTree>
    <p:extLst>
      <p:ext uri="{BB962C8B-B14F-4D97-AF65-F5344CB8AC3E}">
        <p14:creationId xmlns:p14="http://schemas.microsoft.com/office/powerpoint/2010/main" val="22164679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2052" name="Picture 4" descr="03fe00e8-cba9-413f-a11f-506a8a13fb72@namprd12"/>
          <p:cNvPicPr>
            <a:picLocks noChangeAspect="1" noChangeArrowheads="1"/>
          </p:cNvPicPr>
          <p:nvPr/>
        </p:nvPicPr>
        <p:blipFill rotWithShape="1">
          <a:blip r:embed="rId3">
            <a:extLst>
              <a:ext uri="{28A0092B-C50C-407E-A947-70E740481C1C}">
                <a14:useLocalDpi xmlns:a14="http://schemas.microsoft.com/office/drawing/2010/main" val="0"/>
              </a:ext>
            </a:extLst>
          </a:blip>
          <a:srcRect l="4880" t="24055" r="3105" b="18981"/>
          <a:stretch/>
        </p:blipFill>
        <p:spPr bwMode="auto">
          <a:xfrm>
            <a:off x="1476453" y="274638"/>
            <a:ext cx="10519930" cy="6303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293223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Sunscreen Considerations</a:t>
            </a:r>
          </a:p>
        </p:txBody>
      </p:sp>
      <p:sp>
        <p:nvSpPr>
          <p:cNvPr id="3" name="Content Placeholder 2"/>
          <p:cNvSpPr>
            <a:spLocks noGrp="1"/>
          </p:cNvSpPr>
          <p:nvPr>
            <p:ph idx="1"/>
          </p:nvPr>
        </p:nvSpPr>
        <p:spPr/>
        <p:txBody>
          <a:bodyPr/>
          <a:lstStyle/>
          <a:p>
            <a:endParaRPr lang="en-US" dirty="0"/>
          </a:p>
        </p:txBody>
      </p:sp>
      <p:pic>
        <p:nvPicPr>
          <p:cNvPr id="7" name="Picture 6"/>
          <p:cNvPicPr>
            <a:picLocks noChangeAspect="1"/>
          </p:cNvPicPr>
          <p:nvPr/>
        </p:nvPicPr>
        <p:blipFill>
          <a:blip r:embed="rId3"/>
          <a:stretch>
            <a:fillRect/>
          </a:stretch>
        </p:blipFill>
        <p:spPr>
          <a:xfrm>
            <a:off x="6031508" y="4324448"/>
            <a:ext cx="2752483" cy="2404653"/>
          </a:xfrm>
          <a:prstGeom prst="rect">
            <a:avLst/>
          </a:prstGeom>
        </p:spPr>
      </p:pic>
      <p:pic>
        <p:nvPicPr>
          <p:cNvPr id="1028" name="Picture 4" descr="http://cdn.skim.gs/image/upload/v1456338773/msi/swaddled-infant_jwxj7m.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3301" y="1237415"/>
            <a:ext cx="3872040" cy="2574907"/>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chicagoyouthcenters.org/wp-content/uploads/2013/09/schoolage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21543" y="4714699"/>
            <a:ext cx="3546180" cy="1994727"/>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a.rgbimg.com/cache1vYyjc/users/t/ta/tacluda/300/orKFmus.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72215" y="1080051"/>
            <a:ext cx="2857500" cy="2600325"/>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https://s3.amazonaws.com/media-kaboom/docs/images/image/AdvIsl1.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430409" y="3863181"/>
            <a:ext cx="2238375" cy="2800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8988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3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1034"/>
                                        </p:tgtEl>
                                        <p:attrNameLst>
                                          <p:attrName>style.visibility</p:attrName>
                                        </p:attrNameLst>
                                      </p:cBhvr>
                                      <p:to>
                                        <p:strVal val="visible"/>
                                      </p:to>
                                    </p:set>
                                    <p:anim calcmode="lin" valueType="num">
                                      <p:cBhvr additive="base">
                                        <p:cTn id="15" dur="500" fill="hold"/>
                                        <p:tgtEl>
                                          <p:spTgt spid="1034"/>
                                        </p:tgtEl>
                                        <p:attrNameLst>
                                          <p:attrName>ppt_x</p:attrName>
                                        </p:attrNameLst>
                                      </p:cBhvr>
                                      <p:tavLst>
                                        <p:tav tm="0">
                                          <p:val>
                                            <p:strVal val="#ppt_x"/>
                                          </p:val>
                                        </p:tav>
                                        <p:tav tm="100000">
                                          <p:val>
                                            <p:strVal val="#ppt_x"/>
                                          </p:val>
                                        </p:tav>
                                      </p:tavLst>
                                    </p:anim>
                                    <p:anim calcmode="lin" valueType="num">
                                      <p:cBhvr additive="base">
                                        <p:cTn id="16" dur="500" fill="hold"/>
                                        <p:tgtEl>
                                          <p:spTgt spid="103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fltVal val="0"/>
                                          </p:val>
                                        </p:tav>
                                        <p:tav tm="100000">
                                          <p:val>
                                            <p:strVal val="#ppt_w"/>
                                          </p:val>
                                        </p:tav>
                                      </p:tavLst>
                                    </p:anim>
                                    <p:anim calcmode="lin" valueType="num">
                                      <p:cBhvr>
                                        <p:cTn id="22" dur="1000" fill="hold"/>
                                        <p:tgtEl>
                                          <p:spTgt spid="7"/>
                                        </p:tgtEl>
                                        <p:attrNameLst>
                                          <p:attrName>ppt_h</p:attrName>
                                        </p:attrNameLst>
                                      </p:cBhvr>
                                      <p:tavLst>
                                        <p:tav tm="0">
                                          <p:val>
                                            <p:fltVal val="0"/>
                                          </p:val>
                                        </p:tav>
                                        <p:tav tm="100000">
                                          <p:val>
                                            <p:strVal val="#ppt_h"/>
                                          </p:val>
                                        </p:tav>
                                      </p:tavLst>
                                    </p:anim>
                                    <p:anim calcmode="lin" valueType="num">
                                      <p:cBhvr>
                                        <p:cTn id="23" dur="1000" fill="hold"/>
                                        <p:tgtEl>
                                          <p:spTgt spid="7"/>
                                        </p:tgtEl>
                                        <p:attrNameLst>
                                          <p:attrName>style.rotation</p:attrName>
                                        </p:attrNameLst>
                                      </p:cBhvr>
                                      <p:tavLst>
                                        <p:tav tm="0">
                                          <p:val>
                                            <p:fltVal val="90"/>
                                          </p:val>
                                        </p:tav>
                                        <p:tav tm="100000">
                                          <p:val>
                                            <p:fltVal val="0"/>
                                          </p:val>
                                        </p:tav>
                                      </p:tavLst>
                                    </p:anim>
                                    <p:animEffect transition="in" filter="fade">
                                      <p:cBhvr>
                                        <p:cTn id="24" dur="10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0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67000" y="274638"/>
            <a:ext cx="1676400" cy="3916362"/>
          </a:xfrm>
        </p:spPr>
        <p:txBody>
          <a:bodyPr>
            <a:normAutofit/>
          </a:bodyPr>
          <a:lstStyle/>
          <a:p>
            <a:r>
              <a:rPr lang="en-US" b="1" dirty="0"/>
              <a:t>YOU</a:t>
            </a:r>
            <a:r>
              <a:rPr lang="en-US" dirty="0"/>
              <a:t> are a Role Model</a:t>
            </a:r>
          </a:p>
        </p:txBody>
      </p:sp>
      <p:pic>
        <p:nvPicPr>
          <p:cNvPr id="4" name="Content Placeholder 3"/>
          <p:cNvPicPr>
            <a:picLocks noGrp="1" noChangeAspect="1"/>
          </p:cNvPicPr>
          <p:nvPr>
            <p:ph idx="1"/>
          </p:nvPr>
        </p:nvPicPr>
        <p:blipFill rotWithShape="1">
          <a:blip r:embed="rId3"/>
          <a:srcRect l="51294" t="30651" r="13792" b="10588"/>
          <a:stretch/>
        </p:blipFill>
        <p:spPr>
          <a:xfrm>
            <a:off x="4191001" y="152400"/>
            <a:ext cx="6642243" cy="6705600"/>
          </a:xfrm>
          <a:prstGeom prst="rect">
            <a:avLst/>
          </a:prstGeom>
        </p:spPr>
      </p:pic>
      <p:sp>
        <p:nvSpPr>
          <p:cNvPr id="6" name="Rectangle 5"/>
          <p:cNvSpPr/>
          <p:nvPr/>
        </p:nvSpPr>
        <p:spPr>
          <a:xfrm>
            <a:off x="4648200" y="2895600"/>
            <a:ext cx="6019800" cy="3505200"/>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latin typeface="Calibri"/>
            </a:endParaRPr>
          </a:p>
        </p:txBody>
      </p:sp>
    </p:spTree>
    <p:extLst>
      <p:ext uri="{BB962C8B-B14F-4D97-AF65-F5344CB8AC3E}">
        <p14:creationId xmlns:p14="http://schemas.microsoft.com/office/powerpoint/2010/main" val="30421485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descr="http://photos.gograph.com/thumbs/CSP/CSP297/k20747070.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359793" y="1417638"/>
            <a:ext cx="3869255" cy="38692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64356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0627" y="1015487"/>
            <a:ext cx="6404811" cy="1143000"/>
          </a:xfrm>
        </p:spPr>
        <p:txBody>
          <a:bodyPr/>
          <a:lstStyle/>
          <a:p>
            <a:r>
              <a:rPr lang="en-US" dirty="0"/>
              <a:t>Standard 3</a:t>
            </a:r>
          </a:p>
        </p:txBody>
      </p:sp>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l="74826" t="31652" r="1793" b="46435"/>
          <a:stretch/>
        </p:blipFill>
        <p:spPr>
          <a:xfrm>
            <a:off x="4439653" y="762569"/>
            <a:ext cx="7531770" cy="4338820"/>
          </a:xfrm>
        </p:spPr>
      </p:pic>
      <p:sp>
        <p:nvSpPr>
          <p:cNvPr id="3" name="Rectangle 2"/>
          <p:cNvSpPr/>
          <p:nvPr/>
        </p:nvSpPr>
        <p:spPr>
          <a:xfrm>
            <a:off x="4439653" y="4427621"/>
            <a:ext cx="3814387" cy="67376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324448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6" name="Content Placeholder 5"/>
          <p:cNvSpPr>
            <a:spLocks noGrp="1"/>
          </p:cNvSpPr>
          <p:nvPr>
            <p:ph idx="1"/>
          </p:nvPr>
        </p:nvSpPr>
        <p:spPr/>
        <p:txBody>
          <a:bodyPr/>
          <a:lstStyle/>
          <a:p>
            <a:endParaRPr lang="en-US" dirty="0"/>
          </a:p>
        </p:txBody>
      </p:sp>
      <p:pic>
        <p:nvPicPr>
          <p:cNvPr id="1026" name="Picture 2" descr="F:\EWBW\1-FFY2018 Posts\EMPOWER\Breastfeeding Signs ENG-SPN 4.5.17_Page_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99447" y="178810"/>
            <a:ext cx="8417766" cy="65059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74593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2152891" y="1171223"/>
            <a:ext cx="7772400" cy="5029200"/>
          </a:xfrm>
        </p:spPr>
        <p:txBody>
          <a:bodyPr/>
          <a:lstStyle/>
          <a:p>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5782" y="889237"/>
            <a:ext cx="3946656" cy="5430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1800" y="872528"/>
            <a:ext cx="3622964" cy="54344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3729050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98073" y="2560639"/>
            <a:ext cx="9033163" cy="114300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fontScale="90000"/>
          </a:bodyPr>
          <a:lstStyle/>
          <a:p>
            <a:r>
              <a:rPr lang="en-US" dirty="0"/>
              <a:t>Breastfeeding Friendly Environment</a:t>
            </a:r>
            <a:br>
              <a:rPr lang="en-US" dirty="0"/>
            </a:br>
            <a:r>
              <a:rPr lang="en-US" dirty="0"/>
              <a:t> Applies to </a:t>
            </a:r>
            <a:r>
              <a:rPr lang="en-US" b="1" dirty="0"/>
              <a:t>ALL</a:t>
            </a:r>
            <a:r>
              <a:rPr lang="en-US" dirty="0"/>
              <a:t> Empower Facilities</a:t>
            </a:r>
          </a:p>
        </p:txBody>
      </p:sp>
    </p:spTree>
    <p:extLst>
      <p:ext uri="{BB962C8B-B14F-4D97-AF65-F5344CB8AC3E}">
        <p14:creationId xmlns:p14="http://schemas.microsoft.com/office/powerpoint/2010/main" val="601849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What Does Science Tell Us About Teaching Kids to Think?"/>
          <p:cNvPicPr>
            <a:picLocks noChangeAspect="1" noChangeArrowheads="1"/>
          </p:cNvPicPr>
          <p:nvPr/>
        </p:nvPicPr>
        <p:blipFill rotWithShape="1">
          <a:blip r:embed="rId3">
            <a:extLst>
              <a:ext uri="{28A0092B-C50C-407E-A947-70E740481C1C}">
                <a14:useLocalDpi xmlns:a14="http://schemas.microsoft.com/office/drawing/2010/main" val="0"/>
              </a:ext>
            </a:extLst>
          </a:blip>
          <a:srcRect t="3112" r="-2" b="9844"/>
          <a:stretch/>
        </p:blipFill>
        <p:spPr bwMode="auto">
          <a:xfrm>
            <a:off x="6492114" y="10"/>
            <a:ext cx="5699887" cy="4059234"/>
          </a:xfrm>
          <a:custGeom>
            <a:avLst/>
            <a:gdLst>
              <a:gd name="connsiteX0" fmla="*/ 0 w 5699887"/>
              <a:gd name="connsiteY0" fmla="*/ 0 h 4059244"/>
              <a:gd name="connsiteX1" fmla="*/ 5699887 w 5699887"/>
              <a:gd name="connsiteY1" fmla="*/ 0 h 4059244"/>
              <a:gd name="connsiteX2" fmla="*/ 5699887 w 5699887"/>
              <a:gd name="connsiteY2" fmla="*/ 3944096 h 4059244"/>
              <a:gd name="connsiteX3" fmla="*/ 5525775 w 5699887"/>
              <a:gd name="connsiteY3" fmla="*/ 3980429 h 4059244"/>
              <a:gd name="connsiteX4" fmla="*/ 4663256 w 5699887"/>
              <a:gd name="connsiteY4" fmla="*/ 4059244 h 4059244"/>
              <a:gd name="connsiteX5" fmla="*/ 8566 w 5699887"/>
              <a:gd name="connsiteY5" fmla="*/ 67422 h 405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9887" h="4059244">
                <a:moveTo>
                  <a:pt x="0" y="0"/>
                </a:moveTo>
                <a:lnTo>
                  <a:pt x="5699887" y="0"/>
                </a:lnTo>
                <a:lnTo>
                  <a:pt x="5699887" y="3944096"/>
                </a:lnTo>
                <a:lnTo>
                  <a:pt x="5525775" y="3980429"/>
                </a:lnTo>
                <a:cubicBezTo>
                  <a:pt x="5246154" y="4032190"/>
                  <a:pt x="4957865" y="4059244"/>
                  <a:pt x="4663256" y="4059244"/>
                </a:cubicBezTo>
                <a:cubicBezTo>
                  <a:pt x="2306390" y="4059244"/>
                  <a:pt x="353936" y="2327747"/>
                  <a:pt x="8566" y="67422"/>
                </a:cubicBezTo>
                <a:close/>
              </a:path>
            </a:pathLst>
          </a:cu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2455817" y="4526280"/>
            <a:ext cx="5594943" cy="1737360"/>
          </a:xfrm>
        </p:spPr>
        <p:txBody>
          <a:bodyPr>
            <a:normAutofit fontScale="90000"/>
          </a:bodyPr>
          <a:lstStyle/>
          <a:p>
            <a:pPr>
              <a:lnSpc>
                <a:spcPct val="80000"/>
              </a:lnSpc>
            </a:pPr>
            <a:r>
              <a:rPr lang="en-US" sz="4100"/>
              <a:t>In the first few years of life, more than one million new neural connections form every second </a:t>
            </a:r>
          </a:p>
        </p:txBody>
      </p:sp>
      <p:sp>
        <p:nvSpPr>
          <p:cNvPr id="3" name="Content Placeholder 2"/>
          <p:cNvSpPr>
            <a:spLocks noGrp="1"/>
          </p:cNvSpPr>
          <p:nvPr>
            <p:ph idx="1"/>
          </p:nvPr>
        </p:nvSpPr>
        <p:spPr>
          <a:xfrm>
            <a:off x="640080" y="595293"/>
            <a:ext cx="5676637" cy="3463951"/>
          </a:xfrm>
        </p:spPr>
        <p:txBody>
          <a:bodyPr anchor="ctr">
            <a:normAutofit/>
          </a:bodyPr>
          <a:lstStyle/>
          <a:p>
            <a:endParaRPr lang="en-US" sz="1800"/>
          </a:p>
        </p:txBody>
      </p:sp>
    </p:spTree>
    <p:extLst>
      <p:ext uri="{BB962C8B-B14F-4D97-AF65-F5344CB8AC3E}">
        <p14:creationId xmlns:p14="http://schemas.microsoft.com/office/powerpoint/2010/main" val="39787922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60783"/>
            <a:ext cx="4821382" cy="889144"/>
          </a:xfrm>
        </p:spPr>
        <p:txBody>
          <a:bodyPr/>
          <a:lstStyle/>
          <a:p>
            <a:r>
              <a:rPr lang="en-US" b="1" dirty="0">
                <a:effectLst>
                  <a:outerShdw blurRad="38100" dist="38100" dir="2700000" algn="tl">
                    <a:srgbClr val="000000">
                      <a:alpha val="43137"/>
                    </a:srgbClr>
                  </a:outerShdw>
                </a:effectLst>
              </a:rPr>
              <a:t>The Standard</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090551178"/>
              </p:ext>
            </p:extLst>
          </p:nvPr>
        </p:nvGraphicFramePr>
        <p:xfrm>
          <a:off x="872836" y="401781"/>
          <a:ext cx="10875819" cy="48232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5" name="Diagram 14"/>
          <p:cNvGraphicFramePr/>
          <p:nvPr>
            <p:extLst>
              <p:ext uri="{D42A27DB-BD31-4B8C-83A1-F6EECF244321}">
                <p14:modId xmlns:p14="http://schemas.microsoft.com/office/powerpoint/2010/main" val="460155855"/>
              </p:ext>
            </p:extLst>
          </p:nvPr>
        </p:nvGraphicFramePr>
        <p:xfrm>
          <a:off x="1440873" y="274638"/>
          <a:ext cx="10404763" cy="640325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192204619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290948" y="329027"/>
            <a:ext cx="7467600" cy="769441"/>
          </a:xfrm>
          <a:prstGeom prst="rect">
            <a:avLst/>
          </a:prstGeom>
          <a:noFill/>
        </p:spPr>
        <p:txBody>
          <a:bodyPr wrap="square" rtlCol="0">
            <a:spAutoFit/>
          </a:bodyPr>
          <a:lstStyle/>
          <a:p>
            <a:pPr algn="ctr"/>
            <a:r>
              <a:rPr lang="en-US" sz="4400" b="1" dirty="0"/>
              <a:t>Acceptable?</a:t>
            </a:r>
            <a:endParaRPr lang="en-US" sz="4400" b="1" dirty="0">
              <a:solidFill>
                <a:srgbClr val="FFCC00"/>
              </a:solidFill>
            </a:endParaRPr>
          </a:p>
        </p:txBody>
      </p:sp>
      <p:sp>
        <p:nvSpPr>
          <p:cNvPr id="7" name="Content Placeholder 2"/>
          <p:cNvSpPr>
            <a:spLocks noGrp="1"/>
          </p:cNvSpPr>
          <p:nvPr>
            <p:ph idx="1"/>
          </p:nvPr>
        </p:nvSpPr>
        <p:spPr>
          <a:xfrm>
            <a:off x="1812277" y="1938906"/>
            <a:ext cx="690748" cy="785232"/>
          </a:xfrm>
        </p:spPr>
        <p:txBody>
          <a:bodyPr>
            <a:normAutofit/>
          </a:bodyPr>
          <a:lstStyle/>
          <a:p>
            <a:pPr marL="0" indent="0" algn="ctr">
              <a:buNone/>
              <a:defRPr/>
            </a:pPr>
            <a:r>
              <a:rPr lang="en-US" sz="4000" dirty="0">
                <a:sym typeface="Calibri" charset="0"/>
              </a:rPr>
              <a:t>A</a:t>
            </a:r>
          </a:p>
          <a:p>
            <a:pPr marL="0" indent="0">
              <a:buNone/>
            </a:pPr>
            <a:endParaRPr lang="en-US" altLang="en-US" sz="4400"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59187" y="1321648"/>
            <a:ext cx="4129019" cy="3097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Content Placeholder 2"/>
          <p:cNvSpPr txBox="1">
            <a:spLocks/>
          </p:cNvSpPr>
          <p:nvPr/>
        </p:nvSpPr>
        <p:spPr>
          <a:xfrm>
            <a:off x="2047504" y="1973889"/>
            <a:ext cx="690748" cy="78523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endParaRPr lang="en-US" dirty="0">
              <a:sym typeface="Calibri" charset="0"/>
            </a:endParaRPr>
          </a:p>
          <a:p>
            <a:pPr marL="0" indent="0">
              <a:buNone/>
            </a:pPr>
            <a:endParaRPr lang="en-US" altLang="en-US" sz="4400" dirty="0"/>
          </a:p>
        </p:txBody>
      </p:sp>
      <p:sp>
        <p:nvSpPr>
          <p:cNvPr id="12" name="Content Placeholder 2"/>
          <p:cNvSpPr txBox="1">
            <a:spLocks/>
          </p:cNvSpPr>
          <p:nvPr/>
        </p:nvSpPr>
        <p:spPr>
          <a:xfrm>
            <a:off x="3781301" y="5029200"/>
            <a:ext cx="690748" cy="78523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r>
              <a:rPr lang="en-US" sz="4000" dirty="0">
                <a:sym typeface="Calibri" charset="0"/>
              </a:rPr>
              <a:t>C</a:t>
            </a:r>
          </a:p>
          <a:p>
            <a:pPr marL="0" indent="0">
              <a:buNone/>
            </a:pPr>
            <a:endParaRPr lang="en-US" altLang="en-US" sz="4400" dirty="0"/>
          </a:p>
        </p:txBody>
      </p:sp>
      <p:sp>
        <p:nvSpPr>
          <p:cNvPr id="13" name="Content Placeholder 2"/>
          <p:cNvSpPr txBox="1">
            <a:spLocks/>
          </p:cNvSpPr>
          <p:nvPr/>
        </p:nvSpPr>
        <p:spPr>
          <a:xfrm>
            <a:off x="3362696" y="4724400"/>
            <a:ext cx="690748" cy="78523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endParaRPr lang="en-US" dirty="0">
              <a:sym typeface="Calibri" charset="0"/>
            </a:endParaRPr>
          </a:p>
          <a:p>
            <a:pPr marL="0" indent="0">
              <a:buNone/>
            </a:pPr>
            <a:endParaRPr lang="en-US" altLang="en-US" sz="4400" dirty="0"/>
          </a:p>
        </p:txBody>
      </p:sp>
      <p:sp>
        <p:nvSpPr>
          <p:cNvPr id="14" name="Content Placeholder 2"/>
          <p:cNvSpPr txBox="1">
            <a:spLocks/>
          </p:cNvSpPr>
          <p:nvPr/>
        </p:nvSpPr>
        <p:spPr>
          <a:xfrm>
            <a:off x="3515096" y="4876800"/>
            <a:ext cx="518556" cy="63283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endParaRPr lang="en-US" dirty="0">
              <a:sym typeface="Calibri" charset="0"/>
            </a:endParaRPr>
          </a:p>
          <a:p>
            <a:pPr marL="0" indent="0">
              <a:buNone/>
            </a:pPr>
            <a:endParaRPr lang="en-US" altLang="en-US" sz="4400" dirty="0"/>
          </a:p>
        </p:txBody>
      </p:sp>
      <p:sp>
        <p:nvSpPr>
          <p:cNvPr id="15" name="Content Placeholder 2"/>
          <p:cNvSpPr txBox="1">
            <a:spLocks/>
          </p:cNvSpPr>
          <p:nvPr/>
        </p:nvSpPr>
        <p:spPr>
          <a:xfrm>
            <a:off x="9067800" y="4106412"/>
            <a:ext cx="690748" cy="78523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endParaRPr lang="en-US" dirty="0">
              <a:sym typeface="Calibri" charset="0"/>
            </a:endParaRPr>
          </a:p>
          <a:p>
            <a:pPr marL="0" indent="0">
              <a:buNone/>
            </a:pPr>
            <a:endParaRPr lang="en-US" altLang="en-US" sz="4400" dirty="0"/>
          </a:p>
        </p:txBody>
      </p:sp>
      <p:sp>
        <p:nvSpPr>
          <p:cNvPr id="4" name="TextBox 3"/>
          <p:cNvSpPr txBox="1"/>
          <p:nvPr/>
        </p:nvSpPr>
        <p:spPr>
          <a:xfrm>
            <a:off x="9488409" y="1983785"/>
            <a:ext cx="838200" cy="707886"/>
          </a:xfrm>
          <a:prstGeom prst="rect">
            <a:avLst/>
          </a:prstGeom>
          <a:noFill/>
        </p:spPr>
        <p:txBody>
          <a:bodyPr wrap="square" rtlCol="0">
            <a:spAutoFit/>
          </a:bodyPr>
          <a:lstStyle/>
          <a:p>
            <a:pPr algn="ctr"/>
            <a:r>
              <a:rPr lang="en-US" sz="4000" dirty="0"/>
              <a:t>B</a:t>
            </a:r>
          </a:p>
        </p:txBody>
      </p:sp>
      <p:pic>
        <p:nvPicPr>
          <p:cNvPr id="16" name="Picture 15"/>
          <p:cNvPicPr>
            <a:picLocks noChangeAspect="1"/>
          </p:cNvPicPr>
          <p:nvPr/>
        </p:nvPicPr>
        <p:blipFill rotWithShape="1">
          <a:blip r:embed="rId4"/>
          <a:srcRect l="48073" t="23434" r="23073" b="37847"/>
          <a:stretch/>
        </p:blipFill>
        <p:spPr>
          <a:xfrm>
            <a:off x="6273565" y="1190475"/>
            <a:ext cx="4339017" cy="3275219"/>
          </a:xfrm>
          <a:prstGeom prst="rect">
            <a:avLst/>
          </a:prstGeom>
        </p:spPr>
      </p:pic>
      <p:pic>
        <p:nvPicPr>
          <p:cNvPr id="5123"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86666" y="2673339"/>
            <a:ext cx="4537877" cy="3404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77878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1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6" name="Rectangle: Rounded Corners 4"/>
          <p:cNvSpPr txBox="1"/>
          <p:nvPr/>
        </p:nvSpPr>
        <p:spPr>
          <a:xfrm>
            <a:off x="1738603" y="589371"/>
            <a:ext cx="3657887" cy="202165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marL="0" lvl="0" indent="0" algn="ctr" defTabSz="1066800">
              <a:lnSpc>
                <a:spcPct val="90000"/>
              </a:lnSpc>
              <a:spcBef>
                <a:spcPct val="0"/>
              </a:spcBef>
              <a:spcAft>
                <a:spcPct val="35000"/>
              </a:spcAft>
              <a:buNone/>
            </a:pPr>
            <a:r>
              <a:rPr lang="en-US" sz="2400" kern="1200" dirty="0"/>
              <a:t>Provide a refrigerator or designated space in a refrigerator/freezer for breastmilk to be stored</a:t>
            </a:r>
          </a:p>
        </p:txBody>
      </p:sp>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3564" y="-490284"/>
            <a:ext cx="10920011" cy="7629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319968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dirty="0"/>
          </a:p>
        </p:txBody>
      </p:sp>
      <p:sp>
        <p:nvSpPr>
          <p:cNvPr id="2" name="Content Placeholder 1"/>
          <p:cNvSpPr>
            <a:spLocks noGrp="1"/>
          </p:cNvSpPr>
          <p:nvPr>
            <p:ph idx="1"/>
          </p:nvPr>
        </p:nvSpPr>
        <p:spPr/>
        <p:txBody>
          <a:bodyPr/>
          <a:lstStyle/>
          <a:p>
            <a:endParaRPr lang="en-US"/>
          </a:p>
        </p:txBody>
      </p:sp>
      <p:pic>
        <p:nvPicPr>
          <p:cNvPr id="2050" name="Picture 2" descr="F:\EWBW\1-FFY2018 Posts\EMPOWER\Breastfeeding Signs ENG-SPN 4.5.17_Page_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59106" y="223060"/>
            <a:ext cx="8256121" cy="63810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830497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descr="http://photos.gograph.com/thumbs/CSP/CSP297/k20747070.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359793" y="1417638"/>
            <a:ext cx="3869255" cy="38692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144940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4323347" cy="1143000"/>
          </a:xfrm>
        </p:spPr>
        <p:txBody>
          <a:bodyPr/>
          <a:lstStyle/>
          <a:p>
            <a:r>
              <a:rPr lang="en-US" dirty="0"/>
              <a:t>Standard 4</a:t>
            </a:r>
          </a:p>
        </p:txBody>
      </p:sp>
      <p:pic>
        <p:nvPicPr>
          <p:cNvPr id="5" name="Content Placeholder 4"/>
          <p:cNvPicPr>
            <a:picLocks noGrp="1" noChangeAspect="1"/>
          </p:cNvPicPr>
          <p:nvPr>
            <p:ph idx="1"/>
          </p:nvPr>
        </p:nvPicPr>
        <p:blipFill rotWithShape="1">
          <a:blip r:embed="rId3">
            <a:extLst>
              <a:ext uri="{28A0092B-C50C-407E-A947-70E740481C1C}">
                <a14:useLocalDpi xmlns:a14="http://schemas.microsoft.com/office/drawing/2010/main" val="0"/>
              </a:ext>
            </a:extLst>
          </a:blip>
          <a:srcRect l="35921" t="38791" r="18690" b="6856"/>
          <a:stretch/>
        </p:blipFill>
        <p:spPr>
          <a:xfrm>
            <a:off x="4207041" y="637994"/>
            <a:ext cx="7375359" cy="5714681"/>
          </a:xfrm>
        </p:spPr>
      </p:pic>
    </p:spTree>
    <p:extLst>
      <p:ext uri="{BB962C8B-B14F-4D97-AF65-F5344CB8AC3E}">
        <p14:creationId xmlns:p14="http://schemas.microsoft.com/office/powerpoint/2010/main" val="121308771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46218" y="-2619654"/>
            <a:ext cx="12300970" cy="2238457"/>
          </a:xfrm>
        </p:spPr>
        <p:txBody>
          <a:bodyPr/>
          <a:lstStyle/>
          <a:p>
            <a:endParaRPr lang="en-US" dirty="0"/>
          </a:p>
        </p:txBody>
      </p:sp>
      <p:sp>
        <p:nvSpPr>
          <p:cNvPr id="6" name="Content Placeholder 5"/>
          <p:cNvSpPr>
            <a:spLocks noGrp="1"/>
          </p:cNvSpPr>
          <p:nvPr>
            <p:ph idx="1"/>
          </p:nvPr>
        </p:nvSpPr>
        <p:spPr>
          <a:xfrm>
            <a:off x="2209800" y="1143000"/>
            <a:ext cx="7315200" cy="4876800"/>
          </a:xfrm>
        </p:spPr>
        <p:txBody>
          <a:bodyPr>
            <a:normAutofit/>
          </a:bodyPr>
          <a:lstStyle/>
          <a:p>
            <a:pPr lvl="2"/>
            <a:endParaRPr lang="en-US" dirty="0"/>
          </a:p>
          <a:p>
            <a:pPr lvl="2"/>
            <a:endParaRPr lang="en-US" dirty="0"/>
          </a:p>
        </p:txBody>
      </p:sp>
      <p:sp>
        <p:nvSpPr>
          <p:cNvPr id="4" name="Slide Number Placeholder 3"/>
          <p:cNvSpPr>
            <a:spLocks noGrp="1"/>
          </p:cNvSpPr>
          <p:nvPr>
            <p:ph type="sldNum" sz="quarter" idx="12"/>
          </p:nvPr>
        </p:nvSpPr>
        <p:spPr/>
        <p:txBody>
          <a:bodyPr/>
          <a:lstStyle/>
          <a:p>
            <a:pPr algn="l"/>
            <a:fld id="{020EDDED-708C-47C4-A8EB-CD8AA8CA6A97}" type="slidenum">
              <a:rPr lang="en-US" smtClean="0"/>
              <a:pPr algn="l"/>
              <a:t>46</a:t>
            </a:fld>
            <a:endParaRPr lang="en-US" dirty="0"/>
          </a:p>
        </p:txBody>
      </p:sp>
      <p:pic>
        <p:nvPicPr>
          <p:cNvPr id="1026" name="Picture 2" descr="https://fns-prod.azureedge.net/sites/default/files/cacfp_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3164" y="203888"/>
            <a:ext cx="10778836" cy="394636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ood and Nutrition Servic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9800" y="4830159"/>
            <a:ext cx="4980568" cy="98865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definedterm.com/files/uploads/people/original/a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12297" y="4383320"/>
            <a:ext cx="2229230" cy="22754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039248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6290" y="457201"/>
            <a:ext cx="2895601" cy="1143000"/>
          </a:xfrm>
        </p:spPr>
        <p:txBody>
          <a:bodyPr/>
          <a:lstStyle/>
          <a:p>
            <a:r>
              <a:rPr lang="en-US" b="1" dirty="0">
                <a:effectLst>
                  <a:outerShdw blurRad="38100" dist="38100" dir="2700000" algn="tl">
                    <a:srgbClr val="000000">
                      <a:alpha val="43137"/>
                    </a:srgbClr>
                  </a:outerShdw>
                </a:effectLst>
              </a:rPr>
              <a:t>Standard</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451288878"/>
              </p:ext>
            </p:extLst>
          </p:nvPr>
        </p:nvGraphicFramePr>
        <p:xfrm>
          <a:off x="1496289" y="544206"/>
          <a:ext cx="10695710" cy="5527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descr="P:\Graphics\Pictures\iStock photo\Marketing\fruit heart iStock_000019334938Large.jpg"/>
          <p:cNvPicPr>
            <a:picLocks noChangeAspect="1" noChangeArrowheads="1"/>
          </p:cNvPicPr>
          <p:nvPr/>
        </p:nvPicPr>
        <p:blipFill rotWithShape="1">
          <a:blip r:embed="rId8"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rot="20683726">
            <a:off x="3459760" y="4396375"/>
            <a:ext cx="2421902" cy="2347899"/>
          </a:xfrm>
          <a:prstGeom prst="rect">
            <a:avLst/>
          </a:prstGeom>
          <a:noFill/>
          <a:effectLst>
            <a:softEdge rad="63500"/>
          </a:effectLst>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9"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397685">
            <a:off x="7631536" y="135292"/>
            <a:ext cx="2474489" cy="2248927"/>
          </a:xfrm>
          <a:prstGeom prst="rect">
            <a:avLst/>
          </a:prstGeom>
        </p:spPr>
      </p:pic>
    </p:spTree>
    <p:extLst>
      <p:ext uri="{BB962C8B-B14F-4D97-AF65-F5344CB8AC3E}">
        <p14:creationId xmlns:p14="http://schemas.microsoft.com/office/powerpoint/2010/main" val="100779403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descr="http://www.minutemenu.com/web/images/cacfp_structure.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75658" y="933441"/>
            <a:ext cx="7770669" cy="5434977"/>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p:nvPr/>
        </p:nvGrpSpPr>
        <p:grpSpPr>
          <a:xfrm>
            <a:off x="1637934" y="549379"/>
            <a:ext cx="3817658" cy="1527063"/>
            <a:chOff x="3133" y="2000449"/>
            <a:chExt cx="3817658" cy="1527063"/>
          </a:xfrm>
        </p:grpSpPr>
        <p:sp>
          <p:nvSpPr>
            <p:cNvPr id="6" name="Arrow: Chevron 5"/>
            <p:cNvSpPr/>
            <p:nvPr/>
          </p:nvSpPr>
          <p:spPr>
            <a:xfrm>
              <a:off x="3133" y="2000449"/>
              <a:ext cx="3817658" cy="1527063"/>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Arrow: Chevron 4"/>
            <p:cNvSpPr txBox="1"/>
            <p:nvPr/>
          </p:nvSpPr>
          <p:spPr>
            <a:xfrm>
              <a:off x="766665" y="2000449"/>
              <a:ext cx="2290595" cy="152706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4013" tIns="34671" rIns="34671" bIns="34671" numCol="1" spcCol="1270" anchor="ctr" anchorCtr="0">
              <a:noAutofit/>
            </a:bodyPr>
            <a:lstStyle/>
            <a:p>
              <a:pPr marL="0" lvl="0" indent="0" algn="ctr" defTabSz="1155700">
                <a:lnSpc>
                  <a:spcPct val="90000"/>
                </a:lnSpc>
                <a:spcBef>
                  <a:spcPct val="0"/>
                </a:spcBef>
                <a:spcAft>
                  <a:spcPct val="35000"/>
                </a:spcAft>
                <a:buNone/>
              </a:pPr>
              <a:r>
                <a:rPr lang="en-US" sz="2600" kern="1200" dirty="0"/>
                <a:t>Determine if your facility is eligible for CACFP</a:t>
              </a:r>
            </a:p>
          </p:txBody>
        </p:sp>
      </p:grpSp>
      <p:pic>
        <p:nvPicPr>
          <p:cNvPr id="9" name="Picture 8"/>
          <p:cNvPicPr>
            <a:picLocks noChangeAspect="1"/>
          </p:cNvPicPr>
          <p:nvPr/>
        </p:nvPicPr>
        <p:blipFill rotWithShape="1">
          <a:blip r:embed="rId4"/>
          <a:srcRect l="48864" t="13612" r="19318" b="32323"/>
          <a:stretch/>
        </p:blipFill>
        <p:spPr>
          <a:xfrm>
            <a:off x="5532921" y="549379"/>
            <a:ext cx="6323671" cy="6044202"/>
          </a:xfrm>
          <a:prstGeom prst="rect">
            <a:avLst/>
          </a:prstGeom>
        </p:spPr>
      </p:pic>
    </p:spTree>
    <p:extLst>
      <p:ext uri="{BB962C8B-B14F-4D97-AF65-F5344CB8AC3E}">
        <p14:creationId xmlns:p14="http://schemas.microsoft.com/office/powerpoint/2010/main" val="999020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par>
                                <p:cTn id="7" presetID="16" presetClass="entr" presetSubtype="26" fill="hold" nodeType="withEffect">
                                  <p:stCondLst>
                                    <p:cond delay="0"/>
                                  </p:stCondLst>
                                  <p:childTnLst>
                                    <p:set>
                                      <p:cBhvr>
                                        <p:cTn id="8" dur="1" fill="hold">
                                          <p:stCondLst>
                                            <p:cond delay="0"/>
                                          </p:stCondLst>
                                        </p:cTn>
                                        <p:tgtEl>
                                          <p:spTgt spid="9"/>
                                        </p:tgtEl>
                                        <p:attrNameLst>
                                          <p:attrName>style.visibility</p:attrName>
                                        </p:attrNameLst>
                                      </p:cBhvr>
                                      <p:to>
                                        <p:strVal val="visible"/>
                                      </p:to>
                                    </p:set>
                                    <p:animEffect transition="in" filter="barn(inHorizontal)">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6" name="Picture 14" descr="http://www.plehns.com/icecreamcon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8739" y="1012925"/>
            <a:ext cx="2880449" cy="3618360"/>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http://news.nwu.ac.za/sites/news.nwu.ac.za/files/files/breast-milk.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13098" y="4250518"/>
            <a:ext cx="3572919" cy="23908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a:t>Is this reimbursable? </a:t>
            </a:r>
          </a:p>
        </p:txBody>
      </p:sp>
      <p:pic>
        <p:nvPicPr>
          <p:cNvPr id="3078" name="Picture 6" descr="http://gazettereview.com/wp-content/uploads/2017/04/Potato-Chips-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92338" y="4071088"/>
            <a:ext cx="3739076" cy="2315815"/>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s://upload.wikimedia.org/wikipedia/commons/d/de/FraiseFruitPhoto.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77387" y="1563450"/>
            <a:ext cx="3333750" cy="2705100"/>
          </a:xfrm>
          <a:prstGeom prst="rect">
            <a:avLst/>
          </a:prstGeom>
          <a:noFill/>
          <a:extLst>
            <a:ext uri="{909E8E84-426E-40DD-AFC4-6F175D3DCCD1}">
              <a14:hiddenFill xmlns:a14="http://schemas.microsoft.com/office/drawing/2010/main">
                <a:solidFill>
                  <a:srgbClr val="FFFFFF"/>
                </a:solidFill>
              </a14:hiddenFill>
            </a:ext>
          </a:extLst>
        </p:spPr>
      </p:pic>
      <p:pic>
        <p:nvPicPr>
          <p:cNvPr id="3090" name="Picture 18" descr="http://cdn.veganricha.com/wp-content/uploads/2015/07/100-whole-wheat-bread-9286.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57309" y="1089272"/>
            <a:ext cx="3325091" cy="3325091"/>
          </a:xfrm>
          <a:prstGeom prst="rect">
            <a:avLst/>
          </a:prstGeom>
          <a:noFill/>
          <a:extLst>
            <a:ext uri="{909E8E84-426E-40DD-AFC4-6F175D3DCCD1}">
              <a14:hiddenFill xmlns:a14="http://schemas.microsoft.com/office/drawing/2010/main">
                <a:solidFill>
                  <a:srgbClr val="FFFFFF"/>
                </a:solidFill>
              </a14:hiddenFill>
            </a:ext>
          </a:extLst>
        </p:spPr>
      </p:pic>
      <p:pic>
        <p:nvPicPr>
          <p:cNvPr id="3092" name="Picture 20" descr="http://www.newkidscenter.com/images/10415723/broccoli.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502015" y="4033594"/>
            <a:ext cx="3711474" cy="268389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p:cNvPicPr>
            <a:picLocks noChangeAspect="1"/>
          </p:cNvPicPr>
          <p:nvPr/>
        </p:nvPicPr>
        <p:blipFill>
          <a:blip r:embed="rId9"/>
          <a:stretch>
            <a:fillRect/>
          </a:stretch>
        </p:blipFill>
        <p:spPr>
          <a:xfrm>
            <a:off x="2255248" y="61190"/>
            <a:ext cx="1247844" cy="1247844"/>
          </a:xfrm>
          <a:prstGeom prst="rect">
            <a:avLst/>
          </a:prstGeom>
        </p:spPr>
      </p:pic>
    </p:spTree>
    <p:extLst>
      <p:ext uri="{BB962C8B-B14F-4D97-AF65-F5344CB8AC3E}">
        <p14:creationId xmlns:p14="http://schemas.microsoft.com/office/powerpoint/2010/main" val="3804710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080"/>
                                        </p:tgtEl>
                                        <p:attrNameLst>
                                          <p:attrName>style.visibility</p:attrName>
                                        </p:attrNameLst>
                                      </p:cBhvr>
                                      <p:to>
                                        <p:strVal val="visible"/>
                                      </p:to>
                                    </p:set>
                                    <p:anim calcmode="lin" valueType="num">
                                      <p:cBhvr additive="base">
                                        <p:cTn id="7" dur="500" fill="hold"/>
                                        <p:tgtEl>
                                          <p:spTgt spid="3080"/>
                                        </p:tgtEl>
                                        <p:attrNameLst>
                                          <p:attrName>ppt_x</p:attrName>
                                        </p:attrNameLst>
                                      </p:cBhvr>
                                      <p:tavLst>
                                        <p:tav tm="0">
                                          <p:val>
                                            <p:strVal val="0-#ppt_w/2"/>
                                          </p:val>
                                        </p:tav>
                                        <p:tav tm="100000">
                                          <p:val>
                                            <p:strVal val="#ppt_x"/>
                                          </p:val>
                                        </p:tav>
                                      </p:tavLst>
                                    </p:anim>
                                    <p:anim calcmode="lin" valueType="num">
                                      <p:cBhvr additive="base">
                                        <p:cTn id="8" dur="500" fill="hold"/>
                                        <p:tgtEl>
                                          <p:spTgt spid="308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3086"/>
                                        </p:tgtEl>
                                        <p:attrNameLst>
                                          <p:attrName>style.visibility</p:attrName>
                                        </p:attrNameLst>
                                      </p:cBhvr>
                                      <p:to>
                                        <p:strVal val="visible"/>
                                      </p:to>
                                    </p:set>
                                    <p:anim calcmode="lin" valueType="num">
                                      <p:cBhvr additive="base">
                                        <p:cTn id="13" dur="500" fill="hold"/>
                                        <p:tgtEl>
                                          <p:spTgt spid="3086"/>
                                        </p:tgtEl>
                                        <p:attrNameLst>
                                          <p:attrName>ppt_x</p:attrName>
                                        </p:attrNameLst>
                                      </p:cBhvr>
                                      <p:tavLst>
                                        <p:tav tm="0">
                                          <p:val>
                                            <p:strVal val="#ppt_x"/>
                                          </p:val>
                                        </p:tav>
                                        <p:tav tm="100000">
                                          <p:val>
                                            <p:strVal val="#ppt_x"/>
                                          </p:val>
                                        </p:tav>
                                      </p:tavLst>
                                    </p:anim>
                                    <p:anim calcmode="lin" valueType="num">
                                      <p:cBhvr additive="base">
                                        <p:cTn id="14" dur="500" fill="hold"/>
                                        <p:tgtEl>
                                          <p:spTgt spid="3086"/>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090"/>
                                        </p:tgtEl>
                                        <p:attrNameLst>
                                          <p:attrName>style.visibility</p:attrName>
                                        </p:attrNameLst>
                                      </p:cBhvr>
                                      <p:to>
                                        <p:strVal val="visible"/>
                                      </p:to>
                                    </p:set>
                                    <p:anim calcmode="lin" valueType="num">
                                      <p:cBhvr additive="base">
                                        <p:cTn id="19" dur="500" fill="hold"/>
                                        <p:tgtEl>
                                          <p:spTgt spid="3090"/>
                                        </p:tgtEl>
                                        <p:attrNameLst>
                                          <p:attrName>ppt_x</p:attrName>
                                        </p:attrNameLst>
                                      </p:cBhvr>
                                      <p:tavLst>
                                        <p:tav tm="0">
                                          <p:val>
                                            <p:strVal val="1+#ppt_w/2"/>
                                          </p:val>
                                        </p:tav>
                                        <p:tav tm="100000">
                                          <p:val>
                                            <p:strVal val="#ppt_x"/>
                                          </p:val>
                                        </p:tav>
                                      </p:tavLst>
                                    </p:anim>
                                    <p:anim calcmode="lin" valueType="num">
                                      <p:cBhvr additive="base">
                                        <p:cTn id="20" dur="500" fill="hold"/>
                                        <p:tgtEl>
                                          <p:spTgt spid="309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078"/>
                                        </p:tgtEl>
                                        <p:attrNameLst>
                                          <p:attrName>style.visibility</p:attrName>
                                        </p:attrNameLst>
                                      </p:cBhvr>
                                      <p:to>
                                        <p:strVal val="visible"/>
                                      </p:to>
                                    </p:set>
                                    <p:anim calcmode="lin" valueType="num">
                                      <p:cBhvr additive="base">
                                        <p:cTn id="25" dur="500" fill="hold"/>
                                        <p:tgtEl>
                                          <p:spTgt spid="3078"/>
                                        </p:tgtEl>
                                        <p:attrNameLst>
                                          <p:attrName>ppt_x</p:attrName>
                                        </p:attrNameLst>
                                      </p:cBhvr>
                                      <p:tavLst>
                                        <p:tav tm="0">
                                          <p:val>
                                            <p:strVal val="0-#ppt_w/2"/>
                                          </p:val>
                                        </p:tav>
                                        <p:tav tm="100000">
                                          <p:val>
                                            <p:strVal val="#ppt_x"/>
                                          </p:val>
                                        </p:tav>
                                      </p:tavLst>
                                    </p:anim>
                                    <p:anim calcmode="lin" valueType="num">
                                      <p:cBhvr additive="base">
                                        <p:cTn id="26" dur="500" fill="hold"/>
                                        <p:tgtEl>
                                          <p:spTgt spid="307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074"/>
                                        </p:tgtEl>
                                        <p:attrNameLst>
                                          <p:attrName>style.visibility</p:attrName>
                                        </p:attrNameLst>
                                      </p:cBhvr>
                                      <p:to>
                                        <p:strVal val="visible"/>
                                      </p:to>
                                    </p:set>
                                    <p:anim calcmode="lin" valueType="num">
                                      <p:cBhvr additive="base">
                                        <p:cTn id="31" dur="500" fill="hold"/>
                                        <p:tgtEl>
                                          <p:spTgt spid="3074"/>
                                        </p:tgtEl>
                                        <p:attrNameLst>
                                          <p:attrName>ppt_x</p:attrName>
                                        </p:attrNameLst>
                                      </p:cBhvr>
                                      <p:tavLst>
                                        <p:tav tm="0">
                                          <p:val>
                                            <p:strVal val="#ppt_x"/>
                                          </p:val>
                                        </p:tav>
                                        <p:tav tm="100000">
                                          <p:val>
                                            <p:strVal val="#ppt_x"/>
                                          </p:val>
                                        </p:tav>
                                      </p:tavLst>
                                    </p:anim>
                                    <p:anim calcmode="lin" valueType="num">
                                      <p:cBhvr additive="base">
                                        <p:cTn id="32"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3092"/>
                                        </p:tgtEl>
                                        <p:attrNameLst>
                                          <p:attrName>style.visibility</p:attrName>
                                        </p:attrNameLst>
                                      </p:cBhvr>
                                      <p:to>
                                        <p:strVal val="visible"/>
                                      </p:to>
                                    </p:set>
                                    <p:anim calcmode="lin" valueType="num">
                                      <p:cBhvr additive="base">
                                        <p:cTn id="37" dur="500" fill="hold"/>
                                        <p:tgtEl>
                                          <p:spTgt spid="3092"/>
                                        </p:tgtEl>
                                        <p:attrNameLst>
                                          <p:attrName>ppt_x</p:attrName>
                                        </p:attrNameLst>
                                      </p:cBhvr>
                                      <p:tavLst>
                                        <p:tav tm="0">
                                          <p:val>
                                            <p:strVal val="1+#ppt_w/2"/>
                                          </p:val>
                                        </p:tav>
                                        <p:tav tm="100000">
                                          <p:val>
                                            <p:strVal val="#ppt_x"/>
                                          </p:val>
                                        </p:tav>
                                      </p:tavLst>
                                    </p:anim>
                                    <p:anim calcmode="lin" valueType="num">
                                      <p:cBhvr additive="base">
                                        <p:cTn id="38" dur="500" fill="hold"/>
                                        <p:tgtEl>
                                          <p:spTgt spid="30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p>
        </p:txBody>
      </p:sp>
      <p:sp>
        <p:nvSpPr>
          <p:cNvPr id="3" name="Content Placeholder 2"/>
          <p:cNvSpPr>
            <a:spLocks noGrp="1"/>
          </p:cNvSpPr>
          <p:nvPr>
            <p:ph idx="1"/>
          </p:nvPr>
        </p:nvSpPr>
        <p:spPr>
          <a:xfrm>
            <a:off x="872836" y="1908752"/>
            <a:ext cx="10515600" cy="4351338"/>
          </a:xfrm>
        </p:spPr>
        <p:txBody>
          <a:bodyPr/>
          <a:lstStyle/>
          <a:p>
            <a:endParaRPr lang="en-US" dirty="0"/>
          </a:p>
          <a:p>
            <a:endParaRPr lang="en-US" dirty="0"/>
          </a:p>
        </p:txBody>
      </p:sp>
      <p:pic>
        <p:nvPicPr>
          <p:cNvPr id="1026" name="Picture 2" descr="http://pitchenginelive.blob.core.windows.net/refinery/161e7215-e56e-4472-88ed-42056d103449/Gallery/bddedf21-61ee-46e9-992a-821b4b855857.png"/>
          <p:cNvPicPr>
            <a:picLocks noChangeAspect="1" noChangeArrowheads="1"/>
          </p:cNvPicPr>
          <p:nvPr/>
        </p:nvPicPr>
        <p:blipFill rotWithShape="1">
          <a:blip r:embed="rId3">
            <a:extLst>
              <a:ext uri="{28A0092B-C50C-407E-A947-70E740481C1C}">
                <a14:useLocalDpi xmlns:a14="http://schemas.microsoft.com/office/drawing/2010/main" val="0"/>
              </a:ext>
            </a:extLst>
          </a:blip>
          <a:srcRect l="4091" t="5324" r="4241" b="14747"/>
          <a:stretch/>
        </p:blipFill>
        <p:spPr bwMode="auto">
          <a:xfrm>
            <a:off x="-124691" y="-551209"/>
            <a:ext cx="12676909" cy="78643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702934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endParaRPr lang="en-US"/>
          </a:p>
        </p:txBody>
      </p:sp>
      <p:sp>
        <p:nvSpPr>
          <p:cNvPr id="3" name="Content Placeholder 2"/>
          <p:cNvSpPr>
            <a:spLocks noGrp="1"/>
          </p:cNvSpPr>
          <p:nvPr>
            <p:ph idx="1"/>
          </p:nvPr>
        </p:nvSpPr>
        <p:spPr>
          <a:xfrm>
            <a:off x="2057400" y="1295400"/>
            <a:ext cx="3886200" cy="4876800"/>
          </a:xfrm>
        </p:spPr>
        <p:txBody>
          <a:bodyPr>
            <a:normAutofit/>
          </a:bodyPr>
          <a:lstStyle/>
          <a:p>
            <a:endParaRPr lang="en-US" b="1" dirty="0"/>
          </a:p>
        </p:txBody>
      </p:sp>
      <p:grpSp>
        <p:nvGrpSpPr>
          <p:cNvPr id="6" name="Group 5"/>
          <p:cNvGrpSpPr/>
          <p:nvPr/>
        </p:nvGrpSpPr>
        <p:grpSpPr>
          <a:xfrm>
            <a:off x="1887316" y="2790159"/>
            <a:ext cx="3817658" cy="1527063"/>
            <a:chOff x="6874918" y="2000449"/>
            <a:chExt cx="3817658" cy="1527063"/>
          </a:xfrm>
        </p:grpSpPr>
        <p:sp>
          <p:nvSpPr>
            <p:cNvPr id="7" name="Arrow: Chevron 6"/>
            <p:cNvSpPr/>
            <p:nvPr/>
          </p:nvSpPr>
          <p:spPr>
            <a:xfrm>
              <a:off x="6874918" y="2000449"/>
              <a:ext cx="3817658" cy="1527063"/>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 name="Arrow: Chevron 4"/>
            <p:cNvSpPr txBox="1"/>
            <p:nvPr/>
          </p:nvSpPr>
          <p:spPr>
            <a:xfrm>
              <a:off x="7638450" y="2000449"/>
              <a:ext cx="2290595" cy="152706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4013" tIns="34671" rIns="34671" bIns="34671" numCol="1" spcCol="1270" anchor="ctr" anchorCtr="0">
              <a:noAutofit/>
            </a:bodyPr>
            <a:lstStyle/>
            <a:p>
              <a:pPr marL="0" lvl="0" indent="0" algn="ctr" defTabSz="1155700">
                <a:lnSpc>
                  <a:spcPct val="90000"/>
                </a:lnSpc>
                <a:spcBef>
                  <a:spcPct val="0"/>
                </a:spcBef>
                <a:spcAft>
                  <a:spcPct val="35000"/>
                </a:spcAft>
                <a:buNone/>
              </a:pPr>
              <a:r>
                <a:rPr lang="en-US" sz="2600" kern="1200" dirty="0"/>
                <a:t>Document eligibility and participation status</a:t>
              </a:r>
            </a:p>
          </p:txBody>
        </p:sp>
      </p:grpSp>
      <p:pic>
        <p:nvPicPr>
          <p:cNvPr id="1026" name="Picture 2" descr="http://files.eprints.org/images/files-log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10181" y="1136074"/>
            <a:ext cx="5172220" cy="51722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273577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descr="http://photos.gograph.com/thumbs/CSP/CSP297/k20747070.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359793" y="1417638"/>
            <a:ext cx="3869255" cy="38692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844913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274638"/>
            <a:ext cx="9906000" cy="1143000"/>
          </a:xfrm>
        </p:spPr>
        <p:txBody>
          <a:bodyPr/>
          <a:lstStyle/>
          <a:p>
            <a:r>
              <a:rPr lang="en-US" dirty="0"/>
              <a:t>Standard 5</a:t>
            </a:r>
          </a:p>
        </p:txBody>
      </p:sp>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l="34340" t="52192" r="20685" b="6789"/>
          <a:stretch/>
        </p:blipFill>
        <p:spPr>
          <a:xfrm>
            <a:off x="2271214" y="1233054"/>
            <a:ext cx="8716371" cy="5143987"/>
          </a:xfrm>
        </p:spPr>
      </p:pic>
    </p:spTree>
    <p:extLst>
      <p:ext uri="{BB962C8B-B14F-4D97-AF65-F5344CB8AC3E}">
        <p14:creationId xmlns:p14="http://schemas.microsoft.com/office/powerpoint/2010/main" val="145804118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6179" y="241769"/>
            <a:ext cx="10972800" cy="1143000"/>
          </a:xfrm>
        </p:spPr>
        <p:txBody>
          <a:bodyPr/>
          <a:lstStyle/>
          <a:p>
            <a:r>
              <a:rPr lang="en-US"/>
              <a:t>Power Up: Sugar Rush</a:t>
            </a:r>
          </a:p>
        </p:txBody>
      </p:sp>
      <p:pic>
        <p:nvPicPr>
          <p:cNvPr id="8" name="Picture 7"/>
          <p:cNvPicPr>
            <a:picLocks noChangeAspect="1"/>
          </p:cNvPicPr>
          <p:nvPr/>
        </p:nvPicPr>
        <p:blipFill>
          <a:blip r:embed="rId3"/>
          <a:stretch>
            <a:fillRect/>
          </a:stretch>
        </p:blipFill>
        <p:spPr>
          <a:xfrm>
            <a:off x="9143464" y="3788228"/>
            <a:ext cx="2640918" cy="2704011"/>
          </a:xfrm>
          <a:prstGeom prst="rect">
            <a:avLst/>
          </a:prstGeom>
        </p:spPr>
      </p:pic>
      <p:pic>
        <p:nvPicPr>
          <p:cNvPr id="9" name="Picture 8"/>
          <p:cNvPicPr>
            <a:picLocks noChangeAspect="1"/>
          </p:cNvPicPr>
          <p:nvPr/>
        </p:nvPicPr>
        <p:blipFill>
          <a:blip r:embed="rId4"/>
          <a:stretch>
            <a:fillRect/>
          </a:stretch>
        </p:blipFill>
        <p:spPr>
          <a:xfrm>
            <a:off x="8768988" y="76068"/>
            <a:ext cx="1694935" cy="1605011"/>
          </a:xfrm>
          <a:prstGeom prst="rect">
            <a:avLst/>
          </a:prstGeom>
        </p:spPr>
      </p:pic>
      <p:pic>
        <p:nvPicPr>
          <p:cNvPr id="10" name="Picture 9"/>
          <p:cNvPicPr>
            <a:picLocks noChangeAspect="1"/>
          </p:cNvPicPr>
          <p:nvPr/>
        </p:nvPicPr>
        <p:blipFill>
          <a:blip r:embed="rId5"/>
          <a:stretch>
            <a:fillRect/>
          </a:stretch>
        </p:blipFill>
        <p:spPr>
          <a:xfrm>
            <a:off x="973523" y="4258490"/>
            <a:ext cx="2962510" cy="2233749"/>
          </a:xfrm>
          <a:prstGeom prst="rect">
            <a:avLst/>
          </a:prstGeom>
        </p:spPr>
      </p:pic>
      <p:pic>
        <p:nvPicPr>
          <p:cNvPr id="11" name="Picture 10"/>
          <p:cNvPicPr>
            <a:picLocks noChangeAspect="1"/>
          </p:cNvPicPr>
          <p:nvPr/>
        </p:nvPicPr>
        <p:blipFill>
          <a:blip r:embed="rId6"/>
          <a:stretch>
            <a:fillRect/>
          </a:stretch>
        </p:blipFill>
        <p:spPr>
          <a:xfrm>
            <a:off x="3676934" y="6055187"/>
            <a:ext cx="1647282" cy="684670"/>
          </a:xfrm>
          <a:prstGeom prst="rect">
            <a:avLst/>
          </a:prstGeom>
          <a:ln w="34925">
            <a:solidFill>
              <a:schemeClr val="accent1">
                <a:shade val="50000"/>
              </a:schemeClr>
            </a:solidFill>
          </a:ln>
        </p:spPr>
      </p:pic>
      <p:pic>
        <p:nvPicPr>
          <p:cNvPr id="20" name="Picture 19"/>
          <p:cNvPicPr>
            <a:picLocks noChangeAspect="1"/>
          </p:cNvPicPr>
          <p:nvPr/>
        </p:nvPicPr>
        <p:blipFill>
          <a:blip r:embed="rId6"/>
          <a:stretch>
            <a:fillRect/>
          </a:stretch>
        </p:blipFill>
        <p:spPr>
          <a:xfrm>
            <a:off x="3685641" y="5463000"/>
            <a:ext cx="1647282" cy="684670"/>
          </a:xfrm>
          <a:prstGeom prst="rect">
            <a:avLst/>
          </a:prstGeom>
          <a:ln w="34925">
            <a:solidFill>
              <a:schemeClr val="accent1">
                <a:shade val="50000"/>
              </a:schemeClr>
            </a:solidFill>
          </a:ln>
        </p:spPr>
      </p:pic>
      <p:pic>
        <p:nvPicPr>
          <p:cNvPr id="21" name="Picture 20"/>
          <p:cNvPicPr>
            <a:picLocks noChangeAspect="1"/>
          </p:cNvPicPr>
          <p:nvPr/>
        </p:nvPicPr>
        <p:blipFill>
          <a:blip r:embed="rId6"/>
          <a:stretch>
            <a:fillRect/>
          </a:stretch>
        </p:blipFill>
        <p:spPr>
          <a:xfrm>
            <a:off x="3685641" y="4862109"/>
            <a:ext cx="1647282" cy="684670"/>
          </a:xfrm>
          <a:prstGeom prst="rect">
            <a:avLst/>
          </a:prstGeom>
          <a:ln w="34925">
            <a:solidFill>
              <a:schemeClr val="accent1">
                <a:shade val="50000"/>
              </a:schemeClr>
            </a:solidFill>
          </a:ln>
        </p:spPr>
      </p:pic>
      <p:pic>
        <p:nvPicPr>
          <p:cNvPr id="22" name="Picture 21"/>
          <p:cNvPicPr>
            <a:picLocks noChangeAspect="1"/>
          </p:cNvPicPr>
          <p:nvPr/>
        </p:nvPicPr>
        <p:blipFill>
          <a:blip r:embed="rId6"/>
          <a:stretch>
            <a:fillRect/>
          </a:stretch>
        </p:blipFill>
        <p:spPr>
          <a:xfrm>
            <a:off x="3685641" y="4204575"/>
            <a:ext cx="1647282" cy="684670"/>
          </a:xfrm>
          <a:prstGeom prst="rect">
            <a:avLst/>
          </a:prstGeom>
          <a:ln w="34925">
            <a:solidFill>
              <a:schemeClr val="accent1">
                <a:shade val="50000"/>
              </a:schemeClr>
            </a:solidFill>
          </a:ln>
        </p:spPr>
      </p:pic>
      <p:pic>
        <p:nvPicPr>
          <p:cNvPr id="23" name="Picture 22"/>
          <p:cNvPicPr>
            <a:picLocks noChangeAspect="1"/>
          </p:cNvPicPr>
          <p:nvPr/>
        </p:nvPicPr>
        <p:blipFill>
          <a:blip r:embed="rId6"/>
          <a:stretch>
            <a:fillRect/>
          </a:stretch>
        </p:blipFill>
        <p:spPr>
          <a:xfrm>
            <a:off x="3676933" y="3579801"/>
            <a:ext cx="1647282" cy="684670"/>
          </a:xfrm>
          <a:prstGeom prst="rect">
            <a:avLst/>
          </a:prstGeom>
          <a:ln w="34925">
            <a:solidFill>
              <a:schemeClr val="accent1">
                <a:shade val="50000"/>
              </a:schemeClr>
            </a:solidFill>
          </a:ln>
        </p:spPr>
      </p:pic>
      <p:pic>
        <p:nvPicPr>
          <p:cNvPr id="24" name="Picture 23"/>
          <p:cNvPicPr>
            <a:picLocks noChangeAspect="1"/>
          </p:cNvPicPr>
          <p:nvPr/>
        </p:nvPicPr>
        <p:blipFill>
          <a:blip r:embed="rId6"/>
          <a:stretch>
            <a:fillRect/>
          </a:stretch>
        </p:blipFill>
        <p:spPr>
          <a:xfrm>
            <a:off x="3685641" y="2828734"/>
            <a:ext cx="1647282" cy="684670"/>
          </a:xfrm>
          <a:prstGeom prst="rect">
            <a:avLst/>
          </a:prstGeom>
          <a:ln w="34925">
            <a:solidFill>
              <a:schemeClr val="accent1">
                <a:shade val="50000"/>
              </a:schemeClr>
            </a:solidFill>
          </a:ln>
        </p:spPr>
      </p:pic>
      <p:pic>
        <p:nvPicPr>
          <p:cNvPr id="25" name="Picture 24"/>
          <p:cNvPicPr>
            <a:picLocks noChangeAspect="1"/>
          </p:cNvPicPr>
          <p:nvPr/>
        </p:nvPicPr>
        <p:blipFill>
          <a:blip r:embed="rId6"/>
          <a:stretch>
            <a:fillRect/>
          </a:stretch>
        </p:blipFill>
        <p:spPr>
          <a:xfrm>
            <a:off x="3694349" y="2181046"/>
            <a:ext cx="1647282" cy="684670"/>
          </a:xfrm>
          <a:prstGeom prst="rect">
            <a:avLst/>
          </a:prstGeom>
          <a:ln w="34925">
            <a:solidFill>
              <a:schemeClr val="accent1">
                <a:shade val="50000"/>
              </a:schemeClr>
            </a:solidFill>
          </a:ln>
        </p:spPr>
      </p:pic>
      <p:pic>
        <p:nvPicPr>
          <p:cNvPr id="26" name="Picture 25"/>
          <p:cNvPicPr>
            <a:picLocks noChangeAspect="1"/>
          </p:cNvPicPr>
          <p:nvPr/>
        </p:nvPicPr>
        <p:blipFill>
          <a:blip r:embed="rId6"/>
          <a:stretch>
            <a:fillRect/>
          </a:stretch>
        </p:blipFill>
        <p:spPr>
          <a:xfrm>
            <a:off x="3685641" y="1504047"/>
            <a:ext cx="1647282" cy="684670"/>
          </a:xfrm>
          <a:prstGeom prst="rect">
            <a:avLst/>
          </a:prstGeom>
          <a:ln w="34925">
            <a:solidFill>
              <a:schemeClr val="accent1">
                <a:shade val="50000"/>
              </a:schemeClr>
            </a:solidFill>
          </a:ln>
        </p:spPr>
      </p:pic>
      <p:pic>
        <p:nvPicPr>
          <p:cNvPr id="27" name="Picture 26"/>
          <p:cNvPicPr>
            <a:picLocks noChangeAspect="1"/>
          </p:cNvPicPr>
          <p:nvPr/>
        </p:nvPicPr>
        <p:blipFill>
          <a:blip r:embed="rId6"/>
          <a:stretch>
            <a:fillRect/>
          </a:stretch>
        </p:blipFill>
        <p:spPr>
          <a:xfrm>
            <a:off x="3676932" y="839407"/>
            <a:ext cx="1647282" cy="684670"/>
          </a:xfrm>
          <a:prstGeom prst="rect">
            <a:avLst/>
          </a:prstGeom>
          <a:ln w="34925">
            <a:solidFill>
              <a:schemeClr val="accent1">
                <a:shade val="50000"/>
              </a:schemeClr>
            </a:solidFill>
          </a:ln>
        </p:spPr>
      </p:pic>
      <p:pic>
        <p:nvPicPr>
          <p:cNvPr id="28" name="Picture 27"/>
          <p:cNvPicPr>
            <a:picLocks noChangeAspect="1"/>
          </p:cNvPicPr>
          <p:nvPr/>
        </p:nvPicPr>
        <p:blipFill>
          <a:blip r:embed="rId6"/>
          <a:stretch>
            <a:fillRect/>
          </a:stretch>
        </p:blipFill>
        <p:spPr>
          <a:xfrm>
            <a:off x="3685641" y="297761"/>
            <a:ext cx="1647282" cy="684670"/>
          </a:xfrm>
          <a:prstGeom prst="rect">
            <a:avLst/>
          </a:prstGeom>
          <a:ln w="34925">
            <a:solidFill>
              <a:schemeClr val="accent1">
                <a:shade val="50000"/>
              </a:schemeClr>
            </a:solidFill>
          </a:ln>
        </p:spPr>
      </p:pic>
      <p:sp>
        <p:nvSpPr>
          <p:cNvPr id="29" name="Rectangle 28"/>
          <p:cNvSpPr/>
          <p:nvPr/>
        </p:nvSpPr>
        <p:spPr>
          <a:xfrm>
            <a:off x="5443855" y="2885936"/>
            <a:ext cx="1853979" cy="923330"/>
          </a:xfrm>
          <a:prstGeom prst="rect">
            <a:avLst/>
          </a:prstGeom>
          <a:noFill/>
        </p:spPr>
        <p:txBody>
          <a:bodyPr wrap="square" lIns="91440" tIns="45720" rIns="91440" bIns="45720">
            <a:spAutoFit/>
          </a:bodyPr>
          <a:lstStyle/>
          <a:p>
            <a:pPr algn="ctr"/>
            <a:r>
              <a:rPr lang="en-US" sz="5400" b="1" cap="none" spc="0">
                <a:ln w="22225">
                  <a:solidFill>
                    <a:schemeClr val="accent2"/>
                  </a:solidFill>
                  <a:prstDash val="solid"/>
                </a:ln>
                <a:solidFill>
                  <a:schemeClr val="accent2">
                    <a:lumMod val="40000"/>
                    <a:lumOff val="60000"/>
                  </a:schemeClr>
                </a:solidFill>
                <a:effectLst/>
              </a:rPr>
              <a:t>10!</a:t>
            </a:r>
          </a:p>
        </p:txBody>
      </p:sp>
      <p:pic>
        <p:nvPicPr>
          <p:cNvPr id="55" name="Picture 54"/>
          <p:cNvPicPr>
            <a:picLocks noChangeAspect="1"/>
          </p:cNvPicPr>
          <p:nvPr/>
        </p:nvPicPr>
        <p:blipFill>
          <a:blip r:embed="rId6"/>
          <a:stretch>
            <a:fillRect/>
          </a:stretch>
        </p:blipFill>
        <p:spPr>
          <a:xfrm>
            <a:off x="7306543" y="6055187"/>
            <a:ext cx="1647282" cy="684670"/>
          </a:xfrm>
          <a:prstGeom prst="rect">
            <a:avLst/>
          </a:prstGeom>
          <a:ln w="34925">
            <a:solidFill>
              <a:schemeClr val="accent1">
                <a:shade val="50000"/>
              </a:schemeClr>
            </a:solidFill>
          </a:ln>
        </p:spPr>
      </p:pic>
      <p:pic>
        <p:nvPicPr>
          <p:cNvPr id="56" name="Picture 55"/>
          <p:cNvPicPr>
            <a:picLocks noChangeAspect="1"/>
          </p:cNvPicPr>
          <p:nvPr/>
        </p:nvPicPr>
        <p:blipFill>
          <a:blip r:embed="rId6"/>
          <a:stretch>
            <a:fillRect/>
          </a:stretch>
        </p:blipFill>
        <p:spPr>
          <a:xfrm>
            <a:off x="7315250" y="5463000"/>
            <a:ext cx="1647282" cy="684670"/>
          </a:xfrm>
          <a:prstGeom prst="rect">
            <a:avLst/>
          </a:prstGeom>
          <a:ln w="34925">
            <a:solidFill>
              <a:schemeClr val="accent1">
                <a:shade val="50000"/>
              </a:schemeClr>
            </a:solidFill>
          </a:ln>
        </p:spPr>
      </p:pic>
      <p:pic>
        <p:nvPicPr>
          <p:cNvPr id="57" name="Picture 56"/>
          <p:cNvPicPr>
            <a:picLocks noChangeAspect="1"/>
          </p:cNvPicPr>
          <p:nvPr/>
        </p:nvPicPr>
        <p:blipFill>
          <a:blip r:embed="rId6"/>
          <a:stretch>
            <a:fillRect/>
          </a:stretch>
        </p:blipFill>
        <p:spPr>
          <a:xfrm>
            <a:off x="7315250" y="4862109"/>
            <a:ext cx="1647282" cy="684670"/>
          </a:xfrm>
          <a:prstGeom prst="rect">
            <a:avLst/>
          </a:prstGeom>
          <a:ln w="34925">
            <a:solidFill>
              <a:schemeClr val="accent1">
                <a:shade val="50000"/>
              </a:schemeClr>
            </a:solidFill>
          </a:ln>
        </p:spPr>
      </p:pic>
      <p:pic>
        <p:nvPicPr>
          <p:cNvPr id="58" name="Picture 57"/>
          <p:cNvPicPr>
            <a:picLocks noChangeAspect="1"/>
          </p:cNvPicPr>
          <p:nvPr/>
        </p:nvPicPr>
        <p:blipFill>
          <a:blip r:embed="rId6"/>
          <a:stretch>
            <a:fillRect/>
          </a:stretch>
        </p:blipFill>
        <p:spPr>
          <a:xfrm>
            <a:off x="7315250" y="4204575"/>
            <a:ext cx="1647282" cy="684670"/>
          </a:xfrm>
          <a:prstGeom prst="rect">
            <a:avLst/>
          </a:prstGeom>
          <a:ln w="34925">
            <a:solidFill>
              <a:schemeClr val="accent1">
                <a:shade val="50000"/>
              </a:schemeClr>
            </a:solidFill>
          </a:ln>
        </p:spPr>
      </p:pic>
      <p:pic>
        <p:nvPicPr>
          <p:cNvPr id="59" name="Picture 58"/>
          <p:cNvPicPr>
            <a:picLocks noChangeAspect="1"/>
          </p:cNvPicPr>
          <p:nvPr/>
        </p:nvPicPr>
        <p:blipFill>
          <a:blip r:embed="rId6"/>
          <a:stretch>
            <a:fillRect/>
          </a:stretch>
        </p:blipFill>
        <p:spPr>
          <a:xfrm>
            <a:off x="7306542" y="3579801"/>
            <a:ext cx="1647282" cy="684670"/>
          </a:xfrm>
          <a:prstGeom prst="rect">
            <a:avLst/>
          </a:prstGeom>
          <a:ln w="34925">
            <a:solidFill>
              <a:schemeClr val="accent1">
                <a:shade val="50000"/>
              </a:schemeClr>
            </a:solidFill>
          </a:ln>
        </p:spPr>
      </p:pic>
      <p:pic>
        <p:nvPicPr>
          <p:cNvPr id="60" name="Picture 59"/>
          <p:cNvPicPr>
            <a:picLocks noChangeAspect="1"/>
          </p:cNvPicPr>
          <p:nvPr/>
        </p:nvPicPr>
        <p:blipFill>
          <a:blip r:embed="rId6"/>
          <a:stretch>
            <a:fillRect/>
          </a:stretch>
        </p:blipFill>
        <p:spPr>
          <a:xfrm>
            <a:off x="7315250" y="2828734"/>
            <a:ext cx="1647282" cy="684670"/>
          </a:xfrm>
          <a:prstGeom prst="rect">
            <a:avLst/>
          </a:prstGeom>
          <a:ln w="34925">
            <a:solidFill>
              <a:schemeClr val="accent1">
                <a:shade val="50000"/>
              </a:schemeClr>
            </a:solidFill>
          </a:ln>
        </p:spPr>
      </p:pic>
      <p:pic>
        <p:nvPicPr>
          <p:cNvPr id="61" name="Picture 60"/>
          <p:cNvPicPr>
            <a:picLocks noChangeAspect="1"/>
          </p:cNvPicPr>
          <p:nvPr/>
        </p:nvPicPr>
        <p:blipFill>
          <a:blip r:embed="rId6"/>
          <a:stretch>
            <a:fillRect/>
          </a:stretch>
        </p:blipFill>
        <p:spPr>
          <a:xfrm>
            <a:off x="7323958" y="2181046"/>
            <a:ext cx="1647282" cy="684670"/>
          </a:xfrm>
          <a:prstGeom prst="rect">
            <a:avLst/>
          </a:prstGeom>
          <a:ln w="34925">
            <a:solidFill>
              <a:schemeClr val="accent1">
                <a:shade val="50000"/>
              </a:schemeClr>
            </a:solidFill>
          </a:ln>
        </p:spPr>
      </p:pic>
      <p:pic>
        <p:nvPicPr>
          <p:cNvPr id="62" name="Picture 61"/>
          <p:cNvPicPr>
            <a:picLocks noChangeAspect="1"/>
          </p:cNvPicPr>
          <p:nvPr/>
        </p:nvPicPr>
        <p:blipFill>
          <a:blip r:embed="rId6"/>
          <a:stretch>
            <a:fillRect/>
          </a:stretch>
        </p:blipFill>
        <p:spPr>
          <a:xfrm>
            <a:off x="7315250" y="1504047"/>
            <a:ext cx="1647282" cy="684670"/>
          </a:xfrm>
          <a:prstGeom prst="rect">
            <a:avLst/>
          </a:prstGeom>
          <a:ln w="34925">
            <a:solidFill>
              <a:schemeClr val="accent1">
                <a:shade val="50000"/>
              </a:schemeClr>
            </a:solidFill>
          </a:ln>
        </p:spPr>
      </p:pic>
      <p:pic>
        <p:nvPicPr>
          <p:cNvPr id="63" name="Picture 62"/>
          <p:cNvPicPr>
            <a:picLocks noChangeAspect="1"/>
          </p:cNvPicPr>
          <p:nvPr/>
        </p:nvPicPr>
        <p:blipFill>
          <a:blip r:embed="rId6"/>
          <a:stretch>
            <a:fillRect/>
          </a:stretch>
        </p:blipFill>
        <p:spPr>
          <a:xfrm>
            <a:off x="7306541" y="839407"/>
            <a:ext cx="1647282" cy="684670"/>
          </a:xfrm>
          <a:prstGeom prst="rect">
            <a:avLst/>
          </a:prstGeom>
          <a:ln w="34925">
            <a:solidFill>
              <a:schemeClr val="accent1">
                <a:shade val="50000"/>
              </a:schemeClr>
            </a:solidFill>
          </a:ln>
        </p:spPr>
      </p:pic>
      <p:pic>
        <p:nvPicPr>
          <p:cNvPr id="64" name="Picture 63"/>
          <p:cNvPicPr>
            <a:picLocks noChangeAspect="1"/>
          </p:cNvPicPr>
          <p:nvPr/>
        </p:nvPicPr>
        <p:blipFill>
          <a:blip r:embed="rId6"/>
          <a:stretch>
            <a:fillRect/>
          </a:stretch>
        </p:blipFill>
        <p:spPr>
          <a:xfrm>
            <a:off x="7315250" y="297761"/>
            <a:ext cx="1647282" cy="684670"/>
          </a:xfrm>
          <a:prstGeom prst="rect">
            <a:avLst/>
          </a:prstGeom>
          <a:ln w="34925">
            <a:solidFill>
              <a:schemeClr val="accent1">
                <a:shade val="50000"/>
              </a:schemeClr>
            </a:solidFill>
          </a:ln>
        </p:spPr>
      </p:pic>
    </p:spTree>
    <p:extLst>
      <p:ext uri="{BB962C8B-B14F-4D97-AF65-F5344CB8AC3E}">
        <p14:creationId xmlns:p14="http://schemas.microsoft.com/office/powerpoint/2010/main" val="1774150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5"/>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nodeType="afterEffect">
                                  <p:stCondLst>
                                    <p:cond delay="1500"/>
                                  </p:stCondLst>
                                  <p:childTnLst>
                                    <p:set>
                                      <p:cBhvr>
                                        <p:cTn id="11" dur="1" fill="hold">
                                          <p:stCondLst>
                                            <p:cond delay="0"/>
                                          </p:stCondLst>
                                        </p:cTn>
                                        <p:tgtEl>
                                          <p:spTgt spid="20"/>
                                        </p:tgtEl>
                                        <p:attrNameLst>
                                          <p:attrName>style.visibility</p:attrName>
                                        </p:attrNameLst>
                                      </p:cBhvr>
                                      <p:to>
                                        <p:strVal val="visible"/>
                                      </p:to>
                                    </p:set>
                                  </p:childTnLst>
                                </p:cTn>
                              </p:par>
                              <p:par>
                                <p:cTn id="12" presetID="1" presetClass="entr" presetSubtype="0" fill="hold" nodeType="withEffect">
                                  <p:stCondLst>
                                    <p:cond delay="1500"/>
                                  </p:stCondLst>
                                  <p:childTnLst>
                                    <p:set>
                                      <p:cBhvr>
                                        <p:cTn id="13" dur="1" fill="hold">
                                          <p:stCondLst>
                                            <p:cond delay="0"/>
                                          </p:stCondLst>
                                        </p:cTn>
                                        <p:tgtEl>
                                          <p:spTgt spid="56"/>
                                        </p:tgtEl>
                                        <p:attrNameLst>
                                          <p:attrName>style.visibility</p:attrName>
                                        </p:attrNameLst>
                                      </p:cBhvr>
                                      <p:to>
                                        <p:strVal val="visible"/>
                                      </p:to>
                                    </p:set>
                                  </p:childTnLst>
                                </p:cTn>
                              </p:par>
                            </p:childTnLst>
                          </p:cTn>
                        </p:par>
                        <p:par>
                          <p:cTn id="14" fill="hold">
                            <p:stCondLst>
                              <p:cond delay="1500"/>
                            </p:stCondLst>
                            <p:childTnLst>
                              <p:par>
                                <p:cTn id="15" presetID="1" presetClass="entr" presetSubtype="0" fill="hold" nodeType="afterEffect">
                                  <p:stCondLst>
                                    <p:cond delay="1500"/>
                                  </p:stCondLst>
                                  <p:childTnLst>
                                    <p:set>
                                      <p:cBhvr>
                                        <p:cTn id="16" dur="1" fill="hold">
                                          <p:stCondLst>
                                            <p:cond delay="0"/>
                                          </p:stCondLst>
                                        </p:cTn>
                                        <p:tgtEl>
                                          <p:spTgt spid="21"/>
                                        </p:tgtEl>
                                        <p:attrNameLst>
                                          <p:attrName>style.visibility</p:attrName>
                                        </p:attrNameLst>
                                      </p:cBhvr>
                                      <p:to>
                                        <p:strVal val="visible"/>
                                      </p:to>
                                    </p:set>
                                  </p:childTnLst>
                                </p:cTn>
                              </p:par>
                              <p:par>
                                <p:cTn id="17" presetID="1" presetClass="entr" presetSubtype="0" fill="hold" nodeType="withEffect">
                                  <p:stCondLst>
                                    <p:cond delay="1500"/>
                                  </p:stCondLst>
                                  <p:childTnLst>
                                    <p:set>
                                      <p:cBhvr>
                                        <p:cTn id="18" dur="1" fill="hold">
                                          <p:stCondLst>
                                            <p:cond delay="0"/>
                                          </p:stCondLst>
                                        </p:cTn>
                                        <p:tgtEl>
                                          <p:spTgt spid="57"/>
                                        </p:tgtEl>
                                        <p:attrNameLst>
                                          <p:attrName>style.visibility</p:attrName>
                                        </p:attrNameLst>
                                      </p:cBhvr>
                                      <p:to>
                                        <p:strVal val="visible"/>
                                      </p:to>
                                    </p:set>
                                  </p:childTnLst>
                                </p:cTn>
                              </p:par>
                            </p:childTnLst>
                          </p:cTn>
                        </p:par>
                        <p:par>
                          <p:cTn id="19" fill="hold">
                            <p:stCondLst>
                              <p:cond delay="3000"/>
                            </p:stCondLst>
                            <p:childTnLst>
                              <p:par>
                                <p:cTn id="20" presetID="1" presetClass="entr" presetSubtype="0" fill="hold" nodeType="afterEffect">
                                  <p:stCondLst>
                                    <p:cond delay="1500"/>
                                  </p:stCondLst>
                                  <p:childTnLst>
                                    <p:set>
                                      <p:cBhvr>
                                        <p:cTn id="21" dur="1" fill="hold">
                                          <p:stCondLst>
                                            <p:cond delay="0"/>
                                          </p:stCondLst>
                                        </p:cTn>
                                        <p:tgtEl>
                                          <p:spTgt spid="22"/>
                                        </p:tgtEl>
                                        <p:attrNameLst>
                                          <p:attrName>style.visibility</p:attrName>
                                        </p:attrNameLst>
                                      </p:cBhvr>
                                      <p:to>
                                        <p:strVal val="visible"/>
                                      </p:to>
                                    </p:set>
                                  </p:childTnLst>
                                </p:cTn>
                              </p:par>
                              <p:par>
                                <p:cTn id="22" presetID="1" presetClass="entr" presetSubtype="0" fill="hold" nodeType="withEffect">
                                  <p:stCondLst>
                                    <p:cond delay="1500"/>
                                  </p:stCondLst>
                                  <p:childTnLst>
                                    <p:set>
                                      <p:cBhvr>
                                        <p:cTn id="23" dur="1" fill="hold">
                                          <p:stCondLst>
                                            <p:cond delay="0"/>
                                          </p:stCondLst>
                                        </p:cTn>
                                        <p:tgtEl>
                                          <p:spTgt spid="58"/>
                                        </p:tgtEl>
                                        <p:attrNameLst>
                                          <p:attrName>style.visibility</p:attrName>
                                        </p:attrNameLst>
                                      </p:cBhvr>
                                      <p:to>
                                        <p:strVal val="visible"/>
                                      </p:to>
                                    </p:set>
                                  </p:childTnLst>
                                </p:cTn>
                              </p:par>
                            </p:childTnLst>
                          </p:cTn>
                        </p:par>
                        <p:par>
                          <p:cTn id="24" fill="hold">
                            <p:stCondLst>
                              <p:cond delay="4500"/>
                            </p:stCondLst>
                            <p:childTnLst>
                              <p:par>
                                <p:cTn id="25" presetID="1" presetClass="entr" presetSubtype="0" fill="hold" nodeType="afterEffect">
                                  <p:stCondLst>
                                    <p:cond delay="1500"/>
                                  </p:stCondLst>
                                  <p:childTnLst>
                                    <p:set>
                                      <p:cBhvr>
                                        <p:cTn id="26" dur="1" fill="hold">
                                          <p:stCondLst>
                                            <p:cond delay="0"/>
                                          </p:stCondLst>
                                        </p:cTn>
                                        <p:tgtEl>
                                          <p:spTgt spid="23"/>
                                        </p:tgtEl>
                                        <p:attrNameLst>
                                          <p:attrName>style.visibility</p:attrName>
                                        </p:attrNameLst>
                                      </p:cBhvr>
                                      <p:to>
                                        <p:strVal val="visible"/>
                                      </p:to>
                                    </p:set>
                                  </p:childTnLst>
                                </p:cTn>
                              </p:par>
                              <p:par>
                                <p:cTn id="27" presetID="1" presetClass="entr" presetSubtype="0" fill="hold" nodeType="withEffect">
                                  <p:stCondLst>
                                    <p:cond delay="1500"/>
                                  </p:stCondLst>
                                  <p:childTnLst>
                                    <p:set>
                                      <p:cBhvr>
                                        <p:cTn id="28" dur="1" fill="hold">
                                          <p:stCondLst>
                                            <p:cond delay="0"/>
                                          </p:stCondLst>
                                        </p:cTn>
                                        <p:tgtEl>
                                          <p:spTgt spid="59"/>
                                        </p:tgtEl>
                                        <p:attrNameLst>
                                          <p:attrName>style.visibility</p:attrName>
                                        </p:attrNameLst>
                                      </p:cBhvr>
                                      <p:to>
                                        <p:strVal val="visible"/>
                                      </p:to>
                                    </p:set>
                                  </p:childTnLst>
                                </p:cTn>
                              </p:par>
                            </p:childTnLst>
                          </p:cTn>
                        </p:par>
                        <p:par>
                          <p:cTn id="29" fill="hold">
                            <p:stCondLst>
                              <p:cond delay="6000"/>
                            </p:stCondLst>
                            <p:childTnLst>
                              <p:par>
                                <p:cTn id="30" presetID="1" presetClass="entr" presetSubtype="0" fill="hold" nodeType="afterEffect">
                                  <p:stCondLst>
                                    <p:cond delay="1500"/>
                                  </p:stCondLst>
                                  <p:childTnLst>
                                    <p:set>
                                      <p:cBhvr>
                                        <p:cTn id="31" dur="1" fill="hold">
                                          <p:stCondLst>
                                            <p:cond delay="0"/>
                                          </p:stCondLst>
                                        </p:cTn>
                                        <p:tgtEl>
                                          <p:spTgt spid="24"/>
                                        </p:tgtEl>
                                        <p:attrNameLst>
                                          <p:attrName>style.visibility</p:attrName>
                                        </p:attrNameLst>
                                      </p:cBhvr>
                                      <p:to>
                                        <p:strVal val="visible"/>
                                      </p:to>
                                    </p:set>
                                  </p:childTnLst>
                                </p:cTn>
                              </p:par>
                              <p:par>
                                <p:cTn id="32" presetID="1" presetClass="entr" presetSubtype="0" fill="hold" nodeType="withEffect">
                                  <p:stCondLst>
                                    <p:cond delay="1500"/>
                                  </p:stCondLst>
                                  <p:childTnLst>
                                    <p:set>
                                      <p:cBhvr>
                                        <p:cTn id="33" dur="1" fill="hold">
                                          <p:stCondLst>
                                            <p:cond delay="0"/>
                                          </p:stCondLst>
                                        </p:cTn>
                                        <p:tgtEl>
                                          <p:spTgt spid="60"/>
                                        </p:tgtEl>
                                        <p:attrNameLst>
                                          <p:attrName>style.visibility</p:attrName>
                                        </p:attrNameLst>
                                      </p:cBhvr>
                                      <p:to>
                                        <p:strVal val="visible"/>
                                      </p:to>
                                    </p:set>
                                  </p:childTnLst>
                                </p:cTn>
                              </p:par>
                            </p:childTnLst>
                          </p:cTn>
                        </p:par>
                        <p:par>
                          <p:cTn id="34" fill="hold">
                            <p:stCondLst>
                              <p:cond delay="7500"/>
                            </p:stCondLst>
                            <p:childTnLst>
                              <p:par>
                                <p:cTn id="35" presetID="1" presetClass="entr" presetSubtype="0" fill="hold" nodeType="afterEffect">
                                  <p:stCondLst>
                                    <p:cond delay="1500"/>
                                  </p:stCondLst>
                                  <p:childTnLst>
                                    <p:set>
                                      <p:cBhvr>
                                        <p:cTn id="36" dur="1" fill="hold">
                                          <p:stCondLst>
                                            <p:cond delay="0"/>
                                          </p:stCondLst>
                                        </p:cTn>
                                        <p:tgtEl>
                                          <p:spTgt spid="25"/>
                                        </p:tgtEl>
                                        <p:attrNameLst>
                                          <p:attrName>style.visibility</p:attrName>
                                        </p:attrNameLst>
                                      </p:cBhvr>
                                      <p:to>
                                        <p:strVal val="visible"/>
                                      </p:to>
                                    </p:set>
                                  </p:childTnLst>
                                </p:cTn>
                              </p:par>
                              <p:par>
                                <p:cTn id="37" presetID="1" presetClass="entr" presetSubtype="0" fill="hold" nodeType="withEffect">
                                  <p:stCondLst>
                                    <p:cond delay="1500"/>
                                  </p:stCondLst>
                                  <p:childTnLst>
                                    <p:set>
                                      <p:cBhvr>
                                        <p:cTn id="38" dur="1" fill="hold">
                                          <p:stCondLst>
                                            <p:cond delay="0"/>
                                          </p:stCondLst>
                                        </p:cTn>
                                        <p:tgtEl>
                                          <p:spTgt spid="61"/>
                                        </p:tgtEl>
                                        <p:attrNameLst>
                                          <p:attrName>style.visibility</p:attrName>
                                        </p:attrNameLst>
                                      </p:cBhvr>
                                      <p:to>
                                        <p:strVal val="visible"/>
                                      </p:to>
                                    </p:set>
                                  </p:childTnLst>
                                </p:cTn>
                              </p:par>
                            </p:childTnLst>
                          </p:cTn>
                        </p:par>
                        <p:par>
                          <p:cTn id="39" fill="hold">
                            <p:stCondLst>
                              <p:cond delay="9000"/>
                            </p:stCondLst>
                            <p:childTnLst>
                              <p:par>
                                <p:cTn id="40" presetID="1" presetClass="entr" presetSubtype="0" fill="hold" nodeType="afterEffect">
                                  <p:stCondLst>
                                    <p:cond delay="1500"/>
                                  </p:stCondLst>
                                  <p:childTnLst>
                                    <p:set>
                                      <p:cBhvr>
                                        <p:cTn id="41" dur="1" fill="hold">
                                          <p:stCondLst>
                                            <p:cond delay="0"/>
                                          </p:stCondLst>
                                        </p:cTn>
                                        <p:tgtEl>
                                          <p:spTgt spid="26"/>
                                        </p:tgtEl>
                                        <p:attrNameLst>
                                          <p:attrName>style.visibility</p:attrName>
                                        </p:attrNameLst>
                                      </p:cBhvr>
                                      <p:to>
                                        <p:strVal val="visible"/>
                                      </p:to>
                                    </p:set>
                                  </p:childTnLst>
                                </p:cTn>
                              </p:par>
                              <p:par>
                                <p:cTn id="42" presetID="1" presetClass="entr" presetSubtype="0" fill="hold" nodeType="withEffect">
                                  <p:stCondLst>
                                    <p:cond delay="1500"/>
                                  </p:stCondLst>
                                  <p:childTnLst>
                                    <p:set>
                                      <p:cBhvr>
                                        <p:cTn id="43" dur="1" fill="hold">
                                          <p:stCondLst>
                                            <p:cond delay="0"/>
                                          </p:stCondLst>
                                        </p:cTn>
                                        <p:tgtEl>
                                          <p:spTgt spid="62"/>
                                        </p:tgtEl>
                                        <p:attrNameLst>
                                          <p:attrName>style.visibility</p:attrName>
                                        </p:attrNameLst>
                                      </p:cBhvr>
                                      <p:to>
                                        <p:strVal val="visible"/>
                                      </p:to>
                                    </p:set>
                                  </p:childTnLst>
                                </p:cTn>
                              </p:par>
                            </p:childTnLst>
                          </p:cTn>
                        </p:par>
                        <p:par>
                          <p:cTn id="44" fill="hold">
                            <p:stCondLst>
                              <p:cond delay="10500"/>
                            </p:stCondLst>
                            <p:childTnLst>
                              <p:par>
                                <p:cTn id="45" presetID="1" presetClass="entr" presetSubtype="0" fill="hold" nodeType="afterEffect">
                                  <p:stCondLst>
                                    <p:cond delay="1500"/>
                                  </p:stCondLst>
                                  <p:childTnLst>
                                    <p:set>
                                      <p:cBhvr>
                                        <p:cTn id="46" dur="1" fill="hold">
                                          <p:stCondLst>
                                            <p:cond delay="0"/>
                                          </p:stCondLst>
                                        </p:cTn>
                                        <p:tgtEl>
                                          <p:spTgt spid="27"/>
                                        </p:tgtEl>
                                        <p:attrNameLst>
                                          <p:attrName>style.visibility</p:attrName>
                                        </p:attrNameLst>
                                      </p:cBhvr>
                                      <p:to>
                                        <p:strVal val="visible"/>
                                      </p:to>
                                    </p:set>
                                  </p:childTnLst>
                                </p:cTn>
                              </p:par>
                              <p:par>
                                <p:cTn id="47" presetID="1" presetClass="entr" presetSubtype="0" fill="hold" nodeType="withEffect">
                                  <p:stCondLst>
                                    <p:cond delay="1500"/>
                                  </p:stCondLst>
                                  <p:childTnLst>
                                    <p:set>
                                      <p:cBhvr>
                                        <p:cTn id="48" dur="1" fill="hold">
                                          <p:stCondLst>
                                            <p:cond delay="0"/>
                                          </p:stCondLst>
                                        </p:cTn>
                                        <p:tgtEl>
                                          <p:spTgt spid="63"/>
                                        </p:tgtEl>
                                        <p:attrNameLst>
                                          <p:attrName>style.visibility</p:attrName>
                                        </p:attrNameLst>
                                      </p:cBhvr>
                                      <p:to>
                                        <p:strVal val="visible"/>
                                      </p:to>
                                    </p:set>
                                  </p:childTnLst>
                                </p:cTn>
                              </p:par>
                            </p:childTnLst>
                          </p:cTn>
                        </p:par>
                        <p:par>
                          <p:cTn id="49" fill="hold">
                            <p:stCondLst>
                              <p:cond delay="12000"/>
                            </p:stCondLst>
                            <p:childTnLst>
                              <p:par>
                                <p:cTn id="50" presetID="1" presetClass="entr" presetSubtype="0" fill="hold" nodeType="afterEffect">
                                  <p:stCondLst>
                                    <p:cond delay="1500"/>
                                  </p:stCondLst>
                                  <p:childTnLst>
                                    <p:set>
                                      <p:cBhvr>
                                        <p:cTn id="51" dur="1" fill="hold">
                                          <p:stCondLst>
                                            <p:cond delay="0"/>
                                          </p:stCondLst>
                                        </p:cTn>
                                        <p:tgtEl>
                                          <p:spTgt spid="28"/>
                                        </p:tgtEl>
                                        <p:attrNameLst>
                                          <p:attrName>style.visibility</p:attrName>
                                        </p:attrNameLst>
                                      </p:cBhvr>
                                      <p:to>
                                        <p:strVal val="visible"/>
                                      </p:to>
                                    </p:set>
                                  </p:childTnLst>
                                </p:cTn>
                              </p:par>
                              <p:par>
                                <p:cTn id="52" presetID="1" presetClass="entr" presetSubtype="0" fill="hold" nodeType="withEffect">
                                  <p:stCondLst>
                                    <p:cond delay="1500"/>
                                  </p:stCondLst>
                                  <p:childTnLst>
                                    <p:set>
                                      <p:cBhvr>
                                        <p:cTn id="53" dur="1" fill="hold">
                                          <p:stCondLst>
                                            <p:cond delay="0"/>
                                          </p:stCondLst>
                                        </p:cTn>
                                        <p:tgtEl>
                                          <p:spTgt spid="64"/>
                                        </p:tgtEl>
                                        <p:attrNameLst>
                                          <p:attrName>style.visibility</p:attrName>
                                        </p:attrNameLst>
                                      </p:cBhvr>
                                      <p:to>
                                        <p:strVal val="visible"/>
                                      </p:to>
                                    </p:set>
                                  </p:childTnLst>
                                </p:cTn>
                              </p:par>
                            </p:childTnLst>
                          </p:cTn>
                        </p:par>
                        <p:par>
                          <p:cTn id="54" fill="hold">
                            <p:stCondLst>
                              <p:cond delay="13500"/>
                            </p:stCondLst>
                            <p:childTnLst>
                              <p:par>
                                <p:cTn id="55" presetID="31" presetClass="entr" presetSubtype="0" fill="hold" grpId="0" nodeType="afterEffect">
                                  <p:stCondLst>
                                    <p:cond delay="1500"/>
                                  </p:stCondLst>
                                  <p:childTnLst>
                                    <p:set>
                                      <p:cBhvr>
                                        <p:cTn id="56" dur="1" fill="hold">
                                          <p:stCondLst>
                                            <p:cond delay="0"/>
                                          </p:stCondLst>
                                        </p:cTn>
                                        <p:tgtEl>
                                          <p:spTgt spid="29"/>
                                        </p:tgtEl>
                                        <p:attrNameLst>
                                          <p:attrName>style.visibility</p:attrName>
                                        </p:attrNameLst>
                                      </p:cBhvr>
                                      <p:to>
                                        <p:strVal val="visible"/>
                                      </p:to>
                                    </p:set>
                                    <p:anim calcmode="lin" valueType="num">
                                      <p:cBhvr>
                                        <p:cTn id="57" dur="1000" fill="hold"/>
                                        <p:tgtEl>
                                          <p:spTgt spid="29"/>
                                        </p:tgtEl>
                                        <p:attrNameLst>
                                          <p:attrName>ppt_w</p:attrName>
                                        </p:attrNameLst>
                                      </p:cBhvr>
                                      <p:tavLst>
                                        <p:tav tm="0">
                                          <p:val>
                                            <p:fltVal val="0"/>
                                          </p:val>
                                        </p:tav>
                                        <p:tav tm="100000">
                                          <p:val>
                                            <p:strVal val="#ppt_w"/>
                                          </p:val>
                                        </p:tav>
                                      </p:tavLst>
                                    </p:anim>
                                    <p:anim calcmode="lin" valueType="num">
                                      <p:cBhvr>
                                        <p:cTn id="58" dur="1000" fill="hold"/>
                                        <p:tgtEl>
                                          <p:spTgt spid="29"/>
                                        </p:tgtEl>
                                        <p:attrNameLst>
                                          <p:attrName>ppt_h</p:attrName>
                                        </p:attrNameLst>
                                      </p:cBhvr>
                                      <p:tavLst>
                                        <p:tav tm="0">
                                          <p:val>
                                            <p:fltVal val="0"/>
                                          </p:val>
                                        </p:tav>
                                        <p:tav tm="100000">
                                          <p:val>
                                            <p:strVal val="#ppt_h"/>
                                          </p:val>
                                        </p:tav>
                                      </p:tavLst>
                                    </p:anim>
                                    <p:anim calcmode="lin" valueType="num">
                                      <p:cBhvr>
                                        <p:cTn id="59" dur="1000" fill="hold"/>
                                        <p:tgtEl>
                                          <p:spTgt spid="29"/>
                                        </p:tgtEl>
                                        <p:attrNameLst>
                                          <p:attrName>style.rotation</p:attrName>
                                        </p:attrNameLst>
                                      </p:cBhvr>
                                      <p:tavLst>
                                        <p:tav tm="0">
                                          <p:val>
                                            <p:fltVal val="90"/>
                                          </p:val>
                                        </p:tav>
                                        <p:tav tm="100000">
                                          <p:val>
                                            <p:fltVal val="0"/>
                                          </p:val>
                                        </p:tav>
                                      </p:tavLst>
                                    </p:anim>
                                    <p:animEffect transition="in" filter="fade">
                                      <p:cBhvr>
                                        <p:cTn id="60"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Can’t Replace the Original</a:t>
            </a:r>
          </a:p>
        </p:txBody>
      </p:sp>
      <p:pic>
        <p:nvPicPr>
          <p:cNvPr id="7" name="Picture 6"/>
          <p:cNvPicPr>
            <a:picLocks noChangeAspect="1"/>
          </p:cNvPicPr>
          <p:nvPr/>
        </p:nvPicPr>
        <p:blipFill>
          <a:blip r:embed="rId3"/>
          <a:stretch>
            <a:fillRect/>
          </a:stretch>
        </p:blipFill>
        <p:spPr>
          <a:xfrm>
            <a:off x="1833427" y="1353891"/>
            <a:ext cx="4972050" cy="4972050"/>
          </a:xfrm>
          <a:prstGeom prst="rect">
            <a:avLst/>
          </a:prstGeom>
          <a:ln>
            <a:noFill/>
          </a:ln>
        </p:spPr>
      </p:pic>
      <p:pic>
        <p:nvPicPr>
          <p:cNvPr id="2050" name="Picture 2" descr="http://www.farmtotable.colostate.edu/images/apple-facts-nutr.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34621" y="1315791"/>
            <a:ext cx="2381250" cy="5048250"/>
          </a:xfrm>
          <a:prstGeom prst="rect">
            <a:avLst/>
          </a:prstGeom>
          <a:noFill/>
          <a:extLst>
            <a:ext uri="{909E8E84-426E-40DD-AFC4-6F175D3DCCD1}">
              <a14:hiddenFill xmlns:a14="http://schemas.microsoft.com/office/drawing/2010/main">
                <a:solidFill>
                  <a:srgbClr val="FFFFFF"/>
                </a:solidFill>
              </a14:hiddenFill>
            </a:ext>
          </a:extLst>
        </p:spPr>
      </p:pic>
      <p:sp>
        <p:nvSpPr>
          <p:cNvPr id="8" name="Oval 7"/>
          <p:cNvSpPr/>
          <p:nvPr/>
        </p:nvSpPr>
        <p:spPr>
          <a:xfrm>
            <a:off x="3200400" y="2573383"/>
            <a:ext cx="1658983" cy="522514"/>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6805477" y="2050869"/>
            <a:ext cx="1658983" cy="522514"/>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992619" y="3913893"/>
            <a:ext cx="1658983" cy="522514"/>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6879500" y="3927148"/>
            <a:ext cx="1658983" cy="522514"/>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6960598" y="3561196"/>
            <a:ext cx="1641566" cy="613954"/>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34357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xit" presetSubtype="0" fill="hold" grpId="1" nodeType="clickEffect">
                                  <p:stCondLst>
                                    <p:cond delay="0"/>
                                  </p:stCondLst>
                                  <p:childTnLst>
                                    <p:animEffect transition="out" filter="fade">
                                      <p:cBhvr>
                                        <p:cTn id="24" dur="1000"/>
                                        <p:tgtEl>
                                          <p:spTgt spid="8"/>
                                        </p:tgtEl>
                                      </p:cBhvr>
                                    </p:animEffect>
                                    <p:anim calcmode="lin" valueType="num">
                                      <p:cBhvr>
                                        <p:cTn id="25" dur="1000"/>
                                        <p:tgtEl>
                                          <p:spTgt spid="8"/>
                                        </p:tgtEl>
                                        <p:attrNameLst>
                                          <p:attrName>ppt_x</p:attrName>
                                        </p:attrNameLst>
                                      </p:cBhvr>
                                      <p:tavLst>
                                        <p:tav tm="0">
                                          <p:val>
                                            <p:strVal val="ppt_x"/>
                                          </p:val>
                                        </p:tav>
                                        <p:tav tm="100000">
                                          <p:val>
                                            <p:strVal val="ppt_x"/>
                                          </p:val>
                                        </p:tav>
                                      </p:tavLst>
                                    </p:anim>
                                    <p:anim calcmode="lin" valueType="num">
                                      <p:cBhvr>
                                        <p:cTn id="26" dur="1000"/>
                                        <p:tgtEl>
                                          <p:spTgt spid="8"/>
                                        </p:tgtEl>
                                        <p:attrNameLst>
                                          <p:attrName>ppt_y</p:attrName>
                                        </p:attrNameLst>
                                      </p:cBhvr>
                                      <p:tavLst>
                                        <p:tav tm="0">
                                          <p:val>
                                            <p:strVal val="ppt_y"/>
                                          </p:val>
                                        </p:tav>
                                        <p:tav tm="100000">
                                          <p:val>
                                            <p:strVal val="ppt_y+.1"/>
                                          </p:val>
                                        </p:tav>
                                      </p:tavLst>
                                    </p:anim>
                                    <p:set>
                                      <p:cBhvr>
                                        <p:cTn id="27" dur="1" fill="hold">
                                          <p:stCondLst>
                                            <p:cond delay="999"/>
                                          </p:stCondLst>
                                        </p:cTn>
                                        <p:tgtEl>
                                          <p:spTgt spid="8"/>
                                        </p:tgtEl>
                                        <p:attrNameLst>
                                          <p:attrName>style.visibility</p:attrName>
                                        </p:attrNameLst>
                                      </p:cBhvr>
                                      <p:to>
                                        <p:strVal val="hidden"/>
                                      </p:to>
                                    </p:set>
                                  </p:childTnLst>
                                </p:cTn>
                              </p:par>
                              <p:par>
                                <p:cTn id="28" presetID="42" presetClass="exit" presetSubtype="0" fill="hold" grpId="1" nodeType="withEffect">
                                  <p:stCondLst>
                                    <p:cond delay="0"/>
                                  </p:stCondLst>
                                  <p:childTnLst>
                                    <p:animEffect transition="out" filter="fade">
                                      <p:cBhvr>
                                        <p:cTn id="29" dur="1000"/>
                                        <p:tgtEl>
                                          <p:spTgt spid="10"/>
                                        </p:tgtEl>
                                      </p:cBhvr>
                                    </p:animEffect>
                                    <p:anim calcmode="lin" valueType="num">
                                      <p:cBhvr>
                                        <p:cTn id="30" dur="1000"/>
                                        <p:tgtEl>
                                          <p:spTgt spid="10"/>
                                        </p:tgtEl>
                                        <p:attrNameLst>
                                          <p:attrName>ppt_x</p:attrName>
                                        </p:attrNameLst>
                                      </p:cBhvr>
                                      <p:tavLst>
                                        <p:tav tm="0">
                                          <p:val>
                                            <p:strVal val="ppt_x"/>
                                          </p:val>
                                        </p:tav>
                                        <p:tav tm="100000">
                                          <p:val>
                                            <p:strVal val="ppt_x"/>
                                          </p:val>
                                        </p:tav>
                                      </p:tavLst>
                                    </p:anim>
                                    <p:anim calcmode="lin" valueType="num">
                                      <p:cBhvr>
                                        <p:cTn id="31" dur="1000"/>
                                        <p:tgtEl>
                                          <p:spTgt spid="10"/>
                                        </p:tgtEl>
                                        <p:attrNameLst>
                                          <p:attrName>ppt_y</p:attrName>
                                        </p:attrNameLst>
                                      </p:cBhvr>
                                      <p:tavLst>
                                        <p:tav tm="0">
                                          <p:val>
                                            <p:strVal val="ppt_y"/>
                                          </p:val>
                                        </p:tav>
                                        <p:tav tm="100000">
                                          <p:val>
                                            <p:strVal val="ppt_y+.1"/>
                                          </p:val>
                                        </p:tav>
                                      </p:tavLst>
                                    </p:anim>
                                    <p:set>
                                      <p:cBhvr>
                                        <p:cTn id="32" dur="1" fill="hold">
                                          <p:stCondLst>
                                            <p:cond delay="999"/>
                                          </p:stCondLst>
                                        </p:cTn>
                                        <p:tgtEl>
                                          <p:spTgt spid="10"/>
                                        </p:tgtEl>
                                        <p:attrNameLst>
                                          <p:attrName>style.visibility</p:attrName>
                                        </p:attrNameLst>
                                      </p:cBhvr>
                                      <p:to>
                                        <p:strVal val="hidden"/>
                                      </p:to>
                                    </p:set>
                                  </p:childTnLst>
                                </p:cTn>
                              </p:par>
                              <p:par>
                                <p:cTn id="33" presetID="42" presetClass="exit" presetSubtype="0" fill="hold" grpId="1" nodeType="withEffect">
                                  <p:stCondLst>
                                    <p:cond delay="0"/>
                                  </p:stCondLst>
                                  <p:childTnLst>
                                    <p:animEffect transition="out" filter="fade">
                                      <p:cBhvr>
                                        <p:cTn id="34" dur="1000"/>
                                        <p:tgtEl>
                                          <p:spTgt spid="11"/>
                                        </p:tgtEl>
                                      </p:cBhvr>
                                    </p:animEffect>
                                    <p:anim calcmode="lin" valueType="num">
                                      <p:cBhvr>
                                        <p:cTn id="35" dur="1000"/>
                                        <p:tgtEl>
                                          <p:spTgt spid="11"/>
                                        </p:tgtEl>
                                        <p:attrNameLst>
                                          <p:attrName>ppt_x</p:attrName>
                                        </p:attrNameLst>
                                      </p:cBhvr>
                                      <p:tavLst>
                                        <p:tav tm="0">
                                          <p:val>
                                            <p:strVal val="ppt_x"/>
                                          </p:val>
                                        </p:tav>
                                        <p:tav tm="100000">
                                          <p:val>
                                            <p:strVal val="ppt_x"/>
                                          </p:val>
                                        </p:tav>
                                      </p:tavLst>
                                    </p:anim>
                                    <p:anim calcmode="lin" valueType="num">
                                      <p:cBhvr>
                                        <p:cTn id="36" dur="1000"/>
                                        <p:tgtEl>
                                          <p:spTgt spid="11"/>
                                        </p:tgtEl>
                                        <p:attrNameLst>
                                          <p:attrName>ppt_y</p:attrName>
                                        </p:attrNameLst>
                                      </p:cBhvr>
                                      <p:tavLst>
                                        <p:tav tm="0">
                                          <p:val>
                                            <p:strVal val="ppt_y"/>
                                          </p:val>
                                        </p:tav>
                                        <p:tav tm="100000">
                                          <p:val>
                                            <p:strVal val="ppt_y+.1"/>
                                          </p:val>
                                        </p:tav>
                                      </p:tavLst>
                                    </p:anim>
                                    <p:set>
                                      <p:cBhvr>
                                        <p:cTn id="37" dur="1" fill="hold">
                                          <p:stCondLst>
                                            <p:cond delay="999"/>
                                          </p:stCondLst>
                                        </p:cTn>
                                        <p:tgtEl>
                                          <p:spTgt spid="11"/>
                                        </p:tgtEl>
                                        <p:attrNameLst>
                                          <p:attrName>style.visibility</p:attrName>
                                        </p:attrNameLst>
                                      </p:cBhvr>
                                      <p:to>
                                        <p:strVal val="hidden"/>
                                      </p:to>
                                    </p:set>
                                  </p:childTnLst>
                                </p:cTn>
                              </p:par>
                              <p:par>
                                <p:cTn id="38" presetID="42" presetClass="exit" presetSubtype="0" fill="hold" grpId="1" nodeType="withEffect">
                                  <p:stCondLst>
                                    <p:cond delay="0"/>
                                  </p:stCondLst>
                                  <p:childTnLst>
                                    <p:animEffect transition="out" filter="fade">
                                      <p:cBhvr>
                                        <p:cTn id="39" dur="1000"/>
                                        <p:tgtEl>
                                          <p:spTgt spid="12"/>
                                        </p:tgtEl>
                                      </p:cBhvr>
                                    </p:animEffect>
                                    <p:anim calcmode="lin" valueType="num">
                                      <p:cBhvr>
                                        <p:cTn id="40" dur="1000"/>
                                        <p:tgtEl>
                                          <p:spTgt spid="12"/>
                                        </p:tgtEl>
                                        <p:attrNameLst>
                                          <p:attrName>ppt_x</p:attrName>
                                        </p:attrNameLst>
                                      </p:cBhvr>
                                      <p:tavLst>
                                        <p:tav tm="0">
                                          <p:val>
                                            <p:strVal val="ppt_x"/>
                                          </p:val>
                                        </p:tav>
                                        <p:tav tm="100000">
                                          <p:val>
                                            <p:strVal val="ppt_x"/>
                                          </p:val>
                                        </p:tav>
                                      </p:tavLst>
                                    </p:anim>
                                    <p:anim calcmode="lin" valueType="num">
                                      <p:cBhvr>
                                        <p:cTn id="41" dur="1000"/>
                                        <p:tgtEl>
                                          <p:spTgt spid="12"/>
                                        </p:tgtEl>
                                        <p:attrNameLst>
                                          <p:attrName>ppt_y</p:attrName>
                                        </p:attrNameLst>
                                      </p:cBhvr>
                                      <p:tavLst>
                                        <p:tav tm="0">
                                          <p:val>
                                            <p:strVal val="ppt_y"/>
                                          </p:val>
                                        </p:tav>
                                        <p:tav tm="100000">
                                          <p:val>
                                            <p:strVal val="ppt_y+.1"/>
                                          </p:val>
                                        </p:tav>
                                      </p:tavLst>
                                    </p:anim>
                                    <p:set>
                                      <p:cBhvr>
                                        <p:cTn id="42" dur="1" fill="hold">
                                          <p:stCondLst>
                                            <p:cond delay="9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ppt_x"/>
                                          </p:val>
                                        </p:tav>
                                        <p:tav tm="100000">
                                          <p:val>
                                            <p:strVal val="#ppt_x"/>
                                          </p:val>
                                        </p:tav>
                                      </p:tavLst>
                                    </p:anim>
                                    <p:anim calcmode="lin" valueType="num">
                                      <p:cBhvr additive="base">
                                        <p:cTn id="4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0" grpId="0" animBg="1"/>
      <p:bldP spid="10" grpId="1" animBg="1"/>
      <p:bldP spid="11" grpId="0" animBg="1"/>
      <p:bldP spid="11" grpId="1" animBg="1"/>
      <p:bldP spid="12" grpId="0" animBg="1"/>
      <p:bldP spid="12" grpId="1" animBg="1"/>
      <p:bldP spid="9"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663" y="-143373"/>
            <a:ext cx="10972800" cy="1143000"/>
          </a:xfrm>
        </p:spPr>
        <p:txBody>
          <a:bodyPr/>
          <a:lstStyle/>
          <a:p>
            <a:r>
              <a:rPr lang="en-US"/>
              <a:t>It All Adds Up </a:t>
            </a:r>
          </a:p>
        </p:txBody>
      </p:sp>
      <p:pic>
        <p:nvPicPr>
          <p:cNvPr id="4" name="Picture 3"/>
          <p:cNvPicPr>
            <a:picLocks noChangeAspect="1"/>
          </p:cNvPicPr>
          <p:nvPr/>
        </p:nvPicPr>
        <p:blipFill>
          <a:blip r:embed="rId3"/>
          <a:stretch>
            <a:fillRect/>
          </a:stretch>
        </p:blipFill>
        <p:spPr>
          <a:xfrm>
            <a:off x="6344022" y="936234"/>
            <a:ext cx="3452269" cy="5778476"/>
          </a:xfrm>
          <a:prstGeom prst="rect">
            <a:avLst/>
          </a:prstGeom>
        </p:spPr>
      </p:pic>
      <p:pic>
        <p:nvPicPr>
          <p:cNvPr id="5" name="Picture 4"/>
          <p:cNvPicPr>
            <a:picLocks noChangeAspect="1"/>
          </p:cNvPicPr>
          <p:nvPr/>
        </p:nvPicPr>
        <p:blipFill>
          <a:blip r:embed="rId4"/>
          <a:stretch>
            <a:fillRect/>
          </a:stretch>
        </p:blipFill>
        <p:spPr>
          <a:xfrm>
            <a:off x="2704010" y="978686"/>
            <a:ext cx="3640011" cy="5736024"/>
          </a:xfrm>
          <a:prstGeom prst="rect">
            <a:avLst/>
          </a:prstGeom>
        </p:spPr>
      </p:pic>
    </p:spTree>
    <p:extLst>
      <p:ext uri="{BB962C8B-B14F-4D97-AF65-F5344CB8AC3E}">
        <p14:creationId xmlns:p14="http://schemas.microsoft.com/office/powerpoint/2010/main" val="4595083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0" b="-10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44732" y="2720182"/>
            <a:ext cx="10972800" cy="1143000"/>
          </a:xfrm>
        </p:spPr>
        <p:txBody>
          <a:bodyPr/>
          <a:lstStyle/>
          <a:p>
            <a:r>
              <a:rPr lang="en-US"/>
              <a:t>Tooth Decay</a:t>
            </a:r>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86385924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stretch>
            <a:fillRect/>
          </a:stretch>
        </p:blipFill>
        <p:spPr>
          <a:xfrm flipH="1">
            <a:off x="6705600" y="4646198"/>
            <a:ext cx="2199502" cy="2079361"/>
          </a:xfrm>
          <a:prstGeom prst="rect">
            <a:avLst/>
          </a:prstGeom>
        </p:spPr>
      </p:pic>
      <p:sp>
        <p:nvSpPr>
          <p:cNvPr id="2" name="Title 1"/>
          <p:cNvSpPr>
            <a:spLocks noGrp="1"/>
          </p:cNvSpPr>
          <p:nvPr>
            <p:ph type="title"/>
          </p:nvPr>
        </p:nvSpPr>
        <p:spPr/>
        <p:txBody>
          <a:bodyPr/>
          <a:lstStyle/>
          <a:p>
            <a:r>
              <a:rPr lang="en-US"/>
              <a:t>Empower Standard</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51652007"/>
              </p:ext>
            </p:extLst>
          </p:nvPr>
        </p:nvGraphicFramePr>
        <p:xfrm>
          <a:off x="1219200" y="1417638"/>
          <a:ext cx="10972800" cy="45259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5" name="Picture 4"/>
          <p:cNvPicPr>
            <a:picLocks noChangeAspect="1"/>
          </p:cNvPicPr>
          <p:nvPr/>
        </p:nvPicPr>
        <p:blipFill>
          <a:blip r:embed="rId9"/>
          <a:stretch>
            <a:fillRect/>
          </a:stretch>
        </p:blipFill>
        <p:spPr>
          <a:xfrm>
            <a:off x="1766907" y="4988493"/>
            <a:ext cx="1699624" cy="1699624"/>
          </a:xfrm>
          <a:prstGeom prst="rect">
            <a:avLst/>
          </a:prstGeom>
        </p:spPr>
      </p:pic>
      <p:sp>
        <p:nvSpPr>
          <p:cNvPr id="6" name="Rectangle 5"/>
          <p:cNvSpPr/>
          <p:nvPr/>
        </p:nvSpPr>
        <p:spPr>
          <a:xfrm flipH="1">
            <a:off x="1766907" y="1417639"/>
            <a:ext cx="3847084" cy="15382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*Except when appropriate for Children with Special Health Care Needs</a:t>
            </a:r>
          </a:p>
        </p:txBody>
      </p:sp>
      <p:sp>
        <p:nvSpPr>
          <p:cNvPr id="3" name="AutoShape 2" descr="Image result for 100% fruit juice"/>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32" name="Picture 8" descr="https://s3-ap-southeast-1.amazonaws.com/media.redmart.com/newmedia/1600x/i/m/img_7834.jp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29328" t="20671" r="30362" b="27260"/>
          <a:stretch/>
        </p:blipFill>
        <p:spPr bwMode="auto">
          <a:xfrm>
            <a:off x="10271050" y="4862621"/>
            <a:ext cx="1351871" cy="174620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3711882" y="5072135"/>
            <a:ext cx="3255539" cy="1532339"/>
          </a:xfrm>
          <a:prstGeom prst="rect">
            <a:avLst/>
          </a:prstGeom>
          <a:ln>
            <a:solidFill>
              <a:schemeClr val="tx1"/>
            </a:solidFill>
          </a:ln>
        </p:spPr>
      </p:pic>
    </p:spTree>
    <p:extLst>
      <p:ext uri="{BB962C8B-B14F-4D97-AF65-F5344CB8AC3E}">
        <p14:creationId xmlns:p14="http://schemas.microsoft.com/office/powerpoint/2010/main" val="2259631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5623" y="170475"/>
            <a:ext cx="10972800" cy="1143000"/>
          </a:xfrm>
        </p:spPr>
        <p:txBody>
          <a:bodyPr/>
          <a:lstStyle/>
          <a:p>
            <a:r>
              <a:rPr lang="en-US"/>
              <a:t>Judge the Juice by It’s Cover!</a:t>
            </a:r>
          </a:p>
        </p:txBody>
      </p:sp>
      <p:pic>
        <p:nvPicPr>
          <p:cNvPr id="5" name="Content Placeholder 4"/>
          <p:cNvPicPr>
            <a:picLocks noGrp="1" noChangeAspect="1"/>
          </p:cNvPicPr>
          <p:nvPr>
            <p:ph idx="1"/>
          </p:nvPr>
        </p:nvPicPr>
        <p:blipFill>
          <a:blip r:embed="rId3"/>
          <a:stretch>
            <a:fillRect/>
          </a:stretch>
        </p:blipFill>
        <p:spPr>
          <a:xfrm>
            <a:off x="1445623" y="1313475"/>
            <a:ext cx="3966544" cy="3245355"/>
          </a:xfrm>
          <a:prstGeom prst="rect">
            <a:avLst/>
          </a:prstGeom>
        </p:spPr>
      </p:pic>
      <p:pic>
        <p:nvPicPr>
          <p:cNvPr id="4" name="Picture 3"/>
          <p:cNvPicPr>
            <a:picLocks noChangeAspect="1"/>
          </p:cNvPicPr>
          <p:nvPr/>
        </p:nvPicPr>
        <p:blipFill>
          <a:blip r:embed="rId4"/>
          <a:stretch>
            <a:fillRect/>
          </a:stretch>
        </p:blipFill>
        <p:spPr>
          <a:xfrm>
            <a:off x="5903218" y="1313475"/>
            <a:ext cx="5715000" cy="2981325"/>
          </a:xfrm>
          <a:prstGeom prst="rect">
            <a:avLst/>
          </a:prstGeom>
        </p:spPr>
      </p:pic>
      <p:pic>
        <p:nvPicPr>
          <p:cNvPr id="6" name="Picture 5"/>
          <p:cNvPicPr>
            <a:picLocks noChangeAspect="1"/>
          </p:cNvPicPr>
          <p:nvPr/>
        </p:nvPicPr>
        <p:blipFill>
          <a:blip r:embed="rId5"/>
          <a:stretch>
            <a:fillRect/>
          </a:stretch>
        </p:blipFill>
        <p:spPr>
          <a:xfrm>
            <a:off x="4654867" y="3939336"/>
            <a:ext cx="3867732" cy="2558551"/>
          </a:xfrm>
          <a:prstGeom prst="rect">
            <a:avLst/>
          </a:prstGeom>
        </p:spPr>
      </p:pic>
    </p:spTree>
    <p:extLst>
      <p:ext uri="{BB962C8B-B14F-4D97-AF65-F5344CB8AC3E}">
        <p14:creationId xmlns:p14="http://schemas.microsoft.com/office/powerpoint/2010/main" val="4222246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5000"/>
            <a:lum/>
          </a:blip>
          <a:srcRect/>
          <a:stretch>
            <a:fillRect t="-6000" b="-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61575"/>
            <a:ext cx="10972800" cy="1143000"/>
          </a:xfrm>
        </p:spPr>
        <p:txBody>
          <a:bodyPr/>
          <a:lstStyle/>
          <a:p>
            <a:r>
              <a:rPr lang="en-US" b="1" dirty="0"/>
              <a:t>I’m Thirsty…..</a:t>
            </a:r>
          </a:p>
        </p:txBody>
      </p:sp>
      <p:sp>
        <p:nvSpPr>
          <p:cNvPr id="4" name="Flowchart: Process 3"/>
          <p:cNvSpPr/>
          <p:nvPr/>
        </p:nvSpPr>
        <p:spPr>
          <a:xfrm>
            <a:off x="1613262" y="1293222"/>
            <a:ext cx="3644537" cy="2351315"/>
          </a:xfrm>
          <a:prstGeom prst="flowChartProcess">
            <a:avLst/>
          </a:prstGeom>
          <a:blipFill dpi="0" rotWithShape="1">
            <a:blip r:embed="rId4"/>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 name="Rectangle 4"/>
          <p:cNvSpPr/>
          <p:nvPr/>
        </p:nvSpPr>
        <p:spPr>
          <a:xfrm>
            <a:off x="5541916" y="2586446"/>
            <a:ext cx="2743200" cy="2795451"/>
          </a:xfrm>
          <a:prstGeom prst="rect">
            <a:avLst/>
          </a:prstGeom>
          <a:blipFill dpi="0" rotWithShape="1">
            <a:blip r:embed="rId5"/>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 name="Flowchart: Process 5"/>
          <p:cNvSpPr/>
          <p:nvPr/>
        </p:nvSpPr>
        <p:spPr>
          <a:xfrm>
            <a:off x="8569234" y="2939143"/>
            <a:ext cx="2939143" cy="3226526"/>
          </a:xfrm>
          <a:prstGeom prst="flowChartProcess">
            <a:avLst/>
          </a:prstGeom>
          <a:blipFill>
            <a:blip r:embed="rId6"/>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 name="Title 1"/>
          <p:cNvSpPr txBox="1">
            <a:spLocks/>
          </p:cNvSpPr>
          <p:nvPr/>
        </p:nvSpPr>
        <p:spPr>
          <a:xfrm>
            <a:off x="-584791" y="5462389"/>
            <a:ext cx="1097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dirty="0"/>
              <a:t>Rethink YOUR Drink</a:t>
            </a:r>
          </a:p>
        </p:txBody>
      </p:sp>
    </p:spTree>
    <p:extLst>
      <p:ext uri="{BB962C8B-B14F-4D97-AF65-F5344CB8AC3E}">
        <p14:creationId xmlns:p14="http://schemas.microsoft.com/office/powerpoint/2010/main" val="4014182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6" name="Picture 2" descr="Brain Plasticity"/>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524001" y="0"/>
            <a:ext cx="10668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309488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descr="http://photos.gograph.com/thumbs/CSP/CSP297/k20747070.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359793" y="1417638"/>
            <a:ext cx="3869255" cy="38692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608621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99813" y="254695"/>
            <a:ext cx="10972800" cy="1143000"/>
          </a:xfrm>
        </p:spPr>
        <p:txBody>
          <a:bodyPr/>
          <a:lstStyle/>
          <a:p>
            <a:r>
              <a:rPr lang="en-US" dirty="0"/>
              <a:t>Standard 6</a:t>
            </a:r>
          </a:p>
        </p:txBody>
      </p:sp>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l="34576" t="55560" r="20357" b="7755"/>
          <a:stretch/>
        </p:blipFill>
        <p:spPr>
          <a:xfrm>
            <a:off x="3456221" y="1553227"/>
            <a:ext cx="8394796" cy="4421688"/>
          </a:xfrm>
        </p:spPr>
      </p:pic>
    </p:spTree>
    <p:extLst>
      <p:ext uri="{BB962C8B-B14F-4D97-AF65-F5344CB8AC3E}">
        <p14:creationId xmlns:p14="http://schemas.microsoft.com/office/powerpoint/2010/main" val="422944147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667000" y="274638"/>
            <a:ext cx="7543800" cy="1143000"/>
          </a:xfrm>
        </p:spPr>
        <p:txBody>
          <a:bodyPr>
            <a:normAutofit fontScale="90000"/>
          </a:bodyPr>
          <a:lstStyle/>
          <a:p>
            <a:r>
              <a:rPr lang="en-US" dirty="0"/>
              <a:t>The Importance of Family-Style Meals</a:t>
            </a:r>
          </a:p>
        </p:txBody>
      </p:sp>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3079664" y="1600200"/>
            <a:ext cx="6032671"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1827621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1346200" y="533400"/>
            <a:ext cx="3225800" cy="884238"/>
          </a:xfrm>
        </p:spPr>
        <p:txBody>
          <a:bodyPr>
            <a:normAutofit fontScale="90000"/>
          </a:bodyPr>
          <a:lstStyle/>
          <a:p>
            <a:r>
              <a:rPr lang="en-US" b="1" dirty="0">
                <a:effectLst>
                  <a:outerShdw blurRad="38100" dist="38100" dir="2700000" algn="tl">
                    <a:srgbClr val="000000">
                      <a:alpha val="43137"/>
                    </a:srgbClr>
                  </a:outerShdw>
                </a:effectLst>
              </a:rPr>
              <a:t>The Standard</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033363830"/>
              </p:ext>
            </p:extLst>
          </p:nvPr>
        </p:nvGraphicFramePr>
        <p:xfrm>
          <a:off x="-2327565" y="299258"/>
          <a:ext cx="17872363" cy="913537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6016574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1901163" y="3050435"/>
            <a:ext cx="3720353" cy="1716438"/>
          </a:xfrm>
          <a:ln w="25400" cap="sq">
            <a:solidFill>
              <a:srgbClr val="FFFFFF"/>
            </a:solidFill>
            <a:miter lim="800000"/>
          </a:ln>
        </p:spPr>
        <p:txBody>
          <a:bodyPr>
            <a:normAutofit/>
          </a:bodyPr>
          <a:lstStyle/>
          <a:p>
            <a:pPr algn="ctr"/>
            <a:r>
              <a:rPr lang="en-US" sz="3200" dirty="0">
                <a:solidFill>
                  <a:srgbClr val="FFFFFF"/>
                </a:solidFill>
              </a:rPr>
              <a:t>Who’s role is this? </a:t>
            </a:r>
            <a:br>
              <a:rPr lang="en-US" sz="3200" dirty="0">
                <a:solidFill>
                  <a:srgbClr val="FFFFFF"/>
                </a:solidFill>
              </a:rPr>
            </a:br>
            <a:r>
              <a:rPr lang="en-US" sz="3200" dirty="0">
                <a:solidFill>
                  <a:srgbClr val="FFFFFF"/>
                </a:solidFill>
              </a:rPr>
              <a:t>Child or Adult</a:t>
            </a:r>
            <a:br>
              <a:rPr lang="en-US" sz="3200" dirty="0">
                <a:solidFill>
                  <a:srgbClr val="FFFFFF"/>
                </a:solidFill>
              </a:rPr>
            </a:br>
            <a:endParaRPr lang="en-US" sz="3200" dirty="0">
              <a:solidFill>
                <a:srgbClr val="FFFFFF"/>
              </a:solidFill>
            </a:endParaRPr>
          </a:p>
        </p:txBody>
      </p:sp>
      <p:sp>
        <p:nvSpPr>
          <p:cNvPr id="9" name="Content Placeholder 8"/>
          <p:cNvSpPr>
            <a:spLocks noGrp="1"/>
          </p:cNvSpPr>
          <p:nvPr>
            <p:ph idx="1"/>
          </p:nvPr>
        </p:nvSpPr>
        <p:spPr>
          <a:xfrm>
            <a:off x="6175948" y="-1"/>
            <a:ext cx="6016051" cy="7180289"/>
          </a:xfrm>
          <a:solidFill>
            <a:schemeClr val="bg1"/>
          </a:solidFill>
        </p:spPr>
        <p:txBody>
          <a:bodyPr anchor="ctr">
            <a:normAutofit/>
          </a:bodyPr>
          <a:lstStyle/>
          <a:p>
            <a:r>
              <a:rPr lang="en-US" dirty="0">
                <a:solidFill>
                  <a:schemeClr val="tx1">
                    <a:lumMod val="85000"/>
                    <a:lumOff val="15000"/>
                  </a:schemeClr>
                </a:solidFill>
              </a:rPr>
              <a:t>What time to eat meals and snacks?</a:t>
            </a:r>
          </a:p>
          <a:p>
            <a:r>
              <a:rPr lang="en-US" dirty="0">
                <a:solidFill>
                  <a:schemeClr val="tx1">
                    <a:lumMod val="85000"/>
                    <a:lumOff val="15000"/>
                  </a:schemeClr>
                </a:solidFill>
              </a:rPr>
              <a:t>What food is offered at meals and snacks?</a:t>
            </a:r>
          </a:p>
          <a:p>
            <a:r>
              <a:rPr lang="en-US" dirty="0">
                <a:solidFill>
                  <a:schemeClr val="tx1">
                    <a:lumMod val="85000"/>
                    <a:lumOff val="15000"/>
                  </a:schemeClr>
                </a:solidFill>
              </a:rPr>
              <a:t>How much food is eaten by each child at meals and snacks?</a:t>
            </a:r>
          </a:p>
          <a:p>
            <a:r>
              <a:rPr lang="en-US" dirty="0">
                <a:solidFill>
                  <a:schemeClr val="tx1">
                    <a:lumMod val="85000"/>
                    <a:lumOff val="15000"/>
                  </a:schemeClr>
                </a:solidFill>
              </a:rPr>
              <a:t>Which food each child eats at meals and snacks?</a:t>
            </a:r>
          </a:p>
          <a:p>
            <a:r>
              <a:rPr lang="en-US" dirty="0">
                <a:solidFill>
                  <a:schemeClr val="tx1">
                    <a:lumMod val="85000"/>
                    <a:lumOff val="15000"/>
                  </a:schemeClr>
                </a:solidFill>
              </a:rPr>
              <a:t>Where each child eats meals and snacks?</a:t>
            </a:r>
          </a:p>
        </p:txBody>
      </p:sp>
      <p:pic>
        <p:nvPicPr>
          <p:cNvPr id="22" name="Picture 21"/>
          <p:cNvPicPr>
            <a:picLocks noChangeAspect="1"/>
          </p:cNvPicPr>
          <p:nvPr/>
        </p:nvPicPr>
        <p:blipFill>
          <a:blip r:embed="rId3"/>
          <a:stretch>
            <a:fillRect/>
          </a:stretch>
        </p:blipFill>
        <p:spPr>
          <a:xfrm>
            <a:off x="2913871" y="873924"/>
            <a:ext cx="1694935" cy="1605011"/>
          </a:xfrm>
          <a:prstGeom prst="rect">
            <a:avLst/>
          </a:prstGeom>
        </p:spPr>
      </p:pic>
    </p:spTree>
    <p:extLst>
      <p:ext uri="{BB962C8B-B14F-4D97-AF65-F5344CB8AC3E}">
        <p14:creationId xmlns:p14="http://schemas.microsoft.com/office/powerpoint/2010/main" val="442838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animBg="1"/>
    </p:bld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943277" y="712269"/>
            <a:ext cx="3370998" cy="5502264"/>
          </a:xfrm>
        </p:spPr>
        <p:txBody>
          <a:bodyPr>
            <a:normAutofit/>
          </a:bodyPr>
          <a:lstStyle/>
          <a:p>
            <a:r>
              <a:rPr lang="en-US">
                <a:solidFill>
                  <a:srgbClr val="FFFFFF"/>
                </a:solidFill>
              </a:rPr>
              <a:t>Table Talk</a:t>
            </a:r>
          </a:p>
        </p:txBody>
      </p:sp>
      <p:graphicFrame>
        <p:nvGraphicFramePr>
          <p:cNvPr id="5" name="Content Placeholder 1"/>
          <p:cNvGraphicFramePr>
            <a:graphicFrameLocks noGrp="1"/>
          </p:cNvGraphicFramePr>
          <p:nvPr>
            <p:ph idx="1"/>
            <p:extLst>
              <p:ext uri="{D42A27DB-BD31-4B8C-83A1-F6EECF244321}">
                <p14:modId xmlns:p14="http://schemas.microsoft.com/office/powerpoint/2010/main" val="2067649338"/>
              </p:ext>
            </p:extLst>
          </p:nvPr>
        </p:nvGraphicFramePr>
        <p:xfrm>
          <a:off x="5280025" y="642938"/>
          <a:ext cx="6269038" cy="55721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076" name="Picture 4" descr="http://blog.mtbakervapor.com/wp-content/uploads/2014/10/iStock_000015482487Large.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541145" y="1126601"/>
            <a:ext cx="3738880" cy="4673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69327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6094" r="4359" b="3610"/>
          <a:stretch/>
        </p:blipFill>
        <p:spPr bwMode="auto">
          <a:xfrm>
            <a:off x="20" y="10"/>
            <a:ext cx="12191980" cy="685799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itle 2"/>
          <p:cNvSpPr>
            <a:spLocks noGrp="1"/>
          </p:cNvSpPr>
          <p:nvPr>
            <p:ph type="title"/>
          </p:nvPr>
        </p:nvSpPr>
        <p:spPr>
          <a:xfrm>
            <a:off x="594805" y="640263"/>
            <a:ext cx="5221266" cy="1344975"/>
          </a:xfrm>
          <a:solidFill>
            <a:schemeClr val="bg1">
              <a:lumMod val="95000"/>
            </a:schemeClr>
          </a:solidFill>
        </p:spPr>
        <p:txBody>
          <a:bodyPr>
            <a:normAutofit/>
          </a:bodyPr>
          <a:lstStyle/>
          <a:p>
            <a:r>
              <a:rPr lang="en-US" sz="4000" dirty="0"/>
              <a:t>Table Talk</a:t>
            </a:r>
          </a:p>
        </p:txBody>
      </p:sp>
      <p:sp>
        <p:nvSpPr>
          <p:cNvPr id="2" name="Content Placeholder 1"/>
          <p:cNvSpPr>
            <a:spLocks noGrp="1"/>
          </p:cNvSpPr>
          <p:nvPr>
            <p:ph idx="1"/>
          </p:nvPr>
        </p:nvSpPr>
        <p:spPr>
          <a:xfrm>
            <a:off x="594110" y="1985238"/>
            <a:ext cx="5235490" cy="3909535"/>
          </a:xfrm>
          <a:solidFill>
            <a:schemeClr val="bg1">
              <a:lumMod val="95000"/>
            </a:schemeClr>
          </a:solidFill>
        </p:spPr>
        <p:txBody>
          <a:bodyPr>
            <a:normAutofit fontScale="85000" lnSpcReduction="10000"/>
          </a:bodyPr>
          <a:lstStyle/>
          <a:p>
            <a:r>
              <a:rPr lang="en-US" sz="2400" dirty="0"/>
              <a:t>Phrases that help:</a:t>
            </a:r>
          </a:p>
          <a:p>
            <a:pPr lvl="1"/>
            <a:r>
              <a:rPr lang="en-US" dirty="0"/>
              <a:t>“These radishes are crunchy!” What other vegetable is crunchy? </a:t>
            </a:r>
          </a:p>
          <a:p>
            <a:pPr lvl="1"/>
            <a:r>
              <a:rPr lang="en-US" dirty="0"/>
              <a:t>“This is a kiwi. It is sweet. What fruits do you like that are sweet?”</a:t>
            </a:r>
          </a:p>
          <a:p>
            <a:pPr lvl="1"/>
            <a:r>
              <a:rPr lang="en-US" dirty="0"/>
              <a:t>“What should you do when your stomach is full from eating?” </a:t>
            </a:r>
          </a:p>
          <a:p>
            <a:pPr lvl="1"/>
            <a:r>
              <a:rPr lang="en-US" dirty="0"/>
              <a:t>“Thank you for trying a new vegetable its ok that you did not like it.” </a:t>
            </a:r>
          </a:p>
          <a:p>
            <a:endParaRPr lang="en-US" sz="2400" dirty="0"/>
          </a:p>
        </p:txBody>
      </p:sp>
    </p:spTree>
    <p:extLst>
      <p:ext uri="{BB962C8B-B14F-4D97-AF65-F5344CB8AC3E}">
        <p14:creationId xmlns:p14="http://schemas.microsoft.com/office/powerpoint/2010/main" val="113158632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3200" y="274638"/>
            <a:ext cx="7467600" cy="1143000"/>
          </a:xfrm>
        </p:spPr>
        <p:txBody>
          <a:bodyPr>
            <a:normAutofit/>
          </a:bodyPr>
          <a:lstStyle/>
          <a:p>
            <a:r>
              <a:rPr lang="en-US" dirty="0"/>
              <a:t>Set-up for success</a:t>
            </a:r>
          </a:p>
        </p:txBody>
      </p:sp>
      <p:sp>
        <p:nvSpPr>
          <p:cNvPr id="2" name="Content Placeholder 1"/>
          <p:cNvSpPr>
            <a:spLocks noGrp="1"/>
          </p:cNvSpPr>
          <p:nvPr>
            <p:ph idx="1"/>
          </p:nvPr>
        </p:nvSpPr>
        <p:spPr>
          <a:xfrm>
            <a:off x="2819400" y="1447800"/>
            <a:ext cx="7696200" cy="5181600"/>
          </a:xfrm>
        </p:spPr>
        <p:txBody>
          <a:bodyPr>
            <a:normAutofit/>
          </a:bodyPr>
          <a:lstStyle/>
          <a:p>
            <a:pPr marL="0" indent="0">
              <a:buNone/>
            </a:pPr>
            <a:endParaRPr lang="en-US" dirty="0"/>
          </a:p>
          <a:p>
            <a:pPr marL="0" indent="0">
              <a:buNone/>
            </a:pPr>
            <a:endParaRPr lang="en-US" dirty="0"/>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616" t="17683" r="5122" b="17735"/>
          <a:stretch/>
        </p:blipFill>
        <p:spPr bwMode="auto">
          <a:xfrm>
            <a:off x="2819400" y="4648200"/>
            <a:ext cx="2736758" cy="19366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2124" t="19641" r="2374" b="17273"/>
          <a:stretch/>
        </p:blipFill>
        <p:spPr bwMode="auto">
          <a:xfrm>
            <a:off x="7315201" y="4876801"/>
            <a:ext cx="2880857" cy="19030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7648" b="18768"/>
          <a:stretch/>
        </p:blipFill>
        <p:spPr bwMode="auto">
          <a:xfrm>
            <a:off x="3048000" y="2895601"/>
            <a:ext cx="1409700" cy="8963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rotWithShape="1">
          <a:blip r:embed="rId6">
            <a:extLst>
              <a:ext uri="{28A0092B-C50C-407E-A947-70E740481C1C}">
                <a14:useLocalDpi xmlns:a14="http://schemas.microsoft.com/office/drawing/2010/main" val="0"/>
              </a:ext>
            </a:extLst>
          </a:blip>
          <a:srcRect l="-2114" t="27122" r="56982" b="20514"/>
          <a:stretch/>
        </p:blipFill>
        <p:spPr bwMode="auto">
          <a:xfrm>
            <a:off x="7680911" y="2154382"/>
            <a:ext cx="2149434" cy="24938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rotWithShape="1">
          <a:blip r:embed="rId7">
            <a:extLst>
              <a:ext uri="{28A0092B-C50C-407E-A947-70E740481C1C}">
                <a14:useLocalDpi xmlns:a14="http://schemas.microsoft.com/office/drawing/2010/main" val="0"/>
              </a:ext>
            </a:extLst>
          </a:blip>
          <a:srcRect l="800" t="12161" b="14780"/>
          <a:stretch/>
        </p:blipFill>
        <p:spPr bwMode="auto">
          <a:xfrm>
            <a:off x="5105400" y="2838778"/>
            <a:ext cx="2381250" cy="17537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2566535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3200" y="274638"/>
            <a:ext cx="7467600" cy="1143000"/>
          </a:xfrm>
        </p:spPr>
        <p:txBody>
          <a:bodyPr>
            <a:normAutofit/>
          </a:bodyPr>
          <a:lstStyle/>
          <a:p>
            <a:r>
              <a:rPr lang="en-US" dirty="0"/>
              <a:t>Food from Home</a:t>
            </a:r>
          </a:p>
        </p:txBody>
      </p:sp>
      <p:sp>
        <p:nvSpPr>
          <p:cNvPr id="2" name="Content Placeholder 1"/>
          <p:cNvSpPr>
            <a:spLocks noGrp="1"/>
          </p:cNvSpPr>
          <p:nvPr>
            <p:ph idx="1"/>
          </p:nvPr>
        </p:nvSpPr>
        <p:spPr>
          <a:xfrm>
            <a:off x="2819400" y="1524000"/>
            <a:ext cx="5486400" cy="5029200"/>
          </a:xfrm>
        </p:spPr>
        <p:txBody>
          <a:bodyPr>
            <a:normAutofit/>
          </a:bodyPr>
          <a:lstStyle/>
          <a:p>
            <a:pPr marL="0" indent="0">
              <a:buNone/>
            </a:pP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6350" y="1627244"/>
            <a:ext cx="4813300" cy="43925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7097671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descr="http://photos.gograph.com/thumbs/CSP/CSP297/k20747070.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359793" y="1417638"/>
            <a:ext cx="3869255" cy="38692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30682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17994" t="27181" r="14741" b="11306"/>
          <a:stretch/>
        </p:blipFill>
        <p:spPr>
          <a:xfrm>
            <a:off x="2971800" y="609600"/>
            <a:ext cx="7239000" cy="4876800"/>
          </a:xfrm>
          <a:prstGeom prst="rect">
            <a:avLst/>
          </a:prstGeom>
        </p:spPr>
      </p:pic>
      <p:sp>
        <p:nvSpPr>
          <p:cNvPr id="4" name="Content Placeholder 3"/>
          <p:cNvSpPr>
            <a:spLocks noGrp="1"/>
          </p:cNvSpPr>
          <p:nvPr>
            <p:ph idx="1"/>
          </p:nvPr>
        </p:nvSpPr>
        <p:spPr>
          <a:xfrm>
            <a:off x="1981200" y="1600200"/>
            <a:ext cx="8229600" cy="5257800"/>
          </a:xfrm>
        </p:spPr>
        <p:txBody>
          <a:bodyPr>
            <a:normAutofit lnSpcReduction="10000"/>
          </a:bodyPr>
          <a:lstStyle/>
          <a:p>
            <a:pPr marL="0" indent="0">
              <a:buNone/>
            </a:pPr>
            <a:endParaRPr lang="en-US"/>
          </a:p>
          <a:p>
            <a:pPr marL="0" indent="0">
              <a:buNone/>
            </a:pPr>
            <a:endParaRPr lang="en-US"/>
          </a:p>
          <a:p>
            <a:pPr marL="0" indent="0">
              <a:buNone/>
            </a:pPr>
            <a:endParaRPr lang="en-US"/>
          </a:p>
          <a:p>
            <a:pPr marL="0" indent="0">
              <a:buNone/>
            </a:pPr>
            <a:endParaRPr lang="en-US"/>
          </a:p>
          <a:p>
            <a:pPr marL="0" indent="0">
              <a:buNone/>
            </a:pPr>
            <a:endParaRPr lang="en-US"/>
          </a:p>
          <a:p>
            <a:pPr marL="0" indent="0">
              <a:buNone/>
            </a:pPr>
            <a:endParaRPr lang="en-US"/>
          </a:p>
          <a:p>
            <a:pPr marL="0" indent="0">
              <a:buNone/>
            </a:pPr>
            <a:endParaRPr lang="en-US"/>
          </a:p>
          <a:p>
            <a:pPr marL="0" indent="0">
              <a:buNone/>
            </a:pPr>
            <a:endParaRPr lang="en-US"/>
          </a:p>
          <a:p>
            <a:pPr marL="0" indent="0" algn="r">
              <a:buNone/>
            </a:pPr>
            <a:r>
              <a:rPr lang="en-US"/>
              <a:t>Harvard Center for Developing Child</a:t>
            </a:r>
          </a:p>
        </p:txBody>
      </p:sp>
    </p:spTree>
    <p:extLst>
      <p:ext uri="{BB962C8B-B14F-4D97-AF65-F5344CB8AC3E}">
        <p14:creationId xmlns:p14="http://schemas.microsoft.com/office/powerpoint/2010/main" val="288849845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2316" y="1802648"/>
            <a:ext cx="10972800" cy="1143000"/>
          </a:xfrm>
        </p:spPr>
        <p:txBody>
          <a:bodyPr/>
          <a:lstStyle/>
          <a:p>
            <a:r>
              <a:rPr lang="en-US" dirty="0"/>
              <a:t>Standard 7</a:t>
            </a:r>
          </a:p>
        </p:txBody>
      </p:sp>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l="79539" t="54737" r="1316" b="7369"/>
          <a:stretch/>
        </p:blipFill>
        <p:spPr>
          <a:xfrm>
            <a:off x="6581273" y="1022439"/>
            <a:ext cx="4776537" cy="5318204"/>
          </a:xfrm>
        </p:spPr>
      </p:pic>
    </p:spTree>
    <p:extLst>
      <p:ext uri="{BB962C8B-B14F-4D97-AF65-F5344CB8AC3E}">
        <p14:creationId xmlns:p14="http://schemas.microsoft.com/office/powerpoint/2010/main" val="322983919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True or False </a:t>
            </a:r>
          </a:p>
        </p:txBody>
      </p:sp>
      <p:sp>
        <p:nvSpPr>
          <p:cNvPr id="3" name="Content Placeholder 2"/>
          <p:cNvSpPr>
            <a:spLocks noGrp="1"/>
          </p:cNvSpPr>
          <p:nvPr>
            <p:ph idx="1"/>
          </p:nvPr>
        </p:nvSpPr>
        <p:spPr>
          <a:xfrm>
            <a:off x="1507958" y="1417638"/>
            <a:ext cx="10074442" cy="1142999"/>
          </a:xfrm>
          <a:solidFill>
            <a:schemeClr val="accent6">
              <a:lumMod val="20000"/>
              <a:lumOff val="80000"/>
            </a:schemeClr>
          </a:solidFill>
        </p:spPr>
        <p:txBody>
          <a:bodyPr>
            <a:normAutofit/>
          </a:bodyPr>
          <a:lstStyle/>
          <a:p>
            <a:pPr marL="0" indent="0" algn="ctr">
              <a:buNone/>
            </a:pPr>
            <a:r>
              <a:rPr lang="en-US" dirty="0"/>
              <a:t>Asthma is the most common chronic disease in children under age 6</a:t>
            </a:r>
          </a:p>
          <a:p>
            <a:pPr marL="0" indent="0">
              <a:buNone/>
            </a:pPr>
            <a:endParaRPr lang="en-US" dirty="0"/>
          </a:p>
        </p:txBody>
      </p:sp>
      <p:sp>
        <p:nvSpPr>
          <p:cNvPr id="4" name="TextBox 3"/>
          <p:cNvSpPr txBox="1"/>
          <p:nvPr/>
        </p:nvSpPr>
        <p:spPr>
          <a:xfrm>
            <a:off x="1507958" y="3010430"/>
            <a:ext cx="10074442" cy="1077218"/>
          </a:xfrm>
          <a:prstGeom prst="rect">
            <a:avLst/>
          </a:prstGeom>
          <a:solidFill>
            <a:schemeClr val="accent6">
              <a:lumMod val="40000"/>
              <a:lumOff val="60000"/>
            </a:schemeClr>
          </a:solidFill>
        </p:spPr>
        <p:txBody>
          <a:bodyPr wrap="square" rtlCol="0">
            <a:spAutoFit/>
          </a:bodyPr>
          <a:lstStyle/>
          <a:p>
            <a:pPr algn="ctr"/>
            <a:r>
              <a:rPr lang="en-US" sz="3200" dirty="0"/>
              <a:t>The treatment for severe tooth decay can initially cost $6,000 to $12,000</a:t>
            </a:r>
          </a:p>
        </p:txBody>
      </p:sp>
      <p:sp>
        <p:nvSpPr>
          <p:cNvPr id="5" name="TextBox 4"/>
          <p:cNvSpPr txBox="1"/>
          <p:nvPr/>
        </p:nvSpPr>
        <p:spPr>
          <a:xfrm>
            <a:off x="1507958" y="4537441"/>
            <a:ext cx="10074442" cy="1569660"/>
          </a:xfrm>
          <a:prstGeom prst="rect">
            <a:avLst/>
          </a:prstGeom>
          <a:solidFill>
            <a:schemeClr val="accent6">
              <a:lumMod val="60000"/>
              <a:lumOff val="40000"/>
            </a:schemeClr>
          </a:solidFill>
        </p:spPr>
        <p:txBody>
          <a:bodyPr wrap="square" rtlCol="0">
            <a:spAutoFit/>
          </a:bodyPr>
          <a:lstStyle/>
          <a:p>
            <a:pPr algn="ctr"/>
            <a:r>
              <a:rPr lang="en-US" sz="3200" dirty="0"/>
              <a:t>Children from lower income households are more likely to experience tooth decay than children from higher income households</a:t>
            </a:r>
          </a:p>
        </p:txBody>
      </p:sp>
    </p:spTree>
    <p:extLst>
      <p:ext uri="{BB962C8B-B14F-4D97-AF65-F5344CB8AC3E}">
        <p14:creationId xmlns:p14="http://schemas.microsoft.com/office/powerpoint/2010/main" val="2422008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4" grpId="0" animBg="1"/>
      <p:bldP spid="5"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rotWithShape="1">
          <a:blip r:embed="rId3"/>
          <a:srcRect l="12083" t="17284" r="13194" b="32099"/>
          <a:stretch/>
        </p:blipFill>
        <p:spPr>
          <a:xfrm>
            <a:off x="8839" y="945717"/>
            <a:ext cx="12183161" cy="4642284"/>
          </a:xfrm>
          <a:prstGeom prst="rect">
            <a:avLst/>
          </a:prstGeom>
        </p:spPr>
      </p:pic>
    </p:spTree>
    <p:extLst>
      <p:ext uri="{BB962C8B-B14F-4D97-AF65-F5344CB8AC3E}">
        <p14:creationId xmlns:p14="http://schemas.microsoft.com/office/powerpoint/2010/main" val="424151095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rotWithShape="1">
          <a:blip r:embed="rId3"/>
          <a:srcRect l="11668" t="9383" r="13888" b="12592"/>
          <a:stretch/>
        </p:blipFill>
        <p:spPr>
          <a:xfrm>
            <a:off x="0" y="0"/>
            <a:ext cx="12191999" cy="6958968"/>
          </a:xfrm>
          <a:prstGeom prst="rect">
            <a:avLst/>
          </a:prstGeom>
        </p:spPr>
      </p:pic>
    </p:spTree>
    <p:extLst>
      <p:ext uri="{BB962C8B-B14F-4D97-AF65-F5344CB8AC3E}">
        <p14:creationId xmlns:p14="http://schemas.microsoft.com/office/powerpoint/2010/main" val="18972237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3"/>
          <a:srcRect l="13508" t="21438" r="29923" b="26706"/>
          <a:stretch/>
        </p:blipFill>
        <p:spPr>
          <a:xfrm>
            <a:off x="1472890" y="162560"/>
            <a:ext cx="10719110" cy="5527041"/>
          </a:xfrm>
          <a:prstGeom prst="rect">
            <a:avLst/>
          </a:prstGeom>
        </p:spPr>
      </p:pic>
    </p:spTree>
    <p:extLst>
      <p:ext uri="{BB962C8B-B14F-4D97-AF65-F5344CB8AC3E}">
        <p14:creationId xmlns:p14="http://schemas.microsoft.com/office/powerpoint/2010/main" val="362032792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effectLst>
                  <a:outerShdw blurRad="38100" dist="38100" dir="2700000" algn="tl">
                    <a:srgbClr val="000000">
                      <a:alpha val="43137"/>
                    </a:srgbClr>
                  </a:outerShdw>
                </a:effectLst>
              </a:rPr>
              <a:t>The Standard</a:t>
            </a:r>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rotWithShape="1">
          <a:blip r:embed="rId3"/>
          <a:srcRect l="30100" t="46460" r="30954" b="26460"/>
          <a:stretch/>
        </p:blipFill>
        <p:spPr>
          <a:xfrm>
            <a:off x="1434789" y="1295401"/>
            <a:ext cx="10757211" cy="5444066"/>
          </a:xfrm>
          <a:prstGeom prst="rect">
            <a:avLst/>
          </a:prstGeom>
        </p:spPr>
      </p:pic>
    </p:spTree>
    <p:extLst>
      <p:ext uri="{BB962C8B-B14F-4D97-AF65-F5344CB8AC3E}">
        <p14:creationId xmlns:p14="http://schemas.microsoft.com/office/powerpoint/2010/main" val="206717087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6" name="Picture 10" descr="http://www.teara.govt.nz/files/hero-38601-nzh.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3323" y="4859137"/>
            <a:ext cx="4119653" cy="1802348"/>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https://assets.babycenter.com/ims/2017/01/iStock-531047648_wid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53512" y="3216543"/>
            <a:ext cx="2234530" cy="1642594"/>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p:txBody>
          <a:bodyPr/>
          <a:lstStyle/>
          <a:p>
            <a:r>
              <a:rPr lang="en-US" dirty="0"/>
              <a:t>Oral Health Practices in Your Care</a:t>
            </a:r>
          </a:p>
        </p:txBody>
      </p:sp>
      <p:pic>
        <p:nvPicPr>
          <p:cNvPr id="4102" name="Picture 6" descr="https://www.enfamil.ca/sites/canada/files/article/th-how-to-formula-feed_2.jpg"/>
          <p:cNvPicPr>
            <a:picLocks noGrp="1" noChangeAspect="1" noChangeArrowheads="1"/>
          </p:cNvPicPr>
          <p:nvPr>
            <p:ph idx="1"/>
          </p:nvPr>
        </p:nvPicPr>
        <p:blipFill>
          <a:blip r:embed="rId5">
            <a:extLst>
              <a:ext uri="{28A0092B-C50C-407E-A947-70E740481C1C}">
                <a14:useLocalDpi xmlns:a14="http://schemas.microsoft.com/office/drawing/2010/main" val="0"/>
              </a:ext>
            </a:extLst>
          </a:blip>
          <a:srcRect/>
          <a:stretch>
            <a:fillRect/>
          </a:stretch>
        </p:blipFill>
        <p:spPr bwMode="auto">
          <a:xfrm>
            <a:off x="1615575" y="1383818"/>
            <a:ext cx="2234530" cy="178844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4045870" y="1763242"/>
            <a:ext cx="4472487" cy="954107"/>
          </a:xfrm>
          <a:prstGeom prst="rect">
            <a:avLst/>
          </a:prstGeom>
          <a:noFill/>
        </p:spPr>
        <p:txBody>
          <a:bodyPr wrap="square" rtlCol="0">
            <a:spAutoFit/>
          </a:bodyPr>
          <a:lstStyle/>
          <a:p>
            <a:r>
              <a:rPr lang="en-US" sz="2800" dirty="0">
                <a:solidFill>
                  <a:schemeClr val="tx2">
                    <a:lumMod val="75000"/>
                  </a:schemeClr>
                </a:solidFill>
                <a:effectLst>
                  <a:outerShdw blurRad="38100" dist="38100" dir="2700000" algn="tl">
                    <a:srgbClr val="000000">
                      <a:alpha val="43137"/>
                    </a:srgbClr>
                  </a:outerShdw>
                </a:effectLst>
              </a:rPr>
              <a:t>Never Put a Child to Sleep with a Bottle</a:t>
            </a:r>
          </a:p>
        </p:txBody>
      </p:sp>
      <p:sp>
        <p:nvSpPr>
          <p:cNvPr id="12" name="TextBox 11"/>
          <p:cNvSpPr txBox="1"/>
          <p:nvPr/>
        </p:nvSpPr>
        <p:spPr>
          <a:xfrm>
            <a:off x="4926732" y="3460443"/>
            <a:ext cx="4472487" cy="954107"/>
          </a:xfrm>
          <a:prstGeom prst="rect">
            <a:avLst/>
          </a:prstGeom>
          <a:noFill/>
        </p:spPr>
        <p:txBody>
          <a:bodyPr wrap="square" rtlCol="0">
            <a:spAutoFit/>
          </a:bodyPr>
          <a:lstStyle/>
          <a:p>
            <a:r>
              <a:rPr lang="en-US" sz="2800" dirty="0">
                <a:solidFill>
                  <a:schemeClr val="tx2">
                    <a:lumMod val="75000"/>
                  </a:schemeClr>
                </a:solidFill>
                <a:effectLst>
                  <a:outerShdw blurRad="38100" dist="38100" dir="2700000" algn="tl">
                    <a:srgbClr val="000000">
                      <a:alpha val="43137"/>
                    </a:srgbClr>
                  </a:outerShdw>
                </a:effectLst>
              </a:rPr>
              <a:t>Do Not Carry Sippy Cups Around, Unless Water</a:t>
            </a:r>
          </a:p>
        </p:txBody>
      </p:sp>
      <p:sp>
        <p:nvSpPr>
          <p:cNvPr id="13" name="TextBox 12"/>
          <p:cNvSpPr txBox="1"/>
          <p:nvPr/>
        </p:nvSpPr>
        <p:spPr>
          <a:xfrm>
            <a:off x="7350543" y="5420842"/>
            <a:ext cx="4472487" cy="954107"/>
          </a:xfrm>
          <a:prstGeom prst="rect">
            <a:avLst/>
          </a:prstGeom>
          <a:noFill/>
        </p:spPr>
        <p:txBody>
          <a:bodyPr wrap="square" rtlCol="0">
            <a:spAutoFit/>
          </a:bodyPr>
          <a:lstStyle/>
          <a:p>
            <a:r>
              <a:rPr lang="en-US" sz="2800" dirty="0">
                <a:solidFill>
                  <a:schemeClr val="tx2">
                    <a:lumMod val="75000"/>
                  </a:schemeClr>
                </a:solidFill>
                <a:effectLst>
                  <a:outerShdw blurRad="38100" dist="38100" dir="2700000" algn="tl">
                    <a:srgbClr val="000000">
                      <a:alpha val="43137"/>
                    </a:srgbClr>
                  </a:outerShdw>
                </a:effectLst>
              </a:rPr>
              <a:t>Snack Time is Scheduled and Healthy</a:t>
            </a:r>
          </a:p>
        </p:txBody>
      </p:sp>
    </p:spTree>
    <p:extLst>
      <p:ext uri="{BB962C8B-B14F-4D97-AF65-F5344CB8AC3E}">
        <p14:creationId xmlns:p14="http://schemas.microsoft.com/office/powerpoint/2010/main" val="253929743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Power Up</a:t>
            </a:r>
          </a:p>
        </p:txBody>
      </p:sp>
      <p:pic>
        <p:nvPicPr>
          <p:cNvPr id="2052" name="Picture 4" descr="Image of sticky foods for slideshow"/>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121732" y="1684337"/>
            <a:ext cx="3192381" cy="2394286"/>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Hard candy and suckers for slidesho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37058" y="1580045"/>
            <a:ext cx="3331437" cy="2498578"/>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of Potato Chips for Slideshow"/>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69735" y="1329408"/>
            <a:ext cx="3665619" cy="2749215"/>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Image of pop and soda for slideshow"/>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26490" y="4345322"/>
            <a:ext cx="3043245" cy="2282434"/>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http://www.sun-rich.com/assets/products/foodservice/Mixed-Apple-Slices-finalweb.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54632" y="4241031"/>
            <a:ext cx="3467100" cy="2386726"/>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http://www.edrants.com/wp-content/uploads/2006/10/baby%20carrots.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573794" y="4291395"/>
            <a:ext cx="3008606" cy="233636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a:blip r:embed="rId9"/>
          <a:stretch>
            <a:fillRect/>
          </a:stretch>
        </p:blipFill>
        <p:spPr>
          <a:xfrm>
            <a:off x="7585236" y="72941"/>
            <a:ext cx="1694935" cy="1605011"/>
          </a:xfrm>
          <a:prstGeom prst="rect">
            <a:avLst/>
          </a:prstGeom>
        </p:spPr>
      </p:pic>
    </p:spTree>
    <p:extLst>
      <p:ext uri="{BB962C8B-B14F-4D97-AF65-F5344CB8AC3E}">
        <p14:creationId xmlns:p14="http://schemas.microsoft.com/office/powerpoint/2010/main" val="2510370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054"/>
                                        </p:tgtEl>
                                        <p:attrNameLst>
                                          <p:attrName>style.visibility</p:attrName>
                                        </p:attrNameLst>
                                      </p:cBhvr>
                                      <p:to>
                                        <p:strVal val="visible"/>
                                      </p:to>
                                    </p:set>
                                    <p:anim calcmode="lin" valueType="num">
                                      <p:cBhvr>
                                        <p:cTn id="14" dur="500" fill="hold"/>
                                        <p:tgtEl>
                                          <p:spTgt spid="2054"/>
                                        </p:tgtEl>
                                        <p:attrNameLst>
                                          <p:attrName>ppt_w</p:attrName>
                                        </p:attrNameLst>
                                      </p:cBhvr>
                                      <p:tavLst>
                                        <p:tav tm="0">
                                          <p:val>
                                            <p:fltVal val="0"/>
                                          </p:val>
                                        </p:tav>
                                        <p:tav tm="100000">
                                          <p:val>
                                            <p:strVal val="#ppt_w"/>
                                          </p:val>
                                        </p:tav>
                                      </p:tavLst>
                                    </p:anim>
                                    <p:anim calcmode="lin" valueType="num">
                                      <p:cBhvr>
                                        <p:cTn id="15" dur="500" fill="hold"/>
                                        <p:tgtEl>
                                          <p:spTgt spid="2054"/>
                                        </p:tgtEl>
                                        <p:attrNameLst>
                                          <p:attrName>ppt_h</p:attrName>
                                        </p:attrNameLst>
                                      </p:cBhvr>
                                      <p:tavLst>
                                        <p:tav tm="0">
                                          <p:val>
                                            <p:fltVal val="0"/>
                                          </p:val>
                                        </p:tav>
                                        <p:tav tm="100000">
                                          <p:val>
                                            <p:strVal val="#ppt_h"/>
                                          </p:val>
                                        </p:tav>
                                      </p:tavLst>
                                    </p:anim>
                                    <p:animEffect transition="in" filter="fade">
                                      <p:cBhvr>
                                        <p:cTn id="16" dur="500"/>
                                        <p:tgtEl>
                                          <p:spTgt spid="205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2058"/>
                                        </p:tgtEl>
                                        <p:attrNameLst>
                                          <p:attrName>style.visibility</p:attrName>
                                        </p:attrNameLst>
                                      </p:cBhvr>
                                      <p:to>
                                        <p:strVal val="visible"/>
                                      </p:to>
                                    </p:set>
                                    <p:anim calcmode="lin" valueType="num">
                                      <p:cBhvr>
                                        <p:cTn id="21" dur="500" fill="hold"/>
                                        <p:tgtEl>
                                          <p:spTgt spid="2058"/>
                                        </p:tgtEl>
                                        <p:attrNameLst>
                                          <p:attrName>ppt_w</p:attrName>
                                        </p:attrNameLst>
                                      </p:cBhvr>
                                      <p:tavLst>
                                        <p:tav tm="0">
                                          <p:val>
                                            <p:fltVal val="0"/>
                                          </p:val>
                                        </p:tav>
                                        <p:tav tm="100000">
                                          <p:val>
                                            <p:strVal val="#ppt_w"/>
                                          </p:val>
                                        </p:tav>
                                      </p:tavLst>
                                    </p:anim>
                                    <p:anim calcmode="lin" valueType="num">
                                      <p:cBhvr>
                                        <p:cTn id="22" dur="500" fill="hold"/>
                                        <p:tgtEl>
                                          <p:spTgt spid="2058"/>
                                        </p:tgtEl>
                                        <p:attrNameLst>
                                          <p:attrName>ppt_h</p:attrName>
                                        </p:attrNameLst>
                                      </p:cBhvr>
                                      <p:tavLst>
                                        <p:tav tm="0">
                                          <p:val>
                                            <p:fltVal val="0"/>
                                          </p:val>
                                        </p:tav>
                                        <p:tav tm="100000">
                                          <p:val>
                                            <p:strVal val="#ppt_h"/>
                                          </p:val>
                                        </p:tav>
                                      </p:tavLst>
                                    </p:anim>
                                    <p:animEffect transition="in" filter="fade">
                                      <p:cBhvr>
                                        <p:cTn id="23" dur="500"/>
                                        <p:tgtEl>
                                          <p:spTgt spid="2058"/>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2056"/>
                                        </p:tgtEl>
                                        <p:attrNameLst>
                                          <p:attrName>style.visibility</p:attrName>
                                        </p:attrNameLst>
                                      </p:cBhvr>
                                      <p:to>
                                        <p:strVal val="visible"/>
                                      </p:to>
                                    </p:set>
                                    <p:anim calcmode="lin" valueType="num">
                                      <p:cBhvr>
                                        <p:cTn id="28" dur="500" fill="hold"/>
                                        <p:tgtEl>
                                          <p:spTgt spid="2056"/>
                                        </p:tgtEl>
                                        <p:attrNameLst>
                                          <p:attrName>ppt_w</p:attrName>
                                        </p:attrNameLst>
                                      </p:cBhvr>
                                      <p:tavLst>
                                        <p:tav tm="0">
                                          <p:val>
                                            <p:fltVal val="0"/>
                                          </p:val>
                                        </p:tav>
                                        <p:tav tm="100000">
                                          <p:val>
                                            <p:strVal val="#ppt_w"/>
                                          </p:val>
                                        </p:tav>
                                      </p:tavLst>
                                    </p:anim>
                                    <p:anim calcmode="lin" valueType="num">
                                      <p:cBhvr>
                                        <p:cTn id="29" dur="500" fill="hold"/>
                                        <p:tgtEl>
                                          <p:spTgt spid="2056"/>
                                        </p:tgtEl>
                                        <p:attrNameLst>
                                          <p:attrName>ppt_h</p:attrName>
                                        </p:attrNameLst>
                                      </p:cBhvr>
                                      <p:tavLst>
                                        <p:tav tm="0">
                                          <p:val>
                                            <p:fltVal val="0"/>
                                          </p:val>
                                        </p:tav>
                                        <p:tav tm="100000">
                                          <p:val>
                                            <p:strVal val="#ppt_h"/>
                                          </p:val>
                                        </p:tav>
                                      </p:tavLst>
                                    </p:anim>
                                    <p:animEffect transition="in" filter="fade">
                                      <p:cBhvr>
                                        <p:cTn id="30" dur="500"/>
                                        <p:tgtEl>
                                          <p:spTgt spid="2056"/>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2060"/>
                                        </p:tgtEl>
                                        <p:attrNameLst>
                                          <p:attrName>style.visibility</p:attrName>
                                        </p:attrNameLst>
                                      </p:cBhvr>
                                      <p:to>
                                        <p:strVal val="visible"/>
                                      </p:to>
                                    </p:set>
                                    <p:anim calcmode="lin" valueType="num">
                                      <p:cBhvr>
                                        <p:cTn id="35" dur="500" fill="hold"/>
                                        <p:tgtEl>
                                          <p:spTgt spid="2060"/>
                                        </p:tgtEl>
                                        <p:attrNameLst>
                                          <p:attrName>ppt_w</p:attrName>
                                        </p:attrNameLst>
                                      </p:cBhvr>
                                      <p:tavLst>
                                        <p:tav tm="0">
                                          <p:val>
                                            <p:fltVal val="0"/>
                                          </p:val>
                                        </p:tav>
                                        <p:tav tm="100000">
                                          <p:val>
                                            <p:strVal val="#ppt_w"/>
                                          </p:val>
                                        </p:tav>
                                      </p:tavLst>
                                    </p:anim>
                                    <p:anim calcmode="lin" valueType="num">
                                      <p:cBhvr>
                                        <p:cTn id="36" dur="500" fill="hold"/>
                                        <p:tgtEl>
                                          <p:spTgt spid="2060"/>
                                        </p:tgtEl>
                                        <p:attrNameLst>
                                          <p:attrName>ppt_h</p:attrName>
                                        </p:attrNameLst>
                                      </p:cBhvr>
                                      <p:tavLst>
                                        <p:tav tm="0">
                                          <p:val>
                                            <p:fltVal val="0"/>
                                          </p:val>
                                        </p:tav>
                                        <p:tav tm="100000">
                                          <p:val>
                                            <p:strVal val="#ppt_h"/>
                                          </p:val>
                                        </p:tav>
                                      </p:tavLst>
                                    </p:anim>
                                    <p:animEffect transition="in" filter="fade">
                                      <p:cBhvr>
                                        <p:cTn id="37" dur="500"/>
                                        <p:tgtEl>
                                          <p:spTgt spid="2060"/>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2052"/>
                                        </p:tgtEl>
                                        <p:attrNameLst>
                                          <p:attrName>style.visibility</p:attrName>
                                        </p:attrNameLst>
                                      </p:cBhvr>
                                      <p:to>
                                        <p:strVal val="visible"/>
                                      </p:to>
                                    </p:set>
                                    <p:anim calcmode="lin" valueType="num">
                                      <p:cBhvr>
                                        <p:cTn id="42" dur="500" fill="hold"/>
                                        <p:tgtEl>
                                          <p:spTgt spid="2052"/>
                                        </p:tgtEl>
                                        <p:attrNameLst>
                                          <p:attrName>ppt_w</p:attrName>
                                        </p:attrNameLst>
                                      </p:cBhvr>
                                      <p:tavLst>
                                        <p:tav tm="0">
                                          <p:val>
                                            <p:fltVal val="0"/>
                                          </p:val>
                                        </p:tav>
                                        <p:tav tm="100000">
                                          <p:val>
                                            <p:strVal val="#ppt_w"/>
                                          </p:val>
                                        </p:tav>
                                      </p:tavLst>
                                    </p:anim>
                                    <p:anim calcmode="lin" valueType="num">
                                      <p:cBhvr>
                                        <p:cTn id="43" dur="500" fill="hold"/>
                                        <p:tgtEl>
                                          <p:spTgt spid="2052"/>
                                        </p:tgtEl>
                                        <p:attrNameLst>
                                          <p:attrName>ppt_h</p:attrName>
                                        </p:attrNameLst>
                                      </p:cBhvr>
                                      <p:tavLst>
                                        <p:tav tm="0">
                                          <p:val>
                                            <p:fltVal val="0"/>
                                          </p:val>
                                        </p:tav>
                                        <p:tav tm="100000">
                                          <p:val>
                                            <p:strVal val="#ppt_h"/>
                                          </p:val>
                                        </p:tav>
                                      </p:tavLst>
                                    </p:anim>
                                    <p:animEffect transition="in" filter="fade">
                                      <p:cBhvr>
                                        <p:cTn id="44"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Oral Health Role Models</a:t>
            </a:r>
          </a:p>
        </p:txBody>
      </p:sp>
      <p:pic>
        <p:nvPicPr>
          <p:cNvPr id="4" name="Picture 4" descr="http://www.colgate.com/CP15/en/us/locale-assets/img/topicpool/brushing-and-flossing/90307012-l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6052" y="1994684"/>
            <a:ext cx="3624076" cy="2738647"/>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descr="http://nishanhalimdmd.com/wp-content/uploads/2015/12/brushandfloss.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19174" y="2252979"/>
            <a:ext cx="3332058" cy="2222058"/>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http://miltonkidsdentistry.com/wp-content/uploads/2016/10/K-9-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840279" y="1119377"/>
            <a:ext cx="2798850" cy="4191001"/>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9044026" y="5328158"/>
            <a:ext cx="2798850" cy="1384995"/>
          </a:xfrm>
          <a:prstGeom prst="rect">
            <a:avLst/>
          </a:prstGeom>
          <a:noFill/>
        </p:spPr>
        <p:txBody>
          <a:bodyPr wrap="square" rtlCol="0">
            <a:spAutoFit/>
          </a:bodyPr>
          <a:lstStyle/>
          <a:p>
            <a:pPr algn="ctr"/>
            <a:r>
              <a:rPr lang="en-US" sz="2800" dirty="0">
                <a:solidFill>
                  <a:schemeClr val="tx2">
                    <a:lumMod val="75000"/>
                  </a:schemeClr>
                </a:solidFill>
                <a:effectLst>
                  <a:outerShdw blurRad="38100" dist="38100" dir="2700000" algn="tl">
                    <a:srgbClr val="000000">
                      <a:alpha val="43137"/>
                    </a:srgbClr>
                  </a:outerShdw>
                </a:effectLst>
              </a:rPr>
              <a:t>Regular Dental Visit and by First Birthday</a:t>
            </a:r>
          </a:p>
        </p:txBody>
      </p:sp>
      <p:sp>
        <p:nvSpPr>
          <p:cNvPr id="10" name="TextBox 9"/>
          <p:cNvSpPr txBox="1"/>
          <p:nvPr/>
        </p:nvSpPr>
        <p:spPr>
          <a:xfrm flipH="1">
            <a:off x="5130129" y="4992855"/>
            <a:ext cx="3332058" cy="954107"/>
          </a:xfrm>
          <a:prstGeom prst="rect">
            <a:avLst/>
          </a:prstGeom>
          <a:noFill/>
        </p:spPr>
        <p:txBody>
          <a:bodyPr wrap="square" rtlCol="0">
            <a:spAutoFit/>
          </a:bodyPr>
          <a:lstStyle/>
          <a:p>
            <a:pPr algn="ctr"/>
            <a:r>
              <a:rPr lang="en-US" sz="2800" dirty="0">
                <a:solidFill>
                  <a:schemeClr val="tx2">
                    <a:lumMod val="75000"/>
                  </a:schemeClr>
                </a:solidFill>
                <a:effectLst>
                  <a:outerShdw blurRad="38100" dist="38100" dir="2700000" algn="tl">
                    <a:srgbClr val="000000">
                      <a:alpha val="43137"/>
                    </a:srgbClr>
                  </a:outerShdw>
                </a:effectLst>
              </a:rPr>
              <a:t>Take Care of Your Own Teeth </a:t>
            </a:r>
          </a:p>
        </p:txBody>
      </p:sp>
      <p:sp>
        <p:nvSpPr>
          <p:cNvPr id="11" name="TextBox 10"/>
          <p:cNvSpPr txBox="1"/>
          <p:nvPr/>
        </p:nvSpPr>
        <p:spPr>
          <a:xfrm>
            <a:off x="1749440" y="4992856"/>
            <a:ext cx="2798850" cy="954107"/>
          </a:xfrm>
          <a:prstGeom prst="rect">
            <a:avLst/>
          </a:prstGeom>
          <a:noFill/>
        </p:spPr>
        <p:txBody>
          <a:bodyPr wrap="square" rtlCol="0">
            <a:spAutoFit/>
          </a:bodyPr>
          <a:lstStyle/>
          <a:p>
            <a:pPr algn="ctr"/>
            <a:r>
              <a:rPr lang="en-US" sz="2800" dirty="0">
                <a:solidFill>
                  <a:schemeClr val="tx2">
                    <a:lumMod val="75000"/>
                  </a:schemeClr>
                </a:solidFill>
                <a:effectLst>
                  <a:outerShdw blurRad="38100" dist="38100" dir="2700000" algn="tl">
                    <a:srgbClr val="000000">
                      <a:alpha val="43137"/>
                    </a:srgbClr>
                  </a:outerShdw>
                </a:effectLst>
              </a:rPr>
              <a:t>Brush Teeth at Home</a:t>
            </a:r>
          </a:p>
        </p:txBody>
      </p:sp>
    </p:spTree>
    <p:extLst>
      <p:ext uri="{BB962C8B-B14F-4D97-AF65-F5344CB8AC3E}">
        <p14:creationId xmlns:p14="http://schemas.microsoft.com/office/powerpoint/2010/main" val="180828274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3"/>
          <a:srcRect l="34124" t="17536" r="35358" b="11639"/>
          <a:stretch/>
        </p:blipFill>
        <p:spPr>
          <a:xfrm>
            <a:off x="3521145" y="135365"/>
            <a:ext cx="5149709" cy="6722635"/>
          </a:xfrm>
          <a:prstGeom prst="rect">
            <a:avLst/>
          </a:prstGeom>
        </p:spPr>
      </p:pic>
    </p:spTree>
    <p:extLst>
      <p:ext uri="{BB962C8B-B14F-4D97-AF65-F5344CB8AC3E}">
        <p14:creationId xmlns:p14="http://schemas.microsoft.com/office/powerpoint/2010/main" val="36328928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How Policy Impacts Children</a:t>
            </a:r>
          </a:p>
        </p:txBody>
      </p:sp>
      <p:sp>
        <p:nvSpPr>
          <p:cNvPr id="6" name="Content Placeholder 5"/>
          <p:cNvSpPr>
            <a:spLocks noGrp="1"/>
          </p:cNvSpPr>
          <p:nvPr>
            <p:ph idx="1"/>
          </p:nvPr>
        </p:nvSpPr>
        <p:spPr>
          <a:xfrm>
            <a:off x="1727200" y="1600201"/>
            <a:ext cx="9855200" cy="4525963"/>
          </a:xfrm>
        </p:spPr>
        <p:txBody>
          <a:bodyPr/>
          <a:lstStyle/>
          <a:p>
            <a:r>
              <a:rPr lang="en-US" dirty="0"/>
              <a:t>Animation/Video in Development </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63001" y="2268881"/>
            <a:ext cx="8247401" cy="3908082"/>
          </a:xfrm>
          <a:prstGeom prst="rect">
            <a:avLst/>
          </a:prstGeom>
        </p:spPr>
      </p:pic>
      <p:pic>
        <p:nvPicPr>
          <p:cNvPr id="2" name="Picture 1">
            <a:hlinkClick r:id="rId4"/>
          </p:cNvPr>
          <p:cNvPicPr>
            <a:picLocks noChangeAspect="1"/>
          </p:cNvPicPr>
          <p:nvPr/>
        </p:nvPicPr>
        <p:blipFill rotWithShape="1">
          <a:blip r:embed="rId5"/>
          <a:srcRect l="17965" t="17985" r="17073" b="18450"/>
          <a:stretch/>
        </p:blipFill>
        <p:spPr>
          <a:xfrm>
            <a:off x="1806409" y="1172750"/>
            <a:ext cx="9775991" cy="5380864"/>
          </a:xfrm>
          <a:prstGeom prst="rect">
            <a:avLst/>
          </a:prstGeom>
        </p:spPr>
      </p:pic>
    </p:spTree>
    <p:extLst>
      <p:ext uri="{BB962C8B-B14F-4D97-AF65-F5344CB8AC3E}">
        <p14:creationId xmlns:p14="http://schemas.microsoft.com/office/powerpoint/2010/main" val="206044622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descr="http://photos.gograph.com/thumbs/CSP/CSP297/k20747070.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359793" y="1417638"/>
            <a:ext cx="3869255" cy="38692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256921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7309" y="2923309"/>
            <a:ext cx="6470073" cy="1496290"/>
          </a:xfrm>
        </p:spPr>
        <p:txBody>
          <a:bodyPr/>
          <a:lstStyle/>
          <a:p>
            <a:r>
              <a:rPr lang="en-US" dirty="0"/>
              <a:t>Standard 8</a:t>
            </a:r>
          </a:p>
        </p:txBody>
      </p:sp>
      <p:pic>
        <p:nvPicPr>
          <p:cNvPr id="5" name="Content Placeholder 4"/>
          <p:cNvPicPr>
            <a:picLocks noGrp="1" noChangeAspect="1"/>
          </p:cNvPicPr>
          <p:nvPr>
            <p:ph idx="1"/>
          </p:nvPr>
        </p:nvPicPr>
        <p:blipFill rotWithShape="1">
          <a:blip r:embed="rId3">
            <a:extLst>
              <a:ext uri="{28A0092B-C50C-407E-A947-70E740481C1C}">
                <a14:useLocalDpi xmlns:a14="http://schemas.microsoft.com/office/drawing/2010/main" val="0"/>
              </a:ext>
            </a:extLst>
          </a:blip>
          <a:srcRect l="43860" t="39335" r="33560" b="21788"/>
          <a:stretch/>
        </p:blipFill>
        <p:spPr>
          <a:xfrm>
            <a:off x="6636327" y="1274619"/>
            <a:ext cx="4765964" cy="5309454"/>
          </a:xfrm>
        </p:spPr>
      </p:pic>
    </p:spTree>
    <p:extLst>
      <p:ext uri="{BB962C8B-B14F-4D97-AF65-F5344CB8AC3E}">
        <p14:creationId xmlns:p14="http://schemas.microsoft.com/office/powerpoint/2010/main" val="360164032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rot="5400000">
            <a:off x="3292763" y="1068965"/>
            <a:ext cx="6354617" cy="4765963"/>
          </a:xfrm>
        </p:spPr>
      </p:pic>
    </p:spTree>
    <p:extLst>
      <p:ext uri="{BB962C8B-B14F-4D97-AF65-F5344CB8AC3E}">
        <p14:creationId xmlns:p14="http://schemas.microsoft.com/office/powerpoint/2010/main" val="248543145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22765" y="274638"/>
            <a:ext cx="3463636" cy="1143000"/>
          </a:xfrm>
        </p:spPr>
        <p:txBody>
          <a:bodyPr/>
          <a:lstStyle/>
          <a:p>
            <a:r>
              <a:rPr lang="en-US" b="1" dirty="0">
                <a:effectLst>
                  <a:outerShdw blurRad="38100" dist="38100" dir="2700000" algn="tl">
                    <a:srgbClr val="000000">
                      <a:alpha val="43137"/>
                    </a:srgbClr>
                  </a:outerShdw>
                </a:effectLst>
              </a:rPr>
              <a:t>The Standard</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680712387"/>
              </p:ext>
            </p:extLst>
          </p:nvPr>
        </p:nvGraphicFramePr>
        <p:xfrm>
          <a:off x="2155266" y="678873"/>
          <a:ext cx="12849206" cy="5694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26" name="Picture 2" descr="https://s-media-cache-ak0.pinimg.com/736x/54/d4/a6/54d4a6ee6c23ab7a0550d0c79f0e922e.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70357" y="1620982"/>
            <a:ext cx="3053288" cy="49391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733407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rotWithShape="1">
          <a:blip r:embed="rId3"/>
          <a:srcRect l="5001" t="4005" r="5795" b="8687"/>
          <a:stretch/>
        </p:blipFill>
        <p:spPr>
          <a:xfrm>
            <a:off x="0" y="-60974"/>
            <a:ext cx="12192000" cy="6918974"/>
          </a:xfrm>
          <a:prstGeom prst="rect">
            <a:avLst/>
          </a:prstGeom>
        </p:spPr>
      </p:pic>
    </p:spTree>
    <p:extLst>
      <p:ext uri="{BB962C8B-B14F-4D97-AF65-F5344CB8AC3E}">
        <p14:creationId xmlns:p14="http://schemas.microsoft.com/office/powerpoint/2010/main" val="30049603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5322" t="20261" r="37982" b="24366"/>
          <a:stretch/>
        </p:blipFill>
        <p:spPr>
          <a:xfrm>
            <a:off x="2118090" y="1234349"/>
            <a:ext cx="8659091" cy="4757020"/>
          </a:xfrm>
          <a:prstGeom prst="rect">
            <a:avLst/>
          </a:prstGeom>
        </p:spPr>
      </p:pic>
      <p:sp>
        <p:nvSpPr>
          <p:cNvPr id="2" name="Title 1"/>
          <p:cNvSpPr>
            <a:spLocks noGrp="1"/>
          </p:cNvSpPr>
          <p:nvPr>
            <p:ph type="title"/>
          </p:nvPr>
        </p:nvSpPr>
        <p:spPr/>
        <p:txBody>
          <a:bodyPr/>
          <a:lstStyle/>
          <a:p>
            <a:r>
              <a:rPr lang="en-US" dirty="0"/>
              <a:t>Training Resources</a:t>
            </a:r>
          </a:p>
        </p:txBody>
      </p:sp>
      <p:sp>
        <p:nvSpPr>
          <p:cNvPr id="5" name="TextBox 4"/>
          <p:cNvSpPr txBox="1"/>
          <p:nvPr/>
        </p:nvSpPr>
        <p:spPr>
          <a:xfrm>
            <a:off x="1501254" y="5696878"/>
            <a:ext cx="10317707" cy="954107"/>
          </a:xfrm>
          <a:prstGeom prst="rect">
            <a:avLst/>
          </a:prstGeom>
          <a:noFill/>
        </p:spPr>
        <p:txBody>
          <a:bodyPr wrap="square" rtlCol="0">
            <a:spAutoFit/>
          </a:bodyPr>
          <a:lstStyle/>
          <a:p>
            <a:pPr algn="ctr"/>
            <a:r>
              <a:rPr lang="en-US" sz="2800" dirty="0" smtClean="0">
                <a:hlinkClick r:id="rId4"/>
              </a:rPr>
              <a:t>www.AZHEALTHZONE.org/collaborators</a:t>
            </a:r>
            <a:endParaRPr lang="en-US" sz="2800" dirty="0"/>
          </a:p>
          <a:p>
            <a:pPr algn="ctr"/>
            <a:r>
              <a:rPr lang="en-US" sz="2800" dirty="0"/>
              <a:t>See training tab</a:t>
            </a:r>
          </a:p>
        </p:txBody>
      </p:sp>
    </p:spTree>
    <p:extLst>
      <p:ext uri="{BB962C8B-B14F-4D97-AF65-F5344CB8AC3E}">
        <p14:creationId xmlns:p14="http://schemas.microsoft.com/office/powerpoint/2010/main" val="34265982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descr="http://photos.gograph.com/thumbs/CSP/CSP297/k20747070.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359793" y="1417638"/>
            <a:ext cx="3869255" cy="38692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842095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Standard 9</a:t>
            </a:r>
          </a:p>
        </p:txBody>
      </p:sp>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l="68666" t="20961" r="6545" b="69960"/>
          <a:stretch/>
        </p:blipFill>
        <p:spPr>
          <a:xfrm>
            <a:off x="1976789" y="2237875"/>
            <a:ext cx="9393053" cy="2225842"/>
          </a:xfrm>
        </p:spPr>
      </p:pic>
    </p:spTree>
    <p:extLst>
      <p:ext uri="{BB962C8B-B14F-4D97-AF65-F5344CB8AC3E}">
        <p14:creationId xmlns:p14="http://schemas.microsoft.com/office/powerpoint/2010/main" val="166840604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9963" t="22290" r="49851" b="23979"/>
          <a:stretch/>
        </p:blipFill>
        <p:spPr>
          <a:xfrm>
            <a:off x="1436914" y="0"/>
            <a:ext cx="10755086" cy="6858000"/>
          </a:xfrm>
          <a:prstGeom prst="rect">
            <a:avLst/>
          </a:prstGeom>
        </p:spPr>
      </p:pic>
    </p:spTree>
    <p:extLst>
      <p:ext uri="{BB962C8B-B14F-4D97-AF65-F5344CB8AC3E}">
        <p14:creationId xmlns:p14="http://schemas.microsoft.com/office/powerpoint/2010/main" val="315442008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22238"/>
            <a:ext cx="10972800" cy="1143000"/>
          </a:xfrm>
        </p:spPr>
        <p:txBody>
          <a:bodyPr>
            <a:normAutofit fontScale="90000"/>
          </a:bodyPr>
          <a:lstStyle/>
          <a:p>
            <a:r>
              <a:rPr lang="en-US" sz="5300" dirty="0"/>
              <a:t>Power Up:</a:t>
            </a:r>
            <a:r>
              <a:rPr lang="en-US" dirty="0"/>
              <a:t/>
            </a:r>
            <a:br>
              <a:rPr lang="en-US" dirty="0"/>
            </a:br>
            <a:r>
              <a:rPr lang="en-US" dirty="0"/>
              <a:t>True or False</a:t>
            </a:r>
          </a:p>
        </p:txBody>
      </p:sp>
      <p:sp>
        <p:nvSpPr>
          <p:cNvPr id="3" name="Content Placeholder 2"/>
          <p:cNvSpPr>
            <a:spLocks noGrp="1"/>
          </p:cNvSpPr>
          <p:nvPr>
            <p:ph idx="1"/>
          </p:nvPr>
        </p:nvSpPr>
        <p:spPr>
          <a:xfrm>
            <a:off x="1507958" y="1679416"/>
            <a:ext cx="10074442" cy="1142999"/>
          </a:xfrm>
          <a:solidFill>
            <a:schemeClr val="accent6">
              <a:lumMod val="20000"/>
              <a:lumOff val="80000"/>
            </a:schemeClr>
          </a:solidFill>
        </p:spPr>
        <p:txBody>
          <a:bodyPr>
            <a:normAutofit/>
          </a:bodyPr>
          <a:lstStyle/>
          <a:p>
            <a:pPr marL="0" indent="0">
              <a:buNone/>
            </a:pPr>
            <a:r>
              <a:rPr lang="en-US" altLang="en-US" dirty="0"/>
              <a:t>Approximately 70% of tobacco users are thinking about quitting at any given time</a:t>
            </a:r>
          </a:p>
        </p:txBody>
      </p:sp>
      <p:sp>
        <p:nvSpPr>
          <p:cNvPr id="4" name="TextBox 3"/>
          <p:cNvSpPr txBox="1"/>
          <p:nvPr/>
        </p:nvSpPr>
        <p:spPr>
          <a:xfrm>
            <a:off x="1507958" y="3397700"/>
            <a:ext cx="10074442" cy="1077218"/>
          </a:xfrm>
          <a:prstGeom prst="rect">
            <a:avLst/>
          </a:prstGeom>
          <a:solidFill>
            <a:schemeClr val="accent6">
              <a:lumMod val="40000"/>
              <a:lumOff val="60000"/>
            </a:schemeClr>
          </a:solidFill>
        </p:spPr>
        <p:txBody>
          <a:bodyPr wrap="square" rtlCol="0">
            <a:spAutoFit/>
          </a:bodyPr>
          <a:lstStyle/>
          <a:p>
            <a:r>
              <a:rPr lang="en-US" altLang="en-US" sz="3200" dirty="0"/>
              <a:t>Between 20-30% of tobacco users will make a quit attempt this year</a:t>
            </a:r>
          </a:p>
        </p:txBody>
      </p:sp>
      <p:sp>
        <p:nvSpPr>
          <p:cNvPr id="5" name="TextBox 4"/>
          <p:cNvSpPr txBox="1"/>
          <p:nvPr/>
        </p:nvSpPr>
        <p:spPr>
          <a:xfrm>
            <a:off x="1507958" y="5079308"/>
            <a:ext cx="10074442" cy="1077218"/>
          </a:xfrm>
          <a:prstGeom prst="rect">
            <a:avLst/>
          </a:prstGeom>
          <a:solidFill>
            <a:schemeClr val="accent6">
              <a:lumMod val="60000"/>
              <a:lumOff val="40000"/>
            </a:schemeClr>
          </a:solidFill>
        </p:spPr>
        <p:txBody>
          <a:bodyPr wrap="square" rtlCol="0">
            <a:spAutoFit/>
          </a:bodyPr>
          <a:lstStyle/>
          <a:p>
            <a:r>
              <a:rPr lang="en-US" altLang="en-US" sz="3200" dirty="0"/>
              <a:t>Less than 3% of tobacco users will be able to quit successfully without assistance</a:t>
            </a:r>
          </a:p>
        </p:txBody>
      </p:sp>
      <p:pic>
        <p:nvPicPr>
          <p:cNvPr id="8" name="Picture 7"/>
          <p:cNvPicPr>
            <a:picLocks noChangeAspect="1"/>
          </p:cNvPicPr>
          <p:nvPr/>
        </p:nvPicPr>
        <p:blipFill>
          <a:blip r:embed="rId3"/>
          <a:stretch>
            <a:fillRect/>
          </a:stretch>
        </p:blipFill>
        <p:spPr>
          <a:xfrm>
            <a:off x="7626433" y="-63873"/>
            <a:ext cx="1694935" cy="1605011"/>
          </a:xfrm>
          <a:prstGeom prst="rect">
            <a:avLst/>
          </a:prstGeom>
        </p:spPr>
      </p:pic>
    </p:spTree>
    <p:extLst>
      <p:ext uri="{BB962C8B-B14F-4D97-AF65-F5344CB8AC3E}">
        <p14:creationId xmlns:p14="http://schemas.microsoft.com/office/powerpoint/2010/main" val="1134749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4" grpId="0" animBg="1"/>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80321" y="3111671"/>
            <a:ext cx="3413127" cy="3372773"/>
          </a:xfrm>
          <a:solidFill>
            <a:srgbClr val="00B0F0"/>
          </a:solidFill>
        </p:spPr>
        <p:txBody>
          <a:bodyPr>
            <a:normAutofit/>
          </a:bodyPr>
          <a:lstStyle/>
          <a:p>
            <a:r>
              <a:rPr lang="en-US" dirty="0"/>
              <a:t>Healthy Habits For Life </a:t>
            </a:r>
          </a:p>
        </p:txBody>
      </p:sp>
      <p:pic>
        <p:nvPicPr>
          <p:cNvPr id="5" name="Picture 4" descr="DSC_0034"/>
          <p:cNvPicPr>
            <a:picLocks noGrp="1" noChangeAspect="1"/>
          </p:cNvPicPr>
          <p:nvPr/>
        </p:nvPicPr>
        <p:blipFill>
          <a:blip r:embed="rId3" cstate="print">
            <a:lum/>
            <a:extLst>
              <a:ext uri="{28A0092B-C50C-407E-A947-70E740481C1C}">
                <a14:useLocalDpi xmlns:a14="http://schemas.microsoft.com/office/drawing/2010/main" val="0"/>
              </a:ext>
            </a:extLst>
          </a:blip>
          <a:stretch>
            <a:fillRect/>
          </a:stretch>
        </p:blipFill>
        <p:spPr>
          <a:xfrm>
            <a:off x="7793448" y="305546"/>
            <a:ext cx="4084653" cy="6178898"/>
          </a:xfrm>
          <a:prstGeom prst="rect">
            <a:avLst/>
          </a:prstGeom>
          <a:noFill/>
          <a:ln>
            <a:noFill/>
          </a:ln>
        </p:spPr>
      </p:pic>
      <p:pic>
        <p:nvPicPr>
          <p:cNvPr id="6" name="Picture 5" descr="DSC_0077"/>
          <p:cNvPicPr>
            <a:picLocks noGrp="1" noChangeAspect="1"/>
          </p:cNvPicPr>
          <p:nvPr/>
        </p:nvPicPr>
        <p:blipFill>
          <a:blip r:embed="rId4" cstate="print">
            <a:lum/>
            <a:extLst>
              <a:ext uri="{28A0092B-C50C-407E-A947-70E740481C1C}">
                <a14:useLocalDpi xmlns:a14="http://schemas.microsoft.com/office/drawing/2010/main" val="0"/>
              </a:ext>
            </a:extLst>
          </a:blip>
          <a:stretch>
            <a:fillRect/>
          </a:stretch>
        </p:blipFill>
        <p:spPr>
          <a:xfrm>
            <a:off x="3987637" y="305546"/>
            <a:ext cx="3805811" cy="2806125"/>
          </a:xfrm>
          <a:prstGeom prst="rect">
            <a:avLst/>
          </a:prstGeom>
          <a:noFill/>
          <a:ln>
            <a:noFill/>
          </a:ln>
        </p:spPr>
      </p:pic>
      <p:pic>
        <p:nvPicPr>
          <p:cNvPr id="7" name="Picture 6" descr="DSC_0035"/>
          <p:cNvPicPr>
            <a:picLocks noGrp="1" noChangeAspect="1"/>
          </p:cNvPicPr>
          <p:nvPr/>
        </p:nvPicPr>
        <p:blipFill>
          <a:blip r:embed="rId5" cstate="print">
            <a:lum/>
            <a:extLst>
              <a:ext uri="{28A0092B-C50C-407E-A947-70E740481C1C}">
                <a14:useLocalDpi xmlns:a14="http://schemas.microsoft.com/office/drawing/2010/main" val="0"/>
              </a:ext>
            </a:extLst>
          </a:blip>
          <a:stretch>
            <a:fillRect/>
          </a:stretch>
        </p:blipFill>
        <p:spPr>
          <a:xfrm>
            <a:off x="1655696" y="3111671"/>
            <a:ext cx="2724624" cy="3372773"/>
          </a:xfrm>
          <a:prstGeom prst="rect">
            <a:avLst/>
          </a:prstGeom>
          <a:noFill/>
          <a:ln>
            <a:noFill/>
          </a:ln>
        </p:spPr>
      </p:pic>
      <p:pic>
        <p:nvPicPr>
          <p:cNvPr id="11" name="Picture 10" descr="DSC_0068"/>
          <p:cNvPicPr>
            <a:picLocks noGrp="1" noChangeAspect="1"/>
          </p:cNvPicPr>
          <p:nvPr/>
        </p:nvPicPr>
        <p:blipFill>
          <a:blip r:embed="rId6" cstate="print">
            <a:lum/>
            <a:extLst>
              <a:ext uri="{28A0092B-C50C-407E-A947-70E740481C1C}">
                <a14:useLocalDpi xmlns:a14="http://schemas.microsoft.com/office/drawing/2010/main" val="0"/>
              </a:ext>
            </a:extLst>
          </a:blip>
          <a:stretch>
            <a:fillRect/>
          </a:stretch>
        </p:blipFill>
        <p:spPr>
          <a:xfrm>
            <a:off x="1655696" y="305546"/>
            <a:ext cx="2331942" cy="2806125"/>
          </a:xfrm>
          <a:prstGeom prst="rect">
            <a:avLst/>
          </a:prstGeom>
          <a:noFill/>
          <a:ln>
            <a:noFill/>
          </a:ln>
        </p:spPr>
      </p:pic>
    </p:spTree>
    <p:extLst>
      <p:ext uri="{BB962C8B-B14F-4D97-AF65-F5344CB8AC3E}">
        <p14:creationId xmlns:p14="http://schemas.microsoft.com/office/powerpoint/2010/main" val="322308059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324145" y="1085416"/>
            <a:ext cx="8983037" cy="1717674"/>
          </a:xfrm>
        </p:spPr>
        <p:txBody>
          <a:bodyPr>
            <a:normAutofit fontScale="90000"/>
          </a:bodyPr>
          <a:lstStyle/>
          <a:p>
            <a:pPr lvl="0"/>
            <a:r>
              <a:rPr lang="en-US" dirty="0"/>
              <a:t>Making available information on the </a:t>
            </a:r>
            <a:r>
              <a:rPr lang="en-US" b="1" dirty="0"/>
              <a:t>dangers of second and thirdhand smoke</a:t>
            </a:r>
            <a:r>
              <a:rPr lang="en-US" dirty="0"/>
              <a:t>.</a:t>
            </a:r>
          </a:p>
        </p:txBody>
      </p:sp>
      <p:graphicFrame>
        <p:nvGraphicFramePr>
          <p:cNvPr id="8" name="Content Placeholder 5"/>
          <p:cNvGraphicFramePr>
            <a:graphicFrameLocks noGrp="1"/>
          </p:cNvGraphicFramePr>
          <p:nvPr>
            <p:ph idx="1"/>
            <p:extLst/>
          </p:nvPr>
        </p:nvGraphicFramePr>
        <p:xfrm>
          <a:off x="1727199" y="2082799"/>
          <a:ext cx="10176933" cy="40941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1"/>
          <p:cNvSpPr txBox="1">
            <a:spLocks/>
          </p:cNvSpPr>
          <p:nvPr/>
        </p:nvSpPr>
        <p:spPr>
          <a:xfrm>
            <a:off x="5083846" y="80962"/>
            <a:ext cx="3463636"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dirty="0">
                <a:effectLst>
                  <a:outerShdw blurRad="38100" dist="38100" dir="2700000" algn="tl">
                    <a:srgbClr val="000000">
                      <a:alpha val="43137"/>
                    </a:srgbClr>
                  </a:outerShdw>
                </a:effectLst>
              </a:rPr>
              <a:t>The Standard</a:t>
            </a:r>
          </a:p>
        </p:txBody>
      </p:sp>
    </p:spTree>
    <p:extLst>
      <p:ext uri="{BB962C8B-B14F-4D97-AF65-F5344CB8AC3E}">
        <p14:creationId xmlns:p14="http://schemas.microsoft.com/office/powerpoint/2010/main" val="197963684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45732" y="274638"/>
            <a:ext cx="7552267" cy="1384829"/>
          </a:xfrm>
        </p:spPr>
        <p:txBody>
          <a:bodyPr>
            <a:normAutofit fontScale="90000"/>
          </a:bodyPr>
          <a:lstStyle/>
          <a:p>
            <a:r>
              <a:rPr lang="en-US" dirty="0"/>
              <a:t>Second and Thirdhand Smoke Information</a:t>
            </a:r>
          </a:p>
        </p:txBody>
      </p:sp>
      <p:sp>
        <p:nvSpPr>
          <p:cNvPr id="5" name="Content Placeholder 4"/>
          <p:cNvSpPr>
            <a:spLocks noGrp="1"/>
          </p:cNvSpPr>
          <p:nvPr>
            <p:ph idx="1"/>
          </p:nvPr>
        </p:nvSpPr>
        <p:spPr>
          <a:xfrm>
            <a:off x="1643865" y="2590799"/>
            <a:ext cx="5599416" cy="3545525"/>
          </a:xfrm>
        </p:spPr>
        <p:txBody>
          <a:bodyPr/>
          <a:lstStyle/>
          <a:p>
            <a:pPr marL="0" indent="0" algn="ctr">
              <a:buNone/>
            </a:pPr>
            <a:r>
              <a:rPr lang="en-US" dirty="0"/>
              <a:t>What do you do?</a:t>
            </a:r>
          </a:p>
          <a:p>
            <a:pPr marL="0" indent="0" algn="ctr">
              <a:buNone/>
            </a:pPr>
            <a:endParaRPr lang="en-US" dirty="0"/>
          </a:p>
          <a:p>
            <a:pPr marL="0" indent="0" algn="ctr">
              <a:buNone/>
            </a:pPr>
            <a:r>
              <a:rPr lang="en-US" dirty="0"/>
              <a:t>Where is information posted?</a:t>
            </a:r>
          </a:p>
          <a:p>
            <a:pPr marL="0" indent="0" algn="ctr">
              <a:buNone/>
            </a:pPr>
            <a:endParaRPr lang="en-US" dirty="0"/>
          </a:p>
          <a:p>
            <a:pPr marL="0" indent="0" algn="ctr">
              <a:buNone/>
            </a:pPr>
            <a:r>
              <a:rPr lang="en-US" dirty="0"/>
              <a:t>How often?</a:t>
            </a:r>
          </a:p>
        </p:txBody>
      </p:sp>
      <p:pic>
        <p:nvPicPr>
          <p:cNvPr id="3" name="Picture 2"/>
          <p:cNvPicPr>
            <a:picLocks noChangeAspect="1"/>
          </p:cNvPicPr>
          <p:nvPr/>
        </p:nvPicPr>
        <p:blipFill rotWithShape="1">
          <a:blip r:embed="rId3"/>
          <a:srcRect l="57916" t="24197" r="21806" b="15402"/>
          <a:stretch/>
        </p:blipFill>
        <p:spPr>
          <a:xfrm>
            <a:off x="8398935" y="967052"/>
            <a:ext cx="3437466" cy="5759489"/>
          </a:xfrm>
          <a:prstGeom prst="rect">
            <a:avLst/>
          </a:prstGeom>
        </p:spPr>
      </p:pic>
    </p:spTree>
    <p:extLst>
      <p:ext uri="{BB962C8B-B14F-4D97-AF65-F5344CB8AC3E}">
        <p14:creationId xmlns:p14="http://schemas.microsoft.com/office/powerpoint/2010/main" val="47770682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9601200" cy="1143000"/>
          </a:xfrm>
        </p:spPr>
        <p:txBody>
          <a:bodyPr anchor="t">
            <a:noAutofit/>
          </a:bodyPr>
          <a:lstStyle/>
          <a:p>
            <a:pPr algn="l"/>
            <a:r>
              <a:rPr lang="en-US" sz="4000" b="1" dirty="0">
                <a:solidFill>
                  <a:schemeClr val="bg1"/>
                </a:solidFill>
              </a:rPr>
              <a:t>Supercharge Standard 9 </a:t>
            </a:r>
            <a:br>
              <a:rPr lang="en-US" sz="4000" b="1" dirty="0">
                <a:solidFill>
                  <a:schemeClr val="bg1"/>
                </a:solidFill>
              </a:rPr>
            </a:br>
            <a:r>
              <a:rPr lang="en-US" sz="4000" b="1" dirty="0">
                <a:solidFill>
                  <a:schemeClr val="bg1"/>
                </a:solidFill>
              </a:rPr>
              <a:t>(optional)</a:t>
            </a:r>
          </a:p>
        </p:txBody>
      </p:sp>
      <p:sp>
        <p:nvSpPr>
          <p:cNvPr id="3" name="Content Placeholder 2"/>
          <p:cNvSpPr>
            <a:spLocks noGrp="1"/>
          </p:cNvSpPr>
          <p:nvPr>
            <p:ph idx="1"/>
          </p:nvPr>
        </p:nvSpPr>
        <p:spPr>
          <a:xfrm>
            <a:off x="2048933" y="1112214"/>
            <a:ext cx="9465733" cy="1329265"/>
          </a:xfrm>
          <a:solidFill>
            <a:schemeClr val="accent2"/>
          </a:solidFill>
        </p:spPr>
        <p:txBody>
          <a:bodyPr>
            <a:normAutofit/>
          </a:bodyPr>
          <a:lstStyle/>
          <a:p>
            <a:pPr marL="457200" lvl="1" indent="0">
              <a:buNone/>
            </a:pPr>
            <a:r>
              <a:rPr lang="en-US" sz="3600" dirty="0">
                <a:solidFill>
                  <a:schemeClr val="bg1"/>
                </a:solidFill>
              </a:rPr>
              <a:t>Participate in the </a:t>
            </a:r>
            <a:r>
              <a:rPr lang="en-US" sz="3600" b="1" dirty="0" err="1">
                <a:solidFill>
                  <a:schemeClr val="bg1"/>
                </a:solidFill>
              </a:rPr>
              <a:t>ASHLine</a:t>
            </a:r>
            <a:r>
              <a:rPr lang="en-US" sz="3600" b="1" dirty="0">
                <a:solidFill>
                  <a:schemeClr val="bg1"/>
                </a:solidFill>
              </a:rPr>
              <a:t> Referral Training </a:t>
            </a:r>
            <a:r>
              <a:rPr lang="en-US" sz="3600" dirty="0">
                <a:solidFill>
                  <a:schemeClr val="bg1"/>
                </a:solidFill>
              </a:rPr>
              <a:t> program for child care facilities. </a:t>
            </a:r>
          </a:p>
          <a:p>
            <a:endParaRPr lang="en-US" sz="2000" dirty="0">
              <a:solidFill>
                <a:srgbClr val="FFFFFF"/>
              </a:solidFill>
            </a:endParaRPr>
          </a:p>
        </p:txBody>
      </p:sp>
      <p:sp>
        <p:nvSpPr>
          <p:cNvPr id="6" name="Oval 5"/>
          <p:cNvSpPr/>
          <p:nvPr/>
        </p:nvSpPr>
        <p:spPr>
          <a:xfrm>
            <a:off x="5257799" y="3279055"/>
            <a:ext cx="3048000" cy="276013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effectLst>
                  <a:outerShdw blurRad="38100" dist="38100" dir="2700000" algn="tl">
                    <a:srgbClr val="000000">
                      <a:alpha val="43137"/>
                    </a:srgbClr>
                  </a:outerShdw>
                </a:effectLst>
              </a:rPr>
              <a:t>30 minute </a:t>
            </a:r>
          </a:p>
          <a:p>
            <a:pPr algn="ctr"/>
            <a:r>
              <a:rPr lang="en-US" sz="3600" b="1" dirty="0">
                <a:effectLst>
                  <a:outerShdw blurRad="38100" dist="38100" dir="2700000" algn="tl">
                    <a:srgbClr val="000000">
                      <a:alpha val="43137"/>
                    </a:srgbClr>
                  </a:outerShdw>
                </a:effectLst>
              </a:rPr>
              <a:t>free training</a:t>
            </a:r>
          </a:p>
        </p:txBody>
      </p:sp>
    </p:spTree>
    <p:extLst>
      <p:ext uri="{BB962C8B-B14F-4D97-AF65-F5344CB8AC3E}">
        <p14:creationId xmlns:p14="http://schemas.microsoft.com/office/powerpoint/2010/main" val="48004350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7600" y="381000"/>
            <a:ext cx="6705600" cy="457200"/>
          </a:xfrm>
        </p:spPr>
        <p:txBody>
          <a:bodyPr>
            <a:normAutofit fontScale="90000"/>
          </a:bodyPr>
          <a:lstStyle/>
          <a:p>
            <a:pPr>
              <a:defRPr/>
            </a:pPr>
            <a:r>
              <a:rPr lang="en-US" b="1" dirty="0" err="1">
                <a:sym typeface="Calibri" charset="0"/>
              </a:rPr>
              <a:t>ASHLine</a:t>
            </a:r>
            <a:r>
              <a:rPr lang="en-US" b="1" dirty="0">
                <a:sym typeface="Calibri" charset="0"/>
              </a:rPr>
              <a:t> Training</a:t>
            </a:r>
          </a:p>
        </p:txBody>
      </p:sp>
      <p:sp>
        <p:nvSpPr>
          <p:cNvPr id="3" name="Content Placeholder 2"/>
          <p:cNvSpPr>
            <a:spLocks noGrp="1"/>
          </p:cNvSpPr>
          <p:nvPr>
            <p:ph idx="1"/>
          </p:nvPr>
        </p:nvSpPr>
        <p:spPr>
          <a:xfrm>
            <a:off x="1642533" y="1049867"/>
            <a:ext cx="10430933" cy="2946401"/>
          </a:xfrm>
        </p:spPr>
        <p:txBody>
          <a:bodyPr>
            <a:normAutofit/>
          </a:bodyPr>
          <a:lstStyle/>
          <a:p>
            <a:pPr marL="0" indent="3175">
              <a:buNone/>
              <a:defRPr/>
            </a:pPr>
            <a:r>
              <a:rPr lang="en-US" i="1" dirty="0">
                <a:sym typeface="Calibri" charset="0"/>
              </a:rPr>
              <a:t>You Learn to follow</a:t>
            </a:r>
            <a:r>
              <a:rPr lang="en-US" b="1" i="1" dirty="0">
                <a:sym typeface="Calibri" charset="0"/>
              </a:rPr>
              <a:t> 3 simple steps:</a:t>
            </a:r>
          </a:p>
          <a:p>
            <a:pPr>
              <a:buFont typeface="Arial" charset="0"/>
              <a:buNone/>
              <a:defRPr/>
            </a:pPr>
            <a:r>
              <a:rPr lang="en-US" b="1" dirty="0">
                <a:solidFill>
                  <a:srgbClr val="009BD1"/>
                </a:solidFill>
                <a:sym typeface="Calibri" charset="0"/>
              </a:rPr>
              <a:t>Ask, Advise, Refer</a:t>
            </a:r>
          </a:p>
          <a:p>
            <a:pPr marL="0" indent="3175">
              <a:buNone/>
              <a:defRPr/>
            </a:pPr>
            <a:r>
              <a:rPr lang="en-US" i="1" dirty="0">
                <a:sym typeface="Calibri" charset="0"/>
              </a:rPr>
              <a:t>ASHLine will take care of the rest!</a:t>
            </a:r>
          </a:p>
          <a:p>
            <a:pPr>
              <a:buFont typeface="Arial" charset="0"/>
              <a:buNone/>
              <a:defRPr/>
            </a:pPr>
            <a:endParaRPr lang="en-US" dirty="0">
              <a:sym typeface="Calibri" charset="0"/>
            </a:endParaRPr>
          </a:p>
        </p:txBody>
      </p:sp>
      <p:pic>
        <p:nvPicPr>
          <p:cNvPr id="4" name="Picture 3"/>
          <p:cNvPicPr>
            <a:picLocks noChangeAspect="1"/>
          </p:cNvPicPr>
          <p:nvPr/>
        </p:nvPicPr>
        <p:blipFill rotWithShape="1">
          <a:blip r:embed="rId3"/>
          <a:srcRect b="2439"/>
          <a:stretch/>
        </p:blipFill>
        <p:spPr>
          <a:xfrm>
            <a:off x="1507065" y="2929467"/>
            <a:ext cx="10430933" cy="392853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0974416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3189" y="2323336"/>
            <a:ext cx="7884695" cy="1143000"/>
          </a:xfrm>
        </p:spPr>
        <p:txBody>
          <a:bodyPr/>
          <a:lstStyle/>
          <a:p>
            <a:r>
              <a:rPr lang="en-US" dirty="0"/>
              <a:t>Standard 10 </a:t>
            </a:r>
          </a:p>
        </p:txBody>
      </p:sp>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l="17548" t="34825" r="68176" b="7223"/>
          <a:stretch/>
        </p:blipFill>
        <p:spPr>
          <a:xfrm>
            <a:off x="8470233" y="274638"/>
            <a:ext cx="2430378" cy="6383396"/>
          </a:xfrm>
        </p:spPr>
      </p:pic>
    </p:spTree>
    <p:extLst>
      <p:ext uri="{BB962C8B-B14F-4D97-AF65-F5344CB8AC3E}">
        <p14:creationId xmlns:p14="http://schemas.microsoft.com/office/powerpoint/2010/main" val="423262750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hswstatic.com/gif/airplanes-work-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6111" y="4266409"/>
            <a:ext cx="4094954" cy="2729969"/>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a:xfrm>
            <a:off x="1591733" y="321732"/>
            <a:ext cx="8759254" cy="1045105"/>
          </a:xfrm>
        </p:spPr>
        <p:txBody>
          <a:bodyPr>
            <a:normAutofit fontScale="90000"/>
          </a:bodyPr>
          <a:lstStyle/>
          <a:p>
            <a:r>
              <a:rPr lang="en-US" dirty="0"/>
              <a:t>Power UP Trivia: </a:t>
            </a:r>
            <a:br>
              <a:rPr lang="en-US" dirty="0"/>
            </a:br>
            <a:r>
              <a:rPr lang="en-US" dirty="0"/>
              <a:t>When did these places become smoke free? </a:t>
            </a:r>
          </a:p>
        </p:txBody>
      </p:sp>
      <p:pic>
        <p:nvPicPr>
          <p:cNvPr id="1032" name="Picture 8" descr="https://static.pexels.com/photos/6267/menu-restaurant-vintage-table.jpg"/>
          <p:cNvPicPr>
            <a:picLocks noGrp="1" noChangeAspect="1" noChangeArrowheads="1"/>
          </p:cNvPicPr>
          <p:nvPr>
            <p:ph idx="1"/>
          </p:nvPr>
        </p:nvPicPr>
        <p:blipFill>
          <a:blip r:embed="rId4" cstate="print">
            <a:extLst>
              <a:ext uri="{28A0092B-C50C-407E-A947-70E740481C1C}">
                <a14:useLocalDpi xmlns:a14="http://schemas.microsoft.com/office/drawing/2010/main" val="0"/>
              </a:ext>
            </a:extLst>
          </a:blip>
          <a:srcRect/>
          <a:stretch>
            <a:fillRect/>
          </a:stretch>
        </p:blipFill>
        <p:spPr bwMode="auto">
          <a:xfrm>
            <a:off x="1273218" y="1845732"/>
            <a:ext cx="5322288" cy="3547861"/>
          </a:xfrm>
          <a:prstGeom prst="rect">
            <a:avLst/>
          </a:prstGeom>
          <a:noFill/>
          <a:extLst>
            <a:ext uri="{909E8E84-426E-40DD-AFC4-6F175D3DCCD1}">
              <a14:hiddenFill xmlns:a14="http://schemas.microsoft.com/office/drawing/2010/main">
                <a:solidFill>
                  <a:srgbClr val="FFFFFF"/>
                </a:solidFill>
              </a14:hiddenFill>
            </a:ext>
          </a:extLst>
        </p:spPr>
      </p:pic>
      <p:sp>
        <p:nvSpPr>
          <p:cNvPr id="6" name="AutoShape 12" descr="Image result for workplace"/>
          <p:cNvSpPr>
            <a:spLocks noChangeAspect="1" noChangeArrowheads="1"/>
          </p:cNvSpPr>
          <p:nvPr/>
        </p:nvSpPr>
        <p:spPr bwMode="auto">
          <a:xfrm>
            <a:off x="5943599" y="1786467"/>
            <a:ext cx="1794933" cy="179493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38" name="Picture 14" descr="http://realestate.trimble.com/sites/realestate.trimble.com/files/feature_product_images/manhattan-iwms-reduce-costs-optimize.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95506" y="2089680"/>
            <a:ext cx="5728739" cy="3822699"/>
          </a:xfrm>
          <a:prstGeom prst="rect">
            <a:avLst/>
          </a:prstGeom>
          <a:noFill/>
          <a:extLst>
            <a:ext uri="{909E8E84-426E-40DD-AFC4-6F175D3DCCD1}">
              <a14:hiddenFill xmlns:a14="http://schemas.microsoft.com/office/drawing/2010/main">
                <a:solidFill>
                  <a:srgbClr val="FFFFFF"/>
                </a:solidFill>
              </a14:hiddenFill>
            </a:ext>
          </a:extLst>
        </p:spPr>
      </p:pic>
      <p:pic>
        <p:nvPicPr>
          <p:cNvPr id="12" name="Content Placeholder 3"/>
          <p:cNvPicPr>
            <a:picLocks noChangeAspect="1"/>
          </p:cNvPicPr>
          <p:nvPr/>
        </p:nvPicPr>
        <p:blipFill>
          <a:blip r:embed="rId6"/>
          <a:stretch>
            <a:fillRect/>
          </a:stretch>
        </p:blipFill>
        <p:spPr>
          <a:xfrm>
            <a:off x="10350986" y="186266"/>
            <a:ext cx="1600201" cy="1600201"/>
          </a:xfrm>
          <a:prstGeom prst="rect">
            <a:avLst/>
          </a:prstGeom>
        </p:spPr>
      </p:pic>
    </p:spTree>
    <p:extLst>
      <p:ext uri="{BB962C8B-B14F-4D97-AF65-F5344CB8AC3E}">
        <p14:creationId xmlns:p14="http://schemas.microsoft.com/office/powerpoint/2010/main" val="58114166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42532" y="241747"/>
            <a:ext cx="9939867" cy="1143000"/>
          </a:xfrm>
        </p:spPr>
        <p:txBody>
          <a:bodyPr>
            <a:normAutofit/>
          </a:bodyPr>
          <a:lstStyle/>
          <a:p>
            <a:pPr algn="l"/>
            <a:r>
              <a:rPr lang="en-US" dirty="0"/>
              <a:t>4 Steps to Smoke Free Environment</a:t>
            </a:r>
          </a:p>
        </p:txBody>
      </p:sp>
      <p:graphicFrame>
        <p:nvGraphicFramePr>
          <p:cNvPr id="6" name="Diagram 5"/>
          <p:cNvGraphicFramePr/>
          <p:nvPr>
            <p:extLst/>
          </p:nvPr>
        </p:nvGraphicFramePr>
        <p:xfrm>
          <a:off x="1473200" y="1151467"/>
          <a:ext cx="10566400" cy="57065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8"/>
          <p:cNvSpPr txBox="1"/>
          <p:nvPr/>
        </p:nvSpPr>
        <p:spPr>
          <a:xfrm>
            <a:off x="2015065" y="2571091"/>
            <a:ext cx="1151467"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6000" b="1" dirty="0">
                <a:ln w="22225">
                  <a:solidFill>
                    <a:schemeClr val="accent2"/>
                  </a:solidFill>
                  <a:prstDash val="solid"/>
                </a:ln>
                <a:solidFill>
                  <a:schemeClr val="accent2">
                    <a:lumMod val="40000"/>
                    <a:lumOff val="60000"/>
                  </a:schemeClr>
                </a:solidFill>
              </a:rPr>
              <a:t>1</a:t>
            </a:r>
            <a:endParaRPr lang="en-US" sz="6000" dirty="0"/>
          </a:p>
        </p:txBody>
      </p:sp>
    </p:spTree>
    <p:extLst>
      <p:ext uri="{BB962C8B-B14F-4D97-AF65-F5344CB8AC3E}">
        <p14:creationId xmlns:p14="http://schemas.microsoft.com/office/powerpoint/2010/main" val="763184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42532" y="241747"/>
            <a:ext cx="9939867" cy="1143000"/>
          </a:xfrm>
        </p:spPr>
        <p:txBody>
          <a:bodyPr>
            <a:normAutofit/>
          </a:bodyPr>
          <a:lstStyle/>
          <a:p>
            <a:pPr algn="l"/>
            <a:r>
              <a:rPr lang="en-US" dirty="0"/>
              <a:t>4 Steps to Smoke Free Environment</a:t>
            </a:r>
          </a:p>
        </p:txBody>
      </p:sp>
      <p:graphicFrame>
        <p:nvGraphicFramePr>
          <p:cNvPr id="6" name="Diagram 5"/>
          <p:cNvGraphicFramePr/>
          <p:nvPr/>
        </p:nvGraphicFramePr>
        <p:xfrm>
          <a:off x="1473200" y="1151467"/>
          <a:ext cx="10566400" cy="57065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8"/>
          <p:cNvSpPr txBox="1"/>
          <p:nvPr/>
        </p:nvSpPr>
        <p:spPr>
          <a:xfrm>
            <a:off x="2048933" y="2529131"/>
            <a:ext cx="1134533"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6000" b="1" dirty="0">
                <a:ln w="22225">
                  <a:solidFill>
                    <a:schemeClr val="accent2"/>
                  </a:solidFill>
                  <a:prstDash val="solid"/>
                </a:ln>
                <a:solidFill>
                  <a:schemeClr val="accent2">
                    <a:lumMod val="40000"/>
                    <a:lumOff val="60000"/>
                  </a:schemeClr>
                </a:solidFill>
              </a:rPr>
              <a:t>1</a:t>
            </a:r>
            <a:endParaRPr lang="en-US" sz="6000" dirty="0"/>
          </a:p>
        </p:txBody>
      </p:sp>
      <p:sp>
        <p:nvSpPr>
          <p:cNvPr id="7" name="TextBox 6"/>
          <p:cNvSpPr txBox="1"/>
          <p:nvPr/>
        </p:nvSpPr>
        <p:spPr>
          <a:xfrm>
            <a:off x="4775200" y="1908830"/>
            <a:ext cx="1134533" cy="1015663"/>
          </a:xfrm>
          <a:prstGeom prst="rect">
            <a:avLst/>
          </a:prstGeom>
          <a:noFill/>
          <a:ln>
            <a:solidFill>
              <a:schemeClr val="accent4"/>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6000" b="1" dirty="0">
                <a:ln w="22225">
                  <a:solidFill>
                    <a:schemeClr val="accent4"/>
                  </a:solidFill>
                  <a:prstDash val="solid"/>
                </a:ln>
                <a:solidFill>
                  <a:schemeClr val="accent4">
                    <a:lumMod val="40000"/>
                    <a:lumOff val="60000"/>
                  </a:schemeClr>
                </a:solidFill>
              </a:rPr>
              <a:t>2</a:t>
            </a:r>
            <a:endParaRPr lang="en-US" sz="6000" dirty="0">
              <a:ln w="22225">
                <a:solidFill>
                  <a:schemeClr val="accent4"/>
                </a:solidFill>
                <a:prstDash val="solid"/>
              </a:ln>
              <a:solidFill>
                <a:schemeClr val="accent4">
                  <a:lumMod val="40000"/>
                  <a:lumOff val="60000"/>
                </a:schemeClr>
              </a:solidFill>
            </a:endParaRPr>
          </a:p>
        </p:txBody>
      </p:sp>
    </p:spTree>
    <p:extLst>
      <p:ext uri="{BB962C8B-B14F-4D97-AF65-F5344CB8AC3E}">
        <p14:creationId xmlns:p14="http://schemas.microsoft.com/office/powerpoint/2010/main" val="76293183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42532" y="241747"/>
            <a:ext cx="9939867" cy="1143000"/>
          </a:xfrm>
        </p:spPr>
        <p:txBody>
          <a:bodyPr>
            <a:normAutofit/>
          </a:bodyPr>
          <a:lstStyle/>
          <a:p>
            <a:pPr algn="l"/>
            <a:r>
              <a:rPr lang="en-US" dirty="0"/>
              <a:t>4 Steps to Smoke Free Environment</a:t>
            </a:r>
          </a:p>
        </p:txBody>
      </p:sp>
      <p:graphicFrame>
        <p:nvGraphicFramePr>
          <p:cNvPr id="6" name="Diagram 5"/>
          <p:cNvGraphicFramePr/>
          <p:nvPr/>
        </p:nvGraphicFramePr>
        <p:xfrm>
          <a:off x="1473200" y="1151467"/>
          <a:ext cx="10566400" cy="57065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8"/>
          <p:cNvSpPr txBox="1"/>
          <p:nvPr/>
        </p:nvSpPr>
        <p:spPr>
          <a:xfrm>
            <a:off x="2048933" y="2529131"/>
            <a:ext cx="1134533"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6000" b="1" dirty="0">
                <a:ln w="22225">
                  <a:solidFill>
                    <a:schemeClr val="accent2"/>
                  </a:solidFill>
                  <a:prstDash val="solid"/>
                </a:ln>
                <a:solidFill>
                  <a:schemeClr val="accent2">
                    <a:lumMod val="40000"/>
                    <a:lumOff val="60000"/>
                  </a:schemeClr>
                </a:solidFill>
              </a:rPr>
              <a:t>1</a:t>
            </a:r>
            <a:endParaRPr lang="en-US" sz="6000" dirty="0"/>
          </a:p>
        </p:txBody>
      </p:sp>
      <p:sp>
        <p:nvSpPr>
          <p:cNvPr id="7" name="TextBox 6"/>
          <p:cNvSpPr txBox="1"/>
          <p:nvPr/>
        </p:nvSpPr>
        <p:spPr>
          <a:xfrm>
            <a:off x="4775200" y="1908830"/>
            <a:ext cx="1134533" cy="1015663"/>
          </a:xfrm>
          <a:prstGeom prst="rect">
            <a:avLst/>
          </a:prstGeom>
          <a:noFill/>
          <a:ln>
            <a:solidFill>
              <a:schemeClr val="accent4"/>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6000" b="1" dirty="0">
                <a:ln w="22225">
                  <a:solidFill>
                    <a:schemeClr val="accent4"/>
                  </a:solidFill>
                  <a:prstDash val="solid"/>
                </a:ln>
                <a:solidFill>
                  <a:schemeClr val="accent4">
                    <a:lumMod val="40000"/>
                    <a:lumOff val="60000"/>
                  </a:schemeClr>
                </a:solidFill>
              </a:rPr>
              <a:t>2</a:t>
            </a:r>
            <a:endParaRPr lang="en-US" sz="6000" dirty="0">
              <a:ln w="22225">
                <a:solidFill>
                  <a:schemeClr val="accent4"/>
                </a:solidFill>
                <a:prstDash val="solid"/>
              </a:ln>
              <a:solidFill>
                <a:schemeClr val="accent4">
                  <a:lumMod val="40000"/>
                  <a:lumOff val="60000"/>
                </a:schemeClr>
              </a:solidFill>
            </a:endParaRPr>
          </a:p>
        </p:txBody>
      </p:sp>
      <p:sp>
        <p:nvSpPr>
          <p:cNvPr id="8" name="TextBox 7"/>
          <p:cNvSpPr txBox="1"/>
          <p:nvPr/>
        </p:nvSpPr>
        <p:spPr>
          <a:xfrm>
            <a:off x="7501467" y="1278804"/>
            <a:ext cx="1134533" cy="1015663"/>
          </a:xfrm>
          <a:prstGeom prst="rect">
            <a:avLst/>
          </a:prstGeom>
          <a:noFill/>
          <a:ln>
            <a:solidFill>
              <a:schemeClr val="accent6">
                <a:lumMod val="75000"/>
              </a:schemeClr>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6000" b="1" dirty="0">
                <a:ln w="22225">
                  <a:solidFill>
                    <a:schemeClr val="accent6">
                      <a:lumMod val="75000"/>
                    </a:schemeClr>
                  </a:solidFill>
                  <a:prstDash val="solid"/>
                </a:ln>
                <a:solidFill>
                  <a:schemeClr val="accent6">
                    <a:lumMod val="40000"/>
                    <a:lumOff val="60000"/>
                  </a:schemeClr>
                </a:solidFill>
              </a:rPr>
              <a:t>3</a:t>
            </a:r>
            <a:endParaRPr lang="en-US" sz="6000" dirty="0">
              <a:ln w="22225">
                <a:solidFill>
                  <a:schemeClr val="accent6">
                    <a:lumMod val="75000"/>
                  </a:schemeClr>
                </a:solidFill>
                <a:prstDash val="solid"/>
              </a:ln>
              <a:solidFill>
                <a:schemeClr val="accent6">
                  <a:lumMod val="40000"/>
                  <a:lumOff val="60000"/>
                </a:schemeClr>
              </a:solidFill>
            </a:endParaRPr>
          </a:p>
        </p:txBody>
      </p:sp>
      <p:sp>
        <p:nvSpPr>
          <p:cNvPr id="3" name="TextBox 2"/>
          <p:cNvSpPr txBox="1"/>
          <p:nvPr/>
        </p:nvSpPr>
        <p:spPr>
          <a:xfrm>
            <a:off x="6790267" y="4842934"/>
            <a:ext cx="2980266" cy="1477328"/>
          </a:xfrm>
          <a:prstGeom prst="rect">
            <a:avLst/>
          </a:prstGeom>
          <a:ln w="57150">
            <a:solidFill>
              <a:schemeClr val="accent6"/>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400" dirty="0"/>
              <a:t>File a complain: </a:t>
            </a:r>
            <a:endParaRPr lang="en-US" sz="2400" b="1" dirty="0"/>
          </a:p>
          <a:p>
            <a:r>
              <a:rPr lang="en-US" sz="2400" dirty="0"/>
              <a:t>1-877-297-8677 or </a:t>
            </a:r>
          </a:p>
          <a:p>
            <a:r>
              <a:rPr lang="en-US" sz="2400" dirty="0"/>
              <a:t>Smokefreearizona.org</a:t>
            </a:r>
          </a:p>
          <a:p>
            <a:endParaRPr lang="en-US" dirty="0"/>
          </a:p>
        </p:txBody>
      </p:sp>
    </p:spTree>
    <p:extLst>
      <p:ext uri="{BB962C8B-B14F-4D97-AF65-F5344CB8AC3E}">
        <p14:creationId xmlns:p14="http://schemas.microsoft.com/office/powerpoint/2010/main" val="137431601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3200" y="241747"/>
            <a:ext cx="10109200" cy="1143000"/>
          </a:xfrm>
        </p:spPr>
        <p:txBody>
          <a:bodyPr>
            <a:normAutofit/>
          </a:bodyPr>
          <a:lstStyle/>
          <a:p>
            <a:pPr algn="l"/>
            <a:r>
              <a:rPr lang="en-US" dirty="0"/>
              <a:t>4 Steps to Smoke Free Environment</a:t>
            </a:r>
          </a:p>
        </p:txBody>
      </p:sp>
      <p:graphicFrame>
        <p:nvGraphicFramePr>
          <p:cNvPr id="6" name="Diagram 5"/>
          <p:cNvGraphicFramePr/>
          <p:nvPr/>
        </p:nvGraphicFramePr>
        <p:xfrm>
          <a:off x="1473200" y="1151467"/>
          <a:ext cx="10566400" cy="57065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8"/>
          <p:cNvSpPr txBox="1"/>
          <p:nvPr/>
        </p:nvSpPr>
        <p:spPr>
          <a:xfrm>
            <a:off x="2048933" y="2529131"/>
            <a:ext cx="1134533"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6000" b="1" dirty="0">
                <a:ln w="22225">
                  <a:solidFill>
                    <a:schemeClr val="accent2"/>
                  </a:solidFill>
                  <a:prstDash val="solid"/>
                </a:ln>
                <a:solidFill>
                  <a:schemeClr val="accent2">
                    <a:lumMod val="40000"/>
                    <a:lumOff val="60000"/>
                  </a:schemeClr>
                </a:solidFill>
              </a:rPr>
              <a:t>1</a:t>
            </a:r>
            <a:endParaRPr lang="en-US" sz="6000" dirty="0"/>
          </a:p>
        </p:txBody>
      </p:sp>
      <p:sp>
        <p:nvSpPr>
          <p:cNvPr id="7" name="TextBox 6"/>
          <p:cNvSpPr txBox="1"/>
          <p:nvPr/>
        </p:nvSpPr>
        <p:spPr>
          <a:xfrm>
            <a:off x="4775200" y="1908830"/>
            <a:ext cx="1134533" cy="1015663"/>
          </a:xfrm>
          <a:prstGeom prst="rect">
            <a:avLst/>
          </a:prstGeom>
          <a:noFill/>
          <a:ln>
            <a:solidFill>
              <a:schemeClr val="accent4"/>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6000" b="1" dirty="0">
                <a:ln w="22225">
                  <a:solidFill>
                    <a:schemeClr val="accent4"/>
                  </a:solidFill>
                  <a:prstDash val="solid"/>
                </a:ln>
                <a:solidFill>
                  <a:schemeClr val="accent4">
                    <a:lumMod val="40000"/>
                    <a:lumOff val="60000"/>
                  </a:schemeClr>
                </a:solidFill>
              </a:rPr>
              <a:t>2</a:t>
            </a:r>
            <a:endParaRPr lang="en-US" sz="6000" dirty="0">
              <a:ln w="22225">
                <a:solidFill>
                  <a:schemeClr val="accent4"/>
                </a:solidFill>
                <a:prstDash val="solid"/>
              </a:ln>
              <a:solidFill>
                <a:schemeClr val="accent4">
                  <a:lumMod val="40000"/>
                  <a:lumOff val="60000"/>
                </a:schemeClr>
              </a:solidFill>
            </a:endParaRPr>
          </a:p>
        </p:txBody>
      </p:sp>
      <p:sp>
        <p:nvSpPr>
          <p:cNvPr id="8" name="TextBox 7"/>
          <p:cNvSpPr txBox="1"/>
          <p:nvPr/>
        </p:nvSpPr>
        <p:spPr>
          <a:xfrm>
            <a:off x="7501467" y="1278804"/>
            <a:ext cx="1134533" cy="1015663"/>
          </a:xfrm>
          <a:prstGeom prst="rect">
            <a:avLst/>
          </a:prstGeom>
          <a:noFill/>
          <a:ln>
            <a:solidFill>
              <a:schemeClr val="accent6">
                <a:lumMod val="75000"/>
              </a:schemeClr>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6000" b="1" dirty="0">
                <a:ln w="22225">
                  <a:solidFill>
                    <a:schemeClr val="accent6">
                      <a:lumMod val="75000"/>
                    </a:schemeClr>
                  </a:solidFill>
                  <a:prstDash val="solid"/>
                </a:ln>
                <a:solidFill>
                  <a:schemeClr val="accent6">
                    <a:lumMod val="40000"/>
                    <a:lumOff val="60000"/>
                  </a:schemeClr>
                </a:solidFill>
              </a:rPr>
              <a:t>3</a:t>
            </a:r>
            <a:endParaRPr lang="en-US" sz="6000" dirty="0">
              <a:ln w="22225">
                <a:solidFill>
                  <a:schemeClr val="accent6">
                    <a:lumMod val="75000"/>
                  </a:schemeClr>
                </a:solidFill>
                <a:prstDash val="solid"/>
              </a:ln>
              <a:solidFill>
                <a:schemeClr val="accent6">
                  <a:lumMod val="40000"/>
                  <a:lumOff val="60000"/>
                </a:schemeClr>
              </a:solidFill>
            </a:endParaRPr>
          </a:p>
        </p:txBody>
      </p:sp>
      <p:sp>
        <p:nvSpPr>
          <p:cNvPr id="10" name="TextBox 9"/>
          <p:cNvSpPr txBox="1"/>
          <p:nvPr/>
        </p:nvSpPr>
        <p:spPr>
          <a:xfrm>
            <a:off x="10447867" y="631125"/>
            <a:ext cx="1134533" cy="1015663"/>
          </a:xfrm>
          <a:prstGeom prst="rect">
            <a:avLst/>
          </a:prstGeom>
          <a:noFill/>
          <a:ln>
            <a:solidFill>
              <a:schemeClr val="accent3">
                <a:lumMod val="75000"/>
              </a:schemeClr>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6000" b="1" dirty="0">
                <a:ln w="22225">
                  <a:solidFill>
                    <a:schemeClr val="accent3">
                      <a:lumMod val="75000"/>
                    </a:schemeClr>
                  </a:solidFill>
                  <a:prstDash val="solid"/>
                </a:ln>
                <a:solidFill>
                  <a:schemeClr val="accent3">
                    <a:lumMod val="40000"/>
                    <a:lumOff val="60000"/>
                  </a:schemeClr>
                </a:solidFill>
              </a:rPr>
              <a:t>4</a:t>
            </a:r>
            <a:endParaRPr lang="en-US" sz="6000" dirty="0">
              <a:ln w="22225">
                <a:solidFill>
                  <a:schemeClr val="accent3">
                    <a:lumMod val="75000"/>
                  </a:schemeClr>
                </a:solidFill>
                <a:prstDash val="solid"/>
              </a:ln>
              <a:solidFill>
                <a:schemeClr val="accent3">
                  <a:lumMod val="40000"/>
                  <a:lumOff val="60000"/>
                </a:schemeClr>
              </a:solidFill>
            </a:endParaRPr>
          </a:p>
        </p:txBody>
      </p:sp>
    </p:spTree>
    <p:extLst>
      <p:ext uri="{BB962C8B-B14F-4D97-AF65-F5344CB8AC3E}">
        <p14:creationId xmlns:p14="http://schemas.microsoft.com/office/powerpoint/2010/main" val="549682757"/>
      </p:ext>
    </p:extLst>
  </p:cSld>
  <p:clrMapOvr>
    <a:masterClrMapping/>
  </p:clrMapOvr>
</p:sld>
</file>

<file path=ppt/theme/theme1.xml><?xml version="1.0" encoding="utf-8"?>
<a:theme xmlns:a="http://schemas.openxmlformats.org/drawingml/2006/main" name="Empow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Empower" id="{18168422-6085-47CE-80E2-3380299593C3}" vid="{33165EAB-06E0-4435-AAB4-16A21A840EB4}"/>
    </a:ext>
  </a:extLst>
</a:theme>
</file>

<file path=ppt/theme/theme2.xml><?xml version="1.0" encoding="utf-8"?>
<a:theme xmlns:a="http://schemas.openxmlformats.org/drawingml/2006/main" name="Empower ppt_rev">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Empower</Template>
  <TotalTime>11321</TotalTime>
  <Words>20541</Words>
  <Application>Microsoft Office PowerPoint</Application>
  <PresentationFormat>Custom</PresentationFormat>
  <Paragraphs>1903</Paragraphs>
  <Slides>130</Slides>
  <Notes>130</Notes>
  <HiddenSlides>0</HiddenSlides>
  <MMClips>0</MMClips>
  <ScaleCrop>false</ScaleCrop>
  <HeadingPairs>
    <vt:vector size="4" baseType="variant">
      <vt:variant>
        <vt:lpstr>Theme</vt:lpstr>
      </vt:variant>
      <vt:variant>
        <vt:i4>2</vt:i4>
      </vt:variant>
      <vt:variant>
        <vt:lpstr>Slide Titles</vt:lpstr>
      </vt:variant>
      <vt:variant>
        <vt:i4>130</vt:i4>
      </vt:variant>
    </vt:vector>
  </HeadingPairs>
  <TitlesOfParts>
    <vt:vector size="132" baseType="lpstr">
      <vt:lpstr>Empower</vt:lpstr>
      <vt:lpstr>Empower ppt_rev</vt:lpstr>
      <vt:lpstr>Power Up!  Empower Basic</vt:lpstr>
      <vt:lpstr>The Power of Lunch</vt:lpstr>
      <vt:lpstr>PowerPoint Presentation</vt:lpstr>
      <vt:lpstr>In the first few years of life, more than one million new neural connections form every second </vt:lpstr>
      <vt:lpstr>  </vt:lpstr>
      <vt:lpstr>PowerPoint Presentation</vt:lpstr>
      <vt:lpstr>PowerPoint Presentation</vt:lpstr>
      <vt:lpstr>How Policy Impacts Children</vt:lpstr>
      <vt:lpstr>Healthy Habits For Life </vt:lpstr>
      <vt:lpstr>Power UP</vt:lpstr>
      <vt:lpstr>Agenda </vt:lpstr>
      <vt:lpstr>Power Plan</vt:lpstr>
      <vt:lpstr>PowerPoint Presentation</vt:lpstr>
      <vt:lpstr>PowerPoint Presentation</vt:lpstr>
      <vt:lpstr>Not a one size fits all</vt:lpstr>
      <vt:lpstr>PowerPoint Presentation</vt:lpstr>
      <vt:lpstr>Power UP</vt:lpstr>
      <vt:lpstr>Standard 1 </vt:lpstr>
      <vt:lpstr>PowerPoint Presentation</vt:lpstr>
      <vt:lpstr>PowerPoint Presentation</vt:lpstr>
      <vt:lpstr>PowerPoint Presentation</vt:lpstr>
      <vt:lpstr>The Standard</vt:lpstr>
      <vt:lpstr>PowerPoint Presentation</vt:lpstr>
      <vt:lpstr>PowerPoint Presentation</vt:lpstr>
      <vt:lpstr>Name the activity</vt:lpstr>
      <vt:lpstr>PowerPoint Presentation</vt:lpstr>
      <vt:lpstr>PowerPoint Presentation</vt:lpstr>
      <vt:lpstr>PowerPoint Presentation</vt:lpstr>
      <vt:lpstr>Why is Sun Safety Important?</vt:lpstr>
      <vt:lpstr>Why is Sun Safety Important?</vt:lpstr>
      <vt:lpstr>Sun Safety Practices</vt:lpstr>
      <vt:lpstr>PowerPoint Presentation</vt:lpstr>
      <vt:lpstr>Sunscreen Considerations</vt:lpstr>
      <vt:lpstr>YOU are a Role Model</vt:lpstr>
      <vt:lpstr>PowerPoint Presentation</vt:lpstr>
      <vt:lpstr>Standard 3</vt:lpstr>
      <vt:lpstr>PowerPoint Presentation</vt:lpstr>
      <vt:lpstr>PowerPoint Presentation</vt:lpstr>
      <vt:lpstr>Breastfeeding Friendly Environment  Applies to ALL Empower Facilities</vt:lpstr>
      <vt:lpstr>The Standard</vt:lpstr>
      <vt:lpstr>PowerPoint Presentation</vt:lpstr>
      <vt:lpstr>PowerPoint Presentation</vt:lpstr>
      <vt:lpstr>PowerPoint Presentation</vt:lpstr>
      <vt:lpstr>PowerPoint Presentation</vt:lpstr>
      <vt:lpstr>Standard 4</vt:lpstr>
      <vt:lpstr>PowerPoint Presentation</vt:lpstr>
      <vt:lpstr>Standard</vt:lpstr>
      <vt:lpstr>PowerPoint Presentation</vt:lpstr>
      <vt:lpstr>Is this reimbursable? </vt:lpstr>
      <vt:lpstr>PowerPoint Presentation</vt:lpstr>
      <vt:lpstr>PowerPoint Presentation</vt:lpstr>
      <vt:lpstr>Standard 5</vt:lpstr>
      <vt:lpstr>Power Up: Sugar Rush</vt:lpstr>
      <vt:lpstr>Can’t Replace the Original</vt:lpstr>
      <vt:lpstr>It All Adds Up </vt:lpstr>
      <vt:lpstr>Tooth Decay</vt:lpstr>
      <vt:lpstr>Empower Standard</vt:lpstr>
      <vt:lpstr>Judge the Juice by It’s Cover!</vt:lpstr>
      <vt:lpstr>I’m Thirsty…..</vt:lpstr>
      <vt:lpstr>PowerPoint Presentation</vt:lpstr>
      <vt:lpstr>Standard 6</vt:lpstr>
      <vt:lpstr>The Importance of Family-Style Meals</vt:lpstr>
      <vt:lpstr>The Standard</vt:lpstr>
      <vt:lpstr>Who’s role is this?  Child or Adult </vt:lpstr>
      <vt:lpstr>Table Talk</vt:lpstr>
      <vt:lpstr>Table Talk</vt:lpstr>
      <vt:lpstr>Set-up for success</vt:lpstr>
      <vt:lpstr>Food from Home</vt:lpstr>
      <vt:lpstr>PowerPoint Presentation</vt:lpstr>
      <vt:lpstr>Standard 7</vt:lpstr>
      <vt:lpstr>True or False </vt:lpstr>
      <vt:lpstr>PowerPoint Presentation</vt:lpstr>
      <vt:lpstr>PowerPoint Presentation</vt:lpstr>
      <vt:lpstr>PowerPoint Presentation</vt:lpstr>
      <vt:lpstr>The Standard</vt:lpstr>
      <vt:lpstr>Oral Health Practices in Your Care</vt:lpstr>
      <vt:lpstr>Power Up</vt:lpstr>
      <vt:lpstr>Oral Health Role Models</vt:lpstr>
      <vt:lpstr>PowerPoint Presentation</vt:lpstr>
      <vt:lpstr>PowerPoint Presentation</vt:lpstr>
      <vt:lpstr>Standard 8</vt:lpstr>
      <vt:lpstr>PowerPoint Presentation</vt:lpstr>
      <vt:lpstr>The Standard</vt:lpstr>
      <vt:lpstr>PowerPoint Presentation</vt:lpstr>
      <vt:lpstr>Training Resources</vt:lpstr>
      <vt:lpstr>PowerPoint Presentation</vt:lpstr>
      <vt:lpstr>Standard 9</vt:lpstr>
      <vt:lpstr>PowerPoint Presentation</vt:lpstr>
      <vt:lpstr>Power Up: True or False</vt:lpstr>
      <vt:lpstr>Making available information on the dangers of second and thirdhand smoke.</vt:lpstr>
      <vt:lpstr>Second and Thirdhand Smoke Information</vt:lpstr>
      <vt:lpstr>Supercharge Standard 9  (optional)</vt:lpstr>
      <vt:lpstr>ASHLine Training</vt:lpstr>
      <vt:lpstr>Standard 10 </vt:lpstr>
      <vt:lpstr>Power UP Trivia:  When did these places become smoke free? </vt:lpstr>
      <vt:lpstr>4 Steps to Smoke Free Environment</vt:lpstr>
      <vt:lpstr>4 Steps to Smoke Free Environment</vt:lpstr>
      <vt:lpstr>4 Steps to Smoke Free Environment</vt:lpstr>
      <vt:lpstr>4 Steps to Smoke Free Environment</vt:lpstr>
      <vt:lpstr>PowerPoint Presentation</vt:lpstr>
      <vt:lpstr>PowerPoint Presentation</vt:lpstr>
      <vt:lpstr>What Would You Do?</vt:lpstr>
      <vt:lpstr>Family Engagement</vt:lpstr>
      <vt:lpstr>How Do You Do It?</vt:lpstr>
      <vt:lpstr>How Do You Do It? </vt:lpstr>
      <vt:lpstr>Market Empower with Families</vt:lpstr>
      <vt:lpstr>How Do You Do It?</vt:lpstr>
      <vt:lpstr>PowerPoint Presentation</vt:lpstr>
      <vt:lpstr>PowerPoint Presentation</vt:lpstr>
      <vt:lpstr>PowerPoint Presentation</vt:lpstr>
      <vt:lpstr>Rosie</vt:lpstr>
      <vt:lpstr>Written Policies</vt:lpstr>
      <vt:lpstr>Power UP my Policy </vt:lpstr>
      <vt:lpstr>Sample Policy Available</vt:lpstr>
      <vt:lpstr>What Standard?</vt:lpstr>
      <vt:lpstr>What Standard?</vt:lpstr>
      <vt:lpstr>What Standard?</vt:lpstr>
      <vt:lpstr>What Standard?</vt:lpstr>
      <vt:lpstr>Power UP my Policy </vt:lpstr>
      <vt:lpstr>PowerPoint Presentation</vt:lpstr>
      <vt:lpstr>Empower Guidebook</vt:lpstr>
      <vt:lpstr> www.theempowerpack.org </vt:lpstr>
      <vt:lpstr>PowerPoint Presentation</vt:lpstr>
      <vt:lpstr>PowerPoint Presentation</vt:lpstr>
      <vt:lpstr>Training Resources</vt:lpstr>
      <vt:lpstr>Local Resources</vt:lpstr>
      <vt:lpstr>PowerPoint Presentation</vt:lpstr>
      <vt:lpstr>PowerPoint Presentation</vt:lpstr>
      <vt:lpstr>Evaluation</vt:lpstr>
      <vt:lpstr>Thank you for being an  Empower Superhero</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Empower Basic 30 min</dc:title>
  <dc:creator>Cynthia Melde</dc:creator>
  <cp:lastModifiedBy>Susan Briody</cp:lastModifiedBy>
  <cp:revision>229</cp:revision>
  <cp:lastPrinted>2017-02-13T16:57:43Z</cp:lastPrinted>
  <dcterms:created xsi:type="dcterms:W3CDTF">2017-02-06T20:34:20Z</dcterms:created>
  <dcterms:modified xsi:type="dcterms:W3CDTF">2017-11-29T17:33:03Z</dcterms:modified>
</cp:coreProperties>
</file>