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 id="2147483852" r:id="rId2"/>
  </p:sldMasterIdLst>
  <p:notesMasterIdLst>
    <p:notesMasterId r:id="rId74"/>
  </p:notesMasterIdLst>
  <p:sldIdLst>
    <p:sldId id="456" r:id="rId3"/>
    <p:sldId id="257" r:id="rId4"/>
    <p:sldId id="350" r:id="rId5"/>
    <p:sldId id="258" r:id="rId6"/>
    <p:sldId id="346" r:id="rId7"/>
    <p:sldId id="441" r:id="rId8"/>
    <p:sldId id="349" r:id="rId9"/>
    <p:sldId id="354" r:id="rId10"/>
    <p:sldId id="353" r:id="rId11"/>
    <p:sldId id="352" r:id="rId12"/>
    <p:sldId id="347" r:id="rId13"/>
    <p:sldId id="421" r:id="rId14"/>
    <p:sldId id="281" r:id="rId15"/>
    <p:sldId id="282" r:id="rId16"/>
    <p:sldId id="365" r:id="rId17"/>
    <p:sldId id="286" r:id="rId18"/>
    <p:sldId id="362" r:id="rId19"/>
    <p:sldId id="287" r:id="rId20"/>
    <p:sldId id="325" r:id="rId21"/>
    <p:sldId id="328" r:id="rId22"/>
    <p:sldId id="330" r:id="rId23"/>
    <p:sldId id="372" r:id="rId24"/>
    <p:sldId id="288" r:id="rId25"/>
    <p:sldId id="289" r:id="rId26"/>
    <p:sldId id="383" r:id="rId27"/>
    <p:sldId id="290" r:id="rId28"/>
    <p:sldId id="442" r:id="rId29"/>
    <p:sldId id="294" r:id="rId30"/>
    <p:sldId id="374" r:id="rId31"/>
    <p:sldId id="386" r:id="rId32"/>
    <p:sldId id="387" r:id="rId33"/>
    <p:sldId id="293" r:id="rId34"/>
    <p:sldId id="443" r:id="rId35"/>
    <p:sldId id="341" r:id="rId36"/>
    <p:sldId id="295" r:id="rId37"/>
    <p:sldId id="391" r:id="rId38"/>
    <p:sldId id="438" r:id="rId39"/>
    <p:sldId id="452" r:id="rId40"/>
    <p:sldId id="297" r:id="rId41"/>
    <p:sldId id="319" r:id="rId42"/>
    <p:sldId id="317" r:id="rId43"/>
    <p:sldId id="322" r:id="rId44"/>
    <p:sldId id="324" r:id="rId45"/>
    <p:sldId id="454" r:id="rId46"/>
    <p:sldId id="453" r:id="rId47"/>
    <p:sldId id="440" r:id="rId48"/>
    <p:sldId id="392" r:id="rId49"/>
    <p:sldId id="390" r:id="rId50"/>
    <p:sldId id="298" r:id="rId51"/>
    <p:sldId id="395" r:id="rId52"/>
    <p:sldId id="314" r:id="rId53"/>
    <p:sldId id="313" r:id="rId54"/>
    <p:sldId id="315" r:id="rId55"/>
    <p:sldId id="299" r:id="rId56"/>
    <p:sldId id="302" r:id="rId57"/>
    <p:sldId id="303" r:id="rId58"/>
    <p:sldId id="305" r:id="rId59"/>
    <p:sldId id="449" r:id="rId60"/>
    <p:sldId id="451" r:id="rId61"/>
    <p:sldId id="400" r:id="rId62"/>
    <p:sldId id="402" r:id="rId63"/>
    <p:sldId id="447" r:id="rId64"/>
    <p:sldId id="406" r:id="rId65"/>
    <p:sldId id="408" r:id="rId66"/>
    <p:sldId id="409" r:id="rId67"/>
    <p:sldId id="410" r:id="rId68"/>
    <p:sldId id="430" r:id="rId69"/>
    <p:sldId id="413" r:id="rId70"/>
    <p:sldId id="446" r:id="rId71"/>
    <p:sldId id="416" r:id="rId72"/>
    <p:sldId id="448" r:id="rId73"/>
  </p:sldIdLst>
  <p:sldSz cx="12192000" cy="6858000"/>
  <p:notesSz cx="6858000" cy="9239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ynthia Melde" initials="C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72" autoAdjust="0"/>
    <p:restoredTop sz="77112" autoAdjust="0"/>
  </p:normalViewPr>
  <p:slideViewPr>
    <p:cSldViewPr snapToGrid="0">
      <p:cViewPr>
        <p:scale>
          <a:sx n="40" d="100"/>
          <a:sy n="40" d="100"/>
        </p:scale>
        <p:origin x="-1330" y="-34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1" d="100"/>
          <a:sy n="51" d="100"/>
        </p:scale>
        <p:origin x="-2693" y="-96"/>
      </p:cViewPr>
      <p:guideLst>
        <p:guide orient="horz" pos="291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iagrams/_rels/data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7C9867-744B-4F75-97EF-A91A9236BB46}" type="doc">
      <dgm:prSet loTypeId="urn:microsoft.com/office/officeart/2005/8/layout/gear1" loCatId="process" qsTypeId="urn:microsoft.com/office/officeart/2005/8/quickstyle/simple1" qsCatId="simple" csTypeId="urn:microsoft.com/office/officeart/2005/8/colors/accent1_2" csCatId="accent1" phldr="1"/>
      <dgm:spPr/>
    </dgm:pt>
    <dgm:pt modelId="{D215ECFA-0F5D-444D-B90E-B9DA573AC532}">
      <dgm:prSet phldrT="[Text]" custT="1"/>
      <dgm:spPr/>
      <dgm:t>
        <a:bodyPr/>
        <a:lstStyle/>
        <a:p>
          <a:pPr>
            <a:buFont typeface="Wingdings" pitchFamily="2" charset="2"/>
            <a:buChar char="ü"/>
          </a:pPr>
          <a:r>
            <a:rPr lang="en-US" sz="2400" dirty="0">
              <a:solidFill>
                <a:prstClr val="black"/>
              </a:solidFill>
              <a:ea typeface="+mj-ea"/>
              <a:cs typeface="+mj-cs"/>
            </a:rPr>
            <a:t>Provide 60 minutes of daily physical activity (teacher-led and free play</a:t>
          </a:r>
          <a:r>
            <a:rPr lang="en-US" sz="1500" dirty="0">
              <a:solidFill>
                <a:prstClr val="black"/>
              </a:solidFill>
              <a:ea typeface="+mj-ea"/>
              <a:cs typeface="+mj-cs"/>
            </a:rPr>
            <a:t>)</a:t>
          </a:r>
          <a:endParaRPr lang="en-US" sz="1500" dirty="0"/>
        </a:p>
      </dgm:t>
    </dgm:pt>
    <dgm:pt modelId="{B7D822E0-70DF-4548-B437-79C58AE976CD}" type="parTrans" cxnId="{6EA04568-6A61-402A-968E-E64EBEE47835}">
      <dgm:prSet/>
      <dgm:spPr/>
      <dgm:t>
        <a:bodyPr/>
        <a:lstStyle/>
        <a:p>
          <a:endParaRPr lang="en-US"/>
        </a:p>
      </dgm:t>
    </dgm:pt>
    <dgm:pt modelId="{A2A74CE2-4262-4D4C-811C-916C2CC61B9A}" type="sibTrans" cxnId="{6EA04568-6A61-402A-968E-E64EBEE47835}">
      <dgm:prSet/>
      <dgm:spPr/>
      <dgm:t>
        <a:bodyPr/>
        <a:lstStyle/>
        <a:p>
          <a:endParaRPr lang="en-US"/>
        </a:p>
      </dgm:t>
    </dgm:pt>
    <dgm:pt modelId="{22AB8F0C-EB63-41D1-84C2-73F4CBE23AA4}">
      <dgm:prSet phldrT="[Text]" custT="1"/>
      <dgm:spPr/>
      <dgm:t>
        <a:bodyPr/>
        <a:lstStyle/>
        <a:p>
          <a:pPr>
            <a:buFont typeface="Wingdings" pitchFamily="2" charset="2"/>
            <a:buChar char="ü"/>
          </a:pPr>
          <a:r>
            <a:rPr lang="en-US" sz="2400" dirty="0">
              <a:solidFill>
                <a:prstClr val="black"/>
              </a:solidFill>
              <a:ea typeface="+mj-ea"/>
              <a:cs typeface="+mj-cs"/>
            </a:rPr>
            <a:t>Do not allow more than 60 minutes of sedentary activity at a time</a:t>
          </a:r>
          <a:r>
            <a:rPr lang="en-US" sz="1500" dirty="0">
              <a:solidFill>
                <a:prstClr val="black"/>
              </a:solidFill>
              <a:ea typeface="+mj-ea"/>
              <a:cs typeface="+mj-cs"/>
            </a:rPr>
            <a:t>.</a:t>
          </a:r>
          <a:endParaRPr lang="en-US" sz="1500" dirty="0"/>
        </a:p>
      </dgm:t>
    </dgm:pt>
    <dgm:pt modelId="{095CF38B-D9E5-48D2-8B03-EC61EE6BA1DE}" type="parTrans" cxnId="{8167EDBE-0F0D-4300-A1B4-7476E421CA6A}">
      <dgm:prSet/>
      <dgm:spPr/>
      <dgm:t>
        <a:bodyPr/>
        <a:lstStyle/>
        <a:p>
          <a:endParaRPr lang="en-US"/>
        </a:p>
      </dgm:t>
    </dgm:pt>
    <dgm:pt modelId="{FC6597C1-1F5B-4BF7-86EF-4FA6C34EA89D}" type="sibTrans" cxnId="{8167EDBE-0F0D-4300-A1B4-7476E421CA6A}">
      <dgm:prSet/>
      <dgm:spPr/>
      <dgm:t>
        <a:bodyPr/>
        <a:lstStyle/>
        <a:p>
          <a:endParaRPr lang="en-US"/>
        </a:p>
      </dgm:t>
    </dgm:pt>
    <dgm:pt modelId="{CF706BDA-E663-44DA-A138-DB549FB0A6B0}">
      <dgm:prSet phldrT="[Text]" phldr="1"/>
      <dgm:spPr/>
      <dgm:t>
        <a:bodyPr/>
        <a:lstStyle/>
        <a:p>
          <a:endParaRPr lang="en-US" dirty="0"/>
        </a:p>
      </dgm:t>
    </dgm:pt>
    <dgm:pt modelId="{6E84A5AE-E5C2-48BE-843E-3124AE42DC32}" type="parTrans" cxnId="{FDF6B968-7E2F-4A14-8F37-93E8CEC90E19}">
      <dgm:prSet/>
      <dgm:spPr/>
      <dgm:t>
        <a:bodyPr/>
        <a:lstStyle/>
        <a:p>
          <a:endParaRPr lang="en-US"/>
        </a:p>
      </dgm:t>
    </dgm:pt>
    <dgm:pt modelId="{B68A7548-83D3-4F7D-B20F-5166AD1F8B80}" type="sibTrans" cxnId="{FDF6B968-7E2F-4A14-8F37-93E8CEC90E19}">
      <dgm:prSet/>
      <dgm:spPr/>
      <dgm:t>
        <a:bodyPr/>
        <a:lstStyle/>
        <a:p>
          <a:endParaRPr lang="en-US"/>
        </a:p>
      </dgm:t>
    </dgm:pt>
    <dgm:pt modelId="{2D9CF694-3224-4E20-BF86-DFB8514C7520}">
      <dgm:prSet/>
      <dgm:spPr/>
      <dgm:t>
        <a:bodyPr/>
        <a:lstStyle/>
        <a:p>
          <a:r>
            <a:rPr lang="en-US" dirty="0">
              <a:solidFill>
                <a:prstClr val="black"/>
              </a:solidFill>
              <a:ea typeface="+mj-ea"/>
              <a:cs typeface="+mj-cs"/>
            </a:rPr>
            <a:t>Limit screen time to 3 hours or less/week</a:t>
          </a:r>
        </a:p>
      </dgm:t>
    </dgm:pt>
    <dgm:pt modelId="{C5F9A210-F783-4BE5-B1C3-BBD7CF19E099}" type="parTrans" cxnId="{4139B14F-25D4-4E59-8B88-1E3E4C6554EA}">
      <dgm:prSet/>
      <dgm:spPr/>
      <dgm:t>
        <a:bodyPr/>
        <a:lstStyle/>
        <a:p>
          <a:endParaRPr lang="en-US"/>
        </a:p>
      </dgm:t>
    </dgm:pt>
    <dgm:pt modelId="{20FBDFF9-FFE2-4746-857F-D417E8C06AD6}" type="sibTrans" cxnId="{4139B14F-25D4-4E59-8B88-1E3E4C6554EA}">
      <dgm:prSet/>
      <dgm:spPr/>
      <dgm:t>
        <a:bodyPr/>
        <a:lstStyle/>
        <a:p>
          <a:endParaRPr lang="en-US"/>
        </a:p>
      </dgm:t>
    </dgm:pt>
    <dgm:pt modelId="{982A8A5E-710F-462A-AC86-EFA67C268210}" type="pres">
      <dgm:prSet presAssocID="{A27C9867-744B-4F75-97EF-A91A9236BB46}" presName="composite" presStyleCnt="0">
        <dgm:presLayoutVars>
          <dgm:chMax val="3"/>
          <dgm:animLvl val="lvl"/>
          <dgm:resizeHandles val="exact"/>
        </dgm:presLayoutVars>
      </dgm:prSet>
      <dgm:spPr/>
    </dgm:pt>
    <dgm:pt modelId="{0BEC13A9-104A-4B9C-91EC-146F23A2F480}" type="pres">
      <dgm:prSet presAssocID="{D215ECFA-0F5D-444D-B90E-B9DA573AC532}" presName="gear1" presStyleLbl="node1" presStyleIdx="0" presStyleCnt="3">
        <dgm:presLayoutVars>
          <dgm:chMax val="1"/>
          <dgm:bulletEnabled val="1"/>
        </dgm:presLayoutVars>
      </dgm:prSet>
      <dgm:spPr/>
      <dgm:t>
        <a:bodyPr/>
        <a:lstStyle/>
        <a:p>
          <a:endParaRPr lang="en-US"/>
        </a:p>
      </dgm:t>
    </dgm:pt>
    <dgm:pt modelId="{2FBF9CE1-BBED-4ECC-810F-24D91F4F98BF}" type="pres">
      <dgm:prSet presAssocID="{D215ECFA-0F5D-444D-B90E-B9DA573AC532}" presName="gear1srcNode" presStyleLbl="node1" presStyleIdx="0" presStyleCnt="3"/>
      <dgm:spPr/>
      <dgm:t>
        <a:bodyPr/>
        <a:lstStyle/>
        <a:p>
          <a:endParaRPr lang="en-US"/>
        </a:p>
      </dgm:t>
    </dgm:pt>
    <dgm:pt modelId="{1BFC2C65-0C71-4D1A-B2EE-36E887396E2A}" type="pres">
      <dgm:prSet presAssocID="{D215ECFA-0F5D-444D-B90E-B9DA573AC532}" presName="gear1dstNode" presStyleLbl="node1" presStyleIdx="0" presStyleCnt="3"/>
      <dgm:spPr/>
      <dgm:t>
        <a:bodyPr/>
        <a:lstStyle/>
        <a:p>
          <a:endParaRPr lang="en-US"/>
        </a:p>
      </dgm:t>
    </dgm:pt>
    <dgm:pt modelId="{250CC07E-AAF4-4D1F-9133-6DB4A383C62C}" type="pres">
      <dgm:prSet presAssocID="{22AB8F0C-EB63-41D1-84C2-73F4CBE23AA4}" presName="gear2" presStyleLbl="node1" presStyleIdx="1" presStyleCnt="3" custScaleX="123587" custScaleY="129765" custLinFactNeighborX="-13653" custLinFactNeighborY="26295">
        <dgm:presLayoutVars>
          <dgm:chMax val="1"/>
          <dgm:bulletEnabled val="1"/>
        </dgm:presLayoutVars>
      </dgm:prSet>
      <dgm:spPr/>
      <dgm:t>
        <a:bodyPr/>
        <a:lstStyle/>
        <a:p>
          <a:endParaRPr lang="en-US"/>
        </a:p>
      </dgm:t>
    </dgm:pt>
    <dgm:pt modelId="{D5F80592-EEB0-4ED0-94FF-6BEF2D62E656}" type="pres">
      <dgm:prSet presAssocID="{22AB8F0C-EB63-41D1-84C2-73F4CBE23AA4}" presName="gear2srcNode" presStyleLbl="node1" presStyleIdx="1" presStyleCnt="3"/>
      <dgm:spPr/>
      <dgm:t>
        <a:bodyPr/>
        <a:lstStyle/>
        <a:p>
          <a:endParaRPr lang="en-US"/>
        </a:p>
      </dgm:t>
    </dgm:pt>
    <dgm:pt modelId="{DBFED8FE-630A-4563-8C1B-A6E748B2035B}" type="pres">
      <dgm:prSet presAssocID="{22AB8F0C-EB63-41D1-84C2-73F4CBE23AA4}" presName="gear2dstNode" presStyleLbl="node1" presStyleIdx="1" presStyleCnt="3"/>
      <dgm:spPr/>
      <dgm:t>
        <a:bodyPr/>
        <a:lstStyle/>
        <a:p>
          <a:endParaRPr lang="en-US"/>
        </a:p>
      </dgm:t>
    </dgm:pt>
    <dgm:pt modelId="{B0AA472B-3765-4B5C-B018-BB5769FB3DC7}" type="pres">
      <dgm:prSet presAssocID="{2D9CF694-3224-4E20-BF86-DFB8514C7520}" presName="gear3" presStyleLbl="node1" presStyleIdx="2" presStyleCnt="3" custLinFactNeighborX="-11378" custLinFactNeighborY="15235"/>
      <dgm:spPr/>
      <dgm:t>
        <a:bodyPr/>
        <a:lstStyle/>
        <a:p>
          <a:endParaRPr lang="en-US"/>
        </a:p>
      </dgm:t>
    </dgm:pt>
    <dgm:pt modelId="{50868470-F38C-406C-B444-C328FB1AF627}" type="pres">
      <dgm:prSet presAssocID="{2D9CF694-3224-4E20-BF86-DFB8514C7520}" presName="gear3tx" presStyleLbl="node1" presStyleIdx="2" presStyleCnt="3">
        <dgm:presLayoutVars>
          <dgm:chMax val="1"/>
          <dgm:bulletEnabled val="1"/>
        </dgm:presLayoutVars>
      </dgm:prSet>
      <dgm:spPr/>
      <dgm:t>
        <a:bodyPr/>
        <a:lstStyle/>
        <a:p>
          <a:endParaRPr lang="en-US"/>
        </a:p>
      </dgm:t>
    </dgm:pt>
    <dgm:pt modelId="{16EEECF1-F6A8-4CEE-A524-007398937976}" type="pres">
      <dgm:prSet presAssocID="{2D9CF694-3224-4E20-BF86-DFB8514C7520}" presName="gear3srcNode" presStyleLbl="node1" presStyleIdx="2" presStyleCnt="3"/>
      <dgm:spPr/>
      <dgm:t>
        <a:bodyPr/>
        <a:lstStyle/>
        <a:p>
          <a:endParaRPr lang="en-US"/>
        </a:p>
      </dgm:t>
    </dgm:pt>
    <dgm:pt modelId="{75213AD6-0DE7-4C76-8A1C-483DEFAC13F6}" type="pres">
      <dgm:prSet presAssocID="{2D9CF694-3224-4E20-BF86-DFB8514C7520}" presName="gear3dstNode" presStyleLbl="node1" presStyleIdx="2" presStyleCnt="3"/>
      <dgm:spPr/>
      <dgm:t>
        <a:bodyPr/>
        <a:lstStyle/>
        <a:p>
          <a:endParaRPr lang="en-US"/>
        </a:p>
      </dgm:t>
    </dgm:pt>
    <dgm:pt modelId="{09DF592C-29A2-42B8-A1E2-9B833F219383}" type="pres">
      <dgm:prSet presAssocID="{A2A74CE2-4262-4D4C-811C-916C2CC61B9A}" presName="connector1" presStyleLbl="sibTrans2D1" presStyleIdx="0" presStyleCnt="3"/>
      <dgm:spPr/>
      <dgm:t>
        <a:bodyPr/>
        <a:lstStyle/>
        <a:p>
          <a:endParaRPr lang="en-US"/>
        </a:p>
      </dgm:t>
    </dgm:pt>
    <dgm:pt modelId="{38A266A0-B7A0-4599-AE08-EACC695523AB}" type="pres">
      <dgm:prSet presAssocID="{FC6597C1-1F5B-4BF7-86EF-4FA6C34EA89D}" presName="connector2" presStyleLbl="sibTrans2D1" presStyleIdx="1" presStyleCnt="3" custLinFactNeighborX="-21427" custLinFactNeighborY="13206"/>
      <dgm:spPr/>
      <dgm:t>
        <a:bodyPr/>
        <a:lstStyle/>
        <a:p>
          <a:endParaRPr lang="en-US"/>
        </a:p>
      </dgm:t>
    </dgm:pt>
    <dgm:pt modelId="{73DDD8E7-7A88-480B-B42B-C5EC1AC0B6E2}" type="pres">
      <dgm:prSet presAssocID="{20FBDFF9-FFE2-4746-857F-D417E8C06AD6}" presName="connector3" presStyleLbl="sibTrans2D1" presStyleIdx="2" presStyleCnt="3" custLinFactNeighborX="-7096" custLinFactNeighborY="13203"/>
      <dgm:spPr/>
      <dgm:t>
        <a:bodyPr/>
        <a:lstStyle/>
        <a:p>
          <a:endParaRPr lang="en-US"/>
        </a:p>
      </dgm:t>
    </dgm:pt>
  </dgm:ptLst>
  <dgm:cxnLst>
    <dgm:cxn modelId="{7E60C44A-0337-4066-9FA9-7CFC31E0D85B}" type="presOf" srcId="{2D9CF694-3224-4E20-BF86-DFB8514C7520}" destId="{50868470-F38C-406C-B444-C328FB1AF627}" srcOrd="1" destOrd="0" presId="urn:microsoft.com/office/officeart/2005/8/layout/gear1"/>
    <dgm:cxn modelId="{48CC1D26-96CF-404D-8F4D-13F3A03357B4}" type="presOf" srcId="{22AB8F0C-EB63-41D1-84C2-73F4CBE23AA4}" destId="{D5F80592-EEB0-4ED0-94FF-6BEF2D62E656}" srcOrd="1" destOrd="0" presId="urn:microsoft.com/office/officeart/2005/8/layout/gear1"/>
    <dgm:cxn modelId="{30075A45-63C0-4D64-926B-0F70B469D65E}" type="presOf" srcId="{2D9CF694-3224-4E20-BF86-DFB8514C7520}" destId="{75213AD6-0DE7-4C76-8A1C-483DEFAC13F6}" srcOrd="3" destOrd="0" presId="urn:microsoft.com/office/officeart/2005/8/layout/gear1"/>
    <dgm:cxn modelId="{AB07D8BE-2A17-478A-8BF4-383B2FF6C2B4}" type="presOf" srcId="{A27C9867-744B-4F75-97EF-A91A9236BB46}" destId="{982A8A5E-710F-462A-AC86-EFA67C268210}" srcOrd="0" destOrd="0" presId="urn:microsoft.com/office/officeart/2005/8/layout/gear1"/>
    <dgm:cxn modelId="{4D0E12B1-D3F5-45B4-8F64-12D0EEB65D3D}" type="presOf" srcId="{A2A74CE2-4262-4D4C-811C-916C2CC61B9A}" destId="{09DF592C-29A2-42B8-A1E2-9B833F219383}" srcOrd="0" destOrd="0" presId="urn:microsoft.com/office/officeart/2005/8/layout/gear1"/>
    <dgm:cxn modelId="{8715A68F-C75D-4199-B187-66CB339F9936}" type="presOf" srcId="{D215ECFA-0F5D-444D-B90E-B9DA573AC532}" destId="{1BFC2C65-0C71-4D1A-B2EE-36E887396E2A}" srcOrd="2" destOrd="0" presId="urn:microsoft.com/office/officeart/2005/8/layout/gear1"/>
    <dgm:cxn modelId="{4B2A8BAE-7C5C-418F-B8D6-2152B273016A}" type="presOf" srcId="{2D9CF694-3224-4E20-BF86-DFB8514C7520}" destId="{16EEECF1-F6A8-4CEE-A524-007398937976}" srcOrd="2" destOrd="0" presId="urn:microsoft.com/office/officeart/2005/8/layout/gear1"/>
    <dgm:cxn modelId="{AE69C336-E6C0-480D-A713-71DCB2056211}" type="presOf" srcId="{22AB8F0C-EB63-41D1-84C2-73F4CBE23AA4}" destId="{250CC07E-AAF4-4D1F-9133-6DB4A383C62C}" srcOrd="0" destOrd="0" presId="urn:microsoft.com/office/officeart/2005/8/layout/gear1"/>
    <dgm:cxn modelId="{573BCCCD-ADF6-4837-9AF3-7EEDB93E8E2F}" type="presOf" srcId="{FC6597C1-1F5B-4BF7-86EF-4FA6C34EA89D}" destId="{38A266A0-B7A0-4599-AE08-EACC695523AB}" srcOrd="0" destOrd="0" presId="urn:microsoft.com/office/officeart/2005/8/layout/gear1"/>
    <dgm:cxn modelId="{2FDA4EF5-0613-43F7-857C-784ED6861F16}" type="presOf" srcId="{20FBDFF9-FFE2-4746-857F-D417E8C06AD6}" destId="{73DDD8E7-7A88-480B-B42B-C5EC1AC0B6E2}" srcOrd="0" destOrd="0" presId="urn:microsoft.com/office/officeart/2005/8/layout/gear1"/>
    <dgm:cxn modelId="{A816DAAB-69A3-4696-8B48-9E3A45DD9363}" type="presOf" srcId="{D215ECFA-0F5D-444D-B90E-B9DA573AC532}" destId="{0BEC13A9-104A-4B9C-91EC-146F23A2F480}" srcOrd="0" destOrd="0" presId="urn:microsoft.com/office/officeart/2005/8/layout/gear1"/>
    <dgm:cxn modelId="{6EA04568-6A61-402A-968E-E64EBEE47835}" srcId="{A27C9867-744B-4F75-97EF-A91A9236BB46}" destId="{D215ECFA-0F5D-444D-B90E-B9DA573AC532}" srcOrd="0" destOrd="0" parTransId="{B7D822E0-70DF-4548-B437-79C58AE976CD}" sibTransId="{A2A74CE2-4262-4D4C-811C-916C2CC61B9A}"/>
    <dgm:cxn modelId="{FDF6B968-7E2F-4A14-8F37-93E8CEC90E19}" srcId="{A27C9867-744B-4F75-97EF-A91A9236BB46}" destId="{CF706BDA-E663-44DA-A138-DB549FB0A6B0}" srcOrd="3" destOrd="0" parTransId="{6E84A5AE-E5C2-48BE-843E-3124AE42DC32}" sibTransId="{B68A7548-83D3-4F7D-B20F-5166AD1F8B80}"/>
    <dgm:cxn modelId="{97471F9D-53FA-4662-8EDF-CC2EC12244FE}" type="presOf" srcId="{22AB8F0C-EB63-41D1-84C2-73F4CBE23AA4}" destId="{DBFED8FE-630A-4563-8C1B-A6E748B2035B}" srcOrd="2" destOrd="0" presId="urn:microsoft.com/office/officeart/2005/8/layout/gear1"/>
    <dgm:cxn modelId="{4139B14F-25D4-4E59-8B88-1E3E4C6554EA}" srcId="{A27C9867-744B-4F75-97EF-A91A9236BB46}" destId="{2D9CF694-3224-4E20-BF86-DFB8514C7520}" srcOrd="2" destOrd="0" parTransId="{C5F9A210-F783-4BE5-B1C3-BBD7CF19E099}" sibTransId="{20FBDFF9-FFE2-4746-857F-D417E8C06AD6}"/>
    <dgm:cxn modelId="{7A98DC4A-605D-41E3-A236-BE58C333C869}" type="presOf" srcId="{2D9CF694-3224-4E20-BF86-DFB8514C7520}" destId="{B0AA472B-3765-4B5C-B018-BB5769FB3DC7}" srcOrd="0" destOrd="0" presId="urn:microsoft.com/office/officeart/2005/8/layout/gear1"/>
    <dgm:cxn modelId="{3BDC859D-7528-4A44-8A09-383741730463}" type="presOf" srcId="{D215ECFA-0F5D-444D-B90E-B9DA573AC532}" destId="{2FBF9CE1-BBED-4ECC-810F-24D91F4F98BF}" srcOrd="1" destOrd="0" presId="urn:microsoft.com/office/officeart/2005/8/layout/gear1"/>
    <dgm:cxn modelId="{8167EDBE-0F0D-4300-A1B4-7476E421CA6A}" srcId="{A27C9867-744B-4F75-97EF-A91A9236BB46}" destId="{22AB8F0C-EB63-41D1-84C2-73F4CBE23AA4}" srcOrd="1" destOrd="0" parTransId="{095CF38B-D9E5-48D2-8B03-EC61EE6BA1DE}" sibTransId="{FC6597C1-1F5B-4BF7-86EF-4FA6C34EA89D}"/>
    <dgm:cxn modelId="{17F8132A-D5FC-40E0-87A9-37113EE804B8}" type="presParOf" srcId="{982A8A5E-710F-462A-AC86-EFA67C268210}" destId="{0BEC13A9-104A-4B9C-91EC-146F23A2F480}" srcOrd="0" destOrd="0" presId="urn:microsoft.com/office/officeart/2005/8/layout/gear1"/>
    <dgm:cxn modelId="{580CE112-5AEF-4C8C-ADDC-F662E61165E2}" type="presParOf" srcId="{982A8A5E-710F-462A-AC86-EFA67C268210}" destId="{2FBF9CE1-BBED-4ECC-810F-24D91F4F98BF}" srcOrd="1" destOrd="0" presId="urn:microsoft.com/office/officeart/2005/8/layout/gear1"/>
    <dgm:cxn modelId="{5AB9018A-BE86-4506-BF3F-201E6C120E9F}" type="presParOf" srcId="{982A8A5E-710F-462A-AC86-EFA67C268210}" destId="{1BFC2C65-0C71-4D1A-B2EE-36E887396E2A}" srcOrd="2" destOrd="0" presId="urn:microsoft.com/office/officeart/2005/8/layout/gear1"/>
    <dgm:cxn modelId="{2AA07321-D33A-46D2-B5CE-FD58F3FB9A31}" type="presParOf" srcId="{982A8A5E-710F-462A-AC86-EFA67C268210}" destId="{250CC07E-AAF4-4D1F-9133-6DB4A383C62C}" srcOrd="3" destOrd="0" presId="urn:microsoft.com/office/officeart/2005/8/layout/gear1"/>
    <dgm:cxn modelId="{D41A480F-B02A-4857-9DCC-4E8461E4C350}" type="presParOf" srcId="{982A8A5E-710F-462A-AC86-EFA67C268210}" destId="{D5F80592-EEB0-4ED0-94FF-6BEF2D62E656}" srcOrd="4" destOrd="0" presId="urn:microsoft.com/office/officeart/2005/8/layout/gear1"/>
    <dgm:cxn modelId="{32386F7A-A67F-4EFC-AEDB-51D22B9FB7C6}" type="presParOf" srcId="{982A8A5E-710F-462A-AC86-EFA67C268210}" destId="{DBFED8FE-630A-4563-8C1B-A6E748B2035B}" srcOrd="5" destOrd="0" presId="urn:microsoft.com/office/officeart/2005/8/layout/gear1"/>
    <dgm:cxn modelId="{F4F16C93-9DB4-4543-B079-F9464EB3FC92}" type="presParOf" srcId="{982A8A5E-710F-462A-AC86-EFA67C268210}" destId="{B0AA472B-3765-4B5C-B018-BB5769FB3DC7}" srcOrd="6" destOrd="0" presId="urn:microsoft.com/office/officeart/2005/8/layout/gear1"/>
    <dgm:cxn modelId="{DC18906A-D203-42AD-B8AF-95304D97ABCE}" type="presParOf" srcId="{982A8A5E-710F-462A-AC86-EFA67C268210}" destId="{50868470-F38C-406C-B444-C328FB1AF627}" srcOrd="7" destOrd="0" presId="urn:microsoft.com/office/officeart/2005/8/layout/gear1"/>
    <dgm:cxn modelId="{D8D3BFB6-21D8-46B7-A205-79896AC6A29C}" type="presParOf" srcId="{982A8A5E-710F-462A-AC86-EFA67C268210}" destId="{16EEECF1-F6A8-4CEE-A524-007398937976}" srcOrd="8" destOrd="0" presId="urn:microsoft.com/office/officeart/2005/8/layout/gear1"/>
    <dgm:cxn modelId="{1B074912-B201-4375-A761-FC9A42C41AEA}" type="presParOf" srcId="{982A8A5E-710F-462A-AC86-EFA67C268210}" destId="{75213AD6-0DE7-4C76-8A1C-483DEFAC13F6}" srcOrd="9" destOrd="0" presId="urn:microsoft.com/office/officeart/2005/8/layout/gear1"/>
    <dgm:cxn modelId="{0B26C097-F58A-4C2F-A22C-A071E1E20572}" type="presParOf" srcId="{982A8A5E-710F-462A-AC86-EFA67C268210}" destId="{09DF592C-29A2-42B8-A1E2-9B833F219383}" srcOrd="10" destOrd="0" presId="urn:microsoft.com/office/officeart/2005/8/layout/gear1"/>
    <dgm:cxn modelId="{644C0886-FF2B-4E49-9343-0D7430B3E2D4}" type="presParOf" srcId="{982A8A5E-710F-462A-AC86-EFA67C268210}" destId="{38A266A0-B7A0-4599-AE08-EACC695523AB}" srcOrd="11" destOrd="0" presId="urn:microsoft.com/office/officeart/2005/8/layout/gear1"/>
    <dgm:cxn modelId="{0B5448A4-EEDF-4AA0-A88D-ED907655E404}" type="presParOf" srcId="{982A8A5E-710F-462A-AC86-EFA67C268210}" destId="{73DDD8E7-7A88-480B-B42B-C5EC1AC0B6E2}"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92C1274-B99B-48E7-9DDC-8A7474DDC767}" type="doc">
      <dgm:prSet loTypeId="urn:microsoft.com/office/officeart/2005/8/layout/cycle8" loCatId="cycle" qsTypeId="urn:microsoft.com/office/officeart/2005/8/quickstyle/simple1" qsCatId="simple" csTypeId="urn:microsoft.com/office/officeart/2005/8/colors/accent1_2" csCatId="accent1" phldr="1"/>
      <dgm:spPr/>
    </dgm:pt>
    <dgm:pt modelId="{7A15F29C-C261-43CC-BC99-6B9074C346C5}">
      <dgm:prSet phldrT="[Text]"/>
      <dgm:spPr/>
      <dgm:t>
        <a:bodyPr/>
        <a:lstStyle/>
        <a:p>
          <a:r>
            <a:rPr lang="en-US" dirty="0"/>
            <a:t>connect</a:t>
          </a:r>
        </a:p>
      </dgm:t>
    </dgm:pt>
    <dgm:pt modelId="{461CEDBF-A838-4B98-8AA2-57A2C95C38FB}" type="parTrans" cxnId="{D71605ED-0C7F-487A-A2E2-BFCA01F2EC64}">
      <dgm:prSet/>
      <dgm:spPr/>
      <dgm:t>
        <a:bodyPr/>
        <a:lstStyle/>
        <a:p>
          <a:endParaRPr lang="en-US"/>
        </a:p>
      </dgm:t>
    </dgm:pt>
    <dgm:pt modelId="{80AFA548-F243-4E75-A56A-CD3E385FCB25}" type="sibTrans" cxnId="{D71605ED-0C7F-487A-A2E2-BFCA01F2EC64}">
      <dgm:prSet/>
      <dgm:spPr/>
      <dgm:t>
        <a:bodyPr/>
        <a:lstStyle/>
        <a:p>
          <a:endParaRPr lang="en-US"/>
        </a:p>
      </dgm:t>
    </dgm:pt>
    <dgm:pt modelId="{8C4270C5-C1D6-4CC2-AF39-FF3FD046E4CF}">
      <dgm:prSet phldrT="[Text]"/>
      <dgm:spPr/>
      <dgm:t>
        <a:bodyPr/>
        <a:lstStyle/>
        <a:p>
          <a:r>
            <a:rPr lang="en-US" dirty="0"/>
            <a:t>engage</a:t>
          </a:r>
        </a:p>
      </dgm:t>
    </dgm:pt>
    <dgm:pt modelId="{A263A8D2-7B9A-4773-AD20-A5849BD60F6E}" type="parTrans" cxnId="{89B0EC27-2FFD-48CA-83A4-23BFCB911C66}">
      <dgm:prSet/>
      <dgm:spPr/>
      <dgm:t>
        <a:bodyPr/>
        <a:lstStyle/>
        <a:p>
          <a:endParaRPr lang="en-US"/>
        </a:p>
      </dgm:t>
    </dgm:pt>
    <dgm:pt modelId="{BDE4E471-4894-4FD5-B1E2-0F96CCBAE61E}" type="sibTrans" cxnId="{89B0EC27-2FFD-48CA-83A4-23BFCB911C66}">
      <dgm:prSet/>
      <dgm:spPr/>
      <dgm:t>
        <a:bodyPr/>
        <a:lstStyle/>
        <a:p>
          <a:endParaRPr lang="en-US"/>
        </a:p>
      </dgm:t>
    </dgm:pt>
    <dgm:pt modelId="{E21FB0E9-E034-472A-A76A-13B9D2A32269}">
      <dgm:prSet phldrT="[Text]"/>
      <dgm:spPr/>
      <dgm:t>
        <a:bodyPr/>
        <a:lstStyle/>
        <a:p>
          <a:r>
            <a:rPr lang="en-US" dirty="0"/>
            <a:t>sustain</a:t>
          </a:r>
        </a:p>
      </dgm:t>
    </dgm:pt>
    <dgm:pt modelId="{73668746-FDCF-4A71-9A8D-35D899E19058}" type="parTrans" cxnId="{D369A850-FB4A-4790-8D44-F9FFBAE30669}">
      <dgm:prSet/>
      <dgm:spPr/>
      <dgm:t>
        <a:bodyPr/>
        <a:lstStyle/>
        <a:p>
          <a:endParaRPr lang="en-US"/>
        </a:p>
      </dgm:t>
    </dgm:pt>
    <dgm:pt modelId="{59F4353E-B672-4966-A922-6798AC363000}" type="sibTrans" cxnId="{D369A850-FB4A-4790-8D44-F9FFBAE30669}">
      <dgm:prSet/>
      <dgm:spPr/>
      <dgm:t>
        <a:bodyPr/>
        <a:lstStyle/>
        <a:p>
          <a:endParaRPr lang="en-US"/>
        </a:p>
      </dgm:t>
    </dgm:pt>
    <dgm:pt modelId="{A1B92065-75B8-4225-89D0-05B19CBEDB28}" type="pres">
      <dgm:prSet presAssocID="{D92C1274-B99B-48E7-9DDC-8A7474DDC767}" presName="compositeShape" presStyleCnt="0">
        <dgm:presLayoutVars>
          <dgm:chMax val="7"/>
          <dgm:dir/>
          <dgm:resizeHandles val="exact"/>
        </dgm:presLayoutVars>
      </dgm:prSet>
      <dgm:spPr/>
    </dgm:pt>
    <dgm:pt modelId="{C45D8439-D68B-4E05-A5EA-2C51BEA2DCCF}" type="pres">
      <dgm:prSet presAssocID="{D92C1274-B99B-48E7-9DDC-8A7474DDC767}" presName="wedge1" presStyleLbl="node1" presStyleIdx="0" presStyleCnt="3"/>
      <dgm:spPr/>
      <dgm:t>
        <a:bodyPr/>
        <a:lstStyle/>
        <a:p>
          <a:endParaRPr lang="en-US"/>
        </a:p>
      </dgm:t>
    </dgm:pt>
    <dgm:pt modelId="{2540036D-B534-4924-863E-789B8F661EA5}" type="pres">
      <dgm:prSet presAssocID="{D92C1274-B99B-48E7-9DDC-8A7474DDC767}" presName="dummy1a" presStyleCnt="0"/>
      <dgm:spPr/>
    </dgm:pt>
    <dgm:pt modelId="{85975307-6C48-4915-BA04-EECC693AAE96}" type="pres">
      <dgm:prSet presAssocID="{D92C1274-B99B-48E7-9DDC-8A7474DDC767}" presName="dummy1b" presStyleCnt="0"/>
      <dgm:spPr/>
    </dgm:pt>
    <dgm:pt modelId="{08A7A1E3-7197-4134-913F-C735849AF978}" type="pres">
      <dgm:prSet presAssocID="{D92C1274-B99B-48E7-9DDC-8A7474DDC767}" presName="wedge1Tx" presStyleLbl="node1" presStyleIdx="0" presStyleCnt="3">
        <dgm:presLayoutVars>
          <dgm:chMax val="0"/>
          <dgm:chPref val="0"/>
          <dgm:bulletEnabled val="1"/>
        </dgm:presLayoutVars>
      </dgm:prSet>
      <dgm:spPr/>
      <dgm:t>
        <a:bodyPr/>
        <a:lstStyle/>
        <a:p>
          <a:endParaRPr lang="en-US"/>
        </a:p>
      </dgm:t>
    </dgm:pt>
    <dgm:pt modelId="{B82B9B92-8E5C-4EE5-8A78-CA4C55BA6B1B}" type="pres">
      <dgm:prSet presAssocID="{D92C1274-B99B-48E7-9DDC-8A7474DDC767}" presName="wedge2" presStyleLbl="node1" presStyleIdx="1" presStyleCnt="3"/>
      <dgm:spPr/>
      <dgm:t>
        <a:bodyPr/>
        <a:lstStyle/>
        <a:p>
          <a:endParaRPr lang="en-US"/>
        </a:p>
      </dgm:t>
    </dgm:pt>
    <dgm:pt modelId="{1D690F2A-91CB-45F7-BA12-5E4956BEF306}" type="pres">
      <dgm:prSet presAssocID="{D92C1274-B99B-48E7-9DDC-8A7474DDC767}" presName="dummy2a" presStyleCnt="0"/>
      <dgm:spPr/>
    </dgm:pt>
    <dgm:pt modelId="{5EC32914-1679-4CE3-B674-EDB7110E6CCF}" type="pres">
      <dgm:prSet presAssocID="{D92C1274-B99B-48E7-9DDC-8A7474DDC767}" presName="dummy2b" presStyleCnt="0"/>
      <dgm:spPr/>
    </dgm:pt>
    <dgm:pt modelId="{EF10E3B5-11C8-4446-AEDD-56BAD8F54D53}" type="pres">
      <dgm:prSet presAssocID="{D92C1274-B99B-48E7-9DDC-8A7474DDC767}" presName="wedge2Tx" presStyleLbl="node1" presStyleIdx="1" presStyleCnt="3">
        <dgm:presLayoutVars>
          <dgm:chMax val="0"/>
          <dgm:chPref val="0"/>
          <dgm:bulletEnabled val="1"/>
        </dgm:presLayoutVars>
      </dgm:prSet>
      <dgm:spPr/>
      <dgm:t>
        <a:bodyPr/>
        <a:lstStyle/>
        <a:p>
          <a:endParaRPr lang="en-US"/>
        </a:p>
      </dgm:t>
    </dgm:pt>
    <dgm:pt modelId="{03BC3B36-AB38-4B61-9B3C-21BB0CCE0DBC}" type="pres">
      <dgm:prSet presAssocID="{D92C1274-B99B-48E7-9DDC-8A7474DDC767}" presName="wedge3" presStyleLbl="node1" presStyleIdx="2" presStyleCnt="3"/>
      <dgm:spPr/>
      <dgm:t>
        <a:bodyPr/>
        <a:lstStyle/>
        <a:p>
          <a:endParaRPr lang="en-US"/>
        </a:p>
      </dgm:t>
    </dgm:pt>
    <dgm:pt modelId="{EE2A291D-BD9F-4012-BEB8-F9796E6D5255}" type="pres">
      <dgm:prSet presAssocID="{D92C1274-B99B-48E7-9DDC-8A7474DDC767}" presName="dummy3a" presStyleCnt="0"/>
      <dgm:spPr/>
    </dgm:pt>
    <dgm:pt modelId="{12A3B2F7-9757-45E0-A477-C2D6BF8FAF93}" type="pres">
      <dgm:prSet presAssocID="{D92C1274-B99B-48E7-9DDC-8A7474DDC767}" presName="dummy3b" presStyleCnt="0"/>
      <dgm:spPr/>
    </dgm:pt>
    <dgm:pt modelId="{CA461FD1-0A28-4226-B5A4-6F9264747931}" type="pres">
      <dgm:prSet presAssocID="{D92C1274-B99B-48E7-9DDC-8A7474DDC767}" presName="wedge3Tx" presStyleLbl="node1" presStyleIdx="2" presStyleCnt="3">
        <dgm:presLayoutVars>
          <dgm:chMax val="0"/>
          <dgm:chPref val="0"/>
          <dgm:bulletEnabled val="1"/>
        </dgm:presLayoutVars>
      </dgm:prSet>
      <dgm:spPr/>
      <dgm:t>
        <a:bodyPr/>
        <a:lstStyle/>
        <a:p>
          <a:endParaRPr lang="en-US"/>
        </a:p>
      </dgm:t>
    </dgm:pt>
    <dgm:pt modelId="{B04935BE-99FF-478A-9704-9E0054FEA8B2}" type="pres">
      <dgm:prSet presAssocID="{80AFA548-F243-4E75-A56A-CD3E385FCB25}" presName="arrowWedge1" presStyleLbl="fgSibTrans2D1" presStyleIdx="0" presStyleCnt="3"/>
      <dgm:spPr/>
    </dgm:pt>
    <dgm:pt modelId="{871AF62A-80A7-4147-966D-A067B8302EFD}" type="pres">
      <dgm:prSet presAssocID="{BDE4E471-4894-4FD5-B1E2-0F96CCBAE61E}" presName="arrowWedge2" presStyleLbl="fgSibTrans2D1" presStyleIdx="1" presStyleCnt="3"/>
      <dgm:spPr/>
    </dgm:pt>
    <dgm:pt modelId="{435CDCE2-8777-46BC-AC23-C90EBABD3951}" type="pres">
      <dgm:prSet presAssocID="{59F4353E-B672-4966-A922-6798AC363000}" presName="arrowWedge3" presStyleLbl="fgSibTrans2D1" presStyleIdx="2" presStyleCnt="3"/>
      <dgm:spPr/>
    </dgm:pt>
  </dgm:ptLst>
  <dgm:cxnLst>
    <dgm:cxn modelId="{049B07A4-4F77-4B38-A1CF-5771A843BACE}" type="presOf" srcId="{8C4270C5-C1D6-4CC2-AF39-FF3FD046E4CF}" destId="{B82B9B92-8E5C-4EE5-8A78-CA4C55BA6B1B}" srcOrd="0" destOrd="0" presId="urn:microsoft.com/office/officeart/2005/8/layout/cycle8"/>
    <dgm:cxn modelId="{245D1407-A648-4939-8F61-CA12FD76F0A6}" type="presOf" srcId="{7A15F29C-C261-43CC-BC99-6B9074C346C5}" destId="{08A7A1E3-7197-4134-913F-C735849AF978}" srcOrd="1" destOrd="0" presId="urn:microsoft.com/office/officeart/2005/8/layout/cycle8"/>
    <dgm:cxn modelId="{CFD296B8-4A65-486E-9874-094DECED1D11}" type="presOf" srcId="{E21FB0E9-E034-472A-A76A-13B9D2A32269}" destId="{CA461FD1-0A28-4226-B5A4-6F9264747931}" srcOrd="1" destOrd="0" presId="urn:microsoft.com/office/officeart/2005/8/layout/cycle8"/>
    <dgm:cxn modelId="{D71605ED-0C7F-487A-A2E2-BFCA01F2EC64}" srcId="{D92C1274-B99B-48E7-9DDC-8A7474DDC767}" destId="{7A15F29C-C261-43CC-BC99-6B9074C346C5}" srcOrd="0" destOrd="0" parTransId="{461CEDBF-A838-4B98-8AA2-57A2C95C38FB}" sibTransId="{80AFA548-F243-4E75-A56A-CD3E385FCB25}"/>
    <dgm:cxn modelId="{CF7E9E73-A9E5-4F31-A430-1524E2D530FC}" type="presOf" srcId="{8C4270C5-C1D6-4CC2-AF39-FF3FD046E4CF}" destId="{EF10E3B5-11C8-4446-AEDD-56BAD8F54D53}" srcOrd="1" destOrd="0" presId="urn:microsoft.com/office/officeart/2005/8/layout/cycle8"/>
    <dgm:cxn modelId="{57E81760-A2BE-45B9-A73E-E1B64DFA19C1}" type="presOf" srcId="{E21FB0E9-E034-472A-A76A-13B9D2A32269}" destId="{03BC3B36-AB38-4B61-9B3C-21BB0CCE0DBC}" srcOrd="0" destOrd="0" presId="urn:microsoft.com/office/officeart/2005/8/layout/cycle8"/>
    <dgm:cxn modelId="{D369A850-FB4A-4790-8D44-F9FFBAE30669}" srcId="{D92C1274-B99B-48E7-9DDC-8A7474DDC767}" destId="{E21FB0E9-E034-472A-A76A-13B9D2A32269}" srcOrd="2" destOrd="0" parTransId="{73668746-FDCF-4A71-9A8D-35D899E19058}" sibTransId="{59F4353E-B672-4966-A922-6798AC363000}"/>
    <dgm:cxn modelId="{EC5BF9F2-1215-4E12-B7B7-24E2B08999DD}" type="presOf" srcId="{7A15F29C-C261-43CC-BC99-6B9074C346C5}" destId="{C45D8439-D68B-4E05-A5EA-2C51BEA2DCCF}" srcOrd="0" destOrd="0" presId="urn:microsoft.com/office/officeart/2005/8/layout/cycle8"/>
    <dgm:cxn modelId="{89B0EC27-2FFD-48CA-83A4-23BFCB911C66}" srcId="{D92C1274-B99B-48E7-9DDC-8A7474DDC767}" destId="{8C4270C5-C1D6-4CC2-AF39-FF3FD046E4CF}" srcOrd="1" destOrd="0" parTransId="{A263A8D2-7B9A-4773-AD20-A5849BD60F6E}" sibTransId="{BDE4E471-4894-4FD5-B1E2-0F96CCBAE61E}"/>
    <dgm:cxn modelId="{4306A7F2-CB04-4841-A21E-F0355AC0EBB8}" type="presOf" srcId="{D92C1274-B99B-48E7-9DDC-8A7474DDC767}" destId="{A1B92065-75B8-4225-89D0-05B19CBEDB28}" srcOrd="0" destOrd="0" presId="urn:microsoft.com/office/officeart/2005/8/layout/cycle8"/>
    <dgm:cxn modelId="{B7AD3DD7-F847-4917-A890-5354C7B8E4D6}" type="presParOf" srcId="{A1B92065-75B8-4225-89D0-05B19CBEDB28}" destId="{C45D8439-D68B-4E05-A5EA-2C51BEA2DCCF}" srcOrd="0" destOrd="0" presId="urn:microsoft.com/office/officeart/2005/8/layout/cycle8"/>
    <dgm:cxn modelId="{EE46FCA1-8A8F-41E5-B09A-389BC828A134}" type="presParOf" srcId="{A1B92065-75B8-4225-89D0-05B19CBEDB28}" destId="{2540036D-B534-4924-863E-789B8F661EA5}" srcOrd="1" destOrd="0" presId="urn:microsoft.com/office/officeart/2005/8/layout/cycle8"/>
    <dgm:cxn modelId="{D8E9B53C-D715-4DF8-B09E-AE1D2FD4EDE2}" type="presParOf" srcId="{A1B92065-75B8-4225-89D0-05B19CBEDB28}" destId="{85975307-6C48-4915-BA04-EECC693AAE96}" srcOrd="2" destOrd="0" presId="urn:microsoft.com/office/officeart/2005/8/layout/cycle8"/>
    <dgm:cxn modelId="{604293FF-8EA1-4CB1-8C3A-B4C6E3BB0590}" type="presParOf" srcId="{A1B92065-75B8-4225-89D0-05B19CBEDB28}" destId="{08A7A1E3-7197-4134-913F-C735849AF978}" srcOrd="3" destOrd="0" presId="urn:microsoft.com/office/officeart/2005/8/layout/cycle8"/>
    <dgm:cxn modelId="{CACE0BFD-ED2C-471B-9A18-D9916025DF63}" type="presParOf" srcId="{A1B92065-75B8-4225-89D0-05B19CBEDB28}" destId="{B82B9B92-8E5C-4EE5-8A78-CA4C55BA6B1B}" srcOrd="4" destOrd="0" presId="urn:microsoft.com/office/officeart/2005/8/layout/cycle8"/>
    <dgm:cxn modelId="{6D5B8A7A-E6E0-45E7-BAF1-3E7DCC7C45E5}" type="presParOf" srcId="{A1B92065-75B8-4225-89D0-05B19CBEDB28}" destId="{1D690F2A-91CB-45F7-BA12-5E4956BEF306}" srcOrd="5" destOrd="0" presId="urn:microsoft.com/office/officeart/2005/8/layout/cycle8"/>
    <dgm:cxn modelId="{645EFAC2-11A3-4CDA-B3E3-7E9FD00AAAF8}" type="presParOf" srcId="{A1B92065-75B8-4225-89D0-05B19CBEDB28}" destId="{5EC32914-1679-4CE3-B674-EDB7110E6CCF}" srcOrd="6" destOrd="0" presId="urn:microsoft.com/office/officeart/2005/8/layout/cycle8"/>
    <dgm:cxn modelId="{067B9F53-D534-4D06-A6CB-FAACD67B71F5}" type="presParOf" srcId="{A1B92065-75B8-4225-89D0-05B19CBEDB28}" destId="{EF10E3B5-11C8-4446-AEDD-56BAD8F54D53}" srcOrd="7" destOrd="0" presId="urn:microsoft.com/office/officeart/2005/8/layout/cycle8"/>
    <dgm:cxn modelId="{1A294E6A-8F48-407A-A8BD-416671997D06}" type="presParOf" srcId="{A1B92065-75B8-4225-89D0-05B19CBEDB28}" destId="{03BC3B36-AB38-4B61-9B3C-21BB0CCE0DBC}" srcOrd="8" destOrd="0" presId="urn:microsoft.com/office/officeart/2005/8/layout/cycle8"/>
    <dgm:cxn modelId="{A2E5B85B-A92D-4E16-AD2D-9931EDE989DC}" type="presParOf" srcId="{A1B92065-75B8-4225-89D0-05B19CBEDB28}" destId="{EE2A291D-BD9F-4012-BEB8-F9796E6D5255}" srcOrd="9" destOrd="0" presId="urn:microsoft.com/office/officeart/2005/8/layout/cycle8"/>
    <dgm:cxn modelId="{507FBEA1-CCB2-4D1C-915C-23CDE4581709}" type="presParOf" srcId="{A1B92065-75B8-4225-89D0-05B19CBEDB28}" destId="{12A3B2F7-9757-45E0-A477-C2D6BF8FAF93}" srcOrd="10" destOrd="0" presId="urn:microsoft.com/office/officeart/2005/8/layout/cycle8"/>
    <dgm:cxn modelId="{5ACA07D1-FB81-4202-97CB-2316025B8635}" type="presParOf" srcId="{A1B92065-75B8-4225-89D0-05B19CBEDB28}" destId="{CA461FD1-0A28-4226-B5A4-6F9264747931}" srcOrd="11" destOrd="0" presId="urn:microsoft.com/office/officeart/2005/8/layout/cycle8"/>
    <dgm:cxn modelId="{4A35E580-9538-4ECC-8C88-07BCB742C135}" type="presParOf" srcId="{A1B92065-75B8-4225-89D0-05B19CBEDB28}" destId="{B04935BE-99FF-478A-9704-9E0054FEA8B2}" srcOrd="12" destOrd="0" presId="urn:microsoft.com/office/officeart/2005/8/layout/cycle8"/>
    <dgm:cxn modelId="{5FDDA34C-8E8A-4232-8086-C4306A207AEF}" type="presParOf" srcId="{A1B92065-75B8-4225-89D0-05B19CBEDB28}" destId="{871AF62A-80A7-4147-966D-A067B8302EFD}" srcOrd="13" destOrd="0" presId="urn:microsoft.com/office/officeart/2005/8/layout/cycle8"/>
    <dgm:cxn modelId="{9A650F44-FB62-4681-B480-44F446B4D2A6}" type="presParOf" srcId="{A1B92065-75B8-4225-89D0-05B19CBEDB28}" destId="{435CDCE2-8777-46BC-AC23-C90EBABD3951}" srcOrd="14" destOrd="0" presId="urn:microsoft.com/office/officeart/2005/8/layout/cycle8"/>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70B80D-E189-4D14-BB5A-63D450513F76}" type="doc">
      <dgm:prSet loTypeId="urn:microsoft.com/office/officeart/2005/8/layout/equation2" loCatId="relationship" qsTypeId="urn:microsoft.com/office/officeart/2005/8/quickstyle/simple1" qsCatId="simple" csTypeId="urn:microsoft.com/office/officeart/2005/8/colors/accent1_2" csCatId="accent1" phldr="1"/>
      <dgm:spPr/>
    </dgm:pt>
    <dgm:pt modelId="{EFF818CB-509C-46DA-9D78-B61808417CA0}" type="pres">
      <dgm:prSet presAssocID="{6C70B80D-E189-4D14-BB5A-63D450513F76}" presName="Name0" presStyleCnt="0">
        <dgm:presLayoutVars>
          <dgm:dir/>
          <dgm:resizeHandles val="exact"/>
        </dgm:presLayoutVars>
      </dgm:prSet>
      <dgm:spPr/>
    </dgm:pt>
  </dgm:ptLst>
  <dgm:cxnLst>
    <dgm:cxn modelId="{904393FD-1F6F-49C5-8436-AC10C1A4177A}" type="presOf" srcId="{6C70B80D-E189-4D14-BB5A-63D450513F76}" destId="{EFF818CB-509C-46DA-9D78-B61808417CA0}" srcOrd="0"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531C45-83FF-4FF2-9064-21FAF2AA6548}"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4568FACA-945A-493E-A45F-C982893C2D9C}">
      <dgm:prSet phldrT="[Text]" custT="1"/>
      <dgm:spPr/>
      <dgm:t>
        <a:bodyPr/>
        <a:lstStyle/>
        <a:p>
          <a:r>
            <a:rPr lang="en-US" sz="2400" dirty="0"/>
            <a:t>Provide a refrigerator or designated space in a refrigerator/freezer for breastmilk to be stored</a:t>
          </a:r>
        </a:p>
      </dgm:t>
    </dgm:pt>
    <dgm:pt modelId="{396345AC-4FDD-429E-81E1-5BD8DA4FCF20}" type="parTrans" cxnId="{4153A4F8-918D-4A51-B48C-3925D28D02AA}">
      <dgm:prSet/>
      <dgm:spPr/>
      <dgm:t>
        <a:bodyPr/>
        <a:lstStyle/>
        <a:p>
          <a:endParaRPr lang="en-US"/>
        </a:p>
      </dgm:t>
    </dgm:pt>
    <dgm:pt modelId="{A2C18965-0F99-41ED-9AB2-3047BA2439A1}" type="sibTrans" cxnId="{4153A4F8-918D-4A51-B48C-3925D28D02AA}">
      <dgm:prSet/>
      <dgm:spPr/>
      <dgm:t>
        <a:bodyPr/>
        <a:lstStyle/>
        <a:p>
          <a:endParaRPr lang="en-US"/>
        </a:p>
      </dgm:t>
    </dgm:pt>
    <dgm:pt modelId="{AE15F130-1924-4382-A914-59AB91D4E22A}">
      <dgm:prSet phldrT="[Text]" custT="1"/>
      <dgm:spPr/>
      <dgm:t>
        <a:bodyPr/>
        <a:lstStyle/>
        <a:p>
          <a:r>
            <a:rPr lang="en-US" sz="2400" dirty="0"/>
            <a:t>Provide breastfeeding mothers a place to breastfeed or express milk</a:t>
          </a:r>
        </a:p>
      </dgm:t>
    </dgm:pt>
    <dgm:pt modelId="{1F40FBC4-E705-42AA-BB21-E27BD7D3BC73}" type="parTrans" cxnId="{6523910C-6FC3-42D7-B1A0-127F34CD804F}">
      <dgm:prSet/>
      <dgm:spPr/>
      <dgm:t>
        <a:bodyPr/>
        <a:lstStyle/>
        <a:p>
          <a:endParaRPr lang="en-US"/>
        </a:p>
      </dgm:t>
    </dgm:pt>
    <dgm:pt modelId="{D29E2E04-1819-485F-9006-F3B7C9648A02}" type="sibTrans" cxnId="{6523910C-6FC3-42D7-B1A0-127F34CD804F}">
      <dgm:prSet/>
      <dgm:spPr/>
      <dgm:t>
        <a:bodyPr/>
        <a:lstStyle/>
        <a:p>
          <a:endParaRPr lang="en-US"/>
        </a:p>
      </dgm:t>
    </dgm:pt>
    <dgm:pt modelId="{AA8FA978-B61F-4A4C-A48B-01B819D26962}">
      <dgm:prSet phldrT="[Text]" custT="1"/>
      <dgm:spPr/>
      <dgm:t>
        <a:bodyPr/>
        <a:lstStyle/>
        <a:p>
          <a:r>
            <a:rPr lang="en-US" sz="2400" dirty="0"/>
            <a:t>Reassure nursing mothers that they are welcome by displaying breastfeeding promotion information</a:t>
          </a:r>
        </a:p>
      </dgm:t>
    </dgm:pt>
    <dgm:pt modelId="{CD3A5A7D-6720-45F4-8779-1DE3842B65F8}" type="parTrans" cxnId="{8D8AE31A-65AC-4FED-8FD3-236F225E4583}">
      <dgm:prSet/>
      <dgm:spPr/>
      <dgm:t>
        <a:bodyPr/>
        <a:lstStyle/>
        <a:p>
          <a:endParaRPr lang="en-US"/>
        </a:p>
      </dgm:t>
    </dgm:pt>
    <dgm:pt modelId="{66C48DDB-10B1-4C40-8F0E-84CB759D6ADB}" type="sibTrans" cxnId="{8D8AE31A-65AC-4FED-8FD3-236F225E4583}">
      <dgm:prSet/>
      <dgm:spPr/>
      <dgm:t>
        <a:bodyPr/>
        <a:lstStyle/>
        <a:p>
          <a:endParaRPr lang="en-US"/>
        </a:p>
      </dgm:t>
    </dgm:pt>
    <dgm:pt modelId="{1009A101-8966-481E-9EEA-E94B380EBA21}">
      <dgm:prSet phldrT="[Text]"/>
      <dgm:spPr/>
      <dgm:t>
        <a:bodyPr/>
        <a:lstStyle/>
        <a:p>
          <a:r>
            <a:rPr lang="en-US" dirty="0"/>
            <a:t>Breastfeeding- Friendly Environment </a:t>
          </a:r>
        </a:p>
      </dgm:t>
    </dgm:pt>
    <dgm:pt modelId="{37DFC0F1-F043-48A5-96A6-49734B6174AF}" type="sibTrans" cxnId="{E675F24C-FA7A-40EF-8A73-528E5C1EE484}">
      <dgm:prSet/>
      <dgm:spPr/>
      <dgm:t>
        <a:bodyPr/>
        <a:lstStyle/>
        <a:p>
          <a:endParaRPr lang="en-US"/>
        </a:p>
      </dgm:t>
    </dgm:pt>
    <dgm:pt modelId="{3C32CFFF-B253-42D9-938B-DCA8D6FCB7FA}" type="parTrans" cxnId="{E675F24C-FA7A-40EF-8A73-528E5C1EE484}">
      <dgm:prSet/>
      <dgm:spPr/>
      <dgm:t>
        <a:bodyPr/>
        <a:lstStyle/>
        <a:p>
          <a:endParaRPr lang="en-US"/>
        </a:p>
      </dgm:t>
    </dgm:pt>
    <dgm:pt modelId="{E2BEF18A-C5E4-48B3-BE9C-B7FE6DC9A664}" type="pres">
      <dgm:prSet presAssocID="{4A531C45-83FF-4FF2-9064-21FAF2AA6548}" presName="cycle" presStyleCnt="0">
        <dgm:presLayoutVars>
          <dgm:chMax val="1"/>
          <dgm:dir/>
          <dgm:animLvl val="ctr"/>
          <dgm:resizeHandles val="exact"/>
        </dgm:presLayoutVars>
      </dgm:prSet>
      <dgm:spPr/>
      <dgm:t>
        <a:bodyPr/>
        <a:lstStyle/>
        <a:p>
          <a:endParaRPr lang="en-US"/>
        </a:p>
      </dgm:t>
    </dgm:pt>
    <dgm:pt modelId="{E19D4EEF-20B8-45CC-990D-40124CC063CC}" type="pres">
      <dgm:prSet presAssocID="{1009A101-8966-481E-9EEA-E94B380EBA21}" presName="centerShape" presStyleLbl="node0" presStyleIdx="0" presStyleCnt="1" custScaleX="144064" custScaleY="101171"/>
      <dgm:spPr/>
      <dgm:t>
        <a:bodyPr/>
        <a:lstStyle/>
        <a:p>
          <a:endParaRPr lang="en-US"/>
        </a:p>
      </dgm:t>
    </dgm:pt>
    <dgm:pt modelId="{210DBD19-0BE3-4869-B7B2-2FFB8BAC3DA2}" type="pres">
      <dgm:prSet presAssocID="{1F40FBC4-E705-42AA-BB21-E27BD7D3BC73}" presName="parTrans" presStyleLbl="bgSibTrans2D1" presStyleIdx="0" presStyleCnt="3" custLinFactNeighborX="783" custLinFactNeighborY="17989"/>
      <dgm:spPr/>
      <dgm:t>
        <a:bodyPr/>
        <a:lstStyle/>
        <a:p>
          <a:endParaRPr lang="en-US"/>
        </a:p>
      </dgm:t>
    </dgm:pt>
    <dgm:pt modelId="{6481730F-702D-48AA-A4CE-6D2B1B820ECD}" type="pres">
      <dgm:prSet presAssocID="{AE15F130-1924-4382-A914-59AB91D4E22A}" presName="node" presStyleLbl="node1" presStyleIdx="0" presStyleCnt="3" custScaleX="106297" custScaleY="124735" custRadScaleRad="112831" custRadScaleInc="5393">
        <dgm:presLayoutVars>
          <dgm:bulletEnabled val="1"/>
        </dgm:presLayoutVars>
      </dgm:prSet>
      <dgm:spPr/>
      <dgm:t>
        <a:bodyPr/>
        <a:lstStyle/>
        <a:p>
          <a:endParaRPr lang="en-US"/>
        </a:p>
      </dgm:t>
    </dgm:pt>
    <dgm:pt modelId="{0CD98C8E-9523-4E2C-8813-17838048E9E3}" type="pres">
      <dgm:prSet presAssocID="{396345AC-4FDD-429E-81E1-5BD8DA4FCF20}" presName="parTrans" presStyleLbl="bgSibTrans2D1" presStyleIdx="1" presStyleCnt="3"/>
      <dgm:spPr/>
      <dgm:t>
        <a:bodyPr/>
        <a:lstStyle/>
        <a:p>
          <a:endParaRPr lang="en-US"/>
        </a:p>
      </dgm:t>
    </dgm:pt>
    <dgm:pt modelId="{D135E20B-43FE-446E-81F4-044D896F7867}" type="pres">
      <dgm:prSet presAssocID="{4568FACA-945A-493E-A45F-C982893C2D9C}" presName="node" presStyleLbl="node1" presStyleIdx="1" presStyleCnt="3" custScaleX="118936" custScaleY="118921" custRadScaleRad="97679" custRadScaleInc="-1114">
        <dgm:presLayoutVars>
          <dgm:bulletEnabled val="1"/>
        </dgm:presLayoutVars>
      </dgm:prSet>
      <dgm:spPr/>
      <dgm:t>
        <a:bodyPr/>
        <a:lstStyle/>
        <a:p>
          <a:endParaRPr lang="en-US"/>
        </a:p>
      </dgm:t>
    </dgm:pt>
    <dgm:pt modelId="{8209F940-820B-4363-AF7D-B207A603B97E}" type="pres">
      <dgm:prSet presAssocID="{CD3A5A7D-6720-45F4-8779-1DE3842B65F8}" presName="parTrans" presStyleLbl="bgSibTrans2D1" presStyleIdx="2" presStyleCnt="3"/>
      <dgm:spPr/>
      <dgm:t>
        <a:bodyPr/>
        <a:lstStyle/>
        <a:p>
          <a:endParaRPr lang="en-US"/>
        </a:p>
      </dgm:t>
    </dgm:pt>
    <dgm:pt modelId="{8DE7F0DF-DFAA-480A-9B3A-4C70FDEA5BE8}" type="pres">
      <dgm:prSet presAssocID="{AA8FA978-B61F-4A4C-A48B-01B819D26962}" presName="node" presStyleLbl="node1" presStyleIdx="2" presStyleCnt="3" custScaleX="111545" custScaleY="114417" custRadScaleRad="115259" custRadScaleInc="-4843">
        <dgm:presLayoutVars>
          <dgm:bulletEnabled val="1"/>
        </dgm:presLayoutVars>
      </dgm:prSet>
      <dgm:spPr/>
      <dgm:t>
        <a:bodyPr/>
        <a:lstStyle/>
        <a:p>
          <a:endParaRPr lang="en-US"/>
        </a:p>
      </dgm:t>
    </dgm:pt>
  </dgm:ptLst>
  <dgm:cxnLst>
    <dgm:cxn modelId="{6523910C-6FC3-42D7-B1A0-127F34CD804F}" srcId="{1009A101-8966-481E-9EEA-E94B380EBA21}" destId="{AE15F130-1924-4382-A914-59AB91D4E22A}" srcOrd="0" destOrd="0" parTransId="{1F40FBC4-E705-42AA-BB21-E27BD7D3BC73}" sibTransId="{D29E2E04-1819-485F-9006-F3B7C9648A02}"/>
    <dgm:cxn modelId="{A270F790-C145-445C-B847-F3F8D35AC0E1}" type="presOf" srcId="{1009A101-8966-481E-9EEA-E94B380EBA21}" destId="{E19D4EEF-20B8-45CC-990D-40124CC063CC}" srcOrd="0" destOrd="0" presId="urn:microsoft.com/office/officeart/2005/8/layout/radial4"/>
    <dgm:cxn modelId="{1C6EA074-EA29-45FC-9224-60B4F538BEEA}" type="presOf" srcId="{4A531C45-83FF-4FF2-9064-21FAF2AA6548}" destId="{E2BEF18A-C5E4-48B3-BE9C-B7FE6DC9A664}" srcOrd="0" destOrd="0" presId="urn:microsoft.com/office/officeart/2005/8/layout/radial4"/>
    <dgm:cxn modelId="{C05BFF69-DAA8-448E-ADA7-F9A6525D4759}" type="presOf" srcId="{1F40FBC4-E705-42AA-BB21-E27BD7D3BC73}" destId="{210DBD19-0BE3-4869-B7B2-2FFB8BAC3DA2}" srcOrd="0" destOrd="0" presId="urn:microsoft.com/office/officeart/2005/8/layout/radial4"/>
    <dgm:cxn modelId="{C6783AFB-99BF-4DEF-A33F-C4634C004ABA}" type="presOf" srcId="{4568FACA-945A-493E-A45F-C982893C2D9C}" destId="{D135E20B-43FE-446E-81F4-044D896F7867}" srcOrd="0" destOrd="0" presId="urn:microsoft.com/office/officeart/2005/8/layout/radial4"/>
    <dgm:cxn modelId="{E556FA77-4821-43A3-A83B-95166F74AFC6}" type="presOf" srcId="{CD3A5A7D-6720-45F4-8779-1DE3842B65F8}" destId="{8209F940-820B-4363-AF7D-B207A603B97E}" srcOrd="0" destOrd="0" presId="urn:microsoft.com/office/officeart/2005/8/layout/radial4"/>
    <dgm:cxn modelId="{E675F24C-FA7A-40EF-8A73-528E5C1EE484}" srcId="{4A531C45-83FF-4FF2-9064-21FAF2AA6548}" destId="{1009A101-8966-481E-9EEA-E94B380EBA21}" srcOrd="0" destOrd="0" parTransId="{3C32CFFF-B253-42D9-938B-DCA8D6FCB7FA}" sibTransId="{37DFC0F1-F043-48A5-96A6-49734B6174AF}"/>
    <dgm:cxn modelId="{8D8AE31A-65AC-4FED-8FD3-236F225E4583}" srcId="{1009A101-8966-481E-9EEA-E94B380EBA21}" destId="{AA8FA978-B61F-4A4C-A48B-01B819D26962}" srcOrd="2" destOrd="0" parTransId="{CD3A5A7D-6720-45F4-8779-1DE3842B65F8}" sibTransId="{66C48DDB-10B1-4C40-8F0E-84CB759D6ADB}"/>
    <dgm:cxn modelId="{4153A4F8-918D-4A51-B48C-3925D28D02AA}" srcId="{1009A101-8966-481E-9EEA-E94B380EBA21}" destId="{4568FACA-945A-493E-A45F-C982893C2D9C}" srcOrd="1" destOrd="0" parTransId="{396345AC-4FDD-429E-81E1-5BD8DA4FCF20}" sibTransId="{A2C18965-0F99-41ED-9AB2-3047BA2439A1}"/>
    <dgm:cxn modelId="{A829DBBE-E6AF-4C87-B157-9B3BDA3311D0}" type="presOf" srcId="{AA8FA978-B61F-4A4C-A48B-01B819D26962}" destId="{8DE7F0DF-DFAA-480A-9B3A-4C70FDEA5BE8}" srcOrd="0" destOrd="0" presId="urn:microsoft.com/office/officeart/2005/8/layout/radial4"/>
    <dgm:cxn modelId="{4E599F68-5FD5-4C27-8D14-33BD07896B79}" type="presOf" srcId="{AE15F130-1924-4382-A914-59AB91D4E22A}" destId="{6481730F-702D-48AA-A4CE-6D2B1B820ECD}" srcOrd="0" destOrd="0" presId="urn:microsoft.com/office/officeart/2005/8/layout/radial4"/>
    <dgm:cxn modelId="{DB8B7706-C934-41B0-8680-4584EB3C09C2}" type="presOf" srcId="{396345AC-4FDD-429E-81E1-5BD8DA4FCF20}" destId="{0CD98C8E-9523-4E2C-8813-17838048E9E3}" srcOrd="0" destOrd="0" presId="urn:microsoft.com/office/officeart/2005/8/layout/radial4"/>
    <dgm:cxn modelId="{04315875-CF50-46F2-9071-DCDB5935845E}" type="presParOf" srcId="{E2BEF18A-C5E4-48B3-BE9C-B7FE6DC9A664}" destId="{E19D4EEF-20B8-45CC-990D-40124CC063CC}" srcOrd="0" destOrd="0" presId="urn:microsoft.com/office/officeart/2005/8/layout/radial4"/>
    <dgm:cxn modelId="{E4A1E875-0372-4C00-BBD0-D5B276BB520A}" type="presParOf" srcId="{E2BEF18A-C5E4-48B3-BE9C-B7FE6DC9A664}" destId="{210DBD19-0BE3-4869-B7B2-2FFB8BAC3DA2}" srcOrd="1" destOrd="0" presId="urn:microsoft.com/office/officeart/2005/8/layout/radial4"/>
    <dgm:cxn modelId="{08E16240-A552-4011-A735-152733D0846B}" type="presParOf" srcId="{E2BEF18A-C5E4-48B3-BE9C-B7FE6DC9A664}" destId="{6481730F-702D-48AA-A4CE-6D2B1B820ECD}" srcOrd="2" destOrd="0" presId="urn:microsoft.com/office/officeart/2005/8/layout/radial4"/>
    <dgm:cxn modelId="{E2C4DE75-84E2-40DA-A409-221BD6F74C81}" type="presParOf" srcId="{E2BEF18A-C5E4-48B3-BE9C-B7FE6DC9A664}" destId="{0CD98C8E-9523-4E2C-8813-17838048E9E3}" srcOrd="3" destOrd="0" presId="urn:microsoft.com/office/officeart/2005/8/layout/radial4"/>
    <dgm:cxn modelId="{36EBE5A2-CC62-4D57-96E3-09D79A4FDAA4}" type="presParOf" srcId="{E2BEF18A-C5E4-48B3-BE9C-B7FE6DC9A664}" destId="{D135E20B-43FE-446E-81F4-044D896F7867}" srcOrd="4" destOrd="0" presId="urn:microsoft.com/office/officeart/2005/8/layout/radial4"/>
    <dgm:cxn modelId="{6A38B4B2-0C5D-408B-BBA3-49FA991A6B46}" type="presParOf" srcId="{E2BEF18A-C5E4-48B3-BE9C-B7FE6DC9A664}" destId="{8209F940-820B-4363-AF7D-B207A603B97E}" srcOrd="5" destOrd="0" presId="urn:microsoft.com/office/officeart/2005/8/layout/radial4"/>
    <dgm:cxn modelId="{DE07E76E-C984-4EAF-92DC-4D5017D8FE36}" type="presParOf" srcId="{E2BEF18A-C5E4-48B3-BE9C-B7FE6DC9A664}" destId="{8DE7F0DF-DFAA-480A-9B3A-4C70FDEA5BE8}" srcOrd="6" destOrd="0" presId="urn:microsoft.com/office/officeart/2005/8/layout/radial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F521A1-1278-4808-93BB-9C76F4DD8C28}" type="doc">
      <dgm:prSet loTypeId="urn:microsoft.com/office/officeart/2005/8/layout/chevron1" loCatId="process" qsTypeId="urn:microsoft.com/office/officeart/2005/8/quickstyle/simple1" qsCatId="simple" csTypeId="urn:microsoft.com/office/officeart/2005/8/colors/accent1_2" csCatId="accent1" phldr="1"/>
      <dgm:spPr/>
    </dgm:pt>
    <dgm:pt modelId="{D89EB47C-A648-4CC3-9785-9694F48F379C}">
      <dgm:prSet phldrT="[Text]"/>
      <dgm:spPr/>
      <dgm:t>
        <a:bodyPr/>
        <a:lstStyle/>
        <a:p>
          <a:r>
            <a:rPr lang="en-US" dirty="0"/>
            <a:t>Determine if your facility is eligible for CACFP</a:t>
          </a:r>
        </a:p>
      </dgm:t>
    </dgm:pt>
    <dgm:pt modelId="{EC328853-013E-4182-871E-F4D576BD1084}" type="parTrans" cxnId="{77479819-A5F6-4F92-9D24-BFDAD9D95C7A}">
      <dgm:prSet/>
      <dgm:spPr/>
      <dgm:t>
        <a:bodyPr/>
        <a:lstStyle/>
        <a:p>
          <a:endParaRPr lang="en-US"/>
        </a:p>
      </dgm:t>
    </dgm:pt>
    <dgm:pt modelId="{649CE6E6-562F-4709-9C7A-06974DF74BA9}" type="sibTrans" cxnId="{77479819-A5F6-4F92-9D24-BFDAD9D95C7A}">
      <dgm:prSet/>
      <dgm:spPr/>
      <dgm:t>
        <a:bodyPr/>
        <a:lstStyle/>
        <a:p>
          <a:endParaRPr lang="en-US"/>
        </a:p>
      </dgm:t>
    </dgm:pt>
    <dgm:pt modelId="{B69D64B4-4934-4D23-84F0-A56A44D9EFCF}">
      <dgm:prSet phldrT="[Text]"/>
      <dgm:spPr/>
      <dgm:t>
        <a:bodyPr/>
        <a:lstStyle/>
        <a:p>
          <a:r>
            <a:rPr lang="en-US" dirty="0"/>
            <a:t>If eligible, participate in CACFP</a:t>
          </a:r>
        </a:p>
      </dgm:t>
    </dgm:pt>
    <dgm:pt modelId="{35448CD1-BFF1-48D8-A57C-DE64C366773F}" type="parTrans" cxnId="{132EA877-763E-48D8-975C-F027339FDF8E}">
      <dgm:prSet/>
      <dgm:spPr/>
      <dgm:t>
        <a:bodyPr/>
        <a:lstStyle/>
        <a:p>
          <a:endParaRPr lang="en-US"/>
        </a:p>
      </dgm:t>
    </dgm:pt>
    <dgm:pt modelId="{A281D878-47EE-40AB-A43F-8E69A3C221C7}" type="sibTrans" cxnId="{132EA877-763E-48D8-975C-F027339FDF8E}">
      <dgm:prSet/>
      <dgm:spPr/>
      <dgm:t>
        <a:bodyPr/>
        <a:lstStyle/>
        <a:p>
          <a:endParaRPr lang="en-US"/>
        </a:p>
      </dgm:t>
    </dgm:pt>
    <dgm:pt modelId="{226F32F8-C284-4250-BB46-791047DED402}">
      <dgm:prSet phldrT="[Text]"/>
      <dgm:spPr/>
      <dgm:t>
        <a:bodyPr/>
        <a:lstStyle/>
        <a:p>
          <a:r>
            <a:rPr lang="en-US" dirty="0"/>
            <a:t>Document eligibility and participation status</a:t>
          </a:r>
        </a:p>
      </dgm:t>
    </dgm:pt>
    <dgm:pt modelId="{5B89A816-6DC4-4CDF-AABC-90B414E8F46A}" type="parTrans" cxnId="{7446186D-EE92-4750-9A4E-B4966233862B}">
      <dgm:prSet/>
      <dgm:spPr/>
      <dgm:t>
        <a:bodyPr/>
        <a:lstStyle/>
        <a:p>
          <a:endParaRPr lang="en-US"/>
        </a:p>
      </dgm:t>
    </dgm:pt>
    <dgm:pt modelId="{ED69773B-7D09-4EF3-BC2D-E8A08C5B779A}" type="sibTrans" cxnId="{7446186D-EE92-4750-9A4E-B4966233862B}">
      <dgm:prSet/>
      <dgm:spPr/>
      <dgm:t>
        <a:bodyPr/>
        <a:lstStyle/>
        <a:p>
          <a:endParaRPr lang="en-US"/>
        </a:p>
      </dgm:t>
    </dgm:pt>
    <dgm:pt modelId="{F973AD5F-9454-4782-AD70-EC6AD1BF7C5C}" type="pres">
      <dgm:prSet presAssocID="{06F521A1-1278-4808-93BB-9C76F4DD8C28}" presName="Name0" presStyleCnt="0">
        <dgm:presLayoutVars>
          <dgm:dir/>
          <dgm:animLvl val="lvl"/>
          <dgm:resizeHandles val="exact"/>
        </dgm:presLayoutVars>
      </dgm:prSet>
      <dgm:spPr/>
    </dgm:pt>
    <dgm:pt modelId="{22671DF3-BF40-4812-A6B0-344BB477A1B7}" type="pres">
      <dgm:prSet presAssocID="{D89EB47C-A648-4CC3-9785-9694F48F379C}" presName="parTxOnly" presStyleLbl="node1" presStyleIdx="0" presStyleCnt="3">
        <dgm:presLayoutVars>
          <dgm:chMax val="0"/>
          <dgm:chPref val="0"/>
          <dgm:bulletEnabled val="1"/>
        </dgm:presLayoutVars>
      </dgm:prSet>
      <dgm:spPr/>
      <dgm:t>
        <a:bodyPr/>
        <a:lstStyle/>
        <a:p>
          <a:endParaRPr lang="en-US"/>
        </a:p>
      </dgm:t>
    </dgm:pt>
    <dgm:pt modelId="{65011F2B-23E0-44E3-A11C-C358920727A6}" type="pres">
      <dgm:prSet presAssocID="{649CE6E6-562F-4709-9C7A-06974DF74BA9}" presName="parTxOnlySpace" presStyleCnt="0"/>
      <dgm:spPr/>
    </dgm:pt>
    <dgm:pt modelId="{00FF1CDF-7217-4971-ADD8-B29239B5A879}" type="pres">
      <dgm:prSet presAssocID="{B69D64B4-4934-4D23-84F0-A56A44D9EFCF}" presName="parTxOnly" presStyleLbl="node1" presStyleIdx="1" presStyleCnt="3">
        <dgm:presLayoutVars>
          <dgm:chMax val="0"/>
          <dgm:chPref val="0"/>
          <dgm:bulletEnabled val="1"/>
        </dgm:presLayoutVars>
      </dgm:prSet>
      <dgm:spPr/>
      <dgm:t>
        <a:bodyPr/>
        <a:lstStyle/>
        <a:p>
          <a:endParaRPr lang="en-US"/>
        </a:p>
      </dgm:t>
    </dgm:pt>
    <dgm:pt modelId="{9ADCED27-3464-4F97-9379-0E339B22634C}" type="pres">
      <dgm:prSet presAssocID="{A281D878-47EE-40AB-A43F-8E69A3C221C7}" presName="parTxOnlySpace" presStyleCnt="0"/>
      <dgm:spPr/>
    </dgm:pt>
    <dgm:pt modelId="{72FFDB87-A874-4246-B869-9D18B0EA6CBF}" type="pres">
      <dgm:prSet presAssocID="{226F32F8-C284-4250-BB46-791047DED402}" presName="parTxOnly" presStyleLbl="node1" presStyleIdx="2" presStyleCnt="3">
        <dgm:presLayoutVars>
          <dgm:chMax val="0"/>
          <dgm:chPref val="0"/>
          <dgm:bulletEnabled val="1"/>
        </dgm:presLayoutVars>
      </dgm:prSet>
      <dgm:spPr/>
      <dgm:t>
        <a:bodyPr/>
        <a:lstStyle/>
        <a:p>
          <a:endParaRPr lang="en-US"/>
        </a:p>
      </dgm:t>
    </dgm:pt>
  </dgm:ptLst>
  <dgm:cxnLst>
    <dgm:cxn modelId="{E33397A7-465F-4D46-92AC-8FA88CE8CD9C}" type="presOf" srcId="{06F521A1-1278-4808-93BB-9C76F4DD8C28}" destId="{F973AD5F-9454-4782-AD70-EC6AD1BF7C5C}" srcOrd="0" destOrd="0" presId="urn:microsoft.com/office/officeart/2005/8/layout/chevron1"/>
    <dgm:cxn modelId="{64C1164F-4CD6-4A43-8DF6-5F4C45715736}" type="presOf" srcId="{B69D64B4-4934-4D23-84F0-A56A44D9EFCF}" destId="{00FF1CDF-7217-4971-ADD8-B29239B5A879}" srcOrd="0" destOrd="0" presId="urn:microsoft.com/office/officeart/2005/8/layout/chevron1"/>
    <dgm:cxn modelId="{A1B7C83A-FBA1-44EC-80F4-1C2BF35A9CAF}" type="presOf" srcId="{226F32F8-C284-4250-BB46-791047DED402}" destId="{72FFDB87-A874-4246-B869-9D18B0EA6CBF}" srcOrd="0" destOrd="0" presId="urn:microsoft.com/office/officeart/2005/8/layout/chevron1"/>
    <dgm:cxn modelId="{C4F034BD-0875-48AF-BE28-9DDED60B16EE}" type="presOf" srcId="{D89EB47C-A648-4CC3-9785-9694F48F379C}" destId="{22671DF3-BF40-4812-A6B0-344BB477A1B7}" srcOrd="0" destOrd="0" presId="urn:microsoft.com/office/officeart/2005/8/layout/chevron1"/>
    <dgm:cxn modelId="{132EA877-763E-48D8-975C-F027339FDF8E}" srcId="{06F521A1-1278-4808-93BB-9C76F4DD8C28}" destId="{B69D64B4-4934-4D23-84F0-A56A44D9EFCF}" srcOrd="1" destOrd="0" parTransId="{35448CD1-BFF1-48D8-A57C-DE64C366773F}" sibTransId="{A281D878-47EE-40AB-A43F-8E69A3C221C7}"/>
    <dgm:cxn modelId="{77479819-A5F6-4F92-9D24-BFDAD9D95C7A}" srcId="{06F521A1-1278-4808-93BB-9C76F4DD8C28}" destId="{D89EB47C-A648-4CC3-9785-9694F48F379C}" srcOrd="0" destOrd="0" parTransId="{EC328853-013E-4182-871E-F4D576BD1084}" sibTransId="{649CE6E6-562F-4709-9C7A-06974DF74BA9}"/>
    <dgm:cxn modelId="{7446186D-EE92-4750-9A4E-B4966233862B}" srcId="{06F521A1-1278-4808-93BB-9C76F4DD8C28}" destId="{226F32F8-C284-4250-BB46-791047DED402}" srcOrd="2" destOrd="0" parTransId="{5B89A816-6DC4-4CDF-AABC-90B414E8F46A}" sibTransId="{ED69773B-7D09-4EF3-BC2D-E8A08C5B779A}"/>
    <dgm:cxn modelId="{573758F2-97CE-4726-A58C-F00B4750EF52}" type="presParOf" srcId="{F973AD5F-9454-4782-AD70-EC6AD1BF7C5C}" destId="{22671DF3-BF40-4812-A6B0-344BB477A1B7}" srcOrd="0" destOrd="0" presId="urn:microsoft.com/office/officeart/2005/8/layout/chevron1"/>
    <dgm:cxn modelId="{A560CA14-DCE1-4AE5-B9F6-F85EF5531E62}" type="presParOf" srcId="{F973AD5F-9454-4782-AD70-EC6AD1BF7C5C}" destId="{65011F2B-23E0-44E3-A11C-C358920727A6}" srcOrd="1" destOrd="0" presId="urn:microsoft.com/office/officeart/2005/8/layout/chevron1"/>
    <dgm:cxn modelId="{49D09A94-D0EC-44D1-A60A-949327944583}" type="presParOf" srcId="{F973AD5F-9454-4782-AD70-EC6AD1BF7C5C}" destId="{00FF1CDF-7217-4971-ADD8-B29239B5A879}" srcOrd="2" destOrd="0" presId="urn:microsoft.com/office/officeart/2005/8/layout/chevron1"/>
    <dgm:cxn modelId="{1E7EEB7C-E753-4D71-88B0-D900774625FF}" type="presParOf" srcId="{F973AD5F-9454-4782-AD70-EC6AD1BF7C5C}" destId="{9ADCED27-3464-4F97-9379-0E339B22634C}" srcOrd="3" destOrd="0" presId="urn:microsoft.com/office/officeart/2005/8/layout/chevron1"/>
    <dgm:cxn modelId="{565B5729-9447-4342-91F1-58790EF14756}" type="presParOf" srcId="{F973AD5F-9454-4782-AD70-EC6AD1BF7C5C}" destId="{72FFDB87-A874-4246-B869-9D18B0EA6CBF}"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995D79-ED17-4D97-B2B9-98AE13231C83}"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US"/>
        </a:p>
      </dgm:t>
    </dgm:pt>
    <dgm:pt modelId="{7782AFB8-742D-472E-816C-035E93743DE1}">
      <dgm:prSet phldrT="[Text]"/>
      <dgm:spPr/>
      <dgm:t>
        <a:bodyPr/>
        <a:lstStyle/>
        <a:p>
          <a:r>
            <a:rPr lang="en-US" dirty="0"/>
            <a:t>No Fruit Juice Under 0 – 11 </a:t>
          </a:r>
          <a:r>
            <a:rPr lang="en-US" dirty="0" err="1"/>
            <a:t>Mos</a:t>
          </a:r>
          <a:r>
            <a:rPr lang="en-US" dirty="0"/>
            <a:t>* </a:t>
          </a:r>
        </a:p>
      </dgm:t>
    </dgm:pt>
    <dgm:pt modelId="{FE148E59-D29C-4D55-BB2B-7D9E58CE27E4}" type="parTrans" cxnId="{C8C0E69F-13CF-4A87-8501-5373FF8675EB}">
      <dgm:prSet/>
      <dgm:spPr/>
      <dgm:t>
        <a:bodyPr/>
        <a:lstStyle/>
        <a:p>
          <a:endParaRPr lang="en-US"/>
        </a:p>
      </dgm:t>
    </dgm:pt>
    <dgm:pt modelId="{63CD87A0-65FE-4E4E-8712-797F0B20FE9B}" type="sibTrans" cxnId="{C8C0E69F-13CF-4A87-8501-5373FF8675EB}">
      <dgm:prSet/>
      <dgm:spPr/>
      <dgm:t>
        <a:bodyPr/>
        <a:lstStyle/>
        <a:p>
          <a:endParaRPr lang="en-US"/>
        </a:p>
      </dgm:t>
    </dgm:pt>
    <dgm:pt modelId="{C88B1B6A-05FD-452C-86EA-1E3B29C7D769}">
      <dgm:prSet phldrT="[Text]"/>
      <dgm:spPr/>
      <dgm:t>
        <a:bodyPr/>
        <a:lstStyle/>
        <a:p>
          <a:r>
            <a:rPr lang="en-US" dirty="0"/>
            <a:t>Juice No More than 2 x per Week*</a:t>
          </a:r>
        </a:p>
      </dgm:t>
    </dgm:pt>
    <dgm:pt modelId="{4E6DC2D0-D673-467E-932C-65D4028D0911}" type="parTrans" cxnId="{E5FD1BDC-2C94-4AC2-A1A3-EEF22750A06A}">
      <dgm:prSet/>
      <dgm:spPr/>
      <dgm:t>
        <a:bodyPr/>
        <a:lstStyle/>
        <a:p>
          <a:endParaRPr lang="en-US"/>
        </a:p>
      </dgm:t>
    </dgm:pt>
    <dgm:pt modelId="{F343E0BB-AE29-4401-BAF2-B2BFA157A5C5}" type="sibTrans" cxnId="{E5FD1BDC-2C94-4AC2-A1A3-EEF22750A06A}">
      <dgm:prSet/>
      <dgm:spPr/>
      <dgm:t>
        <a:bodyPr/>
        <a:lstStyle/>
        <a:p>
          <a:endParaRPr lang="en-US"/>
        </a:p>
      </dgm:t>
    </dgm:pt>
    <dgm:pt modelId="{AE0D3140-623A-469B-9079-9DCFAFBDDB8B}">
      <dgm:prSet phldrT="[Text]"/>
      <dgm:spPr/>
      <dgm:t>
        <a:bodyPr/>
        <a:lstStyle/>
        <a:p>
          <a:r>
            <a:rPr lang="en-US" dirty="0"/>
            <a:t>No More than 4 </a:t>
          </a:r>
          <a:r>
            <a:rPr lang="en-US" dirty="0" err="1"/>
            <a:t>oz</a:t>
          </a:r>
          <a:r>
            <a:rPr lang="en-US" dirty="0"/>
            <a:t> of Juice Offered at One Time for Children 1 – 5 Years </a:t>
          </a:r>
        </a:p>
      </dgm:t>
    </dgm:pt>
    <dgm:pt modelId="{3D0CE508-0A1D-462C-B9FF-9529C9EDFF0C}" type="parTrans" cxnId="{3361DF28-97E7-4ECC-A14B-6FA77A849543}">
      <dgm:prSet/>
      <dgm:spPr/>
      <dgm:t>
        <a:bodyPr/>
        <a:lstStyle/>
        <a:p>
          <a:endParaRPr lang="en-US"/>
        </a:p>
      </dgm:t>
    </dgm:pt>
    <dgm:pt modelId="{3D101207-9A96-4D44-87FE-046D0C2F0942}" type="sibTrans" cxnId="{3361DF28-97E7-4ECC-A14B-6FA77A849543}">
      <dgm:prSet/>
      <dgm:spPr/>
      <dgm:t>
        <a:bodyPr/>
        <a:lstStyle/>
        <a:p>
          <a:endParaRPr lang="en-US"/>
        </a:p>
      </dgm:t>
    </dgm:pt>
    <dgm:pt modelId="{9A37ACB4-2BF8-40C9-8DC7-6D2D8CD5FF70}">
      <dgm:prSet phldrT="[Text]"/>
      <dgm:spPr/>
      <dgm:t>
        <a:bodyPr/>
        <a:lstStyle/>
        <a:p>
          <a:r>
            <a:rPr lang="en-US" dirty="0"/>
            <a:t>No More than 6 </a:t>
          </a:r>
          <a:r>
            <a:rPr lang="en-US" dirty="0" err="1"/>
            <a:t>oz</a:t>
          </a:r>
          <a:r>
            <a:rPr lang="en-US" dirty="0"/>
            <a:t> of Juice Offered at One Time for Children 6 Years +</a:t>
          </a:r>
        </a:p>
      </dgm:t>
    </dgm:pt>
    <dgm:pt modelId="{E36BCE7E-A121-4695-818E-F8C77144EDDB}" type="parTrans" cxnId="{5429A48E-44A1-4D2E-B195-C99FF53A3144}">
      <dgm:prSet/>
      <dgm:spPr/>
      <dgm:t>
        <a:bodyPr/>
        <a:lstStyle/>
        <a:p>
          <a:endParaRPr lang="en-US"/>
        </a:p>
      </dgm:t>
    </dgm:pt>
    <dgm:pt modelId="{3CD06C85-BED4-4EAD-8A29-F3964D38DAA5}" type="sibTrans" cxnId="{5429A48E-44A1-4D2E-B195-C99FF53A3144}">
      <dgm:prSet/>
      <dgm:spPr/>
      <dgm:t>
        <a:bodyPr/>
        <a:lstStyle/>
        <a:p>
          <a:endParaRPr lang="en-US"/>
        </a:p>
      </dgm:t>
    </dgm:pt>
    <dgm:pt modelId="{AA94194C-576C-479A-98F7-F4582C63D6A8}">
      <dgm:prSet/>
      <dgm:spPr/>
      <dgm:t>
        <a:bodyPr/>
        <a:lstStyle/>
        <a:p>
          <a:r>
            <a:rPr lang="en-US" dirty="0"/>
            <a:t>Only 100% Fruit Juice and Only at Meal or Snack Time if Served*</a:t>
          </a:r>
        </a:p>
      </dgm:t>
    </dgm:pt>
    <dgm:pt modelId="{EB016632-D6E0-487C-B15A-10B10F26B113}" type="parTrans" cxnId="{B410D497-D9A8-4060-A6F8-94B671F726A5}">
      <dgm:prSet/>
      <dgm:spPr/>
      <dgm:t>
        <a:bodyPr/>
        <a:lstStyle/>
        <a:p>
          <a:endParaRPr lang="en-US"/>
        </a:p>
      </dgm:t>
    </dgm:pt>
    <dgm:pt modelId="{56ACB885-9CA5-40D3-B1A6-172CA1784749}" type="sibTrans" cxnId="{B410D497-D9A8-4060-A6F8-94B671F726A5}">
      <dgm:prSet/>
      <dgm:spPr/>
      <dgm:t>
        <a:bodyPr/>
        <a:lstStyle/>
        <a:p>
          <a:endParaRPr lang="en-US"/>
        </a:p>
      </dgm:t>
    </dgm:pt>
    <dgm:pt modelId="{44B7630B-9328-44D4-A2D9-E9367EF7B900}" type="pres">
      <dgm:prSet presAssocID="{BE995D79-ED17-4D97-B2B9-98AE13231C83}" presName="Name0" presStyleCnt="0">
        <dgm:presLayoutVars>
          <dgm:dir/>
          <dgm:resizeHandles val="exact"/>
        </dgm:presLayoutVars>
      </dgm:prSet>
      <dgm:spPr/>
      <dgm:t>
        <a:bodyPr/>
        <a:lstStyle/>
        <a:p>
          <a:endParaRPr lang="en-US"/>
        </a:p>
      </dgm:t>
    </dgm:pt>
    <dgm:pt modelId="{043A72C0-E0FF-493C-BB65-8D2CFFB7415B}" type="pres">
      <dgm:prSet presAssocID="{7782AFB8-742D-472E-816C-035E93743DE1}" presName="Name5" presStyleLbl="vennNode1" presStyleIdx="0" presStyleCnt="5">
        <dgm:presLayoutVars>
          <dgm:bulletEnabled val="1"/>
        </dgm:presLayoutVars>
      </dgm:prSet>
      <dgm:spPr/>
      <dgm:t>
        <a:bodyPr/>
        <a:lstStyle/>
        <a:p>
          <a:endParaRPr lang="en-US"/>
        </a:p>
      </dgm:t>
    </dgm:pt>
    <dgm:pt modelId="{6DD4C651-1124-4FBD-8066-B04ACAA6049D}" type="pres">
      <dgm:prSet presAssocID="{63CD87A0-65FE-4E4E-8712-797F0B20FE9B}" presName="space" presStyleCnt="0"/>
      <dgm:spPr/>
    </dgm:pt>
    <dgm:pt modelId="{5932B012-9973-44E0-B2AC-34018FA899FC}" type="pres">
      <dgm:prSet presAssocID="{C88B1B6A-05FD-452C-86EA-1E3B29C7D769}" presName="Name5" presStyleLbl="vennNode1" presStyleIdx="1" presStyleCnt="5" custLinFactNeighborY="-814">
        <dgm:presLayoutVars>
          <dgm:bulletEnabled val="1"/>
        </dgm:presLayoutVars>
      </dgm:prSet>
      <dgm:spPr/>
      <dgm:t>
        <a:bodyPr/>
        <a:lstStyle/>
        <a:p>
          <a:endParaRPr lang="en-US"/>
        </a:p>
      </dgm:t>
    </dgm:pt>
    <dgm:pt modelId="{D68826C0-365F-40DA-9582-04757B987F80}" type="pres">
      <dgm:prSet presAssocID="{F343E0BB-AE29-4401-BAF2-B2BFA157A5C5}" presName="space" presStyleCnt="0"/>
      <dgm:spPr/>
    </dgm:pt>
    <dgm:pt modelId="{19398E34-2BE8-402C-A0C5-CC4963EA196E}" type="pres">
      <dgm:prSet presAssocID="{AE0D3140-623A-469B-9079-9DCFAFBDDB8B}" presName="Name5" presStyleLbl="vennNode1" presStyleIdx="2" presStyleCnt="5">
        <dgm:presLayoutVars>
          <dgm:bulletEnabled val="1"/>
        </dgm:presLayoutVars>
      </dgm:prSet>
      <dgm:spPr/>
      <dgm:t>
        <a:bodyPr/>
        <a:lstStyle/>
        <a:p>
          <a:endParaRPr lang="en-US"/>
        </a:p>
      </dgm:t>
    </dgm:pt>
    <dgm:pt modelId="{A57AA5D2-7D64-4B8C-B731-2AB68F5DDE4C}" type="pres">
      <dgm:prSet presAssocID="{3D101207-9A96-4D44-87FE-046D0C2F0942}" presName="space" presStyleCnt="0"/>
      <dgm:spPr/>
    </dgm:pt>
    <dgm:pt modelId="{0857544A-9552-4211-A1EC-4BCFCD9A675B}" type="pres">
      <dgm:prSet presAssocID="{9A37ACB4-2BF8-40C9-8DC7-6D2D8CD5FF70}" presName="Name5" presStyleLbl="vennNode1" presStyleIdx="3" presStyleCnt="5">
        <dgm:presLayoutVars>
          <dgm:bulletEnabled val="1"/>
        </dgm:presLayoutVars>
      </dgm:prSet>
      <dgm:spPr/>
      <dgm:t>
        <a:bodyPr/>
        <a:lstStyle/>
        <a:p>
          <a:endParaRPr lang="en-US"/>
        </a:p>
      </dgm:t>
    </dgm:pt>
    <dgm:pt modelId="{9D139127-0F3D-4E45-8C5B-AD654EA57C0A}" type="pres">
      <dgm:prSet presAssocID="{3CD06C85-BED4-4EAD-8A29-F3964D38DAA5}" presName="space" presStyleCnt="0"/>
      <dgm:spPr/>
    </dgm:pt>
    <dgm:pt modelId="{1F922370-129C-4AE5-8E70-859F8A324AE8}" type="pres">
      <dgm:prSet presAssocID="{AA94194C-576C-479A-98F7-F4582C63D6A8}" presName="Name5" presStyleLbl="vennNode1" presStyleIdx="4" presStyleCnt="5">
        <dgm:presLayoutVars>
          <dgm:bulletEnabled val="1"/>
        </dgm:presLayoutVars>
      </dgm:prSet>
      <dgm:spPr/>
      <dgm:t>
        <a:bodyPr/>
        <a:lstStyle/>
        <a:p>
          <a:endParaRPr lang="en-US"/>
        </a:p>
      </dgm:t>
    </dgm:pt>
  </dgm:ptLst>
  <dgm:cxnLst>
    <dgm:cxn modelId="{C8C0E69F-13CF-4A87-8501-5373FF8675EB}" srcId="{BE995D79-ED17-4D97-B2B9-98AE13231C83}" destId="{7782AFB8-742D-472E-816C-035E93743DE1}" srcOrd="0" destOrd="0" parTransId="{FE148E59-D29C-4D55-BB2B-7D9E58CE27E4}" sibTransId="{63CD87A0-65FE-4E4E-8712-797F0B20FE9B}"/>
    <dgm:cxn modelId="{B8C66F54-BF0A-4CC0-9AC6-671818E396B3}" type="presOf" srcId="{BE995D79-ED17-4D97-B2B9-98AE13231C83}" destId="{44B7630B-9328-44D4-A2D9-E9367EF7B900}" srcOrd="0" destOrd="0" presId="urn:microsoft.com/office/officeart/2005/8/layout/venn3"/>
    <dgm:cxn modelId="{1E7303CD-A505-42A1-AE57-DBC644394B6F}" type="presOf" srcId="{C88B1B6A-05FD-452C-86EA-1E3B29C7D769}" destId="{5932B012-9973-44E0-B2AC-34018FA899FC}" srcOrd="0" destOrd="0" presId="urn:microsoft.com/office/officeart/2005/8/layout/venn3"/>
    <dgm:cxn modelId="{B410D497-D9A8-4060-A6F8-94B671F726A5}" srcId="{BE995D79-ED17-4D97-B2B9-98AE13231C83}" destId="{AA94194C-576C-479A-98F7-F4582C63D6A8}" srcOrd="4" destOrd="0" parTransId="{EB016632-D6E0-487C-B15A-10B10F26B113}" sibTransId="{56ACB885-9CA5-40D3-B1A6-172CA1784749}"/>
    <dgm:cxn modelId="{D4C7FE6A-B2F2-489B-B6AF-00667CA17045}" type="presOf" srcId="{7782AFB8-742D-472E-816C-035E93743DE1}" destId="{043A72C0-E0FF-493C-BB65-8D2CFFB7415B}" srcOrd="0" destOrd="0" presId="urn:microsoft.com/office/officeart/2005/8/layout/venn3"/>
    <dgm:cxn modelId="{EF3945DC-C1C8-4EC2-A0F2-E63DEC016E37}" type="presOf" srcId="{9A37ACB4-2BF8-40C9-8DC7-6D2D8CD5FF70}" destId="{0857544A-9552-4211-A1EC-4BCFCD9A675B}" srcOrd="0" destOrd="0" presId="urn:microsoft.com/office/officeart/2005/8/layout/venn3"/>
    <dgm:cxn modelId="{3361DF28-97E7-4ECC-A14B-6FA77A849543}" srcId="{BE995D79-ED17-4D97-B2B9-98AE13231C83}" destId="{AE0D3140-623A-469B-9079-9DCFAFBDDB8B}" srcOrd="2" destOrd="0" parTransId="{3D0CE508-0A1D-462C-B9FF-9529C9EDFF0C}" sibTransId="{3D101207-9A96-4D44-87FE-046D0C2F0942}"/>
    <dgm:cxn modelId="{1BC17798-D994-498D-AF10-961890067723}" type="presOf" srcId="{AA94194C-576C-479A-98F7-F4582C63D6A8}" destId="{1F922370-129C-4AE5-8E70-859F8A324AE8}" srcOrd="0" destOrd="0" presId="urn:microsoft.com/office/officeart/2005/8/layout/venn3"/>
    <dgm:cxn modelId="{5429A48E-44A1-4D2E-B195-C99FF53A3144}" srcId="{BE995D79-ED17-4D97-B2B9-98AE13231C83}" destId="{9A37ACB4-2BF8-40C9-8DC7-6D2D8CD5FF70}" srcOrd="3" destOrd="0" parTransId="{E36BCE7E-A121-4695-818E-F8C77144EDDB}" sibTransId="{3CD06C85-BED4-4EAD-8A29-F3964D38DAA5}"/>
    <dgm:cxn modelId="{CB3B8B3B-C55D-49D1-9F8E-D8B9DC22B3C5}" type="presOf" srcId="{AE0D3140-623A-469B-9079-9DCFAFBDDB8B}" destId="{19398E34-2BE8-402C-A0C5-CC4963EA196E}" srcOrd="0" destOrd="0" presId="urn:microsoft.com/office/officeart/2005/8/layout/venn3"/>
    <dgm:cxn modelId="{E5FD1BDC-2C94-4AC2-A1A3-EEF22750A06A}" srcId="{BE995D79-ED17-4D97-B2B9-98AE13231C83}" destId="{C88B1B6A-05FD-452C-86EA-1E3B29C7D769}" srcOrd="1" destOrd="0" parTransId="{4E6DC2D0-D673-467E-932C-65D4028D0911}" sibTransId="{F343E0BB-AE29-4401-BAF2-B2BFA157A5C5}"/>
    <dgm:cxn modelId="{AAC648A2-6F30-4AC6-AFAD-BB99C2355C6C}" type="presParOf" srcId="{44B7630B-9328-44D4-A2D9-E9367EF7B900}" destId="{043A72C0-E0FF-493C-BB65-8D2CFFB7415B}" srcOrd="0" destOrd="0" presId="urn:microsoft.com/office/officeart/2005/8/layout/venn3"/>
    <dgm:cxn modelId="{3CDBB787-2B51-4F7A-B75C-8CC0EA6CD798}" type="presParOf" srcId="{44B7630B-9328-44D4-A2D9-E9367EF7B900}" destId="{6DD4C651-1124-4FBD-8066-B04ACAA6049D}" srcOrd="1" destOrd="0" presId="urn:microsoft.com/office/officeart/2005/8/layout/venn3"/>
    <dgm:cxn modelId="{93DE922E-3D01-4EC3-BCFD-EBA71EB6B019}" type="presParOf" srcId="{44B7630B-9328-44D4-A2D9-E9367EF7B900}" destId="{5932B012-9973-44E0-B2AC-34018FA899FC}" srcOrd="2" destOrd="0" presId="urn:microsoft.com/office/officeart/2005/8/layout/venn3"/>
    <dgm:cxn modelId="{A4046AD2-9788-4103-8564-C99DDD9F9947}" type="presParOf" srcId="{44B7630B-9328-44D4-A2D9-E9367EF7B900}" destId="{D68826C0-365F-40DA-9582-04757B987F80}" srcOrd="3" destOrd="0" presId="urn:microsoft.com/office/officeart/2005/8/layout/venn3"/>
    <dgm:cxn modelId="{6C43E06F-9A14-4D8A-A0C5-E33A166FFC22}" type="presParOf" srcId="{44B7630B-9328-44D4-A2D9-E9367EF7B900}" destId="{19398E34-2BE8-402C-A0C5-CC4963EA196E}" srcOrd="4" destOrd="0" presId="urn:microsoft.com/office/officeart/2005/8/layout/venn3"/>
    <dgm:cxn modelId="{582B5F9A-F27D-4164-A1F9-FD55B1D690FB}" type="presParOf" srcId="{44B7630B-9328-44D4-A2D9-E9367EF7B900}" destId="{A57AA5D2-7D64-4B8C-B731-2AB68F5DDE4C}" srcOrd="5" destOrd="0" presId="urn:microsoft.com/office/officeart/2005/8/layout/venn3"/>
    <dgm:cxn modelId="{025107E6-86B7-4784-932D-683F3F65755D}" type="presParOf" srcId="{44B7630B-9328-44D4-A2D9-E9367EF7B900}" destId="{0857544A-9552-4211-A1EC-4BCFCD9A675B}" srcOrd="6" destOrd="0" presId="urn:microsoft.com/office/officeart/2005/8/layout/venn3"/>
    <dgm:cxn modelId="{6F658A7B-7B3D-43C7-874F-674522BA8947}" type="presParOf" srcId="{44B7630B-9328-44D4-A2D9-E9367EF7B900}" destId="{9D139127-0F3D-4E45-8C5B-AD654EA57C0A}" srcOrd="7" destOrd="0" presId="urn:microsoft.com/office/officeart/2005/8/layout/venn3"/>
    <dgm:cxn modelId="{E0F11804-8273-4A1B-815C-1C7D333B047C}" type="presParOf" srcId="{44B7630B-9328-44D4-A2D9-E9367EF7B900}" destId="{1F922370-129C-4AE5-8E70-859F8A324AE8}" srcOrd="8"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0BB4F1-0BE2-439B-9A90-F6D7C695B9ED}"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en-US"/>
        </a:p>
      </dgm:t>
    </dgm:pt>
    <dgm:pt modelId="{6F51FC8D-488E-4295-B39B-BA71348A0E2C}">
      <dgm:prSet phldrT="[Text]"/>
      <dgm:spPr/>
      <dgm:t>
        <a:bodyPr/>
        <a:lstStyle/>
        <a:p>
          <a:r>
            <a:rPr lang="en-US" dirty="0"/>
            <a:t>Staff and Providers sit, participate and interact with children at mealtimes </a:t>
          </a:r>
        </a:p>
      </dgm:t>
    </dgm:pt>
    <dgm:pt modelId="{300E5566-8150-4F58-8A2A-098CF079BD61}" type="parTrans" cxnId="{65BA0830-53B7-430B-813D-46B9F9BC4D2C}">
      <dgm:prSet/>
      <dgm:spPr/>
      <dgm:t>
        <a:bodyPr/>
        <a:lstStyle/>
        <a:p>
          <a:endParaRPr lang="en-US"/>
        </a:p>
      </dgm:t>
    </dgm:pt>
    <dgm:pt modelId="{6A8EF018-6081-436B-8187-FFBDC0EA4174}" type="sibTrans" cxnId="{65BA0830-53B7-430B-813D-46B9F9BC4D2C}">
      <dgm:prSet/>
      <dgm:spPr>
        <a:blipFill rotWithShape="0">
          <a:blip xmlns:r="http://schemas.openxmlformats.org/officeDocument/2006/relationships" r:embed="rId1"/>
          <a:srcRect/>
          <a:stretch>
            <a:fillRect l="-39000" r="-39000"/>
          </a:stretch>
        </a:blipFill>
      </dgm:spPr>
      <dgm:t>
        <a:bodyPr/>
        <a:lstStyle/>
        <a:p>
          <a:endParaRPr lang="en-US"/>
        </a:p>
      </dgm:t>
    </dgm:pt>
    <dgm:pt modelId="{63B56A31-6FD3-4141-89FD-087396544BB3}">
      <dgm:prSet phldrT="[Text]" custT="1"/>
      <dgm:spPr/>
      <dgm:t>
        <a:bodyPr/>
        <a:lstStyle/>
        <a:p>
          <a:r>
            <a:rPr lang="en-US" sz="1600" dirty="0"/>
            <a:t>Family Style Meals Start at Age 1</a:t>
          </a:r>
        </a:p>
      </dgm:t>
    </dgm:pt>
    <dgm:pt modelId="{4D85D465-E805-49FE-A97D-F30968BBA7B0}" type="parTrans" cxnId="{094C347C-7517-4C0F-A344-E79003A66C79}">
      <dgm:prSet/>
      <dgm:spPr/>
      <dgm:t>
        <a:bodyPr/>
        <a:lstStyle/>
        <a:p>
          <a:endParaRPr lang="en-US"/>
        </a:p>
      </dgm:t>
    </dgm:pt>
    <dgm:pt modelId="{B79E553D-A68A-44B7-A6FD-E4D800B173B6}" type="sibTrans" cxnId="{094C347C-7517-4C0F-A344-E79003A66C79}">
      <dgm:prSet/>
      <dgm:spPr>
        <a:blipFill rotWithShape="0">
          <a:blip xmlns:r="http://schemas.openxmlformats.org/officeDocument/2006/relationships" r:embed="rId2"/>
          <a:srcRect/>
          <a:stretch>
            <a:fillRect/>
          </a:stretch>
        </a:blipFill>
      </dgm:spPr>
      <dgm:t>
        <a:bodyPr/>
        <a:lstStyle/>
        <a:p>
          <a:endParaRPr lang="en-US"/>
        </a:p>
      </dgm:t>
    </dgm:pt>
    <dgm:pt modelId="{2567BA8F-C3DA-44B8-B21D-385E3F8F2F0A}">
      <dgm:prSet phldrT="[Text]" phldr="1"/>
      <dgm:spPr/>
      <dgm:t>
        <a:bodyPr/>
        <a:lstStyle/>
        <a:p>
          <a:endParaRPr lang="en-US"/>
        </a:p>
      </dgm:t>
    </dgm:pt>
    <dgm:pt modelId="{AFF3F2D5-3D77-4F0E-A20A-58810BA69FAF}" type="parTrans" cxnId="{32A25BA2-5CCA-4E10-8AB1-76788BE23634}">
      <dgm:prSet/>
      <dgm:spPr/>
      <dgm:t>
        <a:bodyPr/>
        <a:lstStyle/>
        <a:p>
          <a:endParaRPr lang="en-US"/>
        </a:p>
      </dgm:t>
    </dgm:pt>
    <dgm:pt modelId="{AF5CF128-944F-4480-96A6-82ACC6C8BC2F}" type="sibTrans" cxnId="{32A25BA2-5CCA-4E10-8AB1-76788BE23634}">
      <dgm:prSet/>
      <dgm:spPr/>
      <dgm:t>
        <a:bodyPr/>
        <a:lstStyle/>
        <a:p>
          <a:endParaRPr lang="en-US"/>
        </a:p>
      </dgm:t>
    </dgm:pt>
    <dgm:pt modelId="{37D26455-9612-49A8-885B-E1A41A58D189}">
      <dgm:prSet phldrT="[Text]" custT="1"/>
      <dgm:spPr/>
      <dgm:t>
        <a:bodyPr/>
        <a:lstStyle/>
        <a:p>
          <a:r>
            <a:rPr lang="en-US" sz="1600" dirty="0"/>
            <a:t>Train Staff and Providers </a:t>
          </a:r>
        </a:p>
      </dgm:t>
    </dgm:pt>
    <dgm:pt modelId="{B293FA39-B8DA-4E8F-A7D6-D527BA4AE27A}" type="parTrans" cxnId="{27015F81-30A8-46E9-AF28-24429BED0E4A}">
      <dgm:prSet/>
      <dgm:spPr/>
      <dgm:t>
        <a:bodyPr/>
        <a:lstStyle/>
        <a:p>
          <a:endParaRPr lang="en-US"/>
        </a:p>
      </dgm:t>
    </dgm:pt>
    <dgm:pt modelId="{A6E208B5-0741-4F2D-BF49-D1572C664C68}" type="sibTrans" cxnId="{27015F81-30A8-46E9-AF28-24429BED0E4A}">
      <dgm:prSet/>
      <dgm:spPr>
        <a:blipFill rotWithShape="0">
          <a:blip xmlns:r="http://schemas.openxmlformats.org/officeDocument/2006/relationships" r:embed="rId3"/>
          <a:srcRect/>
          <a:stretch>
            <a:fillRect l="-25000" r="-25000"/>
          </a:stretch>
        </a:blipFill>
      </dgm:spPr>
      <dgm:t>
        <a:bodyPr/>
        <a:lstStyle/>
        <a:p>
          <a:endParaRPr lang="en-US"/>
        </a:p>
      </dgm:t>
    </dgm:pt>
    <dgm:pt modelId="{95E665DC-2C3C-4F72-BEA2-685321BE3459}">
      <dgm:prSet custT="1"/>
      <dgm:spPr/>
      <dgm:t>
        <a:bodyPr/>
        <a:lstStyle/>
        <a:p>
          <a:r>
            <a:rPr lang="en-US" sz="1600" dirty="0"/>
            <a:t>Use Child Friendly Utensils </a:t>
          </a:r>
        </a:p>
      </dgm:t>
    </dgm:pt>
    <dgm:pt modelId="{169059AF-0D8E-443F-960F-03691D6C25BB}" type="parTrans" cxnId="{9767AE8A-195D-4F32-B5A8-BD3BEA72B947}">
      <dgm:prSet/>
      <dgm:spPr/>
      <dgm:t>
        <a:bodyPr/>
        <a:lstStyle/>
        <a:p>
          <a:endParaRPr lang="en-US"/>
        </a:p>
      </dgm:t>
    </dgm:pt>
    <dgm:pt modelId="{F1C5C0D3-01C9-4F7E-8989-8DC0E674ABF2}" type="sibTrans" cxnId="{9767AE8A-195D-4F32-B5A8-BD3BEA72B947}">
      <dgm:prSet/>
      <dgm:spPr>
        <a:blipFill rotWithShape="0">
          <a:blip xmlns:r="http://schemas.openxmlformats.org/officeDocument/2006/relationships" r:embed="rId4"/>
          <a:srcRect/>
          <a:stretch>
            <a:fillRect t="-17000" b="-17000"/>
          </a:stretch>
        </a:blipFill>
      </dgm:spPr>
      <dgm:t>
        <a:bodyPr/>
        <a:lstStyle/>
        <a:p>
          <a:endParaRPr lang="en-US" dirty="0"/>
        </a:p>
      </dgm:t>
    </dgm:pt>
    <dgm:pt modelId="{A855FE55-D5EE-4D03-9C91-688EC056DD76}">
      <dgm:prSet custT="1"/>
      <dgm:spPr/>
      <dgm:t>
        <a:bodyPr/>
        <a:lstStyle/>
        <a:p>
          <a:r>
            <a:rPr lang="en-US" sz="1600" dirty="0"/>
            <a:t>Honor Child Feeding Cues </a:t>
          </a:r>
        </a:p>
      </dgm:t>
    </dgm:pt>
    <dgm:pt modelId="{94882B7F-1616-41B4-845F-399763FE9267}" type="parTrans" cxnId="{5B1F05FF-E7FE-4BBA-A469-F39818ED51D7}">
      <dgm:prSet/>
      <dgm:spPr/>
      <dgm:t>
        <a:bodyPr/>
        <a:lstStyle/>
        <a:p>
          <a:endParaRPr lang="en-US"/>
        </a:p>
      </dgm:t>
    </dgm:pt>
    <dgm:pt modelId="{73EAF2CC-38C8-45E5-819D-B2277F6EE4FC}" type="sibTrans" cxnId="{5B1F05FF-E7FE-4BBA-A469-F39818ED51D7}">
      <dgm:prSet/>
      <dgm:spPr>
        <a:blipFill rotWithShape="0">
          <a:blip xmlns:r="http://schemas.openxmlformats.org/officeDocument/2006/relationships" r:embed="rId5"/>
          <a:srcRect/>
          <a:stretch>
            <a:fillRect l="-17000" r="-17000"/>
          </a:stretch>
        </a:blipFill>
      </dgm:spPr>
      <dgm:t>
        <a:bodyPr/>
        <a:lstStyle/>
        <a:p>
          <a:endParaRPr lang="en-US"/>
        </a:p>
      </dgm:t>
    </dgm:pt>
    <dgm:pt modelId="{095529B7-5D2D-4F13-AD37-A4FA4C33A97E}">
      <dgm:prSet custT="1"/>
      <dgm:spPr/>
      <dgm:t>
        <a:bodyPr/>
        <a:lstStyle/>
        <a:p>
          <a:r>
            <a:rPr lang="en-US" sz="1600" dirty="0"/>
            <a:t>Share With Parents </a:t>
          </a:r>
        </a:p>
      </dgm:t>
    </dgm:pt>
    <dgm:pt modelId="{E71A8BD5-E02C-4E57-8020-E73D0FAD3E3C}" type="parTrans" cxnId="{EA1AFE5D-65D0-4C73-94BA-CC1EE6091A91}">
      <dgm:prSet/>
      <dgm:spPr/>
      <dgm:t>
        <a:bodyPr/>
        <a:lstStyle/>
        <a:p>
          <a:endParaRPr lang="en-US"/>
        </a:p>
      </dgm:t>
    </dgm:pt>
    <dgm:pt modelId="{145F29E7-D607-489A-BB9C-B086EE9883BF}" type="sibTrans" cxnId="{EA1AFE5D-65D0-4C73-94BA-CC1EE6091A91}">
      <dgm:prSet/>
      <dgm:spPr>
        <a:blipFill rotWithShape="0">
          <a:blip xmlns:r="http://schemas.openxmlformats.org/officeDocument/2006/relationships" r:embed="rId6"/>
          <a:srcRect/>
          <a:stretch>
            <a:fillRect l="-13000" r="-13000"/>
          </a:stretch>
        </a:blipFill>
      </dgm:spPr>
      <dgm:t>
        <a:bodyPr/>
        <a:lstStyle/>
        <a:p>
          <a:endParaRPr lang="en-US"/>
        </a:p>
      </dgm:t>
    </dgm:pt>
    <dgm:pt modelId="{527DC78A-1D9C-4D34-B805-604BCA29838C}" type="pres">
      <dgm:prSet presAssocID="{8C0BB4F1-0BE2-439B-9A90-F6D7C695B9ED}" presName="Name0" presStyleCnt="0">
        <dgm:presLayoutVars>
          <dgm:chMax/>
          <dgm:chPref/>
          <dgm:dir/>
          <dgm:animLvl val="lvl"/>
        </dgm:presLayoutVars>
      </dgm:prSet>
      <dgm:spPr/>
      <dgm:t>
        <a:bodyPr/>
        <a:lstStyle/>
        <a:p>
          <a:endParaRPr lang="en-US"/>
        </a:p>
      </dgm:t>
    </dgm:pt>
    <dgm:pt modelId="{5145A340-1B37-43CF-BE55-AB847A8D825D}" type="pres">
      <dgm:prSet presAssocID="{6F51FC8D-488E-4295-B39B-BA71348A0E2C}" presName="composite" presStyleCnt="0"/>
      <dgm:spPr/>
    </dgm:pt>
    <dgm:pt modelId="{F01E0022-9A4C-43B3-8B15-FF0E4C8B0724}" type="pres">
      <dgm:prSet presAssocID="{6F51FC8D-488E-4295-B39B-BA71348A0E2C}" presName="Parent1" presStyleLbl="node1" presStyleIdx="0" presStyleCnt="12">
        <dgm:presLayoutVars>
          <dgm:chMax val="1"/>
          <dgm:chPref val="1"/>
          <dgm:bulletEnabled val="1"/>
        </dgm:presLayoutVars>
      </dgm:prSet>
      <dgm:spPr/>
      <dgm:t>
        <a:bodyPr/>
        <a:lstStyle/>
        <a:p>
          <a:endParaRPr lang="en-US"/>
        </a:p>
      </dgm:t>
    </dgm:pt>
    <dgm:pt modelId="{2169F952-EECC-47CA-B852-A735EBF7D596}" type="pres">
      <dgm:prSet presAssocID="{6F51FC8D-488E-4295-B39B-BA71348A0E2C}" presName="Childtext1" presStyleLbl="revTx" presStyleIdx="0" presStyleCnt="6">
        <dgm:presLayoutVars>
          <dgm:chMax val="0"/>
          <dgm:chPref val="0"/>
          <dgm:bulletEnabled val="1"/>
        </dgm:presLayoutVars>
      </dgm:prSet>
      <dgm:spPr/>
    </dgm:pt>
    <dgm:pt modelId="{906C18B9-80B4-4FF7-AEDE-03CFB0158E1F}" type="pres">
      <dgm:prSet presAssocID="{6F51FC8D-488E-4295-B39B-BA71348A0E2C}" presName="BalanceSpacing" presStyleCnt="0"/>
      <dgm:spPr/>
    </dgm:pt>
    <dgm:pt modelId="{066DBF11-BADE-4F93-845E-7BC8C33E9A95}" type="pres">
      <dgm:prSet presAssocID="{6F51FC8D-488E-4295-B39B-BA71348A0E2C}" presName="BalanceSpacing1" presStyleCnt="0"/>
      <dgm:spPr/>
    </dgm:pt>
    <dgm:pt modelId="{AF4BD75C-C70C-445A-BC19-B6623F5192DB}" type="pres">
      <dgm:prSet presAssocID="{6A8EF018-6081-436B-8187-FFBDC0EA4174}" presName="Accent1Text" presStyleLbl="node1" presStyleIdx="1" presStyleCnt="12"/>
      <dgm:spPr/>
      <dgm:t>
        <a:bodyPr/>
        <a:lstStyle/>
        <a:p>
          <a:endParaRPr lang="en-US"/>
        </a:p>
      </dgm:t>
    </dgm:pt>
    <dgm:pt modelId="{A02E4D06-5800-420A-90DF-7EFB9D465775}" type="pres">
      <dgm:prSet presAssocID="{6A8EF018-6081-436B-8187-FFBDC0EA4174}" presName="spaceBetweenRectangles" presStyleCnt="0"/>
      <dgm:spPr/>
    </dgm:pt>
    <dgm:pt modelId="{8D79B15B-C260-4A4F-8A3C-220286CDA49A}" type="pres">
      <dgm:prSet presAssocID="{63B56A31-6FD3-4141-89FD-087396544BB3}" presName="composite" presStyleCnt="0"/>
      <dgm:spPr/>
    </dgm:pt>
    <dgm:pt modelId="{27581B84-D1F1-4C6B-B376-6BA8F9B37A5B}" type="pres">
      <dgm:prSet presAssocID="{63B56A31-6FD3-4141-89FD-087396544BB3}" presName="Parent1" presStyleLbl="node1" presStyleIdx="2" presStyleCnt="12">
        <dgm:presLayoutVars>
          <dgm:chMax val="1"/>
          <dgm:chPref val="1"/>
          <dgm:bulletEnabled val="1"/>
        </dgm:presLayoutVars>
      </dgm:prSet>
      <dgm:spPr/>
      <dgm:t>
        <a:bodyPr/>
        <a:lstStyle/>
        <a:p>
          <a:endParaRPr lang="en-US"/>
        </a:p>
      </dgm:t>
    </dgm:pt>
    <dgm:pt modelId="{F4B9D2C2-FC98-47ED-9E4D-8EF78550875B}" type="pres">
      <dgm:prSet presAssocID="{63B56A31-6FD3-4141-89FD-087396544BB3}" presName="Childtext1" presStyleLbl="revTx" presStyleIdx="1" presStyleCnt="6">
        <dgm:presLayoutVars>
          <dgm:chMax val="0"/>
          <dgm:chPref val="0"/>
          <dgm:bulletEnabled val="1"/>
        </dgm:presLayoutVars>
      </dgm:prSet>
      <dgm:spPr/>
      <dgm:t>
        <a:bodyPr/>
        <a:lstStyle/>
        <a:p>
          <a:endParaRPr lang="en-US"/>
        </a:p>
      </dgm:t>
    </dgm:pt>
    <dgm:pt modelId="{0B049E67-5CF2-4D6D-8B18-E9B841E33D63}" type="pres">
      <dgm:prSet presAssocID="{63B56A31-6FD3-4141-89FD-087396544BB3}" presName="BalanceSpacing" presStyleCnt="0"/>
      <dgm:spPr/>
    </dgm:pt>
    <dgm:pt modelId="{D65DEFE5-7F3B-4E59-8FC4-5CF036FC15D0}" type="pres">
      <dgm:prSet presAssocID="{63B56A31-6FD3-4141-89FD-087396544BB3}" presName="BalanceSpacing1" presStyleCnt="0"/>
      <dgm:spPr/>
    </dgm:pt>
    <dgm:pt modelId="{D497DCFB-9937-48BA-908E-AE5287FE7FF5}" type="pres">
      <dgm:prSet presAssocID="{B79E553D-A68A-44B7-A6FD-E4D800B173B6}" presName="Accent1Text" presStyleLbl="node1" presStyleIdx="3" presStyleCnt="12"/>
      <dgm:spPr/>
      <dgm:t>
        <a:bodyPr/>
        <a:lstStyle/>
        <a:p>
          <a:endParaRPr lang="en-US"/>
        </a:p>
      </dgm:t>
    </dgm:pt>
    <dgm:pt modelId="{E941E7CE-306F-43D2-B14B-1DA91F1FD0A3}" type="pres">
      <dgm:prSet presAssocID="{B79E553D-A68A-44B7-A6FD-E4D800B173B6}" presName="spaceBetweenRectangles" presStyleCnt="0"/>
      <dgm:spPr/>
    </dgm:pt>
    <dgm:pt modelId="{DB40F4C0-B1C8-4687-A161-5865132D50FD}" type="pres">
      <dgm:prSet presAssocID="{37D26455-9612-49A8-885B-E1A41A58D189}" presName="composite" presStyleCnt="0"/>
      <dgm:spPr/>
    </dgm:pt>
    <dgm:pt modelId="{F5504E63-7B0A-4850-976A-712CAC8A8568}" type="pres">
      <dgm:prSet presAssocID="{37D26455-9612-49A8-885B-E1A41A58D189}" presName="Parent1" presStyleLbl="node1" presStyleIdx="4" presStyleCnt="12" custLinFactX="-59400" custLinFactNeighborX="-100000" custLinFactNeighborY="-86487">
        <dgm:presLayoutVars>
          <dgm:chMax val="1"/>
          <dgm:chPref val="1"/>
          <dgm:bulletEnabled val="1"/>
        </dgm:presLayoutVars>
      </dgm:prSet>
      <dgm:spPr/>
      <dgm:t>
        <a:bodyPr/>
        <a:lstStyle/>
        <a:p>
          <a:endParaRPr lang="en-US"/>
        </a:p>
      </dgm:t>
    </dgm:pt>
    <dgm:pt modelId="{2EC95D6C-25C9-4D03-B814-2FBAB0F4B128}" type="pres">
      <dgm:prSet presAssocID="{37D26455-9612-49A8-885B-E1A41A58D189}" presName="Childtext1" presStyleLbl="revTx" presStyleIdx="2" presStyleCnt="6">
        <dgm:presLayoutVars>
          <dgm:chMax val="0"/>
          <dgm:chPref val="0"/>
          <dgm:bulletEnabled val="1"/>
        </dgm:presLayoutVars>
      </dgm:prSet>
      <dgm:spPr/>
    </dgm:pt>
    <dgm:pt modelId="{E0DBF60A-D33F-4073-90EE-9D55BBBCB829}" type="pres">
      <dgm:prSet presAssocID="{37D26455-9612-49A8-885B-E1A41A58D189}" presName="BalanceSpacing" presStyleCnt="0"/>
      <dgm:spPr/>
    </dgm:pt>
    <dgm:pt modelId="{F178A48A-36BF-46D2-9748-C01E16ABF813}" type="pres">
      <dgm:prSet presAssocID="{37D26455-9612-49A8-885B-E1A41A58D189}" presName="BalanceSpacing1" presStyleCnt="0"/>
      <dgm:spPr/>
    </dgm:pt>
    <dgm:pt modelId="{DB340E81-7079-4B91-8414-F89284EB4BBA}" type="pres">
      <dgm:prSet presAssocID="{A6E208B5-0741-4F2D-BF49-D1572C664C68}" presName="Accent1Text" presStyleLbl="node1" presStyleIdx="5" presStyleCnt="12" custLinFactX="-51233" custLinFactNeighborX="-100000" custLinFactNeighborY="-86720"/>
      <dgm:spPr/>
      <dgm:t>
        <a:bodyPr/>
        <a:lstStyle/>
        <a:p>
          <a:endParaRPr lang="en-US"/>
        </a:p>
      </dgm:t>
    </dgm:pt>
    <dgm:pt modelId="{DAABBD0B-994B-4FF1-AB30-7036D4B0D3AD}" type="pres">
      <dgm:prSet presAssocID="{A6E208B5-0741-4F2D-BF49-D1572C664C68}" presName="spaceBetweenRectangles" presStyleCnt="0"/>
      <dgm:spPr/>
    </dgm:pt>
    <dgm:pt modelId="{82209853-133A-465C-9594-E471A6639DD8}" type="pres">
      <dgm:prSet presAssocID="{95E665DC-2C3C-4F72-BEA2-685321BE3459}" presName="composite" presStyleCnt="0"/>
      <dgm:spPr/>
    </dgm:pt>
    <dgm:pt modelId="{48D52A21-C18D-4076-BF5D-3F6101201FE6}" type="pres">
      <dgm:prSet presAssocID="{95E665DC-2C3C-4F72-BEA2-685321BE3459}" presName="Parent1" presStyleLbl="node1" presStyleIdx="6" presStyleCnt="12" custLinFactNeighborX="50770" custLinFactNeighborY="-91264">
        <dgm:presLayoutVars>
          <dgm:chMax val="1"/>
          <dgm:chPref val="1"/>
          <dgm:bulletEnabled val="1"/>
        </dgm:presLayoutVars>
      </dgm:prSet>
      <dgm:spPr/>
      <dgm:t>
        <a:bodyPr/>
        <a:lstStyle/>
        <a:p>
          <a:endParaRPr lang="en-US"/>
        </a:p>
      </dgm:t>
    </dgm:pt>
    <dgm:pt modelId="{E022DA0F-EB41-4BDF-AF88-A0888F83C5FA}" type="pres">
      <dgm:prSet presAssocID="{95E665DC-2C3C-4F72-BEA2-685321BE3459}" presName="Childtext1" presStyleLbl="revTx" presStyleIdx="3" presStyleCnt="6">
        <dgm:presLayoutVars>
          <dgm:chMax val="0"/>
          <dgm:chPref val="0"/>
          <dgm:bulletEnabled val="1"/>
        </dgm:presLayoutVars>
      </dgm:prSet>
      <dgm:spPr/>
    </dgm:pt>
    <dgm:pt modelId="{5005F8A7-0590-400E-AA2D-C9F06F63FB85}" type="pres">
      <dgm:prSet presAssocID="{95E665DC-2C3C-4F72-BEA2-685321BE3459}" presName="BalanceSpacing" presStyleCnt="0"/>
      <dgm:spPr/>
    </dgm:pt>
    <dgm:pt modelId="{27F5ECEE-6B94-4207-81E6-EF5D47378364}" type="pres">
      <dgm:prSet presAssocID="{95E665DC-2C3C-4F72-BEA2-685321BE3459}" presName="BalanceSpacing1" presStyleCnt="0"/>
      <dgm:spPr/>
    </dgm:pt>
    <dgm:pt modelId="{9E9DDD6C-1CC5-4F6A-9FCA-F1E7CDB840BB}" type="pres">
      <dgm:prSet presAssocID="{F1C5C0D3-01C9-4F7E-8989-8DC0E674ABF2}" presName="Accent1Text" presStyleLbl="node1" presStyleIdx="7" presStyleCnt="12" custLinFactX="-60384" custLinFactNeighborX="-100000" custLinFactNeighborY="-89888"/>
      <dgm:spPr/>
      <dgm:t>
        <a:bodyPr/>
        <a:lstStyle/>
        <a:p>
          <a:endParaRPr lang="en-US"/>
        </a:p>
      </dgm:t>
    </dgm:pt>
    <dgm:pt modelId="{40F6602A-17A6-4953-8CB3-D052E9C79F87}" type="pres">
      <dgm:prSet presAssocID="{F1C5C0D3-01C9-4F7E-8989-8DC0E674ABF2}" presName="spaceBetweenRectangles" presStyleCnt="0"/>
      <dgm:spPr/>
    </dgm:pt>
    <dgm:pt modelId="{A9F396FC-908E-48DE-8CF3-8B51B26CE1E9}" type="pres">
      <dgm:prSet presAssocID="{095529B7-5D2D-4F13-AD37-A4FA4C33A97E}" presName="composite" presStyleCnt="0"/>
      <dgm:spPr/>
    </dgm:pt>
    <dgm:pt modelId="{70D783A2-AFB6-4107-ADAE-5AEEB97B810C}" type="pres">
      <dgm:prSet presAssocID="{095529B7-5D2D-4F13-AD37-A4FA4C33A97E}" presName="Parent1" presStyleLbl="node1" presStyleIdx="8" presStyleCnt="12" custLinFactX="46763" custLinFactNeighborX="100000" custLinFactNeighborY="-88631">
        <dgm:presLayoutVars>
          <dgm:chMax val="1"/>
          <dgm:chPref val="1"/>
          <dgm:bulletEnabled val="1"/>
        </dgm:presLayoutVars>
      </dgm:prSet>
      <dgm:spPr/>
      <dgm:t>
        <a:bodyPr/>
        <a:lstStyle/>
        <a:p>
          <a:endParaRPr lang="en-US"/>
        </a:p>
      </dgm:t>
    </dgm:pt>
    <dgm:pt modelId="{877365FE-DD4A-4B18-AC48-55BD412960DE}" type="pres">
      <dgm:prSet presAssocID="{095529B7-5D2D-4F13-AD37-A4FA4C33A97E}" presName="Childtext1" presStyleLbl="revTx" presStyleIdx="4" presStyleCnt="6">
        <dgm:presLayoutVars>
          <dgm:chMax val="0"/>
          <dgm:chPref val="0"/>
          <dgm:bulletEnabled val="1"/>
        </dgm:presLayoutVars>
      </dgm:prSet>
      <dgm:spPr/>
    </dgm:pt>
    <dgm:pt modelId="{CD30A984-710C-47E7-B2D2-3FCC429DB1FD}" type="pres">
      <dgm:prSet presAssocID="{095529B7-5D2D-4F13-AD37-A4FA4C33A97E}" presName="BalanceSpacing" presStyleCnt="0"/>
      <dgm:spPr/>
    </dgm:pt>
    <dgm:pt modelId="{B1A4839D-FDC6-4711-9510-C2E32BDAAA62}" type="pres">
      <dgm:prSet presAssocID="{095529B7-5D2D-4F13-AD37-A4FA4C33A97E}" presName="BalanceSpacing1" presStyleCnt="0"/>
      <dgm:spPr/>
    </dgm:pt>
    <dgm:pt modelId="{1EF1B148-67BD-43FF-BB68-75CDEAB98198}" type="pres">
      <dgm:prSet presAssocID="{145F29E7-D607-489A-BB9C-B086EE9883BF}" presName="Accent1Text" presStyleLbl="node1" presStyleIdx="9" presStyleCnt="12" custLinFactX="154999" custLinFactNeighborX="200000" custLinFactNeighborY="-89166"/>
      <dgm:spPr/>
      <dgm:t>
        <a:bodyPr/>
        <a:lstStyle/>
        <a:p>
          <a:endParaRPr lang="en-US"/>
        </a:p>
      </dgm:t>
    </dgm:pt>
    <dgm:pt modelId="{DC13C45D-249E-44D6-8912-1F6E0BDC1F95}" type="pres">
      <dgm:prSet presAssocID="{145F29E7-D607-489A-BB9C-B086EE9883BF}" presName="spaceBetweenRectangles" presStyleCnt="0"/>
      <dgm:spPr/>
    </dgm:pt>
    <dgm:pt modelId="{B83E33A0-EE84-4601-9F92-2142ECB42469}" type="pres">
      <dgm:prSet presAssocID="{A855FE55-D5EE-4D03-9C91-688EC056DD76}" presName="composite" presStyleCnt="0"/>
      <dgm:spPr/>
    </dgm:pt>
    <dgm:pt modelId="{98F1963F-0344-4530-8833-933B660125C8}" type="pres">
      <dgm:prSet presAssocID="{A855FE55-D5EE-4D03-9C91-688EC056DD76}" presName="Parent1" presStyleLbl="node1" presStyleIdx="10" presStyleCnt="12" custLinFactY="-79637" custLinFactNeighborX="-6893" custLinFactNeighborY="-100000">
        <dgm:presLayoutVars>
          <dgm:chMax val="1"/>
          <dgm:chPref val="1"/>
          <dgm:bulletEnabled val="1"/>
        </dgm:presLayoutVars>
      </dgm:prSet>
      <dgm:spPr/>
      <dgm:t>
        <a:bodyPr/>
        <a:lstStyle/>
        <a:p>
          <a:endParaRPr lang="en-US"/>
        </a:p>
      </dgm:t>
    </dgm:pt>
    <dgm:pt modelId="{F1C38445-C330-4CF9-8731-D5F159879D77}" type="pres">
      <dgm:prSet presAssocID="{A855FE55-D5EE-4D03-9C91-688EC056DD76}" presName="Childtext1" presStyleLbl="revTx" presStyleIdx="5" presStyleCnt="6">
        <dgm:presLayoutVars>
          <dgm:chMax val="0"/>
          <dgm:chPref val="0"/>
          <dgm:bulletEnabled val="1"/>
        </dgm:presLayoutVars>
      </dgm:prSet>
      <dgm:spPr/>
    </dgm:pt>
    <dgm:pt modelId="{7654F8D3-B69E-4618-BE8F-FB4DF49182C7}" type="pres">
      <dgm:prSet presAssocID="{A855FE55-D5EE-4D03-9C91-688EC056DD76}" presName="BalanceSpacing" presStyleCnt="0"/>
      <dgm:spPr/>
    </dgm:pt>
    <dgm:pt modelId="{9B40281D-6C06-4936-9EFA-DF5782DFF0F0}" type="pres">
      <dgm:prSet presAssocID="{A855FE55-D5EE-4D03-9C91-688EC056DD76}" presName="BalanceSpacing1" presStyleCnt="0"/>
      <dgm:spPr/>
    </dgm:pt>
    <dgm:pt modelId="{FBA51881-4E16-4DBC-98DA-705987DE0FF4}" type="pres">
      <dgm:prSet presAssocID="{73EAF2CC-38C8-45E5-819D-B2277F6EE4FC}" presName="Accent1Text" presStyleLbl="node1" presStyleIdx="11" presStyleCnt="12" custLinFactY="-77750" custLinFactNeighborX="-11864" custLinFactNeighborY="-100000"/>
      <dgm:spPr/>
      <dgm:t>
        <a:bodyPr/>
        <a:lstStyle/>
        <a:p>
          <a:endParaRPr lang="en-US"/>
        </a:p>
      </dgm:t>
    </dgm:pt>
  </dgm:ptLst>
  <dgm:cxnLst>
    <dgm:cxn modelId="{27015F81-30A8-46E9-AF28-24429BED0E4A}" srcId="{8C0BB4F1-0BE2-439B-9A90-F6D7C695B9ED}" destId="{37D26455-9612-49A8-885B-E1A41A58D189}" srcOrd="2" destOrd="0" parTransId="{B293FA39-B8DA-4E8F-A7D6-D527BA4AE27A}" sibTransId="{A6E208B5-0741-4F2D-BF49-D1572C664C68}"/>
    <dgm:cxn modelId="{64D965EC-B7FA-453F-9E5D-1C99FB503358}" type="presOf" srcId="{2567BA8F-C3DA-44B8-B21D-385E3F8F2F0A}" destId="{F4B9D2C2-FC98-47ED-9E4D-8EF78550875B}" srcOrd="0" destOrd="0" presId="urn:microsoft.com/office/officeart/2008/layout/AlternatingHexagons"/>
    <dgm:cxn modelId="{FD7BFA90-5DF9-451E-A930-CD2535AFCF6B}" type="presOf" srcId="{73EAF2CC-38C8-45E5-819D-B2277F6EE4FC}" destId="{FBA51881-4E16-4DBC-98DA-705987DE0FF4}" srcOrd="0" destOrd="0" presId="urn:microsoft.com/office/officeart/2008/layout/AlternatingHexagons"/>
    <dgm:cxn modelId="{37078372-6A59-4D55-836C-1A1C68EF6198}" type="presOf" srcId="{8C0BB4F1-0BE2-439B-9A90-F6D7C695B9ED}" destId="{527DC78A-1D9C-4D34-B805-604BCA29838C}" srcOrd="0" destOrd="0" presId="urn:microsoft.com/office/officeart/2008/layout/AlternatingHexagons"/>
    <dgm:cxn modelId="{32A25BA2-5CCA-4E10-8AB1-76788BE23634}" srcId="{63B56A31-6FD3-4141-89FD-087396544BB3}" destId="{2567BA8F-C3DA-44B8-B21D-385E3F8F2F0A}" srcOrd="0" destOrd="0" parTransId="{AFF3F2D5-3D77-4F0E-A20A-58810BA69FAF}" sibTransId="{AF5CF128-944F-4480-96A6-82ACC6C8BC2F}"/>
    <dgm:cxn modelId="{E479D984-A0B1-4185-BBD3-2CF3D121AD65}" type="presOf" srcId="{F1C5C0D3-01C9-4F7E-8989-8DC0E674ABF2}" destId="{9E9DDD6C-1CC5-4F6A-9FCA-F1E7CDB840BB}" srcOrd="0" destOrd="0" presId="urn:microsoft.com/office/officeart/2008/layout/AlternatingHexagons"/>
    <dgm:cxn modelId="{05B93822-086D-4D99-9ACD-493FA948FD19}" type="presOf" srcId="{A6E208B5-0741-4F2D-BF49-D1572C664C68}" destId="{DB340E81-7079-4B91-8414-F89284EB4BBA}" srcOrd="0" destOrd="0" presId="urn:microsoft.com/office/officeart/2008/layout/AlternatingHexagons"/>
    <dgm:cxn modelId="{9767AE8A-195D-4F32-B5A8-BD3BEA72B947}" srcId="{8C0BB4F1-0BE2-439B-9A90-F6D7C695B9ED}" destId="{95E665DC-2C3C-4F72-BEA2-685321BE3459}" srcOrd="3" destOrd="0" parTransId="{169059AF-0D8E-443F-960F-03691D6C25BB}" sibTransId="{F1C5C0D3-01C9-4F7E-8989-8DC0E674ABF2}"/>
    <dgm:cxn modelId="{16749890-2101-4C83-96C2-2B84043098BE}" type="presOf" srcId="{145F29E7-D607-489A-BB9C-B086EE9883BF}" destId="{1EF1B148-67BD-43FF-BB68-75CDEAB98198}" srcOrd="0" destOrd="0" presId="urn:microsoft.com/office/officeart/2008/layout/AlternatingHexagons"/>
    <dgm:cxn modelId="{65BA0830-53B7-430B-813D-46B9F9BC4D2C}" srcId="{8C0BB4F1-0BE2-439B-9A90-F6D7C695B9ED}" destId="{6F51FC8D-488E-4295-B39B-BA71348A0E2C}" srcOrd="0" destOrd="0" parTransId="{300E5566-8150-4F58-8A2A-098CF079BD61}" sibTransId="{6A8EF018-6081-436B-8187-FFBDC0EA4174}"/>
    <dgm:cxn modelId="{EA1AFE5D-65D0-4C73-94BA-CC1EE6091A91}" srcId="{8C0BB4F1-0BE2-439B-9A90-F6D7C695B9ED}" destId="{095529B7-5D2D-4F13-AD37-A4FA4C33A97E}" srcOrd="4" destOrd="0" parTransId="{E71A8BD5-E02C-4E57-8020-E73D0FAD3E3C}" sibTransId="{145F29E7-D607-489A-BB9C-B086EE9883BF}"/>
    <dgm:cxn modelId="{5011181F-61FC-48CC-8E79-DBCC43C963CD}" type="presOf" srcId="{6A8EF018-6081-436B-8187-FFBDC0EA4174}" destId="{AF4BD75C-C70C-445A-BC19-B6623F5192DB}" srcOrd="0" destOrd="0" presId="urn:microsoft.com/office/officeart/2008/layout/AlternatingHexagons"/>
    <dgm:cxn modelId="{E9726D95-9A84-495C-96CA-EFEB2B929581}" type="presOf" srcId="{6F51FC8D-488E-4295-B39B-BA71348A0E2C}" destId="{F01E0022-9A4C-43B3-8B15-FF0E4C8B0724}" srcOrd="0" destOrd="0" presId="urn:microsoft.com/office/officeart/2008/layout/AlternatingHexagons"/>
    <dgm:cxn modelId="{094C347C-7517-4C0F-A344-E79003A66C79}" srcId="{8C0BB4F1-0BE2-439B-9A90-F6D7C695B9ED}" destId="{63B56A31-6FD3-4141-89FD-087396544BB3}" srcOrd="1" destOrd="0" parTransId="{4D85D465-E805-49FE-A97D-F30968BBA7B0}" sibTransId="{B79E553D-A68A-44B7-A6FD-E4D800B173B6}"/>
    <dgm:cxn modelId="{9E24EFDE-31C6-4757-814B-9BFEDE1A2A3C}" type="presOf" srcId="{A855FE55-D5EE-4D03-9C91-688EC056DD76}" destId="{98F1963F-0344-4530-8833-933B660125C8}" srcOrd="0" destOrd="0" presId="urn:microsoft.com/office/officeart/2008/layout/AlternatingHexagons"/>
    <dgm:cxn modelId="{083037D1-D9CB-4988-9181-2BE71AD45793}" type="presOf" srcId="{B79E553D-A68A-44B7-A6FD-E4D800B173B6}" destId="{D497DCFB-9937-48BA-908E-AE5287FE7FF5}" srcOrd="0" destOrd="0" presId="urn:microsoft.com/office/officeart/2008/layout/AlternatingHexagons"/>
    <dgm:cxn modelId="{97E38202-07F1-42AC-B251-CF7527546DBA}" type="presOf" srcId="{37D26455-9612-49A8-885B-E1A41A58D189}" destId="{F5504E63-7B0A-4850-976A-712CAC8A8568}" srcOrd="0" destOrd="0" presId="urn:microsoft.com/office/officeart/2008/layout/AlternatingHexagons"/>
    <dgm:cxn modelId="{47F16457-2ED4-4BC7-94AC-7FB24D6E70FF}" type="presOf" srcId="{095529B7-5D2D-4F13-AD37-A4FA4C33A97E}" destId="{70D783A2-AFB6-4107-ADAE-5AEEB97B810C}" srcOrd="0" destOrd="0" presId="urn:microsoft.com/office/officeart/2008/layout/AlternatingHexagons"/>
    <dgm:cxn modelId="{FB4C8FD8-E51A-4626-8E0D-FD2CB8333CF0}" type="presOf" srcId="{95E665DC-2C3C-4F72-BEA2-685321BE3459}" destId="{48D52A21-C18D-4076-BF5D-3F6101201FE6}" srcOrd="0" destOrd="0" presId="urn:microsoft.com/office/officeart/2008/layout/AlternatingHexagons"/>
    <dgm:cxn modelId="{5B1F05FF-E7FE-4BBA-A469-F39818ED51D7}" srcId="{8C0BB4F1-0BE2-439B-9A90-F6D7C695B9ED}" destId="{A855FE55-D5EE-4D03-9C91-688EC056DD76}" srcOrd="5" destOrd="0" parTransId="{94882B7F-1616-41B4-845F-399763FE9267}" sibTransId="{73EAF2CC-38C8-45E5-819D-B2277F6EE4FC}"/>
    <dgm:cxn modelId="{84870EA7-2C7C-4512-80DA-154E20561484}" type="presOf" srcId="{63B56A31-6FD3-4141-89FD-087396544BB3}" destId="{27581B84-D1F1-4C6B-B376-6BA8F9B37A5B}" srcOrd="0" destOrd="0" presId="urn:microsoft.com/office/officeart/2008/layout/AlternatingHexagons"/>
    <dgm:cxn modelId="{CA1C23F8-B831-47D6-BA24-5BDCBEB201EF}" type="presParOf" srcId="{527DC78A-1D9C-4D34-B805-604BCA29838C}" destId="{5145A340-1B37-43CF-BE55-AB847A8D825D}" srcOrd="0" destOrd="0" presId="urn:microsoft.com/office/officeart/2008/layout/AlternatingHexagons"/>
    <dgm:cxn modelId="{46990526-2521-4B1E-A97A-555108BD9F60}" type="presParOf" srcId="{5145A340-1B37-43CF-BE55-AB847A8D825D}" destId="{F01E0022-9A4C-43B3-8B15-FF0E4C8B0724}" srcOrd="0" destOrd="0" presId="urn:microsoft.com/office/officeart/2008/layout/AlternatingHexagons"/>
    <dgm:cxn modelId="{9B9920AF-BE87-459E-B2D5-4F27DEEBF816}" type="presParOf" srcId="{5145A340-1B37-43CF-BE55-AB847A8D825D}" destId="{2169F952-EECC-47CA-B852-A735EBF7D596}" srcOrd="1" destOrd="0" presId="urn:microsoft.com/office/officeart/2008/layout/AlternatingHexagons"/>
    <dgm:cxn modelId="{831FD9DF-1B10-4532-8508-0E7E913C079E}" type="presParOf" srcId="{5145A340-1B37-43CF-BE55-AB847A8D825D}" destId="{906C18B9-80B4-4FF7-AEDE-03CFB0158E1F}" srcOrd="2" destOrd="0" presId="urn:microsoft.com/office/officeart/2008/layout/AlternatingHexagons"/>
    <dgm:cxn modelId="{0EECB3E9-1507-4835-B0FA-7E6597F4325B}" type="presParOf" srcId="{5145A340-1B37-43CF-BE55-AB847A8D825D}" destId="{066DBF11-BADE-4F93-845E-7BC8C33E9A95}" srcOrd="3" destOrd="0" presId="urn:microsoft.com/office/officeart/2008/layout/AlternatingHexagons"/>
    <dgm:cxn modelId="{F3BA5273-0CAA-453A-B699-BD3A30204902}" type="presParOf" srcId="{5145A340-1B37-43CF-BE55-AB847A8D825D}" destId="{AF4BD75C-C70C-445A-BC19-B6623F5192DB}" srcOrd="4" destOrd="0" presId="urn:microsoft.com/office/officeart/2008/layout/AlternatingHexagons"/>
    <dgm:cxn modelId="{29C44CDF-6FC2-47D9-9500-7FA57AA1EB13}" type="presParOf" srcId="{527DC78A-1D9C-4D34-B805-604BCA29838C}" destId="{A02E4D06-5800-420A-90DF-7EFB9D465775}" srcOrd="1" destOrd="0" presId="urn:microsoft.com/office/officeart/2008/layout/AlternatingHexagons"/>
    <dgm:cxn modelId="{4A241873-0D54-4182-AE34-5A10DB69CB83}" type="presParOf" srcId="{527DC78A-1D9C-4D34-B805-604BCA29838C}" destId="{8D79B15B-C260-4A4F-8A3C-220286CDA49A}" srcOrd="2" destOrd="0" presId="urn:microsoft.com/office/officeart/2008/layout/AlternatingHexagons"/>
    <dgm:cxn modelId="{6F903AC0-29EF-4622-8166-FB56C78A9E7A}" type="presParOf" srcId="{8D79B15B-C260-4A4F-8A3C-220286CDA49A}" destId="{27581B84-D1F1-4C6B-B376-6BA8F9B37A5B}" srcOrd="0" destOrd="0" presId="urn:microsoft.com/office/officeart/2008/layout/AlternatingHexagons"/>
    <dgm:cxn modelId="{00F183D1-9BBC-4585-9BC3-454AA5BBEEAC}" type="presParOf" srcId="{8D79B15B-C260-4A4F-8A3C-220286CDA49A}" destId="{F4B9D2C2-FC98-47ED-9E4D-8EF78550875B}" srcOrd="1" destOrd="0" presId="urn:microsoft.com/office/officeart/2008/layout/AlternatingHexagons"/>
    <dgm:cxn modelId="{457127B5-20F5-4FAC-988B-E820FF37605D}" type="presParOf" srcId="{8D79B15B-C260-4A4F-8A3C-220286CDA49A}" destId="{0B049E67-5CF2-4D6D-8B18-E9B841E33D63}" srcOrd="2" destOrd="0" presId="urn:microsoft.com/office/officeart/2008/layout/AlternatingHexagons"/>
    <dgm:cxn modelId="{A0E45696-E896-49E2-A242-1E32B159F21E}" type="presParOf" srcId="{8D79B15B-C260-4A4F-8A3C-220286CDA49A}" destId="{D65DEFE5-7F3B-4E59-8FC4-5CF036FC15D0}" srcOrd="3" destOrd="0" presId="urn:microsoft.com/office/officeart/2008/layout/AlternatingHexagons"/>
    <dgm:cxn modelId="{DEA9ABE2-ED57-4F6C-97B8-83881AB3BE63}" type="presParOf" srcId="{8D79B15B-C260-4A4F-8A3C-220286CDA49A}" destId="{D497DCFB-9937-48BA-908E-AE5287FE7FF5}" srcOrd="4" destOrd="0" presId="urn:microsoft.com/office/officeart/2008/layout/AlternatingHexagons"/>
    <dgm:cxn modelId="{AE0316C1-EF81-414B-9B45-0EC03A331D76}" type="presParOf" srcId="{527DC78A-1D9C-4D34-B805-604BCA29838C}" destId="{E941E7CE-306F-43D2-B14B-1DA91F1FD0A3}" srcOrd="3" destOrd="0" presId="urn:microsoft.com/office/officeart/2008/layout/AlternatingHexagons"/>
    <dgm:cxn modelId="{2818CC40-236A-47B6-8A40-0A9EC2ED4654}" type="presParOf" srcId="{527DC78A-1D9C-4D34-B805-604BCA29838C}" destId="{DB40F4C0-B1C8-4687-A161-5865132D50FD}" srcOrd="4" destOrd="0" presId="urn:microsoft.com/office/officeart/2008/layout/AlternatingHexagons"/>
    <dgm:cxn modelId="{9DD7024A-1DEC-4100-98B4-14A5A56F6B2A}" type="presParOf" srcId="{DB40F4C0-B1C8-4687-A161-5865132D50FD}" destId="{F5504E63-7B0A-4850-976A-712CAC8A8568}" srcOrd="0" destOrd="0" presId="urn:microsoft.com/office/officeart/2008/layout/AlternatingHexagons"/>
    <dgm:cxn modelId="{7145536E-812A-4D58-AA3F-6F20DA254C63}" type="presParOf" srcId="{DB40F4C0-B1C8-4687-A161-5865132D50FD}" destId="{2EC95D6C-25C9-4D03-B814-2FBAB0F4B128}" srcOrd="1" destOrd="0" presId="urn:microsoft.com/office/officeart/2008/layout/AlternatingHexagons"/>
    <dgm:cxn modelId="{26A9D5D5-2ACE-4D4F-8856-A57EA23F4916}" type="presParOf" srcId="{DB40F4C0-B1C8-4687-A161-5865132D50FD}" destId="{E0DBF60A-D33F-4073-90EE-9D55BBBCB829}" srcOrd="2" destOrd="0" presId="urn:microsoft.com/office/officeart/2008/layout/AlternatingHexagons"/>
    <dgm:cxn modelId="{A20DE5DC-A0A1-4FDD-947E-83015F263A4E}" type="presParOf" srcId="{DB40F4C0-B1C8-4687-A161-5865132D50FD}" destId="{F178A48A-36BF-46D2-9748-C01E16ABF813}" srcOrd="3" destOrd="0" presId="urn:microsoft.com/office/officeart/2008/layout/AlternatingHexagons"/>
    <dgm:cxn modelId="{01F3B95C-B4E8-41B1-802B-4359930F4184}" type="presParOf" srcId="{DB40F4C0-B1C8-4687-A161-5865132D50FD}" destId="{DB340E81-7079-4B91-8414-F89284EB4BBA}" srcOrd="4" destOrd="0" presId="urn:microsoft.com/office/officeart/2008/layout/AlternatingHexagons"/>
    <dgm:cxn modelId="{0A21CDC0-0A47-444F-A0A6-9BDC19711345}" type="presParOf" srcId="{527DC78A-1D9C-4D34-B805-604BCA29838C}" destId="{DAABBD0B-994B-4FF1-AB30-7036D4B0D3AD}" srcOrd="5" destOrd="0" presId="urn:microsoft.com/office/officeart/2008/layout/AlternatingHexagons"/>
    <dgm:cxn modelId="{591874A9-03A6-433D-85C1-6B8864ED8646}" type="presParOf" srcId="{527DC78A-1D9C-4D34-B805-604BCA29838C}" destId="{82209853-133A-465C-9594-E471A6639DD8}" srcOrd="6" destOrd="0" presId="urn:microsoft.com/office/officeart/2008/layout/AlternatingHexagons"/>
    <dgm:cxn modelId="{719658BD-9FB3-4C85-AB73-A825ABFC11B2}" type="presParOf" srcId="{82209853-133A-465C-9594-E471A6639DD8}" destId="{48D52A21-C18D-4076-BF5D-3F6101201FE6}" srcOrd="0" destOrd="0" presId="urn:microsoft.com/office/officeart/2008/layout/AlternatingHexagons"/>
    <dgm:cxn modelId="{F3509B78-03A6-4B32-9E2C-D2D0DCB5F2E0}" type="presParOf" srcId="{82209853-133A-465C-9594-E471A6639DD8}" destId="{E022DA0F-EB41-4BDF-AF88-A0888F83C5FA}" srcOrd="1" destOrd="0" presId="urn:microsoft.com/office/officeart/2008/layout/AlternatingHexagons"/>
    <dgm:cxn modelId="{16F8E2FF-9C5E-44CF-989B-1C2665BE2CF8}" type="presParOf" srcId="{82209853-133A-465C-9594-E471A6639DD8}" destId="{5005F8A7-0590-400E-AA2D-C9F06F63FB85}" srcOrd="2" destOrd="0" presId="urn:microsoft.com/office/officeart/2008/layout/AlternatingHexagons"/>
    <dgm:cxn modelId="{E0F1FC67-0D33-42F4-9D28-B4274D1BAFF0}" type="presParOf" srcId="{82209853-133A-465C-9594-E471A6639DD8}" destId="{27F5ECEE-6B94-4207-81E6-EF5D47378364}" srcOrd="3" destOrd="0" presId="urn:microsoft.com/office/officeart/2008/layout/AlternatingHexagons"/>
    <dgm:cxn modelId="{F6E8A8B9-345E-41C4-84F7-41F4792CB0A3}" type="presParOf" srcId="{82209853-133A-465C-9594-E471A6639DD8}" destId="{9E9DDD6C-1CC5-4F6A-9FCA-F1E7CDB840BB}" srcOrd="4" destOrd="0" presId="urn:microsoft.com/office/officeart/2008/layout/AlternatingHexagons"/>
    <dgm:cxn modelId="{B2293D55-931D-4203-B313-7B69E70D0D59}" type="presParOf" srcId="{527DC78A-1D9C-4D34-B805-604BCA29838C}" destId="{40F6602A-17A6-4953-8CB3-D052E9C79F87}" srcOrd="7" destOrd="0" presId="urn:microsoft.com/office/officeart/2008/layout/AlternatingHexagons"/>
    <dgm:cxn modelId="{65AA84FA-21EB-4812-B88E-D6779DE3318A}" type="presParOf" srcId="{527DC78A-1D9C-4D34-B805-604BCA29838C}" destId="{A9F396FC-908E-48DE-8CF3-8B51B26CE1E9}" srcOrd="8" destOrd="0" presId="urn:microsoft.com/office/officeart/2008/layout/AlternatingHexagons"/>
    <dgm:cxn modelId="{45D6CA6A-00B9-4869-B796-9FBAF1D61F64}" type="presParOf" srcId="{A9F396FC-908E-48DE-8CF3-8B51B26CE1E9}" destId="{70D783A2-AFB6-4107-ADAE-5AEEB97B810C}" srcOrd="0" destOrd="0" presId="urn:microsoft.com/office/officeart/2008/layout/AlternatingHexagons"/>
    <dgm:cxn modelId="{78A284EF-7C2A-40AB-B65F-6E54368848BC}" type="presParOf" srcId="{A9F396FC-908E-48DE-8CF3-8B51B26CE1E9}" destId="{877365FE-DD4A-4B18-AC48-55BD412960DE}" srcOrd="1" destOrd="0" presId="urn:microsoft.com/office/officeart/2008/layout/AlternatingHexagons"/>
    <dgm:cxn modelId="{0F212C79-22E7-4156-B0F8-970BDF776665}" type="presParOf" srcId="{A9F396FC-908E-48DE-8CF3-8B51B26CE1E9}" destId="{CD30A984-710C-47E7-B2D2-3FCC429DB1FD}" srcOrd="2" destOrd="0" presId="urn:microsoft.com/office/officeart/2008/layout/AlternatingHexagons"/>
    <dgm:cxn modelId="{3470DA44-24E0-4354-BD66-03274307E37A}" type="presParOf" srcId="{A9F396FC-908E-48DE-8CF3-8B51B26CE1E9}" destId="{B1A4839D-FDC6-4711-9510-C2E32BDAAA62}" srcOrd="3" destOrd="0" presId="urn:microsoft.com/office/officeart/2008/layout/AlternatingHexagons"/>
    <dgm:cxn modelId="{5552CFE8-541B-455F-8A61-1535CFE13EC6}" type="presParOf" srcId="{A9F396FC-908E-48DE-8CF3-8B51B26CE1E9}" destId="{1EF1B148-67BD-43FF-BB68-75CDEAB98198}" srcOrd="4" destOrd="0" presId="urn:microsoft.com/office/officeart/2008/layout/AlternatingHexagons"/>
    <dgm:cxn modelId="{F55EFCCB-69DA-49D8-A950-777383FEC586}" type="presParOf" srcId="{527DC78A-1D9C-4D34-B805-604BCA29838C}" destId="{DC13C45D-249E-44D6-8912-1F6E0BDC1F95}" srcOrd="9" destOrd="0" presId="urn:microsoft.com/office/officeart/2008/layout/AlternatingHexagons"/>
    <dgm:cxn modelId="{0A8D4255-E0D1-40C1-B9F4-E489C726BD16}" type="presParOf" srcId="{527DC78A-1D9C-4D34-B805-604BCA29838C}" destId="{B83E33A0-EE84-4601-9F92-2142ECB42469}" srcOrd="10" destOrd="0" presId="urn:microsoft.com/office/officeart/2008/layout/AlternatingHexagons"/>
    <dgm:cxn modelId="{9366E2C2-A53D-4ED5-8E9B-69D6D889DB3A}" type="presParOf" srcId="{B83E33A0-EE84-4601-9F92-2142ECB42469}" destId="{98F1963F-0344-4530-8833-933B660125C8}" srcOrd="0" destOrd="0" presId="urn:microsoft.com/office/officeart/2008/layout/AlternatingHexagons"/>
    <dgm:cxn modelId="{E8882951-521A-4F51-8618-29612C76F709}" type="presParOf" srcId="{B83E33A0-EE84-4601-9F92-2142ECB42469}" destId="{F1C38445-C330-4CF9-8731-D5F159879D77}" srcOrd="1" destOrd="0" presId="urn:microsoft.com/office/officeart/2008/layout/AlternatingHexagons"/>
    <dgm:cxn modelId="{71FE7187-6FE0-454D-BF9D-45FFEB5652A3}" type="presParOf" srcId="{B83E33A0-EE84-4601-9F92-2142ECB42469}" destId="{7654F8D3-B69E-4618-BE8F-FB4DF49182C7}" srcOrd="2" destOrd="0" presId="urn:microsoft.com/office/officeart/2008/layout/AlternatingHexagons"/>
    <dgm:cxn modelId="{B397A219-2482-400D-8D40-BD06EBE6A7C9}" type="presParOf" srcId="{B83E33A0-EE84-4601-9F92-2142ECB42469}" destId="{9B40281D-6C06-4936-9EFA-DF5782DFF0F0}" srcOrd="3" destOrd="0" presId="urn:microsoft.com/office/officeart/2008/layout/AlternatingHexagons"/>
    <dgm:cxn modelId="{E3A460C5-6D19-4577-8DEC-61ACA57449FA}" type="presParOf" srcId="{B83E33A0-EE84-4601-9F92-2142ECB42469}" destId="{FBA51881-4E16-4DBC-98DA-705987DE0FF4}"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912BBF-6EE9-4370-9917-0C05114B67B3}" type="doc">
      <dgm:prSet loTypeId="urn:microsoft.com/office/officeart/2005/8/layout/rings+Icon" loCatId="relationship" qsTypeId="urn:microsoft.com/office/officeart/2005/8/quickstyle/simple1" qsCatId="simple" csTypeId="urn:microsoft.com/office/officeart/2005/8/colors/accent1_2" csCatId="accent1" phldr="1"/>
      <dgm:spPr/>
      <dgm:t>
        <a:bodyPr/>
        <a:lstStyle/>
        <a:p>
          <a:endParaRPr lang="en-US"/>
        </a:p>
      </dgm:t>
    </dgm:pt>
    <dgm:pt modelId="{6A9BAB25-4A75-427B-A2E5-F4A1B960129D}">
      <dgm:prSet phldrT="[Text]" custT="1"/>
      <dgm:spPr/>
      <dgm:t>
        <a:bodyPr/>
        <a:lstStyle/>
        <a:p>
          <a:pPr algn="ctr"/>
          <a:r>
            <a:rPr lang="en-US" sz="3200" b="0" dirty="0"/>
            <a:t>3 hours </a:t>
          </a:r>
          <a:r>
            <a:rPr lang="en-US" sz="3200" dirty="0"/>
            <a:t>of training annually on Empower topics</a:t>
          </a:r>
        </a:p>
      </dgm:t>
    </dgm:pt>
    <dgm:pt modelId="{6C2950DC-6D25-4B7A-BD01-A53EDC3EAD80}" type="parTrans" cxnId="{4705EFBA-119B-404C-997D-FBE82D41FDFD}">
      <dgm:prSet/>
      <dgm:spPr/>
      <dgm:t>
        <a:bodyPr/>
        <a:lstStyle/>
        <a:p>
          <a:endParaRPr lang="en-US"/>
        </a:p>
      </dgm:t>
    </dgm:pt>
    <dgm:pt modelId="{883FDB1B-E1E5-4020-9BE3-4DEEA6D0F592}" type="sibTrans" cxnId="{4705EFBA-119B-404C-997D-FBE82D41FDFD}">
      <dgm:prSet/>
      <dgm:spPr/>
      <dgm:t>
        <a:bodyPr/>
        <a:lstStyle/>
        <a:p>
          <a:endParaRPr lang="en-US"/>
        </a:p>
      </dgm:t>
    </dgm:pt>
    <dgm:pt modelId="{990755FB-2CCD-49FF-8D07-91F3860CE518}">
      <dgm:prSet phldrT="[Text]" custT="1"/>
      <dgm:spPr/>
      <dgm:t>
        <a:bodyPr/>
        <a:lstStyle/>
        <a:p>
          <a:r>
            <a:rPr lang="en-US" sz="2800" dirty="0"/>
            <a:t>Program Director informs staff and providers about training opportunities</a:t>
          </a:r>
        </a:p>
      </dgm:t>
    </dgm:pt>
    <dgm:pt modelId="{AA8F9C90-4473-4835-B3C4-52FACA156F74}" type="parTrans" cxnId="{877CBDAB-4B09-44B4-96DD-D6A4862F695C}">
      <dgm:prSet/>
      <dgm:spPr/>
      <dgm:t>
        <a:bodyPr/>
        <a:lstStyle/>
        <a:p>
          <a:endParaRPr lang="en-US"/>
        </a:p>
      </dgm:t>
    </dgm:pt>
    <dgm:pt modelId="{AB8403C6-37BB-4AFD-BFD0-71A6FBD505C3}" type="sibTrans" cxnId="{877CBDAB-4B09-44B4-96DD-D6A4862F695C}">
      <dgm:prSet/>
      <dgm:spPr/>
      <dgm:t>
        <a:bodyPr/>
        <a:lstStyle/>
        <a:p>
          <a:endParaRPr lang="en-US"/>
        </a:p>
      </dgm:t>
    </dgm:pt>
    <dgm:pt modelId="{CF23083C-A811-4231-8C0E-1139E18D0160}" type="pres">
      <dgm:prSet presAssocID="{5C912BBF-6EE9-4370-9917-0C05114B67B3}" presName="Name0" presStyleCnt="0">
        <dgm:presLayoutVars>
          <dgm:chMax val="7"/>
          <dgm:dir/>
          <dgm:resizeHandles val="exact"/>
        </dgm:presLayoutVars>
      </dgm:prSet>
      <dgm:spPr/>
      <dgm:t>
        <a:bodyPr/>
        <a:lstStyle/>
        <a:p>
          <a:endParaRPr lang="en-US"/>
        </a:p>
      </dgm:t>
    </dgm:pt>
    <dgm:pt modelId="{F8478473-0454-4AEC-86C6-937C9E4E2A01}" type="pres">
      <dgm:prSet presAssocID="{5C912BBF-6EE9-4370-9917-0C05114B67B3}" presName="ellipse1" presStyleLbl="vennNode1" presStyleIdx="0" presStyleCnt="2" custLinFactNeighborX="-4708" custLinFactNeighborY="3922">
        <dgm:presLayoutVars>
          <dgm:bulletEnabled val="1"/>
        </dgm:presLayoutVars>
      </dgm:prSet>
      <dgm:spPr/>
      <dgm:t>
        <a:bodyPr/>
        <a:lstStyle/>
        <a:p>
          <a:endParaRPr lang="en-US"/>
        </a:p>
      </dgm:t>
    </dgm:pt>
    <dgm:pt modelId="{0AC35F39-474E-4383-88DA-E5593146E24A}" type="pres">
      <dgm:prSet presAssocID="{5C912BBF-6EE9-4370-9917-0C05114B67B3}" presName="ellipse2" presStyleLbl="vennNode1" presStyleIdx="1" presStyleCnt="2" custLinFactNeighborX="21182" custLinFactNeighborY="0">
        <dgm:presLayoutVars>
          <dgm:bulletEnabled val="1"/>
        </dgm:presLayoutVars>
      </dgm:prSet>
      <dgm:spPr/>
      <dgm:t>
        <a:bodyPr/>
        <a:lstStyle/>
        <a:p>
          <a:endParaRPr lang="en-US"/>
        </a:p>
      </dgm:t>
    </dgm:pt>
  </dgm:ptLst>
  <dgm:cxnLst>
    <dgm:cxn modelId="{72BA43C6-CCC4-447B-A97D-FE5C6B2D650A}" type="presOf" srcId="{990755FB-2CCD-49FF-8D07-91F3860CE518}" destId="{0AC35F39-474E-4383-88DA-E5593146E24A}" srcOrd="0" destOrd="0" presId="urn:microsoft.com/office/officeart/2005/8/layout/rings+Icon"/>
    <dgm:cxn modelId="{7BF63101-28B3-445F-8994-519A833FD810}" type="presOf" srcId="{5C912BBF-6EE9-4370-9917-0C05114B67B3}" destId="{CF23083C-A811-4231-8C0E-1139E18D0160}" srcOrd="0" destOrd="0" presId="urn:microsoft.com/office/officeart/2005/8/layout/rings+Icon"/>
    <dgm:cxn modelId="{877CBDAB-4B09-44B4-96DD-D6A4862F695C}" srcId="{5C912BBF-6EE9-4370-9917-0C05114B67B3}" destId="{990755FB-2CCD-49FF-8D07-91F3860CE518}" srcOrd="1" destOrd="0" parTransId="{AA8F9C90-4473-4835-B3C4-52FACA156F74}" sibTransId="{AB8403C6-37BB-4AFD-BFD0-71A6FBD505C3}"/>
    <dgm:cxn modelId="{23F51C57-6AD0-4A51-B143-AEA47C6D8EDD}" type="presOf" srcId="{6A9BAB25-4A75-427B-A2E5-F4A1B960129D}" destId="{F8478473-0454-4AEC-86C6-937C9E4E2A01}" srcOrd="0" destOrd="0" presId="urn:microsoft.com/office/officeart/2005/8/layout/rings+Icon"/>
    <dgm:cxn modelId="{4705EFBA-119B-404C-997D-FBE82D41FDFD}" srcId="{5C912BBF-6EE9-4370-9917-0C05114B67B3}" destId="{6A9BAB25-4A75-427B-A2E5-F4A1B960129D}" srcOrd="0" destOrd="0" parTransId="{6C2950DC-6D25-4B7A-BD01-A53EDC3EAD80}" sibTransId="{883FDB1B-E1E5-4020-9BE3-4DEEA6D0F592}"/>
    <dgm:cxn modelId="{43D60EFE-79F3-42BD-B5D7-71CFFE9E2739}" type="presParOf" srcId="{CF23083C-A811-4231-8C0E-1139E18D0160}" destId="{F8478473-0454-4AEC-86C6-937C9E4E2A01}" srcOrd="0" destOrd="0" presId="urn:microsoft.com/office/officeart/2005/8/layout/rings+Icon"/>
    <dgm:cxn modelId="{5DC3AD31-277B-4E00-AC45-30FA87BB0018}" type="presParOf" srcId="{CF23083C-A811-4231-8C0E-1139E18D0160}" destId="{0AC35F39-474E-4383-88DA-E5593146E24A}" srcOrd="1"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DE382D1-D714-4CD2-92E6-9CE16B9CEB60}" type="doc">
      <dgm:prSet loTypeId="urn:microsoft.com/office/officeart/2016/7/layout/BasicProcessNew" loCatId="process" qsTypeId="urn:microsoft.com/office/officeart/2005/8/quickstyle/simple1" qsCatId="simple" csTypeId="urn:microsoft.com/office/officeart/2005/8/colors/colorful2" csCatId="colorful" phldr="1"/>
      <dgm:spPr/>
      <dgm:t>
        <a:bodyPr/>
        <a:lstStyle/>
        <a:p>
          <a:endParaRPr lang="en-US"/>
        </a:p>
      </dgm:t>
    </dgm:pt>
    <dgm:pt modelId="{EE65B31B-504A-4CFA-90CE-EE4405B4E20A}">
      <dgm:prSet/>
      <dgm:spPr/>
      <dgm:t>
        <a:bodyPr/>
        <a:lstStyle/>
        <a:p>
          <a:r>
            <a:rPr lang="en-US" dirty="0"/>
            <a:t>This information is available to </a:t>
          </a:r>
          <a:r>
            <a:rPr lang="en-US" b="1" dirty="0"/>
            <a:t>children’s families </a:t>
          </a:r>
          <a:r>
            <a:rPr lang="en-US" b="0" dirty="0"/>
            <a:t>and to </a:t>
          </a:r>
          <a:r>
            <a:rPr lang="en-US" b="1" dirty="0"/>
            <a:t>staff </a:t>
          </a:r>
          <a:r>
            <a:rPr lang="en-US" dirty="0"/>
            <a:t>at least </a:t>
          </a:r>
          <a:r>
            <a:rPr lang="en-US" b="1" dirty="0"/>
            <a:t>once per year</a:t>
          </a:r>
          <a:r>
            <a:rPr lang="en-US" dirty="0"/>
            <a:t>. </a:t>
          </a:r>
        </a:p>
      </dgm:t>
    </dgm:pt>
    <dgm:pt modelId="{0CC51D21-DD17-4D94-8DE0-8634EEBF53F0}" type="sibTrans" cxnId="{6400B522-C7CB-4C5A-B790-F55ECDFAC07E}">
      <dgm:prSet/>
      <dgm:spPr/>
      <dgm:t>
        <a:bodyPr/>
        <a:lstStyle/>
        <a:p>
          <a:endParaRPr lang="en-US"/>
        </a:p>
      </dgm:t>
    </dgm:pt>
    <dgm:pt modelId="{22C66918-486B-497D-8481-F43DD50B5204}" type="parTrans" cxnId="{6400B522-C7CB-4C5A-B790-F55ECDFAC07E}">
      <dgm:prSet/>
      <dgm:spPr/>
      <dgm:t>
        <a:bodyPr/>
        <a:lstStyle/>
        <a:p>
          <a:endParaRPr lang="en-US"/>
        </a:p>
      </dgm:t>
    </dgm:pt>
    <dgm:pt modelId="{770B0FAD-4B6E-4BC9-9FC0-74685137246F}">
      <dgm:prSet/>
      <dgm:spPr/>
      <dgm:t>
        <a:bodyPr/>
        <a:lstStyle/>
        <a:p>
          <a:r>
            <a:rPr lang="en-US" dirty="0"/>
            <a:t>This information is available in </a:t>
          </a:r>
          <a:r>
            <a:rPr lang="en-US" b="1" dirty="0"/>
            <a:t>English and Spanish</a:t>
          </a:r>
        </a:p>
      </dgm:t>
    </dgm:pt>
    <dgm:pt modelId="{C79D4B73-147C-4AF6-A7DF-97195E149B28}" type="parTrans" cxnId="{11201580-D864-4BD1-950C-53111B793BAB}">
      <dgm:prSet/>
      <dgm:spPr/>
      <dgm:t>
        <a:bodyPr/>
        <a:lstStyle/>
        <a:p>
          <a:endParaRPr lang="en-US"/>
        </a:p>
      </dgm:t>
    </dgm:pt>
    <dgm:pt modelId="{3DAC8B4A-55FC-4E17-8932-D4610B79F28F}" type="sibTrans" cxnId="{11201580-D864-4BD1-950C-53111B793BAB}">
      <dgm:prSet/>
      <dgm:spPr/>
      <dgm:t>
        <a:bodyPr/>
        <a:lstStyle/>
        <a:p>
          <a:endParaRPr lang="en-US" dirty="0"/>
        </a:p>
      </dgm:t>
    </dgm:pt>
    <dgm:pt modelId="{E2F56494-26F5-4FB1-BC8C-AB7E60309281}" type="pres">
      <dgm:prSet presAssocID="{BDE382D1-D714-4CD2-92E6-9CE16B9CEB60}" presName="Name0" presStyleCnt="0">
        <dgm:presLayoutVars>
          <dgm:dir/>
          <dgm:resizeHandles val="exact"/>
        </dgm:presLayoutVars>
      </dgm:prSet>
      <dgm:spPr/>
      <dgm:t>
        <a:bodyPr/>
        <a:lstStyle/>
        <a:p>
          <a:endParaRPr lang="en-US"/>
        </a:p>
      </dgm:t>
    </dgm:pt>
    <dgm:pt modelId="{BF587D48-2DA2-438D-BF9F-892A5CA0F93D}" type="pres">
      <dgm:prSet presAssocID="{770B0FAD-4B6E-4BC9-9FC0-74685137246F}" presName="node" presStyleLbl="node1" presStyleIdx="0" presStyleCnt="3">
        <dgm:presLayoutVars>
          <dgm:bulletEnabled val="1"/>
        </dgm:presLayoutVars>
      </dgm:prSet>
      <dgm:spPr/>
      <dgm:t>
        <a:bodyPr/>
        <a:lstStyle/>
        <a:p>
          <a:endParaRPr lang="en-US"/>
        </a:p>
      </dgm:t>
    </dgm:pt>
    <dgm:pt modelId="{75940D81-353F-47F1-A698-AF86064B1A41}" type="pres">
      <dgm:prSet presAssocID="{3DAC8B4A-55FC-4E17-8932-D4610B79F28F}" presName="sibTransSpacerBeforeConnector" presStyleCnt="0"/>
      <dgm:spPr/>
    </dgm:pt>
    <dgm:pt modelId="{E0A4F08C-D613-45EC-9CDF-710630036E1C}" type="pres">
      <dgm:prSet presAssocID="{3DAC8B4A-55FC-4E17-8932-D4610B79F28F}" presName="sibTrans" presStyleLbl="node1" presStyleIdx="1" presStyleCnt="3"/>
      <dgm:spPr/>
      <dgm:t>
        <a:bodyPr/>
        <a:lstStyle/>
        <a:p>
          <a:endParaRPr lang="en-US"/>
        </a:p>
      </dgm:t>
    </dgm:pt>
    <dgm:pt modelId="{50B93D6B-023C-43CE-B939-BC8E839CA455}" type="pres">
      <dgm:prSet presAssocID="{3DAC8B4A-55FC-4E17-8932-D4610B79F28F}" presName="sibTransSpacerAfterConnector" presStyleCnt="0"/>
      <dgm:spPr/>
    </dgm:pt>
    <dgm:pt modelId="{4088622C-2D8E-4CD9-A5A4-9334E263A560}" type="pres">
      <dgm:prSet presAssocID="{EE65B31B-504A-4CFA-90CE-EE4405B4E20A}" presName="node" presStyleLbl="node1" presStyleIdx="2" presStyleCnt="3">
        <dgm:presLayoutVars>
          <dgm:bulletEnabled val="1"/>
        </dgm:presLayoutVars>
      </dgm:prSet>
      <dgm:spPr/>
      <dgm:t>
        <a:bodyPr/>
        <a:lstStyle/>
        <a:p>
          <a:endParaRPr lang="en-US"/>
        </a:p>
      </dgm:t>
    </dgm:pt>
  </dgm:ptLst>
  <dgm:cxnLst>
    <dgm:cxn modelId="{9B399309-67AB-4C86-B25A-581107AD39DC}" type="presOf" srcId="{EE65B31B-504A-4CFA-90CE-EE4405B4E20A}" destId="{4088622C-2D8E-4CD9-A5A4-9334E263A560}" srcOrd="0" destOrd="0" presId="urn:microsoft.com/office/officeart/2016/7/layout/BasicProcessNew"/>
    <dgm:cxn modelId="{A9F2E789-9C66-4AF8-8BB4-0E383BE2515C}" type="presOf" srcId="{3DAC8B4A-55FC-4E17-8932-D4610B79F28F}" destId="{E0A4F08C-D613-45EC-9CDF-710630036E1C}" srcOrd="0" destOrd="0" presId="urn:microsoft.com/office/officeart/2016/7/layout/BasicProcessNew"/>
    <dgm:cxn modelId="{11201580-D864-4BD1-950C-53111B793BAB}" srcId="{BDE382D1-D714-4CD2-92E6-9CE16B9CEB60}" destId="{770B0FAD-4B6E-4BC9-9FC0-74685137246F}" srcOrd="0" destOrd="0" parTransId="{C79D4B73-147C-4AF6-A7DF-97195E149B28}" sibTransId="{3DAC8B4A-55FC-4E17-8932-D4610B79F28F}"/>
    <dgm:cxn modelId="{B5EF7FB6-5D40-4622-920C-FC701ADCA824}" type="presOf" srcId="{BDE382D1-D714-4CD2-92E6-9CE16B9CEB60}" destId="{E2F56494-26F5-4FB1-BC8C-AB7E60309281}" srcOrd="0" destOrd="0" presId="urn:microsoft.com/office/officeart/2016/7/layout/BasicProcessNew"/>
    <dgm:cxn modelId="{FA8DBF07-1870-4BD5-8C4F-6FD55F80639B}" type="presOf" srcId="{770B0FAD-4B6E-4BC9-9FC0-74685137246F}" destId="{BF587D48-2DA2-438D-BF9F-892A5CA0F93D}" srcOrd="0" destOrd="0" presId="urn:microsoft.com/office/officeart/2016/7/layout/BasicProcessNew"/>
    <dgm:cxn modelId="{6400B522-C7CB-4C5A-B790-F55ECDFAC07E}" srcId="{BDE382D1-D714-4CD2-92E6-9CE16B9CEB60}" destId="{EE65B31B-504A-4CFA-90CE-EE4405B4E20A}" srcOrd="1" destOrd="0" parTransId="{22C66918-486B-497D-8481-F43DD50B5204}" sibTransId="{0CC51D21-DD17-4D94-8DE0-8634EEBF53F0}"/>
    <dgm:cxn modelId="{808287B6-3B54-47FB-A1C1-46004C3F80AD}" type="presParOf" srcId="{E2F56494-26F5-4FB1-BC8C-AB7E60309281}" destId="{BF587D48-2DA2-438D-BF9F-892A5CA0F93D}" srcOrd="0" destOrd="0" presId="urn:microsoft.com/office/officeart/2016/7/layout/BasicProcessNew"/>
    <dgm:cxn modelId="{74D33298-2C36-417A-B41C-99D1BBEB4AB7}" type="presParOf" srcId="{E2F56494-26F5-4FB1-BC8C-AB7E60309281}" destId="{75940D81-353F-47F1-A698-AF86064B1A41}" srcOrd="1" destOrd="0" presId="urn:microsoft.com/office/officeart/2016/7/layout/BasicProcessNew"/>
    <dgm:cxn modelId="{C1A7F5CA-A0A1-4AAC-947D-1C4AF410186B}" type="presParOf" srcId="{E2F56494-26F5-4FB1-BC8C-AB7E60309281}" destId="{E0A4F08C-D613-45EC-9CDF-710630036E1C}" srcOrd="2" destOrd="0" presId="urn:microsoft.com/office/officeart/2016/7/layout/BasicProcessNew"/>
    <dgm:cxn modelId="{02D99709-607A-44EE-AFE9-8D43B607BD00}" type="presParOf" srcId="{E2F56494-26F5-4FB1-BC8C-AB7E60309281}" destId="{50B93D6B-023C-43CE-B939-BC8E839CA455}" srcOrd="3" destOrd="0" presId="urn:microsoft.com/office/officeart/2016/7/layout/BasicProcessNew"/>
    <dgm:cxn modelId="{1326B37B-9787-4EDE-9FE0-6DA9E20B20ED}" type="presParOf" srcId="{E2F56494-26F5-4FB1-BC8C-AB7E60309281}" destId="{4088622C-2D8E-4CD9-A5A4-9334E263A560}" srcOrd="4" destOrd="0" presId="urn:microsoft.com/office/officeart/2016/7/layout/Basic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5E43012-F5EA-4B2D-8178-ECE44326685D}"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0278D72B-9FB5-4BB4-9904-BE292CC767A3}">
      <dgm:prSet phldrT="[Text]"/>
      <dgm:spPr/>
      <dgm:t>
        <a:bodyPr/>
        <a:lstStyle/>
        <a:p>
          <a:r>
            <a:rPr lang="en-US" dirty="0"/>
            <a:t>Abide by the Law</a:t>
          </a:r>
        </a:p>
      </dgm:t>
    </dgm:pt>
    <dgm:pt modelId="{9C948EC1-C2BD-404C-A9C9-56B791D3CDD5}" type="parTrans" cxnId="{230E69D8-F1B1-44BA-B267-ACECBB1B2183}">
      <dgm:prSet/>
      <dgm:spPr/>
      <dgm:t>
        <a:bodyPr/>
        <a:lstStyle/>
        <a:p>
          <a:endParaRPr lang="en-US"/>
        </a:p>
      </dgm:t>
    </dgm:pt>
    <dgm:pt modelId="{F7B86CB7-B978-4162-81AC-7B5222584E49}" type="sibTrans" cxnId="{230E69D8-F1B1-44BA-B267-ACECBB1B2183}">
      <dgm:prSet/>
      <dgm:spPr/>
      <dgm:t>
        <a:bodyPr/>
        <a:lstStyle/>
        <a:p>
          <a:endParaRPr lang="en-US"/>
        </a:p>
      </dgm:t>
    </dgm:pt>
    <dgm:pt modelId="{258E0A20-6782-47FC-A636-BD03A262B3A5}">
      <dgm:prSet phldrT="[Text]"/>
      <dgm:spPr/>
      <dgm:t>
        <a:bodyPr/>
        <a:lstStyle/>
        <a:p>
          <a:r>
            <a:rPr lang="en-US" dirty="0"/>
            <a:t>Create and display the smoke free policy</a:t>
          </a:r>
        </a:p>
      </dgm:t>
    </dgm:pt>
    <dgm:pt modelId="{79A03B01-5140-4B0A-8474-511AC57A6A4E}" type="parTrans" cxnId="{628E593E-4648-4FBB-96D5-28B6CA9393E6}">
      <dgm:prSet/>
      <dgm:spPr/>
      <dgm:t>
        <a:bodyPr/>
        <a:lstStyle/>
        <a:p>
          <a:endParaRPr lang="en-US"/>
        </a:p>
      </dgm:t>
    </dgm:pt>
    <dgm:pt modelId="{AFF2F34F-A949-4AA2-B27F-62583F16171C}" type="sibTrans" cxnId="{628E593E-4648-4FBB-96D5-28B6CA9393E6}">
      <dgm:prSet/>
      <dgm:spPr/>
      <dgm:t>
        <a:bodyPr/>
        <a:lstStyle/>
        <a:p>
          <a:endParaRPr lang="en-US"/>
        </a:p>
      </dgm:t>
    </dgm:pt>
    <dgm:pt modelId="{9D7BBDD9-B8DE-4085-9EA3-166F16B55B87}">
      <dgm:prSet phldrT="[Text]"/>
      <dgm:spPr/>
      <dgm:t>
        <a:bodyPr/>
        <a:lstStyle/>
        <a:p>
          <a:r>
            <a:rPr lang="en-US" dirty="0"/>
            <a:t>Communicate the facility’s smoke free policy</a:t>
          </a:r>
        </a:p>
      </dgm:t>
    </dgm:pt>
    <dgm:pt modelId="{0EFC3A80-FF67-4221-8667-2C461B248A8B}" type="parTrans" cxnId="{3880A385-EFAA-4D08-894F-4FE29F631D33}">
      <dgm:prSet/>
      <dgm:spPr/>
      <dgm:t>
        <a:bodyPr/>
        <a:lstStyle/>
        <a:p>
          <a:endParaRPr lang="en-US"/>
        </a:p>
      </dgm:t>
    </dgm:pt>
    <dgm:pt modelId="{BD33EC65-1130-48AC-A4E9-ED237728E4D0}" type="sibTrans" cxnId="{3880A385-EFAA-4D08-894F-4FE29F631D33}">
      <dgm:prSet/>
      <dgm:spPr/>
      <dgm:t>
        <a:bodyPr/>
        <a:lstStyle/>
        <a:p>
          <a:endParaRPr lang="en-US"/>
        </a:p>
      </dgm:t>
    </dgm:pt>
    <dgm:pt modelId="{97BAB6F2-3BD4-4471-AD67-11C5C4E1491B}">
      <dgm:prSet phldrT="[Text]"/>
      <dgm:spPr/>
      <dgm:t>
        <a:bodyPr/>
        <a:lstStyle/>
        <a:p>
          <a:r>
            <a:rPr lang="en-US" dirty="0"/>
            <a:t>Post Smoke Free signage </a:t>
          </a:r>
        </a:p>
      </dgm:t>
    </dgm:pt>
    <dgm:pt modelId="{1DFA7A52-E971-495A-8B9E-BB4AE81DFDC7}" type="parTrans" cxnId="{3DABC1D8-A972-4C7A-8748-F5685B634C04}">
      <dgm:prSet/>
      <dgm:spPr/>
      <dgm:t>
        <a:bodyPr/>
        <a:lstStyle/>
        <a:p>
          <a:endParaRPr lang="en-US"/>
        </a:p>
      </dgm:t>
    </dgm:pt>
    <dgm:pt modelId="{2D5F5D56-02EC-4172-ACCA-F12D5896902A}" type="sibTrans" cxnId="{3DABC1D8-A972-4C7A-8748-F5685B634C04}">
      <dgm:prSet/>
      <dgm:spPr/>
      <dgm:t>
        <a:bodyPr/>
        <a:lstStyle/>
        <a:p>
          <a:endParaRPr lang="en-US"/>
        </a:p>
      </dgm:t>
    </dgm:pt>
    <dgm:pt modelId="{E0A5E515-C25A-4655-A701-0140D0222BA0}" type="pres">
      <dgm:prSet presAssocID="{75E43012-F5EA-4B2D-8178-ECE44326685D}" presName="rootnode" presStyleCnt="0">
        <dgm:presLayoutVars>
          <dgm:chMax/>
          <dgm:chPref/>
          <dgm:dir/>
          <dgm:animLvl val="lvl"/>
        </dgm:presLayoutVars>
      </dgm:prSet>
      <dgm:spPr/>
      <dgm:t>
        <a:bodyPr/>
        <a:lstStyle/>
        <a:p>
          <a:endParaRPr lang="en-US"/>
        </a:p>
      </dgm:t>
    </dgm:pt>
    <dgm:pt modelId="{B3918ADF-8B89-4CBE-A6DF-CBBECCF4208B}" type="pres">
      <dgm:prSet presAssocID="{0278D72B-9FB5-4BB4-9904-BE292CC767A3}" presName="composite" presStyleCnt="0"/>
      <dgm:spPr/>
    </dgm:pt>
    <dgm:pt modelId="{7C79CF04-878E-46CF-8D69-11AF4C2408E8}" type="pres">
      <dgm:prSet presAssocID="{0278D72B-9FB5-4BB4-9904-BE292CC767A3}" presName="LShape" presStyleLbl="alignNode1" presStyleIdx="0" presStyleCnt="7"/>
      <dgm:spPr/>
    </dgm:pt>
    <dgm:pt modelId="{9737E90C-6C5D-47D7-AB0B-74F06A72609B}" type="pres">
      <dgm:prSet presAssocID="{0278D72B-9FB5-4BB4-9904-BE292CC767A3}" presName="ParentText" presStyleLbl="revTx" presStyleIdx="0" presStyleCnt="4">
        <dgm:presLayoutVars>
          <dgm:chMax val="0"/>
          <dgm:chPref val="0"/>
          <dgm:bulletEnabled val="1"/>
        </dgm:presLayoutVars>
      </dgm:prSet>
      <dgm:spPr/>
      <dgm:t>
        <a:bodyPr/>
        <a:lstStyle/>
        <a:p>
          <a:endParaRPr lang="en-US"/>
        </a:p>
      </dgm:t>
    </dgm:pt>
    <dgm:pt modelId="{0562A135-1A56-4E68-A297-D5EA3FBE53B9}" type="pres">
      <dgm:prSet presAssocID="{0278D72B-9FB5-4BB4-9904-BE292CC767A3}" presName="Triangle" presStyleLbl="alignNode1" presStyleIdx="1" presStyleCnt="7"/>
      <dgm:spPr/>
    </dgm:pt>
    <dgm:pt modelId="{19EC0E07-53D5-440F-94AF-CA151920E28C}" type="pres">
      <dgm:prSet presAssocID="{F7B86CB7-B978-4162-81AC-7B5222584E49}" presName="sibTrans" presStyleCnt="0"/>
      <dgm:spPr/>
    </dgm:pt>
    <dgm:pt modelId="{8B608EE0-12F7-4242-A3C2-441E5CC42491}" type="pres">
      <dgm:prSet presAssocID="{F7B86CB7-B978-4162-81AC-7B5222584E49}" presName="space" presStyleCnt="0"/>
      <dgm:spPr/>
    </dgm:pt>
    <dgm:pt modelId="{2B555CCC-AF2A-4899-8005-62A2C8FB1F4D}" type="pres">
      <dgm:prSet presAssocID="{258E0A20-6782-47FC-A636-BD03A262B3A5}" presName="composite" presStyleCnt="0"/>
      <dgm:spPr/>
    </dgm:pt>
    <dgm:pt modelId="{FF38542B-F780-4EBB-94F8-DA3C6E292F4A}" type="pres">
      <dgm:prSet presAssocID="{258E0A20-6782-47FC-A636-BD03A262B3A5}" presName="LShape" presStyleLbl="alignNode1" presStyleIdx="2" presStyleCnt="7"/>
      <dgm:spPr/>
    </dgm:pt>
    <dgm:pt modelId="{3F31F1A8-DCFF-4CAC-9112-96AB0ED5B424}" type="pres">
      <dgm:prSet presAssocID="{258E0A20-6782-47FC-A636-BD03A262B3A5}" presName="ParentText" presStyleLbl="revTx" presStyleIdx="1" presStyleCnt="4">
        <dgm:presLayoutVars>
          <dgm:chMax val="0"/>
          <dgm:chPref val="0"/>
          <dgm:bulletEnabled val="1"/>
        </dgm:presLayoutVars>
      </dgm:prSet>
      <dgm:spPr/>
      <dgm:t>
        <a:bodyPr/>
        <a:lstStyle/>
        <a:p>
          <a:endParaRPr lang="en-US"/>
        </a:p>
      </dgm:t>
    </dgm:pt>
    <dgm:pt modelId="{82D43CDC-9894-4CB2-925A-6DAF14038969}" type="pres">
      <dgm:prSet presAssocID="{258E0A20-6782-47FC-A636-BD03A262B3A5}" presName="Triangle" presStyleLbl="alignNode1" presStyleIdx="3" presStyleCnt="7"/>
      <dgm:spPr/>
    </dgm:pt>
    <dgm:pt modelId="{F6612D03-DCB9-43C2-A424-7CCCC8665B96}" type="pres">
      <dgm:prSet presAssocID="{AFF2F34F-A949-4AA2-B27F-62583F16171C}" presName="sibTrans" presStyleCnt="0"/>
      <dgm:spPr/>
    </dgm:pt>
    <dgm:pt modelId="{E41B2C09-827D-41B3-8210-703B87E36FC9}" type="pres">
      <dgm:prSet presAssocID="{AFF2F34F-A949-4AA2-B27F-62583F16171C}" presName="space" presStyleCnt="0"/>
      <dgm:spPr/>
    </dgm:pt>
    <dgm:pt modelId="{0DAAE5C1-D44D-407C-9FE1-2E68799214AD}" type="pres">
      <dgm:prSet presAssocID="{9D7BBDD9-B8DE-4085-9EA3-166F16B55B87}" presName="composite" presStyleCnt="0"/>
      <dgm:spPr/>
    </dgm:pt>
    <dgm:pt modelId="{AA0F1996-E789-4327-B2D6-7A54504B6DE2}" type="pres">
      <dgm:prSet presAssocID="{9D7BBDD9-B8DE-4085-9EA3-166F16B55B87}" presName="LShape" presStyleLbl="alignNode1" presStyleIdx="4" presStyleCnt="7"/>
      <dgm:spPr/>
    </dgm:pt>
    <dgm:pt modelId="{AA644496-618F-4C0A-8FB6-02BDEB560C04}" type="pres">
      <dgm:prSet presAssocID="{9D7BBDD9-B8DE-4085-9EA3-166F16B55B87}" presName="ParentText" presStyleLbl="revTx" presStyleIdx="2" presStyleCnt="4">
        <dgm:presLayoutVars>
          <dgm:chMax val="0"/>
          <dgm:chPref val="0"/>
          <dgm:bulletEnabled val="1"/>
        </dgm:presLayoutVars>
      </dgm:prSet>
      <dgm:spPr/>
      <dgm:t>
        <a:bodyPr/>
        <a:lstStyle/>
        <a:p>
          <a:endParaRPr lang="en-US"/>
        </a:p>
      </dgm:t>
    </dgm:pt>
    <dgm:pt modelId="{7BB62D85-C0E5-47B9-A7E2-19A9827F89DF}" type="pres">
      <dgm:prSet presAssocID="{9D7BBDD9-B8DE-4085-9EA3-166F16B55B87}" presName="Triangle" presStyleLbl="alignNode1" presStyleIdx="5" presStyleCnt="7"/>
      <dgm:spPr/>
    </dgm:pt>
    <dgm:pt modelId="{142374B2-AD4C-4690-A578-8F6F11CDBED1}" type="pres">
      <dgm:prSet presAssocID="{BD33EC65-1130-48AC-A4E9-ED237728E4D0}" presName="sibTrans" presStyleCnt="0"/>
      <dgm:spPr/>
    </dgm:pt>
    <dgm:pt modelId="{C19DE674-29B2-4371-B1BD-59AEC0E03BFC}" type="pres">
      <dgm:prSet presAssocID="{BD33EC65-1130-48AC-A4E9-ED237728E4D0}" presName="space" presStyleCnt="0"/>
      <dgm:spPr/>
    </dgm:pt>
    <dgm:pt modelId="{0C128FD1-66F1-4DA7-BB8B-063F248D9B89}" type="pres">
      <dgm:prSet presAssocID="{97BAB6F2-3BD4-4471-AD67-11C5C4E1491B}" presName="composite" presStyleCnt="0"/>
      <dgm:spPr/>
    </dgm:pt>
    <dgm:pt modelId="{45B11FD9-EC45-4304-8692-C541D71F3CF3}" type="pres">
      <dgm:prSet presAssocID="{97BAB6F2-3BD4-4471-AD67-11C5C4E1491B}" presName="LShape" presStyleLbl="alignNode1" presStyleIdx="6" presStyleCnt="7"/>
      <dgm:spPr/>
    </dgm:pt>
    <dgm:pt modelId="{C8727F1D-4087-48C5-89E8-286FB0A6C4C9}" type="pres">
      <dgm:prSet presAssocID="{97BAB6F2-3BD4-4471-AD67-11C5C4E1491B}" presName="ParentText" presStyleLbl="revTx" presStyleIdx="3" presStyleCnt="4">
        <dgm:presLayoutVars>
          <dgm:chMax val="0"/>
          <dgm:chPref val="0"/>
          <dgm:bulletEnabled val="1"/>
        </dgm:presLayoutVars>
      </dgm:prSet>
      <dgm:spPr/>
      <dgm:t>
        <a:bodyPr/>
        <a:lstStyle/>
        <a:p>
          <a:endParaRPr lang="en-US"/>
        </a:p>
      </dgm:t>
    </dgm:pt>
  </dgm:ptLst>
  <dgm:cxnLst>
    <dgm:cxn modelId="{3880A385-EFAA-4D08-894F-4FE29F631D33}" srcId="{75E43012-F5EA-4B2D-8178-ECE44326685D}" destId="{9D7BBDD9-B8DE-4085-9EA3-166F16B55B87}" srcOrd="2" destOrd="0" parTransId="{0EFC3A80-FF67-4221-8667-2C461B248A8B}" sibTransId="{BD33EC65-1130-48AC-A4E9-ED237728E4D0}"/>
    <dgm:cxn modelId="{628E593E-4648-4FBB-96D5-28B6CA9393E6}" srcId="{75E43012-F5EA-4B2D-8178-ECE44326685D}" destId="{258E0A20-6782-47FC-A636-BD03A262B3A5}" srcOrd="1" destOrd="0" parTransId="{79A03B01-5140-4B0A-8474-511AC57A6A4E}" sibTransId="{AFF2F34F-A949-4AA2-B27F-62583F16171C}"/>
    <dgm:cxn modelId="{D7943558-75D5-4F5E-814A-85167172ABFB}" type="presOf" srcId="{0278D72B-9FB5-4BB4-9904-BE292CC767A3}" destId="{9737E90C-6C5D-47D7-AB0B-74F06A72609B}" srcOrd="0" destOrd="0" presId="urn:microsoft.com/office/officeart/2009/3/layout/StepUpProcess"/>
    <dgm:cxn modelId="{E9ECDD0A-30D6-4254-9749-24B2812F1BFA}" type="presOf" srcId="{75E43012-F5EA-4B2D-8178-ECE44326685D}" destId="{E0A5E515-C25A-4655-A701-0140D0222BA0}" srcOrd="0" destOrd="0" presId="urn:microsoft.com/office/officeart/2009/3/layout/StepUpProcess"/>
    <dgm:cxn modelId="{148AC068-516E-46DE-8F91-5420750D317C}" type="presOf" srcId="{258E0A20-6782-47FC-A636-BD03A262B3A5}" destId="{3F31F1A8-DCFF-4CAC-9112-96AB0ED5B424}" srcOrd="0" destOrd="0" presId="urn:microsoft.com/office/officeart/2009/3/layout/StepUpProcess"/>
    <dgm:cxn modelId="{3DABC1D8-A972-4C7A-8748-F5685B634C04}" srcId="{75E43012-F5EA-4B2D-8178-ECE44326685D}" destId="{97BAB6F2-3BD4-4471-AD67-11C5C4E1491B}" srcOrd="3" destOrd="0" parTransId="{1DFA7A52-E971-495A-8B9E-BB4AE81DFDC7}" sibTransId="{2D5F5D56-02EC-4172-ACCA-F12D5896902A}"/>
    <dgm:cxn modelId="{B2AF3504-B9C1-480D-9D05-4083081F98CB}" type="presOf" srcId="{97BAB6F2-3BD4-4471-AD67-11C5C4E1491B}" destId="{C8727F1D-4087-48C5-89E8-286FB0A6C4C9}" srcOrd="0" destOrd="0" presId="urn:microsoft.com/office/officeart/2009/3/layout/StepUpProcess"/>
    <dgm:cxn modelId="{230E69D8-F1B1-44BA-B267-ACECBB1B2183}" srcId="{75E43012-F5EA-4B2D-8178-ECE44326685D}" destId="{0278D72B-9FB5-4BB4-9904-BE292CC767A3}" srcOrd="0" destOrd="0" parTransId="{9C948EC1-C2BD-404C-A9C9-56B791D3CDD5}" sibTransId="{F7B86CB7-B978-4162-81AC-7B5222584E49}"/>
    <dgm:cxn modelId="{A2D8F43A-F2C2-4B94-8F17-F314B54AF922}" type="presOf" srcId="{9D7BBDD9-B8DE-4085-9EA3-166F16B55B87}" destId="{AA644496-618F-4C0A-8FB6-02BDEB560C04}" srcOrd="0" destOrd="0" presId="urn:microsoft.com/office/officeart/2009/3/layout/StepUpProcess"/>
    <dgm:cxn modelId="{36336F61-1D47-48D7-A5BA-50D44BE0320D}" type="presParOf" srcId="{E0A5E515-C25A-4655-A701-0140D0222BA0}" destId="{B3918ADF-8B89-4CBE-A6DF-CBBECCF4208B}" srcOrd="0" destOrd="0" presId="urn:microsoft.com/office/officeart/2009/3/layout/StepUpProcess"/>
    <dgm:cxn modelId="{941CB03C-C265-4DDB-89A5-CC6CC71284A5}" type="presParOf" srcId="{B3918ADF-8B89-4CBE-A6DF-CBBECCF4208B}" destId="{7C79CF04-878E-46CF-8D69-11AF4C2408E8}" srcOrd="0" destOrd="0" presId="urn:microsoft.com/office/officeart/2009/3/layout/StepUpProcess"/>
    <dgm:cxn modelId="{AAB7E09B-2678-49E3-A473-4A9BA6FC87FA}" type="presParOf" srcId="{B3918ADF-8B89-4CBE-A6DF-CBBECCF4208B}" destId="{9737E90C-6C5D-47D7-AB0B-74F06A72609B}" srcOrd="1" destOrd="0" presId="urn:microsoft.com/office/officeart/2009/3/layout/StepUpProcess"/>
    <dgm:cxn modelId="{70D5CE80-9C82-4A1B-8C15-CCC1C947A1E8}" type="presParOf" srcId="{B3918ADF-8B89-4CBE-A6DF-CBBECCF4208B}" destId="{0562A135-1A56-4E68-A297-D5EA3FBE53B9}" srcOrd="2" destOrd="0" presId="urn:microsoft.com/office/officeart/2009/3/layout/StepUpProcess"/>
    <dgm:cxn modelId="{C3957FC2-8BF9-4388-B02F-2F7E8A67E847}" type="presParOf" srcId="{E0A5E515-C25A-4655-A701-0140D0222BA0}" destId="{19EC0E07-53D5-440F-94AF-CA151920E28C}" srcOrd="1" destOrd="0" presId="urn:microsoft.com/office/officeart/2009/3/layout/StepUpProcess"/>
    <dgm:cxn modelId="{89ACDFCE-38DE-4139-94B2-92FB3601E3D0}" type="presParOf" srcId="{19EC0E07-53D5-440F-94AF-CA151920E28C}" destId="{8B608EE0-12F7-4242-A3C2-441E5CC42491}" srcOrd="0" destOrd="0" presId="urn:microsoft.com/office/officeart/2009/3/layout/StepUpProcess"/>
    <dgm:cxn modelId="{E025C29B-0C7F-4FD6-818A-4A00BD95BEAE}" type="presParOf" srcId="{E0A5E515-C25A-4655-A701-0140D0222BA0}" destId="{2B555CCC-AF2A-4899-8005-62A2C8FB1F4D}" srcOrd="2" destOrd="0" presId="urn:microsoft.com/office/officeart/2009/3/layout/StepUpProcess"/>
    <dgm:cxn modelId="{9F2D78A0-F370-4CC3-95A3-596CF2EA15E8}" type="presParOf" srcId="{2B555CCC-AF2A-4899-8005-62A2C8FB1F4D}" destId="{FF38542B-F780-4EBB-94F8-DA3C6E292F4A}" srcOrd="0" destOrd="0" presId="urn:microsoft.com/office/officeart/2009/3/layout/StepUpProcess"/>
    <dgm:cxn modelId="{2CBFF803-7245-4FD4-854C-EBE53C20D570}" type="presParOf" srcId="{2B555CCC-AF2A-4899-8005-62A2C8FB1F4D}" destId="{3F31F1A8-DCFF-4CAC-9112-96AB0ED5B424}" srcOrd="1" destOrd="0" presId="urn:microsoft.com/office/officeart/2009/3/layout/StepUpProcess"/>
    <dgm:cxn modelId="{2E7CBF1E-5128-47D2-A466-A8517F56202E}" type="presParOf" srcId="{2B555CCC-AF2A-4899-8005-62A2C8FB1F4D}" destId="{82D43CDC-9894-4CB2-925A-6DAF14038969}" srcOrd="2" destOrd="0" presId="urn:microsoft.com/office/officeart/2009/3/layout/StepUpProcess"/>
    <dgm:cxn modelId="{B0D38C19-80EC-45BD-B648-DB9CB5E8826D}" type="presParOf" srcId="{E0A5E515-C25A-4655-A701-0140D0222BA0}" destId="{F6612D03-DCB9-43C2-A424-7CCCC8665B96}" srcOrd="3" destOrd="0" presId="urn:microsoft.com/office/officeart/2009/3/layout/StepUpProcess"/>
    <dgm:cxn modelId="{2EC53D60-5168-4080-B1D3-0BDC764AA256}" type="presParOf" srcId="{F6612D03-DCB9-43C2-A424-7CCCC8665B96}" destId="{E41B2C09-827D-41B3-8210-703B87E36FC9}" srcOrd="0" destOrd="0" presId="urn:microsoft.com/office/officeart/2009/3/layout/StepUpProcess"/>
    <dgm:cxn modelId="{368C4EBE-51D2-44E6-B970-0695412010A1}" type="presParOf" srcId="{E0A5E515-C25A-4655-A701-0140D0222BA0}" destId="{0DAAE5C1-D44D-407C-9FE1-2E68799214AD}" srcOrd="4" destOrd="0" presId="urn:microsoft.com/office/officeart/2009/3/layout/StepUpProcess"/>
    <dgm:cxn modelId="{21FA8DD6-A260-4736-92C0-4C1C13A2C268}" type="presParOf" srcId="{0DAAE5C1-D44D-407C-9FE1-2E68799214AD}" destId="{AA0F1996-E789-4327-B2D6-7A54504B6DE2}" srcOrd="0" destOrd="0" presId="urn:microsoft.com/office/officeart/2009/3/layout/StepUpProcess"/>
    <dgm:cxn modelId="{E15DAB74-60B4-41BB-9902-3BFD8763BFF5}" type="presParOf" srcId="{0DAAE5C1-D44D-407C-9FE1-2E68799214AD}" destId="{AA644496-618F-4C0A-8FB6-02BDEB560C04}" srcOrd="1" destOrd="0" presId="urn:microsoft.com/office/officeart/2009/3/layout/StepUpProcess"/>
    <dgm:cxn modelId="{7C1E6F85-708F-4A01-A49F-3BDD57F2F867}" type="presParOf" srcId="{0DAAE5C1-D44D-407C-9FE1-2E68799214AD}" destId="{7BB62D85-C0E5-47B9-A7E2-19A9827F89DF}" srcOrd="2" destOrd="0" presId="urn:microsoft.com/office/officeart/2009/3/layout/StepUpProcess"/>
    <dgm:cxn modelId="{ECD1897A-30F4-49CF-B249-65D65BECC003}" type="presParOf" srcId="{E0A5E515-C25A-4655-A701-0140D0222BA0}" destId="{142374B2-AD4C-4690-A578-8F6F11CDBED1}" srcOrd="5" destOrd="0" presId="urn:microsoft.com/office/officeart/2009/3/layout/StepUpProcess"/>
    <dgm:cxn modelId="{430D89BA-EDAB-4860-9F70-E6743F189B16}" type="presParOf" srcId="{142374B2-AD4C-4690-A578-8F6F11CDBED1}" destId="{C19DE674-29B2-4371-B1BD-59AEC0E03BFC}" srcOrd="0" destOrd="0" presId="urn:microsoft.com/office/officeart/2009/3/layout/StepUpProcess"/>
    <dgm:cxn modelId="{94754B17-05B6-4B1C-9B00-FC1811B7CA14}" type="presParOf" srcId="{E0A5E515-C25A-4655-A701-0140D0222BA0}" destId="{0C128FD1-66F1-4DA7-BB8B-063F248D9B89}" srcOrd="6" destOrd="0" presId="urn:microsoft.com/office/officeart/2009/3/layout/StepUpProcess"/>
    <dgm:cxn modelId="{21543ABE-6AA5-4B72-A281-B8A9D825CCFB}" type="presParOf" srcId="{0C128FD1-66F1-4DA7-BB8B-063F248D9B89}" destId="{45B11FD9-EC45-4304-8692-C541D71F3CF3}" srcOrd="0" destOrd="0" presId="urn:microsoft.com/office/officeart/2009/3/layout/StepUpProcess"/>
    <dgm:cxn modelId="{31D6579D-35C5-45B0-8375-DA83BA420ABC}" type="presParOf" srcId="{0C128FD1-66F1-4DA7-BB8B-063F248D9B89}" destId="{C8727F1D-4087-48C5-89E8-286FB0A6C4C9}"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8.xml><?xml version="1.0" encoding="utf-8"?>
<dgm:layoutDef xmlns:dgm="http://schemas.openxmlformats.org/drawingml/2006/diagram" xmlns:a="http://schemas.openxmlformats.org/drawingml/2006/main" uniqueId="urn:microsoft.com/office/officeart/2016/7/layout/BasicProcessNew">
  <dgm:title val="Basic Process New"/>
  <dgm:desc val=""/>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fact="0.15"/>
      <dgm:constr type="h" for="ch" forName="sibTrans" op="equ"/>
    </dgm:constrLst>
    <dgm:ruleLst>
      <dgm:rule type="h" for="ch" forName="sibTrans" val="6.75" fact="NaN" max="NaN"/>
      <dgm:rule type="w" for="ch" forName="sibTrans" val="8.75" fact="NaN" max="NaN"/>
    </dgm:ruleLst>
    <dgm:forEach name="nodesForEach" axis="ch" ptType="node">
      <dgm:layoutNode name="node">
        <dgm:varLst>
          <dgm:bulletEnabled val="1"/>
        </dgm:varLst>
        <dgm:alg type="tx"/>
        <dgm:shape xmlns:r="http://schemas.openxmlformats.org/officeDocument/2006/relationships" type="rect" r:blip="">
          <dgm:adjLst>
            <dgm:adj idx="1" val="0.1"/>
          </dgm:adjLst>
        </dgm:shape>
        <dgm:presOf axis="desOrSelf" ptType="node"/>
        <dgm:constrLst>
          <dgm:constr type="h" refType="w" fact="0.6"/>
          <dgm:constr type="lMarg" val="12"/>
          <dgm:constr type="rMarg" val="12"/>
          <dgm:constr type="tMarg" val="12"/>
          <dgm:constr type="bMarg" val="12"/>
        </dgm:constrLst>
        <dgm:ruleLst>
          <dgm:rule type="primFontSz" val="11" fact="NaN" max="NaN"/>
          <dgm:rule type="primFontSz" val="18" fact="NaN" max="NaN"/>
          <dgm:rule type="h" val="NaN" fact="1.5" max="NaN"/>
          <dgm:rule type="primFontSz" val="11" fact="NaN" max="NaN"/>
          <dgm:rule type="h" val="INF" fact="NaN" max="NaN"/>
        </dgm:ruleLst>
      </dgm:layoutNode>
      <dgm:forEach name="sibTransForEach" axis="followSib" ptType="sibTrans" cnt="1">
        <dgm:layoutNode name="sibTransSpacerBeforeConnector" styleLbl="node1">
          <dgm:alg type="sp"/>
          <dgm:shape xmlns:r="http://schemas.openxmlformats.org/officeDocument/2006/relationships" r:blip="">
            <dgm:adjLst/>
          </dgm:shape>
          <dgm:constrLst>
            <dgm:constr type="w" val="4.5"/>
          </dgm:constrLst>
          <dgm:presOf/>
          <dgm:ruleLst>
            <dgm:rule type="w" val="4.5" fact="NaN" max="NaN"/>
          </dgm:ruleLst>
        </dgm:layoutNode>
        <dgm:layoutNode name="sibTrans" styleLbl="node1">
          <dgm:alg type="sp"/>
          <dgm:shape xmlns:r="http://schemas.openxmlformats.org/officeDocument/2006/relationships" type="rightArrow" r:blip="">
            <dgm:adjLst>
              <dgm:adj idx="1" val="0.5"/>
            </dgm:adjLst>
          </dgm:shape>
          <dgm:presOf axis="self"/>
          <dgm:constrLst>
            <dgm:constr type="h" val="6.75"/>
          </dgm:constrLst>
          <dgm:ruleLst>
            <dgm:rule type="h" val="6.75" fact="NaN" max="NaN"/>
            <dgm:rule type="w" val="8.75" fact="NaN" max="NaN"/>
          </dgm:ruleLst>
        </dgm:layoutNode>
        <dgm:layoutNode name="sibTransSpacerAfterConnector">
          <dgm:alg type="sp"/>
          <dgm:shape xmlns:r="http://schemas.openxmlformats.org/officeDocument/2006/relationships" r:blip="">
            <dgm:adjLst/>
          </dgm:shape>
          <dgm:constrLst>
            <dgm:constr type="w" val="4.5"/>
          </dgm:constrLst>
          <dgm:presOf/>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E386195C-4571-4731-89AD-45EBEF2530CF}" type="datetimeFigureOut">
              <a:rPr lang="en-US" smtClean="0"/>
              <a:t>12/1/2017</a:t>
            </a:fld>
            <a:endParaRPr lang="en-US" dirty="0"/>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4BC04514-724F-4A4C-A75C-3A0A6C72B7C8}" type="slidenum">
              <a:rPr lang="en-US" smtClean="0"/>
              <a:t>‹#›</a:t>
            </a:fld>
            <a:endParaRPr lang="en-US" dirty="0"/>
          </a:p>
        </p:txBody>
      </p:sp>
    </p:spTree>
    <p:extLst>
      <p:ext uri="{BB962C8B-B14F-4D97-AF65-F5344CB8AC3E}">
        <p14:creationId xmlns:p14="http://schemas.microsoft.com/office/powerpoint/2010/main" val="4198207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MEDIUM</a:t>
            </a:r>
            <a:r>
              <a:rPr lang="en-US" sz="1200" baseline="0" dirty="0" smtClean="0"/>
              <a:t> VERSION ~ 60 min</a:t>
            </a:r>
            <a:endParaRPr lang="en-US" sz="1200" dirty="0" smtClean="0"/>
          </a:p>
          <a:p>
            <a:r>
              <a:rPr lang="en-US" sz="1200" dirty="0" smtClean="0"/>
              <a:t>Set Up/Needed Materials</a:t>
            </a:r>
          </a:p>
          <a:p>
            <a:pPr marL="171450" indent="-171450">
              <a:buFont typeface="Arial" panose="020B0604020202020204" pitchFamily="34" charset="0"/>
              <a:buChar char="•"/>
            </a:pPr>
            <a:r>
              <a:rPr lang="en-US" sz="1200" dirty="0" smtClean="0"/>
              <a:t>Edit</a:t>
            </a:r>
            <a:r>
              <a:rPr lang="en-US" sz="1200" baseline="0" dirty="0" smtClean="0"/>
              <a:t> Title Page</a:t>
            </a:r>
          </a:p>
          <a:p>
            <a:pPr marL="171450" indent="-171450">
              <a:buFont typeface="Arial" panose="020B0604020202020204" pitchFamily="34" charset="0"/>
              <a:buChar char="•"/>
            </a:pPr>
            <a:r>
              <a:rPr lang="en-US" sz="1200" baseline="0" dirty="0" smtClean="0"/>
              <a:t>Edit Local Resource Slide</a:t>
            </a:r>
            <a:endParaRPr lang="en-US" sz="1200" dirty="0" smtClean="0"/>
          </a:p>
          <a:p>
            <a:pPr marL="171450" indent="-171450">
              <a:buFont typeface="Arial" panose="020B0604020202020204" pitchFamily="34" charset="0"/>
              <a:buChar char="•"/>
            </a:pPr>
            <a:r>
              <a:rPr lang="en-US" sz="1200" dirty="0" smtClean="0"/>
              <a:t>Blank paper and colored pencils/markers/and or crayons for icebreaker activity [slide 2]</a:t>
            </a:r>
          </a:p>
          <a:p>
            <a:pPr marL="171450" indent="-171450">
              <a:buFont typeface="Arial" panose="020B0604020202020204" pitchFamily="34" charset="0"/>
              <a:buChar char="•"/>
            </a:pPr>
            <a:r>
              <a:rPr lang="en-US" sz="1200" dirty="0" smtClean="0"/>
              <a:t>Flip</a:t>
            </a:r>
            <a:r>
              <a:rPr lang="en-US" sz="1200" baseline="0" dirty="0" smtClean="0"/>
              <a:t> chart paper or whiteboard for any charting of facilitated discussion</a:t>
            </a:r>
          </a:p>
          <a:p>
            <a:pPr marL="171450" indent="-171450">
              <a:buFont typeface="Arial" panose="020B0604020202020204" pitchFamily="34" charset="0"/>
              <a:buChar char="•"/>
            </a:pPr>
            <a:r>
              <a:rPr lang="en-US" sz="1200" baseline="0" dirty="0" smtClean="0"/>
              <a:t>Power Plan document (1 per participant)</a:t>
            </a:r>
          </a:p>
          <a:p>
            <a:pPr marL="171450" indent="-171450">
              <a:buFont typeface="Arial" panose="020B0604020202020204" pitchFamily="34" charset="0"/>
              <a:buChar char="•"/>
            </a:pPr>
            <a:r>
              <a:rPr lang="en-US" sz="1200" baseline="0" dirty="0" smtClean="0"/>
              <a:t>Evaluation (1 per participant)</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a:t>
            </a:fld>
            <a:endParaRPr lang="en-US" dirty="0"/>
          </a:p>
        </p:txBody>
      </p:sp>
    </p:spTree>
    <p:extLst>
      <p:ext uri="{BB962C8B-B14F-4D97-AF65-F5344CB8AC3E}">
        <p14:creationId xmlns:p14="http://schemas.microsoft.com/office/powerpoint/2010/main" val="3957877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the history of Empower and the 10 standards. </a:t>
            </a:r>
          </a:p>
          <a:p>
            <a:endParaRPr lang="en-US" baseline="0" dirty="0"/>
          </a:p>
          <a:p>
            <a:r>
              <a:rPr lang="en-US" b="1" baseline="0" dirty="0"/>
              <a:t>Sample Script:</a:t>
            </a:r>
          </a:p>
          <a:p>
            <a:r>
              <a:rPr lang="en-US" b="0" baseline="0" dirty="0"/>
              <a:t>Let’s talk about the history of Empower and the 10 standards that make up the Empower Program. </a:t>
            </a:r>
          </a:p>
        </p:txBody>
      </p:sp>
      <p:sp>
        <p:nvSpPr>
          <p:cNvPr id="4" name="Slide Number Placeholder 3"/>
          <p:cNvSpPr>
            <a:spLocks noGrp="1"/>
          </p:cNvSpPr>
          <p:nvPr>
            <p:ph type="sldNum" sz="quarter" idx="10"/>
          </p:nvPr>
        </p:nvSpPr>
        <p:spPr/>
        <p:txBody>
          <a:bodyPr/>
          <a:lstStyle/>
          <a:p>
            <a:fld id="{F5FB1DB5-FFD3-4008-A84A-F762C0D19A86}" type="slidenum">
              <a:rPr lang="en-US" smtClean="0"/>
              <a:t>10</a:t>
            </a:fld>
            <a:endParaRPr lang="en-US"/>
          </a:p>
        </p:txBody>
      </p:sp>
    </p:spTree>
    <p:extLst>
      <p:ext uri="{BB962C8B-B14F-4D97-AF65-F5344CB8AC3E}">
        <p14:creationId xmlns:p14="http://schemas.microsoft.com/office/powerpoint/2010/main" val="3325388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a:t>
            </a:r>
            <a:r>
              <a:rPr lang="en-US" b="0" baseline="0" dirty="0"/>
              <a:t>: This slide talks about the “why” Empower was created in 2010. </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Read the quote on slide “In the middle of difficulty lies opportunity.” This quote describes the opportunity of the Arizona Empower Program. </a:t>
            </a:r>
          </a:p>
          <a:p>
            <a:pPr marL="171450" indent="-171450">
              <a:buFont typeface="Arial" panose="020B0604020202020204" pitchFamily="34" charset="0"/>
              <a:buChar char="•"/>
            </a:pPr>
            <a:r>
              <a:rPr lang="en-US" b="0" baseline="0" dirty="0"/>
              <a:t>In 2009, state funding decisions created a financial crisis for the child care community with a potential to drastically increase fees. Across the state, child care and out of school time providers were threatened with the ability to keep their doors open. </a:t>
            </a:r>
          </a:p>
          <a:p>
            <a:pPr marL="171450" indent="-171450">
              <a:buFont typeface="Arial" panose="020B0604020202020204" pitchFamily="34" charset="0"/>
              <a:buChar char="•"/>
            </a:pPr>
            <a:r>
              <a:rPr lang="en-US" b="0" baseline="0" dirty="0"/>
              <a:t>An alternative for programs licensed by ADHS Bureau of Child Care Licensing was to voluntarily agree to implement the Empower Standards in exchange for a 50% discount on their licensing fees. </a:t>
            </a:r>
          </a:p>
          <a:p>
            <a:pPr marL="171450" indent="-171450">
              <a:buFont typeface="Arial" panose="020B0604020202020204" pitchFamily="34" charset="0"/>
              <a:buChar char="•"/>
            </a:pPr>
            <a:r>
              <a:rPr lang="en-US" b="0" baseline="0" dirty="0"/>
              <a:t>Standards were developed to develop lifelong health habits early in life and piloted around Arizona. </a:t>
            </a:r>
          </a:p>
          <a:p>
            <a:pPr marL="171450" indent="-171450">
              <a:buFont typeface="Arial" panose="020B0604020202020204" pitchFamily="34" charset="0"/>
              <a:buChar char="•"/>
            </a:pPr>
            <a:r>
              <a:rPr lang="en-US" b="0" baseline="0" dirty="0"/>
              <a:t>Today almost 3000 facilities participate in Empower, this includes 2400 ADHS licensed child care facilities and 500 DES family child care homes working towards a healthy Arizona </a:t>
            </a:r>
          </a:p>
          <a:p>
            <a:pPr marL="0" indent="0">
              <a:buFont typeface="Arial" panose="020B0604020202020204" pitchFamily="34" charset="0"/>
              <a:buNone/>
            </a:pPr>
            <a:endParaRPr lang="en-US" b="0" baseline="0" dirty="0"/>
          </a:p>
          <a:p>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a:t>
            </a:fld>
            <a:endParaRPr lang="en-US"/>
          </a:p>
        </p:txBody>
      </p:sp>
    </p:spTree>
    <p:extLst>
      <p:ext uri="{BB962C8B-B14F-4D97-AF65-F5344CB8AC3E}">
        <p14:creationId xmlns:p14="http://schemas.microsoft.com/office/powerpoint/2010/main" val="2528992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Talk about the need to tailor the Empower standards to the needs of the children the program serves. </a:t>
            </a:r>
          </a:p>
          <a:p>
            <a:endParaRPr lang="en-US" b="0" u="none" baseline="0" dirty="0"/>
          </a:p>
          <a:p>
            <a:r>
              <a:rPr lang="en-US" b="1" u="none" baseline="0" dirty="0"/>
              <a:t>Sample Script: </a:t>
            </a:r>
          </a:p>
          <a:p>
            <a:pPr marL="171450" indent="-171450">
              <a:buFont typeface="Arial" panose="020B0604020202020204" pitchFamily="34" charset="0"/>
              <a:buChar char="•"/>
            </a:pPr>
            <a:r>
              <a:rPr lang="en-US" b="0" u="none" baseline="0" dirty="0"/>
              <a:t>Every Empower Facility looks different, from the children it cares for to the where it is located. </a:t>
            </a:r>
          </a:p>
          <a:p>
            <a:pPr marL="171450" indent="-171450">
              <a:buFont typeface="Arial" panose="020B0604020202020204" pitchFamily="34" charset="0"/>
              <a:buChar char="•"/>
            </a:pPr>
            <a:r>
              <a:rPr lang="en-US" b="0" u="none" baseline="0" dirty="0"/>
              <a:t>As we go through todays training. Think about the families you serve. Do you have children with special health care needs? Do you have multiage groups in your classroom or home? Do you provide care in your home or at a center? Depending on how you answer these questions may require you to tailor the Empower standards to best meet the needs of the children you serve. </a:t>
            </a:r>
          </a:p>
          <a:p>
            <a:pPr marL="171450" indent="-171450">
              <a:buFont typeface="Arial" panose="020B0604020202020204" pitchFamily="34" charset="0"/>
              <a:buChar char="•"/>
            </a:pPr>
            <a:r>
              <a:rPr lang="en-US" b="0" u="none" baseline="0" dirty="0"/>
              <a:t>For example, Empower requires you to incorporate physical activity in to your day. However, all children have different levels of ability. How will you adapt the activities to ensure all children can participate and be active? </a:t>
            </a:r>
          </a:p>
          <a:p>
            <a:pPr marL="171450" indent="-171450">
              <a:buFont typeface="Arial" panose="020B0604020202020204" pitchFamily="34" charset="0"/>
              <a:buChar char="•"/>
            </a:pPr>
            <a:r>
              <a:rPr lang="en-US" b="0" u="none" baseline="0" dirty="0"/>
              <a:t>Also, depending on the age of the child determines how much juice is allowed. If you have a multiage group room, how will you handle different serving sizes for the children? </a:t>
            </a:r>
          </a:p>
          <a:p>
            <a:pPr marL="171450" indent="-171450">
              <a:buFont typeface="Arial" panose="020B0604020202020204" pitchFamily="34" charset="0"/>
              <a:buChar char="•"/>
            </a:pPr>
            <a:r>
              <a:rPr lang="en-US" b="0" u="none" baseline="0" dirty="0"/>
              <a:t>On the other hand, some standards will not need to be tailored, like </a:t>
            </a:r>
            <a:r>
              <a:rPr lang="en-US" b="0" u="none" baseline="0" dirty="0" err="1"/>
              <a:t>smokefree</a:t>
            </a:r>
            <a:r>
              <a:rPr lang="en-US" b="0" u="none" baseline="0" dirty="0"/>
              <a:t> campus. No matter where you care for children or who you care for, creating a </a:t>
            </a:r>
            <a:r>
              <a:rPr lang="en-US" b="0" u="none" baseline="0" dirty="0" err="1"/>
              <a:t>smokefree</a:t>
            </a:r>
            <a:r>
              <a:rPr lang="en-US" b="0" u="none" baseline="0" dirty="0"/>
              <a:t> environment looks the same across facilities. </a:t>
            </a:r>
          </a:p>
          <a:p>
            <a:pPr marL="171450" indent="-171450">
              <a:buFont typeface="Arial" panose="020B0604020202020204" pitchFamily="34" charset="0"/>
              <a:buChar char="•"/>
            </a:pPr>
            <a:r>
              <a:rPr lang="en-US" b="0" u="none" baseline="0" dirty="0"/>
              <a:t>As we go through todays training, we will be taking time to pause and reflect on each standard. During these moments, think about how you may or may not need to tailor the Empower standards to best meet the needs of the children you serve. </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12</a:t>
            </a:fld>
            <a:endParaRPr lang="en-US" dirty="0"/>
          </a:p>
        </p:txBody>
      </p:sp>
    </p:spTree>
    <p:extLst>
      <p:ext uri="{BB962C8B-B14F-4D97-AF65-F5344CB8AC3E}">
        <p14:creationId xmlns:p14="http://schemas.microsoft.com/office/powerpoint/2010/main" val="2567904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highlight the 10 standards that make up the Empower Program, remind staff the goal of Empower and set the stage for the training.  </a:t>
            </a:r>
            <a:endParaRPr lang="en-US" b="1" baseline="0" dirty="0"/>
          </a:p>
          <a:p>
            <a:endParaRPr lang="en-US" b="1" baseline="0" dirty="0"/>
          </a:p>
          <a:p>
            <a:r>
              <a:rPr lang="en-US" b="1" baseline="0" dirty="0"/>
              <a:t>Sample Script:</a:t>
            </a:r>
          </a:p>
          <a:p>
            <a:r>
              <a:rPr lang="en-US" baseline="0" dirty="0"/>
              <a:t>There are 10 standards that make up the Empower Program. By adopting and implementing these standards, your facility is creating environments and policies that encourage your children and families to be:</a:t>
            </a:r>
          </a:p>
          <a:p>
            <a:pPr marL="171450" indent="-171450">
              <a:buFont typeface="Arial" panose="020B0604020202020204" pitchFamily="34" charset="0"/>
              <a:buChar char="•"/>
            </a:pPr>
            <a:r>
              <a:rPr lang="en-US" baseline="0" dirty="0"/>
              <a:t>active, </a:t>
            </a:r>
          </a:p>
          <a:p>
            <a:pPr marL="171450" indent="-171450">
              <a:buFont typeface="Arial" panose="020B0604020202020204" pitchFamily="34" charset="0"/>
              <a:buChar char="•"/>
            </a:pPr>
            <a:r>
              <a:rPr lang="en-US" baseline="0" dirty="0"/>
              <a:t>sun safe, </a:t>
            </a:r>
          </a:p>
          <a:p>
            <a:pPr marL="171450" indent="-171450">
              <a:buFont typeface="Arial" panose="020B0604020202020204" pitchFamily="34" charset="0"/>
              <a:buChar char="•"/>
            </a:pPr>
            <a:r>
              <a:rPr lang="en-US" baseline="0" dirty="0"/>
              <a:t>eat healthy, </a:t>
            </a:r>
          </a:p>
          <a:p>
            <a:pPr marL="171450" indent="-171450">
              <a:buFont typeface="Arial" panose="020B0604020202020204" pitchFamily="34" charset="0"/>
              <a:buChar char="•"/>
            </a:pPr>
            <a:r>
              <a:rPr lang="en-US" baseline="0" dirty="0"/>
              <a:t>practice good oral health and </a:t>
            </a:r>
          </a:p>
          <a:p>
            <a:pPr marL="171450" indent="-171450">
              <a:buFont typeface="Arial" panose="020B0604020202020204" pitchFamily="34" charset="0"/>
              <a:buChar char="•"/>
            </a:pPr>
            <a:r>
              <a:rPr lang="en-US" baseline="0" dirty="0"/>
              <a:t>be tobacco free </a:t>
            </a:r>
          </a:p>
          <a:p>
            <a:pPr marL="0" indent="0">
              <a:buFont typeface="Arial" panose="020B0604020202020204" pitchFamily="34" charset="0"/>
              <a:buNone/>
            </a:pPr>
            <a:endParaRPr lang="en-US" baseline="0" dirty="0"/>
          </a:p>
          <a:p>
            <a:r>
              <a:rPr lang="en-US" b="0" baseline="0" dirty="0"/>
              <a:t>Let’s start our tour of this Empower Facility and look at each standard a little closer</a:t>
            </a:r>
          </a:p>
          <a:p>
            <a:endParaRPr lang="en-US" b="1" baseline="0" dirty="0"/>
          </a:p>
          <a:p>
            <a:r>
              <a:rPr lang="en-US" b="1" baseline="0" dirty="0"/>
              <a:t>Guidebook Reference: </a:t>
            </a:r>
            <a:r>
              <a:rPr lang="en-US" b="0" baseline="0" dirty="0"/>
              <a:t>Page 7 lists the 10 standards</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13</a:t>
            </a:fld>
            <a:endParaRPr lang="en-US" dirty="0"/>
          </a:p>
        </p:txBody>
      </p:sp>
    </p:spTree>
    <p:extLst>
      <p:ext uri="{BB962C8B-B14F-4D97-AF65-F5344CB8AC3E}">
        <p14:creationId xmlns:p14="http://schemas.microsoft.com/office/powerpoint/2010/main" val="975940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1: Physical Activity and Screen Time</a:t>
            </a:r>
            <a:endParaRPr lang="en-US" dirty="0"/>
          </a:p>
          <a:p>
            <a:endParaRPr lang="en-US" b="1" dirty="0"/>
          </a:p>
          <a:p>
            <a:r>
              <a:rPr lang="en-US" b="1" dirty="0"/>
              <a:t>Sample Script:</a:t>
            </a:r>
          </a:p>
          <a:p>
            <a:r>
              <a:rPr lang="en-US" b="0" dirty="0"/>
              <a:t>Let’s talk about Standard</a:t>
            </a:r>
            <a:r>
              <a:rPr lang="en-US" b="0" baseline="0" dirty="0"/>
              <a:t> 1, encouraging physical activity and limiting sedentary and screen time.</a:t>
            </a:r>
            <a:endParaRPr lang="en-US" b="0" dirty="0"/>
          </a:p>
          <a:p>
            <a:pPr marL="171450" indent="-171450">
              <a:buFont typeface="Arial" panose="020B0604020202020204" pitchFamily="34" charset="0"/>
              <a:buChar char="•"/>
            </a:pPr>
            <a:r>
              <a:rPr lang="en-US" dirty="0"/>
              <a:t>Why</a:t>
            </a:r>
            <a:r>
              <a:rPr lang="en-US" baseline="0" dirty="0"/>
              <a:t> is this important: </a:t>
            </a:r>
          </a:p>
          <a:p>
            <a:pPr marL="628650" lvl="1" indent="-171450">
              <a:buFont typeface="Arial" panose="020B0604020202020204" pitchFamily="34" charset="0"/>
              <a:buChar char="•"/>
            </a:pPr>
            <a:r>
              <a:rPr lang="en-US" baseline="0" dirty="0"/>
              <a:t>Physical activity and movement are important for a child’s learning and developing brain. Think about all the coordination it take to learn to roll over, walk, catch a ball, or jump on one leg.</a:t>
            </a:r>
          </a:p>
          <a:p>
            <a:pPr marL="628650" lvl="1" indent="-171450">
              <a:buFont typeface="Arial" panose="020B0604020202020204" pitchFamily="34" charset="0"/>
              <a:buChar char="•"/>
            </a:pPr>
            <a:r>
              <a:rPr lang="en-US" baseline="0" dirty="0"/>
              <a:t>It is also an important habit for life to prevent obesity and chronic disease.   </a:t>
            </a:r>
          </a:p>
          <a:p>
            <a:pPr marL="457200" lvl="1" indent="0">
              <a:buFont typeface="Arial" panose="020B0604020202020204" pitchFamily="34" charset="0"/>
              <a:buNone/>
            </a:pPr>
            <a:endParaRPr lang="en-US" baseline="0" dirty="0"/>
          </a:p>
          <a:p>
            <a:pPr marL="0" lvl="0" indent="0">
              <a:buFont typeface="Arial" panose="020B0604020202020204" pitchFamily="34" charset="0"/>
              <a:buNone/>
            </a:pPr>
            <a:r>
              <a:rPr lang="en-US" baseline="0" dirty="0"/>
              <a:t>Guidebook: Page 9 - 14</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14</a:t>
            </a:fld>
            <a:endParaRPr lang="en-US" dirty="0"/>
          </a:p>
        </p:txBody>
      </p:sp>
    </p:spTree>
    <p:extLst>
      <p:ext uri="{BB962C8B-B14F-4D97-AF65-F5344CB8AC3E}">
        <p14:creationId xmlns:p14="http://schemas.microsoft.com/office/powerpoint/2010/main" val="343280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Background: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Power UP Slides are a combination of knowledge checks and/or attention grabbers to break up the didactic lecture and increase retention. </a:t>
            </a:r>
          </a:p>
          <a:p>
            <a:endParaRPr lang="en-US" b="1" baseline="0" dirty="0"/>
          </a:p>
          <a:p>
            <a:r>
              <a:rPr lang="en-US" b="1" baseline="0" dirty="0"/>
              <a:t>Instructions: </a:t>
            </a:r>
          </a:p>
          <a:p>
            <a:pPr marL="171450" indent="-171450">
              <a:buFont typeface="Arial" panose="020B0604020202020204" pitchFamily="34" charset="0"/>
              <a:buChar char="•"/>
            </a:pPr>
            <a:r>
              <a:rPr lang="en-US" b="0" baseline="0" dirty="0"/>
              <a:t>Time to move our body. Please stand if you are able to. If not, you can do these activities from your seated position. </a:t>
            </a:r>
          </a:p>
          <a:p>
            <a:pPr marL="171450" indent="-171450">
              <a:buFont typeface="Arial" panose="020B0604020202020204" pitchFamily="34" charset="0"/>
              <a:buChar char="•"/>
            </a:pPr>
            <a:r>
              <a:rPr lang="en-US" b="0" baseline="0" dirty="0"/>
              <a:t>I am going to show you a few pictures. When you see the picture, act out the photo. For example, if I show a picture of someone walking, you will walk in place.</a:t>
            </a:r>
          </a:p>
          <a:p>
            <a:pPr marL="171450" indent="-171450">
              <a:buFont typeface="Arial" panose="020B0604020202020204" pitchFamily="34" charset="0"/>
              <a:buChar char="•"/>
            </a:pPr>
            <a:r>
              <a:rPr lang="en-US" b="0" baseline="0" dirty="0"/>
              <a:t>As you are moving, think about how old children are when they learn to do this activity</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baseline="0" dirty="0"/>
              <a:t>Sample Script: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[demonstrate balancing on one leg] ask when do children learn to balance on one leg? </a:t>
            </a:r>
          </a:p>
          <a:p>
            <a:pPr marL="628650" lvl="1" indent="-171450">
              <a:buFont typeface="Arial" panose="020B0604020202020204" pitchFamily="34" charset="0"/>
              <a:buChar char="•"/>
            </a:pPr>
            <a:r>
              <a:rPr lang="en-US" b="0" baseline="0" dirty="0"/>
              <a:t>ANSWER: 3 years can balance briefly on one foot.</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throw a ball motion] when do children learn to throw a ball?</a:t>
            </a:r>
          </a:p>
          <a:p>
            <a:pPr marL="628650" lvl="1" indent="-171450">
              <a:buFont typeface="Arial" panose="020B0604020202020204" pitchFamily="34" charset="0"/>
              <a:buChar char="•"/>
            </a:pPr>
            <a:r>
              <a:rPr lang="en-US" b="0" baseline="0" dirty="0"/>
              <a:t>ANSWER: 3 years old, can throw a large ball</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catching a ball motion] when do children learn to catch a ball?</a:t>
            </a:r>
          </a:p>
          <a:p>
            <a:pPr marL="628650" lvl="1" indent="-171450">
              <a:buFont typeface="Arial" panose="020B0604020202020204" pitchFamily="34" charset="0"/>
              <a:buChar char="•"/>
            </a:pPr>
            <a:r>
              <a:rPr lang="en-US" b="0" baseline="0" dirty="0"/>
              <a:t>ANSWER: 3 years old, start to catch a ball and by 5 most can catch a ball with hands</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monkey bars motion] when do children learn to do the monkey bars?</a:t>
            </a:r>
          </a:p>
          <a:p>
            <a:pPr marL="628650" lvl="1" indent="-171450">
              <a:buFont typeface="Arial" panose="020B0604020202020204" pitchFamily="34" charset="0"/>
              <a:buChar char="•"/>
            </a:pPr>
            <a:r>
              <a:rPr lang="en-US" b="0" baseline="0" dirty="0"/>
              <a:t>ANSWER: 4 – 5 year </a:t>
            </a:r>
            <a:r>
              <a:rPr lang="en-US" b="0" baseline="0" dirty="0" err="1"/>
              <a:t>olds</a:t>
            </a:r>
            <a:r>
              <a:rPr lang="en-US" b="0" baseline="0" dirty="0"/>
              <a:t> can start to hang from a monkey bar, but crossing monkey bars occurs closer to 6 and older school age children. </a:t>
            </a:r>
          </a:p>
          <a:p>
            <a:endParaRPr lang="en-US" b="1" baseline="0" dirty="0"/>
          </a:p>
          <a:p>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15</a:t>
            </a:fld>
            <a:endParaRPr lang="en-US" dirty="0"/>
          </a:p>
        </p:txBody>
      </p:sp>
    </p:spTree>
    <p:extLst>
      <p:ext uri="{BB962C8B-B14F-4D97-AF65-F5344CB8AC3E}">
        <p14:creationId xmlns:p14="http://schemas.microsoft.com/office/powerpoint/2010/main" val="1835641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share information on the connection between physical activity and  learning.  </a:t>
            </a:r>
            <a:endParaRPr lang="en-US" dirty="0"/>
          </a:p>
          <a:p>
            <a:endParaRPr lang="en-US" b="1" dirty="0"/>
          </a:p>
          <a:p>
            <a:r>
              <a:rPr lang="en-US" b="1" dirty="0"/>
              <a:t>Sample Script</a:t>
            </a:r>
            <a:endParaRPr lang="en-US" dirty="0"/>
          </a:p>
          <a:p>
            <a:pPr marL="171450" indent="-171450">
              <a:buFont typeface="Arial" panose="020B0604020202020204" pitchFamily="34" charset="0"/>
              <a:buChar char="•"/>
            </a:pPr>
            <a:r>
              <a:rPr lang="en-US" dirty="0"/>
              <a:t>Physical activity also supports healthy learning.</a:t>
            </a:r>
          </a:p>
          <a:p>
            <a:pPr marL="171450" indent="-171450">
              <a:buFont typeface="Arial" panose="020B0604020202020204" pitchFamily="34" charset="0"/>
              <a:buChar char="•"/>
            </a:pPr>
            <a:r>
              <a:rPr lang="en-US" dirty="0"/>
              <a:t>This</a:t>
            </a:r>
            <a:r>
              <a:rPr lang="en-US" baseline="0" dirty="0"/>
              <a:t> image shows the results of a study used to demonstrated the effects physical activity has on students/children brain activity before taking a test.  The first group of students (brain on the left of screen) sat quietly for 20 minutes before taking a test.  The second group of students (right side of screen) went for a 20 minute walk before taking a test.  Notice the difference in the brain activity.  </a:t>
            </a:r>
          </a:p>
          <a:p>
            <a:pPr marL="171450" indent="-171450">
              <a:buFont typeface="Arial" panose="020B0604020202020204" pitchFamily="34" charset="0"/>
              <a:buChar char="•"/>
            </a:pPr>
            <a:r>
              <a:rPr lang="en-US" baseline="0" dirty="0"/>
              <a:t>Ask participants which brain appears to be more active (the walking group).  Ask participants which group of children they believe might perform better on the test (the walking group).  Ask participants to think about which brain they want in their classroom/child care group home?</a:t>
            </a:r>
            <a:endParaRPr lang="en-US" dirty="0"/>
          </a:p>
          <a:p>
            <a:pPr marL="171450" indent="-171450">
              <a:buFont typeface="Arial" panose="020B0604020202020204" pitchFamily="34" charset="0"/>
              <a:buChar char="•"/>
            </a:pPr>
            <a:r>
              <a:rPr lang="en-US" dirty="0"/>
              <a:t>Note</a:t>
            </a:r>
            <a:r>
              <a:rPr lang="en-US" baseline="0" dirty="0"/>
              <a:t> to participants that these e</a:t>
            </a:r>
            <a:r>
              <a:rPr lang="en-US" dirty="0"/>
              <a:t>ffects were shown to last up to 60 minutes after physical activity,</a:t>
            </a:r>
            <a:r>
              <a:rPr lang="en-US" baseline="0" dirty="0"/>
              <a:t> and this study helps explain why being physically active on a regular basis increases children’s capacity to learn and perform better academically.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4E060CFD-E371-4B37-9C7B-F89BD27D4E42}"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903397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100" b="1" dirty="0"/>
              <a:t>Facilitator Notes</a:t>
            </a:r>
            <a:r>
              <a:rPr lang="en-US" sz="1100" dirty="0"/>
              <a:t>:</a:t>
            </a:r>
          </a:p>
          <a:p>
            <a:r>
              <a:rPr lang="en-US" sz="1100" b="1" dirty="0"/>
              <a:t>Background</a:t>
            </a:r>
            <a:r>
              <a:rPr lang="en-US" sz="1100" dirty="0"/>
              <a:t>: This slide serves to introduce the three main components of </a:t>
            </a:r>
            <a:r>
              <a:rPr lang="en-US" sz="1100" baseline="0" dirty="0"/>
              <a:t>physical activity. </a:t>
            </a:r>
            <a:endParaRPr lang="en-US" sz="1100" dirty="0"/>
          </a:p>
          <a:p>
            <a:endParaRPr lang="en-US" sz="1100" b="1" dirty="0"/>
          </a:p>
          <a:p>
            <a:r>
              <a:rPr lang="en-US" sz="1100" b="1" dirty="0"/>
              <a:t>Sample Script:</a:t>
            </a:r>
            <a:endParaRPr lang="en-US" sz="1100" baseline="0" dirty="0"/>
          </a:p>
          <a:p>
            <a:pPr marL="171450" indent="-171450">
              <a:buFont typeface="Arial"/>
              <a:buChar char="•"/>
              <a:defRPr/>
            </a:pPr>
            <a:r>
              <a:rPr lang="en-US" sz="1100" baseline="0" dirty="0"/>
              <a:t>The physical activity standard has three key components to help you promote physical activity and create an active environment in your facility:</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kern="1200" dirty="0">
                <a:solidFill>
                  <a:prstClr val="black"/>
                </a:solidFill>
                <a:latin typeface="+mn-lt"/>
                <a:ea typeface="+mn-ea"/>
                <a:cs typeface="+mn-cs"/>
              </a:rPr>
              <a:t>Provide 60 minutes of daily physical activity</a:t>
            </a:r>
            <a:r>
              <a:rPr lang="en-US" sz="1100" kern="1200" baseline="0" dirty="0">
                <a:solidFill>
                  <a:prstClr val="black"/>
                </a:solidFill>
                <a:latin typeface="+mn-lt"/>
                <a:ea typeface="+mn-ea"/>
                <a:cs typeface="+mn-cs"/>
              </a:rPr>
              <a:t> through both teacher-led and free play opportunities. </a:t>
            </a:r>
            <a:endParaRPr lang="en-US" sz="1100" dirty="0"/>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Encourage various levels of intensity, both moderate and vigorous that increase your heart rate and breath.</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Take a look at these photos, what is encouraging the children to be active in each of these photos?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Responses:</a:t>
            </a:r>
          </a:p>
          <a:p>
            <a:pPr marL="2000250" marR="0" lvl="4"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Free play photo – they have equipment that makes them be active- basketball and basketball hoop</a:t>
            </a:r>
          </a:p>
          <a:p>
            <a:pPr marL="2000250" marR="0" lvl="4"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Teacher let photo – the teacher is leading them through activity and encouraging the kids to be active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You always want to make physical activity a positive experience to create a lifelong habit. For this reason, Empower facilities never use physical activity as punishment or withhold it as a form of punishment.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To encourage an more active environment: </a:t>
            </a:r>
          </a:p>
          <a:p>
            <a:pPr marL="628650" lvl="1" indent="-171450">
              <a:buFont typeface="Arial" panose="020B0604020202020204" pitchFamily="34" charset="0"/>
              <a:buChar char="•"/>
            </a:pPr>
            <a:r>
              <a:rPr lang="en-US" baseline="0" dirty="0"/>
              <a:t>Limit sedentary time to no more than 60 minutes at time. Nap times are an exception to this rule.</a:t>
            </a:r>
          </a:p>
          <a:p>
            <a:pPr marL="628650" lvl="1" indent="-171450">
              <a:buFont typeface="Arial" panose="020B0604020202020204" pitchFamily="34" charset="0"/>
              <a:buChar char="•"/>
            </a:pPr>
            <a:r>
              <a:rPr lang="en-US" baseline="0" dirty="0"/>
              <a:t>Limit screen time to three hours or less per week. Children under age two are not allowed any screen time and screen time is not allowed during meals or snacks.</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sz="1100" dirty="0"/>
          </a:p>
          <a:p>
            <a:pPr marL="0" indent="0">
              <a:buFont typeface="Arial"/>
              <a:buNone/>
              <a:defRPr/>
            </a:pPr>
            <a:endParaRPr lang="en-US" dirty="0"/>
          </a:p>
          <a:p>
            <a:pPr>
              <a:defRPr/>
            </a:pPr>
            <a:endParaRPr 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5C3077DF-DC54-49AB-A17F-AAFD0E9C5E44}" type="slidenum">
              <a:rPr lang="en-US" altLang="en-US" smtClean="0">
                <a:solidFill>
                  <a:srgbClr val="000000"/>
                </a:solidFill>
                <a:latin typeface="Gill Sans" charset="0"/>
              </a:rPr>
              <a:pPr eaLnBrk="1" hangingPunct="1">
                <a:spcBef>
                  <a:spcPct val="0"/>
                </a:spcBef>
              </a:pPr>
              <a:t>17</a:t>
            </a:fld>
            <a:endParaRPr lang="en-US" altLang="en-US">
              <a:solidFill>
                <a:srgbClr val="000000"/>
              </a:solidFill>
              <a:latin typeface="Gill Sans" charset="0"/>
            </a:endParaRPr>
          </a:p>
        </p:txBody>
      </p:sp>
    </p:spTree>
    <p:extLst>
      <p:ext uri="{BB962C8B-B14F-4D97-AF65-F5344CB8AC3E}">
        <p14:creationId xmlns:p14="http://schemas.microsoft.com/office/powerpoint/2010/main" val="2278081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2: Sun Safety</a:t>
            </a:r>
            <a:endParaRPr lang="en-US" dirty="0"/>
          </a:p>
          <a:p>
            <a:endParaRPr lang="en-US" b="1" dirty="0"/>
          </a:p>
          <a:p>
            <a:r>
              <a:rPr lang="en-US" b="1" dirty="0"/>
              <a:t>Sample Script:</a:t>
            </a:r>
          </a:p>
          <a:p>
            <a:r>
              <a:rPr lang="en-US" b="0" dirty="0"/>
              <a:t>The next standard is about practicing</a:t>
            </a:r>
            <a:r>
              <a:rPr lang="en-US" b="0" baseline="0" dirty="0"/>
              <a:t> Sun Safety when you are outdoors.</a:t>
            </a:r>
          </a:p>
          <a:p>
            <a:endParaRPr lang="en-US" b="0" baseline="0" dirty="0"/>
          </a:p>
          <a:p>
            <a:r>
              <a:rPr lang="en-US" b="0" baseline="0" dirty="0"/>
              <a:t>Guidebook pages 15-20</a:t>
            </a:r>
          </a:p>
          <a:p>
            <a:endParaRPr lang="en-US" b="0" dirty="0"/>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18</a:t>
            </a:fld>
            <a:endParaRPr lang="en-US" dirty="0"/>
          </a:p>
        </p:txBody>
      </p:sp>
    </p:spTree>
    <p:extLst>
      <p:ext uri="{BB962C8B-B14F-4D97-AF65-F5344CB8AC3E}">
        <p14:creationId xmlns:p14="http://schemas.microsoft.com/office/powerpoint/2010/main" val="3544424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allows audience to learn why Sun Safety is important in Arizona</a:t>
            </a:r>
          </a:p>
          <a:p>
            <a:endParaRPr lang="en-US" b="0" u="none" baseline="0" dirty="0"/>
          </a:p>
          <a:p>
            <a:r>
              <a:rPr lang="en-US" b="1" u="none" baseline="0" dirty="0"/>
              <a:t>Instructions: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baseline="0" dirty="0"/>
              <a:t>Read question out loud: “Do you know where Arizona ranks for skin cancer rates compared to the rest of the US?”</a:t>
            </a:r>
          </a:p>
          <a:p>
            <a:r>
              <a:rPr lang="en-US" b="0" u="none" baseline="0" dirty="0"/>
              <a:t>Pause for audience to respond</a:t>
            </a:r>
          </a:p>
          <a:p>
            <a:r>
              <a:rPr lang="en-US" b="0" u="none" baseline="0" dirty="0"/>
              <a:t>Click on question to make answer appear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baseline="0" dirty="0"/>
              <a:t>Read Answer: “A</a:t>
            </a:r>
            <a:r>
              <a:rPr lang="en-US" sz="1200" b="0" i="0" kern="1200" dirty="0">
                <a:solidFill>
                  <a:schemeClr val="tx1"/>
                </a:solidFill>
                <a:effectLst/>
                <a:latin typeface="+mn-lt"/>
                <a:ea typeface="+mn-ea"/>
                <a:cs typeface="+mn-cs"/>
              </a:rPr>
              <a:t>rizona has the highest skin cancer rate in the U.S. and is second in the world only to Australia! Childhood exposure plays a huge part in who develops skin cancer.”</a:t>
            </a:r>
          </a:p>
          <a:p>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Animation: </a:t>
            </a:r>
            <a:r>
              <a:rPr lang="en-US" sz="1200" b="0" i="0" kern="1200" baseline="0" dirty="0">
                <a:solidFill>
                  <a:schemeClr val="tx1"/>
                </a:solidFill>
                <a:effectLst/>
                <a:latin typeface="+mn-lt"/>
                <a:ea typeface="+mn-ea"/>
                <a:cs typeface="+mn-cs"/>
              </a:rPr>
              <a:t>When you click to advance slide, the answer will appear.</a:t>
            </a:r>
            <a:endParaRPr lang="en-US" sz="1200" b="0" i="0" kern="1200" dirty="0">
              <a:solidFill>
                <a:schemeClr val="tx1"/>
              </a:solidFill>
              <a:effectLst/>
              <a:latin typeface="+mn-lt"/>
              <a:ea typeface="+mn-ea"/>
              <a:cs typeface="+mn-cs"/>
            </a:endParaRPr>
          </a:p>
          <a:p>
            <a:endParaRPr lang="en-US" b="1" u="none" baseline="0" dirty="0"/>
          </a:p>
        </p:txBody>
      </p:sp>
      <p:sp>
        <p:nvSpPr>
          <p:cNvPr id="4" name="Slide Number Placeholder 3"/>
          <p:cNvSpPr>
            <a:spLocks noGrp="1"/>
          </p:cNvSpPr>
          <p:nvPr>
            <p:ph type="sldNum" sz="quarter" idx="10"/>
          </p:nvPr>
        </p:nvSpPr>
        <p:spPr/>
        <p:txBody>
          <a:bodyPr/>
          <a:lstStyle/>
          <a:p>
            <a:fld id="{834BFD77-8A8E-4F16-97F5-1E59C1FEA9D1}" type="slidenum">
              <a:rPr lang="en-US" smtClean="0"/>
              <a:t>19</a:t>
            </a:fld>
            <a:endParaRPr lang="en-US"/>
          </a:p>
        </p:txBody>
      </p:sp>
    </p:spTree>
    <p:extLst>
      <p:ext uri="{BB962C8B-B14F-4D97-AF65-F5344CB8AC3E}">
        <p14:creationId xmlns:p14="http://schemas.microsoft.com/office/powerpoint/2010/main" val="3478069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1" u="sng" dirty="0"/>
          </a:p>
          <a:p>
            <a:r>
              <a:rPr lang="en-US" b="1" u="none" dirty="0"/>
              <a:t>Background</a:t>
            </a:r>
            <a:r>
              <a:rPr lang="en-US" b="1" u="none" baseline="0" dirty="0"/>
              <a:t>: </a:t>
            </a:r>
            <a:r>
              <a:rPr lang="en-US" b="0" dirty="0"/>
              <a:t>This activity serves two purposes: an icebreaker and an experiential activity that can be used to link future slides</a:t>
            </a:r>
            <a:r>
              <a:rPr lang="en-US" b="0" baseline="0" dirty="0"/>
              <a:t> on how the</a:t>
            </a:r>
            <a:r>
              <a:rPr lang="en-US" b="0" dirty="0"/>
              <a:t> environmental influences our behavior. </a:t>
            </a:r>
          </a:p>
          <a:p>
            <a:r>
              <a:rPr lang="en-US" b="0" dirty="0"/>
              <a:t>This activity will take 10-12 minutes to complete. If</a:t>
            </a:r>
            <a:r>
              <a:rPr lang="en-US" b="0" baseline="0" dirty="0"/>
              <a:t> short on time, you can ask participants to think rather than draw their school lunch which will shorten the activity by 5 minutes</a:t>
            </a:r>
          </a:p>
          <a:p>
            <a:endParaRPr lang="en-US" b="0" dirty="0"/>
          </a:p>
          <a:p>
            <a:r>
              <a:rPr lang="en-US" b="1" u="sng" dirty="0"/>
              <a:t>Instructions</a:t>
            </a:r>
            <a:r>
              <a:rPr lang="en-US" b="0" u="sng" dirty="0"/>
              <a:t>:</a:t>
            </a:r>
          </a:p>
          <a:p>
            <a:r>
              <a:rPr lang="en-US" b="0" u="none" dirty="0"/>
              <a:t>A blank piece of paper and markers/crayons/and or coloring pencils should be placed at each table/station. </a:t>
            </a:r>
          </a:p>
          <a:p>
            <a:r>
              <a:rPr lang="en-US" b="0" u="none" dirty="0"/>
              <a:t>Instruct participants to draw a picture of their most memorable school lunch. </a:t>
            </a:r>
          </a:p>
          <a:p>
            <a:r>
              <a:rPr lang="en-US" b="0" u="none" dirty="0"/>
              <a:t>Ask them to include in the drawing not just the lunch itself, but what other factors influenced WHY they ate that lunch. </a:t>
            </a:r>
          </a:p>
          <a:p>
            <a:pPr marL="171450" indent="-171450">
              <a:buFontTx/>
              <a:buChar char="-"/>
            </a:pPr>
            <a:r>
              <a:rPr lang="en-US" b="0" u="none" dirty="0"/>
              <a:t>Examples of influences that may be offered to the group:</a:t>
            </a:r>
          </a:p>
          <a:p>
            <a:pPr marL="628650" lvl="1" indent="-171450">
              <a:buFontTx/>
              <a:buChar char="-"/>
            </a:pPr>
            <a:r>
              <a:rPr lang="en-US" b="0" u="none" dirty="0"/>
              <a:t>Were their friends eating that lunch?</a:t>
            </a:r>
          </a:p>
          <a:p>
            <a:pPr marL="628650" lvl="1" indent="-171450">
              <a:buFontTx/>
              <a:buChar char="-"/>
            </a:pPr>
            <a:r>
              <a:rPr lang="en-US" b="0" u="none" dirty="0"/>
              <a:t>Was it just the only option they had?</a:t>
            </a:r>
          </a:p>
          <a:p>
            <a:pPr marL="628650" lvl="1" indent="-171450">
              <a:buFontTx/>
              <a:buChar char="-"/>
            </a:pPr>
            <a:r>
              <a:rPr lang="en-US" b="0" u="none" dirty="0"/>
              <a:t>Was it their favorite that their parent provided?</a:t>
            </a:r>
          </a:p>
          <a:p>
            <a:pPr marL="628650" lvl="1" indent="-171450">
              <a:buFontTx/>
              <a:buChar char="-"/>
            </a:pPr>
            <a:r>
              <a:rPr lang="en-US" b="0" u="none" dirty="0"/>
              <a:t>Was it what was affordable?</a:t>
            </a:r>
          </a:p>
          <a:p>
            <a:pPr marL="628650" lvl="1" indent="-171450">
              <a:buFontTx/>
              <a:buChar char="-"/>
            </a:pPr>
            <a:r>
              <a:rPr lang="en-US" b="0" u="none" dirty="0"/>
              <a:t>Was it the best tasting option?</a:t>
            </a:r>
          </a:p>
          <a:p>
            <a:pPr marL="628650" lvl="1" indent="-171450">
              <a:buFontTx/>
              <a:buChar char="-"/>
            </a:pPr>
            <a:endParaRPr lang="en-US" b="0" u="none" dirty="0"/>
          </a:p>
          <a:p>
            <a:pPr marL="628650" lvl="1" indent="-171450">
              <a:buFontTx/>
              <a:buChar char="-"/>
            </a:pPr>
            <a:endParaRPr lang="en-US" b="0" u="none" dirty="0"/>
          </a:p>
          <a:p>
            <a:pPr marL="0" lvl="0" indent="0">
              <a:buFontTx/>
              <a:buNone/>
            </a:pPr>
            <a:r>
              <a:rPr lang="en-US" b="0" u="none" dirty="0"/>
              <a:t>Allow 5 minutes for</a:t>
            </a:r>
            <a:r>
              <a:rPr lang="en-US" b="0" u="none" baseline="0" dirty="0"/>
              <a:t> drawing. If not enough time to allow for drawing, then ask the participants to reflect on the school lunch asking them the questions above. </a:t>
            </a:r>
          </a:p>
          <a:p>
            <a:pPr marL="0" lvl="0" indent="0">
              <a:buFontTx/>
              <a:buNone/>
            </a:pPr>
            <a:endParaRPr lang="en-US" b="0" u="none" baseline="0" dirty="0"/>
          </a:p>
          <a:p>
            <a:pPr marL="0" lvl="0" indent="0">
              <a:buFontTx/>
              <a:buNone/>
            </a:pPr>
            <a:r>
              <a:rPr lang="en-US" b="0" u="none" dirty="0"/>
              <a:t>Then, ask for</a:t>
            </a:r>
            <a:r>
              <a:rPr lang="en-US" b="0" u="none" baseline="0" dirty="0"/>
              <a:t> 3 participants to share their drawing/reflections with the whole group. (allow sharing as time permits)</a:t>
            </a:r>
            <a:r>
              <a:rPr lang="en-US" b="0" u="none" dirty="0"/>
              <a:t> </a:t>
            </a:r>
          </a:p>
          <a:p>
            <a:pPr marL="0" lvl="0" indent="0">
              <a:buFontTx/>
              <a:buNone/>
            </a:pPr>
            <a:endParaRPr lang="en-US" b="0" u="none" dirty="0"/>
          </a:p>
          <a:p>
            <a:pPr marL="0" lvl="0" indent="0">
              <a:buFontTx/>
              <a:buNone/>
            </a:pPr>
            <a:r>
              <a:rPr lang="en-US" b="0" u="none" dirty="0"/>
              <a:t>After the group shares their drawings, note various factors that were common among the participants. Note examples of environmental influences or policy if applicable. Examples include:</a:t>
            </a:r>
          </a:p>
          <a:p>
            <a:pPr marL="171450" lvl="0" indent="-171450">
              <a:buFontTx/>
              <a:buChar char="-"/>
            </a:pPr>
            <a:r>
              <a:rPr lang="en-US" b="0" u="none" dirty="0"/>
              <a:t>What was available in the cafeteria</a:t>
            </a:r>
          </a:p>
          <a:p>
            <a:pPr marL="171450" lvl="0" indent="-171450">
              <a:buFontTx/>
              <a:buChar char="-"/>
            </a:pPr>
            <a:r>
              <a:rPr lang="en-US" b="0" u="none" dirty="0"/>
              <a:t>What was provided by parents</a:t>
            </a:r>
          </a:p>
          <a:p>
            <a:pPr marL="171450" lvl="0" indent="-171450">
              <a:buFontTx/>
              <a:buChar char="-"/>
            </a:pPr>
            <a:r>
              <a:rPr lang="en-US" b="0" u="none" dirty="0"/>
              <a:t>How friends or peers influenced food choices</a:t>
            </a:r>
          </a:p>
          <a:p>
            <a:pPr marL="171450" lvl="0" indent="-171450">
              <a:buFontTx/>
              <a:buChar char="-"/>
            </a:pPr>
            <a:r>
              <a:rPr lang="en-US" b="0" u="none" dirty="0"/>
              <a:t>How food that was attractive or enjoyable was memorable </a:t>
            </a:r>
          </a:p>
          <a:p>
            <a:pPr marL="171450" lvl="0" indent="-171450">
              <a:buFontTx/>
              <a:buChar char="-"/>
            </a:pPr>
            <a:endParaRPr lang="en-US" b="0" u="none" dirty="0"/>
          </a:p>
          <a:p>
            <a:pPr marL="0" lvl="0" indent="0">
              <a:buFontTx/>
              <a:buNone/>
            </a:pPr>
            <a:r>
              <a:rPr lang="en-US" b="0" u="none" dirty="0"/>
              <a:t>Transition to next slide by stating that the purpose of today’s training is to discuss the Empower Program and how certain policy and environmental changes in the child care setting can create lasting impact. </a:t>
            </a:r>
          </a:p>
          <a:p>
            <a:pPr marL="0" lvl="0" indent="0">
              <a:buFontTx/>
              <a:buNone/>
            </a:pPr>
            <a:endParaRPr lang="en-US" b="0" u="none" dirty="0"/>
          </a:p>
        </p:txBody>
      </p:sp>
      <p:sp>
        <p:nvSpPr>
          <p:cNvPr id="4" name="Slide Number Placeholder 3"/>
          <p:cNvSpPr>
            <a:spLocks noGrp="1"/>
          </p:cNvSpPr>
          <p:nvPr>
            <p:ph type="sldNum" sz="quarter" idx="10"/>
          </p:nvPr>
        </p:nvSpPr>
        <p:spPr/>
        <p:txBody>
          <a:bodyPr/>
          <a:lstStyle/>
          <a:p>
            <a:fld id="{4BC04514-724F-4A4C-A75C-3A0A6C72B7C8}" type="slidenum">
              <a:rPr lang="en-US" smtClean="0"/>
              <a:t>2</a:t>
            </a:fld>
            <a:endParaRPr lang="en-US" dirty="0"/>
          </a:p>
        </p:txBody>
      </p:sp>
    </p:spTree>
    <p:extLst>
      <p:ext uri="{BB962C8B-B14F-4D97-AF65-F5344CB8AC3E}">
        <p14:creationId xmlns:p14="http://schemas.microsoft.com/office/powerpoint/2010/main" val="38929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u="none" dirty="0"/>
              <a:t>Background:</a:t>
            </a:r>
            <a:r>
              <a:rPr lang="en-US" b="1" u="none" baseline="0" dirty="0"/>
              <a:t> </a:t>
            </a:r>
            <a:r>
              <a:rPr lang="en-US" b="0" u="none" baseline="0" dirty="0"/>
              <a:t>This slide introduces audience to the components of the sun safety standard.</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There are 7 key ways to practice sun safety. </a:t>
            </a:r>
          </a:p>
          <a:p>
            <a:pPr marL="0" indent="0">
              <a:buFont typeface="Arial" panose="020B0604020202020204" pitchFamily="34" charset="0"/>
              <a:buNone/>
            </a:pPr>
            <a:r>
              <a:rPr lang="en-US" b="0" u="none" baseline="0" dirty="0"/>
              <a:t>We can cover protect our bodies by</a:t>
            </a:r>
          </a:p>
          <a:p>
            <a:pPr marL="171450" indent="-171450">
              <a:buFont typeface="Arial" panose="020B0604020202020204" pitchFamily="34" charset="0"/>
              <a:buChar char="•"/>
            </a:pPr>
            <a:r>
              <a:rPr lang="en-US" b="0" u="none" baseline="0" dirty="0"/>
              <a:t>Using sun screen</a:t>
            </a:r>
          </a:p>
          <a:p>
            <a:pPr marL="628650" lvl="1" indent="-171450">
              <a:buFont typeface="Arial" panose="020B0604020202020204" pitchFamily="34" charset="0"/>
              <a:buChar char="•"/>
            </a:pPr>
            <a:r>
              <a:rPr lang="en-US" b="0" u="none" baseline="0" dirty="0"/>
              <a:t>Always select broad spectrum, SPF 15 or higher for the best protection</a:t>
            </a:r>
          </a:p>
          <a:p>
            <a:pPr marL="628650" lvl="1" indent="-171450">
              <a:buFont typeface="Arial" panose="020B0604020202020204" pitchFamily="34" charset="0"/>
              <a:buChar char="•"/>
            </a:pPr>
            <a:r>
              <a:rPr lang="en-US" b="0" u="none" baseline="0" dirty="0"/>
              <a:t>Sunscreen use is not recommended for infants under 6 months</a:t>
            </a:r>
          </a:p>
          <a:p>
            <a:pPr marL="628650" lvl="1" indent="-171450">
              <a:buFont typeface="Arial" panose="020B0604020202020204" pitchFamily="34" charset="0"/>
              <a:buChar char="•"/>
            </a:pPr>
            <a:r>
              <a:rPr lang="en-US" b="0" u="none" baseline="0" dirty="0"/>
              <a:t>Children 3 years and older can start to apply sunscreen themselves</a:t>
            </a:r>
          </a:p>
          <a:p>
            <a:pPr marL="628650" lvl="1" indent="-171450">
              <a:buFont typeface="Arial" panose="020B0604020202020204" pitchFamily="34" charset="0"/>
              <a:buChar char="•"/>
            </a:pPr>
            <a:r>
              <a:rPr lang="en-US" b="0" u="none" baseline="0" dirty="0"/>
              <a:t>Children with special needs may always need assistance applying sunscreen</a:t>
            </a:r>
          </a:p>
          <a:p>
            <a:pPr marL="628650" lvl="1" indent="-171450">
              <a:buFont typeface="Arial" panose="020B0604020202020204" pitchFamily="34" charset="0"/>
              <a:buChar char="•"/>
            </a:pPr>
            <a:r>
              <a:rPr lang="en-US" b="0" u="none" baseline="0" dirty="0"/>
              <a:t>Reapply sunscreen at least every 2 hours and more frequently if children are sweaty or wet</a:t>
            </a:r>
          </a:p>
          <a:p>
            <a:pPr marL="628650" lvl="1" indent="-171450">
              <a:buFont typeface="Arial" panose="020B0604020202020204" pitchFamily="34" charset="0"/>
              <a:buChar char="•"/>
            </a:pPr>
            <a:r>
              <a:rPr lang="en-US" b="0" u="none" baseline="0" dirty="0"/>
              <a:t>Sunscreen lasts for three years, regularly check expiration dates</a:t>
            </a:r>
          </a:p>
          <a:p>
            <a:pPr marL="171450" indent="-171450">
              <a:buFont typeface="Arial" panose="020B0604020202020204" pitchFamily="34" charset="0"/>
              <a:buChar char="•"/>
            </a:pPr>
            <a:r>
              <a:rPr lang="en-US" b="0" u="none" baseline="0" dirty="0"/>
              <a:t>Wearing a hat and lip balm</a:t>
            </a:r>
          </a:p>
          <a:p>
            <a:pPr marL="628650" lvl="1" indent="-171450">
              <a:buFont typeface="Arial" panose="020B0604020202020204" pitchFamily="34" charset="0"/>
              <a:buChar char="•"/>
            </a:pPr>
            <a:r>
              <a:rPr lang="en-US" b="0" u="none" baseline="0" dirty="0"/>
              <a:t>Choose a wide brimmed hat that covers ears neck and face</a:t>
            </a:r>
          </a:p>
          <a:p>
            <a:pPr marL="628650" lvl="1" indent="-171450">
              <a:buFont typeface="Arial" panose="020B0604020202020204" pitchFamily="34" charset="0"/>
              <a:buChar char="•"/>
            </a:pPr>
            <a:r>
              <a:rPr lang="en-US" b="0" u="none" baseline="0" dirty="0"/>
              <a:t>Lip Balm should be SPF 15 or higher and can be used for infants and children over 6 months of age</a:t>
            </a:r>
          </a:p>
          <a:p>
            <a:pPr marL="171450" indent="-171450">
              <a:buFont typeface="Arial" panose="020B0604020202020204" pitchFamily="34" charset="0"/>
              <a:buChar char="•"/>
            </a:pPr>
            <a:r>
              <a:rPr lang="en-US" b="0" u="none" baseline="0" dirty="0"/>
              <a:t>Wearing sunglasses</a:t>
            </a:r>
          </a:p>
          <a:p>
            <a:pPr marL="628650" lvl="1" indent="-171450">
              <a:buFont typeface="Arial" panose="020B0604020202020204" pitchFamily="34" charset="0"/>
              <a:buChar char="•"/>
            </a:pPr>
            <a:r>
              <a:rPr lang="en-US" b="0" u="none" baseline="0" dirty="0"/>
              <a:t>Sunglasses should be marked that they protect against 90% or more UV rays</a:t>
            </a:r>
          </a:p>
          <a:p>
            <a:pPr marL="628650" lvl="1" indent="-171450">
              <a:buFont typeface="Arial" panose="020B0604020202020204" pitchFamily="34" charset="0"/>
              <a:buChar char="•"/>
            </a:pPr>
            <a:r>
              <a:rPr lang="en-US" b="0" u="none" baseline="0" dirty="0"/>
              <a:t>Infants, toddlers and children with special needs may require straps to keep sunglasses in place</a:t>
            </a:r>
          </a:p>
          <a:p>
            <a:pPr marL="171450" indent="-171450">
              <a:buFont typeface="Arial" panose="020B0604020202020204" pitchFamily="34" charset="0"/>
              <a:buChar char="•"/>
            </a:pPr>
            <a:r>
              <a:rPr lang="en-US" b="0" u="none" baseline="0" dirty="0"/>
              <a:t>Covering up</a:t>
            </a:r>
          </a:p>
          <a:p>
            <a:pPr marL="628650" lvl="1" indent="-171450">
              <a:buFont typeface="Arial" panose="020B0604020202020204" pitchFamily="34" charset="0"/>
              <a:buChar char="•"/>
            </a:pPr>
            <a:r>
              <a:rPr lang="en-US" b="0" u="none" baseline="0" dirty="0"/>
              <a:t>Wear dark colored, long sleeve with tight weave long pants to protect your skin</a:t>
            </a:r>
          </a:p>
          <a:p>
            <a:pPr marL="171450" indent="-171450">
              <a:buFont typeface="Arial" panose="020B0604020202020204" pitchFamily="34" charset="0"/>
              <a:buChar char="•"/>
            </a:pPr>
            <a:r>
              <a:rPr lang="en-US" b="0" u="none" baseline="0" dirty="0"/>
              <a:t>Limiting time in the midday sun</a:t>
            </a:r>
          </a:p>
          <a:p>
            <a:pPr marL="628650" lvl="1" indent="-171450">
              <a:buFont typeface="Arial" panose="020B0604020202020204" pitchFamily="34" charset="0"/>
              <a:buChar char="•"/>
            </a:pPr>
            <a:r>
              <a:rPr lang="en-US" b="0" u="none" baseline="0" dirty="0"/>
              <a:t>The sun UV radiation is strongest in the middle of the day. Avoid outdoor time between 10am – 4pm</a:t>
            </a:r>
          </a:p>
          <a:p>
            <a:pPr marL="171450" indent="-171450">
              <a:buFont typeface="Arial" panose="020B0604020202020204" pitchFamily="34" charset="0"/>
              <a:buChar char="•"/>
            </a:pPr>
            <a:r>
              <a:rPr lang="en-US" b="0" u="none" baseline="0" dirty="0"/>
              <a:t>Playing in the shade</a:t>
            </a:r>
          </a:p>
          <a:p>
            <a:pPr marL="628650" lvl="1" indent="-171450">
              <a:buFont typeface="Arial" panose="020B0604020202020204" pitchFamily="34" charset="0"/>
              <a:buChar char="•"/>
            </a:pPr>
            <a:r>
              <a:rPr lang="en-US" b="0" u="none" baseline="0" dirty="0"/>
              <a:t>Seek shade for outdoor activities, especially if your shadow is shorter than the height of your body</a:t>
            </a:r>
          </a:p>
          <a:p>
            <a:pPr marL="171450" indent="-171450">
              <a:buFont typeface="Arial" panose="020B0604020202020204" pitchFamily="34" charset="0"/>
              <a:buChar char="•"/>
            </a:pPr>
            <a:r>
              <a:rPr lang="en-US" b="0" u="none" baseline="0" dirty="0"/>
              <a:t>And checking the UV index daily</a:t>
            </a:r>
          </a:p>
          <a:p>
            <a:pPr marL="628650" lvl="1" indent="-171450">
              <a:buFont typeface="Arial" panose="020B0604020202020204" pitchFamily="34" charset="0"/>
              <a:buChar char="•"/>
            </a:pPr>
            <a:r>
              <a:rPr lang="en-US" b="0" u="none" baseline="0" dirty="0"/>
              <a:t>The EPA publishes a UV index to rate the danger of the UV radiation. It ranges from 1 being low and 11 being extreme danger. The stronger the index, the more sun safety precautions are needed. </a:t>
            </a:r>
          </a:p>
          <a:p>
            <a:pPr marL="0" lvl="0" indent="0">
              <a:buFont typeface="Arial" panose="020B0604020202020204" pitchFamily="34" charset="0"/>
              <a:buNone/>
            </a:pPr>
            <a:r>
              <a:rPr lang="en-US" b="0" u="none" baseline="0" dirty="0"/>
              <a:t> </a:t>
            </a:r>
          </a:p>
          <a:p>
            <a:pPr marL="0" lvl="0" indent="0">
              <a:buFont typeface="Arial" panose="020B0604020202020204" pitchFamily="34" charset="0"/>
              <a:buNone/>
            </a:pPr>
            <a:endParaRPr lang="en-US" b="1"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20</a:t>
            </a:fld>
            <a:endParaRPr lang="en-US"/>
          </a:p>
        </p:txBody>
      </p:sp>
    </p:spTree>
    <p:extLst>
      <p:ext uri="{BB962C8B-B14F-4D97-AF65-F5344CB8AC3E}">
        <p14:creationId xmlns:p14="http://schemas.microsoft.com/office/powerpoint/2010/main" val="1584642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This slide is a generalization/categorization activity for attendees to think about various populations served in the child-care setting and sunscreen considerations that may apply to them. </a:t>
            </a:r>
          </a:p>
          <a:p>
            <a:endParaRPr lang="en-US" b="0" u="none" baseline="0" dirty="0"/>
          </a:p>
          <a:p>
            <a:r>
              <a:rPr lang="en-US" b="1" u="none" baseline="0" dirty="0"/>
              <a:t>Instructions:</a:t>
            </a:r>
          </a:p>
          <a:p>
            <a:r>
              <a:rPr lang="en-US" b="0" u="none" baseline="0" dirty="0"/>
              <a:t>Ask the participants to identify 2 considerations for each group when applying sunscreen. This can be done either through larger group conversation or at tables. Allow time for debrief. </a:t>
            </a:r>
          </a:p>
          <a:p>
            <a:endParaRPr lang="en-US" b="0" u="none" baseline="0" dirty="0"/>
          </a:p>
          <a:p>
            <a:r>
              <a:rPr lang="en-US" b="1" u="none" baseline="0" dirty="0"/>
              <a:t>Sample Script: </a:t>
            </a:r>
          </a:p>
          <a:p>
            <a:r>
              <a:rPr lang="en-US" b="0" u="sng" baseline="0" dirty="0"/>
              <a:t>Before Activity: </a:t>
            </a:r>
          </a:p>
          <a:p>
            <a:r>
              <a:rPr lang="en-US" b="0" u="none" baseline="0" dirty="0"/>
              <a:t>So, although it may seem like sunscreen is just something that you apply to everyone, there are a few considerations. Based on what you know and what you’ve seen at your program, what do you think also needs to be considered in your policy and practice? At your tables (or to the larger group), identify 2 considerations for infants (appear after first advance) and children over 3 (appears after second advance). </a:t>
            </a:r>
          </a:p>
          <a:p>
            <a:r>
              <a:rPr lang="en-US" b="0" u="sng" baseline="0" dirty="0"/>
              <a:t>Debrief:</a:t>
            </a:r>
          </a:p>
          <a:p>
            <a:r>
              <a:rPr lang="en-US" b="0" u="none" baseline="0" dirty="0"/>
              <a:t>What were some of the considerations you identified? Here are a few we can offer: </a:t>
            </a:r>
          </a:p>
          <a:p>
            <a:endParaRPr lang="en-US" b="0" u="none" baseline="0" dirty="0"/>
          </a:p>
          <a:p>
            <a:r>
              <a:rPr lang="en-US" b="0" u="none" baseline="0" dirty="0"/>
              <a:t>(Advance slide for baby with sunglasses and hat to appear). </a:t>
            </a:r>
          </a:p>
          <a:p>
            <a:pPr marL="171450" indent="-171450">
              <a:buFontTx/>
              <a:buChar char="-"/>
            </a:pPr>
            <a:r>
              <a:rPr lang="en-US" dirty="0"/>
              <a:t>Sunscreen can safely be used with infants and children 6 months and older. So considerations must be made to protect younger babies.  </a:t>
            </a:r>
          </a:p>
          <a:p>
            <a:pPr marL="171450" indent="-171450">
              <a:buFontTx/>
              <a:buChar char="-"/>
            </a:pPr>
            <a:r>
              <a:rPr lang="en-US" dirty="0"/>
              <a:t>In general, infants skin burns easier. Precautions, like shade over strollers or outdoor play in the shade should be used to limit sun exposure</a:t>
            </a:r>
          </a:p>
          <a:p>
            <a:pPr marL="0" indent="0">
              <a:buFontTx/>
              <a:buNone/>
            </a:pPr>
            <a:r>
              <a:rPr lang="en-US" dirty="0"/>
              <a:t>(Advance slide for child applying sunscreen to appear)</a:t>
            </a:r>
          </a:p>
          <a:p>
            <a:pPr marL="171450" indent="-171450">
              <a:buFontTx/>
              <a:buChar char="-"/>
            </a:pPr>
            <a:r>
              <a:rPr lang="en-US" dirty="0"/>
              <a:t>Children three and older can start to apply sunscreen by themselves,</a:t>
            </a:r>
            <a:r>
              <a:rPr lang="en-US" baseline="0" dirty="0"/>
              <a:t> but may still need a teacher to check or assist especially on the face</a:t>
            </a:r>
            <a:r>
              <a:rPr lang="en-US" dirty="0"/>
              <a:t>. Younger children will always need assistance of teachers.</a:t>
            </a:r>
          </a:p>
          <a:p>
            <a:pPr marL="0" indent="0">
              <a:buFontTx/>
              <a:buNone/>
            </a:pPr>
            <a:r>
              <a:rPr lang="en-US" dirty="0"/>
              <a:t>(Advance for child with special needs to appear)</a:t>
            </a:r>
          </a:p>
          <a:p>
            <a:pPr marL="171450" indent="-171450">
              <a:buFontTx/>
              <a:buChar char="-"/>
            </a:pPr>
            <a:r>
              <a:rPr lang="en-US" dirty="0"/>
              <a:t>Remember to consider children with special needs and any accommodations or assistance they may require. </a:t>
            </a:r>
          </a:p>
          <a:p>
            <a:pPr marL="171450" indent="-171450">
              <a:buFontTx/>
              <a:buChar char="-"/>
            </a:pP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a:t>Animation: </a:t>
            </a:r>
            <a:r>
              <a:rPr lang="en-US" b="0" u="none" baseline="0" dirty="0"/>
              <a:t>There are six animations on this slide (suggested timing included in script).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The picture of the younger and older infant appear together after the first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The picture of the 3 year old child appears after the second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baby in sunglasses and a hat appears after the third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child applying sunscreen appears after the fourth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child with special needs appears on the fifth advancement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Power Pause symbol appears</a:t>
            </a:r>
            <a:endParaRPr lang="en-US" b="1" dirty="0"/>
          </a:p>
          <a:p>
            <a:endParaRPr lang="en-US" dirty="0"/>
          </a:p>
        </p:txBody>
      </p:sp>
      <p:sp>
        <p:nvSpPr>
          <p:cNvPr id="4" name="Slide Number Placeholder 3"/>
          <p:cNvSpPr>
            <a:spLocks noGrp="1"/>
          </p:cNvSpPr>
          <p:nvPr>
            <p:ph type="sldNum" sz="quarter" idx="10"/>
          </p:nvPr>
        </p:nvSpPr>
        <p:spPr/>
        <p:txBody>
          <a:bodyPr/>
          <a:lstStyle/>
          <a:p>
            <a:fld id="{F5FB1DB5-FFD3-4008-A84A-F762C0D19A86}" type="slidenum">
              <a:rPr lang="en-US" smtClean="0"/>
              <a:t>21</a:t>
            </a:fld>
            <a:endParaRPr lang="en-US"/>
          </a:p>
        </p:txBody>
      </p:sp>
    </p:spTree>
    <p:extLst>
      <p:ext uri="{BB962C8B-B14F-4D97-AF65-F5344CB8AC3E}">
        <p14:creationId xmlns:p14="http://schemas.microsoft.com/office/powerpoint/2010/main" val="3204645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is an informational slide to talk about staff’s role in practicing sun safety</a:t>
            </a:r>
          </a:p>
          <a:p>
            <a:endParaRPr lang="en-US" b="0" u="none" baseline="0" dirty="0"/>
          </a:p>
          <a:p>
            <a:r>
              <a:rPr lang="en-US" b="1" u="none" dirty="0"/>
              <a:t>Sample</a:t>
            </a:r>
            <a:r>
              <a:rPr lang="en-US" b="1" u="none" baseline="0" dirty="0"/>
              <a:t> Script</a:t>
            </a:r>
            <a:r>
              <a:rPr lang="en-US" b="1" u="none" dirty="0"/>
              <a:t>:</a:t>
            </a:r>
          </a:p>
          <a:p>
            <a:pPr marL="171450" indent="-171450">
              <a:buFont typeface="Arial" panose="020B0604020202020204" pitchFamily="34" charset="0"/>
              <a:buChar char="•"/>
            </a:pPr>
            <a:r>
              <a:rPr lang="en-US" b="0" u="none" dirty="0"/>
              <a:t>We</a:t>
            </a:r>
            <a:r>
              <a:rPr lang="en-US" b="0" u="none" baseline="0" dirty="0"/>
              <a:t> all know children learn by imitating the adults that care for them. The Sun Safety Standard also asks that staff serve as role models for the children in their care by using sunscreen, wearing hats, sunglasses and lip balm, covering up with clothing and planning outdoor activity in the shade</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u="none"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22</a:t>
            </a:fld>
            <a:endParaRPr lang="en-US"/>
          </a:p>
        </p:txBody>
      </p:sp>
    </p:spTree>
    <p:extLst>
      <p:ext uri="{BB962C8B-B14F-4D97-AF65-F5344CB8AC3E}">
        <p14:creationId xmlns:p14="http://schemas.microsoft.com/office/powerpoint/2010/main" val="4089751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p>
          <a:p>
            <a:r>
              <a:rPr lang="en-US" baseline="0" dirty="0"/>
              <a:t>This slide helps transition to discussing the Empower Standard 3: Breastfeeding-friendly environment.</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3 is about creating a breastfeeding-friendly environment. Let’s talk about why this is important</a:t>
            </a:r>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23</a:t>
            </a:fld>
            <a:endParaRPr lang="en-US" dirty="0"/>
          </a:p>
        </p:txBody>
      </p:sp>
    </p:spTree>
    <p:extLst>
      <p:ext uri="{BB962C8B-B14F-4D97-AF65-F5344CB8AC3E}">
        <p14:creationId xmlns:p14="http://schemas.microsoft.com/office/powerpoint/2010/main" val="131264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Facilitators</a:t>
            </a:r>
            <a:r>
              <a:rPr lang="en-US" b="1" u="sng" baseline="0" dirty="0"/>
              <a:t> Notes</a:t>
            </a:r>
          </a:p>
          <a:p>
            <a:r>
              <a:rPr lang="en-US" b="1" baseline="0" dirty="0"/>
              <a:t>Background:</a:t>
            </a:r>
          </a:p>
          <a:p>
            <a:r>
              <a:rPr lang="en-US" baseline="0" dirty="0"/>
              <a:t>This slide provides an opportunity to discuss why breastfeeding is important</a:t>
            </a:r>
          </a:p>
          <a:p>
            <a:endParaRPr lang="en-US" baseline="0" dirty="0"/>
          </a:p>
          <a:p>
            <a:r>
              <a:rPr lang="en-US" b="1" baseline="0" dirty="0"/>
              <a:t>Sample Script:</a:t>
            </a:r>
          </a:p>
          <a:p>
            <a:pPr marL="171450" indent="-171450">
              <a:buFont typeface="Arial" panose="020B0604020202020204" pitchFamily="34" charset="0"/>
              <a:buChar char="•"/>
            </a:pPr>
            <a:r>
              <a:rPr lang="en-US" sz="1200" kern="1200" dirty="0">
                <a:solidFill>
                  <a:schemeClr val="tx1"/>
                </a:solidFill>
                <a:latin typeface="+mn-lt"/>
                <a:ea typeface="+mn-ea"/>
                <a:cs typeface="+mn-cs"/>
              </a:rPr>
              <a:t>Most moms want to breastfeed their child (81%</a:t>
            </a:r>
            <a:r>
              <a:rPr lang="en-US" sz="1200" kern="1200" baseline="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71450" indent="-171450">
              <a:buFont typeface="Arial" panose="020B0604020202020204" pitchFamily="34" charset="0"/>
              <a:buChar char="•"/>
            </a:pPr>
            <a:r>
              <a:rPr lang="en-US" sz="1200" kern="1200" dirty="0">
                <a:solidFill>
                  <a:schemeClr val="tx1"/>
                </a:solidFill>
                <a:latin typeface="+mn-lt"/>
                <a:ea typeface="+mn-ea"/>
                <a:cs typeface="+mn-cs"/>
              </a:rPr>
              <a:t>Many </a:t>
            </a:r>
            <a:r>
              <a:rPr lang="en-US" sz="1200" kern="1200" baseline="0" dirty="0">
                <a:solidFill>
                  <a:schemeClr val="tx1"/>
                </a:solidFill>
                <a:latin typeface="+mn-lt"/>
                <a:ea typeface="+mn-ea"/>
                <a:cs typeface="+mn-cs"/>
              </a:rPr>
              <a:t>moms state that r</a:t>
            </a:r>
            <a:r>
              <a:rPr lang="en-US" sz="1200" kern="1200" dirty="0">
                <a:solidFill>
                  <a:schemeClr val="tx1"/>
                </a:solidFill>
                <a:latin typeface="+mn-lt"/>
                <a:ea typeface="+mn-ea"/>
                <a:cs typeface="+mn-cs"/>
              </a:rPr>
              <a:t>eturning to work is the primary reason for ending breastfeeding </a:t>
            </a:r>
          </a:p>
          <a:p>
            <a:pPr marL="171450" indent="-171450">
              <a:buFont typeface="Arial" panose="020B0604020202020204" pitchFamily="34" charset="0"/>
              <a:buChar char="•"/>
            </a:pPr>
            <a:r>
              <a:rPr lang="en-US" sz="1200" kern="1200" dirty="0">
                <a:solidFill>
                  <a:schemeClr val="tx1"/>
                </a:solidFill>
                <a:latin typeface="+mn-lt"/>
                <a:ea typeface="+mn-ea"/>
                <a:cs typeface="+mn-cs"/>
              </a:rPr>
              <a:t>Research</a:t>
            </a:r>
            <a:r>
              <a:rPr lang="en-US" sz="1200" kern="1200" baseline="0" dirty="0">
                <a:solidFill>
                  <a:schemeClr val="tx1"/>
                </a:solidFill>
                <a:latin typeface="+mn-lt"/>
                <a:ea typeface="+mn-ea"/>
                <a:cs typeface="+mn-cs"/>
              </a:rPr>
              <a:t> shows that infants in child care environments are breastfed for a shorter length of time than infants not in child care. </a:t>
            </a:r>
            <a:endParaRPr lang="en-US" baseline="0" dirty="0"/>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dirty="0"/>
              <a:t>Whether or not to breastfeed (and for how long) is a mother’s personal choice. However, you can make it easier for breastfeeding moms to continue to do so by providing a breastfeeding-friendly environment.</a:t>
            </a:r>
          </a:p>
        </p:txBody>
      </p:sp>
      <p:sp>
        <p:nvSpPr>
          <p:cNvPr id="4" name="Slide Number Placeholder 3"/>
          <p:cNvSpPr>
            <a:spLocks noGrp="1"/>
          </p:cNvSpPr>
          <p:nvPr>
            <p:ph type="sldNum" sz="quarter" idx="10"/>
          </p:nvPr>
        </p:nvSpPr>
        <p:spPr/>
        <p:txBody>
          <a:bodyPr/>
          <a:lstStyle/>
          <a:p>
            <a:fld id="{4BC04514-724F-4A4C-A75C-3A0A6C72B7C8}" type="slidenum">
              <a:rPr lang="en-US" smtClean="0"/>
              <a:t>24</a:t>
            </a:fld>
            <a:endParaRPr lang="en-US" dirty="0"/>
          </a:p>
        </p:txBody>
      </p:sp>
    </p:spTree>
    <p:extLst>
      <p:ext uri="{BB962C8B-B14F-4D97-AF65-F5344CB8AC3E}">
        <p14:creationId xmlns:p14="http://schemas.microsoft.com/office/powerpoint/2010/main" val="2157004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dirty="0"/>
              <a:t>Facilitators</a:t>
            </a:r>
            <a:r>
              <a:rPr lang="en-US" sz="1200" b="1" u="sng" baseline="0" dirty="0"/>
              <a:t> Notes</a:t>
            </a:r>
          </a:p>
          <a:p>
            <a:r>
              <a:rPr lang="en-US" sz="1200" b="1" baseline="0" dirty="0"/>
              <a:t>Background:</a:t>
            </a:r>
          </a:p>
          <a:p>
            <a:r>
              <a:rPr lang="en-US" sz="1200" baseline="0" dirty="0"/>
              <a:t>This slide provides an opportunity to remind Empower facilities that standard 3, Breastfeeding Friendly Environment, applies to everyone regardless of whether or not they care for infants. </a:t>
            </a:r>
          </a:p>
          <a:p>
            <a:endParaRPr lang="en-US" sz="1200" baseline="0" dirty="0"/>
          </a:p>
          <a:p>
            <a:r>
              <a:rPr lang="en-US" sz="1200" b="1" baseline="0" dirty="0"/>
              <a:t>Sample Script:</a:t>
            </a:r>
          </a:p>
          <a:p>
            <a:pPr marL="171450" indent="-171450">
              <a:buFont typeface="Arial" panose="020B0604020202020204" pitchFamily="34" charset="0"/>
              <a:buChar char="•"/>
            </a:pPr>
            <a:r>
              <a:rPr lang="en-US" dirty="0"/>
              <a:t>A</a:t>
            </a:r>
            <a:r>
              <a:rPr lang="en-US" baseline="0" dirty="0"/>
              <a:t> common misconception is that Standard 3 only applies to Empower facilities that care for infants.</a:t>
            </a:r>
          </a:p>
          <a:p>
            <a:pPr marL="171450" indent="-171450">
              <a:buFont typeface="Arial" panose="020B0604020202020204" pitchFamily="34" charset="0"/>
              <a:buChar char="•"/>
            </a:pPr>
            <a:r>
              <a:rPr lang="en-US" baseline="0" dirty="0"/>
              <a:t>Click to advance slide</a:t>
            </a:r>
          </a:p>
          <a:p>
            <a:pPr marL="171450" indent="-171450">
              <a:buFont typeface="Arial" panose="020B0604020202020204" pitchFamily="34" charset="0"/>
              <a:buChar char="•"/>
            </a:pPr>
            <a:r>
              <a:rPr lang="en-US" baseline="0" dirty="0"/>
              <a:t>This standard actually applies to ALL Empower facilities regardless of whether or not you care for infants.</a:t>
            </a:r>
          </a:p>
          <a:p>
            <a:pPr marL="171450" indent="-171450">
              <a:buFont typeface="Arial" panose="020B0604020202020204" pitchFamily="34" charset="0"/>
              <a:buChar char="•"/>
            </a:pPr>
            <a:r>
              <a:rPr lang="en-US" baseline="0" dirty="0"/>
              <a:t>Moms with infants often have older children that may be enrolled in your program. Letting mom know that she is able to breastfeed when she drops off or picks up her older child can help ease any anxieties and make her feel supported to continue breastfeeding her child.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25</a:t>
            </a:fld>
            <a:endParaRPr lang="en-US" dirty="0"/>
          </a:p>
        </p:txBody>
      </p:sp>
    </p:spTree>
    <p:extLst>
      <p:ext uri="{BB962C8B-B14F-4D97-AF65-F5344CB8AC3E}">
        <p14:creationId xmlns:p14="http://schemas.microsoft.com/office/powerpoint/2010/main" val="3957952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introduced to the components of the standard 3</a:t>
            </a:r>
          </a:p>
          <a:p>
            <a:endParaRPr lang="en-US" b="0" baseline="0" dirty="0"/>
          </a:p>
          <a:p>
            <a:r>
              <a:rPr lang="en-US" b="1" baseline="0" dirty="0"/>
              <a:t>Sample Script: </a:t>
            </a:r>
          </a:p>
          <a:p>
            <a:pPr marL="171450" indent="-171450">
              <a:buFont typeface="Arial" panose="020B0604020202020204" pitchFamily="34" charset="0"/>
              <a:buChar char="•"/>
            </a:pPr>
            <a:r>
              <a:rPr lang="en-US" b="0" baseline="0" dirty="0"/>
              <a:t>Here are the ways Empower guides your facility to be breastfeeding friendly</a:t>
            </a:r>
          </a:p>
          <a:p>
            <a:pPr marL="628650" lvl="1" indent="-171450">
              <a:buFont typeface="Arial" panose="020B0604020202020204" pitchFamily="34" charset="0"/>
              <a:buChar char="•"/>
            </a:pPr>
            <a:r>
              <a:rPr lang="en-US" b="0" baseline="0" dirty="0"/>
              <a:t>Provide breastfeeding mothers a place or breastfeed or express milk</a:t>
            </a:r>
          </a:p>
          <a:p>
            <a:pPr marL="1085850" lvl="2" indent="-171450">
              <a:buFont typeface="Arial" panose="020B0604020202020204" pitchFamily="34" charset="0"/>
              <a:buChar char="•"/>
            </a:pPr>
            <a:r>
              <a:rPr lang="en-US" b="0" baseline="0" dirty="0"/>
              <a:t>This is a private and sanitary place with an electrical outlet, comfortable chair and nearby access to a sink</a:t>
            </a:r>
          </a:p>
          <a:p>
            <a:pPr marL="628650" lvl="1" indent="-171450">
              <a:buFont typeface="Arial" panose="020B0604020202020204" pitchFamily="34" charset="0"/>
              <a:buChar char="•"/>
            </a:pPr>
            <a:r>
              <a:rPr lang="en-US" b="0" baseline="0" dirty="0"/>
              <a:t>Provide a refrigerator or designated space in a refrigerator/freezer for breastmilk to be stored for enrolled infants</a:t>
            </a:r>
          </a:p>
          <a:p>
            <a:pPr marL="1085850" lvl="2" indent="-171450">
              <a:buFont typeface="Arial" panose="020B0604020202020204" pitchFamily="34" charset="0"/>
              <a:buChar char="•"/>
            </a:pPr>
            <a:r>
              <a:rPr lang="en-US" b="0" baseline="0" dirty="0"/>
              <a:t>Ask moms to bring breastmilk in an unbreakable container</a:t>
            </a:r>
          </a:p>
          <a:p>
            <a:pPr marL="1085850" lvl="2" indent="-171450">
              <a:buFont typeface="Arial" panose="020B0604020202020204" pitchFamily="34" charset="0"/>
              <a:buChar char="•"/>
            </a:pPr>
            <a:r>
              <a:rPr lang="en-US" b="0" baseline="0" dirty="0"/>
              <a:t>Store breastmilk with infants full name and date it was brought to center</a:t>
            </a:r>
          </a:p>
          <a:p>
            <a:pPr marL="1085850" lvl="2" indent="-171450">
              <a:buFont typeface="Arial" panose="020B0604020202020204" pitchFamily="34" charset="0"/>
              <a:buChar char="•"/>
            </a:pPr>
            <a:r>
              <a:rPr lang="en-US" b="0" baseline="0" dirty="0"/>
              <a:t>Store in designated space within the refrigerator or freezer (this does not to be a separate fridge from the food)</a:t>
            </a:r>
          </a:p>
          <a:p>
            <a:pPr marL="628650" lvl="1" indent="-171450">
              <a:buFont typeface="Arial" panose="020B0604020202020204" pitchFamily="34" charset="0"/>
              <a:buChar char="•"/>
            </a:pPr>
            <a:r>
              <a:rPr lang="en-US" b="0" baseline="0" dirty="0"/>
              <a:t>Reassure nursing mothers that they are welcome by displaying breastfeeding promotion information. A sign is provided to you in your enrollment packet. </a:t>
            </a:r>
          </a:p>
          <a:p>
            <a:pPr marL="914400" lvl="2" indent="0">
              <a:buFont typeface="Arial" panose="020B0604020202020204" pitchFamily="34" charset="0"/>
              <a:buNone/>
            </a:pPr>
            <a:endParaRPr lang="en-US" b="0" baseline="0" dirty="0"/>
          </a:p>
          <a:p>
            <a:pPr marL="171450" indent="-171450">
              <a:buFont typeface="Arial" panose="020B0604020202020204" pitchFamily="34" charset="0"/>
              <a:buChar char="•"/>
            </a:pPr>
            <a:endParaRPr lang="en-US" b="1" baseline="0" dirty="0"/>
          </a:p>
          <a:p>
            <a:endParaRPr lang="en-US" b="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26</a:t>
            </a:fld>
            <a:endParaRPr lang="en-US" dirty="0"/>
          </a:p>
        </p:txBody>
      </p:sp>
    </p:spTree>
    <p:extLst>
      <p:ext uri="{BB962C8B-B14F-4D97-AF65-F5344CB8AC3E}">
        <p14:creationId xmlns:p14="http://schemas.microsoft.com/office/powerpoint/2010/main" val="1285811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asked to talk about what is an appropriate breastfeeding space? </a:t>
            </a:r>
          </a:p>
          <a:p>
            <a:endParaRPr lang="en-US" b="0" baseline="0" dirty="0"/>
          </a:p>
          <a:p>
            <a:r>
              <a:rPr lang="en-US" b="1" baseline="0" dirty="0"/>
              <a:t>Sample Script: </a:t>
            </a:r>
          </a:p>
          <a:p>
            <a:pPr marL="171450" indent="-171450">
              <a:buFont typeface="Arial" panose="020B0604020202020204" pitchFamily="34" charset="0"/>
              <a:buChar char="•"/>
            </a:pPr>
            <a:r>
              <a:rPr lang="en-US" dirty="0"/>
              <a:t>So what does</a:t>
            </a:r>
            <a:r>
              <a:rPr lang="en-US" baseline="0" dirty="0"/>
              <a:t> a breastfeeding friendly space look like? </a:t>
            </a:r>
          </a:p>
          <a:p>
            <a:pPr marL="171450" indent="-171450">
              <a:buFont typeface="Arial" panose="020B0604020202020204" pitchFamily="34" charset="0"/>
              <a:buChar char="•"/>
            </a:pPr>
            <a:r>
              <a:rPr lang="en-US" baseline="0" dirty="0"/>
              <a:t>(Click to advance slide)</a:t>
            </a:r>
          </a:p>
          <a:p>
            <a:pPr marL="171450" indent="-171450">
              <a:buFont typeface="Arial" panose="020B0604020202020204" pitchFamily="34" charset="0"/>
              <a:buChar char="•"/>
            </a:pPr>
            <a:r>
              <a:rPr lang="en-US" b="1" baseline="0" dirty="0"/>
              <a:t>Photo A: </a:t>
            </a:r>
            <a:r>
              <a:rPr lang="en-US" baseline="0" dirty="0"/>
              <a:t>Is this space acceptable? Why or why not? </a:t>
            </a:r>
          </a:p>
          <a:p>
            <a:pPr marL="628650" lvl="1" indent="-171450">
              <a:buFont typeface="Arial" panose="020B0604020202020204" pitchFamily="34" charset="0"/>
              <a:buChar char="•"/>
            </a:pPr>
            <a:r>
              <a:rPr lang="en-US" baseline="0" dirty="0"/>
              <a:t>Response: Empower requires the space to be sanitary. The bathroom is not an acceptable space to offer to a mom to breastfeed or to pump due to sanitation. Placing a comfortable chair or table inside a bathroom does not make it acceptable.</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B: </a:t>
            </a:r>
            <a:r>
              <a:rPr lang="en-US" baseline="0" dirty="0"/>
              <a:t>Is this acceptable? Why or why not? </a:t>
            </a:r>
          </a:p>
          <a:p>
            <a:pPr marL="628650" lvl="1" indent="-171450">
              <a:buFont typeface="Arial" panose="020B0604020202020204" pitchFamily="34" charset="0"/>
              <a:buChar char="•"/>
            </a:pPr>
            <a:r>
              <a:rPr lang="en-US" baseline="0" dirty="0"/>
              <a:t>Response: This type of stand alone lactation room is acceptable. There is an outlet available for mothers to express their milk via pump and is private. While this space is acceptable it is not expected. Sometimes providers anticipate that providing a space for mothers to breastfeed might mean that we expect them to build on a new room or dedicate a room to be a lactation room 100% of the time. This is not the case—so while this room works, it is not the expectation.</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C: </a:t>
            </a:r>
            <a:r>
              <a:rPr lang="en-US" b="0" baseline="0" dirty="0"/>
              <a:t>Does this look like an acceptable space? Why or why not? A classroom like this is also acceptable, and may be more practical to use an existing space like this. If a woman wanted, she could choose to turn her chair away from the open room or cover </a:t>
            </a:r>
            <a:r>
              <a:rPr lang="en-US" b="0" baseline="0" dirty="0" err="1"/>
              <a:t>upto</a:t>
            </a:r>
            <a:r>
              <a:rPr lang="en-US" b="0" baseline="0" dirty="0"/>
              <a:t> allow for more privacy. There is a sink nearby with running water to wash bottles and hands. </a:t>
            </a:r>
          </a:p>
          <a:p>
            <a:pPr marL="171450" lvl="0" indent="-171450">
              <a:buFont typeface="Arial" panose="020B0604020202020204" pitchFamily="34" charset="0"/>
              <a:buChar char="•"/>
            </a:pPr>
            <a:r>
              <a:rPr lang="en-US" b="0" baseline="0" dirty="0"/>
              <a:t>In a home, this space could be a recliner or another chair with space. A spare bedroom, office, family room, </a:t>
            </a:r>
            <a:r>
              <a:rPr lang="en-US" b="0" baseline="0" dirty="0" err="1"/>
              <a:t>etc</a:t>
            </a:r>
            <a:r>
              <a:rPr lang="en-US" b="0" baseline="0" dirty="0"/>
              <a:t> could also work in the home setting.</a:t>
            </a:r>
          </a:p>
          <a:p>
            <a:pPr marL="171450" lvl="0" indent="-171450">
              <a:buFont typeface="Arial" panose="020B0604020202020204" pitchFamily="34" charset="0"/>
              <a:buChar char="•"/>
            </a:pPr>
            <a:endParaRPr lang="en-US" b="0" baseline="0" dirty="0"/>
          </a:p>
          <a:p>
            <a:pPr marL="0" lvl="0" indent="0">
              <a:buFont typeface="Arial" panose="020B0604020202020204" pitchFamily="34" charset="0"/>
              <a:buNone/>
            </a:pPr>
            <a:r>
              <a:rPr lang="en-US" b="1" baseline="0" dirty="0"/>
              <a:t>Animation:</a:t>
            </a:r>
          </a:p>
          <a:p>
            <a:pPr marL="171450" lvl="0" indent="-171450">
              <a:buFont typeface="Arial" panose="020B0604020202020204" pitchFamily="34" charset="0"/>
              <a:buChar char="•"/>
            </a:pPr>
            <a:r>
              <a:rPr lang="en-US" b="0" baseline="0" dirty="0"/>
              <a:t>There are three animations on this slide. Each click will advance another picture to discuss</a:t>
            </a:r>
            <a:endParaRPr lang="en-US" b="0" dirty="0"/>
          </a:p>
        </p:txBody>
      </p:sp>
      <p:sp>
        <p:nvSpPr>
          <p:cNvPr id="4" name="Slide Number Placeholder 3"/>
          <p:cNvSpPr>
            <a:spLocks noGrp="1"/>
          </p:cNvSpPr>
          <p:nvPr>
            <p:ph type="sldNum" sz="quarter" idx="10"/>
          </p:nvPr>
        </p:nvSpPr>
        <p:spPr/>
        <p:txBody>
          <a:bodyPr/>
          <a:lstStyle/>
          <a:p>
            <a:fld id="{9417CB30-01A3-43B4-8E89-D5C52CA00A81}" type="slidenum">
              <a:rPr lang="en-US" smtClean="0"/>
              <a:t>27</a:t>
            </a:fld>
            <a:endParaRPr lang="en-US" dirty="0"/>
          </a:p>
        </p:txBody>
      </p:sp>
      <p:sp>
        <p:nvSpPr>
          <p:cNvPr id="5" name="Date Placeholder 4"/>
          <p:cNvSpPr>
            <a:spLocks noGrp="1"/>
          </p:cNvSpPr>
          <p:nvPr>
            <p:ph type="dt" idx="11"/>
          </p:nvPr>
        </p:nvSpPr>
        <p:spPr/>
        <p:txBody>
          <a:bodyPr/>
          <a:lstStyle/>
          <a:p>
            <a:fld id="{022821C7-D3A0-4031-B802-C173CF07BD0C}" type="datetime1">
              <a:rPr lang="en-US" smtClean="0"/>
              <a:t>12/1/2017</a:t>
            </a:fld>
            <a:endParaRPr lang="en-US"/>
          </a:p>
        </p:txBody>
      </p:sp>
    </p:spTree>
    <p:extLst>
      <p:ext uri="{BB962C8B-B14F-4D97-AF65-F5344CB8AC3E}">
        <p14:creationId xmlns:p14="http://schemas.microsoft.com/office/powerpoint/2010/main" val="4248845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aseline="0" dirty="0"/>
              <a:t>This slide helps transition to discussing the Empower Standard 4: Child and Adult Care Food Program.</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4 is using the resources that the Child and Adult Care Food Program provides to provide healthy and nutritious meals to children. Let’s talk more about CACFP.</a:t>
            </a:r>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28</a:t>
            </a:fld>
            <a:endParaRPr lang="en-US" dirty="0"/>
          </a:p>
        </p:txBody>
      </p:sp>
    </p:spTree>
    <p:extLst>
      <p:ext uri="{BB962C8B-B14F-4D97-AF65-F5344CB8AC3E}">
        <p14:creationId xmlns:p14="http://schemas.microsoft.com/office/powerpoint/2010/main" val="788095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1" u="sng" baseline="0" dirty="0"/>
              <a:t>Facilitator Notes</a:t>
            </a:r>
          </a:p>
          <a:p>
            <a:r>
              <a:rPr lang="en-US" b="1" baseline="0" dirty="0"/>
              <a:t>Background: </a:t>
            </a:r>
            <a:r>
              <a:rPr lang="en-US" baseline="0" dirty="0"/>
              <a:t>This slide helps transition to discussing what CACFP is and the benefits of participating. </a:t>
            </a:r>
          </a:p>
          <a:p>
            <a:endParaRPr lang="en-US" baseline="0" dirty="0"/>
          </a:p>
          <a:p>
            <a:pPr marL="0" indent="0">
              <a:buFont typeface="Arial" panose="020B0604020202020204" pitchFamily="34" charset="0"/>
              <a:buNone/>
            </a:pPr>
            <a:r>
              <a:rPr lang="en-US" b="1" baseline="0" dirty="0"/>
              <a:t>Sample Script:</a:t>
            </a:r>
          </a:p>
          <a:p>
            <a:pPr marL="171450" indent="-171450">
              <a:buFont typeface="Arial" panose="020B0604020202020204" pitchFamily="34" charset="0"/>
              <a:buChar char="•"/>
            </a:pPr>
            <a:r>
              <a:rPr lang="en-US" dirty="0"/>
              <a:t>CACFP is a federally-funded program from USDA and is administered</a:t>
            </a:r>
            <a:r>
              <a:rPr lang="en-US" baseline="0" dirty="0"/>
              <a:t> by Arizona Department of Education. </a:t>
            </a:r>
            <a:r>
              <a:rPr lang="en-US" dirty="0"/>
              <a:t> </a:t>
            </a:r>
          </a:p>
          <a:p>
            <a:pPr marL="171450" indent="-171450">
              <a:buFont typeface="Arial" panose="020B0604020202020204" pitchFamily="34" charset="0"/>
              <a:buChar char="•"/>
            </a:pPr>
            <a:r>
              <a:rPr lang="en-US" dirty="0"/>
              <a:t>It helps programs provide nutritious meals and snacks for low-income children through child care settings. </a:t>
            </a:r>
          </a:p>
          <a:p>
            <a:pPr marL="171450" indent="-171450">
              <a:buFont typeface="Arial" panose="020B0604020202020204" pitchFamily="34" charset="0"/>
              <a:buChar char="•"/>
            </a:pPr>
            <a:r>
              <a:rPr lang="en-US" dirty="0"/>
              <a:t>Do any of you participate</a:t>
            </a:r>
            <a:r>
              <a:rPr lang="en-US" baseline="0" dirty="0"/>
              <a:t> in CACFP? Pause for responses. If a participants is a CACFP provider ask them to share about the benefits of being on CACFP?</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If no one participates you can share a few items from this list:</a:t>
            </a:r>
            <a:endParaRPr lang="en-US" dirty="0"/>
          </a:p>
          <a:p>
            <a:pPr marL="171450" indent="-171450">
              <a:buFont typeface="Arial" panose="020B0604020202020204" pitchFamily="34" charset="0"/>
              <a:buChar char="•"/>
            </a:pPr>
            <a:r>
              <a:rPr lang="en-US" dirty="0"/>
              <a:t>The benefits of participating in CACFP</a:t>
            </a:r>
            <a:r>
              <a:rPr lang="en-US" baseline="0" dirty="0"/>
              <a:t> include:</a:t>
            </a:r>
          </a:p>
          <a:p>
            <a:pPr marL="628650" lvl="1" indent="-171450">
              <a:buFont typeface="Arial" panose="020B0604020202020204" pitchFamily="34" charset="0"/>
              <a:buChar char="•"/>
            </a:pPr>
            <a:r>
              <a:rPr lang="en-US" dirty="0"/>
              <a:t>Reimbursement to improve your</a:t>
            </a:r>
            <a:r>
              <a:rPr lang="en-US" baseline="0" dirty="0"/>
              <a:t> ability to offer more fresh fruits, vegetables, whole grains, and low-fat dairy products in your menu.</a:t>
            </a:r>
            <a:endParaRPr lang="en-US" dirty="0"/>
          </a:p>
          <a:p>
            <a:pPr marL="628650" lvl="1" indent="-171450">
              <a:buFont typeface="Arial" panose="020B0604020202020204" pitchFamily="34" charset="0"/>
              <a:buChar char="•"/>
            </a:pPr>
            <a:r>
              <a:rPr lang="en-US" dirty="0"/>
              <a:t>Enhance your ability to purchase food</a:t>
            </a:r>
            <a:r>
              <a:rPr lang="en-US" baseline="0" dirty="0"/>
              <a:t> from local and regional farmers and distributors. </a:t>
            </a:r>
          </a:p>
          <a:p>
            <a:pPr marL="628650" lvl="1" indent="-171450">
              <a:buFont typeface="Arial" panose="020B0604020202020204" pitchFamily="34" charset="0"/>
              <a:buChar char="•"/>
            </a:pPr>
            <a:r>
              <a:rPr lang="en-US" baseline="0" dirty="0"/>
              <a:t>Support and assistance from other USDA nutrition programs, like WIC and Supplemental Nutrition Assistance Program Education (SNAP-</a:t>
            </a:r>
            <a:r>
              <a:rPr lang="en-US" baseline="0" dirty="0" err="1"/>
              <a:t>ed</a:t>
            </a:r>
            <a:r>
              <a:rPr lang="en-US" baseline="0" dirty="0"/>
              <a:t>). </a:t>
            </a:r>
            <a:r>
              <a:rPr lang="en-US" dirty="0"/>
              <a:t> </a:t>
            </a:r>
          </a:p>
          <a:p>
            <a:pPr marL="628650" lvl="1" indent="-171450">
              <a:buFont typeface="Arial" panose="020B0604020202020204" pitchFamily="34" charset="0"/>
              <a:buChar char="•"/>
            </a:pPr>
            <a:r>
              <a:rPr lang="en-US" dirty="0"/>
              <a:t>Free Training and Guidance on Best Practices to improve</a:t>
            </a:r>
            <a:r>
              <a:rPr lang="en-US" baseline="0" dirty="0"/>
              <a:t> meal prep and planning</a:t>
            </a:r>
            <a:endParaRPr lang="en-US" dirty="0"/>
          </a:p>
          <a:p>
            <a:pPr marL="628650" lvl="1" indent="-171450">
              <a:buFont typeface="Arial" panose="020B0604020202020204" pitchFamily="34" charset="0"/>
              <a:buChar char="•"/>
            </a:pPr>
            <a:r>
              <a:rPr lang="en-US" dirty="0"/>
              <a:t>Free tools</a:t>
            </a:r>
            <a:r>
              <a:rPr lang="en-US" baseline="0" dirty="0"/>
              <a:t> to communicate healthy messages </a:t>
            </a:r>
            <a:r>
              <a:rPr lang="en-US" dirty="0"/>
              <a:t>with</a:t>
            </a:r>
            <a:r>
              <a:rPr lang="en-US" baseline="0" dirty="0"/>
              <a:t> Families</a:t>
            </a:r>
          </a:p>
          <a:p>
            <a:pPr marL="628650" lvl="1" indent="-171450">
              <a:buFont typeface="Arial" panose="020B0604020202020204" pitchFamily="34" charset="0"/>
              <a:buChar char="•"/>
            </a:pPr>
            <a:r>
              <a:rPr lang="en-US" baseline="0" dirty="0"/>
              <a:t>If your program is not eligible, you can still follow all the menu guidelines and use the resources from CACFP. Then you’ll know you are implementing a sound nutrition program and using best practices. </a:t>
            </a:r>
            <a:endParaRPr lang="en-US" dirty="0"/>
          </a:p>
          <a:p>
            <a:endParaRPr lang="en-US" dirty="0"/>
          </a:p>
        </p:txBody>
      </p:sp>
      <p:sp>
        <p:nvSpPr>
          <p:cNvPr id="4" name="Slide Number Placeholder 3"/>
          <p:cNvSpPr>
            <a:spLocks noGrp="1"/>
          </p:cNvSpPr>
          <p:nvPr>
            <p:ph type="sldNum" sz="quarter" idx="10"/>
          </p:nvPr>
        </p:nvSpPr>
        <p:spPr/>
        <p:txBody>
          <a:bodyPr/>
          <a:lstStyle/>
          <a:p>
            <a:fld id="{7EB6D1D6-374E-4205-B595-3B698EC37D47}" type="slidenum">
              <a:rPr lang="en-US" smtClean="0"/>
              <a:pPr/>
              <a:t>29</a:t>
            </a:fld>
            <a:endParaRPr lang="en-US" dirty="0"/>
          </a:p>
        </p:txBody>
      </p:sp>
    </p:spTree>
    <p:extLst>
      <p:ext uri="{BB962C8B-B14F-4D97-AF65-F5344CB8AC3E}">
        <p14:creationId xmlns:p14="http://schemas.microsoft.com/office/powerpoint/2010/main" val="2390735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brain development during childhood. This will help connect the opportune time of development to establish healthy habits.</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 child care provider, you play a huge role in the development of the children in your care. </a:t>
            </a:r>
          </a:p>
          <a:p>
            <a:pPr marL="171450" indent="-171450">
              <a:buFont typeface="Arial" panose="020B0604020202020204" pitchFamily="34" charset="0"/>
              <a:buChar char="•"/>
            </a:pPr>
            <a:r>
              <a:rPr lang="en-US" b="0" baseline="0" dirty="0"/>
              <a:t>Before we talk about the role of Empower and the power the childcare facility can have, it is important to reflect on how our brain develops</a:t>
            </a:r>
            <a:r>
              <a:rPr lang="en-US" b="0" baseline="0" dirty="0" smtClean="0"/>
              <a:t>.</a:t>
            </a:r>
          </a:p>
          <a:p>
            <a:pPr marL="0" indent="0">
              <a:buFont typeface="Arial" panose="020B0604020202020204" pitchFamily="34" charset="0"/>
              <a:buNone/>
            </a:pPr>
            <a:endParaRPr lang="en-US" b="0" baseline="0" dirty="0" smtClean="0"/>
          </a:p>
          <a:p>
            <a:pPr marL="171450"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endParaRPr lang="en-US" b="0" baseline="0" dirty="0" smtClean="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a:t>
            </a:fld>
            <a:endParaRPr lang="en-US"/>
          </a:p>
        </p:txBody>
      </p:sp>
    </p:spTree>
    <p:extLst>
      <p:ext uri="{BB962C8B-B14F-4D97-AF65-F5344CB8AC3E}">
        <p14:creationId xmlns:p14="http://schemas.microsoft.com/office/powerpoint/2010/main" val="3420450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introduced to the components of the standard 4</a:t>
            </a:r>
          </a:p>
          <a:p>
            <a:endParaRPr lang="en-US" b="0" baseline="0" dirty="0"/>
          </a:p>
          <a:p>
            <a:r>
              <a:rPr lang="en-US" b="1" baseline="0" dirty="0"/>
              <a:t>Sample Script: </a:t>
            </a:r>
          </a:p>
          <a:p>
            <a:pPr marL="171450" indent="-171450">
              <a:buFont typeface="Arial" panose="020B0604020202020204" pitchFamily="34" charset="0"/>
              <a:buChar char="•"/>
            </a:pPr>
            <a:r>
              <a:rPr lang="en-US" b="0" baseline="0" dirty="0"/>
              <a:t>To meet this standard’s requirements, there are three steps:</a:t>
            </a:r>
          </a:p>
          <a:p>
            <a:pPr marL="628650" lvl="1" indent="-171450">
              <a:buFont typeface="Arial" panose="020B0604020202020204" pitchFamily="34" charset="0"/>
              <a:buChar char="•"/>
            </a:pPr>
            <a:r>
              <a:rPr lang="en-US" b="0" baseline="0" dirty="0"/>
              <a:t>Determine if your facility is eligible to participate in CACFP and if you are a good fit for the program. </a:t>
            </a:r>
          </a:p>
          <a:p>
            <a:pPr marL="1085850" lvl="2" indent="-171450">
              <a:buFont typeface="Arial" panose="020B0604020202020204" pitchFamily="34" charset="0"/>
              <a:buChar char="•"/>
            </a:pPr>
            <a:r>
              <a:rPr lang="en-US" b="0" baseline="0" dirty="0"/>
              <a:t>USDA sets the income eligibility requirements for this program based on poverty levels to serve families most in need.</a:t>
            </a:r>
          </a:p>
          <a:p>
            <a:pPr marL="628650" lvl="1" indent="-171450">
              <a:buFont typeface="Arial" panose="020B0604020202020204" pitchFamily="34" charset="0"/>
              <a:buChar char="•"/>
            </a:pPr>
            <a:r>
              <a:rPr lang="en-US" b="0" baseline="0" dirty="0"/>
              <a:t>Participate in CACFP if you are eligible and a good fit.  </a:t>
            </a:r>
          </a:p>
          <a:p>
            <a:pPr marL="628650" lvl="1" indent="-171450">
              <a:buFont typeface="Arial" panose="020B0604020202020204" pitchFamily="34" charset="0"/>
              <a:buChar char="•"/>
            </a:pPr>
            <a:r>
              <a:rPr lang="en-US" b="0" baseline="0" dirty="0"/>
              <a:t>Document eligibility and participation status</a:t>
            </a:r>
          </a:p>
        </p:txBody>
      </p:sp>
      <p:sp>
        <p:nvSpPr>
          <p:cNvPr id="4" name="Slide Number Placeholder 3"/>
          <p:cNvSpPr>
            <a:spLocks noGrp="1"/>
          </p:cNvSpPr>
          <p:nvPr>
            <p:ph type="sldNum" sz="quarter" idx="10"/>
          </p:nvPr>
        </p:nvSpPr>
        <p:spPr/>
        <p:txBody>
          <a:bodyPr/>
          <a:lstStyle/>
          <a:p>
            <a:fld id="{4BC04514-724F-4A4C-A75C-3A0A6C72B7C8}" type="slidenum">
              <a:rPr lang="en-US" smtClean="0"/>
              <a:t>30</a:t>
            </a:fld>
            <a:endParaRPr lang="en-US" dirty="0"/>
          </a:p>
        </p:txBody>
      </p:sp>
    </p:spTree>
    <p:extLst>
      <p:ext uri="{BB962C8B-B14F-4D97-AF65-F5344CB8AC3E}">
        <p14:creationId xmlns:p14="http://schemas.microsoft.com/office/powerpoint/2010/main" val="2263346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This slide is to give an overview of how to determine eligibility </a:t>
            </a:r>
          </a:p>
          <a:p>
            <a:endParaRPr lang="en-US" b="0" baseline="0" dirty="0"/>
          </a:p>
          <a:p>
            <a:pPr marL="0" indent="0">
              <a:buFont typeface="Arial" panose="020B0604020202020204" pitchFamily="34" charset="0"/>
              <a:buNone/>
            </a:pPr>
            <a:r>
              <a:rPr lang="en-US" b="1" baseline="0" dirty="0"/>
              <a:t>Sample Script: </a:t>
            </a:r>
          </a:p>
          <a:p>
            <a:pPr marL="171450" indent="-171450">
              <a:buFont typeface="Arial" panose="020B0604020202020204" pitchFamily="34" charset="0"/>
              <a:buChar char="•"/>
            </a:pPr>
            <a:r>
              <a:rPr lang="en-US" b="0" baseline="0" dirty="0"/>
              <a:t>Determining your eligibility can feel like a daunting tasks. As you can see from this visual, there are multiple agencies from state agencies to sponsoring agencies that are involved in CACFP. </a:t>
            </a:r>
          </a:p>
          <a:p>
            <a:pPr marL="171450" indent="-171450">
              <a:buFont typeface="Arial" panose="020B0604020202020204" pitchFamily="34" charset="0"/>
              <a:buChar char="•"/>
            </a:pPr>
            <a:r>
              <a:rPr lang="en-US" b="0" baseline="0" dirty="0"/>
              <a:t>However, Empower has made this process easy for family child care providers, centers, and out of school time programs. </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Designated staff, like a director, visits the CACFP website and calls the program to determine eligibility.</a:t>
            </a:r>
          </a:p>
          <a:p>
            <a:pPr marL="171450" indent="-171450">
              <a:buFont typeface="Arial" panose="020B0604020202020204" pitchFamily="34" charset="0"/>
              <a:buChar char="•"/>
            </a:pPr>
            <a:r>
              <a:rPr lang="en-US" b="0" baseline="0" dirty="0"/>
              <a:t>If your program is a good fit and eligible, the designated team members attends a training and then submits an application within 45 days after the class. </a:t>
            </a:r>
            <a:r>
              <a:rPr lang="en-US" b="1" baseline="0" dirty="0"/>
              <a:t/>
            </a:r>
            <a:br>
              <a:rPr lang="en-US" b="1" baseline="0" dirty="0"/>
            </a:br>
            <a:endParaRPr lang="en-US" b="1" baseline="0" dirty="0"/>
          </a:p>
          <a:p>
            <a:r>
              <a:rPr lang="en-US" b="1" dirty="0"/>
              <a:t>Animation:</a:t>
            </a:r>
          </a:p>
          <a:p>
            <a:r>
              <a:rPr lang="en-US" b="0" dirty="0"/>
              <a:t>There</a:t>
            </a:r>
            <a:r>
              <a:rPr lang="en-US" b="0" baseline="0" dirty="0"/>
              <a:t> is one animation on this slide to walk through the steps to determine eligibility. </a:t>
            </a:r>
            <a:endParaRPr lang="en-US" b="0" dirty="0"/>
          </a:p>
        </p:txBody>
      </p:sp>
      <p:sp>
        <p:nvSpPr>
          <p:cNvPr id="4" name="Slide Number Placeholder 3"/>
          <p:cNvSpPr>
            <a:spLocks noGrp="1"/>
          </p:cNvSpPr>
          <p:nvPr>
            <p:ph type="sldNum" sz="quarter" idx="10"/>
          </p:nvPr>
        </p:nvSpPr>
        <p:spPr/>
        <p:txBody>
          <a:bodyPr/>
          <a:lstStyle/>
          <a:p>
            <a:fld id="{4BC04514-724F-4A4C-A75C-3A0A6C72B7C8}" type="slidenum">
              <a:rPr lang="en-US" smtClean="0"/>
              <a:t>31</a:t>
            </a:fld>
            <a:endParaRPr lang="en-US" dirty="0"/>
          </a:p>
        </p:txBody>
      </p:sp>
    </p:spTree>
    <p:extLst>
      <p:ext uri="{BB962C8B-B14F-4D97-AF65-F5344CB8AC3E}">
        <p14:creationId xmlns:p14="http://schemas.microsoft.com/office/powerpoint/2010/main" val="1717852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5: Limiting Fruit Juice.</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5  builds on creating healthy meals by encouraging healthy beverages and limiting fruit juice. </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32</a:t>
            </a:fld>
            <a:endParaRPr lang="en-US" dirty="0"/>
          </a:p>
        </p:txBody>
      </p:sp>
    </p:spTree>
    <p:extLst>
      <p:ext uri="{BB962C8B-B14F-4D97-AF65-F5344CB8AC3E}">
        <p14:creationId xmlns:p14="http://schemas.microsoft.com/office/powerpoint/2010/main" val="38041954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endParaRPr lang="en-US" b="0" u="sng" dirty="0"/>
          </a:p>
          <a:p>
            <a:r>
              <a:rPr lang="en-US" b="1" u="none" dirty="0"/>
              <a:t>Background: </a:t>
            </a:r>
            <a:r>
              <a:rPr lang="en-US" b="0" baseline="0" dirty="0"/>
              <a:t>This is an interactive activity to help increase engagement and assist in learning facts about sugar in fruit juice. The point of this activity is to help participants understand that fruit juice can have as much sugar as soda, a drink that is commonly associated with sugar. </a:t>
            </a:r>
          </a:p>
          <a:p>
            <a:endParaRPr lang="en-US" b="0" baseline="0" dirty="0"/>
          </a:p>
          <a:p>
            <a:r>
              <a:rPr lang="en-US" b="1" baseline="0" dirty="0"/>
              <a:t>Instructions:</a:t>
            </a:r>
          </a:p>
          <a:p>
            <a:r>
              <a:rPr lang="en-US" b="0" baseline="0" dirty="0"/>
              <a:t>This activity involves movement. You will ask the participants to move when the statement is true and not move when the statement is false. You can tailor the movement to your participants. In the sample script we use running in place, but you could ask participants to clap or cheer if unable to run in place. Divide the room in to two parts – ask one side of the room to represent the soda and the other side to run for the juice. Participants are asked to run in place until the sugar teaspoons reach 10.</a:t>
            </a:r>
          </a:p>
          <a:p>
            <a:endParaRPr lang="en-US" b="0" baseline="0" dirty="0"/>
          </a:p>
          <a:p>
            <a:r>
              <a:rPr lang="en-US" b="1" baseline="0" dirty="0"/>
              <a:t>Sample Script: </a:t>
            </a:r>
          </a:p>
          <a:p>
            <a:r>
              <a:rPr lang="en-US" b="0" baseline="0" dirty="0"/>
              <a:t>Let’s get this </a:t>
            </a:r>
            <a:r>
              <a:rPr lang="en-US" b="0" baseline="0" dirty="0" err="1"/>
              <a:t>convo</a:t>
            </a:r>
            <a:r>
              <a:rPr lang="en-US" b="0" baseline="0" dirty="0"/>
              <a:t> started by getting our bodies moving. We’re going to have a race between two common beverage choices: fruit juice and soda. I’m going to divide the room in half [point to the halves].</a:t>
            </a:r>
          </a:p>
          <a:p>
            <a:pPr marL="171450" indent="-171450">
              <a:buFont typeface="Arial" panose="020B0604020202020204" pitchFamily="34" charset="0"/>
              <a:buChar char="•"/>
            </a:pPr>
            <a:r>
              <a:rPr lang="en-US" b="0" baseline="0" dirty="0"/>
              <a:t>The first half is going to represent the cola/soda</a:t>
            </a:r>
          </a:p>
          <a:p>
            <a:pPr marL="171450" indent="-171450">
              <a:buFont typeface="Arial" panose="020B0604020202020204" pitchFamily="34" charset="0"/>
              <a:buChar char="•"/>
            </a:pPr>
            <a:r>
              <a:rPr lang="en-US" b="0" baseline="0" dirty="0"/>
              <a:t>The second half is going to represent the fruit juice</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In a minute, we’re going to start the race, by adding the number of teaspoons of sugar that are in each beverage. The side with the MOST sugar, loses. Run in place until all of your sugar teaspoons are added. Who do you think is going to win? [ask audience to guess].</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Okay, on your marks, get set, GO! [ask participants to jog in place] [Advance slide for sugar teaspoons to automatically begin adding]. </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[After the 10! Icon appears, stop the race]. Ask:</a:t>
            </a:r>
          </a:p>
          <a:p>
            <a:pPr marL="171450" indent="-171450">
              <a:buFont typeface="Arial" panose="020B0604020202020204" pitchFamily="34" charset="0"/>
              <a:buChar char="•"/>
            </a:pPr>
            <a:r>
              <a:rPr lang="en-US" b="0" baseline="0" dirty="0"/>
              <a:t>How many were surprised to see the number of teaspoons of sugar were the same?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It’s important to know this, because if we aren’t mindful of what we turn to in times of thirst, we may be causing harm.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While fruit juice can be a part of a healthy diet, too much fruit juice can cause fill up children’s stomachs replacing more nutritious meals and leading to excess calorie intake. It can also promote tooth decay. To help you keep fruit juice consumption in a healthy range, Empower has 5 key steps to limiting fruit juice.</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Let’s talk about this more.</a:t>
            </a:r>
          </a:p>
          <a:p>
            <a:endParaRPr lang="en-US"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Animation: </a:t>
            </a:r>
            <a:r>
              <a:rPr lang="en-US" b="0" baseline="0" dirty="0"/>
              <a:t>Animations on this slide will begin once you advance the slide, and are timed to automatically populate. The slide will end when both sides stop adding teaspoons of sugar and the total appears.</a:t>
            </a:r>
            <a:endParaRPr lang="en-US" b="1" baseline="0" dirty="0"/>
          </a:p>
          <a:p>
            <a:endParaRPr lang="en-US" b="1" u="none" dirty="0"/>
          </a:p>
        </p:txBody>
      </p:sp>
      <p:sp>
        <p:nvSpPr>
          <p:cNvPr id="4" name="Slide Number Placeholder 3"/>
          <p:cNvSpPr>
            <a:spLocks noGrp="1"/>
          </p:cNvSpPr>
          <p:nvPr>
            <p:ph type="sldNum" sz="quarter" idx="10"/>
          </p:nvPr>
        </p:nvSpPr>
        <p:spPr/>
        <p:txBody>
          <a:bodyPr/>
          <a:lstStyle/>
          <a:p>
            <a:fld id="{1CFA82E6-FB16-4D01-BCC5-60240C84FD62}" type="slidenum">
              <a:rPr lang="en-US" smtClean="0"/>
              <a:t>33</a:t>
            </a:fld>
            <a:endParaRPr lang="en-US"/>
          </a:p>
        </p:txBody>
      </p:sp>
    </p:spTree>
    <p:extLst>
      <p:ext uri="{BB962C8B-B14F-4D97-AF65-F5344CB8AC3E}">
        <p14:creationId xmlns:p14="http://schemas.microsoft.com/office/powerpoint/2010/main" val="6813065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5 guidelines included in the Empower Standard 5: Fruit Juice</a:t>
            </a:r>
          </a:p>
          <a:p>
            <a:endParaRPr lang="en-US" baseline="0" dirty="0"/>
          </a:p>
          <a:p>
            <a:r>
              <a:rPr lang="en-US" b="1" baseline="0" dirty="0"/>
              <a:t>Sample Script:</a:t>
            </a:r>
          </a:p>
          <a:p>
            <a:pPr marL="171450" indent="-171450">
              <a:buFont typeface="Arial" panose="020B0604020202020204" pitchFamily="34" charset="0"/>
              <a:buChar char="•"/>
            </a:pPr>
            <a:r>
              <a:rPr lang="en-US" b="0" baseline="0" dirty="0"/>
              <a:t>To create a healthy environment , Empower Standard 5 includes these five guidelines. Let’s talk about them</a:t>
            </a:r>
          </a:p>
          <a:p>
            <a:pPr marL="17145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For facilities that care for infants, fruit juice is not offered to a child age 0 – 11 months.</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Empower facilities do not offer juice more than 2 x per week</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Empower recognizes the need to tailor standards to meet children with special health care needs. Some children with special health care needs may have additional calorie needs and may be required to drink more juice. This is allowable in the Empower guidelines. </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When it is offered, the serving shall be no more than 4 </a:t>
            </a:r>
            <a:r>
              <a:rPr lang="en-US" b="0" baseline="0" dirty="0" err="1"/>
              <a:t>oz</a:t>
            </a:r>
            <a:r>
              <a:rPr lang="en-US" b="0" baseline="0" dirty="0"/>
              <a:t> of juice at one time for children aged 1 – 5 years</a:t>
            </a:r>
          </a:p>
          <a:p>
            <a:pPr marL="628650" lvl="1" indent="-171450">
              <a:buFont typeface="Arial" panose="020B0604020202020204" pitchFamily="34" charset="0"/>
              <a:buChar char="•"/>
            </a:pPr>
            <a:r>
              <a:rPr lang="en-US" b="0" baseline="0" dirty="0"/>
              <a:t>Or, no more than 6 </a:t>
            </a:r>
            <a:r>
              <a:rPr lang="en-US" b="0" baseline="0" dirty="0" err="1"/>
              <a:t>oz</a:t>
            </a:r>
            <a:r>
              <a:rPr lang="en-US" b="0" baseline="0" dirty="0"/>
              <a:t> of juice at one time for children 6 years and older</a:t>
            </a:r>
          </a:p>
          <a:p>
            <a:pPr marL="628650" lvl="1" indent="-171450">
              <a:buFont typeface="Arial" panose="020B0604020202020204" pitchFamily="34" charset="0"/>
              <a:buChar char="•"/>
            </a:pPr>
            <a:r>
              <a:rPr lang="en-US" b="0" baseline="0" dirty="0"/>
              <a:t>Always serve juice in a cup to prevent tooth decay unless there is a special health care need. </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When juice is offered, ensure that only 100% juice is used and it is only offered at structured meal or snack time </a:t>
            </a:r>
          </a:p>
          <a:p>
            <a:pPr marL="628650" lvl="1" indent="-171450">
              <a:buFont typeface="Arial" panose="020B0604020202020204" pitchFamily="34" charset="0"/>
              <a:buChar char="•"/>
            </a:pPr>
            <a:r>
              <a:rPr lang="en-US" b="0" baseline="0" dirty="0"/>
              <a:t>Water and milk are preferred beverage for meal and snack time</a:t>
            </a:r>
          </a:p>
          <a:p>
            <a:pPr marL="1085850" lvl="2"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1CFA82E6-FB16-4D01-BCC5-60240C84FD62}" type="slidenum">
              <a:rPr lang="en-US" smtClean="0"/>
              <a:t>34</a:t>
            </a:fld>
            <a:endParaRPr lang="en-US"/>
          </a:p>
        </p:txBody>
      </p:sp>
    </p:spTree>
    <p:extLst>
      <p:ext uri="{BB962C8B-B14F-4D97-AF65-F5344CB8AC3E}">
        <p14:creationId xmlns:p14="http://schemas.microsoft.com/office/powerpoint/2010/main" val="31350224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6: Family Style Meals</a:t>
            </a:r>
          </a:p>
          <a:p>
            <a:endParaRPr lang="en-US" b="1" baseline="0" dirty="0"/>
          </a:p>
          <a:p>
            <a:r>
              <a:rPr lang="en-US" b="1" baseline="0" dirty="0"/>
              <a:t>Sample Script:</a:t>
            </a:r>
          </a:p>
          <a:p>
            <a:pPr marL="171450" indent="-171450">
              <a:buFont typeface="Arial" panose="020B0604020202020204" pitchFamily="34" charset="0"/>
              <a:buChar char="•"/>
            </a:pPr>
            <a:r>
              <a:rPr lang="en-US" b="0" baseline="0" dirty="0"/>
              <a:t>Let’s keep talking about healthy nutritious meals by taking a look at Family Style Meals, Standard 6.</a:t>
            </a:r>
          </a:p>
        </p:txBody>
      </p:sp>
      <p:sp>
        <p:nvSpPr>
          <p:cNvPr id="4" name="Slide Number Placeholder 3"/>
          <p:cNvSpPr>
            <a:spLocks noGrp="1"/>
          </p:cNvSpPr>
          <p:nvPr>
            <p:ph type="sldNum" sz="quarter" idx="10"/>
          </p:nvPr>
        </p:nvSpPr>
        <p:spPr/>
        <p:txBody>
          <a:bodyPr/>
          <a:lstStyle/>
          <a:p>
            <a:fld id="{4BC04514-724F-4A4C-A75C-3A0A6C72B7C8}" type="slidenum">
              <a:rPr lang="en-US" smtClean="0"/>
              <a:t>35</a:t>
            </a:fld>
            <a:endParaRPr lang="en-US" dirty="0"/>
          </a:p>
        </p:txBody>
      </p:sp>
    </p:spTree>
    <p:extLst>
      <p:ext uri="{BB962C8B-B14F-4D97-AF65-F5344CB8AC3E}">
        <p14:creationId xmlns:p14="http://schemas.microsoft.com/office/powerpoint/2010/main" val="13342631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why Empower included family style meals as part of the Empower curriculum.  </a:t>
            </a:r>
          </a:p>
          <a:p>
            <a:endParaRPr lang="en-US" baseline="0" dirty="0"/>
          </a:p>
          <a:p>
            <a:r>
              <a:rPr lang="en-US" b="1" baseline="0" dirty="0"/>
              <a:t>Sample Script:</a:t>
            </a:r>
          </a:p>
          <a:p>
            <a:r>
              <a:rPr lang="en-US" sz="1200" b="0" i="0" kern="1200" dirty="0">
                <a:solidFill>
                  <a:schemeClr val="tx1"/>
                </a:solidFill>
                <a:effectLst/>
                <a:latin typeface="+mn-lt"/>
                <a:ea typeface="+mn-ea"/>
                <a:cs typeface="+mn-cs"/>
              </a:rPr>
              <a:t>In addition to participating in CACFP</a:t>
            </a:r>
            <a:r>
              <a:rPr lang="en-US" sz="1200" b="0" i="0" kern="1200" baseline="0" dirty="0">
                <a:solidFill>
                  <a:schemeClr val="tx1"/>
                </a:solidFill>
                <a:effectLst/>
                <a:latin typeface="+mn-lt"/>
                <a:ea typeface="+mn-ea"/>
                <a:cs typeface="+mn-cs"/>
              </a:rPr>
              <a:t> and limiting juice, </a:t>
            </a:r>
            <a:r>
              <a:rPr lang="en-US" sz="1200" b="0" i="0" kern="1200" dirty="0">
                <a:solidFill>
                  <a:schemeClr val="tx1"/>
                </a:solidFill>
                <a:effectLst/>
                <a:latin typeface="+mn-lt"/>
                <a:ea typeface="+mn-ea"/>
                <a:cs typeface="+mn-cs"/>
              </a:rPr>
              <a:t>Another way you can encourage healthy eating is by engaging in family-style meals. </a:t>
            </a:r>
          </a:p>
          <a:p>
            <a:r>
              <a:rPr lang="en-US" sz="1200" b="0" i="0" kern="1200" dirty="0">
                <a:solidFill>
                  <a:schemeClr val="tx1"/>
                </a:solidFill>
                <a:effectLst/>
                <a:latin typeface="+mn-lt"/>
                <a:ea typeface="+mn-ea"/>
                <a:cs typeface="+mn-cs"/>
              </a:rPr>
              <a:t>Can</a:t>
            </a:r>
            <a:r>
              <a:rPr lang="en-US" sz="1200" b="0" i="0" kern="1200" baseline="0" dirty="0">
                <a:solidFill>
                  <a:schemeClr val="tx1"/>
                </a:solidFill>
                <a:effectLst/>
                <a:latin typeface="+mn-lt"/>
                <a:ea typeface="+mn-ea"/>
                <a:cs typeface="+mn-cs"/>
              </a:rPr>
              <a:t> anyone tell me what family style meals look like? Pause for responses</a:t>
            </a:r>
          </a:p>
          <a:p>
            <a:r>
              <a:rPr lang="en-US" sz="1200" b="0" i="0" kern="1200" baseline="0" dirty="0">
                <a:solidFill>
                  <a:schemeClr val="tx1"/>
                </a:solidFill>
                <a:effectLst/>
                <a:latin typeface="+mn-lt"/>
                <a:ea typeface="+mn-ea"/>
                <a:cs typeface="+mn-cs"/>
              </a:rPr>
              <a:t>If not identified you can offer: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family style meals, all food is placed in serving bowls on the table and children are encouraged to serve themselves or serve themselves with help from an adult. The adult child care providers sit at the table with the children. Children and child care providers practice good manners in a pleasant mealtime setting.</a:t>
            </a:r>
          </a:p>
          <a:p>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dirty="0"/>
              <a:t>Family style</a:t>
            </a:r>
            <a:r>
              <a:rPr lang="en-US" baseline="0" dirty="0"/>
              <a:t> meals </a:t>
            </a:r>
            <a:r>
              <a:rPr lang="en-US" dirty="0"/>
              <a:t>is a wonderful opportunity to enrich a child’s learning environment</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Creates an opportunity for positive role modeling; kids might try something new if others enjoy it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Encourages self-feeding skills and recognition of hunger cues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Helps children learn about the foods they are eating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Improves language skills as adults and children talk with each other</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Supports social, emotional and motor skill development. </a:t>
            </a:r>
            <a:r>
              <a:rPr lang="en-US" dirty="0"/>
              <a:t>Pouring, serving, and passing food helps children practice independence and it can promote language and motor skills. It teaches the concepts</a:t>
            </a:r>
            <a:r>
              <a:rPr lang="en-US" baseline="0" dirty="0"/>
              <a:t> of sharing, taking turns and table manners.</a:t>
            </a:r>
          </a:p>
          <a:p>
            <a:pPr marL="171450" indent="-171450">
              <a:buFont typeface="Arial" panose="020B0604020202020204" pitchFamily="34" charset="0"/>
              <a:buChar char="•"/>
            </a:pPr>
            <a:endParaRPr lang="en-US" sz="1200" b="0" i="0" kern="1200" baseline="0" dirty="0">
              <a:solidFill>
                <a:schemeClr val="tx1"/>
              </a:solidFill>
              <a:effectLst/>
              <a:latin typeface="+mn-lt"/>
              <a:ea typeface="+mn-ea"/>
              <a:cs typeface="+mn-cs"/>
            </a:endParaRPr>
          </a:p>
          <a:p>
            <a:pPr marL="0" indent="0">
              <a:buFont typeface="Arial" panose="020B0604020202020204" pitchFamily="34" charset="0"/>
              <a:buNone/>
            </a:pPr>
            <a:endParaRPr lang="en-US" sz="1200" b="0" i="0" kern="1200" baseline="0" dirty="0">
              <a:solidFill>
                <a:schemeClr val="tx1"/>
              </a:solidFill>
              <a:effectLst/>
              <a:latin typeface="+mn-lt"/>
              <a:ea typeface="+mn-ea"/>
              <a:cs typeface="+mn-cs"/>
            </a:endParaRP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36</a:t>
            </a:fld>
            <a:endParaRPr lang="en-US" dirty="0"/>
          </a:p>
        </p:txBody>
      </p:sp>
    </p:spTree>
    <p:extLst>
      <p:ext uri="{BB962C8B-B14F-4D97-AF65-F5344CB8AC3E}">
        <p14:creationId xmlns:p14="http://schemas.microsoft.com/office/powerpoint/2010/main" val="4552299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components for family style meals. </a:t>
            </a:r>
          </a:p>
          <a:p>
            <a:endParaRPr lang="en-US" baseline="0" dirty="0"/>
          </a:p>
          <a:p>
            <a:r>
              <a:rPr lang="en-US" b="1"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Family style meals starts with you, staff and child care providers participating in family style meals. This includes sitting at the table, participating in the meal and when possible eating the same food, and interacting positively during meal time. If you haven’t already started family style meals, it is important to seek training or a mentor to help you feel confident in trying a new meal service. Start small with one item that children serve themselves and then expand. This gives you and the children time to get used to a new way of eating.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The next components are about supporting children at family style meals. Children are developmentally ready to participate with family style meals at age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To create a relaxed and enjoyable experience, child-sized serving utensils for food should be used. Food should be placed on the table in child sized serving ware and children should have age appropriate child sized serving utensils to get the food they want. Staff and providers may need to assist younger children and children with special healthcare needs to serve them selves and make food selections.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One of the key ways to promote healthy eating is to help children learn their hunger and full cues. Family style meals provides a perfect opportunity for this as children serve themselves how much and what type of food they want to eat. They learn to share with others by passing food and waiting to take their turn.  It is important that you provide enough food for everyone but allow children to take more or less of a portion size as they need. If you participate in CACFP, family style meals are still reimbursable.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Family style meals are a positive environment where food should never be used for reward or punishment.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Like other standards, share tips and ideas of how families can offer family style meals at home to continue child’s development of healthy eating habits and behaviors at home.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Note for trainers: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Family Style Meals are reimbursable with CACFP as long as there is enough food on the table for each child to take a full portion. They don’t HAVE to take a full portion, but it needs to be available on the table. This includes milk.</a:t>
            </a:r>
            <a:endParaRPr lang="en-US" b="0" dirty="0"/>
          </a:p>
        </p:txBody>
      </p:sp>
      <p:sp>
        <p:nvSpPr>
          <p:cNvPr id="4" name="Slide Number Placeholder 3"/>
          <p:cNvSpPr>
            <a:spLocks noGrp="1"/>
          </p:cNvSpPr>
          <p:nvPr>
            <p:ph type="sldNum" sz="quarter" idx="10"/>
          </p:nvPr>
        </p:nvSpPr>
        <p:spPr/>
        <p:txBody>
          <a:bodyPr/>
          <a:lstStyle/>
          <a:p>
            <a:fld id="{C5BD455A-1E8C-46DE-8C59-D625122C8563}" type="slidenum">
              <a:rPr lang="en-US" smtClean="0"/>
              <a:t>37</a:t>
            </a:fld>
            <a:endParaRPr lang="en-US"/>
          </a:p>
        </p:txBody>
      </p:sp>
    </p:spTree>
    <p:extLst>
      <p:ext uri="{BB962C8B-B14F-4D97-AF65-F5344CB8AC3E}">
        <p14:creationId xmlns:p14="http://schemas.microsoft.com/office/powerpoint/2010/main" val="1343623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a:t>
            </a:r>
            <a:r>
              <a:rPr lang="en-US" b="0" baseline="0" dirty="0"/>
              <a:t> is a knowledge check on family style meals</a:t>
            </a:r>
          </a:p>
          <a:p>
            <a:endParaRPr lang="en-US" b="0" dirty="0"/>
          </a:p>
          <a:p>
            <a:r>
              <a:rPr lang="en-US" b="1" dirty="0"/>
              <a:t>Sample</a:t>
            </a:r>
            <a:r>
              <a:rPr lang="en-US" b="1" baseline="0" dirty="0"/>
              <a:t> Script</a:t>
            </a:r>
            <a:r>
              <a:rPr lang="en-US" b="0" dirty="0"/>
              <a:t>:</a:t>
            </a:r>
            <a:br>
              <a:rPr lang="en-US" b="0" dirty="0"/>
            </a:br>
            <a:r>
              <a:rPr lang="en-US" b="0" dirty="0"/>
              <a:t>- Let’s look at this photo.</a:t>
            </a:r>
            <a:r>
              <a:rPr lang="en-US" b="0" baseline="0" dirty="0"/>
              <a:t> How could we make this a family style snack?</a:t>
            </a:r>
          </a:p>
          <a:p>
            <a:endParaRPr lang="en-US" b="0" dirty="0"/>
          </a:p>
          <a:p>
            <a:r>
              <a:rPr lang="en-US" b="1" dirty="0"/>
              <a:t>Responses looking</a:t>
            </a:r>
            <a:r>
              <a:rPr lang="en-US" b="1" baseline="0" dirty="0"/>
              <a:t> for:</a:t>
            </a:r>
          </a:p>
          <a:p>
            <a:r>
              <a:rPr lang="en-US" b="0" baseline="0" dirty="0"/>
              <a:t>- Teacher needs a place setting</a:t>
            </a:r>
          </a:p>
          <a:p>
            <a:r>
              <a:rPr lang="en-US" b="0" baseline="0" dirty="0"/>
              <a:t>- Add tongs to grab the food </a:t>
            </a:r>
          </a:p>
          <a:p>
            <a:r>
              <a:rPr lang="en-US" b="0" baseline="0" dirty="0"/>
              <a:t>- offer water as a first choice for thirst by adding a water pitcher to the table. </a:t>
            </a:r>
            <a:endParaRPr lang="en-US" b="0" dirty="0"/>
          </a:p>
          <a:p>
            <a:r>
              <a:rPr lang="en-US" dirty="0"/>
              <a:t>- Put</a:t>
            </a:r>
            <a:r>
              <a:rPr lang="en-US" baseline="0" dirty="0"/>
              <a:t> all snack items on the table for children to serve themselves.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38</a:t>
            </a:fld>
            <a:endParaRPr lang="en-US" dirty="0"/>
          </a:p>
        </p:txBody>
      </p:sp>
    </p:spTree>
    <p:extLst>
      <p:ext uri="{BB962C8B-B14F-4D97-AF65-F5344CB8AC3E}">
        <p14:creationId xmlns:p14="http://schemas.microsoft.com/office/powerpoint/2010/main" val="2035183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7</a:t>
            </a:r>
            <a:endParaRPr lang="en-US" b="1" baseline="0" dirty="0"/>
          </a:p>
          <a:p>
            <a:endParaRPr lang="en-US" b="0" baseline="0" dirty="0"/>
          </a:p>
          <a:p>
            <a:r>
              <a:rPr lang="en-US" b="1" baseline="0" dirty="0"/>
              <a:t>Sample Script: </a:t>
            </a:r>
            <a:r>
              <a:rPr lang="en-US" b="0" baseline="0" dirty="0"/>
              <a:t>Standard 7 is how to support good oral health practices in young children. </a:t>
            </a:r>
            <a:endParaRPr lang="en-US" b="1"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39</a:t>
            </a:fld>
            <a:endParaRPr lang="en-US" dirty="0"/>
          </a:p>
        </p:txBody>
      </p:sp>
    </p:spTree>
    <p:extLst>
      <p:ext uri="{BB962C8B-B14F-4D97-AF65-F5344CB8AC3E}">
        <p14:creationId xmlns:p14="http://schemas.microsoft.com/office/powerpoint/2010/main" val="2664927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0" u="none" baseline="0" dirty="0"/>
          </a:p>
          <a:p>
            <a:r>
              <a:rPr lang="en-US" b="1" u="none" baseline="0" dirty="0"/>
              <a:t>Background: </a:t>
            </a:r>
            <a:r>
              <a:rPr lang="en-US" b="0" u="none" baseline="0" dirty="0"/>
              <a:t>This is an opportunity to engage your participants for their expertise in child development and connect with your participants to learn about the goals of their program. Some key takeaways you can talk about on this slide are: </a:t>
            </a:r>
          </a:p>
          <a:p>
            <a:pPr marL="171450" indent="-171450">
              <a:buFont typeface="Arial" panose="020B0604020202020204" pitchFamily="34" charset="0"/>
              <a:buChar char="•"/>
            </a:pPr>
            <a:r>
              <a:rPr lang="en-US" b="0" u="none" dirty="0"/>
              <a:t>The</a:t>
            </a:r>
            <a:r>
              <a:rPr lang="en-US" b="0" u="none" baseline="0" dirty="0"/>
              <a:t> brain is the only organ  that is not fully developed by birth</a:t>
            </a:r>
          </a:p>
          <a:p>
            <a:pPr marL="171450" indent="-171450">
              <a:buFont typeface="Arial" panose="020B0604020202020204" pitchFamily="34" charset="0"/>
              <a:buChar char="•"/>
            </a:pPr>
            <a:r>
              <a:rPr lang="en-US" b="0" u="none" baseline="0" dirty="0"/>
              <a:t>90% of our critical brain development occurs by age 5 </a:t>
            </a:r>
          </a:p>
          <a:p>
            <a:pPr marL="171450" indent="-171450">
              <a:buFont typeface="Arial" panose="020B0604020202020204" pitchFamily="34" charset="0"/>
              <a:buChar char="•"/>
            </a:pPr>
            <a:r>
              <a:rPr lang="en-US" b="0" u="none" baseline="0" dirty="0"/>
              <a:t>Our brains continue to develop through our youth until early adulthood</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Sample Script:</a:t>
            </a: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baseline="0" dirty="0"/>
              <a:t>As you all know, the early years of life shape the growth of their brain. The connections that are made lay the foundation for all future learning to come. </a:t>
            </a:r>
            <a:endParaRPr lang="en-US" dirty="0"/>
          </a:p>
          <a:p>
            <a:pPr marL="171450" indent="-171450">
              <a:buFont typeface="Arial" panose="020B0604020202020204" pitchFamily="34" charset="0"/>
              <a:buChar char="•"/>
            </a:pPr>
            <a:r>
              <a:rPr lang="en-US" dirty="0"/>
              <a:t>Ask</a:t>
            </a:r>
            <a:r>
              <a:rPr lang="en-US" baseline="0" dirty="0"/>
              <a:t> Audience: take a moment to reflect on the changes that occur from birth to high school.</a:t>
            </a:r>
          </a:p>
          <a:p>
            <a:pPr marL="171450" indent="-171450">
              <a:buFont typeface="Arial" panose="020B0604020202020204" pitchFamily="34" charset="0"/>
              <a:buChar char="•"/>
            </a:pPr>
            <a:r>
              <a:rPr lang="en-US" dirty="0"/>
              <a:t>Ninety percent of critical brain develops by age five and the brain</a:t>
            </a:r>
            <a:r>
              <a:rPr lang="en-US" baseline="0" dirty="0"/>
              <a:t> does not fully develop until we are 25. </a:t>
            </a:r>
            <a:endParaRPr lang="en-US"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a:t>
            </a:fld>
            <a:endParaRPr lang="en-US" dirty="0"/>
          </a:p>
        </p:txBody>
      </p:sp>
    </p:spTree>
    <p:extLst>
      <p:ext uri="{BB962C8B-B14F-4D97-AF65-F5344CB8AC3E}">
        <p14:creationId xmlns:p14="http://schemas.microsoft.com/office/powerpoint/2010/main" val="4259825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1" u="sng" dirty="0"/>
          </a:p>
          <a:p>
            <a:r>
              <a:rPr lang="en-US" b="1" dirty="0"/>
              <a:t>Background:</a:t>
            </a:r>
            <a:r>
              <a:rPr lang="en-US" b="1" baseline="0" dirty="0"/>
              <a:t> </a:t>
            </a:r>
            <a:r>
              <a:rPr lang="en-US" b="0" baseline="0" dirty="0"/>
              <a:t>The next set of slides describes the impact that tooth decay has on the child.</a:t>
            </a:r>
            <a:br>
              <a:rPr lang="en-US" b="0" baseline="0" dirty="0"/>
            </a:b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Sample Script: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Did you know tooth decay is actually the #1 cause of school absences?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fact it is estimated that every year, kids miss 51 million hours of school time due to dental problems and visits.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Arizona, it is the most common chronic disease in children under age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(Source: </a:t>
            </a:r>
            <a:r>
              <a:rPr lang="en-US" sz="1200" b="0" i="0" kern="1200" dirty="0">
                <a:solidFill>
                  <a:schemeClr val="tx1"/>
                </a:solidFill>
                <a:effectLst/>
                <a:latin typeface="+mn-lt"/>
                <a:ea typeface="+mn-ea"/>
                <a:cs typeface="+mn-cs"/>
              </a:rPr>
              <a:t>US Department</a:t>
            </a:r>
            <a:r>
              <a:rPr lang="en-US" sz="1200" b="0" i="0" kern="1200" baseline="0" dirty="0">
                <a:solidFill>
                  <a:schemeClr val="tx1"/>
                </a:solidFill>
                <a:effectLst/>
                <a:latin typeface="+mn-lt"/>
                <a:ea typeface="+mn-ea"/>
                <a:cs typeface="+mn-cs"/>
              </a:rPr>
              <a:t> of Health and Human Services, “</a:t>
            </a:r>
            <a:r>
              <a:rPr lang="en-US" sz="1200" b="0" i="0" kern="1200" dirty="0">
                <a:solidFill>
                  <a:schemeClr val="tx1"/>
                </a:solidFill>
                <a:effectLst/>
                <a:latin typeface="+mn-lt"/>
                <a:ea typeface="+mn-ea"/>
                <a:cs typeface="+mn-cs"/>
              </a:rPr>
              <a:t>Oral Health in America: A Report of the Surgeon General”, 2000)</a:t>
            </a:r>
          </a:p>
          <a:p>
            <a:endParaRPr lang="en-US" b="1" dirty="0"/>
          </a:p>
        </p:txBody>
      </p:sp>
      <p:sp>
        <p:nvSpPr>
          <p:cNvPr id="4" name="Slide Number Placeholder 3"/>
          <p:cNvSpPr>
            <a:spLocks noGrp="1"/>
          </p:cNvSpPr>
          <p:nvPr>
            <p:ph type="sldNum" sz="quarter" idx="10"/>
          </p:nvPr>
        </p:nvSpPr>
        <p:spPr/>
        <p:txBody>
          <a:bodyPr/>
          <a:lstStyle/>
          <a:p>
            <a:fld id="{64167A01-2CE6-49F6-A49B-AD0C4324004F}" type="slidenum">
              <a:rPr lang="en-US" smtClean="0"/>
              <a:t>40</a:t>
            </a:fld>
            <a:endParaRPr lang="en-US"/>
          </a:p>
        </p:txBody>
      </p:sp>
    </p:spTree>
    <p:extLst>
      <p:ext uri="{BB962C8B-B14F-4D97-AF65-F5344CB8AC3E}">
        <p14:creationId xmlns:p14="http://schemas.microsoft.com/office/powerpoint/2010/main" val="21554630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sng" strike="noStrike" kern="1200" baseline="0" dirty="0">
                <a:solidFill>
                  <a:schemeClr val="tx1"/>
                </a:solidFill>
                <a:latin typeface="+mn-lt"/>
                <a:ea typeface="+mn-ea"/>
                <a:cs typeface="+mn-cs"/>
              </a:rPr>
              <a:t>Facilitator Notes</a:t>
            </a:r>
          </a:p>
          <a:p>
            <a:r>
              <a:rPr lang="en-US" sz="1200" b="1" i="0" u="none" strike="noStrike" kern="1200" baseline="0" dirty="0">
                <a:solidFill>
                  <a:schemeClr val="tx1"/>
                </a:solidFill>
                <a:latin typeface="+mn-lt"/>
                <a:ea typeface="+mn-ea"/>
                <a:cs typeface="+mn-cs"/>
              </a:rPr>
              <a:t>Background: </a:t>
            </a:r>
            <a:r>
              <a:rPr lang="en-US" sz="1200" b="0" i="0" u="none" strike="noStrike" kern="1200" baseline="0" dirty="0">
                <a:solidFill>
                  <a:schemeClr val="tx1"/>
                </a:solidFill>
                <a:latin typeface="+mn-lt"/>
                <a:ea typeface="+mn-ea"/>
                <a:cs typeface="+mn-cs"/>
              </a:rPr>
              <a:t>This slide is to reinforce the learning from the previous slide about how tooth decay develops.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Sample Script: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While there are several causes of tooth decay among children, there is a common recipe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Take a healthy tooth, add bacteria and dental plaque, add sugar from food particles and let sit over time and you will get tooth decay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So how do we prevent this recipe from forming?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41</a:t>
            </a:fld>
            <a:endParaRPr lang="en-US"/>
          </a:p>
        </p:txBody>
      </p:sp>
    </p:spTree>
    <p:extLst>
      <p:ext uri="{BB962C8B-B14F-4D97-AF65-F5344CB8AC3E}">
        <p14:creationId xmlns:p14="http://schemas.microsoft.com/office/powerpoint/2010/main" val="11363267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i="0" u="none" baseline="0" dirty="0"/>
              <a:t>Background: </a:t>
            </a:r>
            <a:r>
              <a:rPr lang="en-US" b="0" i="0" u="none" baseline="0" dirty="0"/>
              <a:t>This slide is to let the audience know the next set of slides will be about what they as providers are responsible for in the classroom to meet the Empower oral health standard.</a:t>
            </a:r>
          </a:p>
          <a:p>
            <a:endParaRPr lang="en-US" b="0" i="0" u="none" baseline="0" dirty="0"/>
          </a:p>
          <a:p>
            <a:r>
              <a:rPr lang="en-US" b="1" i="0" u="none" baseline="0" dirty="0"/>
              <a:t>Sample Script:</a:t>
            </a:r>
          </a:p>
          <a:p>
            <a:pPr marL="171450" indent="-171450">
              <a:buFont typeface="Arial" panose="020B0604020202020204" pitchFamily="34" charset="0"/>
              <a:buChar char="•"/>
            </a:pPr>
            <a:r>
              <a:rPr lang="en-US" b="0" i="0" u="none" baseline="0" dirty="0"/>
              <a:t>Let’s talk about the three recommendations you are responsible for ensuring while children are in your care</a:t>
            </a:r>
          </a:p>
          <a:p>
            <a:pPr marL="171450" indent="-171450">
              <a:buFont typeface="Arial" panose="020B0604020202020204" pitchFamily="34" charset="0"/>
              <a:buChar char="•"/>
            </a:pPr>
            <a:r>
              <a:rPr lang="en-US" b="0" i="0" u="none" baseline="0" dirty="0"/>
              <a:t>For those of you caring for infants, only put</a:t>
            </a:r>
            <a:r>
              <a:rPr lang="en-US" sz="1200" b="0" i="0" kern="1200" dirty="0">
                <a:solidFill>
                  <a:schemeClr val="tx1"/>
                </a:solidFill>
                <a:effectLst/>
                <a:latin typeface="+mn-lt"/>
                <a:ea typeface="+mn-ea"/>
                <a:cs typeface="+mn-cs"/>
              </a:rPr>
              <a:t> formula, milk or breast milk in bottles. Hold</a:t>
            </a:r>
            <a:r>
              <a:rPr lang="en-US" sz="1200" b="0" i="0" kern="1200" baseline="0" dirty="0">
                <a:solidFill>
                  <a:schemeClr val="tx1"/>
                </a:solidFill>
                <a:effectLst/>
                <a:latin typeface="+mn-lt"/>
                <a:ea typeface="+mn-ea"/>
                <a:cs typeface="+mn-cs"/>
              </a:rPr>
              <a:t> baby while feeding and do not use bottles as pacifiers when putting babies to bed or nap. Infants over 1 generally do not need bottles and can transition to cups or sippy cups</a:t>
            </a:r>
            <a:endParaRPr lang="en-US"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When serving drinks in sippy cups other than water, limit the usage to snack time and meal times.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By serving healthy and scheduled meals and snacks, you can reduce the chance of the tooth decay recipe forming in the children’s mouth.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628650" lvl="1" indent="-171450">
              <a:buFont typeface="Arial" panose="020B0604020202020204" pitchFamily="34" charset="0"/>
              <a:buChar char="•"/>
            </a:pPr>
            <a:endParaRPr lang="en-US" b="0" i="0" u="none" baseline="0" dirty="0"/>
          </a:p>
          <a:p>
            <a:pPr marL="171450" indent="-171450">
              <a:buFont typeface="Arial" panose="020B0604020202020204" pitchFamily="34" charset="0"/>
              <a:buChar char="•"/>
            </a:pPr>
            <a:endParaRPr lang="en-US" b="0" i="0" u="none" baseline="0" dirty="0"/>
          </a:p>
        </p:txBody>
      </p:sp>
      <p:sp>
        <p:nvSpPr>
          <p:cNvPr id="4" name="Slide Number Placeholder 3"/>
          <p:cNvSpPr>
            <a:spLocks noGrp="1"/>
          </p:cNvSpPr>
          <p:nvPr>
            <p:ph type="sldNum" sz="quarter" idx="10"/>
          </p:nvPr>
        </p:nvSpPr>
        <p:spPr/>
        <p:txBody>
          <a:bodyPr/>
          <a:lstStyle/>
          <a:p>
            <a:fld id="{64167A01-2CE6-49F6-A49B-AD0C4324004F}" type="slidenum">
              <a:rPr lang="en-US" smtClean="0"/>
              <a:t>42</a:t>
            </a:fld>
            <a:endParaRPr lang="en-US"/>
          </a:p>
        </p:txBody>
      </p:sp>
    </p:spTree>
    <p:extLst>
      <p:ext uri="{BB962C8B-B14F-4D97-AF65-F5344CB8AC3E}">
        <p14:creationId xmlns:p14="http://schemas.microsoft.com/office/powerpoint/2010/main" val="3048352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i="0" u="none" baseline="0" dirty="0"/>
              <a:t>Background: </a:t>
            </a:r>
            <a:r>
              <a:rPr lang="en-US" b="0" i="0" u="none" baseline="0" dirty="0"/>
              <a:t>This slide is to let the audience know the next set of slides will be about what they as providers can do themselves and involve families to meet the Empower oral health standard.</a:t>
            </a:r>
          </a:p>
          <a:p>
            <a:endParaRPr lang="en-US" b="0" i="0" u="none" baseline="0" dirty="0"/>
          </a:p>
          <a:p>
            <a:r>
              <a:rPr lang="en-US" b="1" i="0" u="none" baseline="0" dirty="0"/>
              <a:t>Sample Script:</a:t>
            </a:r>
          </a:p>
          <a:p>
            <a:pPr marL="171450" indent="-171450">
              <a:buFont typeface="Arial" panose="020B0604020202020204" pitchFamily="34" charset="0"/>
              <a:buChar char="•"/>
            </a:pPr>
            <a:r>
              <a:rPr lang="en-US" b="0" i="0" u="none" baseline="0" dirty="0"/>
              <a:t>Let’s talk about the three recommendations that are specific to the adults that care for the children, both providers and families.</a:t>
            </a:r>
          </a:p>
          <a:p>
            <a:pPr marL="171450" indent="-171450">
              <a:buFont typeface="Arial" panose="020B0604020202020204" pitchFamily="34" charset="0"/>
              <a:buChar char="•"/>
            </a:pPr>
            <a:r>
              <a:rPr lang="en-US" b="0" i="0" u="none" baseline="0" dirty="0"/>
              <a:t>Key messages to share with parents about helping their child keep their teeth healthy. </a:t>
            </a:r>
          </a:p>
          <a:p>
            <a:pPr marL="628650" lvl="1" indent="-171450">
              <a:buFont typeface="Arial" panose="020B0604020202020204" pitchFamily="34" charset="0"/>
              <a:buChar char="•"/>
            </a:pPr>
            <a:r>
              <a:rPr lang="en-US" b="0" i="0" u="none" baseline="0" dirty="0"/>
              <a:t>Help children brush two times a day (morning and night) for two minutes each time. Children will generally need help brushing through age 8. Children with special healthcare needs may always need help depending on their abilities</a:t>
            </a:r>
          </a:p>
          <a:p>
            <a:pPr marL="628650" lvl="1" indent="-171450">
              <a:buFont typeface="Arial" panose="020B0604020202020204" pitchFamily="34" charset="0"/>
              <a:buChar char="•"/>
            </a:pPr>
            <a:r>
              <a:rPr lang="en-US" b="0" i="0" u="none" baseline="0" dirty="0"/>
              <a:t>Take care of your own teeth. Children actually get bacteria that causes tooth decay from the adults in their lives. By taking care of your teeth and not sharing any drinks, you are helping protect their teeth.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0" baseline="0" dirty="0"/>
              <a:t> American Dental Association states it is best for a child to see their dentist within six months of the first tooth arriving or before their first birthday.</a:t>
            </a:r>
          </a:p>
          <a:p>
            <a:pPr marL="628650" lvl="1" indent="-171450">
              <a:buFont typeface="Arial" panose="020B0604020202020204" pitchFamily="34" charset="0"/>
              <a:buChar char="•"/>
            </a:pPr>
            <a:endParaRPr lang="en-US" b="0" i="0" u="none" baseline="0" dirty="0"/>
          </a:p>
          <a:p>
            <a:pPr marL="0" indent="0">
              <a:buFont typeface="Arial" panose="020B0604020202020204" pitchFamily="34" charset="0"/>
              <a:buNone/>
            </a:pPr>
            <a:endParaRPr lang="en-US" b="0" i="0" u="none" baseline="0"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43</a:t>
            </a:fld>
            <a:endParaRPr lang="en-US"/>
          </a:p>
        </p:txBody>
      </p:sp>
    </p:spTree>
    <p:extLst>
      <p:ext uri="{BB962C8B-B14F-4D97-AF65-F5344CB8AC3E}">
        <p14:creationId xmlns:p14="http://schemas.microsoft.com/office/powerpoint/2010/main" val="14443390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provides the opportunity to talk about the option to create a </a:t>
            </a:r>
            <a:r>
              <a:rPr lang="en-US" b="0" u="none" baseline="0" dirty="0" err="1"/>
              <a:t>toothbrushing</a:t>
            </a:r>
            <a:r>
              <a:rPr lang="en-US" b="0" u="none" baseline="0" dirty="0"/>
              <a:t> program as an option in the Empower Standards.</a:t>
            </a:r>
          </a:p>
          <a:p>
            <a:endParaRPr lang="en-US" b="0" u="none" baseline="0" dirty="0"/>
          </a:p>
          <a:p>
            <a:r>
              <a:rPr lang="en-US" b="1" u="none" baseline="0" dirty="0"/>
              <a:t>Sample Script:</a:t>
            </a:r>
          </a:p>
          <a:p>
            <a:pPr marL="171450" indent="-171450">
              <a:buFont typeface="Arial" panose="020B0604020202020204" pitchFamily="34" charset="0"/>
              <a:buChar char="•"/>
            </a:pPr>
            <a:r>
              <a:rPr lang="en-US" dirty="0"/>
              <a:t>ADHS developed a </a:t>
            </a:r>
            <a:r>
              <a:rPr lang="en-US" dirty="0" err="1"/>
              <a:t>toothbrushing</a:t>
            </a:r>
            <a:r>
              <a:rPr lang="en-US" dirty="0"/>
              <a:t> manual to</a:t>
            </a:r>
            <a:r>
              <a:rPr lang="en-US" baseline="0" dirty="0"/>
              <a:t> support Empower Facilities to implement this type of program. This is an option to Supercharge your oral health practice. </a:t>
            </a:r>
          </a:p>
          <a:p>
            <a:pPr marL="171450" indent="-171450">
              <a:buFont typeface="Arial" panose="020B0604020202020204" pitchFamily="34" charset="0"/>
              <a:buChar char="•"/>
            </a:pPr>
            <a:r>
              <a:rPr lang="en-US" baseline="0" dirty="0"/>
              <a:t>You can find this manual on the Empower Website under the Oral Health Standard.</a:t>
            </a:r>
          </a:p>
        </p:txBody>
      </p:sp>
      <p:sp>
        <p:nvSpPr>
          <p:cNvPr id="4" name="Slide Number Placeholder 3"/>
          <p:cNvSpPr>
            <a:spLocks noGrp="1"/>
          </p:cNvSpPr>
          <p:nvPr>
            <p:ph type="sldNum" sz="quarter" idx="10"/>
          </p:nvPr>
        </p:nvSpPr>
        <p:spPr/>
        <p:txBody>
          <a:bodyPr/>
          <a:lstStyle/>
          <a:p>
            <a:fld id="{64167A01-2CE6-49F6-A49B-AD0C4324004F}" type="slidenum">
              <a:rPr lang="en-US" smtClean="0"/>
              <a:t>44</a:t>
            </a:fld>
            <a:endParaRPr lang="en-US"/>
          </a:p>
        </p:txBody>
      </p:sp>
    </p:spTree>
    <p:extLst>
      <p:ext uri="{BB962C8B-B14F-4D97-AF65-F5344CB8AC3E}">
        <p14:creationId xmlns:p14="http://schemas.microsoft.com/office/powerpoint/2010/main" val="27356794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is</a:t>
            </a:r>
            <a:r>
              <a:rPr lang="en-US" b="0" baseline="0" dirty="0"/>
              <a:t> a </a:t>
            </a:r>
            <a:r>
              <a:rPr lang="en-US" b="0" dirty="0"/>
              <a:t>knowledge check applies all concepts – participants must identify what standard is reflected in the picture and what, if any, changes need</a:t>
            </a:r>
            <a:r>
              <a:rPr lang="en-US" b="0" baseline="0" dirty="0"/>
              <a:t> to be made to align with </a:t>
            </a:r>
            <a:r>
              <a:rPr lang="en-US" b="0" dirty="0"/>
              <a:t>Empower would address. </a:t>
            </a:r>
          </a:p>
          <a:p>
            <a:endParaRPr lang="en-US" b="0" dirty="0"/>
          </a:p>
          <a:p>
            <a:r>
              <a:rPr lang="en-US" b="1" dirty="0"/>
              <a:t>Instructions: </a:t>
            </a:r>
          </a:p>
          <a:p>
            <a:r>
              <a:rPr lang="en-US" b="0" dirty="0"/>
              <a:t>For each picture ask participants</a:t>
            </a:r>
            <a:r>
              <a:rPr lang="en-US" b="0" baseline="0" dirty="0"/>
              <a:t> to</a:t>
            </a:r>
            <a:r>
              <a:rPr lang="en-US" b="0" dirty="0"/>
              <a:t>:</a:t>
            </a:r>
            <a:br>
              <a:rPr lang="en-US" b="0" dirty="0"/>
            </a:br>
            <a:r>
              <a:rPr lang="en-US" b="0" dirty="0"/>
              <a:t>- Identify an Empower Standard that may be addressed based on elements noticed in the picture </a:t>
            </a:r>
          </a:p>
          <a:p>
            <a:r>
              <a:rPr lang="en-US" b="0" dirty="0"/>
              <a:t>-Are</a:t>
            </a:r>
            <a:r>
              <a:rPr lang="en-US" b="0" baseline="0" dirty="0"/>
              <a:t> there any additional changes that are needed to improve the practice of the standard represented? </a:t>
            </a:r>
            <a:endParaRPr lang="en-US" b="0" dirty="0"/>
          </a:p>
          <a:p>
            <a:endParaRPr lang="en-US" b="0" dirty="0"/>
          </a:p>
          <a:p>
            <a:r>
              <a:rPr lang="en-US" b="1" dirty="0"/>
              <a:t>Responses looking</a:t>
            </a:r>
            <a:r>
              <a:rPr lang="en-US" b="1" baseline="0" dirty="0"/>
              <a:t> for:</a:t>
            </a:r>
            <a:endParaRPr lang="en-US" b="0" dirty="0"/>
          </a:p>
          <a:p>
            <a:pPr marL="0" indent="0">
              <a:buFontTx/>
              <a:buNone/>
            </a:pPr>
            <a:r>
              <a:rPr lang="en-US" b="0" dirty="0"/>
              <a:t>-Standard 1Physical</a:t>
            </a:r>
            <a:r>
              <a:rPr lang="en-US" b="0" baseline="0" dirty="0"/>
              <a:t> Activity and Standard 2 Sun safety. </a:t>
            </a:r>
          </a:p>
          <a:p>
            <a:pPr marL="171450" indent="-171450">
              <a:buFontTx/>
              <a:buChar char="-"/>
            </a:pPr>
            <a:r>
              <a:rPr lang="en-US" b="0" baseline="0" dirty="0"/>
              <a:t>This could be teacher-led activity and is vigorous activity to shoot hoops.</a:t>
            </a:r>
          </a:p>
          <a:p>
            <a:pPr marL="171450" indent="-171450">
              <a:buFontTx/>
              <a:buChar char="-"/>
            </a:pPr>
            <a:r>
              <a:rPr lang="en-US" b="0" baseline="0" dirty="0"/>
              <a:t>Need to make sure there is a mix of teacher led and free play activity and a mix of moderate and vigorous activity. </a:t>
            </a:r>
          </a:p>
          <a:p>
            <a:pPr marL="171450" indent="-171450">
              <a:buFontTx/>
              <a:buChar char="-"/>
            </a:pPr>
            <a:r>
              <a:rPr lang="en-US" b="0" baseline="0" dirty="0"/>
              <a:t>For sun safety, children could add on hats and sunglasses, make sure they have sun screen, add shade on the play ground </a:t>
            </a:r>
            <a:r>
              <a:rPr lang="en-US" b="0" dirty="0"/>
              <a:t>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45</a:t>
            </a:fld>
            <a:endParaRPr lang="en-US" dirty="0"/>
          </a:p>
        </p:txBody>
      </p:sp>
    </p:spTree>
    <p:extLst>
      <p:ext uri="{BB962C8B-B14F-4D97-AF65-F5344CB8AC3E}">
        <p14:creationId xmlns:p14="http://schemas.microsoft.com/office/powerpoint/2010/main" val="535546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8: Staff &amp; Provider Training</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8 is about supporting staff and child care providers to be the best Empower Superheroes they can be</a:t>
            </a:r>
          </a:p>
        </p:txBody>
      </p:sp>
      <p:sp>
        <p:nvSpPr>
          <p:cNvPr id="4" name="Slide Number Placeholder 3"/>
          <p:cNvSpPr>
            <a:spLocks noGrp="1"/>
          </p:cNvSpPr>
          <p:nvPr>
            <p:ph type="sldNum" sz="quarter" idx="10"/>
          </p:nvPr>
        </p:nvSpPr>
        <p:spPr/>
        <p:txBody>
          <a:bodyPr/>
          <a:lstStyle/>
          <a:p>
            <a:fld id="{4BC04514-724F-4A4C-A75C-3A0A6C72B7C8}" type="slidenum">
              <a:rPr lang="en-US" smtClean="0"/>
              <a:t>46</a:t>
            </a:fld>
            <a:endParaRPr lang="en-US" dirty="0"/>
          </a:p>
        </p:txBody>
      </p:sp>
    </p:spTree>
    <p:extLst>
      <p:ext uri="{BB962C8B-B14F-4D97-AF65-F5344CB8AC3E}">
        <p14:creationId xmlns:p14="http://schemas.microsoft.com/office/powerpoint/2010/main" val="31664296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r>
              <a:rPr lang="en-US" b="0" baseline="0" dirty="0"/>
              <a:t>This slide is to talk about the important role child care providers and staff play in children’s life. </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an Empower superhero, you are critical to the success of Empower at your facility and in the state. </a:t>
            </a:r>
          </a:p>
          <a:p>
            <a:pPr marL="171450" indent="-171450">
              <a:buFont typeface="Arial" panose="020B0604020202020204" pitchFamily="34" charset="0"/>
              <a:buChar char="•"/>
            </a:pPr>
            <a:r>
              <a:rPr lang="en-US" b="0" baseline="0" dirty="0"/>
              <a:t>Standard 8 is about supporting you as you implement Empower. </a:t>
            </a:r>
          </a:p>
          <a:p>
            <a:pPr marL="171450" indent="-171450">
              <a:buFont typeface="Arial" panose="020B0604020202020204" pitchFamily="34" charset="0"/>
              <a:buChar char="•"/>
            </a:pPr>
            <a:r>
              <a:rPr lang="en-US" b="0" baseline="0" dirty="0"/>
              <a:t>Attending trainings allows you to stay up to date on best practices, further your learning about policy development, and energize the way you implement the standards</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47</a:t>
            </a:fld>
            <a:endParaRPr lang="en-US" dirty="0"/>
          </a:p>
        </p:txBody>
      </p:sp>
    </p:spTree>
    <p:extLst>
      <p:ext uri="{BB962C8B-B14F-4D97-AF65-F5344CB8AC3E}">
        <p14:creationId xmlns:p14="http://schemas.microsoft.com/office/powerpoint/2010/main" val="36804208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walk through the key components of Standard 8. </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 staff member of a licensed or certified facility, you are required to complete annual staff training. </a:t>
            </a:r>
          </a:p>
          <a:p>
            <a:pPr marL="171450" indent="-171450">
              <a:buFont typeface="Arial" panose="020B0604020202020204" pitchFamily="34" charset="0"/>
              <a:buChar char="•"/>
            </a:pPr>
            <a:r>
              <a:rPr lang="en-US" b="0" baseline="0" dirty="0"/>
              <a:t>Empower requires that 3 of those training hours is on any of the Empower topics. This applies to all staff and child care providers at the facility. </a:t>
            </a:r>
          </a:p>
          <a:p>
            <a:pPr marL="171450" indent="-171450">
              <a:buFont typeface="Arial" panose="020B0604020202020204" pitchFamily="34" charset="0"/>
              <a:buChar char="•"/>
            </a:pPr>
            <a:r>
              <a:rPr lang="en-US" b="0" baseline="0" dirty="0"/>
              <a:t>Trainings must be developmental and age appropriate</a:t>
            </a:r>
          </a:p>
          <a:p>
            <a:pPr marL="171450" indent="-171450">
              <a:buFont typeface="Arial" panose="020B0604020202020204" pitchFamily="34" charset="0"/>
              <a:buChar char="•"/>
            </a:pPr>
            <a:r>
              <a:rPr lang="en-US" b="0" baseline="0" dirty="0"/>
              <a:t>Today’s training counts! </a:t>
            </a:r>
          </a:p>
          <a:p>
            <a:pPr marL="171450" indent="-171450">
              <a:buFont typeface="Arial" panose="020B0604020202020204" pitchFamily="34" charset="0"/>
              <a:buChar char="•"/>
            </a:pPr>
            <a:r>
              <a:rPr lang="en-US" b="0" baseline="0" dirty="0"/>
              <a:t>Recognizing that program directors often receive the announcements for training opportunity, Empower requires these training opportunities be shared with staff and child care providers. How do you share information about training opportunities at your program? </a:t>
            </a:r>
          </a:p>
          <a:p>
            <a:pPr marL="171450" indent="-171450">
              <a:buFont typeface="Arial" panose="020B0604020202020204" pitchFamily="34" charset="0"/>
              <a:buChar char="•"/>
            </a:pPr>
            <a:r>
              <a:rPr lang="en-US" b="0" baseline="0" dirty="0"/>
              <a:t>It is important that you document and keep a record of each training you attend to count towards this requirement. This could be as simple as keeping a training certificate on file for each staff, or keeping record of sign in sheets for on-site Empower trainings.</a:t>
            </a:r>
          </a:p>
          <a:p>
            <a:endParaRPr lang="en-US" dirty="0"/>
          </a:p>
          <a:p>
            <a:r>
              <a:rPr lang="en-US" b="1" dirty="0"/>
              <a:t>Facilitator’s tips: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DES certified homes are required to complete 6 hours of training, ADHS licensed family homes are required to complete 12 and ADHS licensed centers are required to complete 18 hours annually. </a:t>
            </a:r>
          </a:p>
          <a:p>
            <a:endParaRPr lang="en-US" b="1" dirty="0"/>
          </a:p>
        </p:txBody>
      </p:sp>
      <p:sp>
        <p:nvSpPr>
          <p:cNvPr id="4" name="Slide Number Placeholder 3"/>
          <p:cNvSpPr>
            <a:spLocks noGrp="1"/>
          </p:cNvSpPr>
          <p:nvPr>
            <p:ph type="sldNum" sz="quarter" idx="10"/>
          </p:nvPr>
        </p:nvSpPr>
        <p:spPr/>
        <p:txBody>
          <a:bodyPr/>
          <a:lstStyle/>
          <a:p>
            <a:fld id="{4BC04514-724F-4A4C-A75C-3A0A6C72B7C8}" type="slidenum">
              <a:rPr lang="en-US" smtClean="0"/>
              <a:t>48</a:t>
            </a:fld>
            <a:endParaRPr lang="en-US" dirty="0"/>
          </a:p>
        </p:txBody>
      </p:sp>
    </p:spTree>
    <p:extLst>
      <p:ext uri="{BB962C8B-B14F-4D97-AF65-F5344CB8AC3E}">
        <p14:creationId xmlns:p14="http://schemas.microsoft.com/office/powerpoint/2010/main" val="37407428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9</a:t>
            </a:r>
            <a:endParaRPr lang="en-US" b="1" baseline="0" dirty="0"/>
          </a:p>
          <a:p>
            <a:endParaRPr lang="en-US" b="0" baseline="0" dirty="0"/>
          </a:p>
          <a:p>
            <a:r>
              <a:rPr lang="en-US" b="1" baseline="0" dirty="0"/>
              <a:t>Sample Script: </a:t>
            </a:r>
            <a:r>
              <a:rPr lang="en-US" b="0" baseline="0" dirty="0"/>
              <a:t>Standard 9 is how to support families and staff to be tobacco free</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49</a:t>
            </a:fld>
            <a:endParaRPr lang="en-US" dirty="0"/>
          </a:p>
        </p:txBody>
      </p:sp>
    </p:spTree>
    <p:extLst>
      <p:ext uri="{BB962C8B-B14F-4D97-AF65-F5344CB8AC3E}">
        <p14:creationId xmlns:p14="http://schemas.microsoft.com/office/powerpoint/2010/main" val="3869967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is a content slide to talk about the important role of child care providers. </a:t>
            </a:r>
          </a:p>
          <a:p>
            <a:endParaRPr lang="en-US" b="1"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Whether you are caring for infants or school age children, the environment you provide for children and their families to learn and grow can set them up for success in life. </a:t>
            </a:r>
            <a:r>
              <a:rPr lang="en-US" u="none" baseline="0" dirty="0"/>
              <a:t> </a:t>
            </a:r>
          </a:p>
          <a:p>
            <a:pPr marL="171450" indent="-171450">
              <a:buFont typeface="Arial" panose="020B0604020202020204" pitchFamily="34" charset="0"/>
              <a:buChar char="•"/>
            </a:pPr>
            <a:r>
              <a:rPr lang="en-US" u="none" baseline="0" dirty="0"/>
              <a:t>A positive and healthy environment and the relationships with caregivers are key. </a:t>
            </a:r>
          </a:p>
          <a:p>
            <a:pPr marL="171450" indent="-171450">
              <a:buFont typeface="Arial" panose="020B0604020202020204" pitchFamily="34" charset="0"/>
              <a:buChar char="•"/>
            </a:pPr>
            <a:r>
              <a:rPr lang="en-US" b="0" u="none" baseline="0" dirty="0"/>
              <a:t>Children are open at young ages and we can help them form positive impressions and healthy wirings for life. </a:t>
            </a:r>
          </a:p>
          <a:p>
            <a:pPr marL="171450" indent="-171450">
              <a:buFont typeface="Arial" panose="020B0604020202020204" pitchFamily="34" charset="0"/>
              <a:buChar char="•"/>
            </a:pPr>
            <a:endParaRPr lang="en-US" b="0"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5</a:t>
            </a:fld>
            <a:endParaRPr lang="en-US"/>
          </a:p>
        </p:txBody>
      </p:sp>
    </p:spTree>
    <p:extLst>
      <p:ext uri="{BB962C8B-B14F-4D97-AF65-F5344CB8AC3E}">
        <p14:creationId xmlns:p14="http://schemas.microsoft.com/office/powerpoint/2010/main" val="6379541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is to share information about the health effects of second hand smoke.</a:t>
            </a:r>
          </a:p>
          <a:p>
            <a:endParaRPr lang="en-US" b="0"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Cigarette smoke contains more than 7,000 chemicals and compounds. Hundreds are toxic and more than 70 cause cancer. Tobacco smoke itself is a known human carcinogen. </a:t>
            </a:r>
            <a:endParaRPr lang="en-US" b="1" u="none" baseline="0" dirty="0"/>
          </a:p>
          <a:p>
            <a:pPr marL="171450" indent="-171450">
              <a:buFont typeface="Arial" panose="020B0604020202020204" pitchFamily="34" charset="0"/>
              <a:buChar char="•"/>
            </a:pPr>
            <a:r>
              <a:rPr lang="en-US" sz="1200" b="0" i="0" u="none" kern="1200" baseline="0" dirty="0">
                <a:solidFill>
                  <a:schemeClr val="tx1"/>
                </a:solidFill>
                <a:effectLst/>
                <a:latin typeface="+mn-lt"/>
                <a:ea typeface="+mn-ea"/>
                <a:cs typeface="+mn-cs"/>
              </a:rPr>
              <a:t>Two out of every five children are exposed to second hand smoke, or the smoke we can see when smokers exhale.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 children, secondhand smoke causes the following:</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Ear infections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More frequent and severe asthma attacks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Respiratory symptoms (for example, coughing, sneezing, and shortness of breath)</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Respiratory infections (bronchitis and pneumonia)</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A greater risk for sudden infant death syndrome (SIDS)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A greater ri</a:t>
            </a:r>
            <a:r>
              <a:rPr lang="en-US" sz="1200" b="0" i="0" kern="1200" baseline="0" dirty="0">
                <a:solidFill>
                  <a:schemeClr val="tx1"/>
                </a:solidFill>
                <a:effectLst/>
                <a:latin typeface="+mn-lt"/>
                <a:ea typeface="+mn-ea"/>
                <a:cs typeface="+mn-cs"/>
              </a:rPr>
              <a:t>sk of being low-weight at birth</a:t>
            </a:r>
          </a:p>
          <a:p>
            <a:pPr marL="0" indent="0">
              <a:buFont typeface="Arial" panose="020B0604020202020204" pitchFamily="34" charset="0"/>
              <a:buNone/>
            </a:pPr>
            <a:endParaRPr lang="en-US"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In Adults who never smoked, second hand smoke can cause heart disease, lung cancer and stroke.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Thirdhand</a:t>
            </a:r>
            <a:r>
              <a:rPr lang="en-US" b="0" baseline="0" dirty="0"/>
              <a:t> smoke is the residue that accumulates over time on surfaces like floors, tables and cars.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Babies and</a:t>
            </a:r>
            <a:r>
              <a:rPr lang="en-US" sz="1200" b="0" i="0" kern="1200" baseline="0" dirty="0">
                <a:solidFill>
                  <a:schemeClr val="tx1"/>
                </a:solidFill>
                <a:effectLst/>
                <a:latin typeface="+mn-lt"/>
                <a:ea typeface="+mn-ea"/>
                <a:cs typeface="+mn-cs"/>
              </a:rPr>
              <a:t> toddlers are most at risk for thirdhand smoke exposure</a:t>
            </a:r>
            <a:r>
              <a:rPr lang="en-US" sz="1200" b="0" i="0" kern="1200" dirty="0">
                <a:solidFill>
                  <a:schemeClr val="tx1"/>
                </a:solidFill>
                <a:effectLst/>
                <a:latin typeface="+mn-lt"/>
                <a:ea typeface="+mn-ea"/>
                <a:cs typeface="+mn-cs"/>
              </a:rPr>
              <a:t> because they are closer to the contaminated surface. They crawl</a:t>
            </a:r>
            <a:r>
              <a:rPr lang="en-US" sz="1200" b="0" i="0" kern="1200" baseline="0" dirty="0">
                <a:solidFill>
                  <a:schemeClr val="tx1"/>
                </a:solidFill>
                <a:effectLst/>
                <a:latin typeface="+mn-lt"/>
                <a:ea typeface="+mn-ea"/>
                <a:cs typeface="+mn-cs"/>
              </a:rPr>
              <a:t> on floors are held closely to clothing and even tend to touch or mouth contaminated items. </a:t>
            </a:r>
            <a:r>
              <a:rPr lang="en-US" sz="1200" dirty="0">
                <a:sym typeface="Calibri" charset="0"/>
              </a:rPr>
              <a:t>Exposure to thirdhand smoke is especially dangerous to</a:t>
            </a:r>
            <a:r>
              <a:rPr lang="en-US" sz="1200" baseline="0" dirty="0">
                <a:sym typeface="Calibri" charset="0"/>
              </a:rPr>
              <a:t> young children</a:t>
            </a:r>
            <a:r>
              <a:rPr lang="en-US" sz="1200" dirty="0">
                <a:sym typeface="Calibri" charset="0"/>
              </a:rPr>
              <a:t> and infants because their brains and organ systems are still developing and are more susceptible to low levels of toxins</a:t>
            </a:r>
            <a:endParaRPr lang="en-US"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https://www.cdc.gov/tobacco/data_statistics/fact_sheets/secondhand_smoke/general_facts/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Source: </a:t>
            </a:r>
            <a:r>
              <a:rPr lang="en-US" dirty="0"/>
              <a:t>How Can We Protect our Children: Centers for Disease Control and Prevention</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50</a:t>
            </a:fld>
            <a:endParaRPr lang="en-US"/>
          </a:p>
        </p:txBody>
      </p:sp>
    </p:spTree>
    <p:extLst>
      <p:ext uri="{BB962C8B-B14F-4D97-AF65-F5344CB8AC3E}">
        <p14:creationId xmlns:p14="http://schemas.microsoft.com/office/powerpoint/2010/main" val="35451892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an interactive activity to help your participants actively learn some smoking facts.</a:t>
            </a:r>
          </a:p>
          <a:p>
            <a:endParaRPr lang="en-US" b="0" baseline="0" dirty="0"/>
          </a:p>
          <a:p>
            <a:r>
              <a:rPr lang="en-US" b="1" baseline="0" dirty="0"/>
              <a:t>Instructions:</a:t>
            </a:r>
          </a:p>
          <a:p>
            <a:r>
              <a:rPr lang="en-US" b="0" baseline="0" dirty="0"/>
              <a:t>This activity will involves movement. You will ask the participants to move when the statement is true and not move when the statement if false. You can tailor the movement to your participants. In the sample script we use standing and sitting, but you could ask your participants to stand and run in place if the statement is true or for those with limited physical abilities, you could ask them to raise their hands if the statement is true and keep hands in their lap if the statement if false. </a:t>
            </a:r>
          </a:p>
          <a:p>
            <a:pPr marL="0" indent="0">
              <a:buFont typeface="Arial" panose="020B0604020202020204" pitchFamily="34" charset="0"/>
              <a:buNone/>
            </a:pPr>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I am going to read you a statement. Please stand if you think that statement is true and stay seated if it is false</a:t>
            </a:r>
          </a:p>
          <a:p>
            <a:pPr marL="171450" indent="-171450">
              <a:buFont typeface="Arial" panose="020B0604020202020204" pitchFamily="34" charset="0"/>
              <a:buChar char="•"/>
            </a:pPr>
            <a:r>
              <a:rPr lang="en-US" b="0" baseline="0" dirty="0"/>
              <a:t>Ready?</a:t>
            </a:r>
          </a:p>
          <a:p>
            <a:pPr marL="171450" indent="-171450">
              <a:buFont typeface="Arial" panose="020B0604020202020204" pitchFamily="34" charset="0"/>
              <a:buChar char="•"/>
            </a:pPr>
            <a:r>
              <a:rPr lang="en-US" b="0" baseline="0" dirty="0"/>
              <a:t>(click to advance slide)</a:t>
            </a:r>
          </a:p>
          <a:p>
            <a:pPr marL="0" indent="0">
              <a:buNone/>
            </a:pPr>
            <a:r>
              <a:rPr lang="en-US" b="0" baseline="0" dirty="0"/>
              <a:t>Read 1</a:t>
            </a:r>
            <a:r>
              <a:rPr lang="en-US" b="0" baseline="30000" dirty="0"/>
              <a:t>st</a:t>
            </a:r>
            <a:r>
              <a:rPr lang="en-US" b="0" baseline="0" dirty="0"/>
              <a:t> statement: “</a:t>
            </a:r>
            <a:r>
              <a:rPr lang="en-US" altLang="en-US" dirty="0"/>
              <a:t>Approximately 70% of tobacco users are thinking about quitting at any given time”</a:t>
            </a:r>
          </a:p>
          <a:p>
            <a:pPr marL="628650" lvl="1" indent="-171450">
              <a:buFont typeface="Arial" panose="020B0604020202020204" pitchFamily="34" charset="0"/>
              <a:buChar char="•"/>
            </a:pPr>
            <a:r>
              <a:rPr lang="en-US" b="0" baseline="0" dirty="0"/>
              <a:t>Pause for participants to move</a:t>
            </a:r>
          </a:p>
          <a:p>
            <a:pPr marL="628650" lvl="1" indent="-171450">
              <a:buFont typeface="Arial" panose="020B0604020202020204" pitchFamily="34" charset="0"/>
              <a:buChar char="•"/>
            </a:pPr>
            <a:r>
              <a:rPr lang="en-US" b="0" baseline="0" dirty="0"/>
              <a:t>Read answer:</a:t>
            </a:r>
          </a:p>
          <a:p>
            <a:pPr marL="628650" lvl="1" indent="-171450">
              <a:buFont typeface="Arial" panose="020B0604020202020204" pitchFamily="34" charset="0"/>
              <a:buChar char="•"/>
            </a:pPr>
            <a:r>
              <a:rPr lang="en-US" b="1" dirty="0"/>
              <a:t>True </a:t>
            </a:r>
            <a:r>
              <a:rPr lang="en-US" dirty="0"/>
              <a:t>-  Most</a:t>
            </a:r>
            <a:r>
              <a:rPr lang="en-US" baseline="0" dirty="0"/>
              <a:t> smokers want to quit smoking (ADHS Tobacco Program)</a:t>
            </a:r>
            <a:r>
              <a:rPr lang="en-US" dirty="0"/>
              <a:t> </a:t>
            </a:r>
          </a:p>
          <a:p>
            <a:pPr marL="171450" lvl="0" indent="-171450">
              <a:buFont typeface="Arial" panose="020B0604020202020204" pitchFamily="34" charset="0"/>
              <a:buChar cha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statement #2 “</a:t>
            </a:r>
            <a:r>
              <a:rPr lang="en-US" altLang="en-US" sz="1200" dirty="0"/>
              <a:t>Between 20-30% of tobacco users will make a quit attempt this year”</a:t>
            </a:r>
            <a:endParaRPr lang="en-US" sz="120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FALSE</a:t>
            </a:r>
            <a:r>
              <a:rPr lang="en-US" dirty="0"/>
              <a:t>-</a:t>
            </a:r>
            <a:r>
              <a:rPr lang="en-US" baseline="0" dirty="0"/>
              <a:t> 40-50% of tobacco users will make a quit attempt this year. That’s almost 1 in every 2 smokers. </a:t>
            </a:r>
            <a:r>
              <a:rPr lang="en-US" dirty="0"/>
              <a:t> (ADHS</a:t>
            </a:r>
            <a:r>
              <a:rPr lang="en-US" baseline="0" dirty="0"/>
              <a:t> Tobacco Program)</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3</a:t>
            </a:r>
            <a:r>
              <a:rPr lang="en-US" baseline="30000" dirty="0"/>
              <a:t>rd</a:t>
            </a:r>
            <a:r>
              <a:rPr lang="en-US" baseline="0" dirty="0"/>
              <a:t> statement: “</a:t>
            </a:r>
            <a:r>
              <a:rPr lang="en-US" altLang="en-US" sz="1200" dirty="0"/>
              <a:t>Less than 3% of tobacco users will be able to quit successfully without assistance</a:t>
            </a:r>
            <a:r>
              <a:rPr lang="en-US" sz="1200" dirty="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a:buFont typeface="Arial" charset="0"/>
              <a:buNone/>
              <a:defRPr/>
            </a:pPr>
            <a:r>
              <a:rPr lang="en-US" b="1" dirty="0"/>
              <a:t>True</a:t>
            </a:r>
            <a:r>
              <a:rPr lang="en-US" dirty="0"/>
              <a:t> – Quitting</a:t>
            </a:r>
            <a:r>
              <a:rPr lang="en-US" baseline="0" dirty="0"/>
              <a:t> cold turkey is hard. Research shows that  behavioral support, like </a:t>
            </a:r>
            <a:r>
              <a:rPr lang="en-US" baseline="0" dirty="0" err="1"/>
              <a:t>ASHLine</a:t>
            </a:r>
            <a:r>
              <a:rPr lang="en-US" baseline="0" dirty="0"/>
              <a:t>, and medications that help alleviate withdrawal and cravings are effective and using both increases chances for success. (</a:t>
            </a:r>
            <a:r>
              <a:rPr lang="en-US" sz="1400" dirty="0">
                <a:sym typeface="Calibri" charset="0"/>
              </a:rPr>
              <a:t>Fiore MC, Bailey WC, Cohen SJ, et al. </a:t>
            </a:r>
            <a:r>
              <a:rPr lang="en-US" sz="1400" i="1" dirty="0">
                <a:sym typeface="Calibri" charset="0"/>
              </a:rPr>
              <a:t>Treating Tobacco Use and Dependence</a:t>
            </a:r>
            <a:r>
              <a:rPr lang="en-US" sz="1400" dirty="0">
                <a:sym typeface="Calibri" charset="0"/>
              </a:rPr>
              <a:t>. Clinical Practice Guideline. Rockville, MD: U.S. Department of Health and Human Services. Public Health Service. June 2008.)</a:t>
            </a:r>
          </a:p>
          <a:p>
            <a:pPr marL="171450" indent="-171450">
              <a:buFont typeface="Arial" panose="020B0604020202020204" pitchFamily="34" charset="0"/>
              <a:buChar char="•"/>
              <a:defRPr/>
            </a:pPr>
            <a:r>
              <a:rPr lang="en-US" dirty="0"/>
              <a:t>Thank</a:t>
            </a:r>
            <a:r>
              <a:rPr lang="en-US" baseline="0" dirty="0"/>
              <a:t> you for participating in our activity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You can now take a seat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Animation: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There are three animations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1</a:t>
            </a:r>
            <a:r>
              <a:rPr lang="en-US" b="0" baseline="30000" dirty="0"/>
              <a:t>st</a:t>
            </a:r>
            <a:r>
              <a:rPr lang="en-US" b="0" baseline="0" dirty="0"/>
              <a:t> click make the first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2</a:t>
            </a:r>
            <a:r>
              <a:rPr lang="en-US" b="0" baseline="30000" dirty="0"/>
              <a:t>nd</a:t>
            </a:r>
            <a:r>
              <a:rPr lang="en-US" b="0" baseline="0" dirty="0"/>
              <a:t> click makes the second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3</a:t>
            </a:r>
            <a:r>
              <a:rPr lang="en-US" b="0" baseline="30000" dirty="0"/>
              <a:t>rd</a:t>
            </a:r>
            <a:r>
              <a:rPr lang="en-US" b="0" baseline="0" dirty="0"/>
              <a:t> click makes the third text box appear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51</a:t>
            </a:fld>
            <a:endParaRPr lang="en-US"/>
          </a:p>
        </p:txBody>
      </p:sp>
    </p:spTree>
    <p:extLst>
      <p:ext uri="{BB962C8B-B14F-4D97-AF65-F5344CB8AC3E}">
        <p14:creationId xmlns:p14="http://schemas.microsoft.com/office/powerpoint/2010/main" val="790026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talk about what is required to fully implement the </a:t>
            </a:r>
            <a:r>
              <a:rPr lang="en-US" b="0" baseline="0" dirty="0" err="1"/>
              <a:t>ASHLine</a:t>
            </a:r>
            <a:r>
              <a:rPr lang="en-US" b="0" baseline="0" dirty="0"/>
              <a:t> Standard #9.</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an Empower Facility, you are required to make information on the dangers of second and thirdhand smoke available to families and staff. </a:t>
            </a:r>
          </a:p>
          <a:p>
            <a:pPr marL="171450" indent="-171450">
              <a:buFont typeface="Arial" panose="020B0604020202020204" pitchFamily="34" charset="0"/>
              <a:buChar char="•"/>
            </a:pPr>
            <a:r>
              <a:rPr lang="en-US" b="0" baseline="0" dirty="0"/>
              <a:t>This information must be available in English and Spanish</a:t>
            </a:r>
          </a:p>
          <a:p>
            <a:pPr marL="171450" indent="-171450">
              <a:buFont typeface="Arial" panose="020B0604020202020204" pitchFamily="34" charset="0"/>
              <a:buChar char="•"/>
            </a:pPr>
            <a:r>
              <a:rPr lang="en-US" b="0" baseline="0" dirty="0"/>
              <a:t>At a minimum it should be provided annually.</a:t>
            </a:r>
          </a:p>
          <a:p>
            <a:pPr marL="171450"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52</a:t>
            </a:fld>
            <a:endParaRPr lang="en-US"/>
          </a:p>
        </p:txBody>
      </p:sp>
    </p:spTree>
    <p:extLst>
      <p:ext uri="{BB962C8B-B14F-4D97-AF65-F5344CB8AC3E}">
        <p14:creationId xmlns:p14="http://schemas.microsoft.com/office/powerpoint/2010/main" val="21228814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talk about the optional </a:t>
            </a:r>
            <a:r>
              <a:rPr lang="en-US" b="0" baseline="0" dirty="0" err="1"/>
              <a:t>ASHLine</a:t>
            </a:r>
            <a:r>
              <a:rPr lang="en-US" b="0" baseline="0" dirty="0"/>
              <a:t> training to enhance the implementation of the </a:t>
            </a:r>
            <a:r>
              <a:rPr lang="en-US" b="0" baseline="0" dirty="0" err="1"/>
              <a:t>ASHLine</a:t>
            </a:r>
            <a:r>
              <a:rPr lang="en-US" b="0" baseline="0" dirty="0"/>
              <a:t> Standard #9.</a:t>
            </a:r>
          </a:p>
          <a:p>
            <a:endParaRPr lang="en-US" baseline="0" dirty="0"/>
          </a:p>
          <a:p>
            <a:r>
              <a:rPr lang="en-US" b="1" baseline="0" dirty="0"/>
              <a:t>Sample Script:</a:t>
            </a:r>
          </a:p>
          <a:p>
            <a:pPr marL="171450" indent="-171450">
              <a:buFont typeface="Arial" panose="020B0604020202020204" pitchFamily="34" charset="0"/>
              <a:buChar char="•"/>
            </a:pPr>
            <a:r>
              <a:rPr lang="en-US" sz="1200" b="0" dirty="0">
                <a:solidFill>
                  <a:schemeClr val="tx1"/>
                </a:solidFill>
              </a:rPr>
              <a:t>If</a:t>
            </a:r>
            <a:r>
              <a:rPr lang="en-US" sz="1200" b="0" baseline="0" dirty="0">
                <a:solidFill>
                  <a:schemeClr val="tx1"/>
                </a:solidFill>
              </a:rPr>
              <a:t> your facility wants to supercharge your support for families and staff, then you may want to consider the option to participate in the </a:t>
            </a:r>
            <a:r>
              <a:rPr lang="en-US" sz="1200" b="0" baseline="0" dirty="0" err="1">
                <a:solidFill>
                  <a:schemeClr val="tx1"/>
                </a:solidFill>
              </a:rPr>
              <a:t>ASHLine</a:t>
            </a:r>
            <a:r>
              <a:rPr lang="en-US" sz="1200" b="0" baseline="0" dirty="0">
                <a:solidFill>
                  <a:schemeClr val="tx1"/>
                </a:solidFill>
              </a:rPr>
              <a:t> program.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solidFill>
                  <a:schemeClr val="tx1"/>
                </a:solidFill>
              </a:rPr>
              <a:t>By participating in the program</a:t>
            </a:r>
            <a:r>
              <a:rPr lang="en-US" sz="1200" b="0" dirty="0">
                <a:solidFill>
                  <a:schemeClr val="tx1"/>
                </a:solidFill>
              </a:rPr>
              <a:t>, </a:t>
            </a:r>
            <a:r>
              <a:rPr lang="en-US" sz="1200" b="0" dirty="0" err="1">
                <a:solidFill>
                  <a:schemeClr val="tx1"/>
                </a:solidFill>
              </a:rPr>
              <a:t>ASHLine</a:t>
            </a:r>
            <a:r>
              <a:rPr lang="en-US" sz="1200" b="0" dirty="0">
                <a:solidFill>
                  <a:schemeClr val="tx1"/>
                </a:solidFill>
              </a:rPr>
              <a:t> will provide a 30-minute free training about referring tobacco users to the </a:t>
            </a:r>
            <a:r>
              <a:rPr lang="en-US" sz="1200" b="0" dirty="0" err="1">
                <a:solidFill>
                  <a:schemeClr val="tx1"/>
                </a:solidFill>
              </a:rPr>
              <a:t>ASHLine</a:t>
            </a:r>
            <a:r>
              <a:rPr lang="en-US" sz="1200" b="0" dirty="0">
                <a:solidFill>
                  <a:schemeClr val="tx1"/>
                </a:solidFill>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64167A01-2CE6-49F6-A49B-AD0C4324004F}" type="slidenum">
              <a:rPr lang="en-US" smtClean="0"/>
              <a:t>53</a:t>
            </a:fld>
            <a:endParaRPr lang="en-US"/>
          </a:p>
        </p:txBody>
      </p:sp>
    </p:spTree>
    <p:extLst>
      <p:ext uri="{BB962C8B-B14F-4D97-AF65-F5344CB8AC3E}">
        <p14:creationId xmlns:p14="http://schemas.microsoft.com/office/powerpoint/2010/main" val="24106668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10</a:t>
            </a:r>
            <a:endParaRPr lang="en-US" b="1" baseline="0" dirty="0"/>
          </a:p>
          <a:p>
            <a:endParaRPr lang="en-US" b="0" baseline="0" dirty="0"/>
          </a:p>
          <a:p>
            <a:r>
              <a:rPr lang="en-US" b="1" baseline="0" dirty="0"/>
              <a:t>Sample Script: </a:t>
            </a:r>
          </a:p>
          <a:p>
            <a:r>
              <a:rPr lang="en-US" b="0" baseline="0" dirty="0"/>
              <a:t>Standard 10 furthers creating a tobacco free zone for kids by creating a smoke-free environment. </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54</a:t>
            </a:fld>
            <a:endParaRPr lang="en-US" dirty="0"/>
          </a:p>
        </p:txBody>
      </p:sp>
    </p:spTree>
    <p:extLst>
      <p:ext uri="{BB962C8B-B14F-4D97-AF65-F5344CB8AC3E}">
        <p14:creationId xmlns:p14="http://schemas.microsoft.com/office/powerpoint/2010/main" val="5826763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to outline the components of Standard 10</a:t>
            </a:r>
          </a:p>
          <a:p>
            <a:endParaRPr lang="en-US" b="0" baseline="0" dirty="0"/>
          </a:p>
          <a:p>
            <a:r>
              <a:rPr lang="en-US" b="1" baseline="0" dirty="0"/>
              <a:t>Sample Script:</a:t>
            </a:r>
            <a:endParaRPr lang="en-US" b="0" baseline="0" dirty="0"/>
          </a:p>
          <a:p>
            <a:r>
              <a:rPr lang="en-US" dirty="0"/>
              <a:t>There are four</a:t>
            </a:r>
            <a:r>
              <a:rPr lang="en-US" baseline="0" dirty="0"/>
              <a:t> key ways to implement this standard:</a:t>
            </a:r>
          </a:p>
          <a:p>
            <a:pPr marL="228600" indent="-228600">
              <a:buAutoNum type="arabicParenR"/>
            </a:pPr>
            <a:r>
              <a:rPr lang="en-US" baseline="0" dirty="0"/>
              <a:t>Abide by the existing law that applies to your facility, like the Smoke Free Arizona law</a:t>
            </a:r>
          </a:p>
          <a:p>
            <a:pPr marL="228600" indent="-228600">
              <a:buAutoNum type="arabicParenR"/>
            </a:pPr>
            <a:r>
              <a:rPr lang="en-US" baseline="0" dirty="0"/>
              <a:t>Create and display a smoke free policy</a:t>
            </a:r>
          </a:p>
          <a:p>
            <a:pPr marL="228600" indent="-228600">
              <a:buAutoNum type="arabicParenR"/>
            </a:pPr>
            <a:r>
              <a:rPr lang="en-US" baseline="0" dirty="0"/>
              <a:t>Communicate the facility’s smoke free policy with families, visitors and staff</a:t>
            </a:r>
          </a:p>
          <a:p>
            <a:pPr marL="228600" indent="-228600">
              <a:buAutoNum type="arabicParenR"/>
            </a:pPr>
            <a:r>
              <a:rPr lang="en-US" baseline="0" dirty="0"/>
              <a:t>Post the Smoke Free sign that Empower provides in your enrollment pack. </a:t>
            </a: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55</a:t>
            </a:fld>
            <a:endParaRPr lang="en-US"/>
          </a:p>
        </p:txBody>
      </p:sp>
    </p:spTree>
    <p:extLst>
      <p:ext uri="{BB962C8B-B14F-4D97-AF65-F5344CB8AC3E}">
        <p14:creationId xmlns:p14="http://schemas.microsoft.com/office/powerpoint/2010/main" val="4473621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the next section of material on family engagement. </a:t>
            </a:r>
            <a:endParaRPr lang="en-US" b="1" baseline="0" dirty="0"/>
          </a:p>
          <a:p>
            <a:endParaRPr lang="en-US" baseline="0" dirty="0"/>
          </a:p>
          <a:p>
            <a:r>
              <a:rPr lang="en-US" b="1" baseline="0" dirty="0"/>
              <a:t>Sample Script:</a:t>
            </a:r>
          </a:p>
          <a:p>
            <a:pPr marL="171450" indent="-171450">
              <a:buFont typeface="Arial" panose="020B0604020202020204" pitchFamily="34" charset="0"/>
              <a:buChar char="•"/>
            </a:pPr>
            <a:r>
              <a:rPr lang="en-US" b="0" baseline="0" dirty="0"/>
              <a:t>We’ve started to think about how we engage families in these discussions. </a:t>
            </a:r>
          </a:p>
          <a:p>
            <a:pPr marL="171450" indent="-171450">
              <a:buFont typeface="Arial" panose="020B0604020202020204" pitchFamily="34" charset="0"/>
              <a:buChar char="•"/>
            </a:pPr>
            <a:r>
              <a:rPr lang="en-US" b="0" baseline="0" dirty="0"/>
              <a:t>Let’s explore some of the best practice ways to engage families.</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56</a:t>
            </a:fld>
            <a:endParaRPr lang="en-US"/>
          </a:p>
        </p:txBody>
      </p:sp>
    </p:spTree>
    <p:extLst>
      <p:ext uri="{BB962C8B-B14F-4D97-AF65-F5344CB8AC3E}">
        <p14:creationId xmlns:p14="http://schemas.microsoft.com/office/powerpoint/2010/main" val="3037667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This slide provides some best practices and tips for working with parents to promote good health practices at home.</a:t>
            </a:r>
          </a:p>
          <a:p>
            <a:endParaRPr lang="en-US" b="0" u="none" baseline="0" dirty="0"/>
          </a:p>
          <a:p>
            <a:r>
              <a:rPr lang="en-US" b="1" u="none" baseline="0" dirty="0"/>
              <a:t>Sample Script:</a:t>
            </a:r>
          </a:p>
          <a:p>
            <a:r>
              <a:rPr lang="en-US" b="0" u="none" baseline="0" dirty="0"/>
              <a:t>One of the requirements of the Empower program is to provide information on the Empower Standards to families. We are going to discuss some best practices and recommendations for engaging families in this topic, but want to make sure that we honor this fundamental rule when working with families:</a:t>
            </a:r>
            <a:br>
              <a:rPr lang="en-US" b="0" u="none" baseline="0" dirty="0"/>
            </a:br>
            <a:endParaRPr lang="en-US" b="0" u="none" baseline="0" dirty="0"/>
          </a:p>
          <a:p>
            <a:pPr marL="171450" indent="-171450">
              <a:buFont typeface="Arial" panose="020B0604020202020204" pitchFamily="34" charset="0"/>
              <a:buChar char="•"/>
            </a:pPr>
            <a:r>
              <a:rPr lang="en-US" b="0" u="none" baseline="0" dirty="0"/>
              <a:t>“We are not the expert of their family – they are.” I think that is important for two reasons – one it honors that there is always more to the story than what we might see from our vantage point and two, it honors that as a care provider, you can support encourage and offer opportunities for the discussion, but cannot be held responsible for what is done at home. </a:t>
            </a:r>
          </a:p>
          <a:p>
            <a:endParaRPr lang="en-US" b="0" u="none" baseline="0" dirty="0"/>
          </a:p>
          <a:p>
            <a:r>
              <a:rPr lang="en-US" b="0" u="none" baseline="0" dirty="0"/>
              <a:t>And, know that your efforts to do so are for a greater cause: </a:t>
            </a:r>
            <a:r>
              <a:rPr lang="en-US" sz="1200" b="0" i="0" kern="1200" dirty="0">
                <a:solidFill>
                  <a:schemeClr val="tx1"/>
                </a:solidFill>
                <a:effectLst/>
                <a:latin typeface="+mn-lt"/>
                <a:ea typeface="+mn-ea"/>
                <a:cs typeface="+mn-cs"/>
              </a:rPr>
              <a:t>Research shows that family engagement in schools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is closely linked to better student behavior, higher academic achievement, and enhanced social skills. </a:t>
            </a:r>
          </a:p>
          <a:p>
            <a:pPr marL="0" indent="0">
              <a:buFont typeface="Arial" panose="020B0604020202020204" pitchFamily="34" charset="0"/>
              <a:buNone/>
            </a:pPr>
            <a:endParaRPr lang="en-US" b="0" baseline="0" dirty="0"/>
          </a:p>
          <a:p>
            <a:pPr marL="171450" indent="-171450">
              <a:buFont typeface="Arial" panose="020B0604020202020204" pitchFamily="34" charset="0"/>
              <a:buChar char="•"/>
            </a:pPr>
            <a:r>
              <a:rPr lang="en-US" b="0" dirty="0"/>
              <a:t>There are 3 steps</a:t>
            </a:r>
            <a:r>
              <a:rPr lang="en-US" b="0" baseline="0" dirty="0"/>
              <a:t> in engaging families in your facility: Connect, Engage, Sustain</a:t>
            </a:r>
          </a:p>
          <a:p>
            <a:pPr marL="171450" indent="-171450">
              <a:buFont typeface="Arial" panose="020B0604020202020204" pitchFamily="34" charset="0"/>
              <a:buChar char="•"/>
            </a:pPr>
            <a:r>
              <a:rPr lang="en-US" dirty="0"/>
              <a:t>First,</a:t>
            </a:r>
            <a:r>
              <a:rPr lang="en-US" baseline="0" dirty="0"/>
              <a:t> connect by</a:t>
            </a:r>
            <a:r>
              <a:rPr lang="en-US" dirty="0"/>
              <a:t> establishing a relationship with families and making them feel welcomed.</a:t>
            </a:r>
            <a:r>
              <a:rPr lang="en-US" baseline="0" dirty="0"/>
              <a:t> This could be at a tour, open house or during enrollment.</a:t>
            </a:r>
            <a:r>
              <a:rPr lang="en-US" dirty="0"/>
              <a:t> </a:t>
            </a:r>
          </a:p>
          <a:p>
            <a:pPr marL="171450" indent="-171450">
              <a:buFont typeface="Arial" panose="020B0604020202020204" pitchFamily="34" charset="0"/>
              <a:buChar char="•"/>
            </a:pPr>
            <a:r>
              <a:rPr lang="en-US" dirty="0"/>
              <a:t>Next</a:t>
            </a:r>
            <a:r>
              <a:rPr lang="en-US" baseline="0" dirty="0"/>
              <a:t> offer a</a:t>
            </a:r>
            <a:r>
              <a:rPr lang="en-US" dirty="0"/>
              <a:t> variety of opportunities to engage parents in Empower</a:t>
            </a:r>
            <a:r>
              <a:rPr lang="en-US" baseline="0" dirty="0"/>
              <a:t> activities, volunteer at family meal time, Share information through your communication channels, support learning at home with parent handouts. </a:t>
            </a:r>
          </a:p>
          <a:p>
            <a:pPr marL="171450" indent="-171450">
              <a:buFont typeface="Arial" panose="020B0604020202020204" pitchFamily="34" charset="0"/>
              <a:buChar char="•"/>
            </a:pPr>
            <a:r>
              <a:rPr lang="en-US" b="0" baseline="0" dirty="0"/>
              <a:t>Lastly, sustaining families engagement can be a struggle. Problem solve challenges in attending school activities or ability to connect with some families. Is there a language barrier, does the time offered conflict with work schedules, are they limited by transportation. Sustaining family engagement is important and requires facilities to reflect on how they can best meet the variety of families needs. </a:t>
            </a:r>
            <a:endParaRPr lang="en-US" b="0" dirty="0"/>
          </a:p>
          <a:p>
            <a:endParaRPr lang="en-US" b="1" u="none" baseline="0" dirty="0"/>
          </a:p>
          <a:p>
            <a:r>
              <a:rPr lang="en-US" b="1" u="none" baseline="0" dirty="0"/>
              <a:t>https://www.cdc.gov/healthyyouth/protective/parent_engagement.htm </a:t>
            </a:r>
          </a:p>
          <a:p>
            <a:endParaRPr lang="en-US" dirty="0"/>
          </a:p>
        </p:txBody>
      </p:sp>
      <p:sp>
        <p:nvSpPr>
          <p:cNvPr id="4" name="Slide Number Placeholder 3"/>
          <p:cNvSpPr>
            <a:spLocks noGrp="1"/>
          </p:cNvSpPr>
          <p:nvPr>
            <p:ph type="sldNum" sz="quarter" idx="10"/>
          </p:nvPr>
        </p:nvSpPr>
        <p:spPr/>
        <p:txBody>
          <a:bodyPr/>
          <a:lstStyle/>
          <a:p>
            <a:fld id="{F5FB1DB5-FFD3-4008-A84A-F762C0D19A86}" type="slidenum">
              <a:rPr lang="en-US" smtClean="0"/>
              <a:t>57</a:t>
            </a:fld>
            <a:endParaRPr lang="en-US"/>
          </a:p>
        </p:txBody>
      </p:sp>
    </p:spTree>
    <p:extLst>
      <p:ext uri="{BB962C8B-B14F-4D97-AF65-F5344CB8AC3E}">
        <p14:creationId xmlns:p14="http://schemas.microsoft.com/office/powerpoint/2010/main" val="28625618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adapt the CDC Parent Engagement recommendations to the child-care setting. These slides are also discussion slides to allow attendees to generalize and conceptualize the best practice recommendations to the child care setting. </a:t>
            </a:r>
          </a:p>
          <a:p>
            <a:endParaRPr lang="en-US" b="0" u="none" baseline="0" dirty="0"/>
          </a:p>
          <a:p>
            <a:r>
              <a:rPr lang="en-US" b="1" u="none" baseline="0" dirty="0"/>
              <a:t>Sample Script: </a:t>
            </a:r>
            <a:r>
              <a:rPr lang="en-US" b="0" u="none" baseline="0" dirty="0"/>
              <a:t> Formal communication and engaging families is a major component of Empower  – this means how parents receive consistent information about practices and involvement with your program. How do you communicate information about your program or provide recommendations to parents? Do you use flyers, newsletters, websites? What are other ways you interact?</a:t>
            </a:r>
          </a:p>
          <a:p>
            <a:endParaRPr lang="en-US" b="0" u="none" baseline="0" dirty="0"/>
          </a:p>
          <a:p>
            <a:r>
              <a:rPr lang="en-US" b="0" u="none" baseline="0" dirty="0"/>
              <a:t>Ask the participants:</a:t>
            </a:r>
          </a:p>
          <a:p>
            <a:pPr marL="228600" indent="-228600">
              <a:buAutoNum type="arabicParenR"/>
            </a:pPr>
            <a:r>
              <a:rPr lang="en-US" b="0" u="none" baseline="0" dirty="0"/>
              <a:t>What are ways you connect, engage and sustain family engagement?</a:t>
            </a:r>
          </a:p>
          <a:p>
            <a:pPr marL="0" indent="0">
              <a:buNone/>
            </a:pPr>
            <a:r>
              <a:rPr lang="en-US" b="0" u="none" baseline="0" dirty="0"/>
              <a:t>Pause for response from 2-3 participants</a:t>
            </a:r>
          </a:p>
          <a:p>
            <a:pPr marL="0" indent="0">
              <a:buNone/>
            </a:pPr>
            <a:r>
              <a:rPr lang="en-US" b="0" u="none" baseline="0" dirty="0"/>
              <a:t>2) What are new ways you might think about communicating with families? </a:t>
            </a:r>
          </a:p>
          <a:p>
            <a:pPr marL="0" indent="0">
              <a:buNone/>
            </a:pPr>
            <a:r>
              <a:rPr lang="en-US" b="0" u="none" baseline="0" dirty="0"/>
              <a:t>Pause for response from 2-3 participants. </a:t>
            </a:r>
          </a:p>
          <a:p>
            <a:endParaRPr lang="en-US" b="0" u="none" baseline="0" dirty="0"/>
          </a:p>
          <a:p>
            <a:endParaRPr lang="en-US" b="0" u="none" baseline="0" dirty="0"/>
          </a:p>
          <a:p>
            <a:r>
              <a:rPr lang="en-US" b="0" u="none" baseline="0" dirty="0"/>
              <a:t>Allow participants an opportunity to complete discussion and debrief.  If key points have not been shared by a group, offer:</a:t>
            </a:r>
          </a:p>
          <a:p>
            <a:pPr marL="171450" indent="-171450">
              <a:buFontTx/>
              <a:buChar char="-"/>
            </a:pPr>
            <a:r>
              <a:rPr lang="en-US" b="0" u="none" baseline="0" dirty="0"/>
              <a:t>Materials on websites that include the Empower policies followed at the facility</a:t>
            </a:r>
          </a:p>
          <a:p>
            <a:pPr marL="171450" indent="-171450">
              <a:buFontTx/>
              <a:buChar char="-"/>
            </a:pPr>
            <a:r>
              <a:rPr lang="en-US" b="0" u="none" baseline="0" dirty="0"/>
              <a:t>Tips for how to practice Empower standards at home – sent via email, flyers in cubbies, social media, or family information boards.  </a:t>
            </a:r>
          </a:p>
          <a:p>
            <a:pPr marL="171450" indent="-171450">
              <a:buFontTx/>
              <a:buChar char="-"/>
            </a:pPr>
            <a:r>
              <a:rPr lang="en-US" b="0" u="none" baseline="0" dirty="0"/>
              <a:t>Information health and child development in areas visible to families, website, newsletters, family information board. </a:t>
            </a:r>
          </a:p>
          <a:p>
            <a:r>
              <a:rPr lang="en-US" b="0" u="none" baseline="0" dirty="0"/>
              <a: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84977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offer tools that Empower provides to engage with families about Empower</a:t>
            </a:r>
          </a:p>
          <a:p>
            <a:endParaRPr lang="en-US" b="1" u="none" baseline="0" dirty="0"/>
          </a:p>
          <a:p>
            <a:r>
              <a:rPr lang="en-US" b="1" u="none" baseline="0" dirty="0"/>
              <a:t>Sample Script: </a:t>
            </a:r>
          </a:p>
          <a:p>
            <a:pPr marL="171450" indent="-171450">
              <a:buFont typeface="Arial" panose="020B0604020202020204" pitchFamily="34" charset="0"/>
              <a:buChar char="•"/>
            </a:pPr>
            <a:r>
              <a:rPr lang="en-US" b="0" baseline="0" dirty="0"/>
              <a:t>Being part of the Empower Program is something to be proud of! Highlight and market your commitment to supporting children's health. As part of the Empower Pack you should have received:</a:t>
            </a:r>
          </a:p>
          <a:p>
            <a:pPr marL="171450" indent="-171450">
              <a:buFont typeface="Arial" panose="020B0604020202020204" pitchFamily="34" charset="0"/>
              <a:buChar char="•"/>
            </a:pPr>
            <a:r>
              <a:rPr lang="en-US" b="0" baseline="0" dirty="0"/>
              <a:t>An Empower Center Window Cling</a:t>
            </a:r>
          </a:p>
          <a:p>
            <a:pPr marL="171450" indent="-171450">
              <a:buFont typeface="Arial" panose="020B0604020202020204" pitchFamily="34" charset="0"/>
              <a:buChar char="•"/>
            </a:pPr>
            <a:r>
              <a:rPr lang="en-US" b="0" baseline="0" dirty="0"/>
              <a:t>10 Empower Standards (to post in a visible place)</a:t>
            </a:r>
          </a:p>
          <a:p>
            <a:pPr marL="171450" indent="-171450">
              <a:buFont typeface="Arial" panose="020B0604020202020204" pitchFamily="34" charset="0"/>
              <a:buChar char="•"/>
            </a:pPr>
            <a:r>
              <a:rPr lang="en-US" b="0" baseline="0" dirty="0"/>
              <a:t>Welcome To Our Breastfeeding Friendly Facility sign</a:t>
            </a:r>
          </a:p>
          <a:p>
            <a:pPr marL="171450" indent="-171450">
              <a:buFont typeface="Arial" panose="020B0604020202020204" pitchFamily="34" charset="0"/>
              <a:buChar char="•"/>
            </a:pPr>
            <a:r>
              <a:rPr lang="en-US" b="0" baseline="0" dirty="0"/>
              <a:t>Display these items proudly. If parents ask what it means, explain what the Empower Program is and how you have gone above and beyond to be a Superhero for Health.</a:t>
            </a:r>
          </a:p>
          <a:p>
            <a:pPr marL="171450" indent="-171450">
              <a:buFont typeface="Arial" panose="020B0604020202020204" pitchFamily="34" charset="0"/>
              <a:buChar char="•"/>
            </a:pPr>
            <a:r>
              <a:rPr lang="en-US" b="0" baseline="0" dirty="0"/>
              <a:t>This provide families opportunity to connect and engage in Empower at your facility. </a:t>
            </a:r>
          </a:p>
          <a:p>
            <a:pPr marL="0" indent="0">
              <a:buFont typeface="Arial" pitchFamily="34" charset="0"/>
              <a:buNone/>
            </a:pPr>
            <a:endParaRPr lang="en-US" b="1" baseline="0" dirty="0"/>
          </a:p>
          <a:p>
            <a:pPr marL="0" indent="0">
              <a:buFont typeface="Arial" pitchFamily="34" charset="0"/>
              <a:buNone/>
            </a:pPr>
            <a:r>
              <a:rPr lang="en-US" b="1" baseline="0" dirty="0"/>
              <a:t>Facilitator Tip:</a:t>
            </a:r>
          </a:p>
          <a:p>
            <a:pPr marL="0" indent="0">
              <a:buFont typeface="Arial" pitchFamily="34" charset="0"/>
              <a:buNone/>
            </a:pPr>
            <a:r>
              <a:rPr lang="en-US" b="0" baseline="0" dirty="0"/>
              <a:t>You can have an Empower Pack handy to show these items. </a:t>
            </a:r>
            <a:r>
              <a:rPr lang="en-US" baseline="0" dirty="0"/>
              <a:t>Some providers will likely not have received one or don’t remember receiving one. You can keep a record of programs that need a Empower Pack and share with the ADHS Empower team after training. </a:t>
            </a:r>
          </a:p>
        </p:txBody>
      </p:sp>
      <p:sp>
        <p:nvSpPr>
          <p:cNvPr id="4" name="Slide Number Placeholder 3"/>
          <p:cNvSpPr>
            <a:spLocks noGrp="1"/>
          </p:cNvSpPr>
          <p:nvPr>
            <p:ph type="sldNum" sz="quarter" idx="10"/>
          </p:nvPr>
        </p:nvSpPr>
        <p:spPr/>
        <p:txBody>
          <a:bodyPr/>
          <a:lstStyle/>
          <a:p>
            <a:fld id="{4A5F590A-5466-4A59-9934-D34544548096}" type="slidenum">
              <a:rPr lang="en-US" smtClean="0"/>
              <a:t>59</a:t>
            </a:fld>
            <a:endParaRPr lang="en-US"/>
          </a:p>
        </p:txBody>
      </p:sp>
    </p:spTree>
    <p:extLst>
      <p:ext uri="{BB962C8B-B14F-4D97-AF65-F5344CB8AC3E}">
        <p14:creationId xmlns:p14="http://schemas.microsoft.com/office/powerpoint/2010/main" val="3323703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is a video that explains the socio-ecological model, the framework that was used to develop the Empower Program. Recognizing how complicated the socio-ecological model can be, you can use the video to facilitate discussion around how environments and policies influence our behavior choices:</a:t>
            </a:r>
          </a:p>
          <a:p>
            <a:endParaRPr lang="en-US" b="0" u="none" baseline="0" dirty="0"/>
          </a:p>
          <a:p>
            <a:r>
              <a:rPr lang="en-US" b="1" u="none" baseline="0" dirty="0"/>
              <a:t>Instructions:</a:t>
            </a:r>
          </a:p>
          <a:p>
            <a:pPr marL="171450" indent="-171450">
              <a:buFont typeface="Arial" panose="020B0604020202020204" pitchFamily="34" charset="0"/>
              <a:buChar char="•"/>
            </a:pPr>
            <a:r>
              <a:rPr lang="en-US" b="0" u="none" baseline="0" dirty="0"/>
              <a:t>Show Video [2 min]</a:t>
            </a:r>
          </a:p>
          <a:p>
            <a:pPr marL="171450" indent="-171450">
              <a:buFont typeface="Arial" panose="020B0604020202020204" pitchFamily="34" charset="0"/>
              <a:buChar char="•"/>
            </a:pPr>
            <a:r>
              <a:rPr lang="en-US" b="0" u="none" baseline="0" dirty="0"/>
              <a:t>Facilitate Discussion using sample script below</a:t>
            </a:r>
          </a:p>
          <a:p>
            <a:pPr marL="171450" indent="-171450">
              <a:buFont typeface="Arial" panose="020B0604020202020204" pitchFamily="34" charset="0"/>
              <a:buChar char="•"/>
            </a:pPr>
            <a:endParaRPr lang="en-US" b="0" u="none" baseline="0" dirty="0"/>
          </a:p>
          <a:p>
            <a:pPr marL="0" indent="0">
              <a:buFont typeface="Arial" panose="020B0604020202020204" pitchFamily="34" charset="0"/>
              <a:buNone/>
            </a:pPr>
            <a:r>
              <a:rPr lang="en-US" b="1" u="none" baseline="0" dirty="0"/>
              <a:t>Sample Script:</a:t>
            </a:r>
          </a:p>
          <a:p>
            <a:pPr marL="171450" indent="-171450">
              <a:buFont typeface="Arial" panose="020B0604020202020204" pitchFamily="34" charset="0"/>
              <a:buChar char="•"/>
            </a:pPr>
            <a:r>
              <a:rPr lang="en-US" b="0" u="none" baseline="0" dirty="0"/>
              <a:t>Let’s explore how the environment shapes our health decisions a bit more. </a:t>
            </a:r>
          </a:p>
          <a:p>
            <a:pPr marL="171450" indent="-171450">
              <a:buFont typeface="Arial" panose="020B0604020202020204" pitchFamily="34" charset="0"/>
              <a:buChar char="•"/>
            </a:pPr>
            <a:r>
              <a:rPr lang="en-US" b="0" u="none" baseline="0" dirty="0"/>
              <a:t>PLAY VIDEO</a:t>
            </a:r>
          </a:p>
          <a:p>
            <a:pPr marL="171450" indent="-171450">
              <a:buFont typeface="Arial" panose="020B0604020202020204" pitchFamily="34" charset="0"/>
              <a:buChar char="•"/>
            </a:pPr>
            <a:r>
              <a:rPr lang="en-US" b="0" u="none" baseline="0" dirty="0"/>
              <a:t>After video, ask a few participants to share their impressions by asking “Can anyone share thoughts on how your community impacts your health?” (If needed, prompt – What is grocery shopping like in your neighborhood? How do you get from one place to another? What is the safety like in your community?” </a:t>
            </a:r>
          </a:p>
        </p:txBody>
      </p:sp>
      <p:sp>
        <p:nvSpPr>
          <p:cNvPr id="4" name="Slide Number Placeholder 3"/>
          <p:cNvSpPr>
            <a:spLocks noGrp="1"/>
          </p:cNvSpPr>
          <p:nvPr>
            <p:ph type="sldNum" sz="quarter" idx="10"/>
          </p:nvPr>
        </p:nvSpPr>
        <p:spPr/>
        <p:txBody>
          <a:bodyPr/>
          <a:lstStyle/>
          <a:p>
            <a:fld id="{4BC04514-724F-4A4C-A75C-3A0A6C72B7C8}" type="slidenum">
              <a:rPr lang="en-US" smtClean="0"/>
              <a:t>6</a:t>
            </a:fld>
            <a:endParaRPr lang="en-US" dirty="0"/>
          </a:p>
        </p:txBody>
      </p:sp>
    </p:spTree>
    <p:extLst>
      <p:ext uri="{BB962C8B-B14F-4D97-AF65-F5344CB8AC3E}">
        <p14:creationId xmlns:p14="http://schemas.microsoft.com/office/powerpoint/2010/main" val="14185993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talking about written policies.</a:t>
            </a:r>
            <a:endParaRPr lang="en-US" b="1" baseline="0" dirty="0"/>
          </a:p>
          <a:p>
            <a:endParaRPr lang="en-US"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Now we’ve had a chance to talk about what the standards mean and the importance of engaging families, now let’s talk about formalizing Empower standards in written policies. </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Empower requires you to have written policies for all 10 standards. Let’s think about the existing policies you work with</a:t>
            </a:r>
          </a:p>
        </p:txBody>
      </p:sp>
      <p:sp>
        <p:nvSpPr>
          <p:cNvPr id="4" name="Slide Number Placeholder 3"/>
          <p:cNvSpPr>
            <a:spLocks noGrp="1"/>
          </p:cNvSpPr>
          <p:nvPr>
            <p:ph type="sldNum" sz="quarter" idx="10"/>
          </p:nvPr>
        </p:nvSpPr>
        <p:spPr/>
        <p:txBody>
          <a:bodyPr/>
          <a:lstStyle/>
          <a:p>
            <a:fld id="{F5FB1DB5-FFD3-4008-A84A-F762C0D19A86}" type="slidenum">
              <a:rPr lang="en-US" smtClean="0"/>
              <a:t>60</a:t>
            </a:fld>
            <a:endParaRPr lang="en-US"/>
          </a:p>
        </p:txBody>
      </p:sp>
    </p:spTree>
    <p:extLst>
      <p:ext uri="{BB962C8B-B14F-4D97-AF65-F5344CB8AC3E}">
        <p14:creationId xmlns:p14="http://schemas.microsoft.com/office/powerpoint/2010/main" val="33315077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an informational slide about why we create policies.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You all work with policies now that impact your role. </a:t>
            </a:r>
          </a:p>
          <a:p>
            <a:pPr marL="171450" indent="-171450">
              <a:buFont typeface="Arial" panose="020B0604020202020204" pitchFamily="34" charset="0"/>
              <a:buChar char="•"/>
            </a:pPr>
            <a:r>
              <a:rPr lang="en-US" b="0" baseline="0" dirty="0"/>
              <a:t>You likely have some form of written policies already, it may be your parent handbook, an employee handbook, or school district policy manual.</a:t>
            </a:r>
          </a:p>
          <a:p>
            <a:pPr marL="171450" indent="-171450">
              <a:buFont typeface="Arial" panose="020B0604020202020204" pitchFamily="34" charset="0"/>
              <a:buChar char="•"/>
            </a:pPr>
            <a:r>
              <a:rPr lang="en-US" b="0" baseline="0" dirty="0"/>
              <a:t>Can anyone give me an example of written policies that impact the way you provide care? </a:t>
            </a:r>
          </a:p>
          <a:p>
            <a:pPr marL="628650" lvl="1" indent="-171450">
              <a:buFont typeface="Arial" panose="020B0604020202020204" pitchFamily="34" charset="0"/>
              <a:buChar char="•"/>
            </a:pPr>
            <a:r>
              <a:rPr lang="en-US" b="0" baseline="0" dirty="0"/>
              <a:t>Pause for examples: You could probe and say: Why do you have to get finger print clearance when you work in child care. If not offered you could talk about child care licensing rules and regulations or DES Arizona Administrative Code. </a:t>
            </a:r>
          </a:p>
          <a:p>
            <a:pPr marL="171450" indent="-171450">
              <a:buFont typeface="Arial" panose="020B0604020202020204" pitchFamily="34" charset="0"/>
              <a:buChar char="•"/>
            </a:pPr>
            <a:r>
              <a:rPr lang="en-US" b="0" baseline="0" dirty="0"/>
              <a:t>Why do we put things in writing? Pause for answers</a:t>
            </a:r>
          </a:p>
          <a:p>
            <a:pPr marL="171450" indent="-171450">
              <a:buFont typeface="Arial" panose="020B0604020202020204" pitchFamily="34" charset="0"/>
              <a:buChar char="•"/>
            </a:pPr>
            <a:r>
              <a:rPr lang="en-US" b="0" baseline="0" dirty="0"/>
              <a:t>Can offer these responses if not provided:</a:t>
            </a:r>
          </a:p>
          <a:p>
            <a:pPr marL="628650" lvl="1" indent="-171450">
              <a:buFont typeface="Arial" panose="020B0604020202020204" pitchFamily="34" charset="0"/>
              <a:buChar char="•"/>
            </a:pPr>
            <a:r>
              <a:rPr lang="en-US" b="0" baseline="0" dirty="0"/>
              <a:t>Written policies help:</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clear and consistent messaging for staff, families and children.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guidance -</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How do I reach this goal? What exactly do I have to do?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Support and sustain the environment</a:t>
            </a:r>
            <a:r>
              <a:rPr lang="en-US" sz="1200" b="0" i="0" kern="1200" baseline="0" dirty="0">
                <a:solidFill>
                  <a:schemeClr val="tx1"/>
                </a:solidFill>
                <a:effectLst/>
                <a:latin typeface="+mn-lt"/>
                <a:ea typeface="+mn-ea"/>
                <a:cs typeface="+mn-cs"/>
              </a:rPr>
              <a:t> you want at your program when staff and families change. </a:t>
            </a: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61</a:t>
            </a:fld>
            <a:endParaRPr lang="en-US"/>
          </a:p>
        </p:txBody>
      </p:sp>
    </p:spTree>
    <p:extLst>
      <p:ext uri="{BB962C8B-B14F-4D97-AF65-F5344CB8AC3E}">
        <p14:creationId xmlns:p14="http://schemas.microsoft.com/office/powerpoint/2010/main" val="16690120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This slide allows participants an opportunity to apply the Empower Policy Standard components by analyzing an existing policy and providing recommendations.  </a:t>
            </a:r>
            <a:endParaRPr lang="en-US" b="1" dirty="0"/>
          </a:p>
          <a:p>
            <a:endParaRPr lang="en-US" b="1" dirty="0"/>
          </a:p>
          <a:p>
            <a:r>
              <a:rPr lang="en-US" b="1" dirty="0"/>
              <a:t>Sample Script:</a:t>
            </a:r>
            <a:r>
              <a:rPr lang="en-US" b="1" baseline="0" dirty="0"/>
              <a:t> </a:t>
            </a:r>
            <a:r>
              <a:rPr lang="en-US" b="0" baseline="0" dirty="0"/>
              <a:t>Let’s take a look at this facility’s policy for meal time and food service Thinking about the 3 standards that address healthy meals, CACFP, Fruit Juice, Family Meals, what changes are needed to ensure this policy aligns with these standards. Give time to work through this activity. </a:t>
            </a:r>
            <a:r>
              <a:rPr lang="en-US" b="0" dirty="0"/>
              <a:t> </a:t>
            </a:r>
          </a:p>
          <a:p>
            <a:endParaRPr lang="en-US" b="0" dirty="0"/>
          </a:p>
          <a:p>
            <a:r>
              <a:rPr lang="en-US" b="1" dirty="0"/>
              <a:t>Instructions:</a:t>
            </a:r>
            <a:r>
              <a:rPr lang="en-US" b="0" dirty="0"/>
              <a:t> </a:t>
            </a:r>
          </a:p>
          <a:p>
            <a:r>
              <a:rPr lang="en-US" b="0" dirty="0"/>
              <a:t>Debrief as time allows. Suggested improvements:</a:t>
            </a:r>
          </a:p>
          <a:p>
            <a:pPr marL="171450" indent="-171450">
              <a:buFontTx/>
              <a:buChar char="-"/>
            </a:pPr>
            <a:r>
              <a:rPr lang="en-US" b="0" dirty="0"/>
              <a:t>Limit juice to two times per week versus once per day</a:t>
            </a:r>
          </a:p>
          <a:p>
            <a:pPr marL="171450" indent="-171450">
              <a:buFontTx/>
              <a:buChar char="-"/>
            </a:pPr>
            <a:r>
              <a:rPr lang="en-US" b="0" dirty="0"/>
              <a:t>Include amount limits for each age group</a:t>
            </a:r>
          </a:p>
          <a:p>
            <a:pPr marL="171450" indent="-171450">
              <a:buFontTx/>
              <a:buChar char="-"/>
            </a:pPr>
            <a:r>
              <a:rPr lang="en-US" b="0" dirty="0"/>
              <a:t>Define role-modeling by recommending no sweetened beverages in sight of children</a:t>
            </a:r>
          </a:p>
          <a:p>
            <a:pPr marL="171450" indent="-171450">
              <a:buFontTx/>
              <a:buChar char="-"/>
            </a:pPr>
            <a:r>
              <a:rPr lang="en-US" b="0" dirty="0"/>
              <a:t>Note exceptions for special needs </a:t>
            </a:r>
          </a:p>
          <a:p>
            <a:pPr marL="171450" indent="-171450">
              <a:buFontTx/>
              <a:buChar char="-"/>
            </a:pPr>
            <a:r>
              <a:rPr lang="en-US" b="0" dirty="0"/>
              <a:t>Talk</a:t>
            </a:r>
            <a:r>
              <a:rPr lang="en-US" b="0" baseline="0" dirty="0"/>
              <a:t> about family style meal service and how children serve themselves</a:t>
            </a:r>
          </a:p>
          <a:p>
            <a:pPr marL="171450" indent="-171450">
              <a:buFontTx/>
              <a:buChar char="-"/>
            </a:pPr>
            <a:r>
              <a:rPr lang="en-US" b="0" baseline="0" dirty="0"/>
              <a:t>Identify if the facility participates in CACFP</a:t>
            </a:r>
            <a:endParaRPr lang="en-US" b="0" dirty="0"/>
          </a:p>
          <a:p>
            <a:pPr marL="171450" indent="-171450">
              <a:buFontTx/>
              <a:buChar char="-"/>
            </a:pP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13620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This slide is to remind the participants</a:t>
            </a:r>
            <a:r>
              <a:rPr lang="en-US" b="0" baseline="0" dirty="0"/>
              <a:t> that sample policies are available for Empower Standards. </a:t>
            </a:r>
            <a:endParaRPr lang="en-US" b="1" dirty="0"/>
          </a:p>
          <a:p>
            <a:endParaRPr lang="en-US" b="1" dirty="0"/>
          </a:p>
          <a:p>
            <a:r>
              <a:rPr lang="en-US" b="1" dirty="0"/>
              <a:t>Sample Script:</a:t>
            </a:r>
          </a:p>
          <a:p>
            <a:pPr marL="171450" indent="-171450" algn="l">
              <a:buFont typeface="Arial" panose="020B0604020202020204" pitchFamily="34" charset="0"/>
              <a:buChar char="•"/>
            </a:pPr>
            <a:r>
              <a:rPr lang="en-US" b="0" baseline="0" dirty="0"/>
              <a:t>To help with written policies, t</a:t>
            </a:r>
            <a:r>
              <a:rPr lang="en-US" b="0" dirty="0"/>
              <a:t>he</a:t>
            </a:r>
            <a:r>
              <a:rPr lang="en-US" b="0" baseline="0" dirty="0"/>
              <a:t> Empower Team provides sample policies for you to use as a template to develop or improve your own written policy for each Empower standard. You can access these in word documents on the website to tailor them for your program. Each standard has 2 sample policies that you can review. </a:t>
            </a:r>
            <a:endParaRPr lang="en-US" b="1" baseline="0" dirty="0"/>
          </a:p>
          <a:p>
            <a:pPr marL="0" indent="0" algn="l">
              <a:buFont typeface="Arial" panose="020B0604020202020204" pitchFamily="34" charset="0"/>
              <a:buNone/>
            </a:pPr>
            <a:endParaRPr lang="en-US" b="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4830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the next section: Power UP tools and resources. </a:t>
            </a:r>
            <a:endParaRPr lang="en-US" b="1" baseline="0" dirty="0"/>
          </a:p>
          <a:p>
            <a:endParaRPr lang="en-US" baseline="0" dirty="0"/>
          </a:p>
          <a:p>
            <a:r>
              <a:rPr lang="en-US" b="1" baseline="0" dirty="0"/>
              <a:t>Sample Script:</a:t>
            </a:r>
          </a:p>
          <a:p>
            <a:r>
              <a:rPr lang="en-US" b="0" baseline="0" dirty="0"/>
              <a:t>As we near the end of the training, we want to make sure you know where to go for further help on Empower tools and resources. </a:t>
            </a:r>
          </a:p>
          <a:p>
            <a:r>
              <a:rPr lang="en-US" b="0" dirty="0"/>
              <a:t>All</a:t>
            </a:r>
            <a:r>
              <a:rPr lang="en-US" b="0" baseline="0" dirty="0"/>
              <a:t> superheroes need help at some point and these are some tools to help you be the best superhero you can be.</a:t>
            </a: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64</a:t>
            </a:fld>
            <a:endParaRPr lang="en-US"/>
          </a:p>
        </p:txBody>
      </p:sp>
    </p:spTree>
    <p:extLst>
      <p:ext uri="{BB962C8B-B14F-4D97-AF65-F5344CB8AC3E}">
        <p14:creationId xmlns:p14="http://schemas.microsoft.com/office/powerpoint/2010/main" val="14379386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Slide to provide resources for participants.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Each program has a hard copy of the Empower Guidebook provided in the Enrollment pack</a:t>
            </a:r>
          </a:p>
          <a:p>
            <a:pPr marL="171450" indent="-171450">
              <a:buFont typeface="Arial" panose="020B0604020202020204" pitchFamily="34" charset="0"/>
              <a:buChar char="•"/>
            </a:pPr>
            <a:r>
              <a:rPr lang="en-US" b="0" baseline="0" dirty="0"/>
              <a:t>The guidebook outlines each standard with sample policies you can use for your program.</a:t>
            </a:r>
          </a:p>
          <a:p>
            <a:pPr marL="171450" indent="-171450">
              <a:buFont typeface="Arial" panose="020B0604020202020204" pitchFamily="34" charset="0"/>
              <a:buChar char="•"/>
            </a:pPr>
            <a:r>
              <a:rPr lang="en-US" b="0" baseline="0" dirty="0"/>
              <a:t>The guidebook is also available electronically on the Empower website.  </a:t>
            </a:r>
          </a:p>
          <a:p>
            <a:pPr marL="171450" indent="-171450">
              <a:buFont typeface="Arial" panose="020B0604020202020204" pitchFamily="34" charset="0"/>
              <a:buChar char="•"/>
            </a:pPr>
            <a:r>
              <a:rPr lang="en-US" b="0" baseline="0" dirty="0"/>
              <a:t>You’ll also find sample written policies in editable word or pdf files on the website.</a:t>
            </a:r>
            <a:endParaRPr lang="en-US" b="0" dirty="0"/>
          </a:p>
          <a:p>
            <a:endParaRPr lang="en-US" b="1" dirty="0"/>
          </a:p>
        </p:txBody>
      </p:sp>
      <p:sp>
        <p:nvSpPr>
          <p:cNvPr id="4" name="Slide Number Placeholder 3"/>
          <p:cNvSpPr>
            <a:spLocks noGrp="1"/>
          </p:cNvSpPr>
          <p:nvPr>
            <p:ph type="sldNum" sz="quarter" idx="10"/>
          </p:nvPr>
        </p:nvSpPr>
        <p:spPr/>
        <p:txBody>
          <a:bodyPr/>
          <a:lstStyle/>
          <a:p>
            <a:fld id="{F5FB1DB5-FFD3-4008-A84A-F762C0D19A86}" type="slidenum">
              <a:rPr lang="en-US" smtClean="0"/>
              <a:t>65</a:t>
            </a:fld>
            <a:endParaRPr lang="en-US"/>
          </a:p>
        </p:txBody>
      </p:sp>
    </p:spTree>
    <p:extLst>
      <p:ext uri="{BB962C8B-B14F-4D97-AF65-F5344CB8AC3E}">
        <p14:creationId xmlns:p14="http://schemas.microsoft.com/office/powerpoint/2010/main" val="29038969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slide will help identify resources for the participants to help support Empower standards after the completion of the training. This slide has animation. </a:t>
            </a:r>
          </a:p>
          <a:p>
            <a:endParaRPr lang="en-US" b="0" u="none" baseline="0" dirty="0"/>
          </a:p>
          <a:p>
            <a:r>
              <a:rPr lang="en-US" b="1" u="none" baseline="0" dirty="0"/>
              <a:t>Option: </a:t>
            </a:r>
            <a:endParaRPr lang="en-US" b="0" u="none" baseline="0" dirty="0"/>
          </a:p>
          <a:p>
            <a:r>
              <a:rPr lang="en-US" b="0" u="none" baseline="0" dirty="0"/>
              <a:t>If you have internet access you can do a live tour. This set of slides is made in case you do not have access. Always double check for web updates.</a:t>
            </a:r>
            <a:endParaRPr lang="en-US" b="1" u="none" baseline="0" dirty="0"/>
          </a:p>
          <a:p>
            <a:endParaRPr lang="en-US" b="1" u="none" baseline="0" dirty="0"/>
          </a:p>
          <a:p>
            <a:r>
              <a:rPr lang="en-US" b="1" u="none" baseline="0" dirty="0"/>
              <a:t>Sample Script:</a:t>
            </a:r>
          </a:p>
          <a:p>
            <a:pPr marL="171450" indent="-171450">
              <a:buFont typeface="Arial" panose="020B0604020202020204" pitchFamily="34" charset="0"/>
              <a:buChar char="•"/>
            </a:pPr>
            <a:r>
              <a:rPr lang="en-US" b="0" u="none" baseline="0" dirty="0"/>
              <a:t>“There is a dedicated website for Empower that will give you additional tools, sample policies, and activities to support your Empower practices. </a:t>
            </a:r>
          </a:p>
          <a:p>
            <a:pPr marL="171450" indent="-171450">
              <a:buFont typeface="Arial" panose="020B0604020202020204" pitchFamily="34" charset="0"/>
              <a:buChar char="•"/>
            </a:pPr>
            <a:r>
              <a:rPr lang="en-US" b="0" u="none" baseline="0" dirty="0"/>
              <a:t>ANIMATION: Click on slide to make arrow appear.</a:t>
            </a:r>
          </a:p>
          <a:p>
            <a:pPr marL="171450" indent="-171450">
              <a:buFont typeface="Arial" panose="020B0604020202020204" pitchFamily="34" charset="0"/>
              <a:buChar char="•"/>
            </a:pPr>
            <a:r>
              <a:rPr lang="en-US" b="0" u="none" baseline="0" dirty="0"/>
              <a:t>Make sure you are signed up to receive the Empower updates and newsletters by entering you email in the “signup for email updates box” you sign up for email updates and newsletters if you are not already. You can do this by entering your email in the “signup for email updates box.” </a:t>
            </a:r>
          </a:p>
          <a:p>
            <a:pPr marL="171450" indent="-171450">
              <a:buFont typeface="Arial" panose="020B0604020202020204" pitchFamily="34" charset="0"/>
              <a:buChar char="•"/>
            </a:pPr>
            <a:r>
              <a:rPr lang="en-US" b="0" u="none" baseline="0" dirty="0"/>
              <a:t>Make sure you are signed up to receive the Empower updates and newsletters by entering you email in the “signup for email updates box” you sign up for email updates and newsletters if you are not already. You can do this by entering your email in the “signup for email updates box.” </a:t>
            </a:r>
          </a:p>
          <a:p>
            <a:pPr marL="171450" indent="-171450">
              <a:buFont typeface="Arial" panose="020B0604020202020204" pitchFamily="34" charset="0"/>
              <a:buChar char="•"/>
            </a:pPr>
            <a:r>
              <a:rPr lang="en-US" b="0" u="none" baseline="0" dirty="0"/>
              <a:t>You can also see there are resources for training, professional development, and communication with families about the standards. And you will find the sample written policies under the standards and resources tab.</a:t>
            </a:r>
          </a:p>
          <a:p>
            <a:pPr marL="171450" indent="-171450">
              <a:buFont typeface="Arial" panose="020B0604020202020204" pitchFamily="34" charset="0"/>
              <a:buChar char="•"/>
            </a:pPr>
            <a:r>
              <a:rPr lang="en-US" b="0" u="none" baseline="0" dirty="0"/>
              <a:t>I highly encourage you to take a look at the wealth of information on this website when you return to work</a:t>
            </a:r>
          </a:p>
          <a:p>
            <a:pPr marL="0" indent="0">
              <a:buFont typeface="Arial" panose="020B0604020202020204" pitchFamily="34" charset="0"/>
              <a:buNone/>
            </a:pPr>
            <a:endParaRPr lang="en-US" b="0" u="none" baseline="0" dirty="0"/>
          </a:p>
          <a:p>
            <a:endParaRPr lang="en-US" b="0" u="none"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66</a:t>
            </a:fld>
            <a:endParaRPr lang="en-US" dirty="0"/>
          </a:p>
        </p:txBody>
      </p:sp>
    </p:spTree>
    <p:extLst>
      <p:ext uri="{BB962C8B-B14F-4D97-AF65-F5344CB8AC3E}">
        <p14:creationId xmlns:p14="http://schemas.microsoft.com/office/powerpoint/2010/main" val="24829931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remind participants about the LMS courses on the Empower website</a:t>
            </a:r>
          </a:p>
          <a:p>
            <a:endParaRPr lang="en-US" baseline="0" dirty="0"/>
          </a:p>
          <a:p>
            <a:r>
              <a:rPr lang="en-US" b="1" baseline="0" dirty="0"/>
              <a:t>Sample Script:</a:t>
            </a:r>
          </a:p>
          <a:p>
            <a:pPr marL="171450" indent="-171450">
              <a:buFont typeface="Arial" panose="020B0604020202020204" pitchFamily="34" charset="0"/>
              <a:buChar char="•"/>
            </a:pPr>
            <a:r>
              <a:rPr lang="en-US" dirty="0"/>
              <a:t>The Arizon</a:t>
            </a:r>
            <a:r>
              <a:rPr lang="en-US" baseline="0" dirty="0"/>
              <a:t>a Nutrition Network has partnered with Empower to provide online classes on nutrition and physical activity standards. </a:t>
            </a:r>
          </a:p>
          <a:p>
            <a:pPr marL="171450" indent="-171450">
              <a:buFont typeface="Arial" panose="020B0604020202020204" pitchFamily="34" charset="0"/>
              <a:buChar char="•"/>
            </a:pPr>
            <a:r>
              <a:rPr lang="en-US" baseline="0" dirty="0"/>
              <a:t>These courses can help you dive deeper in to a standard and help train new staff when they join Empower facilities.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67</a:t>
            </a:fld>
            <a:endParaRPr lang="en-US" dirty="0"/>
          </a:p>
        </p:txBody>
      </p:sp>
    </p:spTree>
    <p:extLst>
      <p:ext uri="{BB962C8B-B14F-4D97-AF65-F5344CB8AC3E}">
        <p14:creationId xmlns:p14="http://schemas.microsoft.com/office/powerpoint/2010/main" val="10738811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is an optional slide for the facilitator/trainer to complete with additional local resources. [If not using omit this slide].</a:t>
            </a:r>
          </a:p>
          <a:p>
            <a:endParaRPr lang="en-US" dirty="0"/>
          </a:p>
          <a:p>
            <a:r>
              <a:rPr lang="en-US" b="1" dirty="0"/>
              <a:t>Sample Script:</a:t>
            </a:r>
          </a:p>
          <a:p>
            <a:r>
              <a:rPr lang="en-US" b="0" i="1" dirty="0"/>
              <a:t>(To be filled</a:t>
            </a:r>
            <a:r>
              <a:rPr lang="en-US" b="0" i="1" baseline="0" dirty="0"/>
              <a:t> in by facilitator)</a:t>
            </a:r>
            <a:endParaRPr lang="en-US" b="0" i="1"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68</a:t>
            </a:fld>
            <a:endParaRPr lang="en-US"/>
          </a:p>
        </p:txBody>
      </p:sp>
    </p:spTree>
    <p:extLst>
      <p:ext uri="{BB962C8B-B14F-4D97-AF65-F5344CB8AC3E}">
        <p14:creationId xmlns:p14="http://schemas.microsoft.com/office/powerpoint/2010/main" val="417058719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think about Empower and how it may apply to their work. This will be an opportunity as a trainer to gauge the learning from the meeting. This will be a check out process where everyone in the room will share 1 action item they are taking with them as a result of the meeting. </a:t>
            </a:r>
          </a:p>
          <a:p>
            <a:endParaRPr lang="en-US" b="0" baseline="0" dirty="0"/>
          </a:p>
          <a:p>
            <a:r>
              <a:rPr lang="en-US" b="1" baseline="0" dirty="0"/>
              <a:t>Facilitator Tip: </a:t>
            </a:r>
          </a:p>
          <a:p>
            <a:r>
              <a:rPr lang="en-US" b="0" baseline="0" dirty="0"/>
              <a:t>Option A: Use the flip chart paper or a white board to capture what everyone shares. You can leave that with a program director or use this to continue working with these partners to determine next training opportunities for this group.</a:t>
            </a:r>
          </a:p>
          <a:p>
            <a:endParaRPr lang="en-US" baseline="0" dirty="0"/>
          </a:p>
          <a:p>
            <a:r>
              <a:rPr lang="en-US" baseline="0" dirty="0"/>
              <a:t>OR</a:t>
            </a:r>
          </a:p>
          <a:p>
            <a:endParaRPr lang="en-US" baseline="0" dirty="0"/>
          </a:p>
          <a:p>
            <a:r>
              <a:rPr lang="en-US" baseline="0" dirty="0"/>
              <a:t>Option B: If time is limited, have everyone write the action or take away on a piece of paper and collect the papers at the end of the training. </a:t>
            </a:r>
          </a:p>
          <a:p>
            <a:r>
              <a:rPr lang="en-US" b="1" baseline="0" dirty="0"/>
              <a:t>Sample Script:</a:t>
            </a:r>
          </a:p>
          <a:p>
            <a:pPr marL="171450" indent="-171450">
              <a:buFont typeface="Arial" panose="020B0604020202020204" pitchFamily="34" charset="0"/>
              <a:buChar char="•"/>
            </a:pPr>
            <a:r>
              <a:rPr lang="en-US" b="0" baseline="0" dirty="0"/>
              <a:t>We’ve shared a lot of information today. Take one moment to reflect on what you are taking with you from this training today. What will you put in to action or what will you share with others about Empower.</a:t>
            </a:r>
          </a:p>
          <a:p>
            <a:pPr marL="171450" indent="-171450">
              <a:buFont typeface="Arial" panose="020B0604020202020204" pitchFamily="34" charset="0"/>
              <a:buChar char="•"/>
            </a:pPr>
            <a:r>
              <a:rPr lang="en-US" b="0" baseline="0" dirty="0"/>
              <a:t>Option A – Everyone will share their one action, Let’s start with (insert name)</a:t>
            </a:r>
          </a:p>
          <a:p>
            <a:pPr marL="171450" indent="-171450">
              <a:buFont typeface="Arial" panose="020B0604020202020204" pitchFamily="34" charset="0"/>
              <a:buChar char="•"/>
            </a:pPr>
            <a:r>
              <a:rPr lang="en-US" b="0" baseline="0" dirty="0"/>
              <a:t>Option B – Write your one action on the blank paper in front of you and leave it at your table. </a:t>
            </a:r>
          </a:p>
          <a:p>
            <a:pPr marL="0" indent="0">
              <a:buFont typeface="Arial" panose="020B0604020202020204" pitchFamily="34" charset="0"/>
              <a:buNone/>
            </a:pPr>
            <a:r>
              <a:rPr lang="en-US" b="0" baseline="0" dirty="0"/>
              <a:t> </a:t>
            </a:r>
          </a:p>
        </p:txBody>
      </p:sp>
      <p:sp>
        <p:nvSpPr>
          <p:cNvPr id="4" name="Slide Number Placeholder 3"/>
          <p:cNvSpPr>
            <a:spLocks noGrp="1"/>
          </p:cNvSpPr>
          <p:nvPr>
            <p:ph type="sldNum" sz="quarter" idx="10"/>
          </p:nvPr>
        </p:nvSpPr>
        <p:spPr/>
        <p:txBody>
          <a:bodyPr/>
          <a:lstStyle/>
          <a:p>
            <a:fld id="{F5FB1DB5-FFD3-4008-A84A-F762C0D19A86}" type="slidenum">
              <a:rPr lang="en-US" smtClean="0"/>
              <a:t>69</a:t>
            </a:fld>
            <a:endParaRPr lang="en-US"/>
          </a:p>
        </p:txBody>
      </p:sp>
    </p:spTree>
    <p:extLst>
      <p:ext uri="{BB962C8B-B14F-4D97-AF65-F5344CB8AC3E}">
        <p14:creationId xmlns:p14="http://schemas.microsoft.com/office/powerpoint/2010/main" val="1504887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u="none" dirty="0"/>
              <a:t>Background:</a:t>
            </a:r>
            <a:r>
              <a:rPr lang="en-US" b="1" u="none" baseline="0" dirty="0"/>
              <a:t> </a:t>
            </a:r>
            <a:r>
              <a:rPr lang="en-US" b="0" u="none" baseline="0" dirty="0"/>
              <a:t>This slide provides a chance to lift up providers and teachers as superheroes for health.  </a:t>
            </a:r>
          </a:p>
          <a:p>
            <a:endParaRPr lang="en-US" b="0" u="none" baseline="0" dirty="0"/>
          </a:p>
          <a:p>
            <a:r>
              <a:rPr lang="en-US" b="1" u="none" baseline="0" dirty="0"/>
              <a:t>Sample Script:</a:t>
            </a:r>
          </a:p>
          <a:p>
            <a:pPr marL="171450" indent="-171450">
              <a:buFont typeface="Arial" panose="020B0604020202020204" pitchFamily="34" charset="0"/>
              <a:buChar char="•"/>
            </a:pPr>
            <a:r>
              <a:rPr lang="en-US" dirty="0"/>
              <a:t>1/3</a:t>
            </a:r>
            <a:r>
              <a:rPr lang="en-US" baseline="0" dirty="0"/>
              <a:t> of Arizona’s children spend many hours in early care and education facilities.</a:t>
            </a:r>
          </a:p>
          <a:p>
            <a:pPr marL="171450" indent="-171450">
              <a:buFont typeface="Arial" panose="020B0604020202020204" pitchFamily="34" charset="0"/>
              <a:buChar char="•"/>
            </a:pPr>
            <a:r>
              <a:rPr lang="en-US" baseline="0" dirty="0"/>
              <a:t>You play a unique role in the life of children in Arizona.</a:t>
            </a:r>
          </a:p>
          <a:p>
            <a:pPr marL="171450" indent="-171450">
              <a:buFont typeface="Arial" panose="020B0604020202020204" pitchFamily="34" charset="0"/>
              <a:buChar char="•"/>
            </a:pPr>
            <a:r>
              <a:rPr lang="en-US" baseline="0" dirty="0"/>
              <a:t>In fact your special powers make you Empower superheroes. </a:t>
            </a:r>
          </a:p>
          <a:p>
            <a:pPr marL="171450" indent="-171450">
              <a:buFont typeface="Arial" panose="020B0604020202020204" pitchFamily="34" charset="0"/>
              <a:buChar char="•"/>
            </a:pPr>
            <a:r>
              <a:rPr lang="en-US" baseline="0" dirty="0"/>
              <a:t>Your powers can </a:t>
            </a:r>
          </a:p>
          <a:p>
            <a:pPr marL="628650" lvl="1" indent="-171450">
              <a:buFont typeface="Arial" panose="020B0604020202020204" pitchFamily="34" charset="0"/>
              <a:buChar char="•"/>
            </a:pPr>
            <a:r>
              <a:rPr lang="en-US" baseline="0" dirty="0"/>
              <a:t>create experiences and environments that model and teach healthy behaviors for children in your care </a:t>
            </a:r>
          </a:p>
          <a:p>
            <a:pPr marL="628650" lvl="1" indent="-171450">
              <a:buFont typeface="Arial" panose="020B0604020202020204" pitchFamily="34" charset="0"/>
              <a:buChar char="•"/>
            </a:pPr>
            <a:r>
              <a:rPr lang="en-US" baseline="0" dirty="0"/>
              <a:t>Support parents to promote these behaviors at home</a:t>
            </a:r>
            <a:endParaRPr lang="en-US" dirty="0"/>
          </a:p>
          <a:p>
            <a:pPr marL="171450" indent="-171450">
              <a:buFont typeface="Arial" panose="020B0604020202020204" pitchFamily="34" charset="0"/>
              <a:buChar char="•"/>
            </a:pPr>
            <a:r>
              <a:rPr lang="en-US" baseline="0" dirty="0"/>
              <a:t>Empower Superheroes work in various locations across the state. Some are in large child care centers caring for larger groups of children, some are caring for smaller groups of children inside a private home, and others are working in programs that care for school-age children when they are out of school. </a:t>
            </a:r>
            <a:endParaRPr lang="en-US" b="0" u="none" baseline="0" dirty="0"/>
          </a:p>
          <a:p>
            <a:pPr marL="171450" indent="-171450">
              <a:buFont typeface="Arial" panose="020B0604020202020204" pitchFamily="34" charset="0"/>
              <a:buChar char="•"/>
            </a:pPr>
            <a:r>
              <a:rPr lang="en-US" b="0" u="none" baseline="0" dirty="0"/>
              <a:t>We know with these superhero powers comes great responsibility and Empower is here to help you fine tune and grow your super powers. </a:t>
            </a:r>
          </a:p>
          <a:p>
            <a:pPr marL="171450" indent="-171450">
              <a:buFont typeface="Arial" panose="020B0604020202020204" pitchFamily="34" charset="0"/>
              <a:buChar char="•"/>
            </a:pPr>
            <a:r>
              <a:rPr lang="en-US" b="0" u="none" baseline="0" dirty="0"/>
              <a:t>Today we will give you the Empower tools to become a superhero for health.</a:t>
            </a:r>
          </a:p>
          <a:p>
            <a:pPr marL="0" indent="0">
              <a:buFont typeface="Arial" panose="020B0604020202020204" pitchFamily="34" charset="0"/>
              <a:buNone/>
            </a:pPr>
            <a:endParaRPr lang="en-US" b="0"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7</a:t>
            </a:fld>
            <a:endParaRPr lang="en-US"/>
          </a:p>
        </p:txBody>
      </p:sp>
    </p:spTree>
    <p:extLst>
      <p:ext uri="{BB962C8B-B14F-4D97-AF65-F5344CB8AC3E}">
        <p14:creationId xmlns:p14="http://schemas.microsoft.com/office/powerpoint/2010/main" val="27663486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 slide to remind participants to complete the evaluation tool.</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dirty="0"/>
              <a:t>Please</a:t>
            </a:r>
            <a:r>
              <a:rPr lang="en-US" baseline="0" dirty="0"/>
              <a:t> take the next 5 minutes to fill out our training evaluation. </a:t>
            </a:r>
          </a:p>
          <a:p>
            <a:pPr marL="0" indent="0">
              <a:buFont typeface="Arial" panose="020B0604020202020204" pitchFamily="34" charset="0"/>
              <a:buNone/>
            </a:pPr>
            <a:r>
              <a:rPr lang="en-US" baseline="0" dirty="0"/>
              <a:t>Option: When you hand in your evaluation you will receive your certificate for today’s training. </a:t>
            </a: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70</a:t>
            </a:fld>
            <a:endParaRPr lang="en-US"/>
          </a:p>
        </p:txBody>
      </p:sp>
    </p:spTree>
    <p:extLst>
      <p:ext uri="{BB962C8B-B14F-4D97-AF65-F5344CB8AC3E}">
        <p14:creationId xmlns:p14="http://schemas.microsoft.com/office/powerpoint/2010/main" val="28370332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0" u="none" baseline="0" dirty="0"/>
              <a:t> This is the closing slide to thank the participants for participating. You can pause for questions here too if time allows. </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Thank you for all you do for the children and families you care for. </a:t>
            </a:r>
          </a:p>
          <a:p>
            <a:pPr marL="171450" indent="-171450">
              <a:buFont typeface="Arial" panose="020B0604020202020204" pitchFamily="34" charset="0"/>
              <a:buChar char="•"/>
            </a:pPr>
            <a:r>
              <a:rPr lang="en-US" b="0" u="none" baseline="0" dirty="0"/>
              <a:t>Remember you play a powerful role in shaping the health and success of the children you care for.</a:t>
            </a:r>
          </a:p>
          <a:p>
            <a:pPr marL="171450" indent="-171450">
              <a:buFont typeface="Arial" panose="020B0604020202020204" pitchFamily="34" charset="0"/>
              <a:buChar char="•"/>
            </a:pPr>
            <a:r>
              <a:rPr lang="en-US" b="0" u="none" baseline="0" dirty="0"/>
              <a:t>It’s been a pleasure to be with you all today. </a:t>
            </a:r>
          </a:p>
          <a:p>
            <a:pPr marL="171450" indent="-171450">
              <a:buFont typeface="Arial" panose="020B0604020202020204" pitchFamily="34" charset="0"/>
              <a:buChar char="•"/>
            </a:pPr>
            <a:r>
              <a:rPr lang="en-US" b="0" u="none" baseline="0" dirty="0"/>
              <a:t>If time allows, ask participants if they have any final questions. </a:t>
            </a:r>
          </a:p>
          <a:p>
            <a:pPr marL="171450" indent="-171450">
              <a:buFont typeface="Arial" panose="020B0604020202020204" pitchFamily="34" charset="0"/>
              <a:buChar char="•"/>
            </a:pPr>
            <a:r>
              <a:rPr lang="en-US" b="0" u="none" baseline="0" dirty="0"/>
              <a:t>Please take some time to fill out the evaluation for this training and bring them to me to get your certificate. (Move to next slide for evaluation time)</a:t>
            </a:r>
          </a:p>
          <a:p>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71</a:t>
            </a:fld>
            <a:endParaRPr lang="en-US"/>
          </a:p>
        </p:txBody>
      </p:sp>
    </p:spTree>
    <p:extLst>
      <p:ext uri="{BB962C8B-B14F-4D97-AF65-F5344CB8AC3E}">
        <p14:creationId xmlns:p14="http://schemas.microsoft.com/office/powerpoint/2010/main" val="1074263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 </a:t>
            </a:r>
          </a:p>
          <a:p>
            <a:r>
              <a:rPr lang="en-US" b="0" dirty="0"/>
              <a:t>Power UP Slides are a combination of knowledge checks and/or attention grabbers to break up the didactic lecture and increase retention. </a:t>
            </a:r>
          </a:p>
          <a:p>
            <a:endParaRPr lang="en-US" b="0" dirty="0"/>
          </a:p>
          <a:p>
            <a:r>
              <a:rPr lang="en-US" b="1" dirty="0"/>
              <a:t>Instructions:</a:t>
            </a:r>
          </a:p>
          <a:p>
            <a:r>
              <a:rPr lang="en-US" b="0" dirty="0"/>
              <a:t>When you click to advance the slide, the correct answer (3 years of age) spins and the incorrect answer (5 years of age) flies off the page. </a:t>
            </a:r>
          </a:p>
          <a:p>
            <a:endParaRPr lang="en-US" b="0" dirty="0"/>
          </a:p>
          <a:p>
            <a:r>
              <a:rPr lang="en-US" b="1" dirty="0"/>
              <a:t>Facilitator Points:</a:t>
            </a:r>
          </a:p>
          <a:p>
            <a:r>
              <a:rPr lang="en-US" b="0" dirty="0"/>
              <a:t>Reinforce background information offered. Early childhood and beyond is a period of tremendous brain building. Childcare settings have a unique and important opportunity to influence the developing brain. Empower seeks to create environments that promote healthy habits and environments to support positive brain growth.</a:t>
            </a:r>
          </a:p>
        </p:txBody>
      </p:sp>
      <p:sp>
        <p:nvSpPr>
          <p:cNvPr id="4" name="Slide Number Placeholder 3"/>
          <p:cNvSpPr>
            <a:spLocks noGrp="1"/>
          </p:cNvSpPr>
          <p:nvPr>
            <p:ph type="sldNum" sz="quarter" idx="10"/>
          </p:nvPr>
        </p:nvSpPr>
        <p:spPr/>
        <p:txBody>
          <a:bodyPr/>
          <a:lstStyle/>
          <a:p>
            <a:fld id="{4BC04514-724F-4A4C-A75C-3A0A6C72B7C8}" type="slidenum">
              <a:rPr lang="en-US" smtClean="0"/>
              <a:t>8</a:t>
            </a:fld>
            <a:endParaRPr lang="en-US" dirty="0"/>
          </a:p>
        </p:txBody>
      </p:sp>
    </p:spTree>
    <p:extLst>
      <p:ext uri="{BB962C8B-B14F-4D97-AF65-F5344CB8AC3E}">
        <p14:creationId xmlns:p14="http://schemas.microsoft.com/office/powerpoint/2010/main" val="1538466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 </a:t>
            </a:r>
          </a:p>
          <a:p>
            <a:r>
              <a:rPr lang="en-US" baseline="0" dirty="0"/>
              <a:t>This slide gives the facilitator opportunity to set the agenda for the meeting. In addition to reviewing the agenda items, facilitator should discuss the competencies that participants will gain through the training:</a:t>
            </a:r>
          </a:p>
          <a:p>
            <a:endParaRPr lang="en-US" baseline="0" dirty="0"/>
          </a:p>
          <a:p>
            <a:r>
              <a:rPr lang="en-US" baseline="0" dirty="0"/>
              <a:t>Competencies: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Describe the background and purpose of the</a:t>
            </a:r>
            <a:r>
              <a:rPr lang="en-US" sz="1200" kern="1200" baseline="0" dirty="0">
                <a:solidFill>
                  <a:schemeClr val="tx1"/>
                </a:solidFill>
                <a:effectLst/>
                <a:latin typeface="+mn-lt"/>
                <a:ea typeface="+mn-ea"/>
                <a:cs typeface="+mn-cs"/>
              </a:rPr>
              <a:t> Empower Program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Name the</a:t>
            </a:r>
            <a:r>
              <a:rPr lang="en-US" sz="1200" kern="1200" baseline="0" dirty="0">
                <a:solidFill>
                  <a:schemeClr val="tx1"/>
                </a:solidFill>
                <a:effectLst/>
                <a:latin typeface="+mn-lt"/>
                <a:ea typeface="+mn-ea"/>
                <a:cs typeface="+mn-cs"/>
              </a:rPr>
              <a:t> 10 standards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Know why policy matters </a:t>
            </a:r>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 where to find more information on th</a:t>
            </a:r>
            <a:r>
              <a:rPr lang="en-US" sz="1200" kern="1200" baseline="0" dirty="0">
                <a:solidFill>
                  <a:schemeClr val="tx1"/>
                </a:solidFill>
                <a:effectLst/>
                <a:latin typeface="+mn-lt"/>
                <a:ea typeface="+mn-ea"/>
                <a:cs typeface="+mn-cs"/>
              </a:rPr>
              <a:t>e Empower Program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 how</a:t>
            </a:r>
            <a:r>
              <a:rPr lang="en-US" sz="1200" kern="1200" baseline="0" dirty="0">
                <a:solidFill>
                  <a:schemeClr val="tx1"/>
                </a:solidFill>
                <a:effectLst/>
                <a:latin typeface="+mn-lt"/>
                <a:ea typeface="+mn-ea"/>
                <a:cs typeface="+mn-cs"/>
              </a:rPr>
              <a:t> programs could benefit from participation in Empower or how their facility could benefit from additional Empower training. </a:t>
            </a:r>
          </a:p>
          <a:p>
            <a:pPr marL="171450" indent="-171450">
              <a:buFont typeface="Arial" panose="020B0604020202020204" pitchFamily="34" charset="0"/>
              <a:buChar char="•"/>
            </a:pPr>
            <a:endParaRPr lang="en-US" b="1" baseline="0" dirty="0"/>
          </a:p>
          <a:p>
            <a:r>
              <a:rPr lang="en-US" b="1" baseline="0" dirty="0"/>
              <a:t>Sample Script:</a:t>
            </a:r>
          </a:p>
          <a:p>
            <a:r>
              <a:rPr lang="en-US" baseline="0" dirty="0"/>
              <a:t>Here is our agenda for today. By the end of our time together you will be able to describe why Empower is important and name the 10 standards of Empower. As we tour the 10 standards, you will know why you need to have policies in writing and ideas on ways to improve ways you communicate policies with families. We know you will be getting a lot of information today so you will leave with a toolbox to refer to after this training. At the end of the training you will have time to think about how to put this training in action.  </a:t>
            </a:r>
            <a:endParaRPr lang="en-US"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9</a:t>
            </a:fld>
            <a:endParaRPr lang="en-US" dirty="0"/>
          </a:p>
        </p:txBody>
      </p:sp>
    </p:spTree>
    <p:extLst>
      <p:ext uri="{BB962C8B-B14F-4D97-AF65-F5344CB8AC3E}">
        <p14:creationId xmlns:p14="http://schemas.microsoft.com/office/powerpoint/2010/main" val="2206300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5986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76681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492383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657600" y="2130426"/>
            <a:ext cx="8026400" cy="1470025"/>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3657600" y="3657600"/>
            <a:ext cx="8026400" cy="1752600"/>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6C4A88-7E4D-4C26-9395-B41B3BEAFD91}" type="datetimeFigureOut">
              <a:rPr lang="en-US">
                <a:solidFill>
                  <a:prstClr val="black">
                    <a:tint val="75000"/>
                  </a:prstClr>
                </a:solidFill>
              </a:rPr>
              <a:pPr/>
              <a:t>12/1/2017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13092C-E5CD-4433-B4FD-4E108A0E0B5A}"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4507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567187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AE0866E-2DA0-4B8B-A694-93F1B46F79B7}" type="datetimeFigureOut">
              <a:rPr lang="en-US" smtClean="0"/>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282784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632323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AE0866E-2DA0-4B8B-A694-93F1B46F79B7}" type="datetimeFigureOut">
              <a:rPr lang="en-US" smtClean="0"/>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23178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E0866E-2DA0-4B8B-A694-93F1B46F79B7}" type="datetimeFigureOut">
              <a:rPr lang="en-US" smtClean="0"/>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456848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E0866E-2DA0-4B8B-A694-93F1B46F79B7}" type="datetimeFigureOut">
              <a:rPr lang="en-US" smtClean="0"/>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16364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60728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328397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0866E-2DA0-4B8B-A694-93F1B46F79B7}" type="datetimeFigureOut">
              <a:rPr lang="en-US" smtClean="0"/>
              <a:t>12/1/2017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F8E7D2-F9E5-43D9-BCCD-DE31114AF562}" type="slidenum">
              <a:rPr lang="en-US" smtClean="0"/>
              <a:t>‹#›</a:t>
            </a:fld>
            <a:endParaRPr lang="en-US"/>
          </a:p>
        </p:txBody>
      </p:sp>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430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58295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38400" y="304800"/>
            <a:ext cx="91440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438400" y="1600201"/>
            <a:ext cx="91440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C4A88-7E4D-4C26-9395-B41B3BEAFD91}" type="datetimeFigureOut">
              <a:rPr lang="en-US" smtClean="0">
                <a:solidFill>
                  <a:prstClr val="black">
                    <a:tint val="75000"/>
                  </a:prstClr>
                </a:solidFill>
              </a:rPr>
              <a:pPr/>
              <a:t>12/1/2017</a:t>
            </a:fld>
            <a:endParaRPr lang="en-US" smtClean="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13092C-E5CD-4433-B4FD-4E108A0E0B5A}" type="slidenum">
              <a:rPr lang="en-US" smtClean="0">
                <a:solidFill>
                  <a:prstClr val="black">
                    <a:tint val="75000"/>
                  </a:prstClr>
                </a:solidFill>
              </a:rPr>
              <a:pPr/>
              <a:t>‹#›</a:t>
            </a:fld>
            <a:endParaRPr lang="en-US" smtClean="0">
              <a:solidFill>
                <a:prstClr val="black">
                  <a:tint val="75000"/>
                </a:prstClr>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63698148"/>
      </p:ext>
    </p:extLst>
  </p:cSld>
  <p:clrMap bg1="lt1" tx1="dk1" bg2="lt2" tx2="dk2" accent1="accent1" accent2="accent2" accent3="accent3" accent4="accent4" accent5="accent5" accent6="accent6" hlink="hlink" folHlink="folHlink"/>
  <p:sldLayoutIdLst>
    <p:sldLayoutId id="214748385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53.jpeg"/></Relationships>
</file>

<file path=ppt/slides/_rels/slide3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0.png"/><Relationship Id="rId7" Type="http://schemas.openxmlformats.org/officeDocument/2006/relationships/diagramColors" Target="../diagrams/colors5.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image" Target="../media/image63.png"/><Relationship Id="rId5" Type="http://schemas.openxmlformats.org/officeDocument/2006/relationships/diagramLayout" Target="../diagrams/layout5.xml"/><Relationship Id="rId10" Type="http://schemas.openxmlformats.org/officeDocument/2006/relationships/image" Target="../media/image62.jpeg"/><Relationship Id="rId4" Type="http://schemas.openxmlformats.org/officeDocument/2006/relationships/diagramData" Target="../diagrams/data5.xml"/><Relationship Id="rId9" Type="http://schemas.openxmlformats.org/officeDocument/2006/relationships/image" Target="../media/image61.png"/></Relationships>
</file>

<file path=ppt/slides/_rels/slide3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76.jpeg"/></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88.jpeg"/><Relationship Id="rId7" Type="http://schemas.openxmlformats.org/officeDocument/2006/relationships/diagramQuickStyle" Target="../diagrams/quickStyle10.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89.jpeg"/><Relationship Id="rId9" Type="http://schemas.microsoft.com/office/2007/relationships/diagramDrawing" Target="../diagrams/drawing10.xml"/></Relationships>
</file>

<file path=ppt/slides/_rels/slide5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jpeg"/><Relationship Id="rId7" Type="http://schemas.openxmlformats.org/officeDocument/2006/relationships/image" Target="../media/image94.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6.pn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101.jpeg"/><Relationship Id="rId4" Type="http://schemas.openxmlformats.org/officeDocument/2006/relationships/image" Target="../media/image100.jpe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2.emf"/></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theempowerpack.org/"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hyperlink" Target="http://www.eatwellbewell.org/collaborators" TargetMode="Externa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3486150" y="2568576"/>
            <a:ext cx="8026400" cy="1470025"/>
          </a:xfrm>
        </p:spPr>
        <p:txBody>
          <a:bodyPr>
            <a:normAutofit/>
          </a:bodyPr>
          <a:lstStyle/>
          <a:p>
            <a:r>
              <a:rPr lang="en-US" sz="4000" dirty="0"/>
              <a:t>Power </a:t>
            </a:r>
            <a:r>
              <a:rPr lang="en-US" sz="4000" dirty="0" smtClean="0"/>
              <a:t>Up!</a:t>
            </a:r>
            <a:r>
              <a:rPr lang="en-US" sz="4000" dirty="0"/>
              <a:t/>
            </a:r>
            <a:br>
              <a:rPr lang="en-US" sz="4000" dirty="0"/>
            </a:br>
            <a:r>
              <a:rPr lang="en-US" sz="4000" dirty="0"/>
              <a:t> Empower Basic</a:t>
            </a:r>
          </a:p>
        </p:txBody>
      </p:sp>
      <p:sp>
        <p:nvSpPr>
          <p:cNvPr id="6" name="Subtitle 2"/>
          <p:cNvSpPr>
            <a:spLocks noGrp="1"/>
          </p:cNvSpPr>
          <p:nvPr>
            <p:ph type="subTitle" idx="1"/>
          </p:nvPr>
        </p:nvSpPr>
        <p:spPr>
          <a:xfrm>
            <a:off x="4876800" y="4229100"/>
            <a:ext cx="8026400" cy="1752600"/>
          </a:xfrm>
        </p:spPr>
        <p:txBody>
          <a:bodyPr>
            <a:normAutofit/>
          </a:bodyPr>
          <a:lstStyle/>
          <a:p>
            <a:r>
              <a:rPr lang="en-US" sz="3600" dirty="0">
                <a:solidFill>
                  <a:schemeClr val="tx1"/>
                </a:solidFill>
              </a:rPr>
              <a:t>Presenter Name</a:t>
            </a:r>
          </a:p>
          <a:p>
            <a:r>
              <a:rPr lang="en-US" sz="3600" dirty="0">
                <a:solidFill>
                  <a:schemeClr val="tx1"/>
                </a:solidFill>
              </a:rPr>
              <a:t>Date</a:t>
            </a:r>
          </a:p>
        </p:txBody>
      </p:sp>
    </p:spTree>
    <p:extLst>
      <p:ext uri="{BB962C8B-B14F-4D97-AF65-F5344CB8AC3E}">
        <p14:creationId xmlns:p14="http://schemas.microsoft.com/office/powerpoint/2010/main" val="4077074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4"/>
          <p:cNvSpPr txBox="1">
            <a:spLocks/>
          </p:cNvSpPr>
          <p:nvPr/>
        </p:nvSpPr>
        <p:spPr>
          <a:xfrm>
            <a:off x="1475875" y="-1"/>
            <a:ext cx="4604083" cy="3558747"/>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US" sz="4400" b="1" dirty="0">
                <a:solidFill>
                  <a:schemeClr val="tx1"/>
                </a:solidFill>
                <a:effectLst>
                  <a:outerShdw blurRad="38100" dist="38100" dir="2700000" algn="tl">
                    <a:srgbClr val="000000">
                      <a:alpha val="43137"/>
                    </a:srgbClr>
                  </a:outerShdw>
                </a:effectLst>
              </a:rPr>
              <a:t>10 Ways to </a:t>
            </a:r>
            <a:r>
              <a:rPr lang="en-US" sz="7200" b="1" dirty="0">
                <a:solidFill>
                  <a:schemeClr val="tx1"/>
                </a:solidFill>
                <a:effectLst>
                  <a:outerShdw blurRad="38100" dist="38100" dir="2700000" algn="tl">
                    <a:srgbClr val="000000">
                      <a:alpha val="43137"/>
                    </a:srgbClr>
                  </a:outerShdw>
                </a:effectLst>
              </a:rPr>
              <a:t>Empower </a:t>
            </a:r>
            <a:r>
              <a:rPr lang="en-US" sz="4400" b="1" dirty="0">
                <a:solidFill>
                  <a:schemeClr val="tx1"/>
                </a:solidFill>
                <a:effectLst>
                  <a:outerShdw blurRad="38100" dist="38100" dir="2700000" algn="tl">
                    <a:srgbClr val="000000">
                      <a:alpha val="43137"/>
                    </a:srgbClr>
                  </a:outerShdw>
                </a:effectLst>
              </a:rPr>
              <a:t>children to live healthy lives</a:t>
            </a:r>
          </a:p>
        </p:txBody>
      </p:sp>
    </p:spTree>
    <p:extLst>
      <p:ext uri="{BB962C8B-B14F-4D97-AF65-F5344CB8AC3E}">
        <p14:creationId xmlns:p14="http://schemas.microsoft.com/office/powerpoint/2010/main" val="13712235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54" r="2635" b="2"/>
          <a:stretch/>
        </p:blipFill>
        <p:spPr>
          <a:xfrm>
            <a:off x="5254387" y="1146635"/>
            <a:ext cx="6233160" cy="4272681"/>
          </a:xfrm>
          <a:prstGeom prst="rect">
            <a:avLst/>
          </a:prstGeom>
        </p:spPr>
      </p:pic>
      <p:sp>
        <p:nvSpPr>
          <p:cNvPr id="3" name="Content Placeholder 2"/>
          <p:cNvSpPr>
            <a:spLocks noGrp="1"/>
          </p:cNvSpPr>
          <p:nvPr>
            <p:ph idx="1"/>
          </p:nvPr>
        </p:nvSpPr>
        <p:spPr>
          <a:xfrm>
            <a:off x="1560523" y="911225"/>
            <a:ext cx="3589361" cy="4351338"/>
          </a:xfrm>
        </p:spPr>
        <p:txBody>
          <a:bodyPr>
            <a:normAutofit/>
          </a:bodyPr>
          <a:lstStyle/>
          <a:p>
            <a:pPr marL="0" indent="0">
              <a:buNone/>
            </a:pPr>
            <a:endParaRPr lang="en-US" sz="2400"/>
          </a:p>
          <a:p>
            <a:pPr marL="0" indent="0">
              <a:buNone/>
            </a:pPr>
            <a:endParaRPr lang="en-US" sz="2400"/>
          </a:p>
          <a:p>
            <a:pPr marL="0" indent="0">
              <a:buNone/>
            </a:pPr>
            <a:r>
              <a:rPr lang="en-US" sz="2400">
                <a:latin typeface="Bookman Old Style" panose="02050604050505020204" pitchFamily="18" charset="0"/>
              </a:rPr>
              <a:t>“In the middle of difficulty lies opportunity” </a:t>
            </a:r>
          </a:p>
          <a:p>
            <a:pPr marL="0" indent="0">
              <a:buNone/>
            </a:pPr>
            <a:r>
              <a:rPr lang="en-US" sz="2400">
                <a:latin typeface="Bookman Old Style" panose="02050604050505020204" pitchFamily="18" charset="0"/>
              </a:rPr>
              <a:t>– Albert Einstein</a:t>
            </a:r>
          </a:p>
          <a:p>
            <a:pPr marL="0" indent="0">
              <a:buNone/>
            </a:pPr>
            <a:endParaRPr lang="en-US" sz="2400"/>
          </a:p>
          <a:p>
            <a:pPr marL="0" indent="0">
              <a:buNone/>
            </a:pPr>
            <a:endParaRPr lang="en-US" sz="2400"/>
          </a:p>
        </p:txBody>
      </p:sp>
    </p:spTree>
    <p:extLst>
      <p:ext uri="{BB962C8B-B14F-4D97-AF65-F5344CB8AC3E}">
        <p14:creationId xmlns:p14="http://schemas.microsoft.com/office/powerpoint/2010/main" val="15737827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a one size fits all</a:t>
            </a:r>
          </a:p>
        </p:txBody>
      </p:sp>
      <p:pic>
        <p:nvPicPr>
          <p:cNvPr id="2058" name="Picture 10" descr="http://dohalife.com/wp-content/uploads/2016/02/Education-for-children-with-special-needs-in-Qatar-800x44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03364" y="1264293"/>
            <a:ext cx="5463915" cy="303930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may contain: one or more people"/>
          <p:cNvPicPr>
            <a:picLocks noChangeAspect="1" noChangeArrowheads="1"/>
          </p:cNvPicPr>
          <p:nvPr/>
        </p:nvPicPr>
        <p:blipFill rotWithShape="1">
          <a:blip r:embed="rId4">
            <a:extLst>
              <a:ext uri="{28A0092B-C50C-407E-A947-70E740481C1C}">
                <a14:useLocalDpi xmlns:a14="http://schemas.microsoft.com/office/drawing/2010/main" val="0"/>
              </a:ext>
            </a:extLst>
          </a:blip>
          <a:srcRect b="11408"/>
          <a:stretch/>
        </p:blipFill>
        <p:spPr bwMode="auto">
          <a:xfrm>
            <a:off x="1978702" y="3920462"/>
            <a:ext cx="4117298" cy="273570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mms.businesswire.com/media/20150731005855/en/479346/5/CWSN_Phot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3364" y="3404108"/>
            <a:ext cx="3793938" cy="323653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multiagelearningnetwork.com/wp/wp-content/uploads/2012/03/bigstock-Students-Standing-In-Classroom-6742340-e13359908103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7050" y="1320469"/>
            <a:ext cx="4058588" cy="270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359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9567546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809750"/>
            <a:ext cx="8607926" cy="1143000"/>
          </a:xfrm>
        </p:spPr>
        <p:txBody>
          <a:bodyPr/>
          <a:lstStyle/>
          <a:p>
            <a:pPr algn="l"/>
            <a:r>
              <a:rPr lang="en-US" dirty="0"/>
              <a:t>Standard 1 </a:t>
            </a: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045" t="18084" r="67091" b="6987"/>
          <a:stretch/>
        </p:blipFill>
        <p:spPr>
          <a:xfrm>
            <a:off x="6306552" y="0"/>
            <a:ext cx="4444999" cy="6763536"/>
          </a:xfrm>
        </p:spPr>
      </p:pic>
      <p:grpSp>
        <p:nvGrpSpPr>
          <p:cNvPr id="3" name="Group 2"/>
          <p:cNvGrpSpPr/>
          <p:nvPr/>
        </p:nvGrpSpPr>
        <p:grpSpPr>
          <a:xfrm>
            <a:off x="8122652" y="1536700"/>
            <a:ext cx="2628899" cy="5226836"/>
            <a:chOff x="8122652" y="1536700"/>
            <a:chExt cx="2628899" cy="5226836"/>
          </a:xfrm>
        </p:grpSpPr>
        <p:sp>
          <p:nvSpPr>
            <p:cNvPr id="5" name="Rectangle 4"/>
            <p:cNvSpPr/>
            <p:nvPr/>
          </p:nvSpPr>
          <p:spPr>
            <a:xfrm>
              <a:off x="8706852" y="1536700"/>
              <a:ext cx="2044699" cy="522683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122652" y="3721100"/>
              <a:ext cx="889000" cy="4826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29051" y="5067300"/>
              <a:ext cx="584200" cy="169623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87854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5303" y="274638"/>
            <a:ext cx="9957097" cy="1143000"/>
          </a:xfrm>
        </p:spPr>
        <p:txBody>
          <a:bodyPr/>
          <a:lstStyle/>
          <a:p>
            <a:pPr algn="l"/>
            <a:r>
              <a:rPr lang="en-US" dirty="0"/>
              <a:t>Power UP</a:t>
            </a:r>
          </a:p>
        </p:txBody>
      </p:sp>
      <p:sp>
        <p:nvSpPr>
          <p:cNvPr id="3" name="Content Placeholder 2"/>
          <p:cNvSpPr>
            <a:spLocks noGrp="1"/>
          </p:cNvSpPr>
          <p:nvPr>
            <p:ph idx="1"/>
          </p:nvPr>
        </p:nvSpPr>
        <p:spPr>
          <a:xfrm>
            <a:off x="1756228" y="1585687"/>
            <a:ext cx="9826171" cy="4525963"/>
          </a:xfrm>
        </p:spPr>
        <p:txBody>
          <a:bodyPr/>
          <a:lstStyle/>
          <a:p>
            <a:pPr marL="0" indent="0">
              <a:buNone/>
            </a:pPr>
            <a:r>
              <a:rPr lang="en-US"/>
              <a:t> </a:t>
            </a:r>
          </a:p>
          <a:p>
            <a:endParaRPr lang="en-US" dirty="0"/>
          </a:p>
        </p:txBody>
      </p:sp>
      <p:pic>
        <p:nvPicPr>
          <p:cNvPr id="4" name="Picture 3"/>
          <p:cNvPicPr>
            <a:picLocks noChangeAspect="1"/>
          </p:cNvPicPr>
          <p:nvPr/>
        </p:nvPicPr>
        <p:blipFill>
          <a:blip r:embed="rId3"/>
          <a:stretch>
            <a:fillRect/>
          </a:stretch>
        </p:blipFill>
        <p:spPr>
          <a:xfrm>
            <a:off x="4131847" y="0"/>
            <a:ext cx="1694935" cy="1694935"/>
          </a:xfrm>
          <a:prstGeom prst="rect">
            <a:avLst/>
          </a:prstGeom>
        </p:spPr>
      </p:pic>
      <p:pic>
        <p:nvPicPr>
          <p:cNvPr id="1026" name="Picture 2" descr="PHIL Image 14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5303" y="1825625"/>
            <a:ext cx="2333187" cy="35011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IL Image 141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1847" y="2187089"/>
            <a:ext cx="4373524" cy="289902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3999" y="5573486"/>
            <a:ext cx="2659034" cy="1077218"/>
          </a:xfrm>
          <a:prstGeom prst="rect">
            <a:avLst/>
          </a:prstGeom>
          <a:noFill/>
        </p:spPr>
        <p:txBody>
          <a:bodyPr wrap="square" rtlCol="0">
            <a:spAutoFit/>
          </a:bodyPr>
          <a:lstStyle/>
          <a:p>
            <a:pPr algn="ctr"/>
            <a:r>
              <a:rPr lang="en-US" sz="3200" dirty="0"/>
              <a:t>Balance on one leg</a:t>
            </a:r>
          </a:p>
        </p:txBody>
      </p:sp>
      <p:sp>
        <p:nvSpPr>
          <p:cNvPr id="10" name="TextBox 9"/>
          <p:cNvSpPr txBox="1"/>
          <p:nvPr/>
        </p:nvSpPr>
        <p:spPr>
          <a:xfrm>
            <a:off x="4782840" y="5202481"/>
            <a:ext cx="3129986" cy="584775"/>
          </a:xfrm>
          <a:prstGeom prst="rect">
            <a:avLst/>
          </a:prstGeom>
          <a:noFill/>
        </p:spPr>
        <p:txBody>
          <a:bodyPr wrap="square" rtlCol="0">
            <a:spAutoFit/>
          </a:bodyPr>
          <a:lstStyle/>
          <a:p>
            <a:pPr algn="ctr"/>
            <a:r>
              <a:rPr lang="en-US" sz="3200" dirty="0"/>
              <a:t>Throw a ball</a:t>
            </a:r>
          </a:p>
        </p:txBody>
      </p:sp>
      <p:sp>
        <p:nvSpPr>
          <p:cNvPr id="11" name="TextBox 10"/>
          <p:cNvSpPr txBox="1"/>
          <p:nvPr/>
        </p:nvSpPr>
        <p:spPr>
          <a:xfrm>
            <a:off x="8904200" y="5987311"/>
            <a:ext cx="3004458" cy="584775"/>
          </a:xfrm>
          <a:prstGeom prst="rect">
            <a:avLst/>
          </a:prstGeom>
          <a:noFill/>
        </p:spPr>
        <p:txBody>
          <a:bodyPr wrap="square" rtlCol="0">
            <a:spAutoFit/>
          </a:bodyPr>
          <a:lstStyle/>
          <a:p>
            <a:pPr algn="ctr"/>
            <a:r>
              <a:rPr lang="en-US" sz="3200" dirty="0"/>
              <a:t>Monkey Bars</a:t>
            </a:r>
          </a:p>
        </p:txBody>
      </p:sp>
      <p:sp>
        <p:nvSpPr>
          <p:cNvPr id="6" name="TextBox 5"/>
          <p:cNvSpPr txBox="1"/>
          <p:nvPr/>
        </p:nvSpPr>
        <p:spPr>
          <a:xfrm>
            <a:off x="6095686" y="547535"/>
            <a:ext cx="5617027" cy="584775"/>
          </a:xfrm>
          <a:prstGeom prst="rect">
            <a:avLst/>
          </a:prstGeom>
          <a:solidFill>
            <a:schemeClr val="tx2">
              <a:lumMod val="20000"/>
              <a:lumOff val="80000"/>
            </a:schemeClr>
          </a:solidFill>
        </p:spPr>
        <p:txBody>
          <a:bodyPr wrap="square" rtlCol="0">
            <a:spAutoFit/>
          </a:bodyPr>
          <a:lstStyle/>
          <a:p>
            <a:r>
              <a:rPr lang="en-US" sz="3200" dirty="0"/>
              <a:t>How old was I when I learned to</a:t>
            </a:r>
            <a:r>
              <a:rPr lang="en-US" dirty="0"/>
              <a:t>:</a:t>
            </a:r>
          </a:p>
        </p:txBody>
      </p:sp>
      <p:sp>
        <p:nvSpPr>
          <p:cNvPr id="13" name="TextBox 12"/>
          <p:cNvSpPr txBox="1"/>
          <p:nvPr/>
        </p:nvSpPr>
        <p:spPr>
          <a:xfrm>
            <a:off x="4675892" y="5854805"/>
            <a:ext cx="3273431" cy="584775"/>
          </a:xfrm>
          <a:prstGeom prst="rect">
            <a:avLst/>
          </a:prstGeom>
          <a:noFill/>
        </p:spPr>
        <p:txBody>
          <a:bodyPr wrap="square" rtlCol="0">
            <a:spAutoFit/>
          </a:bodyPr>
          <a:lstStyle/>
          <a:p>
            <a:pPr algn="ctr"/>
            <a:r>
              <a:rPr lang="en-US" sz="3200" dirty="0"/>
              <a:t>Catch a ball</a:t>
            </a:r>
          </a:p>
        </p:txBody>
      </p:sp>
      <p:pic>
        <p:nvPicPr>
          <p:cNvPr id="1040" name="Picture 16" descr="PHIL Image 186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27408" y="1532673"/>
            <a:ext cx="2885305" cy="4332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22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1000"/>
                                        <p:tgtEl>
                                          <p:spTgt spid="1028"/>
                                        </p:tgtEl>
                                      </p:cBhvr>
                                    </p:animEffect>
                                    <p:anim calcmode="lin" valueType="num">
                                      <p:cBhvr>
                                        <p:cTn id="25" dur="1000" fill="hold"/>
                                        <p:tgtEl>
                                          <p:spTgt spid="1028"/>
                                        </p:tgtEl>
                                        <p:attrNameLst>
                                          <p:attrName>ppt_x</p:attrName>
                                        </p:attrNameLst>
                                      </p:cBhvr>
                                      <p:tavLst>
                                        <p:tav tm="0">
                                          <p:val>
                                            <p:strVal val="#ppt_x"/>
                                          </p:val>
                                        </p:tav>
                                        <p:tav tm="100000">
                                          <p:val>
                                            <p:strVal val="#ppt_x"/>
                                          </p:val>
                                        </p:tav>
                                      </p:tavLst>
                                    </p:anim>
                                    <p:anim calcmode="lin" valueType="num">
                                      <p:cBhvr>
                                        <p:cTn id="26"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40"/>
                                        </p:tgtEl>
                                        <p:attrNameLst>
                                          <p:attrName>style.visibility</p:attrName>
                                        </p:attrNameLst>
                                      </p:cBhvr>
                                      <p:to>
                                        <p:strVal val="visible"/>
                                      </p:to>
                                    </p:set>
                                    <p:anim calcmode="lin" valueType="num">
                                      <p:cBhvr additive="base">
                                        <p:cTn id="38" dur="500" fill="hold"/>
                                        <p:tgtEl>
                                          <p:spTgt spid="1040"/>
                                        </p:tgtEl>
                                        <p:attrNameLst>
                                          <p:attrName>ppt_x</p:attrName>
                                        </p:attrNameLst>
                                      </p:cBhvr>
                                      <p:tavLst>
                                        <p:tav tm="0">
                                          <p:val>
                                            <p:strVal val="#ppt_x"/>
                                          </p:val>
                                        </p:tav>
                                        <p:tav tm="100000">
                                          <p:val>
                                            <p:strVal val="#ppt_x"/>
                                          </p:val>
                                        </p:tav>
                                      </p:tavLst>
                                    </p:anim>
                                    <p:anim calcmode="lin" valueType="num">
                                      <p:cBhvr additive="base">
                                        <p:cTn id="39" dur="500" fill="hold"/>
                                        <p:tgtEl>
                                          <p:spTgt spid="104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65139"/>
            <a:ext cx="10972800" cy="1143000"/>
          </a:xfrm>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descr="Brain on exercise image jpe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47198"/>
          </a:xfrm>
          <a:prstGeom prst="rect">
            <a:avLst/>
          </a:prstGeom>
        </p:spPr>
      </p:pic>
    </p:spTree>
    <p:extLst>
      <p:ext uri="{BB962C8B-B14F-4D97-AF65-F5344CB8AC3E}">
        <p14:creationId xmlns:p14="http://schemas.microsoft.com/office/powerpoint/2010/main" val="11835222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43200" y="1981200"/>
            <a:ext cx="7239000" cy="1815882"/>
          </a:xfrm>
          <a:prstGeom prst="rect">
            <a:avLst/>
          </a:prstGeom>
        </p:spPr>
        <p:txBody>
          <a:bodyPr wrap="square">
            <a:spAutoFit/>
          </a:bodyPr>
          <a:lstStyle/>
          <a:p>
            <a:pPr marL="457200" indent="-457200">
              <a:buFont typeface="Wingdings" pitchFamily="2" charset="2"/>
              <a:buChar char="ü"/>
              <a:defRPr/>
            </a:pPr>
            <a:endParaRPr lang="en-US" sz="2800" dirty="0">
              <a:solidFill>
                <a:prstClr val="black"/>
              </a:solidFill>
              <a:ea typeface="+mj-ea"/>
              <a:cs typeface="+mj-cs"/>
            </a:endParaRPr>
          </a:p>
          <a:p>
            <a:pPr>
              <a:defRPr/>
            </a:pPr>
            <a:r>
              <a:rPr lang="en-US" sz="2800" dirty="0">
                <a:solidFill>
                  <a:prstClr val="black"/>
                </a:solidFill>
                <a:ea typeface="+mj-ea"/>
                <a:cs typeface="+mj-cs"/>
              </a:rPr>
              <a:t> </a:t>
            </a:r>
          </a:p>
          <a:p>
            <a:pPr>
              <a:defRPr/>
            </a:pPr>
            <a:endParaRPr lang="en-US" sz="2800" dirty="0">
              <a:solidFill>
                <a:prstClr val="black"/>
              </a:solidFill>
              <a:ea typeface="+mj-ea"/>
              <a:cs typeface="+mj-cs"/>
            </a:endParaRPr>
          </a:p>
          <a:p>
            <a:pPr>
              <a:defRPr/>
            </a:pPr>
            <a:endParaRPr lang="en-US" sz="2800" dirty="0">
              <a:solidFill>
                <a:prstClr val="black"/>
              </a:solidFill>
              <a:ea typeface="+mj-ea"/>
              <a:cs typeface="+mj-cs"/>
            </a:endParaRPr>
          </a:p>
        </p:txBody>
      </p:sp>
      <p:graphicFrame>
        <p:nvGraphicFramePr>
          <p:cNvPr id="2" name="Diagram 1"/>
          <p:cNvGraphicFramePr/>
          <p:nvPr>
            <p:extLst>
              <p:ext uri="{D42A27DB-BD31-4B8C-83A1-F6EECF244321}">
                <p14:modId xmlns:p14="http://schemas.microsoft.com/office/powerpoint/2010/main" val="2557584629"/>
              </p:ext>
            </p:extLst>
          </p:nvPr>
        </p:nvGraphicFramePr>
        <p:xfrm>
          <a:off x="3049155" y="-13855"/>
          <a:ext cx="9896764" cy="68496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a:xfrm>
            <a:off x="1413164" y="274637"/>
            <a:ext cx="4544291" cy="1540307"/>
          </a:xfrm>
        </p:spPr>
        <p:txBody>
          <a:bodyPr>
            <a:normAutofit/>
          </a:bodyPr>
          <a:lstStyle/>
          <a:p>
            <a:r>
              <a:rPr lang="en-US" b="1" dirty="0">
                <a:effectLst>
                  <a:outerShdw blurRad="38100" dist="38100" dir="2700000" algn="tl">
                    <a:srgbClr val="000000">
                      <a:alpha val="43137"/>
                    </a:srgbClr>
                  </a:outerShdw>
                </a:effectLst>
              </a:rPr>
              <a:t>The Standard</a:t>
            </a:r>
          </a:p>
        </p:txBody>
      </p:sp>
      <p:pic>
        <p:nvPicPr>
          <p:cNvPr id="5" name="Picture 6" descr="http://healthmpowers.org/wp-content/uploads/2017/02/Little-Ones-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53741" y="4259055"/>
            <a:ext cx="3257907" cy="24223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9" cstate="print">
            <a:extLst>
              <a:ext uri="{28A0092B-C50C-407E-A947-70E740481C1C}">
                <a14:useLocalDpi xmlns:a14="http://schemas.microsoft.com/office/drawing/2010/main" val="0"/>
              </a:ext>
            </a:extLst>
          </a:blip>
          <a:srcRect l="18899" t="4321" r="26354" b="41637"/>
          <a:stretch/>
        </p:blipFill>
        <p:spPr>
          <a:xfrm>
            <a:off x="1553741" y="2190380"/>
            <a:ext cx="2585707" cy="1914296"/>
          </a:xfrm>
          <a:prstGeom prst="rect">
            <a:avLst/>
          </a:prstGeom>
        </p:spPr>
      </p:pic>
    </p:spTree>
    <p:extLst>
      <p:ext uri="{BB962C8B-B14F-4D97-AF65-F5344CB8AC3E}">
        <p14:creationId xmlns:p14="http://schemas.microsoft.com/office/powerpoint/2010/main" val="585830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3815" t="59123" r="67184" b="7544"/>
          <a:stretch/>
        </p:blipFill>
        <p:spPr>
          <a:xfrm>
            <a:off x="5498431" y="846137"/>
            <a:ext cx="5654843" cy="5580185"/>
          </a:xfrm>
        </p:spPr>
      </p:pic>
      <p:sp>
        <p:nvSpPr>
          <p:cNvPr id="5" name="Rectangle 4"/>
          <p:cNvSpPr/>
          <p:nvPr/>
        </p:nvSpPr>
        <p:spPr>
          <a:xfrm>
            <a:off x="5498431" y="1864894"/>
            <a:ext cx="974558" cy="456142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1600200" y="2493230"/>
            <a:ext cx="3898231"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Standard 2 </a:t>
            </a:r>
          </a:p>
        </p:txBody>
      </p:sp>
    </p:spTree>
    <p:extLst>
      <p:ext uri="{BB962C8B-B14F-4D97-AF65-F5344CB8AC3E}">
        <p14:creationId xmlns:p14="http://schemas.microsoft.com/office/powerpoint/2010/main" val="35856168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oups\collaboration\MediaRequestFileDrop\sunwise\istock-8-4-16\iStock_58007820_XXX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9154" y="0"/>
            <a:ext cx="811884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667000" y="-13503"/>
            <a:ext cx="8229600" cy="1143000"/>
          </a:xfrm>
          <a:solidFill>
            <a:schemeClr val="accent6">
              <a:lumMod val="75000"/>
            </a:schemeClr>
          </a:solidFill>
          <a:effectLst>
            <a:softEdge rad="317500"/>
          </a:effectLst>
        </p:spPr>
        <p:txBody>
          <a:bodyPr>
            <a:normAutofit/>
          </a:bodyPr>
          <a:lstStyle/>
          <a:p>
            <a:r>
              <a:rPr lang="en-US" sz="5000" b="1" dirty="0">
                <a:solidFill>
                  <a:schemeClr val="bg1"/>
                </a:solidFill>
              </a:rPr>
              <a:t>Why is Sun Safety Important?</a:t>
            </a:r>
          </a:p>
        </p:txBody>
      </p:sp>
      <p:grpSp>
        <p:nvGrpSpPr>
          <p:cNvPr id="22" name="Group 21"/>
          <p:cNvGrpSpPr/>
          <p:nvPr/>
        </p:nvGrpSpPr>
        <p:grpSpPr>
          <a:xfrm>
            <a:off x="4414202" y="2155377"/>
            <a:ext cx="3771900" cy="3416320"/>
            <a:chOff x="1196524" y="2177988"/>
            <a:chExt cx="3771900" cy="3416320"/>
          </a:xfrm>
        </p:grpSpPr>
        <p:sp>
          <p:nvSpPr>
            <p:cNvPr id="18" name="Rectangle: Rounded Corners 17"/>
            <p:cNvSpPr/>
            <p:nvPr/>
          </p:nvSpPr>
          <p:spPr>
            <a:xfrm>
              <a:off x="1196524" y="2177988"/>
              <a:ext cx="3771900" cy="34163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71600" y="2410417"/>
              <a:ext cx="3276600" cy="2862322"/>
            </a:xfrm>
            <a:prstGeom prst="rect">
              <a:avLst/>
            </a:prstGeom>
            <a:noFill/>
          </p:spPr>
          <p:txBody>
            <a:bodyPr wrap="square" rtlCol="0">
              <a:spAutoFit/>
            </a:bodyPr>
            <a:lstStyle/>
            <a:p>
              <a:pPr algn="ctr"/>
              <a:r>
                <a:rPr lang="en-US" sz="3600" dirty="0">
                  <a:solidFill>
                    <a:schemeClr val="bg1">
                      <a:lumMod val="95000"/>
                    </a:schemeClr>
                  </a:solidFill>
                </a:rPr>
                <a:t>Where does Arizona rank for skin cancer rates compared to the rest of the US?</a:t>
              </a:r>
            </a:p>
          </p:txBody>
        </p:sp>
      </p:grpSp>
      <p:grpSp>
        <p:nvGrpSpPr>
          <p:cNvPr id="23" name="Group 22"/>
          <p:cNvGrpSpPr/>
          <p:nvPr/>
        </p:nvGrpSpPr>
        <p:grpSpPr>
          <a:xfrm>
            <a:off x="4104197" y="1981201"/>
            <a:ext cx="4391911" cy="3726623"/>
            <a:chOff x="4610292" y="1378777"/>
            <a:chExt cx="4391911" cy="3726623"/>
          </a:xfrm>
        </p:grpSpPr>
        <p:sp>
          <p:nvSpPr>
            <p:cNvPr id="20" name="Rectangle: Rounded Corners 19"/>
            <p:cNvSpPr/>
            <p:nvPr/>
          </p:nvSpPr>
          <p:spPr>
            <a:xfrm>
              <a:off x="4610292" y="1378777"/>
              <a:ext cx="4391911" cy="37266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968424" y="1676400"/>
              <a:ext cx="3747837" cy="3108543"/>
            </a:xfrm>
            <a:prstGeom prst="rect">
              <a:avLst/>
            </a:prstGeom>
            <a:noFill/>
          </p:spPr>
          <p:txBody>
            <a:bodyPr wrap="square" rtlCol="0">
              <a:spAutoFit/>
            </a:bodyPr>
            <a:lstStyle/>
            <a:p>
              <a:r>
                <a:rPr lang="en-US" sz="2800" dirty="0">
                  <a:solidFill>
                    <a:schemeClr val="bg1">
                      <a:lumMod val="95000"/>
                    </a:schemeClr>
                  </a:solidFill>
                </a:rPr>
                <a:t>Arizona has the highest skin cancer rate in the U.S. and is second in the world only to Australia! Childhood exposure plays a huge part in who develops skin cancer.</a:t>
              </a:r>
            </a:p>
          </p:txBody>
        </p:sp>
      </p:grpSp>
    </p:spTree>
    <p:extLst>
      <p:ext uri="{BB962C8B-B14F-4D97-AF65-F5344CB8AC3E}">
        <p14:creationId xmlns:p14="http://schemas.microsoft.com/office/powerpoint/2010/main" val="96597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ppt_w</p:attrName>
                                        </p:attrNameLst>
                                      </p:cBhvr>
                                      <p:tavLst>
                                        <p:tav tm="0" fmla="#ppt_w*sin(2.5*pi*$)">
                                          <p:val>
                                            <p:fltVal val="0"/>
                                          </p:val>
                                        </p:tav>
                                        <p:tav tm="100000">
                                          <p:val>
                                            <p:fltVal val="1"/>
                                          </p:val>
                                        </p:tav>
                                      </p:tavLst>
                                    </p:anim>
                                    <p:anim calcmode="lin" valueType="num">
                                      <p:cBhvr>
                                        <p:cTn id="9" dur="20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89039" y="4263804"/>
            <a:ext cx="10605784" cy="2105891"/>
          </a:xfrm>
          <a:prstGeom prst="rect">
            <a:avLst/>
          </a:prstGeom>
          <a:solidFill>
            <a:schemeClr val="tx1">
              <a:lumMod val="65000"/>
              <a:lumOff val="35000"/>
            </a:schemeClr>
          </a:solidFill>
          <a:ln w="28575" cmpd="dbl">
            <a:solidFill>
              <a:schemeClr val="tx1">
                <a:alpha val="62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descr="Image result for sack lunch"/>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289039" y="266167"/>
            <a:ext cx="3517918" cy="39976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rot="21600000">
            <a:off x="6416043" y="356059"/>
            <a:ext cx="5455917" cy="3900980"/>
          </a:xfrm>
          <a:prstGeom prst="rect">
            <a:avLst/>
          </a:prstGeom>
        </p:spPr>
      </p:pic>
      <p:sp>
        <p:nvSpPr>
          <p:cNvPr id="2" name="Title 1"/>
          <p:cNvSpPr>
            <a:spLocks noGrp="1"/>
          </p:cNvSpPr>
          <p:nvPr>
            <p:ph type="title"/>
          </p:nvPr>
        </p:nvSpPr>
        <p:spPr>
          <a:xfrm>
            <a:off x="732107" y="4851525"/>
            <a:ext cx="11139854" cy="930447"/>
          </a:xfrm>
        </p:spPr>
        <p:txBody>
          <a:bodyPr vert="horz" lIns="91440" tIns="45720" rIns="91440" bIns="45720" rtlCol="0" anchor="b">
            <a:normAutofit/>
          </a:bodyPr>
          <a:lstStyle/>
          <a:p>
            <a:pPr algn="ctr"/>
            <a:r>
              <a:rPr lang="en-US" sz="5400" u="sng" dirty="0">
                <a:solidFill>
                  <a:schemeClr val="bg1"/>
                </a:solidFill>
              </a:rPr>
              <a:t>The Power of Lunch</a:t>
            </a:r>
          </a:p>
        </p:txBody>
      </p:sp>
    </p:spTree>
    <p:extLst>
      <p:ext uri="{BB962C8B-B14F-4D97-AF65-F5344CB8AC3E}">
        <p14:creationId xmlns:p14="http://schemas.microsoft.com/office/powerpoint/2010/main" val="32417894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8353"/>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ounded Rectangle 7"/>
          <p:cNvSpPr/>
          <p:nvPr/>
        </p:nvSpPr>
        <p:spPr>
          <a:xfrm>
            <a:off x="1752602" y="1691535"/>
            <a:ext cx="2079256" cy="1462538"/>
          </a:xfrm>
          <a:prstGeom prst="roundRect">
            <a:avLst/>
          </a:prstGeom>
          <a:blipFill rotWithShape="1">
            <a:blip r:embed="rId4"/>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9" name="Freeform 8"/>
          <p:cNvSpPr/>
          <p:nvPr/>
        </p:nvSpPr>
        <p:spPr>
          <a:xfrm>
            <a:off x="1704695" y="3216576"/>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Use Sunscreen</a:t>
            </a:r>
          </a:p>
        </p:txBody>
      </p:sp>
      <p:sp>
        <p:nvSpPr>
          <p:cNvPr id="10" name="Rounded Rectangle 9"/>
          <p:cNvSpPr/>
          <p:nvPr/>
        </p:nvSpPr>
        <p:spPr>
          <a:xfrm>
            <a:off x="4018487" y="1691532"/>
            <a:ext cx="2077511" cy="1431405"/>
          </a:xfrm>
          <a:prstGeom prst="roundRect">
            <a:avLst/>
          </a:prstGeom>
          <a:blipFill rotWithShape="1">
            <a:blip r:embed="rId5"/>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2" name="Freeform 11"/>
          <p:cNvSpPr/>
          <p:nvPr/>
        </p:nvSpPr>
        <p:spPr>
          <a:xfrm>
            <a:off x="3886191" y="3195405"/>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Wear a </a:t>
            </a:r>
            <a:br>
              <a:rPr lang="en-US" sz="1900" b="1" dirty="0">
                <a:solidFill>
                  <a:schemeClr val="tx1"/>
                </a:solidFill>
              </a:rPr>
            </a:br>
            <a:r>
              <a:rPr lang="en-US" sz="1900" b="1" dirty="0">
                <a:solidFill>
                  <a:schemeClr val="tx1"/>
                </a:solidFill>
              </a:rPr>
              <a:t>Hat and Lip Balm</a:t>
            </a:r>
          </a:p>
        </p:txBody>
      </p:sp>
      <p:sp>
        <p:nvSpPr>
          <p:cNvPr id="13" name="Rounded Rectangle 12"/>
          <p:cNvSpPr/>
          <p:nvPr/>
        </p:nvSpPr>
        <p:spPr>
          <a:xfrm>
            <a:off x="6248409" y="1691539"/>
            <a:ext cx="2077511" cy="1431405"/>
          </a:xfrm>
          <a:prstGeom prst="roundRect">
            <a:avLst/>
          </a:prstGeom>
          <a:blipFill rotWithShape="1">
            <a:blip r:embed="rId6"/>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4" name="Freeform 13"/>
          <p:cNvSpPr/>
          <p:nvPr/>
        </p:nvSpPr>
        <p:spPr>
          <a:xfrm>
            <a:off x="6200792" y="3413583"/>
            <a:ext cx="2077511" cy="406466"/>
          </a:xfrm>
          <a:custGeom>
            <a:avLst/>
            <a:gdLst>
              <a:gd name="connsiteX0" fmla="*/ 0 w 2077511"/>
              <a:gd name="connsiteY0" fmla="*/ 0 h 406466"/>
              <a:gd name="connsiteX1" fmla="*/ 2077511 w 2077511"/>
              <a:gd name="connsiteY1" fmla="*/ 0 h 406466"/>
              <a:gd name="connsiteX2" fmla="*/ 2077511 w 2077511"/>
              <a:gd name="connsiteY2" fmla="*/ 406466 h 406466"/>
              <a:gd name="connsiteX3" fmla="*/ 0 w 2077511"/>
              <a:gd name="connsiteY3" fmla="*/ 406466 h 406466"/>
              <a:gd name="connsiteX4" fmla="*/ 0 w 2077511"/>
              <a:gd name="connsiteY4" fmla="*/ 0 h 40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406466">
                <a:moveTo>
                  <a:pt x="0" y="0"/>
                </a:moveTo>
                <a:lnTo>
                  <a:pt x="2077511" y="0"/>
                </a:lnTo>
                <a:lnTo>
                  <a:pt x="2077511" y="406466"/>
                </a:lnTo>
                <a:lnTo>
                  <a:pt x="0" y="4064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Wear Sunglasses</a:t>
            </a:r>
          </a:p>
        </p:txBody>
      </p:sp>
      <p:sp>
        <p:nvSpPr>
          <p:cNvPr id="15" name="Rounded Rectangle 14"/>
          <p:cNvSpPr/>
          <p:nvPr/>
        </p:nvSpPr>
        <p:spPr>
          <a:xfrm>
            <a:off x="8458200" y="1691532"/>
            <a:ext cx="2077511" cy="1431405"/>
          </a:xfrm>
          <a:prstGeom prst="roundRect">
            <a:avLst/>
          </a:prstGeom>
          <a:blipFill rotWithShape="1">
            <a:blip r:embed="rId7"/>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6" name="Freeform 15"/>
          <p:cNvSpPr/>
          <p:nvPr/>
        </p:nvSpPr>
        <p:spPr>
          <a:xfrm>
            <a:off x="8491253" y="3375419"/>
            <a:ext cx="2077511" cy="558968"/>
          </a:xfrm>
          <a:custGeom>
            <a:avLst/>
            <a:gdLst>
              <a:gd name="connsiteX0" fmla="*/ 0 w 2077511"/>
              <a:gd name="connsiteY0" fmla="*/ 0 h 558968"/>
              <a:gd name="connsiteX1" fmla="*/ 2077511 w 2077511"/>
              <a:gd name="connsiteY1" fmla="*/ 0 h 558968"/>
              <a:gd name="connsiteX2" fmla="*/ 2077511 w 2077511"/>
              <a:gd name="connsiteY2" fmla="*/ 558968 h 558968"/>
              <a:gd name="connsiteX3" fmla="*/ 0 w 2077511"/>
              <a:gd name="connsiteY3" fmla="*/ 558968 h 558968"/>
              <a:gd name="connsiteX4" fmla="*/ 0 w 2077511"/>
              <a:gd name="connsiteY4" fmla="*/ 0 h 55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558968">
                <a:moveTo>
                  <a:pt x="0" y="0"/>
                </a:moveTo>
                <a:lnTo>
                  <a:pt x="2077511" y="0"/>
                </a:lnTo>
                <a:lnTo>
                  <a:pt x="2077511" y="558968"/>
                </a:lnTo>
                <a:lnTo>
                  <a:pt x="0" y="5589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Cover Up</a:t>
            </a:r>
          </a:p>
        </p:txBody>
      </p:sp>
      <p:sp>
        <p:nvSpPr>
          <p:cNvPr id="17" name="Rounded Rectangle 16"/>
          <p:cNvSpPr/>
          <p:nvPr/>
        </p:nvSpPr>
        <p:spPr>
          <a:xfrm>
            <a:off x="2302023" y="4499796"/>
            <a:ext cx="2077511" cy="1431405"/>
          </a:xfrm>
          <a:prstGeom prst="roundRect">
            <a:avLst/>
          </a:prstGeom>
          <a:blipFill rotWithShape="1">
            <a:blip r:embed="rId8"/>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8" name="Freeform 17"/>
          <p:cNvSpPr/>
          <p:nvPr/>
        </p:nvSpPr>
        <p:spPr>
          <a:xfrm>
            <a:off x="2281969" y="6013624"/>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Limit Time in the Midday Sun</a:t>
            </a:r>
          </a:p>
        </p:txBody>
      </p:sp>
      <p:sp>
        <p:nvSpPr>
          <p:cNvPr id="19" name="Rounded Rectangle 18"/>
          <p:cNvSpPr/>
          <p:nvPr/>
        </p:nvSpPr>
        <p:spPr>
          <a:xfrm>
            <a:off x="4983998" y="4515018"/>
            <a:ext cx="2077511" cy="1431405"/>
          </a:xfrm>
          <a:prstGeom prst="roundRect">
            <a:avLst/>
          </a:prstGeom>
          <a:blipFill rotWithShape="1">
            <a:blip r:embed="rId9"/>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20" name="Freeform 19"/>
          <p:cNvSpPr/>
          <p:nvPr/>
        </p:nvSpPr>
        <p:spPr>
          <a:xfrm>
            <a:off x="4983998" y="6106599"/>
            <a:ext cx="2077511" cy="664985"/>
          </a:xfrm>
          <a:custGeom>
            <a:avLst/>
            <a:gdLst>
              <a:gd name="connsiteX0" fmla="*/ 0 w 2077511"/>
              <a:gd name="connsiteY0" fmla="*/ 0 h 664985"/>
              <a:gd name="connsiteX1" fmla="*/ 2077511 w 2077511"/>
              <a:gd name="connsiteY1" fmla="*/ 0 h 664985"/>
              <a:gd name="connsiteX2" fmla="*/ 2077511 w 2077511"/>
              <a:gd name="connsiteY2" fmla="*/ 664985 h 664985"/>
              <a:gd name="connsiteX3" fmla="*/ 0 w 2077511"/>
              <a:gd name="connsiteY3" fmla="*/ 664985 h 664985"/>
              <a:gd name="connsiteX4" fmla="*/ 0 w 2077511"/>
              <a:gd name="connsiteY4" fmla="*/ 0 h 66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664985">
                <a:moveTo>
                  <a:pt x="0" y="0"/>
                </a:moveTo>
                <a:lnTo>
                  <a:pt x="2077511" y="0"/>
                </a:lnTo>
                <a:lnTo>
                  <a:pt x="2077511" y="664985"/>
                </a:lnTo>
                <a:lnTo>
                  <a:pt x="0" y="66498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Seek Shade</a:t>
            </a:r>
          </a:p>
        </p:txBody>
      </p:sp>
      <p:sp>
        <p:nvSpPr>
          <p:cNvPr id="21" name="Rounded Rectangle 20"/>
          <p:cNvSpPr/>
          <p:nvPr/>
        </p:nvSpPr>
        <p:spPr>
          <a:xfrm>
            <a:off x="7665974" y="4499797"/>
            <a:ext cx="2077511" cy="1431405"/>
          </a:xfrm>
          <a:prstGeom prst="roundRect">
            <a:avLst/>
          </a:prstGeom>
          <a:blipFill rotWithShape="1">
            <a:blip r:embed="rId10"/>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22" name="Freeform 21"/>
          <p:cNvSpPr/>
          <p:nvPr/>
        </p:nvSpPr>
        <p:spPr>
          <a:xfrm>
            <a:off x="7665974" y="5967429"/>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Check the daily UV Index</a:t>
            </a:r>
          </a:p>
        </p:txBody>
      </p:sp>
      <p:sp>
        <p:nvSpPr>
          <p:cNvPr id="3" name="Title 2"/>
          <p:cNvSpPr>
            <a:spLocks noGrp="1"/>
          </p:cNvSpPr>
          <p:nvPr>
            <p:ph type="title"/>
          </p:nvPr>
        </p:nvSpPr>
        <p:spPr>
          <a:xfrm>
            <a:off x="1981200" y="213360"/>
            <a:ext cx="8229600" cy="1005840"/>
          </a:xfrm>
        </p:spPr>
        <p:txBody>
          <a:bodyPr>
            <a:noAutofit/>
          </a:bodyPr>
          <a:lstStyle/>
          <a:p>
            <a:r>
              <a:rPr lang="en-US" sz="5000" dirty="0">
                <a:solidFill>
                  <a:schemeClr val="accent6">
                    <a:lumMod val="75000"/>
                  </a:schemeClr>
                </a:solidFill>
                <a:effectLst>
                  <a:glow rad="228600">
                    <a:schemeClr val="accent6">
                      <a:satMod val="175000"/>
                      <a:alpha val="40000"/>
                    </a:schemeClr>
                  </a:glow>
                </a:effectLst>
              </a:rPr>
              <a:t>Sun Safety Practices</a:t>
            </a:r>
          </a:p>
        </p:txBody>
      </p:sp>
    </p:spTree>
    <p:extLst>
      <p:ext uri="{BB962C8B-B14F-4D97-AF65-F5344CB8AC3E}">
        <p14:creationId xmlns:p14="http://schemas.microsoft.com/office/powerpoint/2010/main" val="2216467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Sunscreen Considerations</a:t>
            </a:r>
          </a:p>
        </p:txBody>
      </p:sp>
      <p:sp>
        <p:nvSpPr>
          <p:cNvPr id="3" name="Content Placeholder 2"/>
          <p:cNvSpPr>
            <a:spLocks noGrp="1"/>
          </p:cNvSpPr>
          <p:nvPr>
            <p:ph idx="1"/>
          </p:nvPr>
        </p:nvSpPr>
        <p:spPr/>
        <p:txBody>
          <a:bodyPr/>
          <a:lstStyle/>
          <a:p>
            <a:endParaRPr lang="en-US" dirty="0"/>
          </a:p>
        </p:txBody>
      </p:sp>
      <p:pic>
        <p:nvPicPr>
          <p:cNvPr id="7" name="Picture 6"/>
          <p:cNvPicPr>
            <a:picLocks noChangeAspect="1"/>
          </p:cNvPicPr>
          <p:nvPr/>
        </p:nvPicPr>
        <p:blipFill>
          <a:blip r:embed="rId3"/>
          <a:stretch>
            <a:fillRect/>
          </a:stretch>
        </p:blipFill>
        <p:spPr>
          <a:xfrm>
            <a:off x="6031508" y="4324448"/>
            <a:ext cx="2752483" cy="2404653"/>
          </a:xfrm>
          <a:prstGeom prst="rect">
            <a:avLst/>
          </a:prstGeom>
        </p:spPr>
      </p:pic>
      <p:pic>
        <p:nvPicPr>
          <p:cNvPr id="1028" name="Picture 4" descr="http://cdn.skim.gs/image/upload/v1456338773/msi/swaddled-infant_jwxj7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3301" y="1237415"/>
            <a:ext cx="3872040" cy="257490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chicagoyouthcenters.org/wp-content/uploads/2013/09/schoolage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1543" y="4714699"/>
            <a:ext cx="3546180" cy="199472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a.rgbimg.com/cache1vYyjc/users/t/ta/tacluda/300/orKFmu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2215" y="1080051"/>
            <a:ext cx="2857500" cy="26003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s3.amazonaws.com/media-kaboom/docs/images/image/AdvIsl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0409" y="3863181"/>
            <a:ext cx="2238375" cy="28003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a:stretch>
            <a:fillRect/>
          </a:stretch>
        </p:blipFill>
        <p:spPr>
          <a:xfrm>
            <a:off x="10549596" y="0"/>
            <a:ext cx="1548728" cy="1548728"/>
          </a:xfrm>
          <a:prstGeom prst="rect">
            <a:avLst/>
          </a:prstGeom>
        </p:spPr>
      </p:pic>
    </p:spTree>
    <p:extLst>
      <p:ext uri="{BB962C8B-B14F-4D97-AF65-F5344CB8AC3E}">
        <p14:creationId xmlns:p14="http://schemas.microsoft.com/office/powerpoint/2010/main" val="36789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34"/>
                                        </p:tgtEl>
                                        <p:attrNameLst>
                                          <p:attrName>style.visibility</p:attrName>
                                        </p:attrNameLst>
                                      </p:cBhvr>
                                      <p:to>
                                        <p:strVal val="visible"/>
                                      </p:to>
                                    </p:set>
                                    <p:anim calcmode="lin" valueType="num">
                                      <p:cBhvr additive="base">
                                        <p:cTn id="15" dur="500" fill="hold"/>
                                        <p:tgtEl>
                                          <p:spTgt spid="1034"/>
                                        </p:tgtEl>
                                        <p:attrNameLst>
                                          <p:attrName>ppt_x</p:attrName>
                                        </p:attrNameLst>
                                      </p:cBhvr>
                                      <p:tavLst>
                                        <p:tav tm="0">
                                          <p:val>
                                            <p:strVal val="#ppt_x"/>
                                          </p:val>
                                        </p:tav>
                                        <p:tav tm="100000">
                                          <p:val>
                                            <p:strVal val="#ppt_x"/>
                                          </p:val>
                                        </p:tav>
                                      </p:tavLst>
                                    </p:anim>
                                    <p:anim calcmode="lin" valueType="num">
                                      <p:cBhvr additive="base">
                                        <p:cTn id="16"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1676400" cy="3916362"/>
          </a:xfrm>
        </p:spPr>
        <p:txBody>
          <a:bodyPr>
            <a:normAutofit/>
          </a:bodyPr>
          <a:lstStyle/>
          <a:p>
            <a:r>
              <a:rPr lang="en-US" b="1" dirty="0"/>
              <a:t>YOU</a:t>
            </a:r>
            <a:r>
              <a:rPr lang="en-US" dirty="0"/>
              <a:t> are a Role Model</a:t>
            </a:r>
          </a:p>
        </p:txBody>
      </p:sp>
      <p:pic>
        <p:nvPicPr>
          <p:cNvPr id="4" name="Content Placeholder 3"/>
          <p:cNvPicPr>
            <a:picLocks noGrp="1" noChangeAspect="1"/>
          </p:cNvPicPr>
          <p:nvPr>
            <p:ph idx="1"/>
          </p:nvPr>
        </p:nvPicPr>
        <p:blipFill rotWithShape="1">
          <a:blip r:embed="rId3"/>
          <a:srcRect l="51294" t="30651" r="13792" b="10588"/>
          <a:stretch/>
        </p:blipFill>
        <p:spPr>
          <a:xfrm>
            <a:off x="4191001" y="152400"/>
            <a:ext cx="6642243" cy="6705600"/>
          </a:xfrm>
          <a:prstGeom prst="rect">
            <a:avLst/>
          </a:prstGeom>
        </p:spPr>
      </p:pic>
      <p:sp>
        <p:nvSpPr>
          <p:cNvPr id="6" name="Rectangle 5"/>
          <p:cNvSpPr/>
          <p:nvPr/>
        </p:nvSpPr>
        <p:spPr>
          <a:xfrm>
            <a:off x="4648200" y="2895600"/>
            <a:ext cx="6019800" cy="35052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Calibri"/>
            </a:endParaRPr>
          </a:p>
        </p:txBody>
      </p:sp>
    </p:spTree>
    <p:extLst>
      <p:ext uri="{BB962C8B-B14F-4D97-AF65-F5344CB8AC3E}">
        <p14:creationId xmlns:p14="http://schemas.microsoft.com/office/powerpoint/2010/main" val="3042148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627" y="1015487"/>
            <a:ext cx="6404811" cy="1143000"/>
          </a:xfrm>
        </p:spPr>
        <p:txBody>
          <a:bodyPr/>
          <a:lstStyle/>
          <a:p>
            <a:r>
              <a:rPr lang="en-US" dirty="0"/>
              <a:t>Standard 3</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4826" t="31652" r="1793" b="46435"/>
          <a:stretch/>
        </p:blipFill>
        <p:spPr>
          <a:xfrm>
            <a:off x="4439653" y="762569"/>
            <a:ext cx="7531770" cy="4338820"/>
          </a:xfrm>
        </p:spPr>
      </p:pic>
      <p:sp>
        <p:nvSpPr>
          <p:cNvPr id="3" name="Rectangle 2"/>
          <p:cNvSpPr/>
          <p:nvPr/>
        </p:nvSpPr>
        <p:spPr>
          <a:xfrm>
            <a:off x="4439653" y="4427621"/>
            <a:ext cx="3814387" cy="67376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2444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dirty="0"/>
          </a:p>
        </p:txBody>
      </p:sp>
      <p:pic>
        <p:nvPicPr>
          <p:cNvPr id="1026" name="Picture 2" descr="F:\EWBW\1-FFY2018 Posts\EMPOWER\Breastfeeding Signs ENG-SPN 4.5.17_Page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188182"/>
            <a:ext cx="8286750" cy="6404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459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8073" y="2560639"/>
            <a:ext cx="9033163" cy="114300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US" dirty="0"/>
              <a:t>Breastfeeding Friendly Environment</a:t>
            </a:r>
            <a:br>
              <a:rPr lang="en-US" dirty="0"/>
            </a:br>
            <a:r>
              <a:rPr lang="en-US" dirty="0"/>
              <a:t> Applies to </a:t>
            </a:r>
            <a:r>
              <a:rPr lang="en-US" b="1" dirty="0"/>
              <a:t>ALL</a:t>
            </a:r>
            <a:r>
              <a:rPr lang="en-US" dirty="0"/>
              <a:t> Empower Facilities</a:t>
            </a:r>
          </a:p>
        </p:txBody>
      </p:sp>
    </p:spTree>
    <p:extLst>
      <p:ext uri="{BB962C8B-B14F-4D97-AF65-F5344CB8AC3E}">
        <p14:creationId xmlns:p14="http://schemas.microsoft.com/office/powerpoint/2010/main" val="60184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0783"/>
            <a:ext cx="4821382" cy="889144"/>
          </a:xfrm>
        </p:spPr>
        <p:txBody>
          <a:bodyPr/>
          <a:lstStyle/>
          <a:p>
            <a:r>
              <a:rPr lang="en-US" b="1" dirty="0">
                <a:effectLst>
                  <a:outerShdw blurRad="38100" dist="38100" dir="2700000" algn="tl">
                    <a:srgbClr val="000000">
                      <a:alpha val="43137"/>
                    </a:srgbClr>
                  </a:outerShdw>
                </a:effectLst>
              </a:rPr>
              <a:t>The Standard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90551178"/>
              </p:ext>
            </p:extLst>
          </p:nvPr>
        </p:nvGraphicFramePr>
        <p:xfrm>
          <a:off x="872836" y="401781"/>
          <a:ext cx="10875819" cy="48232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p:cNvGraphicFramePr/>
          <p:nvPr>
            <p:extLst>
              <p:ext uri="{D42A27DB-BD31-4B8C-83A1-F6EECF244321}">
                <p14:modId xmlns:p14="http://schemas.microsoft.com/office/powerpoint/2010/main" val="460155855"/>
              </p:ext>
            </p:extLst>
          </p:nvPr>
        </p:nvGraphicFramePr>
        <p:xfrm>
          <a:off x="1440873" y="274638"/>
          <a:ext cx="10404763" cy="64032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922046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90948" y="329027"/>
            <a:ext cx="7467600" cy="769441"/>
          </a:xfrm>
          <a:prstGeom prst="rect">
            <a:avLst/>
          </a:prstGeom>
          <a:noFill/>
        </p:spPr>
        <p:txBody>
          <a:bodyPr wrap="square" rtlCol="0">
            <a:spAutoFit/>
          </a:bodyPr>
          <a:lstStyle/>
          <a:p>
            <a:pPr algn="ctr"/>
            <a:r>
              <a:rPr lang="en-US" sz="4400" b="1" dirty="0"/>
              <a:t>Acceptable?</a:t>
            </a:r>
            <a:endParaRPr lang="en-US" sz="4400" b="1" dirty="0">
              <a:solidFill>
                <a:srgbClr val="FFCC00"/>
              </a:solidFill>
            </a:endParaRPr>
          </a:p>
        </p:txBody>
      </p:sp>
      <p:sp>
        <p:nvSpPr>
          <p:cNvPr id="7" name="Content Placeholder 2"/>
          <p:cNvSpPr>
            <a:spLocks noGrp="1"/>
          </p:cNvSpPr>
          <p:nvPr>
            <p:ph idx="1"/>
          </p:nvPr>
        </p:nvSpPr>
        <p:spPr>
          <a:xfrm>
            <a:off x="1812277" y="1938906"/>
            <a:ext cx="690748" cy="785232"/>
          </a:xfrm>
        </p:spPr>
        <p:txBody>
          <a:bodyPr>
            <a:normAutofit/>
          </a:bodyPr>
          <a:lstStyle/>
          <a:p>
            <a:pPr marL="0" indent="0" algn="ctr">
              <a:buNone/>
              <a:defRPr/>
            </a:pPr>
            <a:r>
              <a:rPr lang="en-US" sz="4000" dirty="0">
                <a:sym typeface="Calibri" charset="0"/>
              </a:rPr>
              <a:t>A</a:t>
            </a:r>
          </a:p>
          <a:p>
            <a:pPr marL="0" indent="0">
              <a:buNone/>
            </a:pPr>
            <a:endParaRPr lang="en-US" altLang="en-US" sz="4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9187" y="1321648"/>
            <a:ext cx="4129019" cy="309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a:off x="2047504" y="1973889"/>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2" name="Content Placeholder 2"/>
          <p:cNvSpPr txBox="1">
            <a:spLocks/>
          </p:cNvSpPr>
          <p:nvPr/>
        </p:nvSpPr>
        <p:spPr>
          <a:xfrm>
            <a:off x="3781301" y="50292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4000" dirty="0">
                <a:sym typeface="Calibri" charset="0"/>
              </a:rPr>
              <a:t>C</a:t>
            </a:r>
          </a:p>
          <a:p>
            <a:pPr marL="0" indent="0">
              <a:buNone/>
            </a:pPr>
            <a:endParaRPr lang="en-US" altLang="en-US" sz="4400" dirty="0"/>
          </a:p>
        </p:txBody>
      </p:sp>
      <p:sp>
        <p:nvSpPr>
          <p:cNvPr id="13" name="Content Placeholder 2"/>
          <p:cNvSpPr txBox="1">
            <a:spLocks/>
          </p:cNvSpPr>
          <p:nvPr/>
        </p:nvSpPr>
        <p:spPr>
          <a:xfrm>
            <a:off x="3362696" y="47244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4" name="Content Placeholder 2"/>
          <p:cNvSpPr txBox="1">
            <a:spLocks/>
          </p:cNvSpPr>
          <p:nvPr/>
        </p:nvSpPr>
        <p:spPr>
          <a:xfrm>
            <a:off x="3515096" y="4876800"/>
            <a:ext cx="518556" cy="6328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5" name="Content Placeholder 2"/>
          <p:cNvSpPr txBox="1">
            <a:spLocks/>
          </p:cNvSpPr>
          <p:nvPr/>
        </p:nvSpPr>
        <p:spPr>
          <a:xfrm>
            <a:off x="9067800" y="4106412"/>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4" name="TextBox 3"/>
          <p:cNvSpPr txBox="1"/>
          <p:nvPr/>
        </p:nvSpPr>
        <p:spPr>
          <a:xfrm>
            <a:off x="9488409" y="1983785"/>
            <a:ext cx="838200" cy="707886"/>
          </a:xfrm>
          <a:prstGeom prst="rect">
            <a:avLst/>
          </a:prstGeom>
          <a:noFill/>
        </p:spPr>
        <p:txBody>
          <a:bodyPr wrap="square" rtlCol="0">
            <a:spAutoFit/>
          </a:bodyPr>
          <a:lstStyle/>
          <a:p>
            <a:pPr algn="ctr"/>
            <a:r>
              <a:rPr lang="en-US" sz="4000" dirty="0"/>
              <a:t>B</a:t>
            </a:r>
          </a:p>
        </p:txBody>
      </p:sp>
      <p:pic>
        <p:nvPicPr>
          <p:cNvPr id="16" name="Picture 15"/>
          <p:cNvPicPr>
            <a:picLocks noChangeAspect="1"/>
          </p:cNvPicPr>
          <p:nvPr/>
        </p:nvPicPr>
        <p:blipFill rotWithShape="1">
          <a:blip r:embed="rId4"/>
          <a:srcRect l="48073" t="23434" r="23073" b="37847"/>
          <a:stretch/>
        </p:blipFill>
        <p:spPr>
          <a:xfrm>
            <a:off x="6273565" y="1190475"/>
            <a:ext cx="4339017" cy="3275219"/>
          </a:xfrm>
          <a:prstGeom prst="rect">
            <a:avLst/>
          </a:prstGeom>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86666" y="2673339"/>
            <a:ext cx="4537877" cy="340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317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4323347" cy="1143000"/>
          </a:xfrm>
        </p:spPr>
        <p:txBody>
          <a:bodyPr/>
          <a:lstStyle/>
          <a:p>
            <a:r>
              <a:rPr lang="en-US" dirty="0"/>
              <a:t>Standard 4</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35921" t="38791" r="18690" b="6856"/>
          <a:stretch/>
        </p:blipFill>
        <p:spPr>
          <a:xfrm>
            <a:off x="4207041" y="637994"/>
            <a:ext cx="7375359" cy="5714681"/>
          </a:xfrm>
        </p:spPr>
      </p:pic>
    </p:spTree>
    <p:extLst>
      <p:ext uri="{BB962C8B-B14F-4D97-AF65-F5344CB8AC3E}">
        <p14:creationId xmlns:p14="http://schemas.microsoft.com/office/powerpoint/2010/main" val="1213087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6218" y="-2619654"/>
            <a:ext cx="12300970" cy="2238457"/>
          </a:xfrm>
        </p:spPr>
        <p:txBody>
          <a:bodyPr/>
          <a:lstStyle/>
          <a:p>
            <a:endParaRPr lang="en-US" dirty="0"/>
          </a:p>
        </p:txBody>
      </p:sp>
      <p:sp>
        <p:nvSpPr>
          <p:cNvPr id="6" name="Content Placeholder 5"/>
          <p:cNvSpPr>
            <a:spLocks noGrp="1"/>
          </p:cNvSpPr>
          <p:nvPr>
            <p:ph idx="1"/>
          </p:nvPr>
        </p:nvSpPr>
        <p:spPr>
          <a:xfrm>
            <a:off x="2209800" y="1143000"/>
            <a:ext cx="7315200" cy="4876800"/>
          </a:xfrm>
        </p:spPr>
        <p:txBody>
          <a:bodyPr>
            <a:normAutofit/>
          </a:bodyPr>
          <a:lstStyle/>
          <a:p>
            <a:pPr lvl="2"/>
            <a:endParaRPr lang="en-US" dirty="0"/>
          </a:p>
          <a:p>
            <a:pPr lvl="2"/>
            <a:endParaRPr lang="en-US" dirty="0"/>
          </a:p>
        </p:txBody>
      </p:sp>
      <p:sp>
        <p:nvSpPr>
          <p:cNvPr id="4" name="Slide Number Placeholder 3"/>
          <p:cNvSpPr>
            <a:spLocks noGrp="1"/>
          </p:cNvSpPr>
          <p:nvPr>
            <p:ph type="sldNum" sz="quarter" idx="12"/>
          </p:nvPr>
        </p:nvSpPr>
        <p:spPr/>
        <p:txBody>
          <a:bodyPr/>
          <a:lstStyle/>
          <a:p>
            <a:pPr algn="l"/>
            <a:fld id="{020EDDED-708C-47C4-A8EB-CD8AA8CA6A97}" type="slidenum">
              <a:rPr lang="en-US" smtClean="0"/>
              <a:pPr algn="l"/>
              <a:t>29</a:t>
            </a:fld>
            <a:endParaRPr lang="en-US" dirty="0"/>
          </a:p>
        </p:txBody>
      </p:sp>
      <p:pic>
        <p:nvPicPr>
          <p:cNvPr id="1026" name="Picture 2" descr="https://fns-prod.azureedge.net/sites/default/files/cacfp_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164" y="203888"/>
            <a:ext cx="10778836" cy="39463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od and Nutrition Serv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4830159"/>
            <a:ext cx="4980568" cy="9886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definedterm.com/files/uploads/people/original/a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297" y="4383320"/>
            <a:ext cx="2229230" cy="227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392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020726" y="2424223"/>
            <a:ext cx="4716687" cy="1722475"/>
          </a:xfrm>
        </p:spPr>
        <p:txBody>
          <a:bodyPr>
            <a:noAutofit/>
          </a:bodyPr>
          <a:lstStyle/>
          <a:p>
            <a:pPr algn="ctr"/>
            <a:r>
              <a:rPr lang="en-US" sz="4800" b="1">
                <a:solidFill>
                  <a:schemeClr val="tx1"/>
                </a:solidFill>
              </a:rPr>
              <a:t>Child Development</a:t>
            </a:r>
          </a:p>
        </p:txBody>
      </p:sp>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7697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457201"/>
            <a:ext cx="2895601" cy="1143000"/>
          </a:xfrm>
        </p:spPr>
        <p:txBody>
          <a:bodyPr/>
          <a:lstStyle/>
          <a:p>
            <a:r>
              <a:rPr lang="en-US" b="1" dirty="0">
                <a:effectLst>
                  <a:outerShdw blurRad="38100" dist="38100" dir="2700000" algn="tl">
                    <a:srgbClr val="000000">
                      <a:alpha val="43137"/>
                    </a:srgbClr>
                  </a:outerShdw>
                </a:effectLst>
              </a:rPr>
              <a:t>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51288878"/>
              </p:ext>
            </p:extLst>
          </p:nvPr>
        </p:nvGraphicFramePr>
        <p:xfrm>
          <a:off x="1496289" y="544206"/>
          <a:ext cx="10695710" cy="5527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P:\Graphics\Pictures\iStock photo\Marketing\fruit heart iStock_000019334938Large.jpg"/>
          <p:cNvPicPr>
            <a:picLocks noChangeAspect="1" noChangeArrowheads="1"/>
          </p:cNvPicPr>
          <p:nvPr/>
        </p:nvPicPr>
        <p:blipFill rotWithShape="1">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rot="20683726">
            <a:off x="3459760" y="4396375"/>
            <a:ext cx="2421902" cy="2347899"/>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397685">
            <a:off x="7631536" y="135292"/>
            <a:ext cx="2474489" cy="2248927"/>
          </a:xfrm>
          <a:prstGeom prst="rect">
            <a:avLst/>
          </a:prstGeom>
        </p:spPr>
      </p:pic>
    </p:spTree>
    <p:extLst>
      <p:ext uri="{BB962C8B-B14F-4D97-AF65-F5344CB8AC3E}">
        <p14:creationId xmlns:p14="http://schemas.microsoft.com/office/powerpoint/2010/main" val="10077940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www.minutemenu.com/web/images/cacfp_structur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5658" y="933441"/>
            <a:ext cx="7770669" cy="543497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637934" y="549379"/>
            <a:ext cx="3817658" cy="1527063"/>
            <a:chOff x="3133" y="2000449"/>
            <a:chExt cx="3817658" cy="1527063"/>
          </a:xfrm>
        </p:grpSpPr>
        <p:sp>
          <p:nvSpPr>
            <p:cNvPr id="6" name="Arrow: Chevron 5"/>
            <p:cNvSpPr/>
            <p:nvPr/>
          </p:nvSpPr>
          <p:spPr>
            <a:xfrm>
              <a:off x="3133" y="2000449"/>
              <a:ext cx="3817658" cy="1527063"/>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rrow: Chevron 4"/>
            <p:cNvSpPr txBox="1"/>
            <p:nvPr/>
          </p:nvSpPr>
          <p:spPr>
            <a:xfrm>
              <a:off x="766665" y="2000449"/>
              <a:ext cx="2290595" cy="15270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Determine if your facility is eligible for CACFP</a:t>
              </a:r>
            </a:p>
          </p:txBody>
        </p:sp>
      </p:grpSp>
      <p:pic>
        <p:nvPicPr>
          <p:cNvPr id="9" name="Picture 8"/>
          <p:cNvPicPr>
            <a:picLocks noChangeAspect="1"/>
          </p:cNvPicPr>
          <p:nvPr/>
        </p:nvPicPr>
        <p:blipFill rotWithShape="1">
          <a:blip r:embed="rId4"/>
          <a:srcRect l="48864" t="13612" r="19318" b="32323"/>
          <a:stretch/>
        </p:blipFill>
        <p:spPr>
          <a:xfrm>
            <a:off x="5532921" y="549379"/>
            <a:ext cx="6323671" cy="6044202"/>
          </a:xfrm>
          <a:prstGeom prst="rect">
            <a:avLst/>
          </a:prstGeom>
        </p:spPr>
      </p:pic>
    </p:spTree>
    <p:extLst>
      <p:ext uri="{BB962C8B-B14F-4D97-AF65-F5344CB8AC3E}">
        <p14:creationId xmlns:p14="http://schemas.microsoft.com/office/powerpoint/2010/main" val="99902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6" presetClass="entr" presetSubtype="2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barn(inHorizontal)">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9906000" cy="1143000"/>
          </a:xfrm>
        </p:spPr>
        <p:txBody>
          <a:bodyPr/>
          <a:lstStyle/>
          <a:p>
            <a:r>
              <a:rPr lang="en-US" dirty="0"/>
              <a:t>Standard 5</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340" t="52192" r="20685" b="6789"/>
          <a:stretch/>
        </p:blipFill>
        <p:spPr>
          <a:xfrm>
            <a:off x="2271214" y="1233054"/>
            <a:ext cx="8716371" cy="5143987"/>
          </a:xfrm>
        </p:spPr>
      </p:pic>
    </p:spTree>
    <p:extLst>
      <p:ext uri="{BB962C8B-B14F-4D97-AF65-F5344CB8AC3E}">
        <p14:creationId xmlns:p14="http://schemas.microsoft.com/office/powerpoint/2010/main" val="14580411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179" y="241769"/>
            <a:ext cx="10972800" cy="1143000"/>
          </a:xfrm>
        </p:spPr>
        <p:txBody>
          <a:bodyPr/>
          <a:lstStyle/>
          <a:p>
            <a:r>
              <a:rPr lang="en-US"/>
              <a:t>Power Up: Sugar Rush</a:t>
            </a:r>
          </a:p>
        </p:txBody>
      </p:sp>
      <p:pic>
        <p:nvPicPr>
          <p:cNvPr id="8" name="Picture 7"/>
          <p:cNvPicPr>
            <a:picLocks noChangeAspect="1"/>
          </p:cNvPicPr>
          <p:nvPr/>
        </p:nvPicPr>
        <p:blipFill>
          <a:blip r:embed="rId3"/>
          <a:stretch>
            <a:fillRect/>
          </a:stretch>
        </p:blipFill>
        <p:spPr>
          <a:xfrm>
            <a:off x="9143464" y="3788228"/>
            <a:ext cx="2640918" cy="2704011"/>
          </a:xfrm>
          <a:prstGeom prst="rect">
            <a:avLst/>
          </a:prstGeom>
        </p:spPr>
      </p:pic>
      <p:pic>
        <p:nvPicPr>
          <p:cNvPr id="9" name="Picture 8"/>
          <p:cNvPicPr>
            <a:picLocks noChangeAspect="1"/>
          </p:cNvPicPr>
          <p:nvPr/>
        </p:nvPicPr>
        <p:blipFill>
          <a:blip r:embed="rId4"/>
          <a:stretch>
            <a:fillRect/>
          </a:stretch>
        </p:blipFill>
        <p:spPr>
          <a:xfrm>
            <a:off x="8768988" y="76068"/>
            <a:ext cx="1694935" cy="1605011"/>
          </a:xfrm>
          <a:prstGeom prst="rect">
            <a:avLst/>
          </a:prstGeom>
        </p:spPr>
      </p:pic>
      <p:pic>
        <p:nvPicPr>
          <p:cNvPr id="10" name="Picture 9"/>
          <p:cNvPicPr>
            <a:picLocks noChangeAspect="1"/>
          </p:cNvPicPr>
          <p:nvPr/>
        </p:nvPicPr>
        <p:blipFill>
          <a:blip r:embed="rId5"/>
          <a:stretch>
            <a:fillRect/>
          </a:stretch>
        </p:blipFill>
        <p:spPr>
          <a:xfrm>
            <a:off x="973523" y="4258490"/>
            <a:ext cx="2962510" cy="2233749"/>
          </a:xfrm>
          <a:prstGeom prst="rect">
            <a:avLst/>
          </a:prstGeom>
        </p:spPr>
      </p:pic>
      <p:pic>
        <p:nvPicPr>
          <p:cNvPr id="11" name="Picture 10"/>
          <p:cNvPicPr>
            <a:picLocks noChangeAspect="1"/>
          </p:cNvPicPr>
          <p:nvPr/>
        </p:nvPicPr>
        <p:blipFill>
          <a:blip r:embed="rId6"/>
          <a:stretch>
            <a:fillRect/>
          </a:stretch>
        </p:blipFill>
        <p:spPr>
          <a:xfrm>
            <a:off x="3676934" y="6055187"/>
            <a:ext cx="1647282" cy="684670"/>
          </a:xfrm>
          <a:prstGeom prst="rect">
            <a:avLst/>
          </a:prstGeom>
          <a:ln w="34925">
            <a:solidFill>
              <a:schemeClr val="accent1">
                <a:shade val="50000"/>
              </a:schemeClr>
            </a:solidFill>
          </a:ln>
        </p:spPr>
      </p:pic>
      <p:pic>
        <p:nvPicPr>
          <p:cNvPr id="20" name="Picture 19"/>
          <p:cNvPicPr>
            <a:picLocks noChangeAspect="1"/>
          </p:cNvPicPr>
          <p:nvPr/>
        </p:nvPicPr>
        <p:blipFill>
          <a:blip r:embed="rId6"/>
          <a:stretch>
            <a:fillRect/>
          </a:stretch>
        </p:blipFill>
        <p:spPr>
          <a:xfrm>
            <a:off x="3685641" y="5463000"/>
            <a:ext cx="1647282" cy="684670"/>
          </a:xfrm>
          <a:prstGeom prst="rect">
            <a:avLst/>
          </a:prstGeom>
          <a:ln w="34925">
            <a:solidFill>
              <a:schemeClr val="accent1">
                <a:shade val="50000"/>
              </a:schemeClr>
            </a:solidFill>
          </a:ln>
        </p:spPr>
      </p:pic>
      <p:pic>
        <p:nvPicPr>
          <p:cNvPr id="21" name="Picture 20"/>
          <p:cNvPicPr>
            <a:picLocks noChangeAspect="1"/>
          </p:cNvPicPr>
          <p:nvPr/>
        </p:nvPicPr>
        <p:blipFill>
          <a:blip r:embed="rId6"/>
          <a:stretch>
            <a:fillRect/>
          </a:stretch>
        </p:blipFill>
        <p:spPr>
          <a:xfrm>
            <a:off x="3685641" y="4862109"/>
            <a:ext cx="1647282" cy="684670"/>
          </a:xfrm>
          <a:prstGeom prst="rect">
            <a:avLst/>
          </a:prstGeom>
          <a:ln w="34925">
            <a:solidFill>
              <a:schemeClr val="accent1">
                <a:shade val="50000"/>
              </a:schemeClr>
            </a:solidFill>
          </a:ln>
        </p:spPr>
      </p:pic>
      <p:pic>
        <p:nvPicPr>
          <p:cNvPr id="22" name="Picture 21"/>
          <p:cNvPicPr>
            <a:picLocks noChangeAspect="1"/>
          </p:cNvPicPr>
          <p:nvPr/>
        </p:nvPicPr>
        <p:blipFill>
          <a:blip r:embed="rId6"/>
          <a:stretch>
            <a:fillRect/>
          </a:stretch>
        </p:blipFill>
        <p:spPr>
          <a:xfrm>
            <a:off x="3685641" y="4204575"/>
            <a:ext cx="1647282" cy="684670"/>
          </a:xfrm>
          <a:prstGeom prst="rect">
            <a:avLst/>
          </a:prstGeom>
          <a:ln w="34925">
            <a:solidFill>
              <a:schemeClr val="accent1">
                <a:shade val="50000"/>
              </a:schemeClr>
            </a:solidFill>
          </a:ln>
        </p:spPr>
      </p:pic>
      <p:pic>
        <p:nvPicPr>
          <p:cNvPr id="23" name="Picture 22"/>
          <p:cNvPicPr>
            <a:picLocks noChangeAspect="1"/>
          </p:cNvPicPr>
          <p:nvPr/>
        </p:nvPicPr>
        <p:blipFill>
          <a:blip r:embed="rId6"/>
          <a:stretch>
            <a:fillRect/>
          </a:stretch>
        </p:blipFill>
        <p:spPr>
          <a:xfrm>
            <a:off x="3676933" y="3579801"/>
            <a:ext cx="1647282" cy="684670"/>
          </a:xfrm>
          <a:prstGeom prst="rect">
            <a:avLst/>
          </a:prstGeom>
          <a:ln w="34925">
            <a:solidFill>
              <a:schemeClr val="accent1">
                <a:shade val="50000"/>
              </a:schemeClr>
            </a:solidFill>
          </a:ln>
        </p:spPr>
      </p:pic>
      <p:pic>
        <p:nvPicPr>
          <p:cNvPr id="24" name="Picture 23"/>
          <p:cNvPicPr>
            <a:picLocks noChangeAspect="1"/>
          </p:cNvPicPr>
          <p:nvPr/>
        </p:nvPicPr>
        <p:blipFill>
          <a:blip r:embed="rId6"/>
          <a:stretch>
            <a:fillRect/>
          </a:stretch>
        </p:blipFill>
        <p:spPr>
          <a:xfrm>
            <a:off x="3685641" y="2828734"/>
            <a:ext cx="1647282" cy="684670"/>
          </a:xfrm>
          <a:prstGeom prst="rect">
            <a:avLst/>
          </a:prstGeom>
          <a:ln w="34925">
            <a:solidFill>
              <a:schemeClr val="accent1">
                <a:shade val="50000"/>
              </a:schemeClr>
            </a:solidFill>
          </a:ln>
        </p:spPr>
      </p:pic>
      <p:pic>
        <p:nvPicPr>
          <p:cNvPr id="25" name="Picture 24"/>
          <p:cNvPicPr>
            <a:picLocks noChangeAspect="1"/>
          </p:cNvPicPr>
          <p:nvPr/>
        </p:nvPicPr>
        <p:blipFill>
          <a:blip r:embed="rId6"/>
          <a:stretch>
            <a:fillRect/>
          </a:stretch>
        </p:blipFill>
        <p:spPr>
          <a:xfrm>
            <a:off x="3694349" y="2181046"/>
            <a:ext cx="1647282" cy="684670"/>
          </a:xfrm>
          <a:prstGeom prst="rect">
            <a:avLst/>
          </a:prstGeom>
          <a:ln w="34925">
            <a:solidFill>
              <a:schemeClr val="accent1">
                <a:shade val="50000"/>
              </a:schemeClr>
            </a:solidFill>
          </a:ln>
        </p:spPr>
      </p:pic>
      <p:pic>
        <p:nvPicPr>
          <p:cNvPr id="26" name="Picture 25"/>
          <p:cNvPicPr>
            <a:picLocks noChangeAspect="1"/>
          </p:cNvPicPr>
          <p:nvPr/>
        </p:nvPicPr>
        <p:blipFill>
          <a:blip r:embed="rId6"/>
          <a:stretch>
            <a:fillRect/>
          </a:stretch>
        </p:blipFill>
        <p:spPr>
          <a:xfrm>
            <a:off x="3685641" y="1504047"/>
            <a:ext cx="1647282" cy="684670"/>
          </a:xfrm>
          <a:prstGeom prst="rect">
            <a:avLst/>
          </a:prstGeom>
          <a:ln w="34925">
            <a:solidFill>
              <a:schemeClr val="accent1">
                <a:shade val="50000"/>
              </a:schemeClr>
            </a:solidFill>
          </a:ln>
        </p:spPr>
      </p:pic>
      <p:pic>
        <p:nvPicPr>
          <p:cNvPr id="27" name="Picture 26"/>
          <p:cNvPicPr>
            <a:picLocks noChangeAspect="1"/>
          </p:cNvPicPr>
          <p:nvPr/>
        </p:nvPicPr>
        <p:blipFill>
          <a:blip r:embed="rId6"/>
          <a:stretch>
            <a:fillRect/>
          </a:stretch>
        </p:blipFill>
        <p:spPr>
          <a:xfrm>
            <a:off x="3676932" y="839407"/>
            <a:ext cx="1647282" cy="684670"/>
          </a:xfrm>
          <a:prstGeom prst="rect">
            <a:avLst/>
          </a:prstGeom>
          <a:ln w="34925">
            <a:solidFill>
              <a:schemeClr val="accent1">
                <a:shade val="50000"/>
              </a:schemeClr>
            </a:solidFill>
          </a:ln>
        </p:spPr>
      </p:pic>
      <p:pic>
        <p:nvPicPr>
          <p:cNvPr id="28" name="Picture 27"/>
          <p:cNvPicPr>
            <a:picLocks noChangeAspect="1"/>
          </p:cNvPicPr>
          <p:nvPr/>
        </p:nvPicPr>
        <p:blipFill>
          <a:blip r:embed="rId6"/>
          <a:stretch>
            <a:fillRect/>
          </a:stretch>
        </p:blipFill>
        <p:spPr>
          <a:xfrm>
            <a:off x="3685641" y="297761"/>
            <a:ext cx="1647282" cy="684670"/>
          </a:xfrm>
          <a:prstGeom prst="rect">
            <a:avLst/>
          </a:prstGeom>
          <a:ln w="34925">
            <a:solidFill>
              <a:schemeClr val="accent1">
                <a:shade val="50000"/>
              </a:schemeClr>
            </a:solidFill>
          </a:ln>
        </p:spPr>
      </p:pic>
      <p:sp>
        <p:nvSpPr>
          <p:cNvPr id="29" name="Rectangle 28"/>
          <p:cNvSpPr/>
          <p:nvPr/>
        </p:nvSpPr>
        <p:spPr>
          <a:xfrm>
            <a:off x="5443855" y="2885936"/>
            <a:ext cx="1853979" cy="923330"/>
          </a:xfrm>
          <a:prstGeom prst="rect">
            <a:avLst/>
          </a:prstGeom>
          <a:noFill/>
        </p:spPr>
        <p:txBody>
          <a:bodyPr wrap="square" lIns="91440" tIns="45720" rIns="91440" bIns="45720">
            <a:spAutoFit/>
          </a:bodyPr>
          <a:lstStyle/>
          <a:p>
            <a:pPr algn="ctr"/>
            <a:r>
              <a:rPr lang="en-US" sz="5400" b="1" cap="none" spc="0">
                <a:ln w="22225">
                  <a:solidFill>
                    <a:schemeClr val="accent2"/>
                  </a:solidFill>
                  <a:prstDash val="solid"/>
                </a:ln>
                <a:solidFill>
                  <a:schemeClr val="accent2">
                    <a:lumMod val="40000"/>
                    <a:lumOff val="60000"/>
                  </a:schemeClr>
                </a:solidFill>
                <a:effectLst/>
              </a:rPr>
              <a:t>10!</a:t>
            </a:r>
          </a:p>
        </p:txBody>
      </p:sp>
      <p:pic>
        <p:nvPicPr>
          <p:cNvPr id="55" name="Picture 54"/>
          <p:cNvPicPr>
            <a:picLocks noChangeAspect="1"/>
          </p:cNvPicPr>
          <p:nvPr/>
        </p:nvPicPr>
        <p:blipFill>
          <a:blip r:embed="rId6"/>
          <a:stretch>
            <a:fillRect/>
          </a:stretch>
        </p:blipFill>
        <p:spPr>
          <a:xfrm>
            <a:off x="7306543" y="6055187"/>
            <a:ext cx="1647282" cy="684670"/>
          </a:xfrm>
          <a:prstGeom prst="rect">
            <a:avLst/>
          </a:prstGeom>
          <a:ln w="34925">
            <a:solidFill>
              <a:schemeClr val="accent1">
                <a:shade val="50000"/>
              </a:schemeClr>
            </a:solidFill>
          </a:ln>
        </p:spPr>
      </p:pic>
      <p:pic>
        <p:nvPicPr>
          <p:cNvPr id="56" name="Picture 55"/>
          <p:cNvPicPr>
            <a:picLocks noChangeAspect="1"/>
          </p:cNvPicPr>
          <p:nvPr/>
        </p:nvPicPr>
        <p:blipFill>
          <a:blip r:embed="rId6"/>
          <a:stretch>
            <a:fillRect/>
          </a:stretch>
        </p:blipFill>
        <p:spPr>
          <a:xfrm>
            <a:off x="7315250" y="5463000"/>
            <a:ext cx="1647282" cy="684670"/>
          </a:xfrm>
          <a:prstGeom prst="rect">
            <a:avLst/>
          </a:prstGeom>
          <a:ln w="34925">
            <a:solidFill>
              <a:schemeClr val="accent1">
                <a:shade val="50000"/>
              </a:schemeClr>
            </a:solidFill>
          </a:ln>
        </p:spPr>
      </p:pic>
      <p:pic>
        <p:nvPicPr>
          <p:cNvPr id="57" name="Picture 56"/>
          <p:cNvPicPr>
            <a:picLocks noChangeAspect="1"/>
          </p:cNvPicPr>
          <p:nvPr/>
        </p:nvPicPr>
        <p:blipFill>
          <a:blip r:embed="rId6"/>
          <a:stretch>
            <a:fillRect/>
          </a:stretch>
        </p:blipFill>
        <p:spPr>
          <a:xfrm>
            <a:off x="7315250" y="4862109"/>
            <a:ext cx="1647282" cy="684670"/>
          </a:xfrm>
          <a:prstGeom prst="rect">
            <a:avLst/>
          </a:prstGeom>
          <a:ln w="34925">
            <a:solidFill>
              <a:schemeClr val="accent1">
                <a:shade val="50000"/>
              </a:schemeClr>
            </a:solidFill>
          </a:ln>
        </p:spPr>
      </p:pic>
      <p:pic>
        <p:nvPicPr>
          <p:cNvPr id="58" name="Picture 57"/>
          <p:cNvPicPr>
            <a:picLocks noChangeAspect="1"/>
          </p:cNvPicPr>
          <p:nvPr/>
        </p:nvPicPr>
        <p:blipFill>
          <a:blip r:embed="rId6"/>
          <a:stretch>
            <a:fillRect/>
          </a:stretch>
        </p:blipFill>
        <p:spPr>
          <a:xfrm>
            <a:off x="7315250" y="4204575"/>
            <a:ext cx="1647282" cy="684670"/>
          </a:xfrm>
          <a:prstGeom prst="rect">
            <a:avLst/>
          </a:prstGeom>
          <a:ln w="34925">
            <a:solidFill>
              <a:schemeClr val="accent1">
                <a:shade val="50000"/>
              </a:schemeClr>
            </a:solidFill>
          </a:ln>
        </p:spPr>
      </p:pic>
      <p:pic>
        <p:nvPicPr>
          <p:cNvPr id="59" name="Picture 58"/>
          <p:cNvPicPr>
            <a:picLocks noChangeAspect="1"/>
          </p:cNvPicPr>
          <p:nvPr/>
        </p:nvPicPr>
        <p:blipFill>
          <a:blip r:embed="rId6"/>
          <a:stretch>
            <a:fillRect/>
          </a:stretch>
        </p:blipFill>
        <p:spPr>
          <a:xfrm>
            <a:off x="7306542" y="3579801"/>
            <a:ext cx="1647282" cy="684670"/>
          </a:xfrm>
          <a:prstGeom prst="rect">
            <a:avLst/>
          </a:prstGeom>
          <a:ln w="34925">
            <a:solidFill>
              <a:schemeClr val="accent1">
                <a:shade val="50000"/>
              </a:schemeClr>
            </a:solidFill>
          </a:ln>
        </p:spPr>
      </p:pic>
      <p:pic>
        <p:nvPicPr>
          <p:cNvPr id="60" name="Picture 59"/>
          <p:cNvPicPr>
            <a:picLocks noChangeAspect="1"/>
          </p:cNvPicPr>
          <p:nvPr/>
        </p:nvPicPr>
        <p:blipFill>
          <a:blip r:embed="rId6"/>
          <a:stretch>
            <a:fillRect/>
          </a:stretch>
        </p:blipFill>
        <p:spPr>
          <a:xfrm>
            <a:off x="7315250" y="2828734"/>
            <a:ext cx="1647282" cy="684670"/>
          </a:xfrm>
          <a:prstGeom prst="rect">
            <a:avLst/>
          </a:prstGeom>
          <a:ln w="34925">
            <a:solidFill>
              <a:schemeClr val="accent1">
                <a:shade val="50000"/>
              </a:schemeClr>
            </a:solidFill>
          </a:ln>
        </p:spPr>
      </p:pic>
      <p:pic>
        <p:nvPicPr>
          <p:cNvPr id="61" name="Picture 60"/>
          <p:cNvPicPr>
            <a:picLocks noChangeAspect="1"/>
          </p:cNvPicPr>
          <p:nvPr/>
        </p:nvPicPr>
        <p:blipFill>
          <a:blip r:embed="rId6"/>
          <a:stretch>
            <a:fillRect/>
          </a:stretch>
        </p:blipFill>
        <p:spPr>
          <a:xfrm>
            <a:off x="7323958" y="2181046"/>
            <a:ext cx="1647282" cy="684670"/>
          </a:xfrm>
          <a:prstGeom prst="rect">
            <a:avLst/>
          </a:prstGeom>
          <a:ln w="34925">
            <a:solidFill>
              <a:schemeClr val="accent1">
                <a:shade val="50000"/>
              </a:schemeClr>
            </a:solidFill>
          </a:ln>
        </p:spPr>
      </p:pic>
      <p:pic>
        <p:nvPicPr>
          <p:cNvPr id="62" name="Picture 61"/>
          <p:cNvPicPr>
            <a:picLocks noChangeAspect="1"/>
          </p:cNvPicPr>
          <p:nvPr/>
        </p:nvPicPr>
        <p:blipFill>
          <a:blip r:embed="rId6"/>
          <a:stretch>
            <a:fillRect/>
          </a:stretch>
        </p:blipFill>
        <p:spPr>
          <a:xfrm>
            <a:off x="7315250" y="1504047"/>
            <a:ext cx="1647282" cy="684670"/>
          </a:xfrm>
          <a:prstGeom prst="rect">
            <a:avLst/>
          </a:prstGeom>
          <a:ln w="34925">
            <a:solidFill>
              <a:schemeClr val="accent1">
                <a:shade val="50000"/>
              </a:schemeClr>
            </a:solidFill>
          </a:ln>
        </p:spPr>
      </p:pic>
      <p:pic>
        <p:nvPicPr>
          <p:cNvPr id="63" name="Picture 62"/>
          <p:cNvPicPr>
            <a:picLocks noChangeAspect="1"/>
          </p:cNvPicPr>
          <p:nvPr/>
        </p:nvPicPr>
        <p:blipFill>
          <a:blip r:embed="rId6"/>
          <a:stretch>
            <a:fillRect/>
          </a:stretch>
        </p:blipFill>
        <p:spPr>
          <a:xfrm>
            <a:off x="7306541" y="839407"/>
            <a:ext cx="1647282" cy="684670"/>
          </a:xfrm>
          <a:prstGeom prst="rect">
            <a:avLst/>
          </a:prstGeom>
          <a:ln w="34925">
            <a:solidFill>
              <a:schemeClr val="accent1">
                <a:shade val="50000"/>
              </a:schemeClr>
            </a:solidFill>
          </a:ln>
        </p:spPr>
      </p:pic>
      <p:pic>
        <p:nvPicPr>
          <p:cNvPr id="64" name="Picture 63"/>
          <p:cNvPicPr>
            <a:picLocks noChangeAspect="1"/>
          </p:cNvPicPr>
          <p:nvPr/>
        </p:nvPicPr>
        <p:blipFill>
          <a:blip r:embed="rId6"/>
          <a:stretch>
            <a:fillRect/>
          </a:stretch>
        </p:blipFill>
        <p:spPr>
          <a:xfrm>
            <a:off x="7315250" y="297761"/>
            <a:ext cx="1647282" cy="684670"/>
          </a:xfrm>
          <a:prstGeom prst="rect">
            <a:avLst/>
          </a:prstGeom>
          <a:ln w="34925">
            <a:solidFill>
              <a:schemeClr val="accent1">
                <a:shade val="50000"/>
              </a:schemeClr>
            </a:solidFill>
          </a:ln>
        </p:spPr>
      </p:pic>
    </p:spTree>
    <p:extLst>
      <p:ext uri="{BB962C8B-B14F-4D97-AF65-F5344CB8AC3E}">
        <p14:creationId xmlns:p14="http://schemas.microsoft.com/office/powerpoint/2010/main" val="165986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500"/>
                                  </p:stCondLst>
                                  <p:childTnLst>
                                    <p:set>
                                      <p:cBhvr>
                                        <p:cTn id="11" dur="1" fill="hold">
                                          <p:stCondLst>
                                            <p:cond delay="0"/>
                                          </p:stCondLst>
                                        </p:cTn>
                                        <p:tgtEl>
                                          <p:spTgt spid="20"/>
                                        </p:tgtEl>
                                        <p:attrNameLst>
                                          <p:attrName>style.visibility</p:attrName>
                                        </p:attrNameLst>
                                      </p:cBhvr>
                                      <p:to>
                                        <p:strVal val="visible"/>
                                      </p:to>
                                    </p:set>
                                  </p:childTnLst>
                                </p:cTn>
                              </p:par>
                              <p:par>
                                <p:cTn id="12" presetID="1" presetClass="entr" presetSubtype="0" fill="hold" nodeType="withEffect">
                                  <p:stCondLst>
                                    <p:cond delay="1500"/>
                                  </p:stCondLst>
                                  <p:childTnLst>
                                    <p:set>
                                      <p:cBhvr>
                                        <p:cTn id="13" dur="1" fill="hold">
                                          <p:stCondLst>
                                            <p:cond delay="0"/>
                                          </p:stCondLst>
                                        </p:cTn>
                                        <p:tgtEl>
                                          <p:spTgt spid="56"/>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nodeType="afterEffect">
                                  <p:stCondLst>
                                    <p:cond delay="150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1500"/>
                                  </p:stCondLst>
                                  <p:childTnLst>
                                    <p:set>
                                      <p:cBhvr>
                                        <p:cTn id="18" dur="1" fill="hold">
                                          <p:stCondLst>
                                            <p:cond delay="0"/>
                                          </p:stCondLst>
                                        </p:cTn>
                                        <p:tgtEl>
                                          <p:spTgt spid="57"/>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nodeType="afterEffect">
                                  <p:stCondLst>
                                    <p:cond delay="150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nodeType="withEffect">
                                  <p:stCondLst>
                                    <p:cond delay="1500"/>
                                  </p:stCondLst>
                                  <p:childTnLst>
                                    <p:set>
                                      <p:cBhvr>
                                        <p:cTn id="23" dur="1" fill="hold">
                                          <p:stCondLst>
                                            <p:cond delay="0"/>
                                          </p:stCondLst>
                                        </p:cTn>
                                        <p:tgtEl>
                                          <p:spTgt spid="58"/>
                                        </p:tgtEl>
                                        <p:attrNameLst>
                                          <p:attrName>style.visibility</p:attrName>
                                        </p:attrNameLst>
                                      </p:cBhvr>
                                      <p:to>
                                        <p:strVal val="visible"/>
                                      </p:to>
                                    </p:set>
                                  </p:childTnLst>
                                </p:cTn>
                              </p:par>
                            </p:childTnLst>
                          </p:cTn>
                        </p:par>
                        <p:par>
                          <p:cTn id="24" fill="hold">
                            <p:stCondLst>
                              <p:cond delay="4500"/>
                            </p:stCondLst>
                            <p:childTnLst>
                              <p:par>
                                <p:cTn id="25" presetID="1" presetClass="entr" presetSubtype="0" fill="hold" nodeType="afterEffect">
                                  <p:stCondLst>
                                    <p:cond delay="150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1500"/>
                                  </p:stCondLst>
                                  <p:childTnLst>
                                    <p:set>
                                      <p:cBhvr>
                                        <p:cTn id="28" dur="1" fill="hold">
                                          <p:stCondLst>
                                            <p:cond delay="0"/>
                                          </p:stCondLst>
                                        </p:cTn>
                                        <p:tgtEl>
                                          <p:spTgt spid="59"/>
                                        </p:tgtEl>
                                        <p:attrNameLst>
                                          <p:attrName>style.visibility</p:attrName>
                                        </p:attrNameLst>
                                      </p:cBhvr>
                                      <p:to>
                                        <p:strVal val="visible"/>
                                      </p:to>
                                    </p:set>
                                  </p:childTnLst>
                                </p:cTn>
                              </p:par>
                            </p:childTnLst>
                          </p:cTn>
                        </p:par>
                        <p:par>
                          <p:cTn id="29" fill="hold">
                            <p:stCondLst>
                              <p:cond delay="6000"/>
                            </p:stCondLst>
                            <p:childTnLst>
                              <p:par>
                                <p:cTn id="30" presetID="1" presetClass="entr" presetSubtype="0" fill="hold" nodeType="afterEffect">
                                  <p:stCondLst>
                                    <p:cond delay="1500"/>
                                  </p:stCondLst>
                                  <p:childTnLst>
                                    <p:set>
                                      <p:cBhvr>
                                        <p:cTn id="31" dur="1" fill="hold">
                                          <p:stCondLst>
                                            <p:cond delay="0"/>
                                          </p:stCondLst>
                                        </p:cTn>
                                        <p:tgtEl>
                                          <p:spTgt spid="24"/>
                                        </p:tgtEl>
                                        <p:attrNameLst>
                                          <p:attrName>style.visibility</p:attrName>
                                        </p:attrNameLst>
                                      </p:cBhvr>
                                      <p:to>
                                        <p:strVal val="visible"/>
                                      </p:to>
                                    </p:set>
                                  </p:childTnLst>
                                </p:cTn>
                              </p:par>
                              <p:par>
                                <p:cTn id="32" presetID="1" presetClass="entr" presetSubtype="0" fill="hold" nodeType="withEffect">
                                  <p:stCondLst>
                                    <p:cond delay="150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7500"/>
                            </p:stCondLst>
                            <p:childTnLst>
                              <p:par>
                                <p:cTn id="35" presetID="1" presetClass="entr" presetSubtype="0" fill="hold" nodeType="afterEffect">
                                  <p:stCondLst>
                                    <p:cond delay="150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1500"/>
                                  </p:stCondLst>
                                  <p:childTnLst>
                                    <p:set>
                                      <p:cBhvr>
                                        <p:cTn id="38" dur="1" fill="hold">
                                          <p:stCondLst>
                                            <p:cond delay="0"/>
                                          </p:stCondLst>
                                        </p:cTn>
                                        <p:tgtEl>
                                          <p:spTgt spid="61"/>
                                        </p:tgtEl>
                                        <p:attrNameLst>
                                          <p:attrName>style.visibility</p:attrName>
                                        </p:attrNameLst>
                                      </p:cBhvr>
                                      <p:to>
                                        <p:strVal val="visible"/>
                                      </p:to>
                                    </p:set>
                                  </p:childTnLst>
                                </p:cTn>
                              </p:par>
                            </p:childTnLst>
                          </p:cTn>
                        </p:par>
                        <p:par>
                          <p:cTn id="39" fill="hold">
                            <p:stCondLst>
                              <p:cond delay="9000"/>
                            </p:stCondLst>
                            <p:childTnLst>
                              <p:par>
                                <p:cTn id="40" presetID="1" presetClass="entr" presetSubtype="0" fill="hold" nodeType="afterEffect">
                                  <p:stCondLst>
                                    <p:cond delay="1500"/>
                                  </p:stCondLst>
                                  <p:childTnLst>
                                    <p:set>
                                      <p:cBhvr>
                                        <p:cTn id="41" dur="1" fill="hold">
                                          <p:stCondLst>
                                            <p:cond delay="0"/>
                                          </p:stCondLst>
                                        </p:cTn>
                                        <p:tgtEl>
                                          <p:spTgt spid="26"/>
                                        </p:tgtEl>
                                        <p:attrNameLst>
                                          <p:attrName>style.visibility</p:attrName>
                                        </p:attrNameLst>
                                      </p:cBhvr>
                                      <p:to>
                                        <p:strVal val="visible"/>
                                      </p:to>
                                    </p:set>
                                  </p:childTnLst>
                                </p:cTn>
                              </p:par>
                              <p:par>
                                <p:cTn id="42" presetID="1" presetClass="entr" presetSubtype="0" fill="hold" nodeType="withEffect">
                                  <p:stCondLst>
                                    <p:cond delay="1500"/>
                                  </p:stCondLst>
                                  <p:childTnLst>
                                    <p:set>
                                      <p:cBhvr>
                                        <p:cTn id="43" dur="1" fill="hold">
                                          <p:stCondLst>
                                            <p:cond delay="0"/>
                                          </p:stCondLst>
                                        </p:cTn>
                                        <p:tgtEl>
                                          <p:spTgt spid="62"/>
                                        </p:tgtEl>
                                        <p:attrNameLst>
                                          <p:attrName>style.visibility</p:attrName>
                                        </p:attrNameLst>
                                      </p:cBhvr>
                                      <p:to>
                                        <p:strVal val="visible"/>
                                      </p:to>
                                    </p:set>
                                  </p:childTnLst>
                                </p:cTn>
                              </p:par>
                            </p:childTnLst>
                          </p:cTn>
                        </p:par>
                        <p:par>
                          <p:cTn id="44" fill="hold">
                            <p:stCondLst>
                              <p:cond delay="10500"/>
                            </p:stCondLst>
                            <p:childTnLst>
                              <p:par>
                                <p:cTn id="45" presetID="1" presetClass="entr" presetSubtype="0" fill="hold" nodeType="afterEffect">
                                  <p:stCondLst>
                                    <p:cond delay="150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nodeType="withEffect">
                                  <p:stCondLst>
                                    <p:cond delay="1500"/>
                                  </p:stCondLst>
                                  <p:childTnLst>
                                    <p:set>
                                      <p:cBhvr>
                                        <p:cTn id="48" dur="1" fill="hold">
                                          <p:stCondLst>
                                            <p:cond delay="0"/>
                                          </p:stCondLst>
                                        </p:cTn>
                                        <p:tgtEl>
                                          <p:spTgt spid="63"/>
                                        </p:tgtEl>
                                        <p:attrNameLst>
                                          <p:attrName>style.visibility</p:attrName>
                                        </p:attrNameLst>
                                      </p:cBhvr>
                                      <p:to>
                                        <p:strVal val="visible"/>
                                      </p:to>
                                    </p:set>
                                  </p:childTnLst>
                                </p:cTn>
                              </p:par>
                            </p:childTnLst>
                          </p:cTn>
                        </p:par>
                        <p:par>
                          <p:cTn id="49" fill="hold">
                            <p:stCondLst>
                              <p:cond delay="12000"/>
                            </p:stCondLst>
                            <p:childTnLst>
                              <p:par>
                                <p:cTn id="50" presetID="1" presetClass="entr" presetSubtype="0" fill="hold" nodeType="afterEffect">
                                  <p:stCondLst>
                                    <p:cond delay="1500"/>
                                  </p:stCondLst>
                                  <p:childTnLst>
                                    <p:set>
                                      <p:cBhvr>
                                        <p:cTn id="51" dur="1" fill="hold">
                                          <p:stCondLst>
                                            <p:cond delay="0"/>
                                          </p:stCondLst>
                                        </p:cTn>
                                        <p:tgtEl>
                                          <p:spTgt spid="28"/>
                                        </p:tgtEl>
                                        <p:attrNameLst>
                                          <p:attrName>style.visibility</p:attrName>
                                        </p:attrNameLst>
                                      </p:cBhvr>
                                      <p:to>
                                        <p:strVal val="visible"/>
                                      </p:to>
                                    </p:set>
                                  </p:childTnLst>
                                </p:cTn>
                              </p:par>
                              <p:par>
                                <p:cTn id="52" presetID="1" presetClass="entr" presetSubtype="0" fill="hold" nodeType="withEffect">
                                  <p:stCondLst>
                                    <p:cond delay="1500"/>
                                  </p:stCondLst>
                                  <p:childTnLst>
                                    <p:set>
                                      <p:cBhvr>
                                        <p:cTn id="53" dur="1" fill="hold">
                                          <p:stCondLst>
                                            <p:cond delay="0"/>
                                          </p:stCondLst>
                                        </p:cTn>
                                        <p:tgtEl>
                                          <p:spTgt spid="64"/>
                                        </p:tgtEl>
                                        <p:attrNameLst>
                                          <p:attrName>style.visibility</p:attrName>
                                        </p:attrNameLst>
                                      </p:cBhvr>
                                      <p:to>
                                        <p:strVal val="visible"/>
                                      </p:to>
                                    </p:set>
                                  </p:childTnLst>
                                </p:cTn>
                              </p:par>
                            </p:childTnLst>
                          </p:cTn>
                        </p:par>
                        <p:par>
                          <p:cTn id="54" fill="hold">
                            <p:stCondLst>
                              <p:cond delay="13500"/>
                            </p:stCondLst>
                            <p:childTnLst>
                              <p:par>
                                <p:cTn id="55" presetID="31" presetClass="entr" presetSubtype="0" fill="hold" grpId="0" nodeType="after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1000" fill="hold"/>
                                        <p:tgtEl>
                                          <p:spTgt spid="29"/>
                                        </p:tgtEl>
                                        <p:attrNameLst>
                                          <p:attrName>ppt_w</p:attrName>
                                        </p:attrNameLst>
                                      </p:cBhvr>
                                      <p:tavLst>
                                        <p:tav tm="0">
                                          <p:val>
                                            <p:fltVal val="0"/>
                                          </p:val>
                                        </p:tav>
                                        <p:tav tm="100000">
                                          <p:val>
                                            <p:strVal val="#ppt_w"/>
                                          </p:val>
                                        </p:tav>
                                      </p:tavLst>
                                    </p:anim>
                                    <p:anim calcmode="lin" valueType="num">
                                      <p:cBhvr>
                                        <p:cTn id="58" dur="1000" fill="hold"/>
                                        <p:tgtEl>
                                          <p:spTgt spid="29"/>
                                        </p:tgtEl>
                                        <p:attrNameLst>
                                          <p:attrName>ppt_h</p:attrName>
                                        </p:attrNameLst>
                                      </p:cBhvr>
                                      <p:tavLst>
                                        <p:tav tm="0">
                                          <p:val>
                                            <p:fltVal val="0"/>
                                          </p:val>
                                        </p:tav>
                                        <p:tav tm="100000">
                                          <p:val>
                                            <p:strVal val="#ppt_h"/>
                                          </p:val>
                                        </p:tav>
                                      </p:tavLst>
                                    </p:anim>
                                    <p:anim calcmode="lin" valueType="num">
                                      <p:cBhvr>
                                        <p:cTn id="59" dur="1000" fill="hold"/>
                                        <p:tgtEl>
                                          <p:spTgt spid="29"/>
                                        </p:tgtEl>
                                        <p:attrNameLst>
                                          <p:attrName>style.rotation</p:attrName>
                                        </p:attrNameLst>
                                      </p:cBhvr>
                                      <p:tavLst>
                                        <p:tav tm="0">
                                          <p:val>
                                            <p:fltVal val="90"/>
                                          </p:val>
                                        </p:tav>
                                        <p:tav tm="100000">
                                          <p:val>
                                            <p:fltVal val="0"/>
                                          </p:val>
                                        </p:tav>
                                      </p:tavLst>
                                    </p:anim>
                                    <p:animEffect transition="in" filter="fade">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flipH="1">
            <a:off x="6705600" y="4646198"/>
            <a:ext cx="2199502" cy="2079361"/>
          </a:xfrm>
          <a:prstGeom prst="rect">
            <a:avLst/>
          </a:prstGeom>
        </p:spPr>
      </p:pic>
      <p:sp>
        <p:nvSpPr>
          <p:cNvPr id="2" name="Title 1"/>
          <p:cNvSpPr>
            <a:spLocks noGrp="1"/>
          </p:cNvSpPr>
          <p:nvPr>
            <p:ph type="title"/>
          </p:nvPr>
        </p:nvSpPr>
        <p:spPr/>
        <p:txBody>
          <a:bodyPr/>
          <a:lstStyle/>
          <a:p>
            <a:r>
              <a:rPr lang="en-US"/>
              <a:t>Empower 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1652007"/>
              </p:ext>
            </p:extLst>
          </p:nvPr>
        </p:nvGraphicFramePr>
        <p:xfrm>
          <a:off x="1219200" y="1417638"/>
          <a:ext cx="109728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p:cNvPicPr>
            <a:picLocks noChangeAspect="1"/>
          </p:cNvPicPr>
          <p:nvPr/>
        </p:nvPicPr>
        <p:blipFill>
          <a:blip r:embed="rId9"/>
          <a:stretch>
            <a:fillRect/>
          </a:stretch>
        </p:blipFill>
        <p:spPr>
          <a:xfrm>
            <a:off x="1766907" y="4988493"/>
            <a:ext cx="1699624" cy="1699624"/>
          </a:xfrm>
          <a:prstGeom prst="rect">
            <a:avLst/>
          </a:prstGeom>
        </p:spPr>
      </p:pic>
      <p:sp>
        <p:nvSpPr>
          <p:cNvPr id="6" name="Rectangle 5"/>
          <p:cNvSpPr/>
          <p:nvPr/>
        </p:nvSpPr>
        <p:spPr>
          <a:xfrm flipH="1">
            <a:off x="1766907" y="1417639"/>
            <a:ext cx="3847084" cy="1538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*Except when appropriate for Children with Special Health Care Needs</a:t>
            </a:r>
          </a:p>
        </p:txBody>
      </p:sp>
      <p:sp>
        <p:nvSpPr>
          <p:cNvPr id="3" name="AutoShape 2" descr="Image result for 100% fruit juice"/>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https://s3-ap-southeast-1.amazonaws.com/media.redmart.com/newmedia/1600x/i/m/img_7834.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9328" t="20671" r="30362" b="27260"/>
          <a:stretch/>
        </p:blipFill>
        <p:spPr bwMode="auto">
          <a:xfrm>
            <a:off x="10271050" y="4862621"/>
            <a:ext cx="1351871" cy="17462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3711882" y="5072135"/>
            <a:ext cx="3255539" cy="1532339"/>
          </a:xfrm>
          <a:prstGeom prst="rect">
            <a:avLst/>
          </a:prstGeom>
          <a:ln>
            <a:solidFill>
              <a:schemeClr val="tx1"/>
            </a:solidFill>
          </a:ln>
        </p:spPr>
      </p:pic>
    </p:spTree>
    <p:extLst>
      <p:ext uri="{BB962C8B-B14F-4D97-AF65-F5344CB8AC3E}">
        <p14:creationId xmlns:p14="http://schemas.microsoft.com/office/powerpoint/2010/main" val="225963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9813" y="254695"/>
            <a:ext cx="10972800" cy="1143000"/>
          </a:xfrm>
        </p:spPr>
        <p:txBody>
          <a:bodyPr/>
          <a:lstStyle/>
          <a:p>
            <a:r>
              <a:rPr lang="en-US" dirty="0"/>
              <a:t>Standard 6</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576" t="55560" r="20357" b="7755"/>
          <a:stretch/>
        </p:blipFill>
        <p:spPr>
          <a:xfrm>
            <a:off x="3456221" y="1553227"/>
            <a:ext cx="8394796" cy="4421688"/>
          </a:xfrm>
        </p:spPr>
      </p:pic>
    </p:spTree>
    <p:extLst>
      <p:ext uri="{BB962C8B-B14F-4D97-AF65-F5344CB8AC3E}">
        <p14:creationId xmlns:p14="http://schemas.microsoft.com/office/powerpoint/2010/main" val="42294414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67000" y="274638"/>
            <a:ext cx="7543800" cy="1143000"/>
          </a:xfrm>
        </p:spPr>
        <p:txBody>
          <a:bodyPr>
            <a:normAutofit fontScale="90000"/>
          </a:bodyPr>
          <a:lstStyle/>
          <a:p>
            <a:r>
              <a:rPr lang="en-US" dirty="0"/>
              <a:t>The Importance of Family-Style Meals</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079664" y="1600200"/>
            <a:ext cx="60326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82762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46200" y="533400"/>
            <a:ext cx="3225800" cy="884238"/>
          </a:xfrm>
        </p:spPr>
        <p:txBody>
          <a:bodyPr>
            <a:normAutofit fontScale="90000"/>
          </a:bodyPr>
          <a:lstStyle/>
          <a:p>
            <a:r>
              <a:rPr lang="en-US" b="1" dirty="0">
                <a:effectLst>
                  <a:outerShdw blurRad="38100" dist="38100" dir="2700000" algn="tl">
                    <a:srgbClr val="000000">
                      <a:alpha val="43137"/>
                    </a:srgbClr>
                  </a:outerShdw>
                </a:effectLst>
              </a:rPr>
              <a:t>The Standard</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3363830"/>
              </p:ext>
            </p:extLst>
          </p:nvPr>
        </p:nvGraphicFramePr>
        <p:xfrm>
          <a:off x="-2327565" y="299258"/>
          <a:ext cx="17872363" cy="91353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0165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Missing?</a:t>
            </a:r>
          </a:p>
        </p:txBody>
      </p:sp>
      <p:sp>
        <p:nvSpPr>
          <p:cNvPr id="3" name="Content Placeholder 2"/>
          <p:cNvSpPr>
            <a:spLocks noGrp="1"/>
          </p:cNvSpPr>
          <p:nvPr>
            <p:ph idx="1"/>
          </p:nvPr>
        </p:nvSpPr>
        <p:spPr>
          <a:xfrm>
            <a:off x="2582562" y="1600201"/>
            <a:ext cx="8999838" cy="4525963"/>
          </a:xfrm>
        </p:spPr>
        <p:txBody>
          <a:bodyPr/>
          <a:lstStyle/>
          <a:p>
            <a:r>
              <a:rPr lang="en-US" dirty="0"/>
              <a:t>Physical Activity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2562" y="1143000"/>
            <a:ext cx="7620000" cy="5715000"/>
          </a:xfrm>
          <a:prstGeom prst="rect">
            <a:avLst/>
          </a:prstGeom>
        </p:spPr>
      </p:pic>
    </p:spTree>
    <p:extLst>
      <p:ext uri="{BB962C8B-B14F-4D97-AF65-F5344CB8AC3E}">
        <p14:creationId xmlns:p14="http://schemas.microsoft.com/office/powerpoint/2010/main" val="2485507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316" y="1802648"/>
            <a:ext cx="10972800" cy="1143000"/>
          </a:xfrm>
        </p:spPr>
        <p:txBody>
          <a:bodyPr/>
          <a:lstStyle/>
          <a:p>
            <a:r>
              <a:rPr lang="en-US" dirty="0"/>
              <a:t>Standard 7</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9539" t="54737" r="1316" b="7369"/>
          <a:stretch/>
        </p:blipFill>
        <p:spPr>
          <a:xfrm>
            <a:off x="6581273" y="1022439"/>
            <a:ext cx="4776537" cy="5318204"/>
          </a:xfrm>
        </p:spPr>
      </p:pic>
    </p:spTree>
    <p:extLst>
      <p:ext uri="{BB962C8B-B14F-4D97-AF65-F5344CB8AC3E}">
        <p14:creationId xmlns:p14="http://schemas.microsoft.com/office/powerpoint/2010/main" val="3229839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a:xfrm>
            <a:off x="872836" y="1908752"/>
            <a:ext cx="10515600" cy="4351338"/>
          </a:xfrm>
        </p:spPr>
        <p:txBody>
          <a:bodyPr/>
          <a:lstStyle/>
          <a:p>
            <a:endParaRPr lang="en-US" dirty="0"/>
          </a:p>
          <a:p>
            <a:endParaRPr lang="en-US" dirty="0"/>
          </a:p>
        </p:txBody>
      </p:sp>
      <p:pic>
        <p:nvPicPr>
          <p:cNvPr id="1026" name="Picture 2" descr="http://pitchenginelive.blob.core.windows.net/refinery/161e7215-e56e-4472-88ed-42056d103449/Gallery/bddedf21-61ee-46e9-992a-821b4b855857.png"/>
          <p:cNvPicPr>
            <a:picLocks noChangeAspect="1" noChangeArrowheads="1"/>
          </p:cNvPicPr>
          <p:nvPr/>
        </p:nvPicPr>
        <p:blipFill rotWithShape="1">
          <a:blip r:embed="rId3">
            <a:extLst>
              <a:ext uri="{28A0092B-C50C-407E-A947-70E740481C1C}">
                <a14:useLocalDpi xmlns:a14="http://schemas.microsoft.com/office/drawing/2010/main" val="0"/>
              </a:ext>
            </a:extLst>
          </a:blip>
          <a:srcRect l="4091" t="5324" r="4241" b="14747"/>
          <a:stretch/>
        </p:blipFill>
        <p:spPr bwMode="auto">
          <a:xfrm>
            <a:off x="-124691" y="-551209"/>
            <a:ext cx="12676909" cy="7864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0293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11668" t="9383" r="13888" b="12592"/>
          <a:stretch/>
        </p:blipFill>
        <p:spPr>
          <a:xfrm>
            <a:off x="0" y="0"/>
            <a:ext cx="12191999" cy="6958968"/>
          </a:xfrm>
          <a:prstGeom prst="rect">
            <a:avLst/>
          </a:prstGeom>
        </p:spPr>
      </p:pic>
    </p:spTree>
    <p:extLst>
      <p:ext uri="{BB962C8B-B14F-4D97-AF65-F5344CB8AC3E}">
        <p14:creationId xmlns:p14="http://schemas.microsoft.com/office/powerpoint/2010/main" val="1897223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l="13508" t="21438" r="29923" b="26706"/>
          <a:stretch/>
        </p:blipFill>
        <p:spPr>
          <a:xfrm>
            <a:off x="1472890" y="162560"/>
            <a:ext cx="10719110" cy="5527041"/>
          </a:xfrm>
          <a:prstGeom prst="rect">
            <a:avLst/>
          </a:prstGeom>
        </p:spPr>
      </p:pic>
    </p:spTree>
    <p:extLst>
      <p:ext uri="{BB962C8B-B14F-4D97-AF65-F5344CB8AC3E}">
        <p14:creationId xmlns:p14="http://schemas.microsoft.com/office/powerpoint/2010/main" val="36203279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http://www.teara.govt.nz/files/hero-38601-nz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3323" y="4859137"/>
            <a:ext cx="4119653" cy="180234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assets.babycenter.com/ims/2017/01/iStock-531047648_wid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3512" y="3216543"/>
            <a:ext cx="2234530" cy="164259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a:t>Oral Health Practices in Your Care</a:t>
            </a:r>
          </a:p>
        </p:txBody>
      </p:sp>
      <p:pic>
        <p:nvPicPr>
          <p:cNvPr id="4102" name="Picture 6" descr="https://www.enfamil.ca/sites/canada/files/article/th-how-to-formula-feed_2.jpg"/>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615575" y="1383818"/>
            <a:ext cx="2234530" cy="17884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045870" y="1763242"/>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Never Put a Child to Sleep with a Bottle</a:t>
            </a:r>
          </a:p>
        </p:txBody>
      </p:sp>
      <p:sp>
        <p:nvSpPr>
          <p:cNvPr id="12" name="TextBox 11"/>
          <p:cNvSpPr txBox="1"/>
          <p:nvPr/>
        </p:nvSpPr>
        <p:spPr>
          <a:xfrm>
            <a:off x="4926732" y="3460443"/>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Do Not Carry Sippy Cups Around, Unless Water</a:t>
            </a:r>
          </a:p>
        </p:txBody>
      </p:sp>
      <p:sp>
        <p:nvSpPr>
          <p:cNvPr id="13" name="TextBox 12"/>
          <p:cNvSpPr txBox="1"/>
          <p:nvPr/>
        </p:nvSpPr>
        <p:spPr>
          <a:xfrm>
            <a:off x="7350543" y="5420842"/>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Snack Time is Scheduled and Healthy</a:t>
            </a:r>
          </a:p>
        </p:txBody>
      </p:sp>
    </p:spTree>
    <p:extLst>
      <p:ext uri="{BB962C8B-B14F-4D97-AF65-F5344CB8AC3E}">
        <p14:creationId xmlns:p14="http://schemas.microsoft.com/office/powerpoint/2010/main" val="25392974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Oral Health Role Models</a:t>
            </a:r>
          </a:p>
        </p:txBody>
      </p:sp>
      <p:pic>
        <p:nvPicPr>
          <p:cNvPr id="4" name="Picture 4" descr="http://www.colgate.com/CP15/en/us/locale-assets/img/topicpool/brushing-and-flossing/90307012-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052" y="1994684"/>
            <a:ext cx="3624076" cy="273864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nishanhalimdmd.com/wp-content/uploads/2015/12/brushandflos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9174" y="2252979"/>
            <a:ext cx="3332058" cy="222205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miltonkidsdentistry.com/wp-content/uploads/2016/10/K-9-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40279" y="1119377"/>
            <a:ext cx="2798850" cy="41910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044026" y="5328158"/>
            <a:ext cx="2798850" cy="1384995"/>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Regular Dental Visit and by First Birthday</a:t>
            </a:r>
          </a:p>
        </p:txBody>
      </p:sp>
      <p:sp>
        <p:nvSpPr>
          <p:cNvPr id="10" name="TextBox 9"/>
          <p:cNvSpPr txBox="1"/>
          <p:nvPr/>
        </p:nvSpPr>
        <p:spPr>
          <a:xfrm flipH="1">
            <a:off x="5130129" y="4992855"/>
            <a:ext cx="3332058" cy="954107"/>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Take Care of Your Own Teeth </a:t>
            </a:r>
          </a:p>
        </p:txBody>
      </p:sp>
      <p:sp>
        <p:nvSpPr>
          <p:cNvPr id="11" name="TextBox 10"/>
          <p:cNvSpPr txBox="1"/>
          <p:nvPr/>
        </p:nvSpPr>
        <p:spPr>
          <a:xfrm>
            <a:off x="1749440" y="4992856"/>
            <a:ext cx="2798850" cy="954107"/>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Brush Teeth at Home</a:t>
            </a:r>
          </a:p>
        </p:txBody>
      </p:sp>
    </p:spTree>
    <p:extLst>
      <p:ext uri="{BB962C8B-B14F-4D97-AF65-F5344CB8AC3E}">
        <p14:creationId xmlns:p14="http://schemas.microsoft.com/office/powerpoint/2010/main" val="18082827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l="34124" t="17536" r="35358" b="11639"/>
          <a:stretch/>
        </p:blipFill>
        <p:spPr>
          <a:xfrm>
            <a:off x="3521145" y="135365"/>
            <a:ext cx="5149709" cy="6722635"/>
          </a:xfrm>
          <a:prstGeom prst="rect">
            <a:avLst/>
          </a:prstGeom>
        </p:spPr>
      </p:pic>
    </p:spTree>
    <p:extLst>
      <p:ext uri="{BB962C8B-B14F-4D97-AF65-F5344CB8AC3E}">
        <p14:creationId xmlns:p14="http://schemas.microsoft.com/office/powerpoint/2010/main" val="21118484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Standard?</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0239" y="1187600"/>
            <a:ext cx="4013372" cy="5351163"/>
          </a:xfrm>
          <a:prstGeom prst="rect">
            <a:avLst/>
          </a:prstGeom>
        </p:spPr>
      </p:pic>
    </p:spTree>
    <p:extLst>
      <p:ext uri="{BB962C8B-B14F-4D97-AF65-F5344CB8AC3E}">
        <p14:creationId xmlns:p14="http://schemas.microsoft.com/office/powerpoint/2010/main" val="11483522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309" y="2923309"/>
            <a:ext cx="6470073" cy="1496290"/>
          </a:xfrm>
        </p:spPr>
        <p:txBody>
          <a:bodyPr/>
          <a:lstStyle/>
          <a:p>
            <a:r>
              <a:rPr lang="en-US" dirty="0"/>
              <a:t>Standard 8</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43860" t="39335" r="33560" b="21788"/>
          <a:stretch/>
        </p:blipFill>
        <p:spPr>
          <a:xfrm>
            <a:off x="6636327" y="1274619"/>
            <a:ext cx="4765964" cy="5309454"/>
          </a:xfrm>
        </p:spPr>
      </p:pic>
    </p:spTree>
    <p:extLst>
      <p:ext uri="{BB962C8B-B14F-4D97-AF65-F5344CB8AC3E}">
        <p14:creationId xmlns:p14="http://schemas.microsoft.com/office/powerpoint/2010/main" val="36016403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3292763" y="1068965"/>
            <a:ext cx="6354617" cy="4765963"/>
          </a:xfrm>
        </p:spPr>
      </p:pic>
    </p:spTree>
    <p:extLst>
      <p:ext uri="{BB962C8B-B14F-4D97-AF65-F5344CB8AC3E}">
        <p14:creationId xmlns:p14="http://schemas.microsoft.com/office/powerpoint/2010/main" val="24854314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2765" y="274638"/>
            <a:ext cx="3463636" cy="1143000"/>
          </a:xfrm>
        </p:spPr>
        <p:txBody>
          <a:bodyPr/>
          <a:lstStyle/>
          <a:p>
            <a:r>
              <a:rPr lang="en-US" b="1" dirty="0">
                <a:effectLst>
                  <a:outerShdw blurRad="38100" dist="38100" dir="2700000" algn="tl">
                    <a:srgbClr val="000000">
                      <a:alpha val="43137"/>
                    </a:srgbClr>
                  </a:outerShdw>
                </a:effectLst>
              </a:rPr>
              <a:t>The 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80712387"/>
              </p:ext>
            </p:extLst>
          </p:nvPr>
        </p:nvGraphicFramePr>
        <p:xfrm>
          <a:off x="2155266" y="678873"/>
          <a:ext cx="12849206" cy="5694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https://s-media-cache-ak0.pinimg.com/736x/54/d4/a6/54d4a6ee6c23ab7a0550d0c79f0e922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0357" y="1620982"/>
            <a:ext cx="3053288" cy="4939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3340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9</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68666" t="20961" r="6545" b="69960"/>
          <a:stretch/>
        </p:blipFill>
        <p:spPr>
          <a:xfrm>
            <a:off x="1976789" y="2237875"/>
            <a:ext cx="9393053" cy="2225842"/>
          </a:xfrm>
        </p:spPr>
      </p:pic>
    </p:spTree>
    <p:extLst>
      <p:ext uri="{BB962C8B-B14F-4D97-AF65-F5344CB8AC3E}">
        <p14:creationId xmlns:p14="http://schemas.microsoft.com/office/powerpoint/2010/main" val="1668406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994" t="27181" r="14741" b="11306"/>
          <a:stretch/>
        </p:blipFill>
        <p:spPr>
          <a:xfrm>
            <a:off x="2971800" y="609600"/>
            <a:ext cx="7239000" cy="4876800"/>
          </a:xfrm>
          <a:prstGeom prst="rect">
            <a:avLst/>
          </a:prstGeom>
        </p:spPr>
      </p:pic>
      <p:sp>
        <p:nvSpPr>
          <p:cNvPr id="4" name="Content Placeholder 3"/>
          <p:cNvSpPr>
            <a:spLocks noGrp="1"/>
          </p:cNvSpPr>
          <p:nvPr>
            <p:ph idx="1"/>
          </p:nvPr>
        </p:nvSpPr>
        <p:spPr>
          <a:xfrm>
            <a:off x="1981200" y="1600200"/>
            <a:ext cx="8229600" cy="5257800"/>
          </a:xfrm>
        </p:spPr>
        <p:txBody>
          <a:bodyPr>
            <a:normAutofit lnSpcReduction="10000"/>
          </a:bodyPr>
          <a:lstStyle/>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lgn="r">
              <a:buNone/>
            </a:pPr>
            <a:r>
              <a:rPr lang="en-US"/>
              <a:t>Harvard Center for Developing Child</a:t>
            </a:r>
          </a:p>
        </p:txBody>
      </p:sp>
    </p:spTree>
    <p:extLst>
      <p:ext uri="{BB962C8B-B14F-4D97-AF65-F5344CB8AC3E}">
        <p14:creationId xmlns:p14="http://schemas.microsoft.com/office/powerpoint/2010/main" val="28884984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9963" t="22290" r="49851" b="23979"/>
          <a:stretch/>
        </p:blipFill>
        <p:spPr>
          <a:xfrm>
            <a:off x="1436914" y="0"/>
            <a:ext cx="10755086" cy="6858000"/>
          </a:xfrm>
          <a:prstGeom prst="rect">
            <a:avLst/>
          </a:prstGeom>
        </p:spPr>
      </p:pic>
    </p:spTree>
    <p:extLst>
      <p:ext uri="{BB962C8B-B14F-4D97-AF65-F5344CB8AC3E}">
        <p14:creationId xmlns:p14="http://schemas.microsoft.com/office/powerpoint/2010/main" val="31544200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972800" cy="1143000"/>
          </a:xfrm>
        </p:spPr>
        <p:txBody>
          <a:bodyPr>
            <a:normAutofit fontScale="90000"/>
          </a:bodyPr>
          <a:lstStyle/>
          <a:p>
            <a:r>
              <a:rPr lang="en-US" sz="5300" dirty="0"/>
              <a:t>Power Up:</a:t>
            </a:r>
            <a:r>
              <a:rPr lang="en-US" dirty="0"/>
              <a:t/>
            </a:r>
            <a:br>
              <a:rPr lang="en-US" dirty="0"/>
            </a:br>
            <a:r>
              <a:rPr lang="en-US" dirty="0"/>
              <a:t>True or False</a:t>
            </a:r>
          </a:p>
        </p:txBody>
      </p:sp>
      <p:sp>
        <p:nvSpPr>
          <p:cNvPr id="3" name="Content Placeholder 2"/>
          <p:cNvSpPr>
            <a:spLocks noGrp="1"/>
          </p:cNvSpPr>
          <p:nvPr>
            <p:ph idx="1"/>
          </p:nvPr>
        </p:nvSpPr>
        <p:spPr>
          <a:xfrm>
            <a:off x="1507958" y="1679416"/>
            <a:ext cx="10074442" cy="1142999"/>
          </a:xfrm>
          <a:solidFill>
            <a:schemeClr val="accent6">
              <a:lumMod val="20000"/>
              <a:lumOff val="80000"/>
            </a:schemeClr>
          </a:solidFill>
        </p:spPr>
        <p:txBody>
          <a:bodyPr>
            <a:normAutofit/>
          </a:bodyPr>
          <a:lstStyle/>
          <a:p>
            <a:pPr marL="0" indent="0">
              <a:buNone/>
            </a:pPr>
            <a:r>
              <a:rPr lang="en-US" altLang="en-US" dirty="0"/>
              <a:t>Approximately 70% of tobacco users are thinking about quitting at any given time</a:t>
            </a:r>
          </a:p>
        </p:txBody>
      </p:sp>
      <p:sp>
        <p:nvSpPr>
          <p:cNvPr id="4" name="TextBox 3"/>
          <p:cNvSpPr txBox="1"/>
          <p:nvPr/>
        </p:nvSpPr>
        <p:spPr>
          <a:xfrm>
            <a:off x="1507958" y="3397700"/>
            <a:ext cx="10074442" cy="1077218"/>
          </a:xfrm>
          <a:prstGeom prst="rect">
            <a:avLst/>
          </a:prstGeom>
          <a:solidFill>
            <a:schemeClr val="accent6">
              <a:lumMod val="40000"/>
              <a:lumOff val="60000"/>
            </a:schemeClr>
          </a:solidFill>
        </p:spPr>
        <p:txBody>
          <a:bodyPr wrap="square" rtlCol="0">
            <a:spAutoFit/>
          </a:bodyPr>
          <a:lstStyle/>
          <a:p>
            <a:r>
              <a:rPr lang="en-US" altLang="en-US" sz="3200" dirty="0"/>
              <a:t>Between 20-30% of tobacco users will make a quit attempt this year</a:t>
            </a:r>
          </a:p>
        </p:txBody>
      </p:sp>
      <p:sp>
        <p:nvSpPr>
          <p:cNvPr id="5" name="TextBox 4"/>
          <p:cNvSpPr txBox="1"/>
          <p:nvPr/>
        </p:nvSpPr>
        <p:spPr>
          <a:xfrm>
            <a:off x="1507958" y="5079308"/>
            <a:ext cx="10074442" cy="1077218"/>
          </a:xfrm>
          <a:prstGeom prst="rect">
            <a:avLst/>
          </a:prstGeom>
          <a:solidFill>
            <a:schemeClr val="accent6">
              <a:lumMod val="60000"/>
              <a:lumOff val="40000"/>
            </a:schemeClr>
          </a:solidFill>
        </p:spPr>
        <p:txBody>
          <a:bodyPr wrap="square" rtlCol="0">
            <a:spAutoFit/>
          </a:bodyPr>
          <a:lstStyle/>
          <a:p>
            <a:r>
              <a:rPr lang="en-US" altLang="en-US" sz="3200" dirty="0"/>
              <a:t>Less than 3% of tobacco users will be able to quit successfully without assistance</a:t>
            </a:r>
          </a:p>
        </p:txBody>
      </p:sp>
      <p:pic>
        <p:nvPicPr>
          <p:cNvPr id="8" name="Picture 7"/>
          <p:cNvPicPr>
            <a:picLocks noChangeAspect="1"/>
          </p:cNvPicPr>
          <p:nvPr/>
        </p:nvPicPr>
        <p:blipFill>
          <a:blip r:embed="rId3"/>
          <a:stretch>
            <a:fillRect/>
          </a:stretch>
        </p:blipFill>
        <p:spPr>
          <a:xfrm>
            <a:off x="7626433" y="-63873"/>
            <a:ext cx="1694935" cy="1605011"/>
          </a:xfrm>
          <a:prstGeom prst="rect">
            <a:avLst/>
          </a:prstGeom>
        </p:spPr>
      </p:pic>
    </p:spTree>
    <p:extLst>
      <p:ext uri="{BB962C8B-B14F-4D97-AF65-F5344CB8AC3E}">
        <p14:creationId xmlns:p14="http://schemas.microsoft.com/office/powerpoint/2010/main" val="113474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24145" y="1085416"/>
            <a:ext cx="8983037" cy="1717674"/>
          </a:xfrm>
        </p:spPr>
        <p:txBody>
          <a:bodyPr>
            <a:normAutofit fontScale="90000"/>
          </a:bodyPr>
          <a:lstStyle/>
          <a:p>
            <a:pPr lvl="0"/>
            <a:r>
              <a:rPr lang="en-US" dirty="0"/>
              <a:t>Making available information on the </a:t>
            </a:r>
            <a:r>
              <a:rPr lang="en-US" b="1" dirty="0"/>
              <a:t>dangers of second and thirdhand smoke</a:t>
            </a:r>
            <a:r>
              <a:rPr lang="en-US" dirty="0"/>
              <a:t>.</a:t>
            </a:r>
          </a:p>
        </p:txBody>
      </p:sp>
      <p:graphicFrame>
        <p:nvGraphicFramePr>
          <p:cNvPr id="8" name="Content Placeholder 5"/>
          <p:cNvGraphicFramePr>
            <a:graphicFrameLocks noGrp="1"/>
          </p:cNvGraphicFramePr>
          <p:nvPr>
            <p:ph idx="1"/>
            <p:extLst/>
          </p:nvPr>
        </p:nvGraphicFramePr>
        <p:xfrm>
          <a:off x="1727199" y="2082799"/>
          <a:ext cx="10176933" cy="4094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txBox="1">
            <a:spLocks/>
          </p:cNvSpPr>
          <p:nvPr/>
        </p:nvSpPr>
        <p:spPr>
          <a:xfrm>
            <a:off x="5083846" y="80962"/>
            <a:ext cx="346363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The Standard</a:t>
            </a:r>
          </a:p>
        </p:txBody>
      </p:sp>
    </p:spTree>
    <p:extLst>
      <p:ext uri="{BB962C8B-B14F-4D97-AF65-F5344CB8AC3E}">
        <p14:creationId xmlns:p14="http://schemas.microsoft.com/office/powerpoint/2010/main" val="19796368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9601200" cy="1143000"/>
          </a:xfrm>
        </p:spPr>
        <p:txBody>
          <a:bodyPr anchor="t">
            <a:noAutofit/>
          </a:bodyPr>
          <a:lstStyle/>
          <a:p>
            <a:pPr algn="l"/>
            <a:r>
              <a:rPr lang="en-US" sz="4000" b="1" dirty="0">
                <a:solidFill>
                  <a:schemeClr val="bg1"/>
                </a:solidFill>
              </a:rPr>
              <a:t>Supercharge Standard 9 </a:t>
            </a:r>
            <a:br>
              <a:rPr lang="en-US" sz="4000" b="1" dirty="0">
                <a:solidFill>
                  <a:schemeClr val="bg1"/>
                </a:solidFill>
              </a:rPr>
            </a:br>
            <a:r>
              <a:rPr lang="en-US" sz="4000" b="1" dirty="0">
                <a:solidFill>
                  <a:schemeClr val="bg1"/>
                </a:solidFill>
              </a:rPr>
              <a:t>(optional)</a:t>
            </a:r>
          </a:p>
        </p:txBody>
      </p:sp>
      <p:sp>
        <p:nvSpPr>
          <p:cNvPr id="3" name="Content Placeholder 2"/>
          <p:cNvSpPr>
            <a:spLocks noGrp="1"/>
          </p:cNvSpPr>
          <p:nvPr>
            <p:ph idx="1"/>
          </p:nvPr>
        </p:nvSpPr>
        <p:spPr>
          <a:xfrm>
            <a:off x="2048933" y="1112214"/>
            <a:ext cx="9465733" cy="1329265"/>
          </a:xfrm>
          <a:solidFill>
            <a:schemeClr val="accent2"/>
          </a:solidFill>
        </p:spPr>
        <p:txBody>
          <a:bodyPr>
            <a:normAutofit/>
          </a:bodyPr>
          <a:lstStyle/>
          <a:p>
            <a:pPr marL="457200" lvl="1" indent="0">
              <a:buNone/>
            </a:pPr>
            <a:r>
              <a:rPr lang="en-US" sz="3600" dirty="0">
                <a:solidFill>
                  <a:schemeClr val="bg1"/>
                </a:solidFill>
              </a:rPr>
              <a:t>Participate in the </a:t>
            </a:r>
            <a:r>
              <a:rPr lang="en-US" sz="3600" b="1" dirty="0" err="1">
                <a:solidFill>
                  <a:schemeClr val="bg1"/>
                </a:solidFill>
              </a:rPr>
              <a:t>ASHLine</a:t>
            </a:r>
            <a:r>
              <a:rPr lang="en-US" sz="3600" b="1" dirty="0">
                <a:solidFill>
                  <a:schemeClr val="bg1"/>
                </a:solidFill>
              </a:rPr>
              <a:t> Referral Training </a:t>
            </a:r>
            <a:r>
              <a:rPr lang="en-US" sz="3600" dirty="0">
                <a:solidFill>
                  <a:schemeClr val="bg1"/>
                </a:solidFill>
              </a:rPr>
              <a:t> program for child care facilities. </a:t>
            </a:r>
          </a:p>
          <a:p>
            <a:endParaRPr lang="en-US" sz="2000" dirty="0">
              <a:solidFill>
                <a:srgbClr val="FFFFFF"/>
              </a:solidFill>
            </a:endParaRPr>
          </a:p>
        </p:txBody>
      </p:sp>
      <p:sp>
        <p:nvSpPr>
          <p:cNvPr id="6" name="Oval 5"/>
          <p:cNvSpPr/>
          <p:nvPr/>
        </p:nvSpPr>
        <p:spPr>
          <a:xfrm>
            <a:off x="5257799" y="3279055"/>
            <a:ext cx="3048000" cy="27601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effectLst>
                  <a:outerShdw blurRad="38100" dist="38100" dir="2700000" algn="tl">
                    <a:srgbClr val="000000">
                      <a:alpha val="43137"/>
                    </a:srgbClr>
                  </a:outerShdw>
                </a:effectLst>
              </a:rPr>
              <a:t>30 minute </a:t>
            </a:r>
          </a:p>
          <a:p>
            <a:pPr algn="ctr"/>
            <a:r>
              <a:rPr lang="en-US" sz="3600" b="1" dirty="0">
                <a:effectLst>
                  <a:outerShdw blurRad="38100" dist="38100" dir="2700000" algn="tl">
                    <a:srgbClr val="000000">
                      <a:alpha val="43137"/>
                    </a:srgbClr>
                  </a:outerShdw>
                </a:effectLst>
              </a:rPr>
              <a:t>free training</a:t>
            </a:r>
          </a:p>
        </p:txBody>
      </p:sp>
    </p:spTree>
    <p:extLst>
      <p:ext uri="{BB962C8B-B14F-4D97-AF65-F5344CB8AC3E}">
        <p14:creationId xmlns:p14="http://schemas.microsoft.com/office/powerpoint/2010/main" val="4800435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89" y="2323336"/>
            <a:ext cx="7884695" cy="1143000"/>
          </a:xfrm>
        </p:spPr>
        <p:txBody>
          <a:bodyPr/>
          <a:lstStyle/>
          <a:p>
            <a:r>
              <a:rPr lang="en-US" dirty="0"/>
              <a:t>Standard 10 </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7548" t="34825" r="68176" b="7223"/>
          <a:stretch/>
        </p:blipFill>
        <p:spPr>
          <a:xfrm>
            <a:off x="8470233" y="274638"/>
            <a:ext cx="2430378" cy="6383396"/>
          </a:xfrm>
        </p:spPr>
      </p:pic>
    </p:spTree>
    <p:extLst>
      <p:ext uri="{BB962C8B-B14F-4D97-AF65-F5344CB8AC3E}">
        <p14:creationId xmlns:p14="http://schemas.microsoft.com/office/powerpoint/2010/main" val="42326275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3200" y="241747"/>
            <a:ext cx="10109200" cy="1143000"/>
          </a:xfrm>
        </p:spPr>
        <p:txBody>
          <a:bodyPr>
            <a:normAutofit/>
          </a:bodyPr>
          <a:lstStyle/>
          <a:p>
            <a:pPr algn="l"/>
            <a:r>
              <a:rPr lang="en-US" dirty="0"/>
              <a:t>4 Steps to Smoke Free Environment</a:t>
            </a:r>
          </a:p>
        </p:txBody>
      </p:sp>
      <p:graphicFrame>
        <p:nvGraphicFramePr>
          <p:cNvPr id="6" name="Diagram 5"/>
          <p:cNvGraphicFramePr/>
          <p:nvPr/>
        </p:nvGraphicFramePr>
        <p:xfrm>
          <a:off x="1473200" y="1151467"/>
          <a:ext cx="10566400" cy="5706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48933" y="2529131"/>
            <a:ext cx="1134533"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2"/>
                  </a:solidFill>
                  <a:prstDash val="solid"/>
                </a:ln>
                <a:solidFill>
                  <a:schemeClr val="accent2">
                    <a:lumMod val="40000"/>
                    <a:lumOff val="60000"/>
                  </a:schemeClr>
                </a:solidFill>
              </a:rPr>
              <a:t>1</a:t>
            </a:r>
            <a:endParaRPr lang="en-US" sz="6000" dirty="0"/>
          </a:p>
        </p:txBody>
      </p:sp>
      <p:sp>
        <p:nvSpPr>
          <p:cNvPr id="7" name="TextBox 6"/>
          <p:cNvSpPr txBox="1"/>
          <p:nvPr/>
        </p:nvSpPr>
        <p:spPr>
          <a:xfrm>
            <a:off x="4775200" y="1908830"/>
            <a:ext cx="1134533" cy="1015663"/>
          </a:xfrm>
          <a:prstGeom prst="rect">
            <a:avLst/>
          </a:prstGeom>
          <a:noFill/>
          <a:ln>
            <a:solidFill>
              <a:schemeClr val="accent4"/>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4"/>
                  </a:solidFill>
                  <a:prstDash val="solid"/>
                </a:ln>
                <a:solidFill>
                  <a:schemeClr val="accent4">
                    <a:lumMod val="40000"/>
                    <a:lumOff val="60000"/>
                  </a:schemeClr>
                </a:solidFill>
              </a:rPr>
              <a:t>2</a:t>
            </a:r>
            <a:endParaRPr lang="en-US" sz="6000" dirty="0">
              <a:ln w="22225">
                <a:solidFill>
                  <a:schemeClr val="accent4"/>
                </a:solidFill>
                <a:prstDash val="solid"/>
              </a:ln>
              <a:solidFill>
                <a:schemeClr val="accent4">
                  <a:lumMod val="40000"/>
                  <a:lumOff val="60000"/>
                </a:schemeClr>
              </a:solidFill>
            </a:endParaRPr>
          </a:p>
        </p:txBody>
      </p:sp>
      <p:sp>
        <p:nvSpPr>
          <p:cNvPr id="8" name="TextBox 7"/>
          <p:cNvSpPr txBox="1"/>
          <p:nvPr/>
        </p:nvSpPr>
        <p:spPr>
          <a:xfrm>
            <a:off x="7501467" y="1278804"/>
            <a:ext cx="1134533" cy="1015663"/>
          </a:xfrm>
          <a:prstGeom prst="rect">
            <a:avLst/>
          </a:prstGeom>
          <a:noFill/>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6">
                      <a:lumMod val="75000"/>
                    </a:schemeClr>
                  </a:solidFill>
                  <a:prstDash val="solid"/>
                </a:ln>
                <a:solidFill>
                  <a:schemeClr val="accent6">
                    <a:lumMod val="40000"/>
                    <a:lumOff val="60000"/>
                  </a:schemeClr>
                </a:solidFill>
              </a:rPr>
              <a:t>3</a:t>
            </a:r>
            <a:endParaRPr lang="en-US" sz="6000" dirty="0">
              <a:ln w="22225">
                <a:solidFill>
                  <a:schemeClr val="accent6">
                    <a:lumMod val="75000"/>
                  </a:schemeClr>
                </a:solidFill>
                <a:prstDash val="solid"/>
              </a:ln>
              <a:solidFill>
                <a:schemeClr val="accent6">
                  <a:lumMod val="40000"/>
                  <a:lumOff val="60000"/>
                </a:schemeClr>
              </a:solidFill>
            </a:endParaRPr>
          </a:p>
        </p:txBody>
      </p:sp>
      <p:sp>
        <p:nvSpPr>
          <p:cNvPr id="10" name="TextBox 9"/>
          <p:cNvSpPr txBox="1"/>
          <p:nvPr/>
        </p:nvSpPr>
        <p:spPr>
          <a:xfrm>
            <a:off x="10447867" y="631125"/>
            <a:ext cx="1134533" cy="1015663"/>
          </a:xfrm>
          <a:prstGeom prst="rect">
            <a:avLst/>
          </a:prstGeom>
          <a:noFill/>
          <a:ln>
            <a:solidFill>
              <a:schemeClr val="accent3">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3">
                      <a:lumMod val="75000"/>
                    </a:schemeClr>
                  </a:solidFill>
                  <a:prstDash val="solid"/>
                </a:ln>
                <a:solidFill>
                  <a:schemeClr val="accent3">
                    <a:lumMod val="40000"/>
                    <a:lumOff val="60000"/>
                  </a:schemeClr>
                </a:solidFill>
              </a:rPr>
              <a:t>4</a:t>
            </a:r>
            <a:endParaRPr lang="en-US" sz="6000" dirty="0">
              <a:ln w="22225">
                <a:solidFill>
                  <a:schemeClr val="accent3">
                    <a:lumMod val="75000"/>
                  </a:schemeClr>
                </a:solidFill>
                <a:prstDash val="solid"/>
              </a:ln>
              <a:solidFill>
                <a:schemeClr val="accent3">
                  <a:lumMod val="40000"/>
                  <a:lumOff val="60000"/>
                </a:schemeClr>
              </a:solidFill>
            </a:endParaRPr>
          </a:p>
        </p:txBody>
      </p:sp>
    </p:spTree>
    <p:extLst>
      <p:ext uri="{BB962C8B-B14F-4D97-AF65-F5344CB8AC3E}">
        <p14:creationId xmlns:p14="http://schemas.microsoft.com/office/powerpoint/2010/main" val="5496827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5875" y="0"/>
            <a:ext cx="3558462" cy="2948683"/>
          </a:xfrm>
        </p:spPr>
        <p:txBody>
          <a:bodyPr>
            <a:noAutofit/>
          </a:bodyPr>
          <a:lstStyle/>
          <a:p>
            <a:r>
              <a:rPr lang="en-US" sz="4400" b="1" dirty="0">
                <a:solidFill>
                  <a:schemeClr val="tx1"/>
                </a:solidFill>
                <a:effectLst>
                  <a:outerShdw blurRad="38100" dist="38100" dir="2700000" algn="tl">
                    <a:srgbClr val="000000">
                      <a:alpha val="43137"/>
                    </a:srgbClr>
                  </a:outerShdw>
                </a:effectLst>
              </a:rPr>
              <a:t>Empower: </a:t>
            </a:r>
          </a:p>
          <a:p>
            <a:r>
              <a:rPr lang="en-US" sz="4400" b="1" dirty="0">
                <a:solidFill>
                  <a:schemeClr val="tx1"/>
                </a:solidFill>
                <a:effectLst>
                  <a:outerShdw blurRad="38100" dist="38100" dir="2700000" algn="tl">
                    <a:srgbClr val="000000">
                      <a:alpha val="43137"/>
                    </a:srgbClr>
                  </a:outerShdw>
                </a:effectLst>
              </a:rPr>
              <a:t>Family Engagement</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8503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Family Engagement</a:t>
            </a:r>
          </a:p>
        </p:txBody>
      </p:sp>
      <p:pic>
        <p:nvPicPr>
          <p:cNvPr id="2050" name="Picture 2" descr="http://www.stpaulschildcare.org/uploads/3/4/5/2/3452557/918854828_or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025" y="4118240"/>
            <a:ext cx="7523737" cy="27397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na-production.s3.amazonaws.com/images/family-engagement-much-volunteering-school_imag.orig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88930" y="1170432"/>
            <a:ext cx="4003070" cy="26700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Diagram 3"/>
          <p:cNvGraphicFramePr/>
          <p:nvPr>
            <p:extLst>
              <p:ext uri="{D42A27DB-BD31-4B8C-83A1-F6EECF244321}">
                <p14:modId xmlns:p14="http://schemas.microsoft.com/office/powerpoint/2010/main" val="1827486787"/>
              </p:ext>
            </p:extLst>
          </p:nvPr>
        </p:nvGraphicFramePr>
        <p:xfrm>
          <a:off x="2835844" y="1516708"/>
          <a:ext cx="6965696" cy="47206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1386954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You Do It? </a:t>
            </a:r>
          </a:p>
        </p:txBody>
      </p:sp>
      <p:grpSp>
        <p:nvGrpSpPr>
          <p:cNvPr id="6" name="Group 5"/>
          <p:cNvGrpSpPr/>
          <p:nvPr/>
        </p:nvGrpSpPr>
        <p:grpSpPr>
          <a:xfrm>
            <a:off x="2529043" y="1674838"/>
            <a:ext cx="7133914" cy="4929510"/>
            <a:chOff x="4629802" y="1259857"/>
            <a:chExt cx="3816239" cy="2573842"/>
          </a:xfrm>
        </p:grpSpPr>
        <p:pic>
          <p:nvPicPr>
            <p:cNvPr id="7" name="Picture 6" descr="Related ima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29802" y="1259857"/>
              <a:ext cx="3816239" cy="25738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5238" y="1826511"/>
              <a:ext cx="889269" cy="1173562"/>
            </a:xfrm>
            <a:prstGeom prst="rect">
              <a:avLst/>
            </a:prstGeom>
            <a:ln w="38100">
              <a:solidFill>
                <a:schemeClr val="accent6">
                  <a:lumMod val="60000"/>
                  <a:lumOff val="40000"/>
                </a:schemeClr>
              </a:solidFill>
            </a:ln>
          </p:spPr>
        </p:pic>
        <p:sp>
          <p:nvSpPr>
            <p:cNvPr id="9" name="TextBox 4"/>
            <p:cNvSpPr txBox="1"/>
            <p:nvPr/>
          </p:nvSpPr>
          <p:spPr>
            <a:xfrm>
              <a:off x="5864030" y="1476641"/>
              <a:ext cx="2001812" cy="3426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haroni" panose="02010803020104030203" pitchFamily="2" charset="-79"/>
                  <a:cs typeface="Aharoni" panose="02010803020104030203" pitchFamily="2" charset="-79"/>
                </a:rPr>
                <a:t>PARENT BOARD</a:t>
              </a:r>
            </a:p>
          </p:txBody>
        </p:sp>
      </p:gr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9263" y="2823928"/>
            <a:ext cx="2639541" cy="2037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4064696" y="5085371"/>
            <a:ext cx="4091081" cy="1268868"/>
            <a:chOff x="517163" y="2165935"/>
            <a:chExt cx="3465115" cy="2250795"/>
          </a:xfrm>
        </p:grpSpPr>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7163" y="2176254"/>
              <a:ext cx="1733246" cy="2240476"/>
            </a:xfrm>
            <a:prstGeom prst="rect">
              <a:avLst/>
            </a:prstGeom>
            <a:ln>
              <a:solidFill>
                <a:schemeClr val="accent1"/>
              </a:solidFill>
            </a:ln>
          </p:spPr>
        </p:pic>
        <p:pic>
          <p:nvPicPr>
            <p:cNvPr id="14" name="Picture 1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07749" y="2165935"/>
              <a:ext cx="1674529" cy="2250795"/>
            </a:xfrm>
            <a:prstGeom prst="rect">
              <a:avLst/>
            </a:prstGeom>
          </p:spPr>
        </p:pic>
      </p:grpSp>
      <p:pic>
        <p:nvPicPr>
          <p:cNvPr id="15" name="Content Placeholder 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36050" y="2657309"/>
            <a:ext cx="1867028" cy="245559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s://www.milanocard.it/wp-content/uploads/2016/10/newslette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513079" y="2747484"/>
            <a:ext cx="2784219" cy="2784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8222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590800" y="228600"/>
            <a:ext cx="8077201" cy="1143000"/>
          </a:xfrm>
        </p:spPr>
        <p:txBody>
          <a:bodyPr>
            <a:normAutofit/>
          </a:bodyPr>
          <a:lstStyle/>
          <a:p>
            <a:r>
              <a:rPr lang="en-US" dirty="0"/>
              <a:t>Market Empower with Families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131757"/>
            <a:ext cx="3962400" cy="264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9460" y="1131757"/>
            <a:ext cx="4171405" cy="548640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3081" y="3945229"/>
            <a:ext cx="3475038" cy="268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0681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How Policy Impacts Children</a:t>
            </a:r>
          </a:p>
        </p:txBody>
      </p:sp>
      <p:sp>
        <p:nvSpPr>
          <p:cNvPr id="6" name="Content Placeholder 5"/>
          <p:cNvSpPr>
            <a:spLocks noGrp="1"/>
          </p:cNvSpPr>
          <p:nvPr>
            <p:ph idx="1"/>
          </p:nvPr>
        </p:nvSpPr>
        <p:spPr>
          <a:xfrm>
            <a:off x="1727200" y="1600201"/>
            <a:ext cx="9855200" cy="4525963"/>
          </a:xfrm>
        </p:spPr>
        <p:txBody>
          <a:bodyPr/>
          <a:lstStyle/>
          <a:p>
            <a:r>
              <a:rPr lang="en-US" dirty="0"/>
              <a:t>Animation/Video in Development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3001" y="2268881"/>
            <a:ext cx="8247401" cy="3908082"/>
          </a:xfrm>
          <a:prstGeom prst="rect">
            <a:avLst/>
          </a:prstGeom>
        </p:spPr>
      </p:pic>
      <p:pic>
        <p:nvPicPr>
          <p:cNvPr id="2" name="Picture 1"/>
          <p:cNvPicPr>
            <a:picLocks noChangeAspect="1"/>
          </p:cNvPicPr>
          <p:nvPr/>
        </p:nvPicPr>
        <p:blipFill rotWithShape="1">
          <a:blip r:embed="rId4"/>
          <a:srcRect l="17965" t="17985" r="17073" b="18450"/>
          <a:stretch/>
        </p:blipFill>
        <p:spPr>
          <a:xfrm>
            <a:off x="1806409" y="1172750"/>
            <a:ext cx="9775991" cy="5380864"/>
          </a:xfrm>
          <a:prstGeom prst="rect">
            <a:avLst/>
          </a:prstGeom>
        </p:spPr>
      </p:pic>
    </p:spTree>
    <p:extLst>
      <p:ext uri="{BB962C8B-B14F-4D97-AF65-F5344CB8AC3E}">
        <p14:creationId xmlns:p14="http://schemas.microsoft.com/office/powerpoint/2010/main" val="30375783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608667" y="-1"/>
            <a:ext cx="8607693" cy="3334871"/>
          </a:xfrm>
        </p:spPr>
        <p:txBody>
          <a:bodyPr>
            <a:noAutofit/>
          </a:bodyPr>
          <a:lstStyle/>
          <a:p>
            <a:r>
              <a:rPr lang="en-US" sz="4400" b="1" dirty="0">
                <a:solidFill>
                  <a:schemeClr val="tx1"/>
                </a:solidFill>
                <a:effectLst>
                  <a:outerShdw blurRad="38100" dist="38100" dir="2700000" algn="tl">
                    <a:srgbClr val="000000">
                      <a:alpha val="43137"/>
                    </a:srgbClr>
                  </a:outerShdw>
                </a:effectLst>
              </a:rPr>
              <a:t>Written Policies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3021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Written Policies</a:t>
            </a:r>
          </a:p>
        </p:txBody>
      </p:sp>
      <p:pic>
        <p:nvPicPr>
          <p:cNvPr id="1026" name="Picture 2" descr="http://cyquesthr.com/wp-content/uploads/2016/07/employee_handbook.pn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366409" y="1752601"/>
            <a:ext cx="4349448"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istrict polici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417638"/>
            <a:ext cx="4449336" cy="29662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media-cache-ak0.pinimg.com/originals/9b/62/46/9b62463e215b09eb94cd6a36f471d86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7398" y="3362472"/>
            <a:ext cx="2038404" cy="2712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3090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3305" y="463155"/>
            <a:ext cx="6172200" cy="857250"/>
          </a:xfrm>
        </p:spPr>
        <p:txBody>
          <a:bodyPr/>
          <a:lstStyle/>
          <a:p>
            <a:r>
              <a:rPr lang="en-US"/>
              <a:t>Power UP my Policy </a:t>
            </a:r>
          </a:p>
        </p:txBody>
      </p:sp>
      <p:pic>
        <p:nvPicPr>
          <p:cNvPr id="4" name="Picture 3"/>
          <p:cNvPicPr>
            <a:picLocks noChangeAspect="1"/>
          </p:cNvPicPr>
          <p:nvPr/>
        </p:nvPicPr>
        <p:blipFill>
          <a:blip r:embed="rId3"/>
          <a:stretch>
            <a:fillRect/>
          </a:stretch>
        </p:blipFill>
        <p:spPr>
          <a:xfrm>
            <a:off x="8069905" y="256180"/>
            <a:ext cx="1271201" cy="1271201"/>
          </a:xfrm>
          <a:prstGeom prst="rect">
            <a:avLst/>
          </a:prstGeom>
        </p:spPr>
      </p:pic>
      <p:pic>
        <p:nvPicPr>
          <p:cNvPr id="9" name="Picture 8"/>
          <p:cNvPicPr>
            <a:picLocks noChangeAspect="1"/>
          </p:cNvPicPr>
          <p:nvPr/>
        </p:nvPicPr>
        <p:blipFill>
          <a:blip r:embed="rId4"/>
          <a:stretch>
            <a:fillRect/>
          </a:stretch>
        </p:blipFill>
        <p:spPr>
          <a:xfrm>
            <a:off x="2336880" y="1320405"/>
            <a:ext cx="8515150" cy="5446202"/>
          </a:xfrm>
          <a:prstGeom prst="rect">
            <a:avLst/>
          </a:prstGeom>
        </p:spPr>
      </p:pic>
    </p:spTree>
    <p:extLst>
      <p:ext uri="{BB962C8B-B14F-4D97-AF65-F5344CB8AC3E}">
        <p14:creationId xmlns:p14="http://schemas.microsoft.com/office/powerpoint/2010/main" val="39690975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Policy Available</a:t>
            </a:r>
          </a:p>
        </p:txBody>
      </p:sp>
      <p:sp>
        <p:nvSpPr>
          <p:cNvPr id="7" name="Content Placeholder 6"/>
          <p:cNvSpPr>
            <a:spLocks noGrp="1"/>
          </p:cNvSpPr>
          <p:nvPr>
            <p:ph idx="1"/>
          </p:nvPr>
        </p:nvSpPr>
        <p:spPr>
          <a:xfrm>
            <a:off x="1405467" y="1236133"/>
            <a:ext cx="10786533" cy="5621866"/>
          </a:xfrm>
          <a:solidFill>
            <a:schemeClr val="bg1">
              <a:lumMod val="95000"/>
            </a:schemeClr>
          </a:solidFill>
        </p:spPr>
        <p:txBody>
          <a:bodyPr/>
          <a:lstStyle/>
          <a:p>
            <a:endParaRPr lang="en-US" dirty="0"/>
          </a:p>
        </p:txBody>
      </p:sp>
      <p:pic>
        <p:nvPicPr>
          <p:cNvPr id="3" name="Picture 2"/>
          <p:cNvPicPr>
            <a:picLocks noChangeAspect="1"/>
          </p:cNvPicPr>
          <p:nvPr/>
        </p:nvPicPr>
        <p:blipFill rotWithShape="1">
          <a:blip r:embed="rId3"/>
          <a:srcRect l="23890" t="19253" r="26110" b="8395"/>
          <a:stretch/>
        </p:blipFill>
        <p:spPr>
          <a:xfrm>
            <a:off x="1574797" y="1387140"/>
            <a:ext cx="6096001" cy="4961862"/>
          </a:xfrm>
          <a:prstGeom prst="rect">
            <a:avLst/>
          </a:prstGeom>
        </p:spPr>
      </p:pic>
      <p:pic>
        <p:nvPicPr>
          <p:cNvPr id="4" name="Picture 3"/>
          <p:cNvPicPr>
            <a:picLocks noChangeAspect="1"/>
          </p:cNvPicPr>
          <p:nvPr/>
        </p:nvPicPr>
        <p:blipFill rotWithShape="1">
          <a:blip r:embed="rId4"/>
          <a:srcRect l="20972" t="12804" r="24722" b="34322"/>
          <a:stretch/>
        </p:blipFill>
        <p:spPr>
          <a:xfrm>
            <a:off x="5571065" y="3231874"/>
            <a:ext cx="6620935" cy="3626125"/>
          </a:xfrm>
          <a:prstGeom prst="rect">
            <a:avLst/>
          </a:prstGeom>
        </p:spPr>
      </p:pic>
    </p:spTree>
    <p:extLst>
      <p:ext uri="{BB962C8B-B14F-4D97-AF65-F5344CB8AC3E}">
        <p14:creationId xmlns:p14="http://schemas.microsoft.com/office/powerpoint/2010/main" val="6462411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3201" y="-1"/>
            <a:ext cx="8743160" cy="3945467"/>
          </a:xfrm>
        </p:spPr>
        <p:txBody>
          <a:bodyPr>
            <a:noAutofit/>
          </a:bodyPr>
          <a:lstStyle/>
          <a:p>
            <a:r>
              <a:rPr lang="en-US" sz="4400" b="1" dirty="0">
                <a:solidFill>
                  <a:schemeClr val="tx1"/>
                </a:solidFill>
                <a:effectLst>
                  <a:outerShdw blurRad="38100" dist="38100" dir="2700000" algn="tl">
                    <a:srgbClr val="000000">
                      <a:alpha val="43137"/>
                    </a:srgbClr>
                  </a:outerShdw>
                </a:effectLst>
              </a:rPr>
              <a:t>Power UP Tools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8521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Empower Guidebook</a:t>
            </a:r>
          </a:p>
        </p:txBody>
      </p:sp>
      <p:sp>
        <p:nvSpPr>
          <p:cNvPr id="5" name="Content Placeholder 4"/>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l="31667" t="17408" r="33333" b="5555"/>
          <a:stretch/>
        </p:blipFill>
        <p:spPr>
          <a:xfrm>
            <a:off x="4318000" y="1568753"/>
            <a:ext cx="3835400" cy="4748591"/>
          </a:xfrm>
          <a:prstGeom prst="rect">
            <a:avLst/>
          </a:prstGeom>
        </p:spPr>
      </p:pic>
    </p:spTree>
    <p:extLst>
      <p:ext uri="{BB962C8B-B14F-4D97-AF65-F5344CB8AC3E}">
        <p14:creationId xmlns:p14="http://schemas.microsoft.com/office/powerpoint/2010/main" val="10157919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72029"/>
          </a:xfrm>
        </p:spPr>
        <p:txBody>
          <a:bodyPr>
            <a:normAutofit fontScale="90000"/>
          </a:bodyPr>
          <a:lstStyle/>
          <a:p>
            <a:r>
              <a:rPr lang="en-US" dirty="0">
                <a:hlinkClick r:id="rId3"/>
              </a:rPr>
              <a:t/>
            </a:r>
            <a:br>
              <a:rPr lang="en-US" dirty="0">
                <a:hlinkClick r:id="rId3"/>
              </a:rPr>
            </a:br>
            <a:r>
              <a:rPr lang="en-US" dirty="0">
                <a:hlinkClick r:id="rId3"/>
              </a:rPr>
              <a:t>www.theempowerpack.org</a:t>
            </a:r>
            <a:r>
              <a:rPr lang="en-US" dirty="0"/>
              <a:t/>
            </a:r>
            <a:br>
              <a:rPr lang="en-US" dirty="0"/>
            </a:br>
            <a:endParaRPr lang="en-US" dirty="0"/>
          </a:p>
        </p:txBody>
      </p:sp>
      <p:pic>
        <p:nvPicPr>
          <p:cNvPr id="5" name="Picture 4"/>
          <p:cNvPicPr>
            <a:picLocks noChangeAspect="1"/>
          </p:cNvPicPr>
          <p:nvPr/>
        </p:nvPicPr>
        <p:blipFill rotWithShape="1">
          <a:blip r:embed="rId4"/>
          <a:srcRect l="18332" t="8518" r="18334" b="5556"/>
          <a:stretch/>
        </p:blipFill>
        <p:spPr>
          <a:xfrm>
            <a:off x="2117353" y="846668"/>
            <a:ext cx="8719980" cy="5740400"/>
          </a:xfrm>
          <a:prstGeom prst="rect">
            <a:avLst/>
          </a:prstGeom>
        </p:spPr>
      </p:pic>
      <p:sp>
        <p:nvSpPr>
          <p:cNvPr id="8" name="Arrow: Right 7"/>
          <p:cNvSpPr/>
          <p:nvPr/>
        </p:nvSpPr>
        <p:spPr>
          <a:xfrm>
            <a:off x="1050553" y="6282268"/>
            <a:ext cx="1066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p:cNvSpPr/>
          <p:nvPr/>
        </p:nvSpPr>
        <p:spPr>
          <a:xfrm>
            <a:off x="6629400" y="2465614"/>
            <a:ext cx="3048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2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Resources</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5322" t="20261" r="37982" b="22460"/>
          <a:stretch/>
        </p:blipFill>
        <p:spPr>
          <a:xfrm>
            <a:off x="1766454" y="1318584"/>
            <a:ext cx="8659091" cy="4920793"/>
          </a:xfrm>
          <a:prstGeom prst="rect">
            <a:avLst/>
          </a:prstGeom>
        </p:spPr>
      </p:pic>
      <p:sp>
        <p:nvSpPr>
          <p:cNvPr id="5" name="TextBox 4"/>
          <p:cNvSpPr txBox="1"/>
          <p:nvPr/>
        </p:nvSpPr>
        <p:spPr>
          <a:xfrm>
            <a:off x="1501254" y="5696878"/>
            <a:ext cx="10317707" cy="954107"/>
          </a:xfrm>
          <a:prstGeom prst="rect">
            <a:avLst/>
          </a:prstGeom>
          <a:noFill/>
        </p:spPr>
        <p:txBody>
          <a:bodyPr wrap="square" rtlCol="0">
            <a:spAutoFit/>
          </a:bodyPr>
          <a:lstStyle/>
          <a:p>
            <a:pPr algn="ctr"/>
            <a:r>
              <a:rPr lang="en-US" sz="2800" dirty="0" smtClean="0">
                <a:hlinkClick r:id="rId4"/>
              </a:rPr>
              <a:t>www.AZHEALTHZONE.org/collaborators</a:t>
            </a:r>
            <a:endParaRPr lang="en-US" sz="2800" dirty="0"/>
          </a:p>
          <a:p>
            <a:pPr algn="ctr"/>
            <a:r>
              <a:rPr lang="en-US" sz="2800" dirty="0"/>
              <a:t>See training tab</a:t>
            </a:r>
          </a:p>
        </p:txBody>
      </p:sp>
    </p:spTree>
    <p:extLst>
      <p:ext uri="{BB962C8B-B14F-4D97-AF65-F5344CB8AC3E}">
        <p14:creationId xmlns:p14="http://schemas.microsoft.com/office/powerpoint/2010/main" val="19586653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Resources</a:t>
            </a:r>
          </a:p>
        </p:txBody>
      </p:sp>
      <p:sp>
        <p:nvSpPr>
          <p:cNvPr id="3" name="Content Placeholder 2"/>
          <p:cNvSpPr>
            <a:spLocks noGrp="1"/>
          </p:cNvSpPr>
          <p:nvPr>
            <p:ph idx="1"/>
          </p:nvPr>
        </p:nvSpPr>
        <p:spPr>
          <a:xfrm>
            <a:off x="1616764" y="1600201"/>
            <a:ext cx="9965635" cy="4525963"/>
          </a:xfrm>
        </p:spPr>
        <p:txBody>
          <a:bodyPr>
            <a:normAutofit/>
          </a:bodyPr>
          <a:lstStyle/>
          <a:p>
            <a:endParaRPr lang="en-US" dirty="0"/>
          </a:p>
          <a:p>
            <a:r>
              <a:rPr lang="en-US" dirty="0"/>
              <a:t>Does the county health department have any programs?</a:t>
            </a:r>
          </a:p>
          <a:p>
            <a:r>
              <a:rPr lang="en-US" dirty="0"/>
              <a:t>Are there SNAP-ED partners? </a:t>
            </a:r>
          </a:p>
          <a:p>
            <a:r>
              <a:rPr lang="en-US" dirty="0"/>
              <a:t>Are there child care health consultants that can provide further support?</a:t>
            </a:r>
          </a:p>
          <a:p>
            <a:pPr marL="0" indent="0">
              <a:buNone/>
            </a:pPr>
            <a:endParaRPr lang="en-US" dirty="0"/>
          </a:p>
        </p:txBody>
      </p:sp>
    </p:spTree>
    <p:extLst>
      <p:ext uri="{BB962C8B-B14F-4D97-AF65-F5344CB8AC3E}">
        <p14:creationId xmlns:p14="http://schemas.microsoft.com/office/powerpoint/2010/main" val="28190204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649506" y="-1"/>
            <a:ext cx="8566855" cy="3908613"/>
          </a:xfrm>
        </p:spPr>
        <p:txBody>
          <a:bodyPr>
            <a:noAutofit/>
          </a:bodyPr>
          <a:lstStyle/>
          <a:p>
            <a:r>
              <a:rPr lang="en-US" sz="4400" b="1" dirty="0">
                <a:solidFill>
                  <a:schemeClr val="tx1"/>
                </a:solidFill>
                <a:effectLst>
                  <a:outerShdw blurRad="38100" dist="38100" dir="2700000" algn="tl">
                    <a:srgbClr val="000000">
                      <a:alpha val="43137"/>
                    </a:srgbClr>
                  </a:outerShdw>
                </a:effectLst>
              </a:rPr>
              <a:t>Superhero in </a:t>
            </a:r>
          </a:p>
          <a:p>
            <a:r>
              <a:rPr lang="en-US" sz="4400" b="1" dirty="0">
                <a:solidFill>
                  <a:schemeClr val="tx1"/>
                </a:solidFill>
                <a:effectLst>
                  <a:outerShdw blurRad="38100" dist="38100" dir="2700000" algn="tl">
                    <a:srgbClr val="000000">
                      <a:alpha val="43137"/>
                    </a:srgbClr>
                  </a:outerShdw>
                </a:effectLst>
              </a:rPr>
              <a:t>Action</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274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0321" y="3111671"/>
            <a:ext cx="3413127" cy="3372773"/>
          </a:xfrm>
          <a:solidFill>
            <a:srgbClr val="00B0F0"/>
          </a:solidFill>
        </p:spPr>
        <p:txBody>
          <a:bodyPr>
            <a:normAutofit/>
          </a:bodyPr>
          <a:lstStyle/>
          <a:p>
            <a:r>
              <a:rPr lang="en-US" dirty="0"/>
              <a:t>Healthy Habits For Life </a:t>
            </a:r>
          </a:p>
        </p:txBody>
      </p:sp>
      <p:pic>
        <p:nvPicPr>
          <p:cNvPr id="5" name="Picture 4" descr="DSC_0034"/>
          <p:cNvPicPr>
            <a:picLocks noGrp="1" noChangeAspect="1"/>
          </p:cNvPicPr>
          <p:nvPr/>
        </p:nvPicPr>
        <p:blipFill>
          <a:blip r:embed="rId3" cstate="print">
            <a:lum/>
            <a:extLst>
              <a:ext uri="{28A0092B-C50C-407E-A947-70E740481C1C}">
                <a14:useLocalDpi xmlns:a14="http://schemas.microsoft.com/office/drawing/2010/main" val="0"/>
              </a:ext>
            </a:extLst>
          </a:blip>
          <a:stretch>
            <a:fillRect/>
          </a:stretch>
        </p:blipFill>
        <p:spPr>
          <a:xfrm>
            <a:off x="7793448" y="305546"/>
            <a:ext cx="4084653" cy="6178898"/>
          </a:xfrm>
          <a:prstGeom prst="rect">
            <a:avLst/>
          </a:prstGeom>
          <a:noFill/>
          <a:ln>
            <a:noFill/>
          </a:ln>
        </p:spPr>
      </p:pic>
      <p:pic>
        <p:nvPicPr>
          <p:cNvPr id="6" name="Picture 5" descr="DSC_0077"/>
          <p:cNvPicPr>
            <a:picLocks noGrp="1" noChangeAspect="1"/>
          </p:cNvPicPr>
          <p:nvPr/>
        </p:nvPicPr>
        <p:blipFill>
          <a:blip r:embed="rId4" cstate="print">
            <a:lum/>
            <a:extLst>
              <a:ext uri="{28A0092B-C50C-407E-A947-70E740481C1C}">
                <a14:useLocalDpi xmlns:a14="http://schemas.microsoft.com/office/drawing/2010/main" val="0"/>
              </a:ext>
            </a:extLst>
          </a:blip>
          <a:stretch>
            <a:fillRect/>
          </a:stretch>
        </p:blipFill>
        <p:spPr>
          <a:xfrm>
            <a:off x="3987637" y="305546"/>
            <a:ext cx="3805811" cy="2806125"/>
          </a:xfrm>
          <a:prstGeom prst="rect">
            <a:avLst/>
          </a:prstGeom>
          <a:noFill/>
          <a:ln>
            <a:noFill/>
          </a:ln>
        </p:spPr>
      </p:pic>
      <p:pic>
        <p:nvPicPr>
          <p:cNvPr id="7" name="Picture 6" descr="DSC_0035"/>
          <p:cNvPicPr>
            <a:picLocks noGrp="1" noChangeAspect="1"/>
          </p:cNvPicPr>
          <p:nvPr/>
        </p:nvPicPr>
        <p:blipFill>
          <a:blip r:embed="rId5" cstate="print">
            <a:lum/>
            <a:extLst>
              <a:ext uri="{28A0092B-C50C-407E-A947-70E740481C1C}">
                <a14:useLocalDpi xmlns:a14="http://schemas.microsoft.com/office/drawing/2010/main" val="0"/>
              </a:ext>
            </a:extLst>
          </a:blip>
          <a:stretch>
            <a:fillRect/>
          </a:stretch>
        </p:blipFill>
        <p:spPr>
          <a:xfrm>
            <a:off x="1655696" y="3111671"/>
            <a:ext cx="2724624" cy="3372773"/>
          </a:xfrm>
          <a:prstGeom prst="rect">
            <a:avLst/>
          </a:prstGeom>
          <a:noFill/>
          <a:ln>
            <a:noFill/>
          </a:ln>
        </p:spPr>
      </p:pic>
      <p:pic>
        <p:nvPicPr>
          <p:cNvPr id="11" name="Picture 10" descr="DSC_0068"/>
          <p:cNvPicPr>
            <a:picLocks noGrp="1" noChangeAspect="1"/>
          </p:cNvPicPr>
          <p:nvPr/>
        </p:nvPicPr>
        <p:blipFill>
          <a:blip r:embed="rId6" cstate="print">
            <a:lum/>
            <a:extLst>
              <a:ext uri="{28A0092B-C50C-407E-A947-70E740481C1C}">
                <a14:useLocalDpi xmlns:a14="http://schemas.microsoft.com/office/drawing/2010/main" val="0"/>
              </a:ext>
            </a:extLst>
          </a:blip>
          <a:stretch>
            <a:fillRect/>
          </a:stretch>
        </p:blipFill>
        <p:spPr>
          <a:xfrm>
            <a:off x="1655696" y="305546"/>
            <a:ext cx="2331942" cy="2806125"/>
          </a:xfrm>
          <a:prstGeom prst="rect">
            <a:avLst/>
          </a:prstGeom>
          <a:noFill/>
          <a:ln>
            <a:noFill/>
          </a:ln>
        </p:spPr>
      </p:pic>
    </p:spTree>
    <p:extLst>
      <p:ext uri="{BB962C8B-B14F-4D97-AF65-F5344CB8AC3E}">
        <p14:creationId xmlns:p14="http://schemas.microsoft.com/office/powerpoint/2010/main" val="322308059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1646238"/>
            <a:ext cx="5232400" cy="1143000"/>
          </a:xfrm>
        </p:spPr>
        <p:txBody>
          <a:bodyPr/>
          <a:lstStyle/>
          <a:p>
            <a:r>
              <a:rPr lang="en-US" b="1" dirty="0">
                <a:effectLst>
                  <a:outerShdw blurRad="38100" dist="38100" dir="2700000" algn="tl">
                    <a:srgbClr val="000000">
                      <a:alpha val="43137"/>
                    </a:srgbClr>
                  </a:outerShdw>
                </a:effectLst>
              </a:rPr>
              <a:t>Evaluation</a:t>
            </a:r>
          </a:p>
        </p:txBody>
      </p:sp>
      <p:sp>
        <p:nvSpPr>
          <p:cNvPr id="6" name="Content Placeholder 4"/>
          <p:cNvSpPr>
            <a:spLocks noGrp="1"/>
          </p:cNvSpPr>
          <p:nvPr>
            <p:ph idx="1"/>
          </p:nvPr>
        </p:nvSpPr>
        <p:spPr/>
        <p:txBody>
          <a:bodyPr/>
          <a:lstStyle/>
          <a:p>
            <a:endParaRPr lang="en-US"/>
          </a:p>
        </p:txBody>
      </p:sp>
      <p:pic>
        <p:nvPicPr>
          <p:cNvPr id="16386" name="Picture 2" descr="http://putnam-consulting.com/wp-content/uploads/photodune-564550-evaluate-word-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0"/>
            <a:ext cx="10820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8375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370" y="274637"/>
            <a:ext cx="4177097" cy="3315229"/>
          </a:xfrm>
        </p:spPr>
        <p:txBody>
          <a:bodyPr>
            <a:normAutofit/>
          </a:bodyPr>
          <a:lstStyle/>
          <a:p>
            <a:pPr algn="l"/>
            <a:r>
              <a:rPr lang="en-US" dirty="0"/>
              <a:t>Thank you for being an </a:t>
            </a:r>
            <a:br>
              <a:rPr lang="en-US" dirty="0"/>
            </a:br>
            <a:r>
              <a:rPr lang="en-US" dirty="0"/>
              <a:t>Empower Superhero</a:t>
            </a:r>
          </a:p>
        </p:txBody>
      </p:sp>
      <p:sp>
        <p:nvSpPr>
          <p:cNvPr id="3" name="Content Placeholder 2"/>
          <p:cNvSpPr>
            <a:spLocks noGrp="1"/>
          </p:cNvSpPr>
          <p:nvPr>
            <p:ph idx="1"/>
          </p:nvPr>
        </p:nvSpPr>
        <p:spPr/>
        <p:txBody>
          <a:bodyPr/>
          <a:lstStyle/>
          <a:p>
            <a:endParaRPr lang="en-US" dirty="0"/>
          </a:p>
          <a:p>
            <a:endParaRPr lang="en-US" dirty="0"/>
          </a:p>
        </p:txBody>
      </p:sp>
      <p:pic>
        <p:nvPicPr>
          <p:cNvPr id="5" name="Picture 4"/>
          <p:cNvPicPr>
            <a:picLocks noChangeAspect="1"/>
          </p:cNvPicPr>
          <p:nvPr/>
        </p:nvPicPr>
        <p:blipFill>
          <a:blip r:embed="rId3"/>
          <a:stretch>
            <a:fillRect/>
          </a:stretch>
        </p:blipFill>
        <p:spPr>
          <a:xfrm>
            <a:off x="2648033" y="3429000"/>
            <a:ext cx="1694935" cy="1605011"/>
          </a:xfrm>
          <a:prstGeom prst="rect">
            <a:avLst/>
          </a:prstGeom>
        </p:spPr>
      </p:pic>
      <p:pic>
        <p:nvPicPr>
          <p:cNvPr id="8" name="Picture 2" descr="empower-schools.jpg (320×3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412"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24000" y="5086696"/>
            <a:ext cx="3867150" cy="1477328"/>
          </a:xfrm>
          <a:prstGeom prst="rect">
            <a:avLst/>
          </a:prstGeom>
        </p:spPr>
        <p:txBody>
          <a:bodyPr wrap="square">
            <a:spAutoFit/>
          </a:bodyPr>
          <a:lstStyle/>
          <a:p>
            <a:r>
              <a:rPr lang="en-US" dirty="0"/>
              <a:t>This material was funded by USDA’s Supplemental Nutrition Assistance Program -- SNAP through the </a:t>
            </a:r>
            <a:r>
              <a:rPr lang="en-US" dirty="0" smtClean="0"/>
              <a:t>AZ HEALTH ZONE. </a:t>
            </a:r>
            <a:r>
              <a:rPr lang="en-US" dirty="0"/>
              <a:t>This institution is an equal opportunity provider</a:t>
            </a:r>
            <a:r>
              <a:rPr lang="en-US" dirty="0" smtClean="0"/>
              <a:t>. 11/17</a:t>
            </a:r>
            <a:endParaRPr lang="en-US" dirty="0"/>
          </a:p>
        </p:txBody>
      </p:sp>
    </p:spTree>
    <p:extLst>
      <p:ext uri="{BB962C8B-B14F-4D97-AF65-F5344CB8AC3E}">
        <p14:creationId xmlns:p14="http://schemas.microsoft.com/office/powerpoint/2010/main" val="3251047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81865" y="225745"/>
            <a:ext cx="1694935" cy="1694935"/>
          </a:xfrm>
          <a:prstGeom prst="rect">
            <a:avLst/>
          </a:prstGeom>
        </p:spPr>
      </p:pic>
      <p:sp>
        <p:nvSpPr>
          <p:cNvPr id="2" name="Title 1"/>
          <p:cNvSpPr>
            <a:spLocks noGrp="1"/>
          </p:cNvSpPr>
          <p:nvPr>
            <p:ph type="title"/>
          </p:nvPr>
        </p:nvSpPr>
        <p:spPr>
          <a:xfrm>
            <a:off x="1624263" y="0"/>
            <a:ext cx="3147761" cy="1600200"/>
          </a:xfrm>
        </p:spPr>
        <p:txBody>
          <a:bodyPr/>
          <a:lstStyle/>
          <a:p>
            <a:r>
              <a:rPr lang="en-US" dirty="0">
                <a:latin typeface="Rockwell Extra Bold" panose="02060903040505020403" pitchFamily="18" charset="0"/>
              </a:rPr>
              <a:t>Power UP</a:t>
            </a:r>
          </a:p>
        </p:txBody>
      </p:sp>
      <p:pic>
        <p:nvPicPr>
          <p:cNvPr id="5" name="Content Placeholder 4"/>
          <p:cNvPicPr>
            <a:picLocks noGrp="1" noChangeAspect="1"/>
          </p:cNvPicPr>
          <p:nvPr>
            <p:ph type="pic" idx="1"/>
          </p:nvPr>
        </p:nvPicPr>
        <p:blipFill>
          <a:blip r:embed="rId4">
            <a:extLst>
              <a:ext uri="{28A0092B-C50C-407E-A947-70E740481C1C}">
                <a14:useLocalDpi xmlns:a14="http://schemas.microsoft.com/office/drawing/2010/main" val="0"/>
              </a:ext>
            </a:extLst>
          </a:blip>
          <a:srcRect t="13962" b="13962"/>
          <a:stretch>
            <a:fillRect/>
          </a:stretch>
        </p:blipFill>
        <p:spPr>
          <a:xfrm>
            <a:off x="4695096" y="800100"/>
            <a:ext cx="7315200" cy="4114800"/>
          </a:xfrm>
        </p:spPr>
      </p:pic>
      <p:sp>
        <p:nvSpPr>
          <p:cNvPr id="6" name="Text Placeholder 5"/>
          <p:cNvSpPr>
            <a:spLocks noGrp="1"/>
          </p:cNvSpPr>
          <p:nvPr>
            <p:ph type="body" sz="half" idx="2"/>
          </p:nvPr>
        </p:nvSpPr>
        <p:spPr>
          <a:xfrm>
            <a:off x="1764075" y="2501343"/>
            <a:ext cx="2931021" cy="1914245"/>
          </a:xfrm>
        </p:spPr>
        <p:txBody>
          <a:bodyPr>
            <a:normAutofit fontScale="92500" lnSpcReduction="10000"/>
          </a:bodyPr>
          <a:lstStyle/>
          <a:p>
            <a:r>
              <a:rPr lang="en-US" sz="2800" dirty="0"/>
              <a:t>Children have developed 1000 </a:t>
            </a:r>
            <a:r>
              <a:rPr lang="en-US" sz="2800" b="1" i="1" dirty="0"/>
              <a:t>TRILLION </a:t>
            </a:r>
            <a:r>
              <a:rPr lang="en-US" sz="2800" dirty="0"/>
              <a:t>connections by age…</a:t>
            </a:r>
          </a:p>
        </p:txBody>
      </p:sp>
      <p:sp>
        <p:nvSpPr>
          <p:cNvPr id="7" name="Rectangle: Rounded Corners 6"/>
          <p:cNvSpPr/>
          <p:nvPr/>
        </p:nvSpPr>
        <p:spPr>
          <a:xfrm>
            <a:off x="1764075" y="5228348"/>
            <a:ext cx="1927654" cy="1297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3</a:t>
            </a:r>
          </a:p>
        </p:txBody>
      </p:sp>
      <p:sp>
        <p:nvSpPr>
          <p:cNvPr id="8" name="Rectangle: Rounded Corners 7"/>
          <p:cNvSpPr/>
          <p:nvPr/>
        </p:nvSpPr>
        <p:spPr>
          <a:xfrm>
            <a:off x="4319228" y="5228348"/>
            <a:ext cx="1927654" cy="1297460"/>
          </a:xfrm>
          <a:prstGeom prst="roundRect">
            <a:avLst/>
          </a:prstGeom>
          <a:solidFill>
            <a:srgbClr val="FF000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5</a:t>
            </a:r>
          </a:p>
        </p:txBody>
      </p:sp>
    </p:spTree>
    <p:extLst>
      <p:ext uri="{BB962C8B-B14F-4D97-AF65-F5344CB8AC3E}">
        <p14:creationId xmlns:p14="http://schemas.microsoft.com/office/powerpoint/2010/main" val="5398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bg/>
                                          </p:spTgt>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
                                            <p:txEl>
                                              <p:pRg st="0" end="0"/>
                                            </p:txEl>
                                          </p:spTgt>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3" dur="500"/>
                                        <p:tgtEl>
                                          <p:spTgt spid="8">
                                            <p:txEl>
                                              <p:pRg st="0" end="0"/>
                                            </p:txEl>
                                          </p:spTgt>
                                        </p:tgtEl>
                                        <p:attrNameLst>
                                          <p:attrName>ppt_y</p:attrName>
                                        </p:attrNameLst>
                                      </p:cBhvr>
                                      <p:tavLst>
                                        <p:tav tm="0">
                                          <p:val>
                                            <p:strVal val="ppt_y"/>
                                          </p:val>
                                        </p:tav>
                                        <p:tav tm="100000">
                                          <p:val>
                                            <p:strVal val="1+ppt_h/2"/>
                                          </p:val>
                                        </p:tav>
                                      </p:tavLst>
                                    </p:anim>
                                    <p:set>
                                      <p:cBhvr>
                                        <p:cTn id="14" dur="1" fill="hold">
                                          <p:stCondLst>
                                            <p:cond delay="499"/>
                                          </p:stCondLst>
                                        </p:cTn>
                                        <p:tgtEl>
                                          <p:spTgt spid="8">
                                            <p:txEl>
                                              <p:pRg st="0" end="0"/>
                                            </p:txEl>
                                          </p:spTgt>
                                        </p:tgtEl>
                                        <p:attrNameLst>
                                          <p:attrName>style.visibility</p:attrName>
                                        </p:attrNameLst>
                                      </p:cBhvr>
                                      <p:to>
                                        <p:strVal val="hidden"/>
                                      </p:to>
                                    </p:set>
                                  </p:childTnLst>
                                </p:cTn>
                              </p:par>
                              <p:par>
                                <p:cTn id="15" presetID="2" presetClass="exit" presetSubtype="4" fill="hold" grpId="0" nodeType="withEffect">
                                  <p:stCondLst>
                                    <p:cond delay="0"/>
                                  </p:stCondLst>
                                  <p:childTnLst>
                                    <p:anim calcmode="lin" valueType="num">
                                      <p:cBhvr additive="base">
                                        <p:cTn id="16" dur="500"/>
                                        <p:tgtEl>
                                          <p:spTgt spid="8">
                                            <p:bg/>
                                          </p:spTgt>
                                        </p:tgtEl>
                                        <p:attrNameLst>
                                          <p:attrName>ppt_x</p:attrName>
                                        </p:attrNameLst>
                                      </p:cBhvr>
                                      <p:tavLst>
                                        <p:tav tm="0">
                                          <p:val>
                                            <p:strVal val="ppt_x"/>
                                          </p:val>
                                        </p:tav>
                                        <p:tav tm="100000">
                                          <p:val>
                                            <p:strVal val="ppt_x"/>
                                          </p:val>
                                        </p:tav>
                                      </p:tavLst>
                                    </p:anim>
                                    <p:anim calcmode="lin" valueType="num">
                                      <p:cBhvr additive="base">
                                        <p:cTn id="17" dur="500"/>
                                        <p:tgtEl>
                                          <p:spTgt spid="8">
                                            <p:bg/>
                                          </p:spTgt>
                                        </p:tgtEl>
                                        <p:attrNameLst>
                                          <p:attrName>ppt_y</p:attrName>
                                        </p:attrNameLst>
                                      </p:cBhvr>
                                      <p:tavLst>
                                        <p:tav tm="0">
                                          <p:val>
                                            <p:strVal val="ppt_y"/>
                                          </p:val>
                                        </p:tav>
                                        <p:tav tm="100000">
                                          <p:val>
                                            <p:strVal val="1+ppt_h/2"/>
                                          </p:val>
                                        </p:tav>
                                      </p:tavLst>
                                    </p:anim>
                                    <p:set>
                                      <p:cBhvr>
                                        <p:cTn id="18" dur="1" fill="hold">
                                          <p:stCondLst>
                                            <p:cond delay="499"/>
                                          </p:stCondLst>
                                        </p:cTn>
                                        <p:tgtEl>
                                          <p:spTgt spid="8">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3727"/>
          <a:stretch/>
        </p:blipFill>
        <p:spPr>
          <a:xfrm>
            <a:off x="1573051" y="1570444"/>
            <a:ext cx="5074070" cy="4272681"/>
          </a:xfrm>
          <a:prstGeom prst="rect">
            <a:avLst/>
          </a:prstGeom>
        </p:spPr>
      </p:pic>
      <p:sp>
        <p:nvSpPr>
          <p:cNvPr id="2" name="Title 1"/>
          <p:cNvSpPr>
            <a:spLocks noGrp="1"/>
          </p:cNvSpPr>
          <p:nvPr>
            <p:ph type="title"/>
          </p:nvPr>
        </p:nvSpPr>
        <p:spPr>
          <a:xfrm>
            <a:off x="1573050" y="274638"/>
            <a:ext cx="10009349" cy="1295806"/>
          </a:xfrm>
        </p:spPr>
        <p:txBody>
          <a:bodyPr vert="horz" lIns="91440" tIns="45720" rIns="91440" bIns="45720" rtlCol="0" anchor="ctr">
            <a:normAutofit/>
          </a:bodyPr>
          <a:lstStyle/>
          <a:p>
            <a:r>
              <a:rPr lang="en-US" sz="5400" b="1" dirty="0"/>
              <a:t>Agenda </a:t>
            </a:r>
          </a:p>
        </p:txBody>
      </p:sp>
      <p:sp>
        <p:nvSpPr>
          <p:cNvPr id="3" name="Content Placeholder 2"/>
          <p:cNvSpPr>
            <a:spLocks noGrp="1"/>
          </p:cNvSpPr>
          <p:nvPr>
            <p:ph sz="half" idx="1"/>
          </p:nvPr>
        </p:nvSpPr>
        <p:spPr>
          <a:xfrm>
            <a:off x="6827413" y="1888177"/>
            <a:ext cx="5015484" cy="4393870"/>
          </a:xfrm>
          <a:solidFill>
            <a:schemeClr val="bg1">
              <a:lumMod val="85000"/>
            </a:schemeClr>
          </a:solidFill>
        </p:spPr>
        <p:txBody>
          <a:bodyPr vert="horz" lIns="91440" tIns="45720" rIns="91440" bIns="45720" rtlCol="0">
            <a:normAutofit/>
          </a:bodyPr>
          <a:lstStyle/>
          <a:p>
            <a:endParaRPr lang="en-US" sz="3600" dirty="0"/>
          </a:p>
          <a:p>
            <a:r>
              <a:rPr lang="en-US" sz="3600" dirty="0"/>
              <a:t>What is Empower</a:t>
            </a:r>
          </a:p>
          <a:p>
            <a:r>
              <a:rPr lang="en-US" sz="3600" dirty="0"/>
              <a:t>Tour the 10 Standards</a:t>
            </a:r>
          </a:p>
          <a:p>
            <a:r>
              <a:rPr lang="en-US" sz="3600" dirty="0"/>
              <a:t>Written Policy</a:t>
            </a:r>
          </a:p>
          <a:p>
            <a:r>
              <a:rPr lang="en-US" sz="3600" dirty="0"/>
              <a:t>Power Up Tools</a:t>
            </a:r>
          </a:p>
          <a:p>
            <a:r>
              <a:rPr lang="en-US" sz="3600" dirty="0"/>
              <a:t>Superhero in Action</a:t>
            </a:r>
          </a:p>
        </p:txBody>
      </p:sp>
    </p:spTree>
    <p:extLst>
      <p:ext uri="{BB962C8B-B14F-4D97-AF65-F5344CB8AC3E}">
        <p14:creationId xmlns:p14="http://schemas.microsoft.com/office/powerpoint/2010/main" val="2154796385"/>
      </p:ext>
    </p:extLst>
  </p:cSld>
  <p:clrMapOvr>
    <a:masterClrMapping/>
  </p:clrMapOvr>
  <p:timing>
    <p:tnLst>
      <p:par>
        <p:cTn id="1" dur="indefinite" restart="never" nodeType="tmRoot"/>
      </p:par>
    </p:tnLst>
  </p:timing>
</p:sld>
</file>

<file path=ppt/theme/theme1.xml><?xml version="1.0" encoding="utf-8"?>
<a:theme xmlns:a="http://schemas.openxmlformats.org/drawingml/2006/main" name="Empow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Empower" id="{18168422-6085-47CE-80E2-3380299593C3}" vid="{33165EAB-06E0-4435-AAB4-16A21A840EB4}"/>
    </a:ext>
  </a:extLst>
</a:theme>
</file>

<file path=ppt/theme/theme2.xml><?xml version="1.0" encoding="utf-8"?>
<a:theme xmlns:a="http://schemas.openxmlformats.org/drawingml/2006/main" name="Empower ppt_re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Empower</Template>
  <TotalTime>12317</TotalTime>
  <Words>10915</Words>
  <Application>Microsoft Office PowerPoint</Application>
  <PresentationFormat>Custom</PresentationFormat>
  <Paragraphs>1040</Paragraphs>
  <Slides>71</Slides>
  <Notes>71</Notes>
  <HiddenSlides>0</HiddenSlides>
  <MMClips>0</MMClips>
  <ScaleCrop>false</ScaleCrop>
  <HeadingPairs>
    <vt:vector size="4" baseType="variant">
      <vt:variant>
        <vt:lpstr>Theme</vt:lpstr>
      </vt:variant>
      <vt:variant>
        <vt:i4>2</vt:i4>
      </vt:variant>
      <vt:variant>
        <vt:lpstr>Slide Titles</vt:lpstr>
      </vt:variant>
      <vt:variant>
        <vt:i4>71</vt:i4>
      </vt:variant>
    </vt:vector>
  </HeadingPairs>
  <TitlesOfParts>
    <vt:vector size="73" baseType="lpstr">
      <vt:lpstr>Empower</vt:lpstr>
      <vt:lpstr>Empower ppt_rev</vt:lpstr>
      <vt:lpstr>Power Up!  Empower Basic</vt:lpstr>
      <vt:lpstr>The Power of Lunch</vt:lpstr>
      <vt:lpstr>PowerPoint Presentation</vt:lpstr>
      <vt:lpstr>  </vt:lpstr>
      <vt:lpstr>PowerPoint Presentation</vt:lpstr>
      <vt:lpstr>How Policy Impacts Children</vt:lpstr>
      <vt:lpstr>Healthy Habits For Life </vt:lpstr>
      <vt:lpstr>Power UP</vt:lpstr>
      <vt:lpstr>Agenda </vt:lpstr>
      <vt:lpstr>PowerPoint Presentation</vt:lpstr>
      <vt:lpstr>PowerPoint Presentation</vt:lpstr>
      <vt:lpstr>Not a one size fits all</vt:lpstr>
      <vt:lpstr>PowerPoint Presentation</vt:lpstr>
      <vt:lpstr>Standard 1 </vt:lpstr>
      <vt:lpstr>Power UP</vt:lpstr>
      <vt:lpstr>PowerPoint Presentation</vt:lpstr>
      <vt:lpstr>The Standard</vt:lpstr>
      <vt:lpstr>PowerPoint Presentation</vt:lpstr>
      <vt:lpstr>Why is Sun Safety Important?</vt:lpstr>
      <vt:lpstr>Sun Safety Practices</vt:lpstr>
      <vt:lpstr>Sunscreen Considerations</vt:lpstr>
      <vt:lpstr>YOU are a Role Model</vt:lpstr>
      <vt:lpstr>Standard 3</vt:lpstr>
      <vt:lpstr>PowerPoint Presentation</vt:lpstr>
      <vt:lpstr>Breastfeeding Friendly Environment  Applies to ALL Empower Facilities</vt:lpstr>
      <vt:lpstr>The Standard</vt:lpstr>
      <vt:lpstr>PowerPoint Presentation</vt:lpstr>
      <vt:lpstr>Standard 4</vt:lpstr>
      <vt:lpstr>PowerPoint Presentation</vt:lpstr>
      <vt:lpstr>Standard</vt:lpstr>
      <vt:lpstr>PowerPoint Presentation</vt:lpstr>
      <vt:lpstr>Standard 5</vt:lpstr>
      <vt:lpstr>Power Up: Sugar Rush</vt:lpstr>
      <vt:lpstr>Empower Standard</vt:lpstr>
      <vt:lpstr>Standard 6</vt:lpstr>
      <vt:lpstr>The Importance of Family-Style Meals</vt:lpstr>
      <vt:lpstr>The Standard</vt:lpstr>
      <vt:lpstr>What Missing?</vt:lpstr>
      <vt:lpstr>Standard 7</vt:lpstr>
      <vt:lpstr>PowerPoint Presentation</vt:lpstr>
      <vt:lpstr>PowerPoint Presentation</vt:lpstr>
      <vt:lpstr>Oral Health Practices in Your Care</vt:lpstr>
      <vt:lpstr>Oral Health Role Models</vt:lpstr>
      <vt:lpstr>PowerPoint Presentation</vt:lpstr>
      <vt:lpstr>What Standard?</vt:lpstr>
      <vt:lpstr>Standard 8</vt:lpstr>
      <vt:lpstr>PowerPoint Presentation</vt:lpstr>
      <vt:lpstr>The Standard</vt:lpstr>
      <vt:lpstr>Standard 9</vt:lpstr>
      <vt:lpstr>PowerPoint Presentation</vt:lpstr>
      <vt:lpstr>Power Up: True or False</vt:lpstr>
      <vt:lpstr>Making available information on the dangers of second and thirdhand smoke.</vt:lpstr>
      <vt:lpstr>Supercharge Standard 9  (optional)</vt:lpstr>
      <vt:lpstr>Standard 10 </vt:lpstr>
      <vt:lpstr>4 Steps to Smoke Free Environment</vt:lpstr>
      <vt:lpstr>PowerPoint Presentation</vt:lpstr>
      <vt:lpstr>Family Engagement</vt:lpstr>
      <vt:lpstr>How Do You Do It? </vt:lpstr>
      <vt:lpstr>Market Empower with Families</vt:lpstr>
      <vt:lpstr>PowerPoint Presentation</vt:lpstr>
      <vt:lpstr>Written Policies</vt:lpstr>
      <vt:lpstr>Power UP my Policy </vt:lpstr>
      <vt:lpstr>Sample Policy Available</vt:lpstr>
      <vt:lpstr>PowerPoint Presentation</vt:lpstr>
      <vt:lpstr>Empower Guidebook</vt:lpstr>
      <vt:lpstr> www.theempowerpack.org </vt:lpstr>
      <vt:lpstr>Training Resources</vt:lpstr>
      <vt:lpstr>Local Resources</vt:lpstr>
      <vt:lpstr>PowerPoint Presentation</vt:lpstr>
      <vt:lpstr>Evaluation</vt:lpstr>
      <vt:lpstr>Thank you for being an  Empower Superhero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Empower Basic 30 min</dc:title>
  <dc:creator>Cynthia Melde</dc:creator>
  <cp:lastModifiedBy>Noelle Veilleux</cp:lastModifiedBy>
  <cp:revision>249</cp:revision>
  <cp:lastPrinted>2017-02-13T16:57:43Z</cp:lastPrinted>
  <dcterms:created xsi:type="dcterms:W3CDTF">2017-02-06T20:34:20Z</dcterms:created>
  <dcterms:modified xsi:type="dcterms:W3CDTF">2017-12-01T15:52:46Z</dcterms:modified>
</cp:coreProperties>
</file>