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81" r:id="rId1"/>
  </p:sldMasterIdLst>
  <p:sldIdLst>
    <p:sldId id="257" r:id="rId2"/>
    <p:sldId id="260" r:id="rId3"/>
    <p:sldId id="259" r:id="rId4"/>
    <p:sldId id="258" r:id="rId5"/>
    <p:sldId id="261" r:id="rId6"/>
    <p:sldId id="262" r:id="rId7"/>
    <p:sldId id="266" r:id="rId8"/>
    <p:sldId id="264" r:id="rId9"/>
    <p:sldId id="268" r:id="rId10"/>
    <p:sldId id="267" r:id="rId11"/>
    <p:sldId id="269" r:id="rId12"/>
    <p:sldId id="270" r:id="rId13"/>
    <p:sldId id="271" r:id="rId14"/>
    <p:sldId id="273" r:id="rId15"/>
    <p:sldId id="274" r:id="rId16"/>
    <p:sldId id="276" r:id="rId17"/>
    <p:sldId id="277" r:id="rId1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0" autoAdjust="0"/>
    <p:restoredTop sz="94660"/>
  </p:normalViewPr>
  <p:slideViewPr>
    <p:cSldViewPr snapToGrid="0">
      <p:cViewPr>
        <p:scale>
          <a:sx n="96" d="100"/>
          <a:sy n="96" d="100"/>
        </p:scale>
        <p:origin x="86" y="-1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9/28/2019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282681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9/28/2019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17872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9/28/2019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57754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9/28/2019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12326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9/28/2019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276891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8" y="1845734"/>
            <a:ext cx="493776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9/28/2019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68113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9/28/2019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15768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9/28/2019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75175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9/28/2019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97944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B61BEF0D-F0BB-DE4B-95CE-6DB70DBA9567}" type="datetimeFigureOut">
              <a:rPr lang="en-US" smtClean="0"/>
              <a:pPr/>
              <a:t>9/28/2019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15800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9/28/2019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17269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6334316"/>
            <a:ext cx="12191985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9/28/2019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423384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83" r:id="rId2"/>
    <p:sldLayoutId id="2147483684" r:id="rId3"/>
    <p:sldLayoutId id="2147483685" r:id="rId4"/>
    <p:sldLayoutId id="2147483686" r:id="rId5"/>
    <p:sldLayoutId id="2147483687" r:id="rId6"/>
    <p:sldLayoutId id="2147483688" r:id="rId7"/>
    <p:sldLayoutId id="2147483689" r:id="rId8"/>
    <p:sldLayoutId id="2147483690" r:id="rId9"/>
    <p:sldLayoutId id="2147483691" r:id="rId10"/>
    <p:sldLayoutId id="2147483692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363C51-BA0D-4AE0-BE84-7BC21AED60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Engaging a Community for Health-Giving Change</a:t>
            </a:r>
          </a:p>
        </p:txBody>
      </p:sp>
      <p:pic>
        <p:nvPicPr>
          <p:cNvPr id="5" name="Content Placeholder 4" descr="A drawing of a cartoon character&#10;&#10;Description automatically generated">
            <a:extLst>
              <a:ext uri="{FF2B5EF4-FFF2-40B4-BE49-F238E27FC236}">
                <a16:creationId xmlns:a16="http://schemas.microsoft.com/office/drawing/2014/main" id="{113C6852-ADEF-4ED7-A025-01274BE76CD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703320" y="2173345"/>
            <a:ext cx="5120640" cy="3559701"/>
          </a:xfrm>
        </p:spPr>
      </p:pic>
    </p:spTree>
    <p:extLst>
      <p:ext uri="{BB962C8B-B14F-4D97-AF65-F5344CB8AC3E}">
        <p14:creationId xmlns:p14="http://schemas.microsoft.com/office/powerpoint/2010/main" val="47967082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D6FD42-6BD8-46B1-AC3D-EA3A6C0CC4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045" y="365354"/>
            <a:ext cx="3200400" cy="2286000"/>
          </a:xfrm>
        </p:spPr>
        <p:txBody>
          <a:bodyPr/>
          <a:lstStyle/>
          <a:p>
            <a:r>
              <a:rPr lang="en-US" dirty="0"/>
              <a:t>Engaging a Community for Health-Giving Change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859A620-AB7F-447C-AE68-D8F8F6DADB0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4000" b="1" dirty="0"/>
              <a:t>Asset Based Approach</a:t>
            </a:r>
          </a:p>
          <a:p>
            <a:pPr marL="0" indent="0" algn="ctr">
              <a:buNone/>
            </a:pPr>
            <a:endParaRPr lang="en-US" sz="4000" b="1" dirty="0"/>
          </a:p>
          <a:p>
            <a:pPr marL="0" indent="0" algn="ctr">
              <a:buNone/>
            </a:pPr>
            <a:r>
              <a:rPr lang="en-US" sz="3200" b="1" dirty="0"/>
              <a:t>The focus is on what participants, partners and other community members or resources have to offer rather than focusing on what is missing. </a:t>
            </a:r>
          </a:p>
          <a:p>
            <a:pPr marL="0" indent="0" algn="ctr">
              <a:buNone/>
            </a:pPr>
            <a:endParaRPr lang="en-US" sz="2800" dirty="0"/>
          </a:p>
          <a:p>
            <a:pPr marL="201168" lvl="1" indent="0">
              <a:buNone/>
            </a:pPr>
            <a:endParaRPr lang="en-US" sz="3200" dirty="0"/>
          </a:p>
          <a:p>
            <a:pPr marL="201168" lvl="1" indent="0">
              <a:buNone/>
            </a:pPr>
            <a:endParaRPr lang="en-US" sz="3000" dirty="0"/>
          </a:p>
          <a:p>
            <a:pPr marL="201168" lvl="1" indent="0">
              <a:buNone/>
            </a:pPr>
            <a:endParaRPr lang="en-US" sz="3000" dirty="0"/>
          </a:p>
          <a:p>
            <a:pPr marL="0" indent="0">
              <a:buNone/>
            </a:pPr>
            <a:endParaRPr lang="en-US" sz="3200" dirty="0"/>
          </a:p>
        </p:txBody>
      </p:sp>
      <p:pic>
        <p:nvPicPr>
          <p:cNvPr id="5" name="Content Placeholder 4" descr="A drawing of a cartoon character&#10;&#10;Description automatically generated">
            <a:extLst>
              <a:ext uri="{FF2B5EF4-FFF2-40B4-BE49-F238E27FC236}">
                <a16:creationId xmlns:a16="http://schemas.microsoft.com/office/drawing/2014/main" id="{9A4B08BA-3771-4DF3-B358-92492ECE306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60045" y="4149090"/>
            <a:ext cx="3394710" cy="1840230"/>
          </a:xfrm>
        </p:spPr>
      </p:pic>
    </p:spTree>
    <p:extLst>
      <p:ext uri="{BB962C8B-B14F-4D97-AF65-F5344CB8AC3E}">
        <p14:creationId xmlns:p14="http://schemas.microsoft.com/office/powerpoint/2010/main" val="235762663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D6FD42-6BD8-46B1-AC3D-EA3A6C0CC4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045" y="365354"/>
            <a:ext cx="3200400" cy="2286000"/>
          </a:xfrm>
        </p:spPr>
        <p:txBody>
          <a:bodyPr/>
          <a:lstStyle/>
          <a:p>
            <a:r>
              <a:rPr lang="en-US" dirty="0"/>
              <a:t>Engaging a Community for Health-Giving Change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859A620-AB7F-447C-AE68-D8F8F6DADB0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en-US" sz="4000" b="1" dirty="0"/>
              <a:t>Asset Based Approach</a:t>
            </a:r>
          </a:p>
          <a:p>
            <a:pPr marL="0" indent="0" algn="ctr">
              <a:buNone/>
            </a:pPr>
            <a:r>
              <a:rPr lang="en-US" sz="3600" b="1" dirty="0"/>
              <a:t>Assets can be a…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3200" b="1" dirty="0"/>
              <a:t>Person with skills, knowledge, strengths, and lived experiences in a community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3200" b="1" dirty="0"/>
              <a:t>Structure or Place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3200" b="1" dirty="0"/>
              <a:t>Business or Organization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3200" b="1" dirty="0"/>
              <a:t>Anyone in the Community</a:t>
            </a:r>
          </a:p>
          <a:p>
            <a:pPr marL="0" indent="0">
              <a:buNone/>
            </a:pPr>
            <a:endParaRPr lang="en-US" sz="3200" b="1" dirty="0"/>
          </a:p>
          <a:p>
            <a:pPr marL="0" indent="0">
              <a:buNone/>
            </a:pPr>
            <a:r>
              <a:rPr lang="en-US" sz="1100" b="1" dirty="0"/>
              <a:t>Source:  Community Tool Box, Center for Community Health and Development, University of Kansas</a:t>
            </a:r>
          </a:p>
          <a:p>
            <a:pPr marL="0" indent="0">
              <a:buNone/>
            </a:pPr>
            <a:endParaRPr lang="en-US" sz="2800" dirty="0"/>
          </a:p>
          <a:p>
            <a:pPr marL="201168" lvl="1" indent="0">
              <a:buNone/>
            </a:pPr>
            <a:endParaRPr lang="en-US" sz="3200" dirty="0"/>
          </a:p>
          <a:p>
            <a:pPr marL="201168" lvl="1" indent="0">
              <a:buNone/>
            </a:pPr>
            <a:endParaRPr lang="en-US" sz="3000" dirty="0"/>
          </a:p>
          <a:p>
            <a:pPr marL="201168" lvl="1" indent="0">
              <a:buNone/>
            </a:pPr>
            <a:endParaRPr lang="en-US" sz="3000" dirty="0"/>
          </a:p>
          <a:p>
            <a:pPr marL="0" indent="0">
              <a:buNone/>
            </a:pPr>
            <a:endParaRPr lang="en-US" sz="3200" dirty="0"/>
          </a:p>
        </p:txBody>
      </p:sp>
      <p:pic>
        <p:nvPicPr>
          <p:cNvPr id="5" name="Content Placeholder 4" descr="A drawing of a cartoon character&#10;&#10;Description automatically generated">
            <a:extLst>
              <a:ext uri="{FF2B5EF4-FFF2-40B4-BE49-F238E27FC236}">
                <a16:creationId xmlns:a16="http://schemas.microsoft.com/office/drawing/2014/main" id="{9A4B08BA-3771-4DF3-B358-92492ECE306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60045" y="4149090"/>
            <a:ext cx="3394710" cy="1840230"/>
          </a:xfrm>
        </p:spPr>
      </p:pic>
    </p:spTree>
    <p:extLst>
      <p:ext uri="{BB962C8B-B14F-4D97-AF65-F5344CB8AC3E}">
        <p14:creationId xmlns:p14="http://schemas.microsoft.com/office/powerpoint/2010/main" val="261236670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D6FD42-6BD8-46B1-AC3D-EA3A6C0CC4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045" y="365354"/>
            <a:ext cx="3200400" cy="2286000"/>
          </a:xfrm>
        </p:spPr>
        <p:txBody>
          <a:bodyPr/>
          <a:lstStyle/>
          <a:p>
            <a:r>
              <a:rPr lang="en-US" dirty="0"/>
              <a:t>Engaging a Community for Health-Giving Change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859A620-AB7F-447C-AE68-D8F8F6DADB0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en-US" sz="4000" b="1" dirty="0"/>
              <a:t>Asset Based-Approach</a:t>
            </a:r>
          </a:p>
          <a:p>
            <a:pPr marL="0" indent="0" algn="ctr">
              <a:buNone/>
            </a:pPr>
            <a:r>
              <a:rPr lang="en-US" sz="3200" b="1" dirty="0"/>
              <a:t>Why an asset-based approach?</a:t>
            </a:r>
            <a:endParaRPr lang="en-US" sz="2200" b="1" dirty="0"/>
          </a:p>
          <a:p>
            <a:pPr>
              <a:buFont typeface="Wingdings" panose="05000000000000000000" pitchFamily="2" charset="2"/>
              <a:buChar char="§"/>
            </a:pPr>
            <a:r>
              <a:rPr lang="en-US" sz="2800" b="1" dirty="0"/>
              <a:t>Foundational to community improvement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2800" b="1" dirty="0"/>
              <a:t>Easier to understand what programs or initiatives might be possible to meet community needs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2800" b="1" dirty="0"/>
              <a:t>When efforts are planned on strengths of the community people are likely to feel more positive about them and believe they can succeed</a:t>
            </a:r>
          </a:p>
          <a:p>
            <a:pPr marL="0" indent="0">
              <a:buNone/>
            </a:pPr>
            <a:r>
              <a:rPr lang="en-US" sz="2800" b="1" dirty="0"/>
              <a:t> </a:t>
            </a:r>
            <a:r>
              <a:rPr lang="en-US" sz="900" b="1" dirty="0"/>
              <a:t>Source:  Community Tool Box, Center for Community Health and Development, University of Kansas</a:t>
            </a:r>
            <a:endParaRPr lang="en-US" sz="2800" b="1" dirty="0"/>
          </a:p>
          <a:p>
            <a:pPr marL="0" indent="0" algn="ctr">
              <a:buNone/>
            </a:pPr>
            <a:endParaRPr lang="en-US" sz="4000" b="1" dirty="0"/>
          </a:p>
          <a:p>
            <a:pPr marL="0" indent="0">
              <a:buNone/>
            </a:pPr>
            <a:endParaRPr lang="en-US" sz="3200" b="1" dirty="0"/>
          </a:p>
          <a:p>
            <a:pPr marL="0" indent="0" algn="ctr">
              <a:buNone/>
            </a:pPr>
            <a:endParaRPr lang="en-US" sz="2800" dirty="0"/>
          </a:p>
          <a:p>
            <a:pPr marL="201168" lvl="1" indent="0">
              <a:buNone/>
            </a:pPr>
            <a:endParaRPr lang="en-US" sz="3200" dirty="0"/>
          </a:p>
          <a:p>
            <a:pPr marL="201168" lvl="1" indent="0">
              <a:buNone/>
            </a:pPr>
            <a:endParaRPr lang="en-US" sz="3000" dirty="0"/>
          </a:p>
          <a:p>
            <a:pPr marL="201168" lvl="1" indent="0">
              <a:buNone/>
            </a:pPr>
            <a:endParaRPr lang="en-US" sz="3000" dirty="0"/>
          </a:p>
          <a:p>
            <a:pPr marL="0" indent="0">
              <a:buNone/>
            </a:pPr>
            <a:endParaRPr lang="en-US" sz="3200" dirty="0"/>
          </a:p>
        </p:txBody>
      </p:sp>
      <p:pic>
        <p:nvPicPr>
          <p:cNvPr id="5" name="Content Placeholder 4" descr="A drawing of a cartoon character&#10;&#10;Description automatically generated">
            <a:extLst>
              <a:ext uri="{FF2B5EF4-FFF2-40B4-BE49-F238E27FC236}">
                <a16:creationId xmlns:a16="http://schemas.microsoft.com/office/drawing/2014/main" id="{9A4B08BA-3771-4DF3-B358-92492ECE306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60045" y="4149090"/>
            <a:ext cx="3394710" cy="1840230"/>
          </a:xfrm>
        </p:spPr>
      </p:pic>
    </p:spTree>
    <p:extLst>
      <p:ext uri="{BB962C8B-B14F-4D97-AF65-F5344CB8AC3E}">
        <p14:creationId xmlns:p14="http://schemas.microsoft.com/office/powerpoint/2010/main" val="260092609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D6FD42-6BD8-46B1-AC3D-EA3A6C0CC4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045" y="365354"/>
            <a:ext cx="3200400" cy="2286000"/>
          </a:xfrm>
        </p:spPr>
        <p:txBody>
          <a:bodyPr/>
          <a:lstStyle/>
          <a:p>
            <a:r>
              <a:rPr lang="en-US" dirty="0"/>
              <a:t>Engaging a Community for Health-Giving Change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859A620-AB7F-447C-AE68-D8F8F6DADB0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r>
              <a:rPr lang="en-US" sz="4000" b="1" dirty="0"/>
              <a:t>Asset Based-Approach</a:t>
            </a:r>
          </a:p>
          <a:p>
            <a:pPr marL="0" indent="0" algn="ctr">
              <a:buNone/>
            </a:pPr>
            <a:r>
              <a:rPr lang="en-US" sz="3200" b="1" dirty="0"/>
              <a:t>Activity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3200" b="1" dirty="0"/>
              <a:t>Partner with someone you work with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3200" b="1" dirty="0"/>
              <a:t>Collaborate on identifying community assets in the following categories…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3000" b="1" dirty="0"/>
              <a:t>People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3000" b="1" dirty="0"/>
              <a:t>Organizations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3000" b="1" dirty="0"/>
              <a:t>Places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3000" b="1" dirty="0"/>
              <a:t>Initiatives currently underway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3000" b="1" dirty="0"/>
              <a:t>Who is the individual you will contact for a one-to-one or a meeting?</a:t>
            </a:r>
          </a:p>
          <a:p>
            <a:pPr lvl="1">
              <a:buFont typeface="Wingdings" panose="05000000000000000000" pitchFamily="2" charset="2"/>
              <a:buChar char="§"/>
            </a:pPr>
            <a:endParaRPr lang="en-US" sz="3000" b="1" dirty="0"/>
          </a:p>
          <a:p>
            <a:pPr lvl="1">
              <a:buFont typeface="Wingdings" panose="05000000000000000000" pitchFamily="2" charset="2"/>
              <a:buChar char="§"/>
            </a:pPr>
            <a:endParaRPr lang="en-US" sz="3000" b="1" dirty="0"/>
          </a:p>
          <a:p>
            <a:pPr lvl="1">
              <a:buFont typeface="Wingdings" panose="05000000000000000000" pitchFamily="2" charset="2"/>
              <a:buChar char="§"/>
            </a:pPr>
            <a:endParaRPr lang="en-US" sz="3000" b="1" dirty="0"/>
          </a:p>
          <a:p>
            <a:pPr marL="0" indent="0" algn="ctr">
              <a:buNone/>
            </a:pPr>
            <a:endParaRPr lang="en-US" sz="3200" b="1" dirty="0"/>
          </a:p>
          <a:p>
            <a:pPr marL="0" indent="0" algn="ctr">
              <a:buNone/>
            </a:pPr>
            <a:endParaRPr lang="en-US" sz="4000" b="1" dirty="0"/>
          </a:p>
          <a:p>
            <a:pPr marL="0" indent="0">
              <a:buNone/>
            </a:pPr>
            <a:endParaRPr lang="en-US" sz="3200" b="1" dirty="0"/>
          </a:p>
          <a:p>
            <a:pPr marL="0" indent="0" algn="ctr">
              <a:buNone/>
            </a:pPr>
            <a:endParaRPr lang="en-US" sz="2800" dirty="0"/>
          </a:p>
          <a:p>
            <a:pPr marL="201168" lvl="1" indent="0">
              <a:buNone/>
            </a:pPr>
            <a:endParaRPr lang="en-US" sz="3200" dirty="0"/>
          </a:p>
          <a:p>
            <a:pPr marL="201168" lvl="1" indent="0">
              <a:buNone/>
            </a:pPr>
            <a:endParaRPr lang="en-US" sz="3000" dirty="0"/>
          </a:p>
          <a:p>
            <a:pPr marL="201168" lvl="1" indent="0">
              <a:buNone/>
            </a:pPr>
            <a:endParaRPr lang="en-US" sz="3000" dirty="0"/>
          </a:p>
          <a:p>
            <a:pPr marL="0" indent="0">
              <a:buNone/>
            </a:pPr>
            <a:endParaRPr lang="en-US" sz="3200" dirty="0"/>
          </a:p>
        </p:txBody>
      </p:sp>
      <p:pic>
        <p:nvPicPr>
          <p:cNvPr id="5" name="Content Placeholder 4" descr="A drawing of a cartoon character&#10;&#10;Description automatically generated">
            <a:extLst>
              <a:ext uri="{FF2B5EF4-FFF2-40B4-BE49-F238E27FC236}">
                <a16:creationId xmlns:a16="http://schemas.microsoft.com/office/drawing/2014/main" id="{9A4B08BA-3771-4DF3-B358-92492ECE306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60045" y="4149090"/>
            <a:ext cx="3394710" cy="1840230"/>
          </a:xfrm>
        </p:spPr>
      </p:pic>
    </p:spTree>
    <p:extLst>
      <p:ext uri="{BB962C8B-B14F-4D97-AF65-F5344CB8AC3E}">
        <p14:creationId xmlns:p14="http://schemas.microsoft.com/office/powerpoint/2010/main" val="217642724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D6FD42-6BD8-46B1-AC3D-EA3A6C0CC4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045" y="365354"/>
            <a:ext cx="3200400" cy="2286000"/>
          </a:xfrm>
        </p:spPr>
        <p:txBody>
          <a:bodyPr/>
          <a:lstStyle/>
          <a:p>
            <a:r>
              <a:rPr lang="en-US" dirty="0"/>
              <a:t>Engaging a Community for Health-Giving Change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859A620-AB7F-447C-AE68-D8F8F6DADB0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4000" b="1" dirty="0"/>
              <a:t>Asset Based-Approach</a:t>
            </a:r>
          </a:p>
          <a:p>
            <a:pPr marL="0" indent="0" algn="ctr">
              <a:buNone/>
            </a:pPr>
            <a:r>
              <a:rPr lang="en-US" sz="3200" b="1" dirty="0"/>
              <a:t>Activity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3200" b="1" dirty="0"/>
              <a:t>Who is the individual you will contact for a one-to-one or a meeting?</a:t>
            </a:r>
          </a:p>
          <a:p>
            <a:pPr marL="0" indent="0">
              <a:buNone/>
            </a:pPr>
            <a:endParaRPr lang="en-US" sz="3200" b="1" dirty="0"/>
          </a:p>
          <a:p>
            <a:pPr lvl="1">
              <a:buFont typeface="Wingdings" panose="05000000000000000000" pitchFamily="2" charset="2"/>
              <a:buChar char="§"/>
            </a:pPr>
            <a:endParaRPr lang="en-US" sz="3000" b="1" dirty="0"/>
          </a:p>
          <a:p>
            <a:pPr marL="0" indent="0" algn="ctr">
              <a:buNone/>
            </a:pPr>
            <a:endParaRPr lang="en-US" sz="3200" b="1" dirty="0"/>
          </a:p>
          <a:p>
            <a:pPr marL="0" indent="0" algn="ctr">
              <a:buNone/>
            </a:pPr>
            <a:endParaRPr lang="en-US" sz="4000" b="1" dirty="0"/>
          </a:p>
          <a:p>
            <a:pPr marL="0" indent="0">
              <a:buNone/>
            </a:pPr>
            <a:endParaRPr lang="en-US" sz="3200" b="1" dirty="0"/>
          </a:p>
          <a:p>
            <a:pPr marL="0" indent="0" algn="ctr">
              <a:buNone/>
            </a:pPr>
            <a:endParaRPr lang="en-US" sz="2800" dirty="0"/>
          </a:p>
          <a:p>
            <a:pPr marL="201168" lvl="1" indent="0">
              <a:buNone/>
            </a:pPr>
            <a:endParaRPr lang="en-US" sz="3200" dirty="0"/>
          </a:p>
          <a:p>
            <a:pPr marL="201168" lvl="1" indent="0">
              <a:buNone/>
            </a:pPr>
            <a:endParaRPr lang="en-US" sz="3000" dirty="0"/>
          </a:p>
          <a:p>
            <a:pPr marL="201168" lvl="1" indent="0">
              <a:buNone/>
            </a:pPr>
            <a:endParaRPr lang="en-US" sz="3000" dirty="0"/>
          </a:p>
          <a:p>
            <a:pPr marL="0" indent="0">
              <a:buNone/>
            </a:pPr>
            <a:endParaRPr lang="en-US" sz="3200" dirty="0"/>
          </a:p>
        </p:txBody>
      </p:sp>
      <p:pic>
        <p:nvPicPr>
          <p:cNvPr id="5" name="Content Placeholder 4" descr="A drawing of a cartoon character&#10;&#10;Description automatically generated">
            <a:extLst>
              <a:ext uri="{FF2B5EF4-FFF2-40B4-BE49-F238E27FC236}">
                <a16:creationId xmlns:a16="http://schemas.microsoft.com/office/drawing/2014/main" id="{9A4B08BA-3771-4DF3-B358-92492ECE306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60045" y="4149090"/>
            <a:ext cx="3394710" cy="1840230"/>
          </a:xfrm>
        </p:spPr>
      </p:pic>
    </p:spTree>
    <p:extLst>
      <p:ext uri="{BB962C8B-B14F-4D97-AF65-F5344CB8AC3E}">
        <p14:creationId xmlns:p14="http://schemas.microsoft.com/office/powerpoint/2010/main" val="422891255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D6FD42-6BD8-46B1-AC3D-EA3A6C0CC4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045" y="365354"/>
            <a:ext cx="3200400" cy="2286000"/>
          </a:xfrm>
        </p:spPr>
        <p:txBody>
          <a:bodyPr/>
          <a:lstStyle/>
          <a:p>
            <a:r>
              <a:rPr lang="en-US" dirty="0"/>
              <a:t>Engaging a Community for Health-Giving Change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859A620-AB7F-447C-AE68-D8F8F6DADB0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4000" b="1" dirty="0"/>
              <a:t>Toolkit Resources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2400" b="1" dirty="0"/>
              <a:t>101 on 1:1’s – Toolkit Part 1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2400" b="1" dirty="0"/>
              <a:t>Focus on Assets – Toolkit Part 2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2400" b="1" dirty="0"/>
              <a:t>Art of Hosting – Appreciative Inquiry (link is in Focus on Assets handout, pages 32-33)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2400" b="1" dirty="0"/>
              <a:t>Focus on Social Capital – Toolkit       Part 2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2400" b="1" dirty="0"/>
              <a:t>Community Engagement Assessment Tool – Toolkit Part 2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2400" b="1" dirty="0"/>
              <a:t>Community Toolbox, University of Kansas – Toolkit Part 2</a:t>
            </a:r>
          </a:p>
          <a:p>
            <a:pPr marL="0" indent="0">
              <a:buNone/>
            </a:pPr>
            <a:endParaRPr lang="en-US" sz="2400" b="1" dirty="0"/>
          </a:p>
          <a:p>
            <a:pPr>
              <a:buFont typeface="Wingdings" panose="05000000000000000000" pitchFamily="2" charset="2"/>
              <a:buChar char="§"/>
            </a:pPr>
            <a:endParaRPr lang="en-US" sz="3400" b="1" dirty="0"/>
          </a:p>
          <a:p>
            <a:pPr>
              <a:buFont typeface="Wingdings" panose="05000000000000000000" pitchFamily="2" charset="2"/>
              <a:buChar char="§"/>
            </a:pPr>
            <a:endParaRPr lang="en-US" sz="3400" b="1" dirty="0"/>
          </a:p>
          <a:p>
            <a:pPr>
              <a:buFont typeface="Wingdings" panose="05000000000000000000" pitchFamily="2" charset="2"/>
              <a:buChar char="§"/>
            </a:pPr>
            <a:endParaRPr lang="en-US" sz="3400" b="1" dirty="0"/>
          </a:p>
          <a:p>
            <a:pPr>
              <a:buFont typeface="Wingdings" panose="05000000000000000000" pitchFamily="2" charset="2"/>
              <a:buChar char="§"/>
            </a:pPr>
            <a:endParaRPr lang="en-US" sz="3400" b="1" dirty="0"/>
          </a:p>
          <a:p>
            <a:pPr lvl="1">
              <a:buFont typeface="Wingdings" panose="05000000000000000000" pitchFamily="2" charset="2"/>
              <a:buChar char="§"/>
            </a:pPr>
            <a:endParaRPr lang="en-US" sz="3200" b="1" dirty="0"/>
          </a:p>
          <a:p>
            <a:pPr marL="0" indent="0">
              <a:buNone/>
            </a:pPr>
            <a:endParaRPr lang="en-US" sz="3200" b="1" dirty="0"/>
          </a:p>
          <a:p>
            <a:pPr lvl="1">
              <a:buFont typeface="Wingdings" panose="05000000000000000000" pitchFamily="2" charset="2"/>
              <a:buChar char="§"/>
            </a:pPr>
            <a:endParaRPr lang="en-US" sz="3000" b="1" dirty="0"/>
          </a:p>
          <a:p>
            <a:pPr marL="0" indent="0" algn="ctr">
              <a:buNone/>
            </a:pPr>
            <a:endParaRPr lang="en-US" sz="3200" b="1" dirty="0"/>
          </a:p>
          <a:p>
            <a:pPr marL="0" indent="0" algn="ctr">
              <a:buNone/>
            </a:pPr>
            <a:endParaRPr lang="en-US" sz="4000" b="1" dirty="0"/>
          </a:p>
          <a:p>
            <a:pPr marL="0" indent="0">
              <a:buNone/>
            </a:pPr>
            <a:endParaRPr lang="en-US" sz="3200" b="1" dirty="0"/>
          </a:p>
          <a:p>
            <a:pPr marL="0" indent="0" algn="ctr">
              <a:buNone/>
            </a:pPr>
            <a:endParaRPr lang="en-US" sz="2800" dirty="0"/>
          </a:p>
          <a:p>
            <a:pPr marL="201168" lvl="1" indent="0">
              <a:buNone/>
            </a:pPr>
            <a:endParaRPr lang="en-US" sz="3200" dirty="0"/>
          </a:p>
          <a:p>
            <a:pPr marL="201168" lvl="1" indent="0">
              <a:buNone/>
            </a:pPr>
            <a:endParaRPr lang="en-US" sz="3000" dirty="0"/>
          </a:p>
          <a:p>
            <a:pPr marL="201168" lvl="1" indent="0">
              <a:buNone/>
            </a:pPr>
            <a:endParaRPr lang="en-US" sz="3000" dirty="0"/>
          </a:p>
          <a:p>
            <a:pPr marL="0" indent="0">
              <a:buNone/>
            </a:pPr>
            <a:endParaRPr lang="en-US" sz="3200" dirty="0"/>
          </a:p>
        </p:txBody>
      </p:sp>
      <p:pic>
        <p:nvPicPr>
          <p:cNvPr id="5" name="Content Placeholder 4" descr="A drawing of a cartoon character&#10;&#10;Description automatically generated">
            <a:extLst>
              <a:ext uri="{FF2B5EF4-FFF2-40B4-BE49-F238E27FC236}">
                <a16:creationId xmlns:a16="http://schemas.microsoft.com/office/drawing/2014/main" id="{9A4B08BA-3771-4DF3-B358-92492ECE306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60045" y="4149090"/>
            <a:ext cx="3394710" cy="1840230"/>
          </a:xfrm>
        </p:spPr>
      </p:pic>
    </p:spTree>
    <p:extLst>
      <p:ext uri="{BB962C8B-B14F-4D97-AF65-F5344CB8AC3E}">
        <p14:creationId xmlns:p14="http://schemas.microsoft.com/office/powerpoint/2010/main" val="201231388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91F3F0-44CB-4829-8F29-AFAC63C059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 dirty="0"/>
              <a:t>Questions and Comments</a:t>
            </a:r>
          </a:p>
        </p:txBody>
      </p:sp>
      <p:pic>
        <p:nvPicPr>
          <p:cNvPr id="4" name="Picture 6" descr="Image result for comment">
            <a:extLst>
              <a:ext uri="{FF2B5EF4-FFF2-40B4-BE49-F238E27FC236}">
                <a16:creationId xmlns:a16="http://schemas.microsoft.com/office/drawing/2014/main" id="{27D457F3-0A8D-447A-85BF-001C4F18C76D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6480" y="2920117"/>
            <a:ext cx="2293951" cy="22939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Image result for question mark">
            <a:extLst>
              <a:ext uri="{FF2B5EF4-FFF2-40B4-BE49-F238E27FC236}">
                <a16:creationId xmlns:a16="http://schemas.microsoft.com/office/drawing/2014/main" id="{73DC70BD-AC3E-44FE-9E4E-71391FBF5C7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1412" y="2645795"/>
            <a:ext cx="1416532" cy="23312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6533973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F0D251-9824-4167-9E54-7B3B48D753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References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A596BA1-E864-4826-92E9-774795EFA6F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Systems Approaches for Healthy Communities, University of Minnesota Extension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Center for Community Health Development, University of Kansas</a:t>
            </a:r>
          </a:p>
        </p:txBody>
      </p:sp>
    </p:spTree>
    <p:extLst>
      <p:ext uri="{BB962C8B-B14F-4D97-AF65-F5344CB8AC3E}">
        <p14:creationId xmlns:p14="http://schemas.microsoft.com/office/powerpoint/2010/main" val="6843857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0EEF70-1327-40D2-A06B-F63C4DD082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Engaging a Community for Health-Giving Change -  Learning Objectives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477A3D-B4C3-4B01-88CC-EFB0A6CD3E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§"/>
            </a:pPr>
            <a:endParaRPr lang="en-US" dirty="0"/>
          </a:p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Understand the purpose of one-to-one meetings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Conduct, reflect on and evaluate one-to-one meetings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Recognize the value of asset-based community evaluation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Define community assets</a:t>
            </a:r>
          </a:p>
          <a:p>
            <a:pPr marL="0" indent="0">
              <a:buNone/>
            </a:pPr>
            <a:endParaRPr lang="en-US" dirty="0"/>
          </a:p>
          <a:p>
            <a:pPr>
              <a:buFont typeface="Wingdings" panose="05000000000000000000" pitchFamily="2" charset="2"/>
              <a:buChar char="§"/>
            </a:pPr>
            <a:endParaRPr lang="en-US" dirty="0"/>
          </a:p>
          <a:p>
            <a:pPr>
              <a:buFont typeface="Wingdings" panose="05000000000000000000" pitchFamily="2" charset="2"/>
              <a:buChar char="§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37562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2" name="Rectangle 11">
            <a:extLst>
              <a:ext uri="{FF2B5EF4-FFF2-40B4-BE49-F238E27FC236}">
                <a16:creationId xmlns:a16="http://schemas.microsoft.com/office/drawing/2014/main" id="{605A42EF-68E6-4808-81CD-E5ABD0ED92C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1" cy="633431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FA9B5BA-AC82-4333-A6DD-E84D33490F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11685" y="634946"/>
            <a:ext cx="5127171" cy="1450757"/>
          </a:xfrm>
        </p:spPr>
        <p:txBody>
          <a:bodyPr>
            <a:normAutofit/>
          </a:bodyPr>
          <a:lstStyle/>
          <a:p>
            <a:r>
              <a:rPr lang="en-US" sz="4000" b="1" dirty="0"/>
              <a:t>Engaging a Community for Health-Giving Change</a:t>
            </a:r>
            <a:endParaRPr lang="en-US" sz="4000" dirty="0"/>
          </a:p>
        </p:txBody>
      </p:sp>
      <p:pic>
        <p:nvPicPr>
          <p:cNvPr id="5" name="Content Placeholder 4" descr="A drawing of a cartoon character&#10;&#10;Description automatically generated">
            <a:extLst>
              <a:ext uri="{FF2B5EF4-FFF2-40B4-BE49-F238E27FC236}">
                <a16:creationId xmlns:a16="http://schemas.microsoft.com/office/drawing/2014/main" id="{4665F012-EBDB-4E2B-B0E0-37BA4156706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3192" y="1374082"/>
            <a:ext cx="5816910" cy="4043725"/>
          </a:xfrm>
          <a:prstGeom prst="rect">
            <a:avLst/>
          </a:prstGeom>
        </p:spPr>
      </p:pic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3C4A154E-1950-4755-A5FC-5998EE0CC14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411684" y="2086188"/>
            <a:ext cx="4748808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  <a:alpha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6B36C680-D70B-4A7B-907D-D1B1D30BCD8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11684" y="2198914"/>
            <a:ext cx="5127172" cy="3670180"/>
          </a:xfrm>
        </p:spPr>
        <p:txBody>
          <a:bodyPr>
            <a:normAutofit/>
          </a:bodyPr>
          <a:lstStyle/>
          <a:p>
            <a:endParaRPr lang="en-US" sz="2800" dirty="0"/>
          </a:p>
          <a:p>
            <a:endParaRPr lang="en-US" sz="2800" dirty="0"/>
          </a:p>
          <a:p>
            <a:pPr marL="0" indent="0">
              <a:buNone/>
            </a:pPr>
            <a:r>
              <a:rPr lang="en-US" sz="3200" b="1" dirty="0"/>
              <a:t>       101 on One-to-Ones</a:t>
            </a:r>
          </a:p>
          <a:p>
            <a:endParaRPr lang="en-US" dirty="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3FE9C285-56FB-4B36-8ECA-C2D6596AA90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5" y="6334316"/>
            <a:ext cx="12191985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937C076B-00B1-4629-B27F-A86F9885FB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9130035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D6FD42-6BD8-46B1-AC3D-EA3A6C0CC4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045" y="365354"/>
            <a:ext cx="3200400" cy="2286000"/>
          </a:xfrm>
        </p:spPr>
        <p:txBody>
          <a:bodyPr/>
          <a:lstStyle/>
          <a:p>
            <a:r>
              <a:rPr lang="en-US" dirty="0"/>
              <a:t>Engaging a Community for Health-Giving Change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859A620-AB7F-447C-AE68-D8F8F6DADB0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en-US" sz="4000" b="1" dirty="0"/>
              <a:t>Why One-to-Ones?</a:t>
            </a:r>
          </a:p>
          <a:p>
            <a:pPr marL="0" indent="0">
              <a:buNone/>
            </a:pPr>
            <a:endParaRPr lang="en-US" sz="3200" dirty="0"/>
          </a:p>
          <a:p>
            <a:pPr>
              <a:buFont typeface="Wingdings" panose="05000000000000000000" pitchFamily="2" charset="2"/>
              <a:buChar char="§"/>
            </a:pPr>
            <a:r>
              <a:rPr lang="en-US" sz="3200" dirty="0"/>
              <a:t>Build trusting relationships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3200" dirty="0"/>
              <a:t>Uncover Self-Interest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3200" dirty="0"/>
              <a:t>Develop Clarity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3200" dirty="0"/>
              <a:t>Gather Information </a:t>
            </a:r>
          </a:p>
        </p:txBody>
      </p:sp>
      <p:pic>
        <p:nvPicPr>
          <p:cNvPr id="5" name="Content Placeholder 4" descr="A drawing of a cartoon character&#10;&#10;Description automatically generated">
            <a:extLst>
              <a:ext uri="{FF2B5EF4-FFF2-40B4-BE49-F238E27FC236}">
                <a16:creationId xmlns:a16="http://schemas.microsoft.com/office/drawing/2014/main" id="{9A4B08BA-3771-4DF3-B358-92492ECE306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60045" y="4149090"/>
            <a:ext cx="3394710" cy="1840230"/>
          </a:xfrm>
        </p:spPr>
      </p:pic>
    </p:spTree>
    <p:extLst>
      <p:ext uri="{BB962C8B-B14F-4D97-AF65-F5344CB8AC3E}">
        <p14:creationId xmlns:p14="http://schemas.microsoft.com/office/powerpoint/2010/main" val="3400941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D6FD42-6BD8-46B1-AC3D-EA3A6C0CC4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045" y="365354"/>
            <a:ext cx="3200400" cy="2286000"/>
          </a:xfrm>
        </p:spPr>
        <p:txBody>
          <a:bodyPr/>
          <a:lstStyle/>
          <a:p>
            <a:r>
              <a:rPr lang="en-US" dirty="0"/>
              <a:t>Engaging a Community for Health-Giving Change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859A620-AB7F-447C-AE68-D8F8F6DADB0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r>
              <a:rPr lang="en-US" sz="4000" b="1" dirty="0"/>
              <a:t>Arranging and Preparing for </a:t>
            </a:r>
          </a:p>
          <a:p>
            <a:pPr marL="0" indent="0" algn="ctr">
              <a:buNone/>
            </a:pPr>
            <a:r>
              <a:rPr lang="en-US" sz="4000" b="1" dirty="0"/>
              <a:t>One-to-Ones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3200" dirty="0"/>
              <a:t>Contact by phone or in-person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3200" dirty="0"/>
              <a:t>Emphasize interest in learning concerns of the organization and what is important to them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3200" dirty="0"/>
              <a:t>State how a “partnership” with the organization might benefit them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3200" dirty="0"/>
              <a:t>Prepare for the meeting by reviewing information on the organization and preparing questions in advance</a:t>
            </a:r>
          </a:p>
        </p:txBody>
      </p:sp>
      <p:pic>
        <p:nvPicPr>
          <p:cNvPr id="5" name="Content Placeholder 4" descr="A drawing of a cartoon character&#10;&#10;Description automatically generated">
            <a:extLst>
              <a:ext uri="{FF2B5EF4-FFF2-40B4-BE49-F238E27FC236}">
                <a16:creationId xmlns:a16="http://schemas.microsoft.com/office/drawing/2014/main" id="{9A4B08BA-3771-4DF3-B358-92492ECE306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60045" y="4149090"/>
            <a:ext cx="3394710" cy="1840230"/>
          </a:xfrm>
        </p:spPr>
      </p:pic>
    </p:spTree>
    <p:extLst>
      <p:ext uri="{BB962C8B-B14F-4D97-AF65-F5344CB8AC3E}">
        <p14:creationId xmlns:p14="http://schemas.microsoft.com/office/powerpoint/2010/main" val="8528607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D6FD42-6BD8-46B1-AC3D-EA3A6C0CC4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045" y="365354"/>
            <a:ext cx="3200400" cy="2286000"/>
          </a:xfrm>
        </p:spPr>
        <p:txBody>
          <a:bodyPr/>
          <a:lstStyle/>
          <a:p>
            <a:r>
              <a:rPr lang="en-US" dirty="0"/>
              <a:t>Engaging a Community for Health-Giving Change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859A620-AB7F-447C-AE68-D8F8F6DADB0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4000" b="1" dirty="0"/>
              <a:t>Conducting One-to-Ones</a:t>
            </a:r>
          </a:p>
          <a:p>
            <a:pPr marL="0" indent="0" algn="ctr">
              <a:buNone/>
            </a:pPr>
            <a:endParaRPr lang="en-US" sz="4000" b="1" dirty="0"/>
          </a:p>
          <a:p>
            <a:pPr>
              <a:buFont typeface="Wingdings" panose="05000000000000000000" pitchFamily="2" charset="2"/>
              <a:buChar char="§"/>
            </a:pPr>
            <a:r>
              <a:rPr lang="en-US" sz="3200" dirty="0"/>
              <a:t>Introduce yourself and restate your interest in meeting with the individual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3200" dirty="0"/>
              <a:t>Create a relaxed atmosphere by asking casual questions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3200" dirty="0"/>
              <a:t>Ask open ended questions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3200" dirty="0"/>
              <a:t>Be a good listener</a:t>
            </a:r>
          </a:p>
        </p:txBody>
      </p:sp>
      <p:pic>
        <p:nvPicPr>
          <p:cNvPr id="5" name="Content Placeholder 4" descr="A drawing of a cartoon character&#10;&#10;Description automatically generated">
            <a:extLst>
              <a:ext uri="{FF2B5EF4-FFF2-40B4-BE49-F238E27FC236}">
                <a16:creationId xmlns:a16="http://schemas.microsoft.com/office/drawing/2014/main" id="{9A4B08BA-3771-4DF3-B358-92492ECE306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60045" y="4149090"/>
            <a:ext cx="3394710" cy="1840230"/>
          </a:xfrm>
        </p:spPr>
      </p:pic>
    </p:spTree>
    <p:extLst>
      <p:ext uri="{BB962C8B-B14F-4D97-AF65-F5344CB8AC3E}">
        <p14:creationId xmlns:p14="http://schemas.microsoft.com/office/powerpoint/2010/main" val="11134810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D6FD42-6BD8-46B1-AC3D-EA3A6C0CC4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045" y="365354"/>
            <a:ext cx="3200400" cy="2286000"/>
          </a:xfrm>
        </p:spPr>
        <p:txBody>
          <a:bodyPr/>
          <a:lstStyle/>
          <a:p>
            <a:r>
              <a:rPr lang="en-US" dirty="0"/>
              <a:t>Engaging a Community for Health-Giving Change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859A620-AB7F-447C-AE68-D8F8F6DADB0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en-US" sz="4000" b="1" dirty="0"/>
              <a:t>Conducting One-to-Ones</a:t>
            </a:r>
          </a:p>
          <a:p>
            <a:pPr marL="0" indent="0" algn="ctr">
              <a:buNone/>
            </a:pPr>
            <a:endParaRPr lang="en-US" sz="4000" b="1" dirty="0"/>
          </a:p>
          <a:p>
            <a:pPr>
              <a:buFont typeface="Wingdings" panose="05000000000000000000" pitchFamily="2" charset="2"/>
              <a:buChar char="§"/>
            </a:pPr>
            <a:r>
              <a:rPr lang="en-US" sz="3200" dirty="0"/>
              <a:t>Seek to learn the individual’s self-interest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3200" dirty="0"/>
              <a:t>Establish common ground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3200" dirty="0"/>
              <a:t>Ask who else you should talk to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3200" dirty="0"/>
              <a:t>Plan for a follow-up</a:t>
            </a:r>
            <a:endParaRPr lang="en-US" sz="3000" dirty="0"/>
          </a:p>
          <a:p>
            <a:pPr>
              <a:buFont typeface="Wingdings" panose="05000000000000000000" pitchFamily="2" charset="2"/>
              <a:buChar char="§"/>
            </a:pPr>
            <a:r>
              <a:rPr lang="en-US" sz="3000" dirty="0"/>
              <a:t>Reflect on and evaluate the meeting outcome</a:t>
            </a:r>
          </a:p>
          <a:p>
            <a:pPr marL="201168" lvl="1" indent="0">
              <a:buNone/>
            </a:pPr>
            <a:endParaRPr lang="en-US" sz="3000" dirty="0"/>
          </a:p>
          <a:p>
            <a:pPr>
              <a:buFont typeface="Wingdings" panose="05000000000000000000" pitchFamily="2" charset="2"/>
              <a:buChar char="§"/>
            </a:pPr>
            <a:endParaRPr lang="en-US" sz="3200" dirty="0"/>
          </a:p>
        </p:txBody>
      </p:sp>
      <p:pic>
        <p:nvPicPr>
          <p:cNvPr id="5" name="Content Placeholder 4" descr="A drawing of a cartoon character&#10;&#10;Description automatically generated">
            <a:extLst>
              <a:ext uri="{FF2B5EF4-FFF2-40B4-BE49-F238E27FC236}">
                <a16:creationId xmlns:a16="http://schemas.microsoft.com/office/drawing/2014/main" id="{9A4B08BA-3771-4DF3-B358-92492ECE306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60045" y="4149090"/>
            <a:ext cx="3394710" cy="1840230"/>
          </a:xfrm>
        </p:spPr>
      </p:pic>
    </p:spTree>
    <p:extLst>
      <p:ext uri="{BB962C8B-B14F-4D97-AF65-F5344CB8AC3E}">
        <p14:creationId xmlns:p14="http://schemas.microsoft.com/office/powerpoint/2010/main" val="113025728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D6FD42-6BD8-46B1-AC3D-EA3A6C0CC4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045" y="365354"/>
            <a:ext cx="3200400" cy="2286000"/>
          </a:xfrm>
        </p:spPr>
        <p:txBody>
          <a:bodyPr/>
          <a:lstStyle/>
          <a:p>
            <a:r>
              <a:rPr lang="en-US" dirty="0"/>
              <a:t>Engaging a Community for Health-Giving Change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859A620-AB7F-447C-AE68-D8F8F6DADB0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indent="0" algn="ctr">
              <a:buNone/>
            </a:pPr>
            <a:r>
              <a:rPr lang="en-US" sz="4000" b="1" dirty="0"/>
              <a:t>Conducting One-to-Ones</a:t>
            </a:r>
          </a:p>
          <a:p>
            <a:pPr marL="0" indent="0" algn="ctr">
              <a:buNone/>
            </a:pPr>
            <a:r>
              <a:rPr lang="en-US" sz="3200" dirty="0"/>
              <a:t>Practice - 20 minutes</a:t>
            </a:r>
          </a:p>
          <a:p>
            <a:pPr marL="0" indent="0" algn="ctr">
              <a:buNone/>
            </a:pPr>
            <a:endParaRPr lang="en-US" sz="3200" dirty="0"/>
          </a:p>
          <a:p>
            <a:pPr marL="201168" lvl="1" indent="0">
              <a:buNone/>
            </a:pPr>
            <a:r>
              <a:rPr lang="en-US" sz="3000" dirty="0"/>
              <a:t>Possible topics to address:</a:t>
            </a:r>
          </a:p>
          <a:p>
            <a:pPr lvl="1"/>
            <a:r>
              <a:rPr lang="en-US" sz="3200" dirty="0"/>
              <a:t>Personal history</a:t>
            </a:r>
          </a:p>
          <a:p>
            <a:pPr lvl="1"/>
            <a:r>
              <a:rPr lang="en-US" sz="3200" dirty="0"/>
              <a:t>Education</a:t>
            </a:r>
          </a:p>
          <a:p>
            <a:pPr lvl="1"/>
            <a:r>
              <a:rPr lang="en-US" sz="3200" dirty="0"/>
              <a:t>Community</a:t>
            </a:r>
          </a:p>
          <a:p>
            <a:pPr lvl="1"/>
            <a:r>
              <a:rPr lang="en-US" sz="3200" dirty="0"/>
              <a:t>Ambitions</a:t>
            </a:r>
          </a:p>
          <a:p>
            <a:pPr lvl="1"/>
            <a:r>
              <a:rPr lang="en-US" sz="3200" dirty="0"/>
              <a:t>Organizations that interest them</a:t>
            </a:r>
          </a:p>
          <a:p>
            <a:pPr lvl="1"/>
            <a:r>
              <a:rPr lang="en-US" sz="3200" dirty="0"/>
              <a:t>Job</a:t>
            </a:r>
          </a:p>
          <a:p>
            <a:pPr lvl="1"/>
            <a:r>
              <a:rPr lang="en-US" sz="3200" dirty="0"/>
              <a:t>Family</a:t>
            </a:r>
          </a:p>
          <a:p>
            <a:pPr lvl="1"/>
            <a:r>
              <a:rPr lang="en-US" sz="3200" dirty="0"/>
              <a:t>Reading</a:t>
            </a:r>
          </a:p>
          <a:p>
            <a:pPr lvl="1"/>
            <a:r>
              <a:rPr lang="en-US" sz="3200" dirty="0"/>
              <a:t>Music</a:t>
            </a:r>
          </a:p>
          <a:p>
            <a:pPr lvl="1"/>
            <a:r>
              <a:rPr lang="en-US" sz="3200" dirty="0"/>
              <a:t>Hobbies</a:t>
            </a:r>
          </a:p>
          <a:p>
            <a:pPr lvl="1"/>
            <a:r>
              <a:rPr lang="en-US" sz="3200" dirty="0"/>
              <a:t>What gives them hope</a:t>
            </a:r>
          </a:p>
          <a:p>
            <a:pPr marL="201168" lvl="1" indent="0">
              <a:buNone/>
            </a:pPr>
            <a:endParaRPr lang="en-US" sz="3200" dirty="0"/>
          </a:p>
          <a:p>
            <a:pPr marL="201168" lvl="1" indent="0">
              <a:buNone/>
            </a:pPr>
            <a:endParaRPr lang="en-US" sz="3000" dirty="0"/>
          </a:p>
          <a:p>
            <a:pPr marL="201168" lvl="1" indent="0">
              <a:buNone/>
            </a:pPr>
            <a:endParaRPr lang="en-US" sz="3000" dirty="0"/>
          </a:p>
          <a:p>
            <a:pPr marL="0" indent="0">
              <a:buNone/>
            </a:pPr>
            <a:endParaRPr lang="en-US" sz="3200" dirty="0"/>
          </a:p>
        </p:txBody>
      </p:sp>
      <p:pic>
        <p:nvPicPr>
          <p:cNvPr id="5" name="Content Placeholder 4" descr="A drawing of a cartoon character&#10;&#10;Description automatically generated">
            <a:extLst>
              <a:ext uri="{FF2B5EF4-FFF2-40B4-BE49-F238E27FC236}">
                <a16:creationId xmlns:a16="http://schemas.microsoft.com/office/drawing/2014/main" id="{9A4B08BA-3771-4DF3-B358-92492ECE306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60045" y="4149090"/>
            <a:ext cx="3394710" cy="1840230"/>
          </a:xfrm>
        </p:spPr>
      </p:pic>
    </p:spTree>
    <p:extLst>
      <p:ext uri="{BB962C8B-B14F-4D97-AF65-F5344CB8AC3E}">
        <p14:creationId xmlns:p14="http://schemas.microsoft.com/office/powerpoint/2010/main" val="317023520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D6FD42-6BD8-46B1-AC3D-EA3A6C0CC4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045" y="365354"/>
            <a:ext cx="3200400" cy="2286000"/>
          </a:xfrm>
        </p:spPr>
        <p:txBody>
          <a:bodyPr/>
          <a:lstStyle/>
          <a:p>
            <a:r>
              <a:rPr lang="en-US" dirty="0"/>
              <a:t>Engaging a Community for Health-Giving Change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859A620-AB7F-447C-AE68-D8F8F6DADB0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marL="0" indent="0" algn="ctr">
              <a:buNone/>
            </a:pPr>
            <a:r>
              <a:rPr lang="en-US" sz="4000" b="1" dirty="0"/>
              <a:t>Conducting One-to-Ones</a:t>
            </a:r>
          </a:p>
          <a:p>
            <a:pPr marL="0" indent="0" algn="ctr">
              <a:buNone/>
            </a:pPr>
            <a:endParaRPr lang="en-US" sz="3200" dirty="0"/>
          </a:p>
          <a:p>
            <a:pPr marL="201168" lvl="1" indent="0" algn="ctr">
              <a:buNone/>
            </a:pPr>
            <a:r>
              <a:rPr lang="en-US" sz="3000" b="1" dirty="0"/>
              <a:t>Reflection and Evaluation </a:t>
            </a:r>
          </a:p>
          <a:p>
            <a:pPr marL="201168" lvl="1" indent="0">
              <a:buNone/>
            </a:pPr>
            <a:endParaRPr lang="en-US" sz="3000" dirty="0"/>
          </a:p>
          <a:p>
            <a:pPr lvl="1"/>
            <a:r>
              <a:rPr lang="en-US" sz="3200" dirty="0"/>
              <a:t> What does this person care most about?</a:t>
            </a:r>
          </a:p>
          <a:p>
            <a:pPr lvl="1"/>
            <a:r>
              <a:rPr lang="en-US" sz="3200" dirty="0"/>
              <a:t> Why do you think he or she cares about these things? </a:t>
            </a:r>
          </a:p>
          <a:p>
            <a:pPr lvl="1"/>
            <a:r>
              <a:rPr lang="en-US" sz="3200" dirty="0"/>
              <a:t>What motivates him or her? </a:t>
            </a:r>
          </a:p>
          <a:p>
            <a:pPr lvl="1"/>
            <a:r>
              <a:rPr lang="en-US" sz="3200" dirty="0"/>
              <a:t>What did the person get excited talking about?</a:t>
            </a:r>
          </a:p>
          <a:p>
            <a:pPr lvl="1"/>
            <a:r>
              <a:rPr lang="en-US" sz="3200" dirty="0"/>
              <a:t> How does he or she spend their time? </a:t>
            </a:r>
          </a:p>
          <a:p>
            <a:pPr lvl="1"/>
            <a:r>
              <a:rPr lang="en-US" sz="3200" dirty="0"/>
              <a:t>What talents and abilities does the person have? </a:t>
            </a:r>
          </a:p>
          <a:p>
            <a:pPr lvl="1"/>
            <a:r>
              <a:rPr lang="en-US" sz="3200" dirty="0"/>
              <a:t>How and where is the person using those talents and abilities? </a:t>
            </a:r>
          </a:p>
          <a:p>
            <a:pPr lvl="1"/>
            <a:r>
              <a:rPr lang="en-US" sz="3200" dirty="0"/>
              <a:t>What relationships does this person have and value? Why? </a:t>
            </a:r>
          </a:p>
          <a:p>
            <a:pPr lvl="1"/>
            <a:r>
              <a:rPr lang="en-US" sz="3200" dirty="0"/>
              <a:t>What specific concerns or ideas does this person have? </a:t>
            </a:r>
          </a:p>
          <a:p>
            <a:pPr lvl="1"/>
            <a:r>
              <a:rPr lang="en-US" sz="3200" dirty="0"/>
              <a:t>What is this person’s story? </a:t>
            </a:r>
          </a:p>
          <a:p>
            <a:pPr lvl="1"/>
            <a:r>
              <a:rPr lang="en-US" sz="3200" dirty="0"/>
              <a:t>What experiences have shaped the person’s life — both positive and negative?</a:t>
            </a:r>
            <a:r>
              <a:rPr lang="en-US" sz="3000" dirty="0"/>
              <a:t> </a:t>
            </a:r>
            <a:endParaRPr lang="en-US" sz="3200" dirty="0"/>
          </a:p>
          <a:p>
            <a:pPr marL="201168" lvl="1" indent="0">
              <a:buNone/>
            </a:pPr>
            <a:endParaRPr lang="en-US" sz="3200" dirty="0"/>
          </a:p>
          <a:p>
            <a:pPr marL="201168" lvl="1" indent="0">
              <a:buNone/>
            </a:pPr>
            <a:endParaRPr lang="en-US" sz="3000" dirty="0"/>
          </a:p>
          <a:p>
            <a:pPr marL="201168" lvl="1" indent="0">
              <a:buNone/>
            </a:pPr>
            <a:endParaRPr lang="en-US" sz="3000" dirty="0"/>
          </a:p>
          <a:p>
            <a:pPr marL="0" indent="0">
              <a:buNone/>
            </a:pPr>
            <a:endParaRPr lang="en-US" sz="3200" dirty="0"/>
          </a:p>
        </p:txBody>
      </p:sp>
      <p:pic>
        <p:nvPicPr>
          <p:cNvPr id="5" name="Content Placeholder 4" descr="A drawing of a cartoon character&#10;&#10;Description automatically generated">
            <a:extLst>
              <a:ext uri="{FF2B5EF4-FFF2-40B4-BE49-F238E27FC236}">
                <a16:creationId xmlns:a16="http://schemas.microsoft.com/office/drawing/2014/main" id="{9A4B08BA-3771-4DF3-B358-92492ECE306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60045" y="4149090"/>
            <a:ext cx="3394710" cy="1840230"/>
          </a:xfrm>
        </p:spPr>
      </p:pic>
    </p:spTree>
    <p:extLst>
      <p:ext uri="{BB962C8B-B14F-4D97-AF65-F5344CB8AC3E}">
        <p14:creationId xmlns:p14="http://schemas.microsoft.com/office/powerpoint/2010/main" val="313669758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ct">
  <a:themeElements>
    <a:clrScheme name="Retrospect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6B9F25"/>
      </a:hlink>
      <a:folHlink>
        <a:srgbClr val="B26B02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D26EA377-59BD-4C9C-9D94-EE8416EE4C79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2984</TotalTime>
  <Words>664</Words>
  <Application>Microsoft Office PowerPoint</Application>
  <PresentationFormat>Widescreen</PresentationFormat>
  <Paragraphs>165</Paragraphs>
  <Slides>17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2" baseType="lpstr">
      <vt:lpstr>Arial</vt:lpstr>
      <vt:lpstr>Calibri</vt:lpstr>
      <vt:lpstr>Calibri Light</vt:lpstr>
      <vt:lpstr>Wingdings</vt:lpstr>
      <vt:lpstr>Retrospect</vt:lpstr>
      <vt:lpstr>Engaging a Community for Health-Giving Change</vt:lpstr>
      <vt:lpstr>Engaging a Community for Health-Giving Change -  Learning Objectives</vt:lpstr>
      <vt:lpstr>Engaging a Community for Health-Giving Change</vt:lpstr>
      <vt:lpstr>Engaging a Community for Health-Giving Change</vt:lpstr>
      <vt:lpstr>Engaging a Community for Health-Giving Change</vt:lpstr>
      <vt:lpstr>Engaging a Community for Health-Giving Change</vt:lpstr>
      <vt:lpstr>Engaging a Community for Health-Giving Change</vt:lpstr>
      <vt:lpstr>Engaging a Community for Health-Giving Change</vt:lpstr>
      <vt:lpstr>Engaging a Community for Health-Giving Change</vt:lpstr>
      <vt:lpstr>Engaging a Community for Health-Giving Change</vt:lpstr>
      <vt:lpstr>Engaging a Community for Health-Giving Change</vt:lpstr>
      <vt:lpstr>Engaging a Community for Health-Giving Change</vt:lpstr>
      <vt:lpstr>Engaging a Community for Health-Giving Change</vt:lpstr>
      <vt:lpstr>Engaging a Community for Health-Giving Change</vt:lpstr>
      <vt:lpstr>Engaging a Community for Health-Giving Change</vt:lpstr>
      <vt:lpstr>Questions and Comments</vt:lpstr>
      <vt:lpstr>References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Engaging a Community for Health-Giving Change</dc:title>
  <dc:creator>Connie Ballard</dc:creator>
  <cp:lastModifiedBy>Connie Ballard</cp:lastModifiedBy>
  <cp:revision>33</cp:revision>
  <dcterms:created xsi:type="dcterms:W3CDTF">2019-09-27T21:42:01Z</dcterms:created>
  <dcterms:modified xsi:type="dcterms:W3CDTF">2019-09-30T23:11:38Z</dcterms:modified>
</cp:coreProperties>
</file>