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9.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5.xml" ContentType="application/vnd.openxmlformats-officedocument.drawingml.chart+xml"/>
  <Override PartName="/ppt/notesSlides/notesSlide35.xml" ContentType="application/vnd.openxmlformats-officedocument.presentationml.notesSlide+xml"/>
  <Override PartName="/ppt/charts/chart6.xml" ContentType="application/vnd.openxmlformats-officedocument.drawingml.chart+xml"/>
  <Override PartName="/ppt/notesSlides/notesSlide36.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709" r:id="rId4"/>
    <p:sldMasterId id="2147483722" r:id="rId5"/>
    <p:sldMasterId id="2147483735" r:id="rId6"/>
    <p:sldMasterId id="2147483748" r:id="rId7"/>
    <p:sldMasterId id="2147483761" r:id="rId8"/>
  </p:sldMasterIdLst>
  <p:notesMasterIdLst>
    <p:notesMasterId r:id="rId59"/>
  </p:notesMasterIdLst>
  <p:sldIdLst>
    <p:sldId id="383" r:id="rId9"/>
    <p:sldId id="384" r:id="rId10"/>
    <p:sldId id="256" r:id="rId11"/>
    <p:sldId id="263" r:id="rId12"/>
    <p:sldId id="264" r:id="rId13"/>
    <p:sldId id="257" r:id="rId14"/>
    <p:sldId id="265" r:id="rId15"/>
    <p:sldId id="266" r:id="rId16"/>
    <p:sldId id="267" r:id="rId17"/>
    <p:sldId id="275" r:id="rId18"/>
    <p:sldId id="269" r:id="rId19"/>
    <p:sldId id="272" r:id="rId20"/>
    <p:sldId id="273" r:id="rId21"/>
    <p:sldId id="258" r:id="rId22"/>
    <p:sldId id="274" r:id="rId23"/>
    <p:sldId id="287" r:id="rId24"/>
    <p:sldId id="352" r:id="rId25"/>
    <p:sldId id="354" r:id="rId26"/>
    <p:sldId id="355" r:id="rId27"/>
    <p:sldId id="356" r:id="rId28"/>
    <p:sldId id="362" r:id="rId29"/>
    <p:sldId id="357" r:id="rId30"/>
    <p:sldId id="365" r:id="rId31"/>
    <p:sldId id="359" r:id="rId32"/>
    <p:sldId id="363" r:id="rId33"/>
    <p:sldId id="364" r:id="rId34"/>
    <p:sldId id="361" r:id="rId35"/>
    <p:sldId id="367" r:id="rId36"/>
    <p:sldId id="366" r:id="rId37"/>
    <p:sldId id="285" r:id="rId38"/>
    <p:sldId id="277" r:id="rId39"/>
    <p:sldId id="286" r:id="rId40"/>
    <p:sldId id="259" r:id="rId41"/>
    <p:sldId id="281" r:id="rId42"/>
    <p:sldId id="282" r:id="rId43"/>
    <p:sldId id="283" r:id="rId44"/>
    <p:sldId id="284" r:id="rId45"/>
    <p:sldId id="368" r:id="rId46"/>
    <p:sldId id="369" r:id="rId47"/>
    <p:sldId id="370" r:id="rId48"/>
    <p:sldId id="381" r:id="rId49"/>
    <p:sldId id="371" r:id="rId50"/>
    <p:sldId id="376" r:id="rId51"/>
    <p:sldId id="372" r:id="rId52"/>
    <p:sldId id="373" r:id="rId53"/>
    <p:sldId id="382" r:id="rId54"/>
    <p:sldId id="374" r:id="rId55"/>
    <p:sldId id="375" r:id="rId56"/>
    <p:sldId id="377" r:id="rId57"/>
    <p:sldId id="378" r:id="rId58"/>
  </p:sldIdLst>
  <p:sldSz cx="9144000" cy="6858000" type="screen4x3"/>
  <p:notesSz cx="7010400" cy="9296400"/>
  <p:defaultTex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D84"/>
    <a:srgbClr val="166418"/>
    <a:srgbClr val="1E8420"/>
    <a:srgbClr val="AEAAAA"/>
    <a:srgbClr val="B4340C"/>
    <a:srgbClr val="F15B2A"/>
    <a:srgbClr val="F1497D"/>
    <a:srgbClr val="D60093"/>
    <a:srgbClr val="FF66FF"/>
    <a:srgbClr val="FF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11" autoAdjust="0"/>
    <p:restoredTop sz="75910" autoAdjust="0"/>
  </p:normalViewPr>
  <p:slideViewPr>
    <p:cSldViewPr>
      <p:cViewPr varScale="1">
        <p:scale>
          <a:sx n="40" d="100"/>
          <a:sy n="40" d="100"/>
        </p:scale>
        <p:origin x="136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3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61" Type="http://schemas.openxmlformats.org/officeDocument/2006/relationships/viewProps" Target="view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150.135.84.100\aznn-evaluation\Focus%20Areas\Early%20Childhood\Go%20NAP%20SACC\GNS%20FY18%20Data\Reporting_Spreadsheet\1_GNS_Reporting_Spreadsheet.FY16_FY1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spPr>
            <a:ln>
              <a:noFill/>
            </a:ln>
          </c:spPr>
          <c:dPt>
            <c:idx val="0"/>
            <c:bubble3D val="0"/>
            <c:spPr>
              <a:solidFill>
                <a:srgbClr val="F80C33"/>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F27F-44AB-8830-D1D3E9EA7F99}"/>
              </c:ext>
            </c:extLst>
          </c:dPt>
          <c:dPt>
            <c:idx val="1"/>
            <c:bubble3D val="0"/>
            <c:spPr>
              <a:solidFill>
                <a:srgbClr val="AB052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F27F-44AB-8830-D1D3E9EA7F99}"/>
              </c:ext>
            </c:extLst>
          </c:dPt>
          <c:dPt>
            <c:idx val="2"/>
            <c:bubble3D val="0"/>
            <c:spPr>
              <a:solidFill>
                <a:srgbClr val="7E0418"/>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F27F-44AB-8830-D1D3E9EA7F99}"/>
              </c:ext>
            </c:extLst>
          </c:dPt>
          <c:dPt>
            <c:idx val="3"/>
            <c:bubble3D val="0"/>
            <c:spPr>
              <a:solidFill>
                <a:srgbClr val="46020D"/>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F27F-44AB-8830-D1D3E9EA7F99}"/>
              </c:ext>
            </c:extLst>
          </c:dPt>
          <c:dLbls>
            <c:dLbl>
              <c:idx val="0"/>
              <c:layout>
                <c:manualLayout>
                  <c:x val="-1.0441527646134832E-2"/>
                  <c:y val="8.130081300813009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27F-44AB-8830-D1D3E9EA7F99}"/>
                </c:ext>
              </c:extLst>
            </c:dLbl>
            <c:dLbl>
              <c:idx val="2"/>
              <c:layout>
                <c:manualLayout>
                  <c:x val="2.3225946182503465E-2"/>
                  <c:y val="-6.8301218445255317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27F-44AB-8830-D1D3E9EA7F99}"/>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'Age pie (2)'!$A$2:$A$5</c:f>
              <c:strCache>
                <c:ptCount val="4"/>
                <c:pt idx="0">
                  <c:v>18-29</c:v>
                </c:pt>
                <c:pt idx="1">
                  <c:v>30-49</c:v>
                </c:pt>
                <c:pt idx="2">
                  <c:v>50-59</c:v>
                </c:pt>
                <c:pt idx="3">
                  <c:v>60+</c:v>
                </c:pt>
              </c:strCache>
            </c:strRef>
          </c:cat>
          <c:val>
            <c:numRef>
              <c:f>'Age pie (2)'!$B$2:$B$5</c:f>
              <c:numCache>
                <c:formatCode>0%</c:formatCode>
                <c:ptCount val="4"/>
                <c:pt idx="0">
                  <c:v>0.05</c:v>
                </c:pt>
                <c:pt idx="1">
                  <c:v>0.59</c:v>
                </c:pt>
                <c:pt idx="2">
                  <c:v>0.09</c:v>
                </c:pt>
                <c:pt idx="3">
                  <c:v>0.27</c:v>
                </c:pt>
              </c:numCache>
            </c:numRef>
          </c:val>
          <c:extLst>
            <c:ext xmlns:c16="http://schemas.microsoft.com/office/drawing/2014/chart" uri="{C3380CC4-5D6E-409C-BE32-E72D297353CC}">
              <c16:uniqueId val="{00000008-F27F-44AB-8830-D1D3E9EA7F99}"/>
            </c:ext>
          </c:extLst>
        </c:ser>
        <c:dLbls>
          <c:dLblPos val="bestFit"/>
          <c:showLegendKey val="0"/>
          <c:showVal val="0"/>
          <c:showCatName val="0"/>
          <c:showSerName val="0"/>
          <c:showPercent val="1"/>
          <c:showBubbleSize val="0"/>
          <c:showLeaderLines val="0"/>
        </c:dLbls>
        <c:firstSliceAng val="0"/>
      </c:pieChart>
      <c:spPr>
        <a:noFill/>
        <a:ln>
          <a:noFill/>
        </a:ln>
        <a:effectLst/>
      </c:spPr>
    </c:plotArea>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3.4401310878913835E-2"/>
          <c:y val="4.2516980816316143E-2"/>
          <c:w val="0.9234516353514266"/>
          <c:h val="0.72018453050511544"/>
        </c:manualLayout>
      </c:layout>
      <c:scatterChart>
        <c:scatterStyle val="lineMarker"/>
        <c:varyColors val="0"/>
        <c:ser>
          <c:idx val="0"/>
          <c:order val="0"/>
          <c:tx>
            <c:v>Pre</c:v>
          </c:tx>
          <c:spPr>
            <a:ln w="25400" cap="flat" cmpd="sng" algn="ctr">
              <a:noFill/>
              <a:prstDash val="sysDot"/>
              <a:round/>
            </a:ln>
            <a:effectLst/>
          </c:spPr>
          <c:marker>
            <c:symbol val="circle"/>
            <c:size val="14"/>
            <c:spPr>
              <a:solidFill>
                <a:schemeClr val="lt1"/>
              </a:solidFill>
              <a:ln w="190500" cap="flat" cmpd="sng" algn="ctr">
                <a:solidFill>
                  <a:schemeClr val="bg1">
                    <a:lumMod val="50000"/>
                  </a:schemeClr>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rnd">
                      <a:solidFill>
                        <a:schemeClr val="dk1">
                          <a:lumMod val="35000"/>
                          <a:lumOff val="65000"/>
                        </a:schemeClr>
                      </a:solidFill>
                      <a:round/>
                    </a:ln>
                    <a:effectLst/>
                  </c:spPr>
                </c15:leaderLines>
              </c:ext>
            </c:extLst>
          </c:dLbls>
          <c:xVal>
            <c:numRef>
              <c:f>'[Chart in Microsoft Word]PA graph'!$B$2:$B$3</c:f>
              <c:numCache>
                <c:formatCode>General</c:formatCode>
                <c:ptCount val="2"/>
                <c:pt idx="0">
                  <c:v>1.6</c:v>
                </c:pt>
                <c:pt idx="1">
                  <c:v>1.5</c:v>
                </c:pt>
              </c:numCache>
            </c:numRef>
          </c:xVal>
          <c:yVal>
            <c:numRef>
              <c:f>'[Chart in Microsoft Word]PA graph'!$D$2:$D$3</c:f>
              <c:numCache>
                <c:formatCode>General</c:formatCode>
                <c:ptCount val="2"/>
                <c:pt idx="0">
                  <c:v>0.2</c:v>
                </c:pt>
                <c:pt idx="1">
                  <c:v>0.4</c:v>
                </c:pt>
              </c:numCache>
            </c:numRef>
          </c:yVal>
          <c:smooth val="0"/>
          <c:extLst>
            <c:ext xmlns:c16="http://schemas.microsoft.com/office/drawing/2014/chart" uri="{C3380CC4-5D6E-409C-BE32-E72D297353CC}">
              <c16:uniqueId val="{00000000-9381-4019-9398-DC4C3BDFD88D}"/>
            </c:ext>
          </c:extLst>
        </c:ser>
        <c:ser>
          <c:idx val="1"/>
          <c:order val="1"/>
          <c:tx>
            <c:v>Post</c:v>
          </c:tx>
          <c:spPr>
            <a:ln w="25400" cap="flat" cmpd="sng" algn="ctr">
              <a:noFill/>
              <a:prstDash val="sysDot"/>
              <a:round/>
            </a:ln>
            <a:effectLst/>
          </c:spPr>
          <c:marker>
            <c:symbol val="circle"/>
            <c:size val="14"/>
            <c:spPr>
              <a:solidFill>
                <a:schemeClr val="lt1"/>
              </a:solidFill>
              <a:ln w="190500" cap="flat" cmpd="sng" algn="ctr">
                <a:solidFill>
                  <a:srgbClr val="AB0520"/>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rnd">
                      <a:solidFill>
                        <a:schemeClr val="dk1">
                          <a:lumMod val="35000"/>
                          <a:lumOff val="65000"/>
                        </a:schemeClr>
                      </a:solidFill>
                      <a:round/>
                    </a:ln>
                    <a:effectLst/>
                  </c:spPr>
                </c15:leaderLines>
              </c:ext>
            </c:extLst>
          </c:dLbls>
          <c:xVal>
            <c:numRef>
              <c:f>'[Chart in Microsoft Word]PA graph'!$C$2:$C$3</c:f>
              <c:numCache>
                <c:formatCode>General</c:formatCode>
                <c:ptCount val="2"/>
                <c:pt idx="0">
                  <c:v>1.9</c:v>
                </c:pt>
                <c:pt idx="1">
                  <c:v>1.8</c:v>
                </c:pt>
              </c:numCache>
            </c:numRef>
          </c:xVal>
          <c:yVal>
            <c:numRef>
              <c:f>'[Chart in Microsoft Word]PA graph'!$D$2:$D$3</c:f>
              <c:numCache>
                <c:formatCode>General</c:formatCode>
                <c:ptCount val="2"/>
                <c:pt idx="0">
                  <c:v>0.2</c:v>
                </c:pt>
                <c:pt idx="1">
                  <c:v>0.4</c:v>
                </c:pt>
              </c:numCache>
            </c:numRef>
          </c:yVal>
          <c:smooth val="0"/>
          <c:extLst>
            <c:ext xmlns:c16="http://schemas.microsoft.com/office/drawing/2014/chart" uri="{C3380CC4-5D6E-409C-BE32-E72D297353CC}">
              <c16:uniqueId val="{00000001-9381-4019-9398-DC4C3BDFD88D}"/>
            </c:ext>
          </c:extLst>
        </c:ser>
        <c:dLbls>
          <c:showLegendKey val="0"/>
          <c:showVal val="0"/>
          <c:showCatName val="0"/>
          <c:showSerName val="0"/>
          <c:showPercent val="0"/>
          <c:showBubbleSize val="0"/>
        </c:dLbls>
        <c:axId val="1837866928"/>
        <c:axId val="1837868592"/>
      </c:scatterChart>
      <c:valAx>
        <c:axId val="1837866928"/>
        <c:scaling>
          <c:orientation val="minMax"/>
          <c:max val="3"/>
        </c:scaling>
        <c:delete val="1"/>
        <c:axPos val="b"/>
        <c:numFmt formatCode="General" sourceLinked="1"/>
        <c:majorTickMark val="none"/>
        <c:minorTickMark val="none"/>
        <c:tickLblPos val="nextTo"/>
        <c:crossAx val="1837868592"/>
        <c:crosses val="autoZero"/>
        <c:crossBetween val="midCat"/>
        <c:majorUnit val="1"/>
      </c:valAx>
      <c:valAx>
        <c:axId val="1837868592"/>
        <c:scaling>
          <c:orientation val="minMax"/>
          <c:max val="0.5"/>
          <c:min val="0.2"/>
        </c:scaling>
        <c:delete val="1"/>
        <c:axPos val="l"/>
        <c:majorGridlines>
          <c:spPr>
            <a:ln w="9525" cap="flat" cmpd="sng" algn="ctr">
              <a:solidFill>
                <a:sysClr val="window" lastClr="FFFFFF">
                  <a:lumMod val="50000"/>
                </a:sysClr>
              </a:solidFill>
              <a:round/>
            </a:ln>
            <a:effectLst/>
          </c:spPr>
        </c:majorGridlines>
        <c:numFmt formatCode="General" sourceLinked="1"/>
        <c:majorTickMark val="none"/>
        <c:minorTickMark val="none"/>
        <c:tickLblPos val="nextTo"/>
        <c:crossAx val="1837866928"/>
        <c:crosses val="autoZero"/>
        <c:crossBetween val="midCat"/>
        <c:majorUnit val="0.2"/>
      </c:valAx>
      <c:spPr>
        <a:gradFill>
          <a:gsLst>
            <a:gs pos="100000">
              <a:schemeClr val="lt1">
                <a:lumMod val="95000"/>
              </a:schemeClr>
            </a:gs>
            <a:gs pos="0">
              <a:schemeClr val="lt1">
                <a:alpha val="0"/>
              </a:schemeClr>
            </a:gs>
          </a:gsLst>
          <a:lin ang="5400000" scaled="0"/>
        </a:grad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1572184429327287E-2"/>
          <c:y val="5.6584362139917695E-2"/>
          <c:w val="0.91685563114134538"/>
          <c:h val="0.78395061728395066"/>
        </c:manualLayout>
      </c:layout>
      <c:scatterChart>
        <c:scatterStyle val="lineMarker"/>
        <c:varyColors val="0"/>
        <c:ser>
          <c:idx val="0"/>
          <c:order val="0"/>
          <c:tx>
            <c:v>Pre</c:v>
          </c:tx>
          <c:spPr>
            <a:ln w="25400" cap="flat" cmpd="sng" algn="ctr">
              <a:noFill/>
              <a:prstDash val="sysDot"/>
              <a:round/>
            </a:ln>
            <a:effectLst/>
          </c:spPr>
          <c:marker>
            <c:symbol val="circle"/>
            <c:size val="32"/>
            <c:spPr>
              <a:solidFill>
                <a:schemeClr val="tx1">
                  <a:lumMod val="50000"/>
                  <a:lumOff val="50000"/>
                </a:schemeClr>
              </a:solidFill>
              <a:ln w="9525" cap="flat" cmpd="sng" algn="ctr">
                <a:solidFill>
                  <a:schemeClr val="tx1">
                    <a:lumMod val="50000"/>
                    <a:lumOff val="50000"/>
                  </a:schemeClr>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rnd">
                      <a:solidFill>
                        <a:schemeClr val="dk1">
                          <a:lumMod val="35000"/>
                          <a:lumOff val="65000"/>
                        </a:schemeClr>
                      </a:solidFill>
                      <a:round/>
                    </a:ln>
                    <a:effectLst/>
                  </c:spPr>
                </c15:leaderLines>
              </c:ext>
            </c:extLst>
          </c:dLbls>
          <c:xVal>
            <c:numRef>
              <c:f>'PA graph'!$B$7:$B$8</c:f>
              <c:numCache>
                <c:formatCode>General</c:formatCode>
                <c:ptCount val="2"/>
                <c:pt idx="0">
                  <c:v>54</c:v>
                </c:pt>
                <c:pt idx="1">
                  <c:v>40</c:v>
                </c:pt>
              </c:numCache>
            </c:numRef>
          </c:xVal>
          <c:yVal>
            <c:numRef>
              <c:f>'PA graph'!$D$7:$D$8</c:f>
              <c:numCache>
                <c:formatCode>General</c:formatCode>
                <c:ptCount val="2"/>
                <c:pt idx="0">
                  <c:v>0.2</c:v>
                </c:pt>
                <c:pt idx="1">
                  <c:v>0.4</c:v>
                </c:pt>
              </c:numCache>
            </c:numRef>
          </c:yVal>
          <c:smooth val="0"/>
          <c:extLst>
            <c:ext xmlns:c16="http://schemas.microsoft.com/office/drawing/2014/chart" uri="{C3380CC4-5D6E-409C-BE32-E72D297353CC}">
              <c16:uniqueId val="{00000000-0A71-41B7-B113-87FE57CB92F3}"/>
            </c:ext>
          </c:extLst>
        </c:ser>
        <c:ser>
          <c:idx val="1"/>
          <c:order val="1"/>
          <c:tx>
            <c:v>Post</c:v>
          </c:tx>
          <c:spPr>
            <a:ln w="25400" cap="flat" cmpd="sng" algn="ctr">
              <a:noFill/>
              <a:prstDash val="sysDot"/>
              <a:round/>
            </a:ln>
            <a:effectLst/>
          </c:spPr>
          <c:marker>
            <c:symbol val="circle"/>
            <c:size val="32"/>
            <c:spPr>
              <a:solidFill>
                <a:srgbClr val="AB0520"/>
              </a:solidFill>
              <a:ln w="9525" cap="flat" cmpd="sng" algn="ctr">
                <a:solidFill>
                  <a:srgbClr val="AB0520"/>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1"/>
                <c15:leaderLines>
                  <c:spPr>
                    <a:ln w="9525" cap="rnd">
                      <a:solidFill>
                        <a:schemeClr val="dk1">
                          <a:lumMod val="35000"/>
                          <a:lumOff val="65000"/>
                        </a:schemeClr>
                      </a:solidFill>
                      <a:round/>
                    </a:ln>
                    <a:effectLst/>
                  </c:spPr>
                </c15:leaderLines>
              </c:ext>
            </c:extLst>
          </c:dLbls>
          <c:xVal>
            <c:numRef>
              <c:f>'PA graph'!$C$7:$C$8</c:f>
              <c:numCache>
                <c:formatCode>General</c:formatCode>
                <c:ptCount val="2"/>
                <c:pt idx="0">
                  <c:v>66</c:v>
                </c:pt>
                <c:pt idx="1">
                  <c:v>50</c:v>
                </c:pt>
              </c:numCache>
            </c:numRef>
          </c:xVal>
          <c:yVal>
            <c:numRef>
              <c:f>'PA graph'!$D$7:$D$8</c:f>
              <c:numCache>
                <c:formatCode>General</c:formatCode>
                <c:ptCount val="2"/>
                <c:pt idx="0">
                  <c:v>0.2</c:v>
                </c:pt>
                <c:pt idx="1">
                  <c:v>0.4</c:v>
                </c:pt>
              </c:numCache>
            </c:numRef>
          </c:yVal>
          <c:smooth val="0"/>
          <c:extLst>
            <c:ext xmlns:c16="http://schemas.microsoft.com/office/drawing/2014/chart" uri="{C3380CC4-5D6E-409C-BE32-E72D297353CC}">
              <c16:uniqueId val="{00000001-0A71-41B7-B113-87FE57CB92F3}"/>
            </c:ext>
          </c:extLst>
        </c:ser>
        <c:dLbls>
          <c:showLegendKey val="0"/>
          <c:showVal val="0"/>
          <c:showCatName val="0"/>
          <c:showSerName val="0"/>
          <c:showPercent val="0"/>
          <c:showBubbleSize val="0"/>
        </c:dLbls>
        <c:axId val="1906576960"/>
        <c:axId val="1906566976"/>
      </c:scatterChart>
      <c:valAx>
        <c:axId val="1906576960"/>
        <c:scaling>
          <c:orientation val="minMax"/>
          <c:max val="90"/>
          <c:min val="30"/>
        </c:scaling>
        <c:delete val="1"/>
        <c:axPos val="b"/>
        <c:numFmt formatCode="General" sourceLinked="1"/>
        <c:majorTickMark val="none"/>
        <c:minorTickMark val="none"/>
        <c:tickLblPos val="nextTo"/>
        <c:crossAx val="1906566976"/>
        <c:crosses val="autoZero"/>
        <c:crossBetween val="midCat"/>
      </c:valAx>
      <c:valAx>
        <c:axId val="1906566976"/>
        <c:scaling>
          <c:orientation val="minMax"/>
          <c:max val="0.5"/>
          <c:min val="0"/>
        </c:scaling>
        <c:delete val="1"/>
        <c:axPos val="l"/>
        <c:majorGridlines>
          <c:spPr>
            <a:ln w="3175" cap="flat" cmpd="sng" algn="ctr">
              <a:solidFill>
                <a:schemeClr val="bg1">
                  <a:lumMod val="50000"/>
                </a:schemeClr>
              </a:solidFill>
              <a:round/>
            </a:ln>
            <a:effectLst/>
          </c:spPr>
        </c:majorGridlines>
        <c:numFmt formatCode="General" sourceLinked="1"/>
        <c:majorTickMark val="none"/>
        <c:minorTickMark val="none"/>
        <c:tickLblPos val="nextTo"/>
        <c:crossAx val="1906576960"/>
        <c:crosses val="autoZero"/>
        <c:crossBetween val="midCat"/>
        <c:majorUnit val="0.2"/>
      </c:valAx>
      <c:spPr>
        <a:gradFill>
          <a:gsLst>
            <a:gs pos="100000">
              <a:schemeClr val="lt1">
                <a:lumMod val="95000"/>
              </a:schemeClr>
            </a:gs>
            <a:gs pos="0">
              <a:schemeClr val="lt1">
                <a:alpha val="0"/>
              </a:schemeClr>
            </a:gs>
          </a:gsLst>
          <a:lin ang="5400000" scaled="0"/>
        </a:grad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AB0520"/>
            </a:solidFill>
            <a:ln>
              <a:solidFill>
                <a:srgbClr val="AB0520"/>
              </a:solidFill>
            </a:ln>
            <a:effectLst/>
          </c:spPr>
          <c:invertIfNegative val="0"/>
          <c:dLbls>
            <c:dLbl>
              <c:idx val="0"/>
              <c:tx>
                <c:rich>
                  <a:bodyPr/>
                  <a:lstStyle/>
                  <a:p>
                    <a:fld id="{B81309E0-7E45-472E-84A0-0EEDF5EC9870}" type="VALUE">
                      <a:rPr lang="en-US" smtClean="0"/>
                      <a:pPr/>
                      <a:t>[VALUE]</a:t>
                    </a:fld>
                    <a:r>
                      <a:rPr lang="en-US"/>
                      <a:t>***</a:t>
                    </a:r>
                  </a:p>
                </c:rich>
              </c:tx>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882-422E-A644-A387A9E1EB6A}"/>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Sheet1!$A$4:$A$5</c:f>
              <c:strCache>
                <c:ptCount val="2"/>
                <c:pt idx="0">
                  <c:v>Always/Often Use Label</c:v>
                </c:pt>
                <c:pt idx="1">
                  <c:v>Never/Sometimes Run Out of Food</c:v>
                </c:pt>
              </c:strCache>
            </c:strRef>
          </c:cat>
          <c:val>
            <c:numRef>
              <c:f>Sheet1!$B$4:$B$5</c:f>
              <c:numCache>
                <c:formatCode>0%</c:formatCode>
                <c:ptCount val="2"/>
                <c:pt idx="0">
                  <c:v>0.13</c:v>
                </c:pt>
                <c:pt idx="1">
                  <c:v>0.03</c:v>
                </c:pt>
              </c:numCache>
            </c:numRef>
          </c:val>
          <c:extLst>
            <c:ext xmlns:c16="http://schemas.microsoft.com/office/drawing/2014/chart" uri="{C3380CC4-5D6E-409C-BE32-E72D297353CC}">
              <c16:uniqueId val="{00000000-9882-422E-A644-A387A9E1EB6A}"/>
            </c:ext>
          </c:extLst>
        </c:ser>
        <c:dLbls>
          <c:showLegendKey val="0"/>
          <c:showVal val="0"/>
          <c:showCatName val="0"/>
          <c:showSerName val="0"/>
          <c:showPercent val="0"/>
          <c:showBubbleSize val="0"/>
        </c:dLbls>
        <c:gapWidth val="219"/>
        <c:overlap val="-27"/>
        <c:axId val="1521384048"/>
        <c:axId val="1521389456"/>
      </c:barChart>
      <c:catAx>
        <c:axId val="1521384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521389456"/>
        <c:crosses val="autoZero"/>
        <c:auto val="1"/>
        <c:lblAlgn val="ctr"/>
        <c:lblOffset val="100"/>
        <c:noMultiLvlLbl val="0"/>
      </c:catAx>
      <c:valAx>
        <c:axId val="1521389456"/>
        <c:scaling>
          <c:orientation val="minMax"/>
        </c:scaling>
        <c:delete val="1"/>
        <c:axPos val="l"/>
        <c:numFmt formatCode="0%" sourceLinked="1"/>
        <c:majorTickMark val="none"/>
        <c:minorTickMark val="none"/>
        <c:tickLblPos val="nextTo"/>
        <c:crossAx val="1521384048"/>
        <c:crosses val="autoZero"/>
        <c:crossBetween val="between"/>
      </c:valAx>
      <c:spPr>
        <a:noFill/>
        <a:ln>
          <a:noFill/>
        </a:ln>
        <a:effectLst/>
      </c:spPr>
    </c:plotArea>
    <c:plotVisOnly val="1"/>
    <c:dispBlanksAs val="gap"/>
    <c:showDLblsOverMax val="0"/>
  </c:chart>
  <c:spPr>
    <a:solidFill>
      <a:schemeClr val="bg1"/>
    </a:soli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782423582675923E-2"/>
          <c:y val="8.3355903260049768E-2"/>
          <c:w val="0.9644351528346482"/>
          <c:h val="0.84636363917153234"/>
        </c:manualLayout>
      </c:layout>
      <c:scatterChart>
        <c:scatterStyle val="lineMarker"/>
        <c:varyColors val="0"/>
        <c:ser>
          <c:idx val="0"/>
          <c:order val="0"/>
          <c:tx>
            <c:v>PRE</c:v>
          </c:tx>
          <c:spPr>
            <a:ln w="19012" cap="rnd">
              <a:noFill/>
              <a:round/>
            </a:ln>
            <a:effectLst/>
          </c:spPr>
          <c:marker>
            <c:symbol val="circle"/>
            <c:size val="4"/>
            <c:spPr>
              <a:solidFill>
                <a:schemeClr val="accent1"/>
              </a:solidFill>
              <a:ln w="380235">
                <a:solidFill>
                  <a:sysClr val="window" lastClr="FFFFFF">
                    <a:lumMod val="50000"/>
                  </a:sys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996"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GRAPHS!$B$2:$B$9</c:f>
              <c:numCache>
                <c:formatCode>0.0</c:formatCode>
                <c:ptCount val="8"/>
                <c:pt idx="0">
                  <c:v>3.6</c:v>
                </c:pt>
                <c:pt idx="1">
                  <c:v>3.7</c:v>
                </c:pt>
                <c:pt idx="2">
                  <c:v>3.6</c:v>
                </c:pt>
                <c:pt idx="3">
                  <c:v>3.6</c:v>
                </c:pt>
                <c:pt idx="4">
                  <c:v>3.7</c:v>
                </c:pt>
                <c:pt idx="5">
                  <c:v>3.3</c:v>
                </c:pt>
                <c:pt idx="6">
                  <c:v>3.2</c:v>
                </c:pt>
                <c:pt idx="7">
                  <c:v>3.5</c:v>
                </c:pt>
              </c:numCache>
            </c:numRef>
          </c:xVal>
          <c:yVal>
            <c:numRef>
              <c:f>GRAPHS!$C$2:$C$9</c:f>
              <c:numCache>
                <c:formatCode>0.0</c:formatCode>
                <c:ptCount val="8"/>
                <c:pt idx="0">
                  <c:v>4</c:v>
                </c:pt>
                <c:pt idx="1">
                  <c:v>3.5</c:v>
                </c:pt>
                <c:pt idx="2">
                  <c:v>3</c:v>
                </c:pt>
                <c:pt idx="3">
                  <c:v>2.5</c:v>
                </c:pt>
                <c:pt idx="4">
                  <c:v>2</c:v>
                </c:pt>
                <c:pt idx="5">
                  <c:v>1.5</c:v>
                </c:pt>
                <c:pt idx="6">
                  <c:v>1</c:v>
                </c:pt>
                <c:pt idx="7">
                  <c:v>0.5</c:v>
                </c:pt>
              </c:numCache>
            </c:numRef>
          </c:yVal>
          <c:smooth val="0"/>
          <c:extLst>
            <c:ext xmlns:c16="http://schemas.microsoft.com/office/drawing/2014/chart" uri="{C3380CC4-5D6E-409C-BE32-E72D297353CC}">
              <c16:uniqueId val="{00000000-E649-49CB-AA9D-E0D3A5A7CECC}"/>
            </c:ext>
          </c:extLst>
        </c:ser>
        <c:ser>
          <c:idx val="1"/>
          <c:order val="1"/>
          <c:tx>
            <c:v>POST</c:v>
          </c:tx>
          <c:spPr>
            <a:ln w="25349" cap="rnd">
              <a:noFill/>
              <a:round/>
            </a:ln>
            <a:effectLst/>
          </c:spPr>
          <c:marker>
            <c:symbol val="circle"/>
            <c:size val="4"/>
            <c:spPr>
              <a:solidFill>
                <a:schemeClr val="accent2"/>
              </a:solidFill>
              <a:ln w="380235">
                <a:solidFill>
                  <a:srgbClr val="00A1E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996"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GRAPHS!$D$2:$D$9</c:f>
              <c:numCache>
                <c:formatCode>0.0</c:formatCode>
                <c:ptCount val="8"/>
                <c:pt idx="0">
                  <c:v>3.6</c:v>
                </c:pt>
                <c:pt idx="1">
                  <c:v>3.7</c:v>
                </c:pt>
                <c:pt idx="2">
                  <c:v>3.5</c:v>
                </c:pt>
                <c:pt idx="3">
                  <c:v>3.4</c:v>
                </c:pt>
                <c:pt idx="4">
                  <c:v>3.5</c:v>
                </c:pt>
                <c:pt idx="5">
                  <c:v>3.1</c:v>
                </c:pt>
                <c:pt idx="6">
                  <c:v>2.7</c:v>
                </c:pt>
                <c:pt idx="7">
                  <c:v>3.3</c:v>
                </c:pt>
              </c:numCache>
            </c:numRef>
          </c:xVal>
          <c:yVal>
            <c:numRef>
              <c:f>GRAPHS!$C$2:$C$9</c:f>
              <c:numCache>
                <c:formatCode>0.0</c:formatCode>
                <c:ptCount val="8"/>
                <c:pt idx="0">
                  <c:v>4</c:v>
                </c:pt>
                <c:pt idx="1">
                  <c:v>3.5</c:v>
                </c:pt>
                <c:pt idx="2">
                  <c:v>3</c:v>
                </c:pt>
                <c:pt idx="3">
                  <c:v>2.5</c:v>
                </c:pt>
                <c:pt idx="4">
                  <c:v>2</c:v>
                </c:pt>
                <c:pt idx="5">
                  <c:v>1.5</c:v>
                </c:pt>
                <c:pt idx="6">
                  <c:v>1</c:v>
                </c:pt>
                <c:pt idx="7">
                  <c:v>0.5</c:v>
                </c:pt>
              </c:numCache>
            </c:numRef>
          </c:yVal>
          <c:smooth val="0"/>
          <c:extLst>
            <c:ext xmlns:c16="http://schemas.microsoft.com/office/drawing/2014/chart" uri="{C3380CC4-5D6E-409C-BE32-E72D297353CC}">
              <c16:uniqueId val="{00000001-E649-49CB-AA9D-E0D3A5A7CECC}"/>
            </c:ext>
          </c:extLst>
        </c:ser>
        <c:dLbls>
          <c:showLegendKey val="0"/>
          <c:showVal val="0"/>
          <c:showCatName val="0"/>
          <c:showSerName val="0"/>
          <c:showPercent val="0"/>
          <c:showBubbleSize val="0"/>
        </c:dLbls>
        <c:axId val="1412625072"/>
        <c:axId val="1"/>
      </c:scatterChart>
      <c:valAx>
        <c:axId val="1412625072"/>
        <c:scaling>
          <c:orientation val="minMax"/>
          <c:min val="3"/>
        </c:scaling>
        <c:delete val="1"/>
        <c:axPos val="b"/>
        <c:numFmt formatCode="0.0" sourceLinked="1"/>
        <c:majorTickMark val="out"/>
        <c:minorTickMark val="none"/>
        <c:tickLblPos val="nextTo"/>
        <c:crossAx val="1"/>
        <c:crosses val="autoZero"/>
        <c:crossBetween val="midCat"/>
      </c:valAx>
      <c:valAx>
        <c:axId val="1"/>
        <c:scaling>
          <c:orientation val="minMax"/>
          <c:max val="4"/>
          <c:min val="0.5"/>
        </c:scaling>
        <c:delete val="1"/>
        <c:axPos val="l"/>
        <c:majorGridlines>
          <c:spPr>
            <a:ln w="9506" cap="flat" cmpd="sng" algn="ctr">
              <a:solidFill>
                <a:schemeClr val="tx1">
                  <a:lumMod val="15000"/>
                  <a:lumOff val="85000"/>
                </a:schemeClr>
              </a:solidFill>
              <a:round/>
            </a:ln>
            <a:effectLst/>
          </c:spPr>
        </c:majorGridlines>
        <c:numFmt formatCode="0.0" sourceLinked="1"/>
        <c:majorTickMark val="out"/>
        <c:minorTickMark val="none"/>
        <c:tickLblPos val="nextTo"/>
        <c:crossAx val="1412625072"/>
        <c:crosses val="autoZero"/>
        <c:crossBetween val="midCat"/>
      </c:valAx>
      <c:spPr>
        <a:noFill/>
        <a:ln w="25349">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569502556950254E-2"/>
          <c:y val="0.13080635613215719"/>
          <c:w val="0.94886099488609954"/>
          <c:h val="0.79521065865763041"/>
        </c:manualLayout>
      </c:layout>
      <c:scatterChart>
        <c:scatterStyle val="lineMarker"/>
        <c:varyColors val="0"/>
        <c:ser>
          <c:idx val="0"/>
          <c:order val="0"/>
          <c:tx>
            <c:v>PRE</c:v>
          </c:tx>
          <c:spPr>
            <a:ln w="19024" cap="rnd">
              <a:noFill/>
              <a:round/>
            </a:ln>
            <a:effectLst/>
          </c:spPr>
          <c:marker>
            <c:symbol val="circle"/>
            <c:size val="4"/>
            <c:spPr>
              <a:solidFill>
                <a:schemeClr val="bg1">
                  <a:lumMod val="50000"/>
                </a:schemeClr>
              </a:solidFill>
              <a:ln w="380484">
                <a:solidFill>
                  <a:sysClr val="window" lastClr="FFFFFF">
                    <a:lumMod val="50000"/>
                  </a:sysClr>
                </a:solidFill>
              </a:ln>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0-5495-467A-960A-ABD635F40D18}"/>
                </c:ext>
              </c:extLst>
            </c:dLbl>
            <c:spPr>
              <a:noFill/>
              <a:ln>
                <a:noFill/>
              </a:ln>
              <a:effectLst/>
            </c:spPr>
            <c:txPr>
              <a:bodyPr rot="0" spcFirstLastPara="1" vertOverflow="ellipsis" vert="horz" wrap="square" lIns="38100" tIns="19050" rIns="38100" bIns="19050" anchor="ctr" anchorCtr="1">
                <a:spAutoFit/>
              </a:bodyPr>
              <a:lstStyle/>
              <a:p>
                <a:pPr>
                  <a:defRPr sz="1997"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GRAPHS!$P$2:$P$7</c:f>
              <c:numCache>
                <c:formatCode>General</c:formatCode>
                <c:ptCount val="6"/>
                <c:pt idx="0" formatCode="0.0">
                  <c:v>3</c:v>
                </c:pt>
                <c:pt idx="1">
                  <c:v>3.4</c:v>
                </c:pt>
                <c:pt idx="2">
                  <c:v>3.6</c:v>
                </c:pt>
                <c:pt idx="3">
                  <c:v>3.4</c:v>
                </c:pt>
                <c:pt idx="4">
                  <c:v>3.1</c:v>
                </c:pt>
                <c:pt idx="5">
                  <c:v>3.3</c:v>
                </c:pt>
              </c:numCache>
            </c:numRef>
          </c:xVal>
          <c:yVal>
            <c:numRef>
              <c:f>GRAPHS!$Q$2:$Q$7</c:f>
              <c:numCache>
                <c:formatCode>General</c:formatCode>
                <c:ptCount val="6"/>
                <c:pt idx="0">
                  <c:v>4</c:v>
                </c:pt>
                <c:pt idx="1">
                  <c:v>3.5</c:v>
                </c:pt>
                <c:pt idx="2">
                  <c:v>3</c:v>
                </c:pt>
                <c:pt idx="3">
                  <c:v>2.5</c:v>
                </c:pt>
                <c:pt idx="4">
                  <c:v>2</c:v>
                </c:pt>
                <c:pt idx="5">
                  <c:v>1.5</c:v>
                </c:pt>
              </c:numCache>
            </c:numRef>
          </c:yVal>
          <c:smooth val="0"/>
          <c:extLst>
            <c:ext xmlns:c16="http://schemas.microsoft.com/office/drawing/2014/chart" uri="{C3380CC4-5D6E-409C-BE32-E72D297353CC}">
              <c16:uniqueId val="{00000001-5495-467A-960A-ABD635F40D18}"/>
            </c:ext>
          </c:extLst>
        </c:ser>
        <c:ser>
          <c:idx val="1"/>
          <c:order val="1"/>
          <c:tx>
            <c:v>POST</c:v>
          </c:tx>
          <c:spPr>
            <a:ln w="25366" cap="rnd">
              <a:noFill/>
              <a:round/>
            </a:ln>
            <a:effectLst/>
          </c:spPr>
          <c:marker>
            <c:symbol val="circle"/>
            <c:size val="4"/>
            <c:spPr>
              <a:solidFill>
                <a:srgbClr val="00A1E5"/>
              </a:solidFill>
              <a:ln w="380484">
                <a:solidFill>
                  <a:srgbClr val="00A1E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997" b="1" i="0" u="none" strike="noStrike" kern="1200" baseline="0">
                    <a:solidFill>
                      <a:schemeClr val="bg1"/>
                    </a:solidFill>
                    <a:latin typeface="Tw Cen MT" panose="020B0602020104020603" pitchFamily="34" charset="0"/>
                    <a:ea typeface="+mn-ea"/>
                    <a:cs typeface="+mn-cs"/>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GRAPHS!$R$2:$R$7</c:f>
              <c:numCache>
                <c:formatCode>General</c:formatCode>
                <c:ptCount val="6"/>
                <c:pt idx="0">
                  <c:v>2.8</c:v>
                </c:pt>
                <c:pt idx="1">
                  <c:v>3.3</c:v>
                </c:pt>
                <c:pt idx="2">
                  <c:v>3.6</c:v>
                </c:pt>
                <c:pt idx="3">
                  <c:v>3.4</c:v>
                </c:pt>
                <c:pt idx="4">
                  <c:v>3.1</c:v>
                </c:pt>
                <c:pt idx="5">
                  <c:v>3.2</c:v>
                </c:pt>
              </c:numCache>
            </c:numRef>
          </c:xVal>
          <c:yVal>
            <c:numRef>
              <c:f>GRAPHS!$Q$2:$Q$7</c:f>
              <c:numCache>
                <c:formatCode>General</c:formatCode>
                <c:ptCount val="6"/>
                <c:pt idx="0">
                  <c:v>4</c:v>
                </c:pt>
                <c:pt idx="1">
                  <c:v>3.5</c:v>
                </c:pt>
                <c:pt idx="2">
                  <c:v>3</c:v>
                </c:pt>
                <c:pt idx="3">
                  <c:v>2.5</c:v>
                </c:pt>
                <c:pt idx="4">
                  <c:v>2</c:v>
                </c:pt>
                <c:pt idx="5">
                  <c:v>1.5</c:v>
                </c:pt>
              </c:numCache>
            </c:numRef>
          </c:yVal>
          <c:smooth val="0"/>
          <c:extLst>
            <c:ext xmlns:c16="http://schemas.microsoft.com/office/drawing/2014/chart" uri="{C3380CC4-5D6E-409C-BE32-E72D297353CC}">
              <c16:uniqueId val="{00000002-5495-467A-960A-ABD635F40D18}"/>
            </c:ext>
          </c:extLst>
        </c:ser>
        <c:dLbls>
          <c:showLegendKey val="0"/>
          <c:showVal val="0"/>
          <c:showCatName val="0"/>
          <c:showSerName val="0"/>
          <c:showPercent val="0"/>
          <c:showBubbleSize val="0"/>
        </c:dLbls>
        <c:axId val="278835135"/>
        <c:axId val="1"/>
      </c:scatterChart>
      <c:valAx>
        <c:axId val="278835135"/>
        <c:scaling>
          <c:orientation val="minMax"/>
          <c:max val="3.8"/>
          <c:min val="2.6"/>
        </c:scaling>
        <c:delete val="1"/>
        <c:axPos val="b"/>
        <c:numFmt formatCode="0.0" sourceLinked="1"/>
        <c:majorTickMark val="out"/>
        <c:minorTickMark val="none"/>
        <c:tickLblPos val="nextTo"/>
        <c:crossAx val="1"/>
        <c:crosses val="autoZero"/>
        <c:crossBetween val="midCat"/>
      </c:valAx>
      <c:valAx>
        <c:axId val="1"/>
        <c:scaling>
          <c:orientation val="minMax"/>
          <c:max val="4"/>
          <c:min val="1.5"/>
        </c:scaling>
        <c:delete val="1"/>
        <c:axPos val="l"/>
        <c:majorGridlines>
          <c:spPr>
            <a:ln w="9512" cap="flat" cmpd="sng" algn="ctr">
              <a:solidFill>
                <a:schemeClr val="tx1">
                  <a:lumMod val="15000"/>
                  <a:lumOff val="85000"/>
                </a:schemeClr>
              </a:solidFill>
              <a:round/>
            </a:ln>
            <a:effectLst/>
          </c:spPr>
        </c:majorGridlines>
        <c:numFmt formatCode="General" sourceLinked="1"/>
        <c:majorTickMark val="out"/>
        <c:minorTickMark val="none"/>
        <c:tickLblPos val="nextTo"/>
        <c:crossAx val="278835135"/>
        <c:crosses val="autoZero"/>
        <c:crossBetween val="midCat"/>
      </c:valAx>
      <c:spPr>
        <a:noFill/>
        <a:ln w="25366">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'[1_GNS_Reporting_Spreadsheet.FY16_FY18.xlsx]GRAPHS'!$B$11</c:f>
              <c:strCache>
                <c:ptCount val="1"/>
                <c:pt idx="0">
                  <c:v>Mean</c:v>
                </c:pt>
              </c:strCache>
            </c:strRef>
          </c:tx>
          <c:spPr>
            <a:solidFill>
              <a:srgbClr val="00A1E5"/>
            </a:solidFill>
            <a:ln>
              <a:noFill/>
            </a:ln>
            <a:effectLst/>
          </c:spPr>
          <c:invertIfNegative val="0"/>
          <c:dPt>
            <c:idx val="0"/>
            <c:invertIfNegative val="0"/>
            <c:bubble3D val="0"/>
            <c:spPr>
              <a:solidFill>
                <a:srgbClr val="F15960"/>
              </a:solidFill>
              <a:ln>
                <a:noFill/>
              </a:ln>
              <a:effectLst/>
            </c:spPr>
            <c:extLst>
              <c:ext xmlns:c16="http://schemas.microsoft.com/office/drawing/2014/chart" uri="{C3380CC4-5D6E-409C-BE32-E72D297353CC}">
                <c16:uniqueId val="{00000001-E3D2-4079-A22C-2BD472F135F8}"/>
              </c:ext>
            </c:extLst>
          </c:dPt>
          <c:dPt>
            <c:idx val="1"/>
            <c:invertIfNegative val="0"/>
            <c:bubble3D val="0"/>
            <c:spPr>
              <a:solidFill>
                <a:srgbClr val="F15960"/>
              </a:solidFill>
              <a:ln>
                <a:noFill/>
              </a:ln>
              <a:effectLst/>
            </c:spPr>
            <c:extLst>
              <c:ext xmlns:c16="http://schemas.microsoft.com/office/drawing/2014/chart" uri="{C3380CC4-5D6E-409C-BE32-E72D297353CC}">
                <c16:uniqueId val="{00000003-E3D2-4079-A22C-2BD472F135F8}"/>
              </c:ext>
            </c:extLst>
          </c:dPt>
          <c:dPt>
            <c:idx val="2"/>
            <c:invertIfNegative val="0"/>
            <c:bubble3D val="0"/>
            <c:spPr>
              <a:solidFill>
                <a:srgbClr val="93BE3E"/>
              </a:solidFill>
              <a:ln>
                <a:noFill/>
              </a:ln>
              <a:effectLst/>
            </c:spPr>
            <c:extLst>
              <c:ext xmlns:c16="http://schemas.microsoft.com/office/drawing/2014/chart" uri="{C3380CC4-5D6E-409C-BE32-E72D297353CC}">
                <c16:uniqueId val="{00000005-E3D2-4079-A22C-2BD472F135F8}"/>
              </c:ext>
            </c:extLst>
          </c:dPt>
          <c:dPt>
            <c:idx val="3"/>
            <c:invertIfNegative val="0"/>
            <c:bubble3D val="0"/>
            <c:spPr>
              <a:solidFill>
                <a:srgbClr val="93BE3E"/>
              </a:solidFill>
              <a:ln>
                <a:noFill/>
              </a:ln>
              <a:effectLst/>
            </c:spPr>
            <c:extLst>
              <c:ext xmlns:c16="http://schemas.microsoft.com/office/drawing/2014/chart" uri="{C3380CC4-5D6E-409C-BE32-E72D297353CC}">
                <c16:uniqueId val="{00000007-E3D2-4079-A22C-2BD472F135F8}"/>
              </c:ext>
            </c:extLst>
          </c:dPt>
          <c:dPt>
            <c:idx val="4"/>
            <c:invertIfNegative val="0"/>
            <c:bubble3D val="0"/>
            <c:spPr>
              <a:solidFill>
                <a:srgbClr val="93BE3E"/>
              </a:solidFill>
              <a:ln>
                <a:noFill/>
              </a:ln>
              <a:effectLst/>
            </c:spPr>
            <c:extLst>
              <c:ext xmlns:c16="http://schemas.microsoft.com/office/drawing/2014/chart" uri="{C3380CC4-5D6E-409C-BE32-E72D297353CC}">
                <c16:uniqueId val="{00000009-E3D2-4079-A22C-2BD472F135F8}"/>
              </c:ext>
            </c:extLst>
          </c:dPt>
          <c:dPt>
            <c:idx val="5"/>
            <c:invertIfNegative val="0"/>
            <c:bubble3D val="0"/>
            <c:spPr>
              <a:solidFill>
                <a:srgbClr val="93BE3E"/>
              </a:solidFill>
              <a:ln>
                <a:noFill/>
              </a:ln>
              <a:effectLst/>
            </c:spPr>
            <c:extLst>
              <c:ext xmlns:c16="http://schemas.microsoft.com/office/drawing/2014/chart" uri="{C3380CC4-5D6E-409C-BE32-E72D297353CC}">
                <c16:uniqueId val="{0000000B-E3D2-4079-A22C-2BD472F135F8}"/>
              </c:ext>
            </c:extLst>
          </c:dPt>
          <c:dPt>
            <c:idx val="6"/>
            <c:invertIfNegative val="0"/>
            <c:bubble3D val="0"/>
            <c:spPr>
              <a:solidFill>
                <a:srgbClr val="93BE3E"/>
              </a:solidFill>
              <a:ln>
                <a:noFill/>
              </a:ln>
              <a:effectLst/>
            </c:spPr>
            <c:extLst>
              <c:ext xmlns:c16="http://schemas.microsoft.com/office/drawing/2014/chart" uri="{C3380CC4-5D6E-409C-BE32-E72D297353CC}">
                <c16:uniqueId val="{0000000D-E3D2-4079-A22C-2BD472F135F8}"/>
              </c:ext>
            </c:extLst>
          </c:dPt>
          <c:dLbls>
            <c:dLbl>
              <c:idx val="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15960"/>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1-E3D2-4079-A22C-2BD472F135F8}"/>
                </c:ext>
              </c:extLst>
            </c:dLbl>
            <c:dLbl>
              <c:idx val="1"/>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15960"/>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3-E3D2-4079-A22C-2BD472F135F8}"/>
                </c:ext>
              </c:extLst>
            </c:dLbl>
            <c:dLbl>
              <c:idx val="2"/>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5-E3D2-4079-A22C-2BD472F135F8}"/>
                </c:ext>
              </c:extLst>
            </c:dLbl>
            <c:dLbl>
              <c:idx val="3"/>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7-E3D2-4079-A22C-2BD472F135F8}"/>
                </c:ext>
              </c:extLst>
            </c:dLbl>
            <c:dLbl>
              <c:idx val="4"/>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9-E3D2-4079-A22C-2BD472F135F8}"/>
                </c:ext>
              </c:extLst>
            </c:dLbl>
            <c:dLbl>
              <c:idx val="5"/>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B-E3D2-4079-A22C-2BD472F135F8}"/>
                </c:ext>
              </c:extLst>
            </c:dLbl>
            <c:dLbl>
              <c:idx val="6"/>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D-E3D2-4079-A22C-2BD472F135F8}"/>
                </c:ext>
              </c:extLst>
            </c:dLbl>
            <c:dLbl>
              <c:idx val="7"/>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A1E5"/>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E-E3D2-4079-A22C-2BD472F135F8}"/>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'[1_GNS_Reporting_Spreadsheet.FY16_FY18.xlsx]GRAPHS'!$A$12:$A$19</c:f>
              <c:strCache>
                <c:ptCount val="8"/>
                <c:pt idx="0">
                  <c:v>Policy</c:v>
                </c:pt>
                <c:pt idx="1">
                  <c:v>Educational &amp; Professional Development</c:v>
                </c:pt>
                <c:pt idx="2">
                  <c:v>Menus &amp; Variety</c:v>
                </c:pt>
                <c:pt idx="3">
                  <c:v>Feeding Practices</c:v>
                </c:pt>
                <c:pt idx="4">
                  <c:v>Feeding Environment</c:v>
                </c:pt>
                <c:pt idx="5">
                  <c:v>Beverages Provided</c:v>
                </c:pt>
                <c:pt idx="6">
                  <c:v>Foods Provided</c:v>
                </c:pt>
                <c:pt idx="7">
                  <c:v>TOTAL SCORE</c:v>
                </c:pt>
              </c:strCache>
            </c:strRef>
          </c:cat>
          <c:val>
            <c:numRef>
              <c:f>'[1_GNS_Reporting_Spreadsheet.FY16_FY18.xlsx]GRAPHS'!$B$12:$B$19</c:f>
              <c:numCache>
                <c:formatCode>0.0</c:formatCode>
                <c:ptCount val="8"/>
                <c:pt idx="0">
                  <c:v>3</c:v>
                </c:pt>
                <c:pt idx="1">
                  <c:v>3.2</c:v>
                </c:pt>
                <c:pt idx="2">
                  <c:v>3.6</c:v>
                </c:pt>
                <c:pt idx="3">
                  <c:v>3.5</c:v>
                </c:pt>
                <c:pt idx="4">
                  <c:v>3.6</c:v>
                </c:pt>
                <c:pt idx="5" formatCode="General">
                  <c:v>3.7</c:v>
                </c:pt>
                <c:pt idx="6">
                  <c:v>3.6</c:v>
                </c:pt>
                <c:pt idx="7">
                  <c:v>3.4</c:v>
                </c:pt>
              </c:numCache>
            </c:numRef>
          </c:val>
          <c:extLst>
            <c:ext xmlns:c16="http://schemas.microsoft.com/office/drawing/2014/chart" uri="{C3380CC4-5D6E-409C-BE32-E72D297353CC}">
              <c16:uniqueId val="{0000000F-E3D2-4079-A22C-2BD472F135F8}"/>
            </c:ext>
          </c:extLst>
        </c:ser>
        <c:dLbls>
          <c:showLegendKey val="0"/>
          <c:showVal val="0"/>
          <c:showCatName val="0"/>
          <c:showSerName val="0"/>
          <c:showPercent val="0"/>
          <c:showBubbleSize val="0"/>
        </c:dLbls>
        <c:gapWidth val="50"/>
        <c:axId val="1139232704"/>
        <c:axId val="1139228128"/>
      </c:barChart>
      <c:catAx>
        <c:axId val="1139232704"/>
        <c:scaling>
          <c:orientation val="minMax"/>
        </c:scaling>
        <c:delete val="1"/>
        <c:axPos val="l"/>
        <c:numFmt formatCode="General" sourceLinked="1"/>
        <c:majorTickMark val="none"/>
        <c:minorTickMark val="none"/>
        <c:tickLblPos val="nextTo"/>
        <c:crossAx val="1139228128"/>
        <c:crosses val="autoZero"/>
        <c:auto val="1"/>
        <c:lblAlgn val="ctr"/>
        <c:lblOffset val="100"/>
        <c:noMultiLvlLbl val="0"/>
      </c:catAx>
      <c:valAx>
        <c:axId val="1139228128"/>
        <c:scaling>
          <c:orientation val="minMax"/>
          <c:max val="4"/>
          <c:min val="0"/>
        </c:scaling>
        <c:delete val="1"/>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1139232704"/>
        <c:crosses val="autoZero"/>
        <c:crossBetween val="between"/>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764387210219414E-2"/>
          <c:y val="5.0925925925925923E-2"/>
          <c:w val="0.85742503994065955"/>
          <c:h val="0.8416746864975212"/>
        </c:manualLayout>
      </c:layout>
      <c:barChart>
        <c:barDir val="bar"/>
        <c:grouping val="clustered"/>
        <c:varyColors val="0"/>
        <c:ser>
          <c:idx val="0"/>
          <c:order val="0"/>
          <c:tx>
            <c:strRef>
              <c:f>'[1_GNS_Reporting_Spreadsheet.FY16_FY18.xlsx]GRAPHS'!$B$21</c:f>
              <c:strCache>
                <c:ptCount val="1"/>
                <c:pt idx="0">
                  <c:v>Mean</c:v>
                </c:pt>
              </c:strCache>
            </c:strRef>
          </c:tx>
          <c:spPr>
            <a:solidFill>
              <a:schemeClr val="accent1"/>
            </a:solidFill>
            <a:ln>
              <a:noFill/>
            </a:ln>
            <a:effectLst/>
          </c:spPr>
          <c:invertIfNegative val="0"/>
          <c:dPt>
            <c:idx val="0"/>
            <c:invertIfNegative val="0"/>
            <c:bubble3D val="0"/>
            <c:spPr>
              <a:solidFill>
                <a:srgbClr val="F15960"/>
              </a:solidFill>
              <a:ln>
                <a:noFill/>
              </a:ln>
              <a:effectLst/>
            </c:spPr>
            <c:extLst>
              <c:ext xmlns:c16="http://schemas.microsoft.com/office/drawing/2014/chart" uri="{C3380CC4-5D6E-409C-BE32-E72D297353CC}">
                <c16:uniqueId val="{00000001-EBAE-456F-A5FB-ED0FB7071C4E}"/>
              </c:ext>
            </c:extLst>
          </c:dPt>
          <c:dPt>
            <c:idx val="1"/>
            <c:invertIfNegative val="0"/>
            <c:bubble3D val="0"/>
            <c:spPr>
              <a:solidFill>
                <a:srgbClr val="F15960"/>
              </a:solidFill>
              <a:ln>
                <a:noFill/>
              </a:ln>
              <a:effectLst/>
            </c:spPr>
            <c:extLst>
              <c:ext xmlns:c16="http://schemas.microsoft.com/office/drawing/2014/chart" uri="{C3380CC4-5D6E-409C-BE32-E72D297353CC}">
                <c16:uniqueId val="{00000003-EBAE-456F-A5FB-ED0FB7071C4E}"/>
              </c:ext>
            </c:extLst>
          </c:dPt>
          <c:dPt>
            <c:idx val="2"/>
            <c:invertIfNegative val="0"/>
            <c:bubble3D val="0"/>
            <c:spPr>
              <a:solidFill>
                <a:srgbClr val="93BE3E"/>
              </a:solidFill>
              <a:ln>
                <a:noFill/>
              </a:ln>
              <a:effectLst/>
            </c:spPr>
            <c:extLst>
              <c:ext xmlns:c16="http://schemas.microsoft.com/office/drawing/2014/chart" uri="{C3380CC4-5D6E-409C-BE32-E72D297353CC}">
                <c16:uniqueId val="{00000005-EBAE-456F-A5FB-ED0FB7071C4E}"/>
              </c:ext>
            </c:extLst>
          </c:dPt>
          <c:dPt>
            <c:idx val="3"/>
            <c:invertIfNegative val="0"/>
            <c:bubble3D val="0"/>
            <c:spPr>
              <a:solidFill>
                <a:srgbClr val="F15960"/>
              </a:solidFill>
              <a:ln>
                <a:noFill/>
              </a:ln>
              <a:effectLst/>
            </c:spPr>
            <c:extLst>
              <c:ext xmlns:c16="http://schemas.microsoft.com/office/drawing/2014/chart" uri="{C3380CC4-5D6E-409C-BE32-E72D297353CC}">
                <c16:uniqueId val="{00000007-EBAE-456F-A5FB-ED0FB7071C4E}"/>
              </c:ext>
            </c:extLst>
          </c:dPt>
          <c:dPt>
            <c:idx val="4"/>
            <c:invertIfNegative val="0"/>
            <c:bubble3D val="0"/>
            <c:spPr>
              <a:solidFill>
                <a:srgbClr val="604C79"/>
              </a:solidFill>
              <a:ln>
                <a:solidFill>
                  <a:srgbClr val="604C79"/>
                </a:solidFill>
              </a:ln>
              <a:effectLst/>
            </c:spPr>
            <c:extLst>
              <c:ext xmlns:c16="http://schemas.microsoft.com/office/drawing/2014/chart" uri="{C3380CC4-5D6E-409C-BE32-E72D297353CC}">
                <c16:uniqueId val="{00000009-EBAE-456F-A5FB-ED0FB7071C4E}"/>
              </c:ext>
            </c:extLst>
          </c:dPt>
          <c:dPt>
            <c:idx val="5"/>
            <c:invertIfNegative val="0"/>
            <c:bubble3D val="0"/>
            <c:spPr>
              <a:solidFill>
                <a:srgbClr val="00A1E5"/>
              </a:solidFill>
              <a:ln>
                <a:noFill/>
              </a:ln>
              <a:effectLst/>
            </c:spPr>
            <c:extLst>
              <c:ext xmlns:c16="http://schemas.microsoft.com/office/drawing/2014/chart" uri="{C3380CC4-5D6E-409C-BE32-E72D297353CC}">
                <c16:uniqueId val="{0000000B-EBAE-456F-A5FB-ED0FB7071C4E}"/>
              </c:ext>
            </c:extLst>
          </c:dPt>
          <c:dLbls>
            <c:dLbl>
              <c:idx val="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15960"/>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1-EBAE-456F-A5FB-ED0FB7071C4E}"/>
                </c:ext>
              </c:extLst>
            </c:dLbl>
            <c:dLbl>
              <c:idx val="1"/>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15960"/>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3-EBAE-456F-A5FB-ED0FB7071C4E}"/>
                </c:ext>
              </c:extLst>
            </c:dLbl>
            <c:dLbl>
              <c:idx val="2"/>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93BE3E"/>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5-EBAE-456F-A5FB-ED0FB7071C4E}"/>
                </c:ext>
              </c:extLst>
            </c:dLbl>
            <c:dLbl>
              <c:idx val="3"/>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F15960"/>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7-EBAE-456F-A5FB-ED0FB7071C4E}"/>
                </c:ext>
              </c:extLst>
            </c:dLbl>
            <c:dLbl>
              <c:idx val="4"/>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604C79"/>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9-EBAE-456F-A5FB-ED0FB7071C4E}"/>
                </c:ext>
              </c:extLst>
            </c:dLbl>
            <c:dLbl>
              <c:idx val="5"/>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A1E5"/>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B-EBAE-456F-A5FB-ED0FB7071C4E}"/>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Tw Cen MT" panose="020B0602020104020603"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'[1_GNS_Reporting_Spreadsheet.FY16_FY18.xlsx]GRAPHS'!$A$22:$A$27</c:f>
              <c:strCache>
                <c:ptCount val="6"/>
                <c:pt idx="0">
                  <c:v>Policy</c:v>
                </c:pt>
                <c:pt idx="1">
                  <c:v>Educational &amp; Professional Development</c:v>
                </c:pt>
                <c:pt idx="2">
                  <c:v>Teacher Practices</c:v>
                </c:pt>
                <c:pt idx="3">
                  <c:v>Indoor Play Environment</c:v>
                </c:pt>
                <c:pt idx="4">
                  <c:v>Time Provided</c:v>
                </c:pt>
                <c:pt idx="5">
                  <c:v>TOTAL SCORE</c:v>
                </c:pt>
              </c:strCache>
            </c:strRef>
          </c:cat>
          <c:val>
            <c:numRef>
              <c:f>'[1_GNS_Reporting_Spreadsheet.FY16_FY18.xlsx]GRAPHS'!$B$22:$B$27</c:f>
              <c:numCache>
                <c:formatCode>General</c:formatCode>
                <c:ptCount val="6"/>
                <c:pt idx="0">
                  <c:v>3.2</c:v>
                </c:pt>
                <c:pt idx="1">
                  <c:v>3.3</c:v>
                </c:pt>
                <c:pt idx="2">
                  <c:v>3.6</c:v>
                </c:pt>
                <c:pt idx="3">
                  <c:v>3.2</c:v>
                </c:pt>
                <c:pt idx="4">
                  <c:v>2.9</c:v>
                </c:pt>
                <c:pt idx="5">
                  <c:v>3.2</c:v>
                </c:pt>
              </c:numCache>
            </c:numRef>
          </c:val>
          <c:extLst>
            <c:ext xmlns:c16="http://schemas.microsoft.com/office/drawing/2014/chart" uri="{C3380CC4-5D6E-409C-BE32-E72D297353CC}">
              <c16:uniqueId val="{0000000C-EBAE-456F-A5FB-ED0FB7071C4E}"/>
            </c:ext>
          </c:extLst>
        </c:ser>
        <c:dLbls>
          <c:dLblPos val="outEnd"/>
          <c:showLegendKey val="0"/>
          <c:showVal val="1"/>
          <c:showCatName val="0"/>
          <c:showSerName val="0"/>
          <c:showPercent val="0"/>
          <c:showBubbleSize val="0"/>
        </c:dLbls>
        <c:gapWidth val="50"/>
        <c:axId val="1084322976"/>
        <c:axId val="1084323392"/>
      </c:barChart>
      <c:catAx>
        <c:axId val="1084322976"/>
        <c:scaling>
          <c:orientation val="minMax"/>
        </c:scaling>
        <c:delete val="1"/>
        <c:axPos val="l"/>
        <c:numFmt formatCode="General" sourceLinked="1"/>
        <c:majorTickMark val="none"/>
        <c:minorTickMark val="none"/>
        <c:tickLblPos val="nextTo"/>
        <c:crossAx val="1084323392"/>
        <c:crosses val="autoZero"/>
        <c:auto val="1"/>
        <c:lblAlgn val="ctr"/>
        <c:lblOffset val="100"/>
        <c:noMultiLvlLbl val="0"/>
      </c:catAx>
      <c:valAx>
        <c:axId val="1084323392"/>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08432297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46">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rnd">
        <a:solidFill>
          <a:schemeClr val="dk1">
            <a:lumMod val="20000"/>
            <a:lumOff val="80000"/>
          </a:schemeClr>
        </a:solidFill>
        <a:round/>
      </a:ln>
    </cs:spPr>
    <cs:defRPr sz="900" kern="120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effectRef idx="1"/>
    <cs:fontRef idx="minor">
      <a:schemeClr val="dk1"/>
    </cs:fontRef>
    <cs:spPr>
      <a:ln w="9525" cap="flat" cmpd="sng" algn="ctr">
        <a:solidFill>
          <a:schemeClr val="phClr">
            <a:alpha val="70000"/>
          </a:schemeClr>
        </a:solidFill>
        <a:prstDash val="sysDot"/>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rnd">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rnd">
        <a:solidFill>
          <a:schemeClr val="dk1">
            <a:lumMod val="65000"/>
            <a:lumOff val="35000"/>
          </a:schemeClr>
        </a:solidFill>
        <a:round/>
      </a:ln>
    </cs:spPr>
  </cs:downBar>
  <cs:dropLine>
    <cs:lnRef idx="0"/>
    <cs:fillRef idx="0"/>
    <cs:effectRef idx="0"/>
    <cs:fontRef idx="minor">
      <a:schemeClr val="dk1"/>
    </cs:fontRef>
    <cs:spPr>
      <a:ln w="9525" cap="rnd">
        <a:solidFill>
          <a:schemeClr val="dk1">
            <a:lumMod val="35000"/>
            <a:lumOff val="65000"/>
          </a:schemeClr>
        </a:solidFill>
        <a:round/>
      </a:ln>
    </cs:spPr>
  </cs:dropLine>
  <cs:errorBar>
    <cs:lnRef idx="0"/>
    <cs:fillRef idx="0"/>
    <cs:effectRef idx="0"/>
    <cs:fontRef idx="minor">
      <a:schemeClr val="dk1"/>
    </cs:fontRef>
    <cs:spPr>
      <a:ln w="9525" cap="rnd">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rnd">
        <a:solidFill>
          <a:schemeClr val="dk1">
            <a:lumMod val="35000"/>
            <a:lumOff val="65000"/>
          </a:schemeClr>
        </a:solidFill>
        <a:round/>
      </a:ln>
    </cs:spPr>
  </cs:hiLoLine>
  <cs:leaderLine>
    <cs:lnRef idx="0"/>
    <cs:fillRef idx="0"/>
    <cs:effectRef idx="0"/>
    <cs:fontRef idx="minor">
      <a:schemeClr val="dk1"/>
    </cs:fontRef>
    <cs:spPr>
      <a:ln w="9525" cap="rnd">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spc="0" baseline="0"/>
  </cs:legend>
  <cs:plotArea>
    <cs:lnRef idx="0"/>
    <cs:fillRef idx="0"/>
    <cs:effectRef idx="0"/>
    <cs:fontRef idx="minor">
      <a:schemeClr val="dk1"/>
    </cs:fontRef>
    <cs:spPr>
      <a:gradFill>
        <a:gsLst>
          <a:gs pos="100000">
            <a:schemeClr val="lt1">
              <a:lumMod val="95000"/>
            </a:schemeClr>
          </a:gs>
          <a:gs pos="0">
            <a:schemeClr val="lt1">
              <a:alpha val="0"/>
            </a:schemeClr>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rnd">
        <a:solidFill>
          <a:schemeClr val="dk1">
            <a:lumMod val="20000"/>
            <a:lumOff val="80000"/>
          </a:schemeClr>
        </a:solidFill>
        <a:round/>
      </a:ln>
    </cs:spPr>
    <cs:defRPr sz="900" kern="1200"/>
  </cs:seriesAxis>
  <cs:seriesLine>
    <cs:lnRef idx="0"/>
    <cs:fillRef idx="0"/>
    <cs:effectRef idx="0"/>
    <cs:fontRef idx="minor">
      <a:schemeClr val="dk1"/>
    </cs:fontRef>
    <cs:spPr>
      <a:ln w="9525" cap="rnd">
        <a:solidFill>
          <a:schemeClr val="dk1">
            <a:lumMod val="35000"/>
            <a:lumOff val="65000"/>
          </a:schemeClr>
        </a:solidFill>
        <a:round/>
      </a:ln>
    </cs:spPr>
  </cs:seriesLine>
  <cs:title>
    <cs:lnRef idx="0"/>
    <cs:fillRef idx="0"/>
    <cs:effectRef idx="0"/>
    <cs:fontRef idx="minor">
      <a:schemeClr val="dk1">
        <a:lumMod val="50000"/>
        <a:lumOff val="50000"/>
      </a:schemeClr>
    </cs:fontRef>
    <cs:defRPr sz="1400"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cs:spPr>
  </cs:upBar>
  <cs:valueAxis>
    <cs:lnRef idx="0"/>
    <cs:fillRef idx="0"/>
    <cs:effectRef idx="0"/>
    <cs:fontRef idx="minor">
      <a:schemeClr val="dk1">
        <a:lumMod val="65000"/>
        <a:lumOff val="35000"/>
      </a:schemeClr>
    </cs:fontRef>
    <cs:spPr>
      <a:ln w="9525" cap="rnd">
        <a:solidFill>
          <a:schemeClr val="dk1">
            <a:lumMod val="25000"/>
            <a:lumOff val="75000"/>
          </a:schemeClr>
        </a:solidFill>
        <a:round/>
      </a:ln>
    </cs:spPr>
    <cs:defRPr sz="900" kern="1200" spc="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D3151A-6076-4BFF-8A8D-5D474B5B8511}" type="doc">
      <dgm:prSet loTypeId="urn:microsoft.com/office/officeart/2005/8/layout/hProcess11" loCatId="process" qsTypeId="urn:microsoft.com/office/officeart/2005/8/quickstyle/3d2" qsCatId="3D" csTypeId="urn:microsoft.com/office/officeart/2005/8/colors/accent3_2" csCatId="accent3" phldr="1"/>
      <dgm:spPr/>
      <dgm:t>
        <a:bodyPr/>
        <a:lstStyle/>
        <a:p>
          <a:endParaRPr lang="en-US"/>
        </a:p>
      </dgm:t>
    </dgm:pt>
    <dgm:pt modelId="{4942B83D-947D-4E4A-B520-C399A4A57367}">
      <dgm:prSet phldrT="[Text]" custT="1"/>
      <dgm:spPr/>
      <dgm:t>
        <a:bodyPr/>
        <a:lstStyle/>
        <a:p>
          <a:r>
            <a:rPr lang="en-US" sz="3200" b="1" dirty="0">
              <a:solidFill>
                <a:srgbClr val="FFFF00"/>
              </a:solidFill>
            </a:rPr>
            <a:t>FY16</a:t>
          </a:r>
        </a:p>
      </dgm:t>
    </dgm:pt>
    <dgm:pt modelId="{9B520F49-0C52-4385-A88E-FAC53BD99666}" type="parTrans" cxnId="{948801F4-173C-42CE-A094-263540ACF3F1}">
      <dgm:prSet/>
      <dgm:spPr/>
      <dgm:t>
        <a:bodyPr/>
        <a:lstStyle/>
        <a:p>
          <a:endParaRPr lang="en-US"/>
        </a:p>
      </dgm:t>
    </dgm:pt>
    <dgm:pt modelId="{62284A6F-EE29-44B1-A1AE-86A3EE31FE4E}" type="sibTrans" cxnId="{948801F4-173C-42CE-A094-263540ACF3F1}">
      <dgm:prSet/>
      <dgm:spPr/>
      <dgm:t>
        <a:bodyPr/>
        <a:lstStyle/>
        <a:p>
          <a:endParaRPr lang="en-US"/>
        </a:p>
      </dgm:t>
    </dgm:pt>
    <dgm:pt modelId="{BB2D01C4-2551-4949-ABCE-6CD5C9922ABB}">
      <dgm:prSet phldrT="[Text]" custT="1"/>
      <dgm:spPr/>
      <dgm:t>
        <a:bodyPr/>
        <a:lstStyle/>
        <a:p>
          <a:r>
            <a:rPr lang="en-US" sz="2000" dirty="0">
              <a:solidFill>
                <a:schemeClr val="bg1"/>
              </a:solidFill>
            </a:rPr>
            <a:t>You submitted 57 LWPs &amp; received back results</a:t>
          </a:r>
        </a:p>
      </dgm:t>
    </dgm:pt>
    <dgm:pt modelId="{250AEC45-21AB-4474-AF47-E75337FF1A9B}" type="parTrans" cxnId="{2EA30AB3-B7E3-4186-AC0F-694CD3DF88EA}">
      <dgm:prSet/>
      <dgm:spPr/>
      <dgm:t>
        <a:bodyPr/>
        <a:lstStyle/>
        <a:p>
          <a:endParaRPr lang="en-US"/>
        </a:p>
      </dgm:t>
    </dgm:pt>
    <dgm:pt modelId="{F7A72322-3A86-474A-96D4-9D08D04CCC95}" type="sibTrans" cxnId="{2EA30AB3-B7E3-4186-AC0F-694CD3DF88EA}">
      <dgm:prSet/>
      <dgm:spPr/>
      <dgm:t>
        <a:bodyPr/>
        <a:lstStyle/>
        <a:p>
          <a:endParaRPr lang="en-US"/>
        </a:p>
      </dgm:t>
    </dgm:pt>
    <dgm:pt modelId="{A5A8445E-9C20-47EB-BA65-1BEB5CEF2024}">
      <dgm:prSet phldrT="[Text]" custT="1"/>
      <dgm:spPr/>
      <dgm:t>
        <a:bodyPr/>
        <a:lstStyle/>
        <a:p>
          <a:r>
            <a:rPr lang="en-US" sz="3200" b="1" dirty="0">
              <a:solidFill>
                <a:srgbClr val="FF66FF"/>
              </a:solidFill>
            </a:rPr>
            <a:t>FY18</a:t>
          </a:r>
        </a:p>
      </dgm:t>
    </dgm:pt>
    <dgm:pt modelId="{FF66A98E-CE42-449E-AF53-BA0620418C97}" type="parTrans" cxnId="{3ED8F985-C8D1-419C-A13B-EA7A2DDA0C65}">
      <dgm:prSet/>
      <dgm:spPr/>
      <dgm:t>
        <a:bodyPr/>
        <a:lstStyle/>
        <a:p>
          <a:endParaRPr lang="en-US"/>
        </a:p>
      </dgm:t>
    </dgm:pt>
    <dgm:pt modelId="{7D47AD3B-8951-4024-AB9A-21C91CA571A4}" type="sibTrans" cxnId="{3ED8F985-C8D1-419C-A13B-EA7A2DDA0C65}">
      <dgm:prSet/>
      <dgm:spPr/>
      <dgm:t>
        <a:bodyPr/>
        <a:lstStyle/>
        <a:p>
          <a:endParaRPr lang="en-US"/>
        </a:p>
      </dgm:t>
    </dgm:pt>
    <dgm:pt modelId="{593FB8E9-141A-4A97-8013-8623D7EAF50E}">
      <dgm:prSet phldrT="[Text]" custT="1"/>
      <dgm:spPr/>
      <dgm:t>
        <a:bodyPr/>
        <a:lstStyle/>
        <a:p>
          <a:r>
            <a:rPr lang="en-US" sz="2000" dirty="0">
              <a:solidFill>
                <a:schemeClr val="bg1"/>
              </a:solidFill>
            </a:rPr>
            <a:t>The SET re-scored LWPs to assess changes</a:t>
          </a:r>
        </a:p>
      </dgm:t>
    </dgm:pt>
    <dgm:pt modelId="{B14D37AF-01EB-42D9-9B01-E931D1E5245E}" type="parTrans" cxnId="{98972CC0-5736-4D2E-83D4-5D9F8805F233}">
      <dgm:prSet/>
      <dgm:spPr/>
      <dgm:t>
        <a:bodyPr/>
        <a:lstStyle/>
        <a:p>
          <a:endParaRPr lang="en-US"/>
        </a:p>
      </dgm:t>
    </dgm:pt>
    <dgm:pt modelId="{439D8E89-0EAC-41E6-847E-3B6CE7AE5824}" type="sibTrans" cxnId="{98972CC0-5736-4D2E-83D4-5D9F8805F233}">
      <dgm:prSet/>
      <dgm:spPr/>
      <dgm:t>
        <a:bodyPr/>
        <a:lstStyle/>
        <a:p>
          <a:endParaRPr lang="en-US"/>
        </a:p>
      </dgm:t>
    </dgm:pt>
    <dgm:pt modelId="{54AD025F-470A-4835-917A-F52CDD846975}">
      <dgm:prSet phldrT="[Text]" custT="1"/>
      <dgm:spPr/>
      <dgm:t>
        <a:bodyPr/>
        <a:lstStyle/>
        <a:p>
          <a:r>
            <a:rPr lang="en-US" sz="3200" b="1" dirty="0">
              <a:solidFill>
                <a:srgbClr val="87D200"/>
              </a:solidFill>
            </a:rPr>
            <a:t>FY17</a:t>
          </a:r>
        </a:p>
      </dgm:t>
    </dgm:pt>
    <dgm:pt modelId="{445F8B41-958D-4016-B677-52DB2FCE8865}" type="parTrans" cxnId="{E21FA34B-733B-4883-B219-7D2D1DC3F045}">
      <dgm:prSet/>
      <dgm:spPr/>
      <dgm:t>
        <a:bodyPr/>
        <a:lstStyle/>
        <a:p>
          <a:endParaRPr lang="en-US"/>
        </a:p>
      </dgm:t>
    </dgm:pt>
    <dgm:pt modelId="{8EBE0633-6320-4486-A56E-9E84494FE122}" type="sibTrans" cxnId="{E21FA34B-733B-4883-B219-7D2D1DC3F045}">
      <dgm:prSet/>
      <dgm:spPr/>
      <dgm:t>
        <a:bodyPr/>
        <a:lstStyle/>
        <a:p>
          <a:endParaRPr lang="en-US"/>
        </a:p>
      </dgm:t>
    </dgm:pt>
    <dgm:pt modelId="{A5F4F972-7385-4FAD-9971-B50520F75B99}">
      <dgm:prSet phldrT="[Text]" custT="1"/>
      <dgm:spPr/>
      <dgm:t>
        <a:bodyPr/>
        <a:lstStyle/>
        <a:p>
          <a:r>
            <a:rPr lang="en-US" sz="2000" dirty="0">
              <a:solidFill>
                <a:schemeClr val="bg1"/>
              </a:solidFill>
            </a:rPr>
            <a:t>You continued to share results with districts</a:t>
          </a:r>
        </a:p>
      </dgm:t>
    </dgm:pt>
    <dgm:pt modelId="{60299289-5AB3-41EE-AA09-9FF2D067E9B4}" type="parTrans" cxnId="{05B83730-1D96-4160-BE70-357BD6DE09C8}">
      <dgm:prSet/>
      <dgm:spPr/>
      <dgm:t>
        <a:bodyPr/>
        <a:lstStyle/>
        <a:p>
          <a:endParaRPr lang="en-US"/>
        </a:p>
      </dgm:t>
    </dgm:pt>
    <dgm:pt modelId="{429C613F-A92D-45B8-AE3A-01AE295C99A6}" type="sibTrans" cxnId="{05B83730-1D96-4160-BE70-357BD6DE09C8}">
      <dgm:prSet/>
      <dgm:spPr/>
      <dgm:t>
        <a:bodyPr/>
        <a:lstStyle/>
        <a:p>
          <a:endParaRPr lang="en-US"/>
        </a:p>
      </dgm:t>
    </dgm:pt>
    <dgm:pt modelId="{108869B2-8C03-4DB7-8B8C-92D6B7C3D8B0}" type="pres">
      <dgm:prSet presAssocID="{D7D3151A-6076-4BFF-8A8D-5D474B5B8511}" presName="Name0" presStyleCnt="0">
        <dgm:presLayoutVars>
          <dgm:dir/>
          <dgm:resizeHandles val="exact"/>
        </dgm:presLayoutVars>
      </dgm:prSet>
      <dgm:spPr/>
    </dgm:pt>
    <dgm:pt modelId="{85CD915B-D5F1-4B31-9821-AC79FF5F77A0}" type="pres">
      <dgm:prSet presAssocID="{D7D3151A-6076-4BFF-8A8D-5D474B5B8511}" presName="arrow" presStyleLbl="bgShp" presStyleIdx="0" presStyleCnt="1"/>
      <dgm:spPr/>
    </dgm:pt>
    <dgm:pt modelId="{6292EF1E-CBCC-4E4F-8B55-693B86B024E5}" type="pres">
      <dgm:prSet presAssocID="{D7D3151A-6076-4BFF-8A8D-5D474B5B8511}" presName="points" presStyleCnt="0"/>
      <dgm:spPr/>
    </dgm:pt>
    <dgm:pt modelId="{6355DDC9-463B-47DB-8877-257F372F70E5}" type="pres">
      <dgm:prSet presAssocID="{4942B83D-947D-4E4A-B520-C399A4A57367}" presName="compositeA" presStyleCnt="0"/>
      <dgm:spPr/>
    </dgm:pt>
    <dgm:pt modelId="{6491B74D-6CF3-4A6D-94BD-F7408DF5973C}" type="pres">
      <dgm:prSet presAssocID="{4942B83D-947D-4E4A-B520-C399A4A57367}" presName="textA" presStyleLbl="revTx" presStyleIdx="0" presStyleCnt="3" custScaleX="791097">
        <dgm:presLayoutVars>
          <dgm:bulletEnabled val="1"/>
        </dgm:presLayoutVars>
      </dgm:prSet>
      <dgm:spPr/>
    </dgm:pt>
    <dgm:pt modelId="{C713D80D-0F94-4F37-B707-0C5DE18F57C6}" type="pres">
      <dgm:prSet presAssocID="{4942B83D-947D-4E4A-B520-C399A4A57367}" presName="circleA" presStyleLbl="node1" presStyleIdx="0" presStyleCnt="3"/>
      <dgm:spPr>
        <a:solidFill>
          <a:srgbClr val="FFC000"/>
        </a:solidFill>
      </dgm:spPr>
    </dgm:pt>
    <dgm:pt modelId="{FD52FA72-AD12-482D-A708-5F96370DBEC5}" type="pres">
      <dgm:prSet presAssocID="{4942B83D-947D-4E4A-B520-C399A4A57367}" presName="spaceA" presStyleCnt="0"/>
      <dgm:spPr/>
    </dgm:pt>
    <dgm:pt modelId="{EAB3C41A-F1CE-4BB4-9A6F-51D6038B5EAF}" type="pres">
      <dgm:prSet presAssocID="{62284A6F-EE29-44B1-A1AE-86A3EE31FE4E}" presName="space" presStyleCnt="0"/>
      <dgm:spPr/>
    </dgm:pt>
    <dgm:pt modelId="{0285F0BD-3987-488D-AF59-16970D6B32D3}" type="pres">
      <dgm:prSet presAssocID="{54AD025F-470A-4835-917A-F52CDD846975}" presName="compositeB" presStyleCnt="0"/>
      <dgm:spPr/>
    </dgm:pt>
    <dgm:pt modelId="{F04EC575-5EE0-45AC-9996-3A65C8651E10}" type="pres">
      <dgm:prSet presAssocID="{54AD025F-470A-4835-917A-F52CDD846975}" presName="textB" presStyleLbl="revTx" presStyleIdx="1" presStyleCnt="3" custScaleX="745565">
        <dgm:presLayoutVars>
          <dgm:bulletEnabled val="1"/>
        </dgm:presLayoutVars>
      </dgm:prSet>
      <dgm:spPr/>
    </dgm:pt>
    <dgm:pt modelId="{FE2F6810-1FC6-4163-B9C7-DAAD21F111DB}" type="pres">
      <dgm:prSet presAssocID="{54AD025F-470A-4835-917A-F52CDD846975}" presName="circleB" presStyleLbl="node1" presStyleIdx="1" presStyleCnt="3"/>
      <dgm:spPr>
        <a:solidFill>
          <a:srgbClr val="87D200"/>
        </a:solidFill>
      </dgm:spPr>
    </dgm:pt>
    <dgm:pt modelId="{B5180CC4-1266-4B88-94E1-0E3157323C34}" type="pres">
      <dgm:prSet presAssocID="{54AD025F-470A-4835-917A-F52CDD846975}" presName="spaceB" presStyleCnt="0"/>
      <dgm:spPr/>
    </dgm:pt>
    <dgm:pt modelId="{521154DA-3A36-488D-8EC2-043834A5B8EE}" type="pres">
      <dgm:prSet presAssocID="{8EBE0633-6320-4486-A56E-9E84494FE122}" presName="space" presStyleCnt="0"/>
      <dgm:spPr/>
    </dgm:pt>
    <dgm:pt modelId="{7DFC5DD3-783B-4F39-B13B-C5BD46EB4C48}" type="pres">
      <dgm:prSet presAssocID="{A5A8445E-9C20-47EB-BA65-1BEB5CEF2024}" presName="compositeA" presStyleCnt="0"/>
      <dgm:spPr/>
    </dgm:pt>
    <dgm:pt modelId="{E39D9CE9-7C05-4E59-893A-AE176FDFCC0E}" type="pres">
      <dgm:prSet presAssocID="{A5A8445E-9C20-47EB-BA65-1BEB5CEF2024}" presName="textA" presStyleLbl="revTx" presStyleIdx="2" presStyleCnt="3" custScaleX="695742">
        <dgm:presLayoutVars>
          <dgm:bulletEnabled val="1"/>
        </dgm:presLayoutVars>
      </dgm:prSet>
      <dgm:spPr/>
    </dgm:pt>
    <dgm:pt modelId="{9D874B65-C7F3-432E-854C-F823EF071A31}" type="pres">
      <dgm:prSet presAssocID="{A5A8445E-9C20-47EB-BA65-1BEB5CEF2024}" presName="circleA" presStyleLbl="node1" presStyleIdx="2" presStyleCnt="3"/>
      <dgm:spPr>
        <a:solidFill>
          <a:srgbClr val="FF66FF"/>
        </a:solidFill>
      </dgm:spPr>
    </dgm:pt>
    <dgm:pt modelId="{88EEC9B5-AA2D-4302-A717-AE7AF6D8048B}" type="pres">
      <dgm:prSet presAssocID="{A5A8445E-9C20-47EB-BA65-1BEB5CEF2024}" presName="spaceA" presStyleCnt="0"/>
      <dgm:spPr/>
    </dgm:pt>
  </dgm:ptLst>
  <dgm:cxnLst>
    <dgm:cxn modelId="{5C4B8115-3A04-4BD7-A58C-D5BC7F41FEBE}" type="presOf" srcId="{4942B83D-947D-4E4A-B520-C399A4A57367}" destId="{6491B74D-6CF3-4A6D-94BD-F7408DF5973C}" srcOrd="0" destOrd="0" presId="urn:microsoft.com/office/officeart/2005/8/layout/hProcess11"/>
    <dgm:cxn modelId="{0912972F-69A5-45A1-A19E-8BBF85250996}" type="presOf" srcId="{A5F4F972-7385-4FAD-9971-B50520F75B99}" destId="{F04EC575-5EE0-45AC-9996-3A65C8651E10}" srcOrd="0" destOrd="1" presId="urn:microsoft.com/office/officeart/2005/8/layout/hProcess11"/>
    <dgm:cxn modelId="{05B83730-1D96-4160-BE70-357BD6DE09C8}" srcId="{54AD025F-470A-4835-917A-F52CDD846975}" destId="{A5F4F972-7385-4FAD-9971-B50520F75B99}" srcOrd="0" destOrd="0" parTransId="{60299289-5AB3-41EE-AA09-9FF2D067E9B4}" sibTransId="{429C613F-A92D-45B8-AE3A-01AE295C99A6}"/>
    <dgm:cxn modelId="{80147B3C-AE1C-404A-833C-B4E0AEB1A867}" type="presOf" srcId="{593FB8E9-141A-4A97-8013-8623D7EAF50E}" destId="{E39D9CE9-7C05-4E59-893A-AE176FDFCC0E}" srcOrd="0" destOrd="1" presId="urn:microsoft.com/office/officeart/2005/8/layout/hProcess11"/>
    <dgm:cxn modelId="{E21FA34B-733B-4883-B219-7D2D1DC3F045}" srcId="{D7D3151A-6076-4BFF-8A8D-5D474B5B8511}" destId="{54AD025F-470A-4835-917A-F52CDD846975}" srcOrd="1" destOrd="0" parTransId="{445F8B41-958D-4016-B677-52DB2FCE8865}" sibTransId="{8EBE0633-6320-4486-A56E-9E84494FE122}"/>
    <dgm:cxn modelId="{38098C74-20A5-4914-BA9F-8ACCC66B60B1}" type="presOf" srcId="{A5A8445E-9C20-47EB-BA65-1BEB5CEF2024}" destId="{E39D9CE9-7C05-4E59-893A-AE176FDFCC0E}" srcOrd="0" destOrd="0" presId="urn:microsoft.com/office/officeart/2005/8/layout/hProcess11"/>
    <dgm:cxn modelId="{3ED8F985-C8D1-419C-A13B-EA7A2DDA0C65}" srcId="{D7D3151A-6076-4BFF-8A8D-5D474B5B8511}" destId="{A5A8445E-9C20-47EB-BA65-1BEB5CEF2024}" srcOrd="2" destOrd="0" parTransId="{FF66A98E-CE42-449E-AF53-BA0620418C97}" sibTransId="{7D47AD3B-8951-4024-AB9A-21C91CA571A4}"/>
    <dgm:cxn modelId="{2EA30AB3-B7E3-4186-AC0F-694CD3DF88EA}" srcId="{4942B83D-947D-4E4A-B520-C399A4A57367}" destId="{BB2D01C4-2551-4949-ABCE-6CD5C9922ABB}" srcOrd="0" destOrd="0" parTransId="{250AEC45-21AB-4474-AF47-E75337FF1A9B}" sibTransId="{F7A72322-3A86-474A-96D4-9D08D04CCC95}"/>
    <dgm:cxn modelId="{98972CC0-5736-4D2E-83D4-5D9F8805F233}" srcId="{A5A8445E-9C20-47EB-BA65-1BEB5CEF2024}" destId="{593FB8E9-141A-4A97-8013-8623D7EAF50E}" srcOrd="0" destOrd="0" parTransId="{B14D37AF-01EB-42D9-9B01-E931D1E5245E}" sibTransId="{439D8E89-0EAC-41E6-847E-3B6CE7AE5824}"/>
    <dgm:cxn modelId="{53D2A8E8-855F-4E57-8C39-25EBB299D782}" type="presOf" srcId="{D7D3151A-6076-4BFF-8A8D-5D474B5B8511}" destId="{108869B2-8C03-4DB7-8B8C-92D6B7C3D8B0}" srcOrd="0" destOrd="0" presId="urn:microsoft.com/office/officeart/2005/8/layout/hProcess11"/>
    <dgm:cxn modelId="{84BC32ED-D825-414D-A224-5F7919B33C6B}" type="presOf" srcId="{BB2D01C4-2551-4949-ABCE-6CD5C9922ABB}" destId="{6491B74D-6CF3-4A6D-94BD-F7408DF5973C}" srcOrd="0" destOrd="1" presId="urn:microsoft.com/office/officeart/2005/8/layout/hProcess11"/>
    <dgm:cxn modelId="{49CFDAEF-1AC9-4D0D-BF5B-9B8A3148EDA1}" type="presOf" srcId="{54AD025F-470A-4835-917A-F52CDD846975}" destId="{F04EC575-5EE0-45AC-9996-3A65C8651E10}" srcOrd="0" destOrd="0" presId="urn:microsoft.com/office/officeart/2005/8/layout/hProcess11"/>
    <dgm:cxn modelId="{948801F4-173C-42CE-A094-263540ACF3F1}" srcId="{D7D3151A-6076-4BFF-8A8D-5D474B5B8511}" destId="{4942B83D-947D-4E4A-B520-C399A4A57367}" srcOrd="0" destOrd="0" parTransId="{9B520F49-0C52-4385-A88E-FAC53BD99666}" sibTransId="{62284A6F-EE29-44B1-A1AE-86A3EE31FE4E}"/>
    <dgm:cxn modelId="{1B40C18D-D864-444F-91AD-F9EA269639BA}" type="presParOf" srcId="{108869B2-8C03-4DB7-8B8C-92D6B7C3D8B0}" destId="{85CD915B-D5F1-4B31-9821-AC79FF5F77A0}" srcOrd="0" destOrd="0" presId="urn:microsoft.com/office/officeart/2005/8/layout/hProcess11"/>
    <dgm:cxn modelId="{60532D83-42D2-4781-A278-F50447BD1546}" type="presParOf" srcId="{108869B2-8C03-4DB7-8B8C-92D6B7C3D8B0}" destId="{6292EF1E-CBCC-4E4F-8B55-693B86B024E5}" srcOrd="1" destOrd="0" presId="urn:microsoft.com/office/officeart/2005/8/layout/hProcess11"/>
    <dgm:cxn modelId="{FE0E8B21-42CC-4F51-99D1-82F156611472}" type="presParOf" srcId="{6292EF1E-CBCC-4E4F-8B55-693B86B024E5}" destId="{6355DDC9-463B-47DB-8877-257F372F70E5}" srcOrd="0" destOrd="0" presId="urn:microsoft.com/office/officeart/2005/8/layout/hProcess11"/>
    <dgm:cxn modelId="{E57C0E57-6030-4552-AC4E-181311C20B30}" type="presParOf" srcId="{6355DDC9-463B-47DB-8877-257F372F70E5}" destId="{6491B74D-6CF3-4A6D-94BD-F7408DF5973C}" srcOrd="0" destOrd="0" presId="urn:microsoft.com/office/officeart/2005/8/layout/hProcess11"/>
    <dgm:cxn modelId="{8DA65785-F3E5-4093-948A-6ADBB1FE179D}" type="presParOf" srcId="{6355DDC9-463B-47DB-8877-257F372F70E5}" destId="{C713D80D-0F94-4F37-B707-0C5DE18F57C6}" srcOrd="1" destOrd="0" presId="urn:microsoft.com/office/officeart/2005/8/layout/hProcess11"/>
    <dgm:cxn modelId="{E6DB95E4-64E3-4D27-A2FB-DBE5CD8C727A}" type="presParOf" srcId="{6355DDC9-463B-47DB-8877-257F372F70E5}" destId="{FD52FA72-AD12-482D-A708-5F96370DBEC5}" srcOrd="2" destOrd="0" presId="urn:microsoft.com/office/officeart/2005/8/layout/hProcess11"/>
    <dgm:cxn modelId="{D0EF1834-A82E-4189-9779-F073FFB9CA18}" type="presParOf" srcId="{6292EF1E-CBCC-4E4F-8B55-693B86B024E5}" destId="{EAB3C41A-F1CE-4BB4-9A6F-51D6038B5EAF}" srcOrd="1" destOrd="0" presId="urn:microsoft.com/office/officeart/2005/8/layout/hProcess11"/>
    <dgm:cxn modelId="{4A406BAC-2963-4F99-977F-7844A17B7918}" type="presParOf" srcId="{6292EF1E-CBCC-4E4F-8B55-693B86B024E5}" destId="{0285F0BD-3987-488D-AF59-16970D6B32D3}" srcOrd="2" destOrd="0" presId="urn:microsoft.com/office/officeart/2005/8/layout/hProcess11"/>
    <dgm:cxn modelId="{567CF74F-99F3-4310-8EC3-0DE1FB5B638E}" type="presParOf" srcId="{0285F0BD-3987-488D-AF59-16970D6B32D3}" destId="{F04EC575-5EE0-45AC-9996-3A65C8651E10}" srcOrd="0" destOrd="0" presId="urn:microsoft.com/office/officeart/2005/8/layout/hProcess11"/>
    <dgm:cxn modelId="{B8E4FCEF-1689-464D-95EC-7660592EE6A9}" type="presParOf" srcId="{0285F0BD-3987-488D-AF59-16970D6B32D3}" destId="{FE2F6810-1FC6-4163-B9C7-DAAD21F111DB}" srcOrd="1" destOrd="0" presId="urn:microsoft.com/office/officeart/2005/8/layout/hProcess11"/>
    <dgm:cxn modelId="{ECFA3BBF-FE00-4C12-AA0C-0D39CEEB04A1}" type="presParOf" srcId="{0285F0BD-3987-488D-AF59-16970D6B32D3}" destId="{B5180CC4-1266-4B88-94E1-0E3157323C34}" srcOrd="2" destOrd="0" presId="urn:microsoft.com/office/officeart/2005/8/layout/hProcess11"/>
    <dgm:cxn modelId="{FEB040E3-79D0-483F-A7C7-B424D840BC06}" type="presParOf" srcId="{6292EF1E-CBCC-4E4F-8B55-693B86B024E5}" destId="{521154DA-3A36-488D-8EC2-043834A5B8EE}" srcOrd="3" destOrd="0" presId="urn:microsoft.com/office/officeart/2005/8/layout/hProcess11"/>
    <dgm:cxn modelId="{6088C7A7-9325-4452-AEA5-021A6A91FA76}" type="presParOf" srcId="{6292EF1E-CBCC-4E4F-8B55-693B86B024E5}" destId="{7DFC5DD3-783B-4F39-B13B-C5BD46EB4C48}" srcOrd="4" destOrd="0" presId="urn:microsoft.com/office/officeart/2005/8/layout/hProcess11"/>
    <dgm:cxn modelId="{2F36AFF5-175F-4C6D-9363-2F5062906B89}" type="presParOf" srcId="{7DFC5DD3-783B-4F39-B13B-C5BD46EB4C48}" destId="{E39D9CE9-7C05-4E59-893A-AE176FDFCC0E}" srcOrd="0" destOrd="0" presId="urn:microsoft.com/office/officeart/2005/8/layout/hProcess11"/>
    <dgm:cxn modelId="{24213291-F31B-459F-9BF0-34F63CA00ABF}" type="presParOf" srcId="{7DFC5DD3-783B-4F39-B13B-C5BD46EB4C48}" destId="{9D874B65-C7F3-432E-854C-F823EF071A31}" srcOrd="1" destOrd="0" presId="urn:microsoft.com/office/officeart/2005/8/layout/hProcess11"/>
    <dgm:cxn modelId="{A465104A-82CF-4ECB-82AD-B7FB97496B7F}" type="presParOf" srcId="{7DFC5DD3-783B-4F39-B13B-C5BD46EB4C48}" destId="{88EEC9B5-AA2D-4302-A717-AE7AF6D8048B}"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C64E3AC-4BCF-4529-A0B6-E06561F4D2B7}" type="doc">
      <dgm:prSet loTypeId="urn:microsoft.com/office/officeart/2011/layout/HexagonRadial" loCatId="cycle" qsTypeId="urn:microsoft.com/office/officeart/2005/8/quickstyle/simple1" qsCatId="simple" csTypeId="urn:microsoft.com/office/officeart/2005/8/colors/colorful1" csCatId="colorful" phldr="1"/>
      <dgm:spPr/>
      <dgm:t>
        <a:bodyPr/>
        <a:lstStyle/>
        <a:p>
          <a:endParaRPr lang="en-US"/>
        </a:p>
      </dgm:t>
    </dgm:pt>
    <dgm:pt modelId="{03A4957C-0978-4A35-B291-748CD1AAF3A7}">
      <dgm:prSet phldrT="[Text]" custT="1"/>
      <dgm:spPr>
        <a:solidFill>
          <a:srgbClr val="262729"/>
        </a:solidFill>
      </dgm:spPr>
      <dgm:t>
        <a:bodyPr/>
        <a:lstStyle/>
        <a:p>
          <a:pPr>
            <a:lnSpc>
              <a:spcPct val="100000"/>
            </a:lnSpc>
          </a:pPr>
          <a:r>
            <a:rPr lang="en-US" sz="2000" b="0" dirty="0">
              <a:latin typeface="Tw Cen MT" panose="020B0602020104020603" pitchFamily="34" charset="0"/>
            </a:rPr>
            <a:t>From FY16-18, LIAs increased their SFSP promotion</a:t>
          </a:r>
        </a:p>
      </dgm:t>
    </dgm:pt>
    <dgm:pt modelId="{1D14FA00-DAF6-4DA5-9E12-36A14B1C3F16}" type="parTrans" cxnId="{112C1908-34D8-4D15-9D2D-ED464A4563B5}">
      <dgm:prSet/>
      <dgm:spPr/>
      <dgm:t>
        <a:bodyPr/>
        <a:lstStyle/>
        <a:p>
          <a:endParaRPr lang="en-US"/>
        </a:p>
      </dgm:t>
    </dgm:pt>
    <dgm:pt modelId="{8BA97C11-E0C9-40B5-9AFA-AD1A80B54146}" type="sibTrans" cxnId="{112C1908-34D8-4D15-9D2D-ED464A4563B5}">
      <dgm:prSet/>
      <dgm:spPr/>
      <dgm:t>
        <a:bodyPr/>
        <a:lstStyle/>
        <a:p>
          <a:endParaRPr lang="en-US"/>
        </a:p>
      </dgm:t>
    </dgm:pt>
    <dgm:pt modelId="{A43B08E2-DAB4-4302-91C0-8386F9B548D3}">
      <dgm:prSet phldrT="[Text]" custT="1"/>
      <dgm:spPr>
        <a:solidFill>
          <a:srgbClr val="F95B2A"/>
        </a:solidFill>
      </dgm:spPr>
      <dgm:t>
        <a:bodyPr/>
        <a:lstStyle/>
        <a:p>
          <a:r>
            <a:rPr lang="en-US" sz="2400" b="1">
              <a:latin typeface="Tw Cen MT" panose="020B0602020104020603" pitchFamily="34" charset="0"/>
            </a:rPr>
            <a:t>WIC</a:t>
          </a:r>
          <a:r>
            <a:rPr lang="en-US" sz="2400" b="1" baseline="30000">
              <a:latin typeface="Tw Cen MT" panose="020B0602020104020603" pitchFamily="34" charset="0"/>
            </a:rPr>
            <a:t>*</a:t>
          </a:r>
        </a:p>
      </dgm:t>
    </dgm:pt>
    <dgm:pt modelId="{570910AA-D03C-4E54-89D8-DD3A949392AA}" type="parTrans" cxnId="{489227C4-15E7-4D8D-807F-4C3CB06A9A2D}">
      <dgm:prSet/>
      <dgm:spPr/>
      <dgm:t>
        <a:bodyPr/>
        <a:lstStyle/>
        <a:p>
          <a:endParaRPr lang="en-US"/>
        </a:p>
      </dgm:t>
    </dgm:pt>
    <dgm:pt modelId="{86E9B735-2F8B-4D63-ABBD-F390FABBF771}" type="sibTrans" cxnId="{489227C4-15E7-4D8D-807F-4C3CB06A9A2D}">
      <dgm:prSet/>
      <dgm:spPr/>
      <dgm:t>
        <a:bodyPr/>
        <a:lstStyle/>
        <a:p>
          <a:endParaRPr lang="en-US"/>
        </a:p>
      </dgm:t>
    </dgm:pt>
    <dgm:pt modelId="{8224701C-0A65-44A3-B2B9-94B64EBC29EB}">
      <dgm:prSet phldrT="[Text]" custT="1"/>
      <dgm:spPr>
        <a:solidFill>
          <a:srgbClr val="93BE3E"/>
        </a:solidFill>
      </dgm:spPr>
      <dgm:t>
        <a:bodyPr/>
        <a:lstStyle/>
        <a:p>
          <a:r>
            <a:rPr lang="en-US" sz="2400" b="1" dirty="0">
              <a:latin typeface="Tw Cen MT" panose="020B0602020104020603" pitchFamily="34" charset="0"/>
            </a:rPr>
            <a:t>Food Banks</a:t>
          </a:r>
          <a:r>
            <a:rPr lang="en-US" sz="2400" b="1" baseline="30000" dirty="0">
              <a:latin typeface="Tw Cen MT" panose="020B0602020104020603" pitchFamily="34" charset="0"/>
            </a:rPr>
            <a:t>*</a:t>
          </a:r>
        </a:p>
      </dgm:t>
    </dgm:pt>
    <dgm:pt modelId="{77D2B28D-736F-4290-8162-50C67F2A6C76}" type="parTrans" cxnId="{F49E382A-FA09-47A5-8989-7F67324E178D}">
      <dgm:prSet/>
      <dgm:spPr/>
      <dgm:t>
        <a:bodyPr/>
        <a:lstStyle/>
        <a:p>
          <a:endParaRPr lang="en-US"/>
        </a:p>
      </dgm:t>
    </dgm:pt>
    <dgm:pt modelId="{439D2994-35C0-4C1B-B098-0B915DB89A55}" type="sibTrans" cxnId="{F49E382A-FA09-47A5-8989-7F67324E178D}">
      <dgm:prSet/>
      <dgm:spPr/>
      <dgm:t>
        <a:bodyPr/>
        <a:lstStyle/>
        <a:p>
          <a:endParaRPr lang="en-US"/>
        </a:p>
      </dgm:t>
    </dgm:pt>
    <dgm:pt modelId="{E855107F-80E5-46A3-BD00-F9E3E924B687}">
      <dgm:prSet phldrT="[Text]" custT="1"/>
      <dgm:spPr>
        <a:solidFill>
          <a:srgbClr val="F15960"/>
        </a:solidFill>
      </dgm:spPr>
      <dgm:t>
        <a:bodyPr/>
        <a:lstStyle/>
        <a:p>
          <a:r>
            <a:rPr lang="en-US" sz="1800" b="1" dirty="0">
              <a:latin typeface="Tw Cen MT" panose="020B0602020104020603" pitchFamily="34" charset="0"/>
            </a:rPr>
            <a:t>Community</a:t>
          </a:r>
          <a:r>
            <a:rPr lang="en-US" sz="2400" b="1" dirty="0">
              <a:latin typeface="Tw Cen MT" panose="020B0602020104020603" pitchFamily="34" charset="0"/>
            </a:rPr>
            <a:t> </a:t>
          </a:r>
          <a:r>
            <a:rPr lang="en-US" sz="2000" b="1" dirty="0">
              <a:latin typeface="Tw Cen MT" panose="020B0602020104020603" pitchFamily="34" charset="0"/>
            </a:rPr>
            <a:t>Agencies</a:t>
          </a:r>
          <a:r>
            <a:rPr lang="en-US" sz="2000" b="1" baseline="30000" dirty="0">
              <a:latin typeface="Tw Cen MT" panose="020B0602020104020603" pitchFamily="34" charset="0"/>
            </a:rPr>
            <a:t>**</a:t>
          </a:r>
        </a:p>
      </dgm:t>
    </dgm:pt>
    <dgm:pt modelId="{0F71A758-3BA8-4559-9C3F-D2D44ECC8FE8}" type="parTrans" cxnId="{FF3946E8-9392-4FA7-8D71-CB4BA6BF0B9C}">
      <dgm:prSet/>
      <dgm:spPr/>
      <dgm:t>
        <a:bodyPr/>
        <a:lstStyle/>
        <a:p>
          <a:endParaRPr lang="en-US"/>
        </a:p>
      </dgm:t>
    </dgm:pt>
    <dgm:pt modelId="{323662F5-227A-4BD4-A3AA-2773C86091DC}" type="sibTrans" cxnId="{FF3946E8-9392-4FA7-8D71-CB4BA6BF0B9C}">
      <dgm:prSet/>
      <dgm:spPr/>
      <dgm:t>
        <a:bodyPr/>
        <a:lstStyle/>
        <a:p>
          <a:endParaRPr lang="en-US"/>
        </a:p>
      </dgm:t>
    </dgm:pt>
    <dgm:pt modelId="{363DFC81-0D2C-4060-862C-15D2691CFDA8}">
      <dgm:prSet phldrT="[Text]" custT="1"/>
      <dgm:spPr>
        <a:solidFill>
          <a:srgbClr val="00A1E5"/>
        </a:solidFill>
      </dgm:spPr>
      <dgm:t>
        <a:bodyPr/>
        <a:lstStyle/>
        <a:p>
          <a:r>
            <a:rPr lang="en-US" sz="2400" b="1" dirty="0">
              <a:latin typeface="Tw Cen MT" panose="020B0602020104020603" pitchFamily="34" charset="0"/>
            </a:rPr>
            <a:t>Rec Centers</a:t>
          </a:r>
          <a:r>
            <a:rPr lang="en-US" sz="2400" b="1" baseline="30000" dirty="0">
              <a:latin typeface="Tw Cen MT" panose="020B0602020104020603" pitchFamily="34" charset="0"/>
            </a:rPr>
            <a:t>**</a:t>
          </a:r>
        </a:p>
      </dgm:t>
    </dgm:pt>
    <dgm:pt modelId="{801245E0-6629-4196-AC38-AEB98030E970}" type="parTrans" cxnId="{2D29CBBD-A73F-43F7-A8A9-D6741C8CB33B}">
      <dgm:prSet/>
      <dgm:spPr/>
      <dgm:t>
        <a:bodyPr/>
        <a:lstStyle/>
        <a:p>
          <a:endParaRPr lang="en-US"/>
        </a:p>
      </dgm:t>
    </dgm:pt>
    <dgm:pt modelId="{AB3B2EA2-D0D7-4E06-82DB-2760A2A84BB2}" type="sibTrans" cxnId="{2D29CBBD-A73F-43F7-A8A9-D6741C8CB33B}">
      <dgm:prSet/>
      <dgm:spPr/>
      <dgm:t>
        <a:bodyPr/>
        <a:lstStyle/>
        <a:p>
          <a:endParaRPr lang="en-US"/>
        </a:p>
      </dgm:t>
    </dgm:pt>
    <dgm:pt modelId="{952B5E64-3B35-4653-BF18-7DD4B51A1214}">
      <dgm:prSet phldrT="[Text]" custT="1"/>
      <dgm:spPr>
        <a:solidFill>
          <a:schemeClr val="accent6">
            <a:lumMod val="75000"/>
          </a:schemeClr>
        </a:solidFill>
      </dgm:spPr>
      <dgm:t>
        <a:bodyPr/>
        <a:lstStyle/>
        <a:p>
          <a:r>
            <a:rPr lang="en-US" sz="2400" b="1" dirty="0">
              <a:latin typeface="Tw Cen MT" panose="020B0602020104020603" pitchFamily="34" charset="0"/>
            </a:rPr>
            <a:t>Farmers Markets</a:t>
          </a:r>
          <a:r>
            <a:rPr lang="en-US" sz="2400" b="1" baseline="30000" dirty="0">
              <a:latin typeface="Tw Cen MT" panose="020B0602020104020603" pitchFamily="34" charset="0"/>
            </a:rPr>
            <a:t>*</a:t>
          </a:r>
        </a:p>
      </dgm:t>
    </dgm:pt>
    <dgm:pt modelId="{A9929FEB-789D-46B7-B9D3-CECAC4E81163}" type="parTrans" cxnId="{9D2804EE-B301-432B-8D30-AA3A73CAE874}">
      <dgm:prSet/>
      <dgm:spPr/>
      <dgm:t>
        <a:bodyPr/>
        <a:lstStyle/>
        <a:p>
          <a:endParaRPr lang="en-US"/>
        </a:p>
      </dgm:t>
    </dgm:pt>
    <dgm:pt modelId="{D3052187-5A3E-49BF-8C5F-84ABF8D70BA7}" type="sibTrans" cxnId="{9D2804EE-B301-432B-8D30-AA3A73CAE874}">
      <dgm:prSet/>
      <dgm:spPr/>
      <dgm:t>
        <a:bodyPr/>
        <a:lstStyle/>
        <a:p>
          <a:endParaRPr lang="en-US"/>
        </a:p>
      </dgm:t>
    </dgm:pt>
    <dgm:pt modelId="{557B94EE-4032-42C8-9E9F-D81B60E449AD}">
      <dgm:prSet phldrT="[Text]" custT="1"/>
      <dgm:spPr>
        <a:solidFill>
          <a:srgbClr val="604C79"/>
        </a:solidFill>
      </dgm:spPr>
      <dgm:t>
        <a:bodyPr/>
        <a:lstStyle/>
        <a:p>
          <a:r>
            <a:rPr lang="en-US" sz="2400" b="1">
              <a:latin typeface="Tw Cen MT" panose="020B0602020104020603" pitchFamily="34" charset="0"/>
            </a:rPr>
            <a:t>Schools</a:t>
          </a:r>
          <a:r>
            <a:rPr lang="en-US" sz="2400" b="1" baseline="30000">
              <a:latin typeface="Tw Cen MT" panose="020B0602020104020603" pitchFamily="34" charset="0"/>
            </a:rPr>
            <a:t>*</a:t>
          </a:r>
        </a:p>
      </dgm:t>
    </dgm:pt>
    <dgm:pt modelId="{937E758C-881C-41FC-A5FC-09E6037C3CA3}" type="parTrans" cxnId="{DC0BD6B3-106B-4FF2-83E5-ACB5AD4C4B82}">
      <dgm:prSet/>
      <dgm:spPr/>
      <dgm:t>
        <a:bodyPr/>
        <a:lstStyle/>
        <a:p>
          <a:endParaRPr lang="en-US"/>
        </a:p>
      </dgm:t>
    </dgm:pt>
    <dgm:pt modelId="{123669B8-9728-43D7-8F55-5791A8BC1C93}" type="sibTrans" cxnId="{DC0BD6B3-106B-4FF2-83E5-ACB5AD4C4B82}">
      <dgm:prSet/>
      <dgm:spPr/>
      <dgm:t>
        <a:bodyPr/>
        <a:lstStyle/>
        <a:p>
          <a:endParaRPr lang="en-US"/>
        </a:p>
      </dgm:t>
    </dgm:pt>
    <dgm:pt modelId="{5CA590FC-4855-4D49-B94A-A58DCADBD66C}" type="pres">
      <dgm:prSet presAssocID="{0C64E3AC-4BCF-4529-A0B6-E06561F4D2B7}" presName="Name0" presStyleCnt="0">
        <dgm:presLayoutVars>
          <dgm:chMax val="1"/>
          <dgm:chPref val="1"/>
          <dgm:dir/>
          <dgm:animOne val="branch"/>
          <dgm:animLvl val="lvl"/>
        </dgm:presLayoutVars>
      </dgm:prSet>
      <dgm:spPr/>
    </dgm:pt>
    <dgm:pt modelId="{2CB41571-A641-4766-A328-D55F3541BAFD}" type="pres">
      <dgm:prSet presAssocID="{03A4957C-0978-4A35-B291-748CD1AAF3A7}" presName="Parent" presStyleLbl="node0" presStyleIdx="0" presStyleCnt="1" custLinFactNeighborX="1669" custLinFactNeighborY="-4125">
        <dgm:presLayoutVars>
          <dgm:chMax val="6"/>
          <dgm:chPref val="6"/>
        </dgm:presLayoutVars>
      </dgm:prSet>
      <dgm:spPr/>
    </dgm:pt>
    <dgm:pt modelId="{8833C03F-8C93-4237-B6B9-50FB241CCDBE}" type="pres">
      <dgm:prSet presAssocID="{A43B08E2-DAB4-4302-91C0-8386F9B548D3}" presName="Accent1" presStyleCnt="0"/>
      <dgm:spPr/>
    </dgm:pt>
    <dgm:pt modelId="{1C025413-63A4-4963-BCAC-43796BA1A4B1}" type="pres">
      <dgm:prSet presAssocID="{A43B08E2-DAB4-4302-91C0-8386F9B548D3}" presName="Accent" presStyleLbl="bgShp" presStyleIdx="0" presStyleCnt="6"/>
      <dgm:spPr/>
    </dgm:pt>
    <dgm:pt modelId="{1100E9F4-7E06-4C39-9F47-10993140322D}" type="pres">
      <dgm:prSet presAssocID="{A43B08E2-DAB4-4302-91C0-8386F9B548D3}" presName="Child1" presStyleLbl="node1" presStyleIdx="0" presStyleCnt="6">
        <dgm:presLayoutVars>
          <dgm:chMax val="0"/>
          <dgm:chPref val="0"/>
          <dgm:bulletEnabled val="1"/>
        </dgm:presLayoutVars>
      </dgm:prSet>
      <dgm:spPr/>
    </dgm:pt>
    <dgm:pt modelId="{15027C87-658C-40E7-A38D-769EE679BEFC}" type="pres">
      <dgm:prSet presAssocID="{8224701C-0A65-44A3-B2B9-94B64EBC29EB}" presName="Accent2" presStyleCnt="0"/>
      <dgm:spPr/>
    </dgm:pt>
    <dgm:pt modelId="{3B1B461A-025A-4912-BA09-A8FEA29BACF6}" type="pres">
      <dgm:prSet presAssocID="{8224701C-0A65-44A3-B2B9-94B64EBC29EB}" presName="Accent" presStyleLbl="bgShp" presStyleIdx="1" presStyleCnt="6"/>
      <dgm:spPr>
        <a:solidFill>
          <a:srgbClr val="E4E5E4"/>
        </a:solidFill>
      </dgm:spPr>
    </dgm:pt>
    <dgm:pt modelId="{9AFF5F20-EEC1-4894-8C27-B9645F235269}" type="pres">
      <dgm:prSet presAssocID="{8224701C-0A65-44A3-B2B9-94B64EBC29EB}" presName="Child2" presStyleLbl="node1" presStyleIdx="1" presStyleCnt="6">
        <dgm:presLayoutVars>
          <dgm:chMax val="0"/>
          <dgm:chPref val="0"/>
          <dgm:bulletEnabled val="1"/>
        </dgm:presLayoutVars>
      </dgm:prSet>
      <dgm:spPr/>
    </dgm:pt>
    <dgm:pt modelId="{B1D162B7-6F70-4006-A795-7CDF8A4841F4}" type="pres">
      <dgm:prSet presAssocID="{E855107F-80E5-46A3-BD00-F9E3E924B687}" presName="Accent3" presStyleCnt="0"/>
      <dgm:spPr/>
    </dgm:pt>
    <dgm:pt modelId="{26AECF9A-609B-4DC2-BE5B-029258D9F219}" type="pres">
      <dgm:prSet presAssocID="{E855107F-80E5-46A3-BD00-F9E3E924B687}" presName="Accent" presStyleLbl="bgShp" presStyleIdx="2" presStyleCnt="6"/>
      <dgm:spPr>
        <a:solidFill>
          <a:srgbClr val="E4E5E4"/>
        </a:solidFill>
      </dgm:spPr>
    </dgm:pt>
    <dgm:pt modelId="{C6965828-7B94-41C8-BDC9-35C4A6F75A82}" type="pres">
      <dgm:prSet presAssocID="{E855107F-80E5-46A3-BD00-F9E3E924B687}" presName="Child3" presStyleLbl="node1" presStyleIdx="2" presStyleCnt="6" custScaleX="110233">
        <dgm:presLayoutVars>
          <dgm:chMax val="0"/>
          <dgm:chPref val="0"/>
          <dgm:bulletEnabled val="1"/>
        </dgm:presLayoutVars>
      </dgm:prSet>
      <dgm:spPr/>
    </dgm:pt>
    <dgm:pt modelId="{3068AAA7-3731-4B9C-A6ED-59A46928D3A5}" type="pres">
      <dgm:prSet presAssocID="{363DFC81-0D2C-4060-862C-15D2691CFDA8}" presName="Accent4" presStyleCnt="0"/>
      <dgm:spPr/>
    </dgm:pt>
    <dgm:pt modelId="{150AF057-D5C0-4DA8-8B34-2362A0C596D1}" type="pres">
      <dgm:prSet presAssocID="{363DFC81-0D2C-4060-862C-15D2691CFDA8}" presName="Accent" presStyleLbl="bgShp" presStyleIdx="3" presStyleCnt="6"/>
      <dgm:spPr>
        <a:solidFill>
          <a:srgbClr val="E4E5E4"/>
        </a:solidFill>
      </dgm:spPr>
    </dgm:pt>
    <dgm:pt modelId="{09D789C9-3E02-476C-8B06-955D0EAA441B}" type="pres">
      <dgm:prSet presAssocID="{363DFC81-0D2C-4060-862C-15D2691CFDA8}" presName="Child4" presStyleLbl="node1" presStyleIdx="3" presStyleCnt="6" custScaleX="119615">
        <dgm:presLayoutVars>
          <dgm:chMax val="0"/>
          <dgm:chPref val="0"/>
          <dgm:bulletEnabled val="1"/>
        </dgm:presLayoutVars>
      </dgm:prSet>
      <dgm:spPr/>
    </dgm:pt>
    <dgm:pt modelId="{BD3E106B-F80B-4F61-910E-721CF17A6878}" type="pres">
      <dgm:prSet presAssocID="{952B5E64-3B35-4653-BF18-7DD4B51A1214}" presName="Accent5" presStyleCnt="0"/>
      <dgm:spPr/>
    </dgm:pt>
    <dgm:pt modelId="{C79328A0-7325-4A08-BC8A-FCFEE0E770DB}" type="pres">
      <dgm:prSet presAssocID="{952B5E64-3B35-4653-BF18-7DD4B51A1214}" presName="Accent" presStyleLbl="bgShp" presStyleIdx="4" presStyleCnt="6"/>
      <dgm:spPr>
        <a:solidFill>
          <a:srgbClr val="E4E5E4"/>
        </a:solidFill>
      </dgm:spPr>
    </dgm:pt>
    <dgm:pt modelId="{F51D98DB-4165-4769-9DA9-DFDC487E017F}" type="pres">
      <dgm:prSet presAssocID="{952B5E64-3B35-4653-BF18-7DD4B51A1214}" presName="Child5" presStyleLbl="node1" presStyleIdx="4" presStyleCnt="6" custScaleX="115716">
        <dgm:presLayoutVars>
          <dgm:chMax val="0"/>
          <dgm:chPref val="0"/>
          <dgm:bulletEnabled val="1"/>
        </dgm:presLayoutVars>
      </dgm:prSet>
      <dgm:spPr/>
    </dgm:pt>
    <dgm:pt modelId="{186AB77C-E9F9-4457-9DF8-0BBB79565FF6}" type="pres">
      <dgm:prSet presAssocID="{557B94EE-4032-42C8-9E9F-D81B60E449AD}" presName="Accent6" presStyleCnt="0"/>
      <dgm:spPr/>
    </dgm:pt>
    <dgm:pt modelId="{95958481-F9B3-45A4-9282-308149C837CA}" type="pres">
      <dgm:prSet presAssocID="{557B94EE-4032-42C8-9E9F-D81B60E449AD}" presName="Accent" presStyleLbl="bgShp" presStyleIdx="5" presStyleCnt="6"/>
      <dgm:spPr>
        <a:solidFill>
          <a:srgbClr val="E4E5E4"/>
        </a:solidFill>
      </dgm:spPr>
    </dgm:pt>
    <dgm:pt modelId="{468F96BB-909B-4E45-A24A-02EA001E3487}" type="pres">
      <dgm:prSet presAssocID="{557B94EE-4032-42C8-9E9F-D81B60E449AD}" presName="Child6" presStyleLbl="node1" presStyleIdx="5" presStyleCnt="6" custScaleX="114479">
        <dgm:presLayoutVars>
          <dgm:chMax val="0"/>
          <dgm:chPref val="0"/>
          <dgm:bulletEnabled val="1"/>
        </dgm:presLayoutVars>
      </dgm:prSet>
      <dgm:spPr/>
    </dgm:pt>
  </dgm:ptLst>
  <dgm:cxnLst>
    <dgm:cxn modelId="{112C1908-34D8-4D15-9D2D-ED464A4563B5}" srcId="{0C64E3AC-4BCF-4529-A0B6-E06561F4D2B7}" destId="{03A4957C-0978-4A35-B291-748CD1AAF3A7}" srcOrd="0" destOrd="0" parTransId="{1D14FA00-DAF6-4DA5-9E12-36A14B1C3F16}" sibTransId="{8BA97C11-E0C9-40B5-9AFA-AD1A80B54146}"/>
    <dgm:cxn modelId="{DDC41922-B2C8-4D0F-AFD5-BFEDE3A7023E}" type="presOf" srcId="{8224701C-0A65-44A3-B2B9-94B64EBC29EB}" destId="{9AFF5F20-EEC1-4894-8C27-B9645F235269}" srcOrd="0" destOrd="0" presId="urn:microsoft.com/office/officeart/2011/layout/HexagonRadial"/>
    <dgm:cxn modelId="{F49E382A-FA09-47A5-8989-7F67324E178D}" srcId="{03A4957C-0978-4A35-B291-748CD1AAF3A7}" destId="{8224701C-0A65-44A3-B2B9-94B64EBC29EB}" srcOrd="1" destOrd="0" parTransId="{77D2B28D-736F-4290-8162-50C67F2A6C76}" sibTransId="{439D2994-35C0-4C1B-B098-0B915DB89A55}"/>
    <dgm:cxn modelId="{28FFBC7F-8BEB-4B6E-88E4-22EFA134598C}" type="presOf" srcId="{363DFC81-0D2C-4060-862C-15D2691CFDA8}" destId="{09D789C9-3E02-476C-8B06-955D0EAA441B}" srcOrd="0" destOrd="0" presId="urn:microsoft.com/office/officeart/2011/layout/HexagonRadial"/>
    <dgm:cxn modelId="{A52123A1-0DF8-4164-827F-ECCBA74ADD52}" type="presOf" srcId="{0C64E3AC-4BCF-4529-A0B6-E06561F4D2B7}" destId="{5CA590FC-4855-4D49-B94A-A58DCADBD66C}" srcOrd="0" destOrd="0" presId="urn:microsoft.com/office/officeart/2011/layout/HexagonRadial"/>
    <dgm:cxn modelId="{DC0BD6B3-106B-4FF2-83E5-ACB5AD4C4B82}" srcId="{03A4957C-0978-4A35-B291-748CD1AAF3A7}" destId="{557B94EE-4032-42C8-9E9F-D81B60E449AD}" srcOrd="5" destOrd="0" parTransId="{937E758C-881C-41FC-A5FC-09E6037C3CA3}" sibTransId="{123669B8-9728-43D7-8F55-5791A8BC1C93}"/>
    <dgm:cxn modelId="{575C30B5-D53C-4AA8-8192-F3FB1A257922}" type="presOf" srcId="{557B94EE-4032-42C8-9E9F-D81B60E449AD}" destId="{468F96BB-909B-4E45-A24A-02EA001E3487}" srcOrd="0" destOrd="0" presId="urn:microsoft.com/office/officeart/2011/layout/HexagonRadial"/>
    <dgm:cxn modelId="{2D29CBBD-A73F-43F7-A8A9-D6741C8CB33B}" srcId="{03A4957C-0978-4A35-B291-748CD1AAF3A7}" destId="{363DFC81-0D2C-4060-862C-15D2691CFDA8}" srcOrd="3" destOrd="0" parTransId="{801245E0-6629-4196-AC38-AEB98030E970}" sibTransId="{AB3B2EA2-D0D7-4E06-82DB-2760A2A84BB2}"/>
    <dgm:cxn modelId="{489227C4-15E7-4D8D-807F-4C3CB06A9A2D}" srcId="{03A4957C-0978-4A35-B291-748CD1AAF3A7}" destId="{A43B08E2-DAB4-4302-91C0-8386F9B548D3}" srcOrd="0" destOrd="0" parTransId="{570910AA-D03C-4E54-89D8-DD3A949392AA}" sibTransId="{86E9B735-2F8B-4D63-ABBD-F390FABBF771}"/>
    <dgm:cxn modelId="{CFC6EBC9-2E65-46B0-98D0-2A99991489B6}" type="presOf" srcId="{03A4957C-0978-4A35-B291-748CD1AAF3A7}" destId="{2CB41571-A641-4766-A328-D55F3541BAFD}" srcOrd="0" destOrd="0" presId="urn:microsoft.com/office/officeart/2011/layout/HexagonRadial"/>
    <dgm:cxn modelId="{79796FE0-5ACD-49F2-8BD9-389B363A1A2A}" type="presOf" srcId="{A43B08E2-DAB4-4302-91C0-8386F9B548D3}" destId="{1100E9F4-7E06-4C39-9F47-10993140322D}" srcOrd="0" destOrd="0" presId="urn:microsoft.com/office/officeart/2011/layout/HexagonRadial"/>
    <dgm:cxn modelId="{FF3946E8-9392-4FA7-8D71-CB4BA6BF0B9C}" srcId="{03A4957C-0978-4A35-B291-748CD1AAF3A7}" destId="{E855107F-80E5-46A3-BD00-F9E3E924B687}" srcOrd="2" destOrd="0" parTransId="{0F71A758-3BA8-4559-9C3F-D2D44ECC8FE8}" sibTransId="{323662F5-227A-4BD4-A3AA-2773C86091DC}"/>
    <dgm:cxn modelId="{9D2804EE-B301-432B-8D30-AA3A73CAE874}" srcId="{03A4957C-0978-4A35-B291-748CD1AAF3A7}" destId="{952B5E64-3B35-4653-BF18-7DD4B51A1214}" srcOrd="4" destOrd="0" parTransId="{A9929FEB-789D-46B7-B9D3-CECAC4E81163}" sibTransId="{D3052187-5A3E-49BF-8C5F-84ABF8D70BA7}"/>
    <dgm:cxn modelId="{79A0B8F8-D2BD-4074-AC17-569489F12C52}" type="presOf" srcId="{952B5E64-3B35-4653-BF18-7DD4B51A1214}" destId="{F51D98DB-4165-4769-9DA9-DFDC487E017F}" srcOrd="0" destOrd="0" presId="urn:microsoft.com/office/officeart/2011/layout/HexagonRadial"/>
    <dgm:cxn modelId="{B0B99CFB-FD96-45AB-A4ED-A7BC0606FE19}" type="presOf" srcId="{E855107F-80E5-46A3-BD00-F9E3E924B687}" destId="{C6965828-7B94-41C8-BDC9-35C4A6F75A82}" srcOrd="0" destOrd="0" presId="urn:microsoft.com/office/officeart/2011/layout/HexagonRadial"/>
    <dgm:cxn modelId="{58B175DA-905C-4CFC-8698-98C09BA0F1CC}" type="presParOf" srcId="{5CA590FC-4855-4D49-B94A-A58DCADBD66C}" destId="{2CB41571-A641-4766-A328-D55F3541BAFD}" srcOrd="0" destOrd="0" presId="urn:microsoft.com/office/officeart/2011/layout/HexagonRadial"/>
    <dgm:cxn modelId="{B6FDBA84-C039-4C09-95F2-7BF35022C7D9}" type="presParOf" srcId="{5CA590FC-4855-4D49-B94A-A58DCADBD66C}" destId="{8833C03F-8C93-4237-B6B9-50FB241CCDBE}" srcOrd="1" destOrd="0" presId="urn:microsoft.com/office/officeart/2011/layout/HexagonRadial"/>
    <dgm:cxn modelId="{355B2704-4A42-4974-A959-750DFD444D85}" type="presParOf" srcId="{8833C03F-8C93-4237-B6B9-50FB241CCDBE}" destId="{1C025413-63A4-4963-BCAC-43796BA1A4B1}" srcOrd="0" destOrd="0" presId="urn:microsoft.com/office/officeart/2011/layout/HexagonRadial"/>
    <dgm:cxn modelId="{4B0DF494-ADAF-4A27-9062-1DB4876EDED4}" type="presParOf" srcId="{5CA590FC-4855-4D49-B94A-A58DCADBD66C}" destId="{1100E9F4-7E06-4C39-9F47-10993140322D}" srcOrd="2" destOrd="0" presId="urn:microsoft.com/office/officeart/2011/layout/HexagonRadial"/>
    <dgm:cxn modelId="{A4D84C0F-E415-4CFC-BE25-337B589E8F09}" type="presParOf" srcId="{5CA590FC-4855-4D49-B94A-A58DCADBD66C}" destId="{15027C87-658C-40E7-A38D-769EE679BEFC}" srcOrd="3" destOrd="0" presId="urn:microsoft.com/office/officeart/2011/layout/HexagonRadial"/>
    <dgm:cxn modelId="{0FFC6AE4-996D-48DF-880A-F993D48A986F}" type="presParOf" srcId="{15027C87-658C-40E7-A38D-769EE679BEFC}" destId="{3B1B461A-025A-4912-BA09-A8FEA29BACF6}" srcOrd="0" destOrd="0" presId="urn:microsoft.com/office/officeart/2011/layout/HexagonRadial"/>
    <dgm:cxn modelId="{D8DDBDB3-E16F-4DD2-A455-4B148E9664AF}" type="presParOf" srcId="{5CA590FC-4855-4D49-B94A-A58DCADBD66C}" destId="{9AFF5F20-EEC1-4894-8C27-B9645F235269}" srcOrd="4" destOrd="0" presId="urn:microsoft.com/office/officeart/2011/layout/HexagonRadial"/>
    <dgm:cxn modelId="{CE88C3F1-634C-4CA3-AF8E-0E33F8295086}" type="presParOf" srcId="{5CA590FC-4855-4D49-B94A-A58DCADBD66C}" destId="{B1D162B7-6F70-4006-A795-7CDF8A4841F4}" srcOrd="5" destOrd="0" presId="urn:microsoft.com/office/officeart/2011/layout/HexagonRadial"/>
    <dgm:cxn modelId="{B0A73A7E-847D-4059-BD4A-4F07C333650D}" type="presParOf" srcId="{B1D162B7-6F70-4006-A795-7CDF8A4841F4}" destId="{26AECF9A-609B-4DC2-BE5B-029258D9F219}" srcOrd="0" destOrd="0" presId="urn:microsoft.com/office/officeart/2011/layout/HexagonRadial"/>
    <dgm:cxn modelId="{7582A911-A1FD-4935-8964-00DE396A41AD}" type="presParOf" srcId="{5CA590FC-4855-4D49-B94A-A58DCADBD66C}" destId="{C6965828-7B94-41C8-BDC9-35C4A6F75A82}" srcOrd="6" destOrd="0" presId="urn:microsoft.com/office/officeart/2011/layout/HexagonRadial"/>
    <dgm:cxn modelId="{00DCE85C-63A3-48E7-B5E1-40C7751E0389}" type="presParOf" srcId="{5CA590FC-4855-4D49-B94A-A58DCADBD66C}" destId="{3068AAA7-3731-4B9C-A6ED-59A46928D3A5}" srcOrd="7" destOrd="0" presId="urn:microsoft.com/office/officeart/2011/layout/HexagonRadial"/>
    <dgm:cxn modelId="{27FEC146-5001-4F7D-A109-8C6A2A341A8F}" type="presParOf" srcId="{3068AAA7-3731-4B9C-A6ED-59A46928D3A5}" destId="{150AF057-D5C0-4DA8-8B34-2362A0C596D1}" srcOrd="0" destOrd="0" presId="urn:microsoft.com/office/officeart/2011/layout/HexagonRadial"/>
    <dgm:cxn modelId="{13D6C1CC-B171-466B-9968-A6F2EE5DDE36}" type="presParOf" srcId="{5CA590FC-4855-4D49-B94A-A58DCADBD66C}" destId="{09D789C9-3E02-476C-8B06-955D0EAA441B}" srcOrd="8" destOrd="0" presId="urn:microsoft.com/office/officeart/2011/layout/HexagonRadial"/>
    <dgm:cxn modelId="{41910E30-5D70-4B59-94B0-2C65A08F0FAE}" type="presParOf" srcId="{5CA590FC-4855-4D49-B94A-A58DCADBD66C}" destId="{BD3E106B-F80B-4F61-910E-721CF17A6878}" srcOrd="9" destOrd="0" presId="urn:microsoft.com/office/officeart/2011/layout/HexagonRadial"/>
    <dgm:cxn modelId="{3587782A-259D-4AD7-8389-0E2D0229AF61}" type="presParOf" srcId="{BD3E106B-F80B-4F61-910E-721CF17A6878}" destId="{C79328A0-7325-4A08-BC8A-FCFEE0E770DB}" srcOrd="0" destOrd="0" presId="urn:microsoft.com/office/officeart/2011/layout/HexagonRadial"/>
    <dgm:cxn modelId="{E4C5787E-51BB-4DAF-9B06-CAC03F8D3246}" type="presParOf" srcId="{5CA590FC-4855-4D49-B94A-A58DCADBD66C}" destId="{F51D98DB-4165-4769-9DA9-DFDC487E017F}" srcOrd="10" destOrd="0" presId="urn:microsoft.com/office/officeart/2011/layout/HexagonRadial"/>
    <dgm:cxn modelId="{BC8AAB80-2D2D-4B7B-B917-54EE64AFF1E9}" type="presParOf" srcId="{5CA590FC-4855-4D49-B94A-A58DCADBD66C}" destId="{186AB77C-E9F9-4457-9DF8-0BBB79565FF6}" srcOrd="11" destOrd="0" presId="urn:microsoft.com/office/officeart/2011/layout/HexagonRadial"/>
    <dgm:cxn modelId="{CB129A30-E303-4219-8AE0-DC11ED7EA126}" type="presParOf" srcId="{186AB77C-E9F9-4457-9DF8-0BBB79565FF6}" destId="{95958481-F9B3-45A4-9282-308149C837CA}" srcOrd="0" destOrd="0" presId="urn:microsoft.com/office/officeart/2011/layout/HexagonRadial"/>
    <dgm:cxn modelId="{F618662B-2A72-4D8F-AAC1-C61123E649BC}" type="presParOf" srcId="{5CA590FC-4855-4D49-B94A-A58DCADBD66C}" destId="{468F96BB-909B-4E45-A24A-02EA001E3487}" srcOrd="12" destOrd="0" presId="urn:microsoft.com/office/officeart/2011/layout/HexagonRadial"/>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A491193-A0BA-4BD9-B066-A1F5F4943989}" type="doc">
      <dgm:prSet loTypeId="urn:microsoft.com/office/officeart/2005/8/layout/arrow6" loCatId="relationship" qsTypeId="urn:microsoft.com/office/officeart/2005/8/quickstyle/simple1" qsCatId="simple" csTypeId="urn:microsoft.com/office/officeart/2005/8/colors/colorful3" csCatId="colorful" phldr="1"/>
      <dgm:spPr/>
      <dgm:t>
        <a:bodyPr/>
        <a:lstStyle/>
        <a:p>
          <a:endParaRPr lang="en-US"/>
        </a:p>
      </dgm:t>
    </dgm:pt>
    <dgm:pt modelId="{414164AC-0D69-43D9-AD44-A977B436C4A1}">
      <dgm:prSet phldrT="[Text]" custT="1"/>
      <dgm:spPr/>
      <dgm:t>
        <a:bodyPr/>
        <a:lstStyle/>
        <a:p>
          <a:r>
            <a:rPr lang="en-US" sz="3200" dirty="0">
              <a:latin typeface="Tw Cen MT" panose="020B0602020104020603" pitchFamily="34" charset="0"/>
            </a:rPr>
            <a:t>Why only 19 matched sites?</a:t>
          </a:r>
        </a:p>
      </dgm:t>
    </dgm:pt>
    <dgm:pt modelId="{CAB5729D-C0D5-44DA-AC5D-F641C23598D6}" type="parTrans" cxnId="{92417355-24C3-482D-BD7E-FD48118308CC}">
      <dgm:prSet/>
      <dgm:spPr/>
      <dgm:t>
        <a:bodyPr/>
        <a:lstStyle/>
        <a:p>
          <a:endParaRPr lang="en-US"/>
        </a:p>
      </dgm:t>
    </dgm:pt>
    <dgm:pt modelId="{3D78DD08-46BF-48BE-B8C4-4A083ADB95CB}" type="sibTrans" cxnId="{92417355-24C3-482D-BD7E-FD48118308CC}">
      <dgm:prSet/>
      <dgm:spPr/>
      <dgm:t>
        <a:bodyPr/>
        <a:lstStyle/>
        <a:p>
          <a:endParaRPr lang="en-US"/>
        </a:p>
      </dgm:t>
    </dgm:pt>
    <dgm:pt modelId="{010A966F-68F9-4137-8A71-261595AF844B}">
      <dgm:prSet phldrT="[Text]" custT="1"/>
      <dgm:spPr/>
      <dgm:t>
        <a:bodyPr/>
        <a:lstStyle/>
        <a:p>
          <a:r>
            <a:rPr lang="en-US" sz="3600" dirty="0">
              <a:latin typeface="Tw Cen MT" panose="020B0602020104020603" pitchFamily="34" charset="0"/>
            </a:rPr>
            <a:t>Impact on meal participation?</a:t>
          </a:r>
        </a:p>
      </dgm:t>
    </dgm:pt>
    <dgm:pt modelId="{1674C340-53AD-4A9E-A46B-B7C58ADACC9D}" type="parTrans" cxnId="{159FB8AD-C17B-43D4-A5E4-A8CD493C1F9F}">
      <dgm:prSet/>
      <dgm:spPr/>
      <dgm:t>
        <a:bodyPr/>
        <a:lstStyle/>
        <a:p>
          <a:endParaRPr lang="en-US"/>
        </a:p>
      </dgm:t>
    </dgm:pt>
    <dgm:pt modelId="{D757AD35-EBFE-482D-9B15-21FBD8BDE81F}" type="sibTrans" cxnId="{159FB8AD-C17B-43D4-A5E4-A8CD493C1F9F}">
      <dgm:prSet/>
      <dgm:spPr/>
      <dgm:t>
        <a:bodyPr/>
        <a:lstStyle/>
        <a:p>
          <a:endParaRPr lang="en-US"/>
        </a:p>
      </dgm:t>
    </dgm:pt>
    <dgm:pt modelId="{236BA426-CB4C-4ECE-AFF2-C0507CAC008A}" type="pres">
      <dgm:prSet presAssocID="{8A491193-A0BA-4BD9-B066-A1F5F4943989}" presName="compositeShape" presStyleCnt="0">
        <dgm:presLayoutVars>
          <dgm:chMax val="2"/>
          <dgm:dir/>
          <dgm:resizeHandles val="exact"/>
        </dgm:presLayoutVars>
      </dgm:prSet>
      <dgm:spPr/>
    </dgm:pt>
    <dgm:pt modelId="{B25C0C3C-CB7C-465C-95FF-BAF91D026EBD}" type="pres">
      <dgm:prSet presAssocID="{8A491193-A0BA-4BD9-B066-A1F5F4943989}" presName="ribbon" presStyleLbl="node1" presStyleIdx="0" presStyleCnt="1" custLinFactNeighborX="-1910"/>
      <dgm:spPr>
        <a:solidFill>
          <a:srgbClr val="00CC00"/>
        </a:solidFill>
      </dgm:spPr>
    </dgm:pt>
    <dgm:pt modelId="{2229064E-E072-49A3-9158-547F6387DF9C}" type="pres">
      <dgm:prSet presAssocID="{8A491193-A0BA-4BD9-B066-A1F5F4943989}" presName="leftArrowText" presStyleLbl="node1" presStyleIdx="0" presStyleCnt="1" custScaleX="139043" custScaleY="188642">
        <dgm:presLayoutVars>
          <dgm:chMax val="0"/>
          <dgm:bulletEnabled val="1"/>
        </dgm:presLayoutVars>
      </dgm:prSet>
      <dgm:spPr/>
    </dgm:pt>
    <dgm:pt modelId="{A2E121E2-1AEA-4319-A04C-15300D322659}" type="pres">
      <dgm:prSet presAssocID="{8A491193-A0BA-4BD9-B066-A1F5F4943989}" presName="rightArrowText" presStyleLbl="node1" presStyleIdx="0" presStyleCnt="1" custScaleX="169563">
        <dgm:presLayoutVars>
          <dgm:chMax val="0"/>
          <dgm:bulletEnabled val="1"/>
        </dgm:presLayoutVars>
      </dgm:prSet>
      <dgm:spPr/>
    </dgm:pt>
  </dgm:ptLst>
  <dgm:cxnLst>
    <dgm:cxn modelId="{7EF33F55-2E45-4276-BF98-F2837CD73102}" type="presOf" srcId="{010A966F-68F9-4137-8A71-261595AF844B}" destId="{A2E121E2-1AEA-4319-A04C-15300D322659}" srcOrd="0" destOrd="0" presId="urn:microsoft.com/office/officeart/2005/8/layout/arrow6"/>
    <dgm:cxn modelId="{92417355-24C3-482D-BD7E-FD48118308CC}" srcId="{8A491193-A0BA-4BD9-B066-A1F5F4943989}" destId="{414164AC-0D69-43D9-AD44-A977B436C4A1}" srcOrd="0" destOrd="0" parTransId="{CAB5729D-C0D5-44DA-AC5D-F641C23598D6}" sibTransId="{3D78DD08-46BF-48BE-B8C4-4A083ADB95CB}"/>
    <dgm:cxn modelId="{159FB8AD-C17B-43D4-A5E4-A8CD493C1F9F}" srcId="{8A491193-A0BA-4BD9-B066-A1F5F4943989}" destId="{010A966F-68F9-4137-8A71-261595AF844B}" srcOrd="1" destOrd="0" parTransId="{1674C340-53AD-4A9E-A46B-B7C58ADACC9D}" sibTransId="{D757AD35-EBFE-482D-9B15-21FBD8BDE81F}"/>
    <dgm:cxn modelId="{402894F5-63FE-48E3-A26B-C28717EAF145}" type="presOf" srcId="{414164AC-0D69-43D9-AD44-A977B436C4A1}" destId="{2229064E-E072-49A3-9158-547F6387DF9C}" srcOrd="0" destOrd="0" presId="urn:microsoft.com/office/officeart/2005/8/layout/arrow6"/>
    <dgm:cxn modelId="{6FE433F9-481C-4386-BD00-F642229F3617}" type="presOf" srcId="{8A491193-A0BA-4BD9-B066-A1F5F4943989}" destId="{236BA426-CB4C-4ECE-AFF2-C0507CAC008A}" srcOrd="0" destOrd="0" presId="urn:microsoft.com/office/officeart/2005/8/layout/arrow6"/>
    <dgm:cxn modelId="{E12089C0-2988-4315-8E7B-F0F570B7FE85}" type="presParOf" srcId="{236BA426-CB4C-4ECE-AFF2-C0507CAC008A}" destId="{B25C0C3C-CB7C-465C-95FF-BAF91D026EBD}" srcOrd="0" destOrd="0" presId="urn:microsoft.com/office/officeart/2005/8/layout/arrow6"/>
    <dgm:cxn modelId="{AF38F51B-D480-4F7A-8E6E-AD074E7F0D6C}" type="presParOf" srcId="{236BA426-CB4C-4ECE-AFF2-C0507CAC008A}" destId="{2229064E-E072-49A3-9158-547F6387DF9C}" srcOrd="1" destOrd="0" presId="urn:microsoft.com/office/officeart/2005/8/layout/arrow6"/>
    <dgm:cxn modelId="{B8E5E8D3-403B-4D9B-BB4F-A589759C5381}" type="presParOf" srcId="{236BA426-CB4C-4ECE-AFF2-C0507CAC008A}" destId="{A2E121E2-1AEA-4319-A04C-15300D322659}" srcOrd="2" destOrd="0" presId="urn:microsoft.com/office/officeart/2005/8/layout/arrow6"/>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D3151A-6076-4BFF-8A8D-5D474B5B8511}" type="doc">
      <dgm:prSet loTypeId="urn:microsoft.com/office/officeart/2005/8/layout/hProcess11" loCatId="process" qsTypeId="urn:microsoft.com/office/officeart/2005/8/quickstyle/3d2" qsCatId="3D" csTypeId="urn:microsoft.com/office/officeart/2005/8/colors/accent3_2" csCatId="accent3" phldr="1"/>
      <dgm:spPr/>
      <dgm:t>
        <a:bodyPr/>
        <a:lstStyle/>
        <a:p>
          <a:endParaRPr lang="en-US"/>
        </a:p>
      </dgm:t>
    </dgm:pt>
    <dgm:pt modelId="{4942B83D-947D-4E4A-B520-C399A4A57367}">
      <dgm:prSet phldrT="[Text]" custT="1"/>
      <dgm:spPr/>
      <dgm:t>
        <a:bodyPr/>
        <a:lstStyle/>
        <a:p>
          <a:r>
            <a:rPr lang="en-US" sz="3200" b="1" dirty="0">
              <a:solidFill>
                <a:srgbClr val="FFFF00"/>
              </a:solidFill>
            </a:rPr>
            <a:t>Start of SY</a:t>
          </a:r>
        </a:p>
      </dgm:t>
    </dgm:pt>
    <dgm:pt modelId="{9B520F49-0C52-4385-A88E-FAC53BD99666}" type="parTrans" cxnId="{948801F4-173C-42CE-A094-263540ACF3F1}">
      <dgm:prSet/>
      <dgm:spPr/>
      <dgm:t>
        <a:bodyPr/>
        <a:lstStyle/>
        <a:p>
          <a:endParaRPr lang="en-US"/>
        </a:p>
      </dgm:t>
    </dgm:pt>
    <dgm:pt modelId="{62284A6F-EE29-44B1-A1AE-86A3EE31FE4E}" type="sibTrans" cxnId="{948801F4-173C-42CE-A094-263540ACF3F1}">
      <dgm:prSet/>
      <dgm:spPr/>
      <dgm:t>
        <a:bodyPr/>
        <a:lstStyle/>
        <a:p>
          <a:endParaRPr lang="en-US"/>
        </a:p>
      </dgm:t>
    </dgm:pt>
    <dgm:pt modelId="{BB2D01C4-2551-4949-ABCE-6CD5C9922ABB}">
      <dgm:prSet phldrT="[Text]" custT="1"/>
      <dgm:spPr/>
      <dgm:t>
        <a:bodyPr/>
        <a:lstStyle/>
        <a:p>
          <a:r>
            <a:rPr lang="en-US" sz="2000" dirty="0">
              <a:solidFill>
                <a:schemeClr val="bg1"/>
              </a:solidFill>
            </a:rPr>
            <a:t>KAN-Q pre-survey</a:t>
          </a:r>
        </a:p>
      </dgm:t>
    </dgm:pt>
    <dgm:pt modelId="{250AEC45-21AB-4474-AF47-E75337FF1A9B}" type="parTrans" cxnId="{2EA30AB3-B7E3-4186-AC0F-694CD3DF88EA}">
      <dgm:prSet/>
      <dgm:spPr/>
      <dgm:t>
        <a:bodyPr/>
        <a:lstStyle/>
        <a:p>
          <a:endParaRPr lang="en-US"/>
        </a:p>
      </dgm:t>
    </dgm:pt>
    <dgm:pt modelId="{F7A72322-3A86-474A-96D4-9D08D04CCC95}" type="sibTrans" cxnId="{2EA30AB3-B7E3-4186-AC0F-694CD3DF88EA}">
      <dgm:prSet/>
      <dgm:spPr/>
      <dgm:t>
        <a:bodyPr/>
        <a:lstStyle/>
        <a:p>
          <a:endParaRPr lang="en-US"/>
        </a:p>
      </dgm:t>
    </dgm:pt>
    <dgm:pt modelId="{A5A8445E-9C20-47EB-BA65-1BEB5CEF2024}">
      <dgm:prSet phldrT="[Text]" custT="1"/>
      <dgm:spPr/>
      <dgm:t>
        <a:bodyPr/>
        <a:lstStyle/>
        <a:p>
          <a:r>
            <a:rPr lang="en-US" sz="3200" b="1" dirty="0">
              <a:solidFill>
                <a:srgbClr val="FF66FF"/>
              </a:solidFill>
            </a:rPr>
            <a:t>End of SY</a:t>
          </a:r>
        </a:p>
      </dgm:t>
    </dgm:pt>
    <dgm:pt modelId="{FF66A98E-CE42-449E-AF53-BA0620418C97}" type="parTrans" cxnId="{3ED8F985-C8D1-419C-A13B-EA7A2DDA0C65}">
      <dgm:prSet/>
      <dgm:spPr/>
      <dgm:t>
        <a:bodyPr/>
        <a:lstStyle/>
        <a:p>
          <a:endParaRPr lang="en-US"/>
        </a:p>
      </dgm:t>
    </dgm:pt>
    <dgm:pt modelId="{7D47AD3B-8951-4024-AB9A-21C91CA571A4}" type="sibTrans" cxnId="{3ED8F985-C8D1-419C-A13B-EA7A2DDA0C65}">
      <dgm:prSet/>
      <dgm:spPr/>
      <dgm:t>
        <a:bodyPr/>
        <a:lstStyle/>
        <a:p>
          <a:endParaRPr lang="en-US"/>
        </a:p>
      </dgm:t>
    </dgm:pt>
    <dgm:pt modelId="{593FB8E9-141A-4A97-8013-8623D7EAF50E}">
      <dgm:prSet phldrT="[Text]" custT="1"/>
      <dgm:spPr/>
      <dgm:t>
        <a:bodyPr/>
        <a:lstStyle/>
        <a:p>
          <a:r>
            <a:rPr lang="en-US" sz="2000" dirty="0">
              <a:solidFill>
                <a:schemeClr val="bg1"/>
              </a:solidFill>
            </a:rPr>
            <a:t>KAN-Q post-survey</a:t>
          </a:r>
        </a:p>
      </dgm:t>
    </dgm:pt>
    <dgm:pt modelId="{B14D37AF-01EB-42D9-9B01-E931D1E5245E}" type="parTrans" cxnId="{98972CC0-5736-4D2E-83D4-5D9F8805F233}">
      <dgm:prSet/>
      <dgm:spPr/>
      <dgm:t>
        <a:bodyPr/>
        <a:lstStyle/>
        <a:p>
          <a:endParaRPr lang="en-US"/>
        </a:p>
      </dgm:t>
    </dgm:pt>
    <dgm:pt modelId="{439D8E89-0EAC-41E6-847E-3B6CE7AE5824}" type="sibTrans" cxnId="{98972CC0-5736-4D2E-83D4-5D9F8805F233}">
      <dgm:prSet/>
      <dgm:spPr/>
      <dgm:t>
        <a:bodyPr/>
        <a:lstStyle/>
        <a:p>
          <a:endParaRPr lang="en-US"/>
        </a:p>
      </dgm:t>
    </dgm:pt>
    <dgm:pt modelId="{54AD025F-470A-4835-917A-F52CDD846975}">
      <dgm:prSet phldrT="[Text]" custT="1"/>
      <dgm:spPr/>
      <dgm:t>
        <a:bodyPr/>
        <a:lstStyle/>
        <a:p>
          <a:r>
            <a:rPr lang="en-US" sz="3200" b="1" dirty="0">
              <a:solidFill>
                <a:srgbClr val="87D200"/>
              </a:solidFill>
            </a:rPr>
            <a:t>During SY</a:t>
          </a:r>
        </a:p>
      </dgm:t>
    </dgm:pt>
    <dgm:pt modelId="{445F8B41-958D-4016-B677-52DB2FCE8865}" type="parTrans" cxnId="{E21FA34B-733B-4883-B219-7D2D1DC3F045}">
      <dgm:prSet/>
      <dgm:spPr/>
      <dgm:t>
        <a:bodyPr/>
        <a:lstStyle/>
        <a:p>
          <a:endParaRPr lang="en-US"/>
        </a:p>
      </dgm:t>
    </dgm:pt>
    <dgm:pt modelId="{8EBE0633-6320-4486-A56E-9E84494FE122}" type="sibTrans" cxnId="{E21FA34B-733B-4883-B219-7D2D1DC3F045}">
      <dgm:prSet/>
      <dgm:spPr/>
      <dgm:t>
        <a:bodyPr/>
        <a:lstStyle/>
        <a:p>
          <a:endParaRPr lang="en-US"/>
        </a:p>
      </dgm:t>
    </dgm:pt>
    <dgm:pt modelId="{2F3DC274-9481-47E2-BEB4-91601EFFE380}">
      <dgm:prSet phldrT="[Text]" custT="1"/>
      <dgm:spPr/>
      <dgm:t>
        <a:bodyPr/>
        <a:lstStyle/>
        <a:p>
          <a:r>
            <a:rPr lang="en-US" sz="2000" dirty="0">
              <a:solidFill>
                <a:schemeClr val="bg1"/>
              </a:solidFill>
            </a:rPr>
            <a:t>You provided PSEs &amp; DE</a:t>
          </a:r>
          <a:endParaRPr lang="en-US" sz="3200" b="1" dirty="0">
            <a:solidFill>
              <a:srgbClr val="87D200"/>
            </a:solidFill>
          </a:endParaRPr>
        </a:p>
      </dgm:t>
    </dgm:pt>
    <dgm:pt modelId="{A2FF6AC2-4271-4F3D-B4B4-454BEB622D88}" type="parTrans" cxnId="{EAD86AF2-BC40-47E5-B8A3-42C5A49101B2}">
      <dgm:prSet/>
      <dgm:spPr/>
      <dgm:t>
        <a:bodyPr/>
        <a:lstStyle/>
        <a:p>
          <a:endParaRPr lang="en-US"/>
        </a:p>
      </dgm:t>
    </dgm:pt>
    <dgm:pt modelId="{864BE51D-2329-4477-8545-D1B8C27F6E51}" type="sibTrans" cxnId="{EAD86AF2-BC40-47E5-B8A3-42C5A49101B2}">
      <dgm:prSet/>
      <dgm:spPr/>
      <dgm:t>
        <a:bodyPr/>
        <a:lstStyle/>
        <a:p>
          <a:endParaRPr lang="en-US"/>
        </a:p>
      </dgm:t>
    </dgm:pt>
    <dgm:pt modelId="{108869B2-8C03-4DB7-8B8C-92D6B7C3D8B0}" type="pres">
      <dgm:prSet presAssocID="{D7D3151A-6076-4BFF-8A8D-5D474B5B8511}" presName="Name0" presStyleCnt="0">
        <dgm:presLayoutVars>
          <dgm:dir/>
          <dgm:resizeHandles val="exact"/>
        </dgm:presLayoutVars>
      </dgm:prSet>
      <dgm:spPr/>
    </dgm:pt>
    <dgm:pt modelId="{85CD915B-D5F1-4B31-9821-AC79FF5F77A0}" type="pres">
      <dgm:prSet presAssocID="{D7D3151A-6076-4BFF-8A8D-5D474B5B8511}" presName="arrow" presStyleLbl="bgShp" presStyleIdx="0" presStyleCnt="1" custLinFactNeighborX="836" custLinFactNeighborY="1780"/>
      <dgm:spPr/>
    </dgm:pt>
    <dgm:pt modelId="{6292EF1E-CBCC-4E4F-8B55-693B86B024E5}" type="pres">
      <dgm:prSet presAssocID="{D7D3151A-6076-4BFF-8A8D-5D474B5B8511}" presName="points" presStyleCnt="0"/>
      <dgm:spPr/>
    </dgm:pt>
    <dgm:pt modelId="{6355DDC9-463B-47DB-8877-257F372F70E5}" type="pres">
      <dgm:prSet presAssocID="{4942B83D-947D-4E4A-B520-C399A4A57367}" presName="compositeA" presStyleCnt="0"/>
      <dgm:spPr/>
    </dgm:pt>
    <dgm:pt modelId="{6491B74D-6CF3-4A6D-94BD-F7408DF5973C}" type="pres">
      <dgm:prSet presAssocID="{4942B83D-947D-4E4A-B520-C399A4A57367}" presName="textA" presStyleLbl="revTx" presStyleIdx="0" presStyleCnt="3" custScaleX="791097">
        <dgm:presLayoutVars>
          <dgm:bulletEnabled val="1"/>
        </dgm:presLayoutVars>
      </dgm:prSet>
      <dgm:spPr/>
    </dgm:pt>
    <dgm:pt modelId="{C713D80D-0F94-4F37-B707-0C5DE18F57C6}" type="pres">
      <dgm:prSet presAssocID="{4942B83D-947D-4E4A-B520-C399A4A57367}" presName="circleA" presStyleLbl="node1" presStyleIdx="0" presStyleCnt="3"/>
      <dgm:spPr>
        <a:solidFill>
          <a:srgbClr val="FFC000"/>
        </a:solidFill>
      </dgm:spPr>
    </dgm:pt>
    <dgm:pt modelId="{FD52FA72-AD12-482D-A708-5F96370DBEC5}" type="pres">
      <dgm:prSet presAssocID="{4942B83D-947D-4E4A-B520-C399A4A57367}" presName="spaceA" presStyleCnt="0"/>
      <dgm:spPr/>
    </dgm:pt>
    <dgm:pt modelId="{EAB3C41A-F1CE-4BB4-9A6F-51D6038B5EAF}" type="pres">
      <dgm:prSet presAssocID="{62284A6F-EE29-44B1-A1AE-86A3EE31FE4E}" presName="space" presStyleCnt="0"/>
      <dgm:spPr/>
    </dgm:pt>
    <dgm:pt modelId="{0285F0BD-3987-488D-AF59-16970D6B32D3}" type="pres">
      <dgm:prSet presAssocID="{54AD025F-470A-4835-917A-F52CDD846975}" presName="compositeB" presStyleCnt="0"/>
      <dgm:spPr/>
    </dgm:pt>
    <dgm:pt modelId="{F04EC575-5EE0-45AC-9996-3A65C8651E10}" type="pres">
      <dgm:prSet presAssocID="{54AD025F-470A-4835-917A-F52CDD846975}" presName="textB" presStyleLbl="revTx" presStyleIdx="1" presStyleCnt="3" custScaleX="631892">
        <dgm:presLayoutVars>
          <dgm:bulletEnabled val="1"/>
        </dgm:presLayoutVars>
      </dgm:prSet>
      <dgm:spPr/>
    </dgm:pt>
    <dgm:pt modelId="{FE2F6810-1FC6-4163-B9C7-DAAD21F111DB}" type="pres">
      <dgm:prSet presAssocID="{54AD025F-470A-4835-917A-F52CDD846975}" presName="circleB" presStyleLbl="node1" presStyleIdx="1" presStyleCnt="3"/>
      <dgm:spPr>
        <a:solidFill>
          <a:srgbClr val="87D200"/>
        </a:solidFill>
      </dgm:spPr>
    </dgm:pt>
    <dgm:pt modelId="{B5180CC4-1266-4B88-94E1-0E3157323C34}" type="pres">
      <dgm:prSet presAssocID="{54AD025F-470A-4835-917A-F52CDD846975}" presName="spaceB" presStyleCnt="0"/>
      <dgm:spPr/>
    </dgm:pt>
    <dgm:pt modelId="{521154DA-3A36-488D-8EC2-043834A5B8EE}" type="pres">
      <dgm:prSet presAssocID="{8EBE0633-6320-4486-A56E-9E84494FE122}" presName="space" presStyleCnt="0"/>
      <dgm:spPr/>
    </dgm:pt>
    <dgm:pt modelId="{7DFC5DD3-783B-4F39-B13B-C5BD46EB4C48}" type="pres">
      <dgm:prSet presAssocID="{A5A8445E-9C20-47EB-BA65-1BEB5CEF2024}" presName="compositeA" presStyleCnt="0"/>
      <dgm:spPr/>
    </dgm:pt>
    <dgm:pt modelId="{E39D9CE9-7C05-4E59-893A-AE176FDFCC0E}" type="pres">
      <dgm:prSet presAssocID="{A5A8445E-9C20-47EB-BA65-1BEB5CEF2024}" presName="textA" presStyleLbl="revTx" presStyleIdx="2" presStyleCnt="3" custScaleX="876316">
        <dgm:presLayoutVars>
          <dgm:bulletEnabled val="1"/>
        </dgm:presLayoutVars>
      </dgm:prSet>
      <dgm:spPr/>
    </dgm:pt>
    <dgm:pt modelId="{9D874B65-C7F3-432E-854C-F823EF071A31}" type="pres">
      <dgm:prSet presAssocID="{A5A8445E-9C20-47EB-BA65-1BEB5CEF2024}" presName="circleA" presStyleLbl="node1" presStyleIdx="2" presStyleCnt="3"/>
      <dgm:spPr>
        <a:solidFill>
          <a:srgbClr val="FF66FF"/>
        </a:solidFill>
      </dgm:spPr>
    </dgm:pt>
    <dgm:pt modelId="{88EEC9B5-AA2D-4302-A717-AE7AF6D8048B}" type="pres">
      <dgm:prSet presAssocID="{A5A8445E-9C20-47EB-BA65-1BEB5CEF2024}" presName="spaceA" presStyleCnt="0"/>
      <dgm:spPr/>
    </dgm:pt>
  </dgm:ptLst>
  <dgm:cxnLst>
    <dgm:cxn modelId="{5C4B8115-3A04-4BD7-A58C-D5BC7F41FEBE}" type="presOf" srcId="{4942B83D-947D-4E4A-B520-C399A4A57367}" destId="{6491B74D-6CF3-4A6D-94BD-F7408DF5973C}" srcOrd="0" destOrd="0" presId="urn:microsoft.com/office/officeart/2005/8/layout/hProcess11"/>
    <dgm:cxn modelId="{E21FA34B-733B-4883-B219-7D2D1DC3F045}" srcId="{D7D3151A-6076-4BFF-8A8D-5D474B5B8511}" destId="{54AD025F-470A-4835-917A-F52CDD846975}" srcOrd="1" destOrd="0" parTransId="{445F8B41-958D-4016-B677-52DB2FCE8865}" sibTransId="{8EBE0633-6320-4486-A56E-9E84494FE122}"/>
    <dgm:cxn modelId="{D56C5B76-CAA6-496B-88F0-BD7603041AAB}" type="presOf" srcId="{A5A8445E-9C20-47EB-BA65-1BEB5CEF2024}" destId="{E39D9CE9-7C05-4E59-893A-AE176FDFCC0E}" srcOrd="0" destOrd="0" presId="urn:microsoft.com/office/officeart/2005/8/layout/hProcess11"/>
    <dgm:cxn modelId="{6179BF82-6809-43BC-9859-E849701AB1E8}" type="presOf" srcId="{593FB8E9-141A-4A97-8013-8623D7EAF50E}" destId="{E39D9CE9-7C05-4E59-893A-AE176FDFCC0E}" srcOrd="0" destOrd="1" presId="urn:microsoft.com/office/officeart/2005/8/layout/hProcess11"/>
    <dgm:cxn modelId="{3ED8F985-C8D1-419C-A13B-EA7A2DDA0C65}" srcId="{D7D3151A-6076-4BFF-8A8D-5D474B5B8511}" destId="{A5A8445E-9C20-47EB-BA65-1BEB5CEF2024}" srcOrd="2" destOrd="0" parTransId="{FF66A98E-CE42-449E-AF53-BA0620418C97}" sibTransId="{7D47AD3B-8951-4024-AB9A-21C91CA571A4}"/>
    <dgm:cxn modelId="{2EA30AB3-B7E3-4186-AC0F-694CD3DF88EA}" srcId="{4942B83D-947D-4E4A-B520-C399A4A57367}" destId="{BB2D01C4-2551-4949-ABCE-6CD5C9922ABB}" srcOrd="0" destOrd="0" parTransId="{250AEC45-21AB-4474-AF47-E75337FF1A9B}" sibTransId="{F7A72322-3A86-474A-96D4-9D08D04CCC95}"/>
    <dgm:cxn modelId="{98972CC0-5736-4D2E-83D4-5D9F8805F233}" srcId="{A5A8445E-9C20-47EB-BA65-1BEB5CEF2024}" destId="{593FB8E9-141A-4A97-8013-8623D7EAF50E}" srcOrd="0" destOrd="0" parTransId="{B14D37AF-01EB-42D9-9B01-E931D1E5245E}" sibTransId="{439D8E89-0EAC-41E6-847E-3B6CE7AE5824}"/>
    <dgm:cxn modelId="{E43B0EDF-4A3B-4B81-A4E4-9E134C091C7F}" type="presOf" srcId="{2F3DC274-9481-47E2-BEB4-91601EFFE380}" destId="{F04EC575-5EE0-45AC-9996-3A65C8651E10}" srcOrd="0" destOrd="1" presId="urn:microsoft.com/office/officeart/2005/8/layout/hProcess11"/>
    <dgm:cxn modelId="{53D2A8E8-855F-4E57-8C39-25EBB299D782}" type="presOf" srcId="{D7D3151A-6076-4BFF-8A8D-5D474B5B8511}" destId="{108869B2-8C03-4DB7-8B8C-92D6B7C3D8B0}" srcOrd="0" destOrd="0" presId="urn:microsoft.com/office/officeart/2005/8/layout/hProcess11"/>
    <dgm:cxn modelId="{84BC32ED-D825-414D-A224-5F7919B33C6B}" type="presOf" srcId="{BB2D01C4-2551-4949-ABCE-6CD5C9922ABB}" destId="{6491B74D-6CF3-4A6D-94BD-F7408DF5973C}" srcOrd="0" destOrd="1" presId="urn:microsoft.com/office/officeart/2005/8/layout/hProcess11"/>
    <dgm:cxn modelId="{49CFDAEF-1AC9-4D0D-BF5B-9B8A3148EDA1}" type="presOf" srcId="{54AD025F-470A-4835-917A-F52CDD846975}" destId="{F04EC575-5EE0-45AC-9996-3A65C8651E10}" srcOrd="0" destOrd="0" presId="urn:microsoft.com/office/officeart/2005/8/layout/hProcess11"/>
    <dgm:cxn modelId="{EAD86AF2-BC40-47E5-B8A3-42C5A49101B2}" srcId="{54AD025F-470A-4835-917A-F52CDD846975}" destId="{2F3DC274-9481-47E2-BEB4-91601EFFE380}" srcOrd="0" destOrd="0" parTransId="{A2FF6AC2-4271-4F3D-B4B4-454BEB622D88}" sibTransId="{864BE51D-2329-4477-8545-D1B8C27F6E51}"/>
    <dgm:cxn modelId="{948801F4-173C-42CE-A094-263540ACF3F1}" srcId="{D7D3151A-6076-4BFF-8A8D-5D474B5B8511}" destId="{4942B83D-947D-4E4A-B520-C399A4A57367}" srcOrd="0" destOrd="0" parTransId="{9B520F49-0C52-4385-A88E-FAC53BD99666}" sibTransId="{62284A6F-EE29-44B1-A1AE-86A3EE31FE4E}"/>
    <dgm:cxn modelId="{1B40C18D-D864-444F-91AD-F9EA269639BA}" type="presParOf" srcId="{108869B2-8C03-4DB7-8B8C-92D6B7C3D8B0}" destId="{85CD915B-D5F1-4B31-9821-AC79FF5F77A0}" srcOrd="0" destOrd="0" presId="urn:microsoft.com/office/officeart/2005/8/layout/hProcess11"/>
    <dgm:cxn modelId="{60532D83-42D2-4781-A278-F50447BD1546}" type="presParOf" srcId="{108869B2-8C03-4DB7-8B8C-92D6B7C3D8B0}" destId="{6292EF1E-CBCC-4E4F-8B55-693B86B024E5}" srcOrd="1" destOrd="0" presId="urn:microsoft.com/office/officeart/2005/8/layout/hProcess11"/>
    <dgm:cxn modelId="{FE0E8B21-42CC-4F51-99D1-82F156611472}" type="presParOf" srcId="{6292EF1E-CBCC-4E4F-8B55-693B86B024E5}" destId="{6355DDC9-463B-47DB-8877-257F372F70E5}" srcOrd="0" destOrd="0" presId="urn:microsoft.com/office/officeart/2005/8/layout/hProcess11"/>
    <dgm:cxn modelId="{E57C0E57-6030-4552-AC4E-181311C20B30}" type="presParOf" srcId="{6355DDC9-463B-47DB-8877-257F372F70E5}" destId="{6491B74D-6CF3-4A6D-94BD-F7408DF5973C}" srcOrd="0" destOrd="0" presId="urn:microsoft.com/office/officeart/2005/8/layout/hProcess11"/>
    <dgm:cxn modelId="{8DA65785-F3E5-4093-948A-6ADBB1FE179D}" type="presParOf" srcId="{6355DDC9-463B-47DB-8877-257F372F70E5}" destId="{C713D80D-0F94-4F37-B707-0C5DE18F57C6}" srcOrd="1" destOrd="0" presId="urn:microsoft.com/office/officeart/2005/8/layout/hProcess11"/>
    <dgm:cxn modelId="{E6DB95E4-64E3-4D27-A2FB-DBE5CD8C727A}" type="presParOf" srcId="{6355DDC9-463B-47DB-8877-257F372F70E5}" destId="{FD52FA72-AD12-482D-A708-5F96370DBEC5}" srcOrd="2" destOrd="0" presId="urn:microsoft.com/office/officeart/2005/8/layout/hProcess11"/>
    <dgm:cxn modelId="{D0EF1834-A82E-4189-9779-F073FFB9CA18}" type="presParOf" srcId="{6292EF1E-CBCC-4E4F-8B55-693B86B024E5}" destId="{EAB3C41A-F1CE-4BB4-9A6F-51D6038B5EAF}" srcOrd="1" destOrd="0" presId="urn:microsoft.com/office/officeart/2005/8/layout/hProcess11"/>
    <dgm:cxn modelId="{4A406BAC-2963-4F99-977F-7844A17B7918}" type="presParOf" srcId="{6292EF1E-CBCC-4E4F-8B55-693B86B024E5}" destId="{0285F0BD-3987-488D-AF59-16970D6B32D3}" srcOrd="2" destOrd="0" presId="urn:microsoft.com/office/officeart/2005/8/layout/hProcess11"/>
    <dgm:cxn modelId="{567CF74F-99F3-4310-8EC3-0DE1FB5B638E}" type="presParOf" srcId="{0285F0BD-3987-488D-AF59-16970D6B32D3}" destId="{F04EC575-5EE0-45AC-9996-3A65C8651E10}" srcOrd="0" destOrd="0" presId="urn:microsoft.com/office/officeart/2005/8/layout/hProcess11"/>
    <dgm:cxn modelId="{B8E4FCEF-1689-464D-95EC-7660592EE6A9}" type="presParOf" srcId="{0285F0BD-3987-488D-AF59-16970D6B32D3}" destId="{FE2F6810-1FC6-4163-B9C7-DAAD21F111DB}" srcOrd="1" destOrd="0" presId="urn:microsoft.com/office/officeart/2005/8/layout/hProcess11"/>
    <dgm:cxn modelId="{ECFA3BBF-FE00-4C12-AA0C-0D39CEEB04A1}" type="presParOf" srcId="{0285F0BD-3987-488D-AF59-16970D6B32D3}" destId="{B5180CC4-1266-4B88-94E1-0E3157323C34}" srcOrd="2" destOrd="0" presId="urn:microsoft.com/office/officeart/2005/8/layout/hProcess11"/>
    <dgm:cxn modelId="{FEB040E3-79D0-483F-A7C7-B424D840BC06}" type="presParOf" srcId="{6292EF1E-CBCC-4E4F-8B55-693B86B024E5}" destId="{521154DA-3A36-488D-8EC2-043834A5B8EE}" srcOrd="3" destOrd="0" presId="urn:microsoft.com/office/officeart/2005/8/layout/hProcess11"/>
    <dgm:cxn modelId="{5766E5D0-99F7-4BA9-AFB5-5882A7C3B981}" type="presParOf" srcId="{6292EF1E-CBCC-4E4F-8B55-693B86B024E5}" destId="{7DFC5DD3-783B-4F39-B13B-C5BD46EB4C48}" srcOrd="4" destOrd="0" presId="urn:microsoft.com/office/officeart/2005/8/layout/hProcess11"/>
    <dgm:cxn modelId="{A5CEA9E7-CC1E-4655-8E44-51497D78E779}" type="presParOf" srcId="{7DFC5DD3-783B-4F39-B13B-C5BD46EB4C48}" destId="{E39D9CE9-7C05-4E59-893A-AE176FDFCC0E}" srcOrd="0" destOrd="0" presId="urn:microsoft.com/office/officeart/2005/8/layout/hProcess11"/>
    <dgm:cxn modelId="{676CCF91-99D3-4EF0-B6E0-CA380F290271}" type="presParOf" srcId="{7DFC5DD3-783B-4F39-B13B-C5BD46EB4C48}" destId="{9D874B65-C7F3-432E-854C-F823EF071A31}" srcOrd="1" destOrd="0" presId="urn:microsoft.com/office/officeart/2005/8/layout/hProcess11"/>
    <dgm:cxn modelId="{AF11305D-E143-4069-8C0F-99EDDC9C2DAE}" type="presParOf" srcId="{7DFC5DD3-783B-4F39-B13B-C5BD46EB4C48}" destId="{88EEC9B5-AA2D-4302-A717-AE7AF6D8048B}"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D3151A-6076-4BFF-8A8D-5D474B5B8511}" type="doc">
      <dgm:prSet loTypeId="urn:microsoft.com/office/officeart/2005/8/layout/hProcess11" loCatId="process" qsTypeId="urn:microsoft.com/office/officeart/2005/8/quickstyle/3d2" qsCatId="3D" csTypeId="urn:microsoft.com/office/officeart/2005/8/colors/accent3_2" csCatId="accent3" phldr="1"/>
      <dgm:spPr/>
      <dgm:t>
        <a:bodyPr/>
        <a:lstStyle/>
        <a:p>
          <a:endParaRPr lang="en-US"/>
        </a:p>
      </dgm:t>
    </dgm:pt>
    <dgm:pt modelId="{4942B83D-947D-4E4A-B520-C399A4A57367}">
      <dgm:prSet phldrT="[Text]" custT="1"/>
      <dgm:spPr/>
      <dgm:t>
        <a:bodyPr/>
        <a:lstStyle/>
        <a:p>
          <a:r>
            <a:rPr lang="en-US" sz="3200" b="1" dirty="0">
              <a:solidFill>
                <a:srgbClr val="007D84"/>
              </a:solidFill>
            </a:rPr>
            <a:t>FY16</a:t>
          </a:r>
        </a:p>
        <a:p>
          <a:r>
            <a:rPr lang="en-US" sz="2000" dirty="0">
              <a:solidFill>
                <a:schemeClr val="tx1"/>
              </a:solidFill>
            </a:rPr>
            <a:t>LIAs in 4 counties submitted 6 Wilders</a:t>
          </a:r>
          <a:endParaRPr lang="en-US" sz="3200" b="1" dirty="0">
            <a:solidFill>
              <a:srgbClr val="007D84"/>
            </a:solidFill>
          </a:endParaRPr>
        </a:p>
      </dgm:t>
    </dgm:pt>
    <dgm:pt modelId="{9B520F49-0C52-4385-A88E-FAC53BD99666}" type="parTrans" cxnId="{948801F4-173C-42CE-A094-263540ACF3F1}">
      <dgm:prSet/>
      <dgm:spPr/>
      <dgm:t>
        <a:bodyPr/>
        <a:lstStyle/>
        <a:p>
          <a:endParaRPr lang="en-US"/>
        </a:p>
      </dgm:t>
    </dgm:pt>
    <dgm:pt modelId="{62284A6F-EE29-44B1-A1AE-86A3EE31FE4E}" type="sibTrans" cxnId="{948801F4-173C-42CE-A094-263540ACF3F1}">
      <dgm:prSet/>
      <dgm:spPr/>
      <dgm:t>
        <a:bodyPr/>
        <a:lstStyle/>
        <a:p>
          <a:endParaRPr lang="en-US"/>
        </a:p>
      </dgm:t>
    </dgm:pt>
    <dgm:pt modelId="{A5A8445E-9C20-47EB-BA65-1BEB5CEF2024}">
      <dgm:prSet phldrT="[Text]" custT="1"/>
      <dgm:spPr/>
      <dgm:t>
        <a:bodyPr/>
        <a:lstStyle/>
        <a:p>
          <a:r>
            <a:rPr lang="en-US" sz="3200" b="1" dirty="0">
              <a:solidFill>
                <a:srgbClr val="F15B2A"/>
              </a:solidFill>
            </a:rPr>
            <a:t>FY18</a:t>
          </a:r>
        </a:p>
        <a:p>
          <a:r>
            <a:rPr lang="en-US" sz="2000" dirty="0">
              <a:solidFill>
                <a:schemeClr val="tx1"/>
              </a:solidFill>
            </a:rPr>
            <a:t>LIAs in 6 counties submitted 9 Wilders (N=4 repeaters)</a:t>
          </a:r>
          <a:endParaRPr lang="en-US" sz="3200" b="1" dirty="0">
            <a:solidFill>
              <a:srgbClr val="F15B2A"/>
            </a:solidFill>
          </a:endParaRPr>
        </a:p>
      </dgm:t>
    </dgm:pt>
    <dgm:pt modelId="{FF66A98E-CE42-449E-AF53-BA0620418C97}" type="parTrans" cxnId="{3ED8F985-C8D1-419C-A13B-EA7A2DDA0C65}">
      <dgm:prSet/>
      <dgm:spPr/>
      <dgm:t>
        <a:bodyPr/>
        <a:lstStyle/>
        <a:p>
          <a:endParaRPr lang="en-US"/>
        </a:p>
      </dgm:t>
    </dgm:pt>
    <dgm:pt modelId="{7D47AD3B-8951-4024-AB9A-21C91CA571A4}" type="sibTrans" cxnId="{3ED8F985-C8D1-419C-A13B-EA7A2DDA0C65}">
      <dgm:prSet/>
      <dgm:spPr/>
      <dgm:t>
        <a:bodyPr/>
        <a:lstStyle/>
        <a:p>
          <a:endParaRPr lang="en-US"/>
        </a:p>
      </dgm:t>
    </dgm:pt>
    <dgm:pt modelId="{54AD025F-470A-4835-917A-F52CDD846975}">
      <dgm:prSet phldrT="[Text]" custT="1"/>
      <dgm:spPr/>
      <dgm:t>
        <a:bodyPr/>
        <a:lstStyle/>
        <a:p>
          <a:r>
            <a:rPr lang="en-US" sz="3200" b="1" dirty="0">
              <a:solidFill>
                <a:srgbClr val="AEAAAA"/>
              </a:solidFill>
            </a:rPr>
            <a:t>FY17</a:t>
          </a:r>
        </a:p>
        <a:p>
          <a:r>
            <a:rPr lang="en-US" sz="2000" dirty="0">
              <a:solidFill>
                <a:schemeClr val="tx1"/>
              </a:solidFill>
            </a:rPr>
            <a:t>LIAs continue to work with AL Coalitions</a:t>
          </a:r>
          <a:endParaRPr lang="en-US" sz="3200" b="1" dirty="0">
            <a:solidFill>
              <a:srgbClr val="AEAAAA"/>
            </a:solidFill>
          </a:endParaRPr>
        </a:p>
      </dgm:t>
    </dgm:pt>
    <dgm:pt modelId="{445F8B41-958D-4016-B677-52DB2FCE8865}" type="parTrans" cxnId="{E21FA34B-733B-4883-B219-7D2D1DC3F045}">
      <dgm:prSet/>
      <dgm:spPr/>
      <dgm:t>
        <a:bodyPr/>
        <a:lstStyle/>
        <a:p>
          <a:endParaRPr lang="en-US"/>
        </a:p>
      </dgm:t>
    </dgm:pt>
    <dgm:pt modelId="{8EBE0633-6320-4486-A56E-9E84494FE122}" type="sibTrans" cxnId="{E21FA34B-733B-4883-B219-7D2D1DC3F045}">
      <dgm:prSet/>
      <dgm:spPr/>
      <dgm:t>
        <a:bodyPr/>
        <a:lstStyle/>
        <a:p>
          <a:endParaRPr lang="en-US"/>
        </a:p>
      </dgm:t>
    </dgm:pt>
    <dgm:pt modelId="{108869B2-8C03-4DB7-8B8C-92D6B7C3D8B0}" type="pres">
      <dgm:prSet presAssocID="{D7D3151A-6076-4BFF-8A8D-5D474B5B8511}" presName="Name0" presStyleCnt="0">
        <dgm:presLayoutVars>
          <dgm:dir/>
          <dgm:resizeHandles val="exact"/>
        </dgm:presLayoutVars>
      </dgm:prSet>
      <dgm:spPr/>
    </dgm:pt>
    <dgm:pt modelId="{85CD915B-D5F1-4B31-9821-AC79FF5F77A0}" type="pres">
      <dgm:prSet presAssocID="{D7D3151A-6076-4BFF-8A8D-5D474B5B8511}" presName="arrow" presStyleLbl="bgShp" presStyleIdx="0" presStyleCnt="1"/>
      <dgm:spPr/>
    </dgm:pt>
    <dgm:pt modelId="{6292EF1E-CBCC-4E4F-8B55-693B86B024E5}" type="pres">
      <dgm:prSet presAssocID="{D7D3151A-6076-4BFF-8A8D-5D474B5B8511}" presName="points" presStyleCnt="0"/>
      <dgm:spPr/>
    </dgm:pt>
    <dgm:pt modelId="{6355DDC9-463B-47DB-8877-257F372F70E5}" type="pres">
      <dgm:prSet presAssocID="{4942B83D-947D-4E4A-B520-C399A4A57367}" presName="compositeA" presStyleCnt="0"/>
      <dgm:spPr/>
    </dgm:pt>
    <dgm:pt modelId="{6491B74D-6CF3-4A6D-94BD-F7408DF5973C}" type="pres">
      <dgm:prSet presAssocID="{4942B83D-947D-4E4A-B520-C399A4A57367}" presName="textA" presStyleLbl="revTx" presStyleIdx="0" presStyleCnt="3" custScaleX="682321">
        <dgm:presLayoutVars>
          <dgm:bulletEnabled val="1"/>
        </dgm:presLayoutVars>
      </dgm:prSet>
      <dgm:spPr/>
    </dgm:pt>
    <dgm:pt modelId="{C713D80D-0F94-4F37-B707-0C5DE18F57C6}" type="pres">
      <dgm:prSet presAssocID="{4942B83D-947D-4E4A-B520-C399A4A57367}" presName="circleA" presStyleLbl="node1" presStyleIdx="0" presStyleCnt="3"/>
      <dgm:spPr>
        <a:solidFill>
          <a:srgbClr val="007D84"/>
        </a:solidFill>
      </dgm:spPr>
    </dgm:pt>
    <dgm:pt modelId="{FD52FA72-AD12-482D-A708-5F96370DBEC5}" type="pres">
      <dgm:prSet presAssocID="{4942B83D-947D-4E4A-B520-C399A4A57367}" presName="spaceA" presStyleCnt="0"/>
      <dgm:spPr/>
    </dgm:pt>
    <dgm:pt modelId="{EAB3C41A-F1CE-4BB4-9A6F-51D6038B5EAF}" type="pres">
      <dgm:prSet presAssocID="{62284A6F-EE29-44B1-A1AE-86A3EE31FE4E}" presName="space" presStyleCnt="0"/>
      <dgm:spPr/>
    </dgm:pt>
    <dgm:pt modelId="{0285F0BD-3987-488D-AF59-16970D6B32D3}" type="pres">
      <dgm:prSet presAssocID="{54AD025F-470A-4835-917A-F52CDD846975}" presName="compositeB" presStyleCnt="0"/>
      <dgm:spPr/>
    </dgm:pt>
    <dgm:pt modelId="{F04EC575-5EE0-45AC-9996-3A65C8651E10}" type="pres">
      <dgm:prSet presAssocID="{54AD025F-470A-4835-917A-F52CDD846975}" presName="textB" presStyleLbl="revTx" presStyleIdx="1" presStyleCnt="3" custScaleX="745565">
        <dgm:presLayoutVars>
          <dgm:bulletEnabled val="1"/>
        </dgm:presLayoutVars>
      </dgm:prSet>
      <dgm:spPr/>
    </dgm:pt>
    <dgm:pt modelId="{FE2F6810-1FC6-4163-B9C7-DAAD21F111DB}" type="pres">
      <dgm:prSet presAssocID="{54AD025F-470A-4835-917A-F52CDD846975}" presName="circleB" presStyleLbl="node1" presStyleIdx="1" presStyleCnt="3"/>
      <dgm:spPr>
        <a:solidFill>
          <a:srgbClr val="AEAAAA"/>
        </a:solidFill>
      </dgm:spPr>
    </dgm:pt>
    <dgm:pt modelId="{B5180CC4-1266-4B88-94E1-0E3157323C34}" type="pres">
      <dgm:prSet presAssocID="{54AD025F-470A-4835-917A-F52CDD846975}" presName="spaceB" presStyleCnt="0"/>
      <dgm:spPr/>
    </dgm:pt>
    <dgm:pt modelId="{521154DA-3A36-488D-8EC2-043834A5B8EE}" type="pres">
      <dgm:prSet presAssocID="{8EBE0633-6320-4486-A56E-9E84494FE122}" presName="space" presStyleCnt="0"/>
      <dgm:spPr/>
    </dgm:pt>
    <dgm:pt modelId="{7DFC5DD3-783B-4F39-B13B-C5BD46EB4C48}" type="pres">
      <dgm:prSet presAssocID="{A5A8445E-9C20-47EB-BA65-1BEB5CEF2024}" presName="compositeA" presStyleCnt="0"/>
      <dgm:spPr/>
    </dgm:pt>
    <dgm:pt modelId="{E39D9CE9-7C05-4E59-893A-AE176FDFCC0E}" type="pres">
      <dgm:prSet presAssocID="{A5A8445E-9C20-47EB-BA65-1BEB5CEF2024}" presName="textA" presStyleLbl="revTx" presStyleIdx="2" presStyleCnt="3" custScaleX="702447">
        <dgm:presLayoutVars>
          <dgm:bulletEnabled val="1"/>
        </dgm:presLayoutVars>
      </dgm:prSet>
      <dgm:spPr/>
    </dgm:pt>
    <dgm:pt modelId="{9D874B65-C7F3-432E-854C-F823EF071A31}" type="pres">
      <dgm:prSet presAssocID="{A5A8445E-9C20-47EB-BA65-1BEB5CEF2024}" presName="circleA" presStyleLbl="node1" presStyleIdx="2" presStyleCnt="3"/>
      <dgm:spPr>
        <a:solidFill>
          <a:srgbClr val="F15B2A"/>
        </a:solidFill>
      </dgm:spPr>
    </dgm:pt>
    <dgm:pt modelId="{88EEC9B5-AA2D-4302-A717-AE7AF6D8048B}" type="pres">
      <dgm:prSet presAssocID="{A5A8445E-9C20-47EB-BA65-1BEB5CEF2024}" presName="spaceA" presStyleCnt="0"/>
      <dgm:spPr/>
    </dgm:pt>
  </dgm:ptLst>
  <dgm:cxnLst>
    <dgm:cxn modelId="{5C4B8115-3A04-4BD7-A58C-D5BC7F41FEBE}" type="presOf" srcId="{4942B83D-947D-4E4A-B520-C399A4A57367}" destId="{6491B74D-6CF3-4A6D-94BD-F7408DF5973C}" srcOrd="0" destOrd="0" presId="urn:microsoft.com/office/officeart/2005/8/layout/hProcess11"/>
    <dgm:cxn modelId="{E21FA34B-733B-4883-B219-7D2D1DC3F045}" srcId="{D7D3151A-6076-4BFF-8A8D-5D474B5B8511}" destId="{54AD025F-470A-4835-917A-F52CDD846975}" srcOrd="1" destOrd="0" parTransId="{445F8B41-958D-4016-B677-52DB2FCE8865}" sibTransId="{8EBE0633-6320-4486-A56E-9E84494FE122}"/>
    <dgm:cxn modelId="{38098C74-20A5-4914-BA9F-8ACCC66B60B1}" type="presOf" srcId="{A5A8445E-9C20-47EB-BA65-1BEB5CEF2024}" destId="{E39D9CE9-7C05-4E59-893A-AE176FDFCC0E}" srcOrd="0" destOrd="0" presId="urn:microsoft.com/office/officeart/2005/8/layout/hProcess11"/>
    <dgm:cxn modelId="{3ED8F985-C8D1-419C-A13B-EA7A2DDA0C65}" srcId="{D7D3151A-6076-4BFF-8A8D-5D474B5B8511}" destId="{A5A8445E-9C20-47EB-BA65-1BEB5CEF2024}" srcOrd="2" destOrd="0" parTransId="{FF66A98E-CE42-449E-AF53-BA0620418C97}" sibTransId="{7D47AD3B-8951-4024-AB9A-21C91CA571A4}"/>
    <dgm:cxn modelId="{53D2A8E8-855F-4E57-8C39-25EBB299D782}" type="presOf" srcId="{D7D3151A-6076-4BFF-8A8D-5D474B5B8511}" destId="{108869B2-8C03-4DB7-8B8C-92D6B7C3D8B0}" srcOrd="0" destOrd="0" presId="urn:microsoft.com/office/officeart/2005/8/layout/hProcess11"/>
    <dgm:cxn modelId="{49CFDAEF-1AC9-4D0D-BF5B-9B8A3148EDA1}" type="presOf" srcId="{54AD025F-470A-4835-917A-F52CDD846975}" destId="{F04EC575-5EE0-45AC-9996-3A65C8651E10}" srcOrd="0" destOrd="0" presId="urn:microsoft.com/office/officeart/2005/8/layout/hProcess11"/>
    <dgm:cxn modelId="{948801F4-173C-42CE-A094-263540ACF3F1}" srcId="{D7D3151A-6076-4BFF-8A8D-5D474B5B8511}" destId="{4942B83D-947D-4E4A-B520-C399A4A57367}" srcOrd="0" destOrd="0" parTransId="{9B520F49-0C52-4385-A88E-FAC53BD99666}" sibTransId="{62284A6F-EE29-44B1-A1AE-86A3EE31FE4E}"/>
    <dgm:cxn modelId="{1B40C18D-D864-444F-91AD-F9EA269639BA}" type="presParOf" srcId="{108869B2-8C03-4DB7-8B8C-92D6B7C3D8B0}" destId="{85CD915B-D5F1-4B31-9821-AC79FF5F77A0}" srcOrd="0" destOrd="0" presId="urn:microsoft.com/office/officeart/2005/8/layout/hProcess11"/>
    <dgm:cxn modelId="{60532D83-42D2-4781-A278-F50447BD1546}" type="presParOf" srcId="{108869B2-8C03-4DB7-8B8C-92D6B7C3D8B0}" destId="{6292EF1E-CBCC-4E4F-8B55-693B86B024E5}" srcOrd="1" destOrd="0" presId="urn:microsoft.com/office/officeart/2005/8/layout/hProcess11"/>
    <dgm:cxn modelId="{FE0E8B21-42CC-4F51-99D1-82F156611472}" type="presParOf" srcId="{6292EF1E-CBCC-4E4F-8B55-693B86B024E5}" destId="{6355DDC9-463B-47DB-8877-257F372F70E5}" srcOrd="0" destOrd="0" presId="urn:microsoft.com/office/officeart/2005/8/layout/hProcess11"/>
    <dgm:cxn modelId="{E57C0E57-6030-4552-AC4E-181311C20B30}" type="presParOf" srcId="{6355DDC9-463B-47DB-8877-257F372F70E5}" destId="{6491B74D-6CF3-4A6D-94BD-F7408DF5973C}" srcOrd="0" destOrd="0" presId="urn:microsoft.com/office/officeart/2005/8/layout/hProcess11"/>
    <dgm:cxn modelId="{8DA65785-F3E5-4093-948A-6ADBB1FE179D}" type="presParOf" srcId="{6355DDC9-463B-47DB-8877-257F372F70E5}" destId="{C713D80D-0F94-4F37-B707-0C5DE18F57C6}" srcOrd="1" destOrd="0" presId="urn:microsoft.com/office/officeart/2005/8/layout/hProcess11"/>
    <dgm:cxn modelId="{E6DB95E4-64E3-4D27-A2FB-DBE5CD8C727A}" type="presParOf" srcId="{6355DDC9-463B-47DB-8877-257F372F70E5}" destId="{FD52FA72-AD12-482D-A708-5F96370DBEC5}" srcOrd="2" destOrd="0" presId="urn:microsoft.com/office/officeart/2005/8/layout/hProcess11"/>
    <dgm:cxn modelId="{D0EF1834-A82E-4189-9779-F073FFB9CA18}" type="presParOf" srcId="{6292EF1E-CBCC-4E4F-8B55-693B86B024E5}" destId="{EAB3C41A-F1CE-4BB4-9A6F-51D6038B5EAF}" srcOrd="1" destOrd="0" presId="urn:microsoft.com/office/officeart/2005/8/layout/hProcess11"/>
    <dgm:cxn modelId="{4A406BAC-2963-4F99-977F-7844A17B7918}" type="presParOf" srcId="{6292EF1E-CBCC-4E4F-8B55-693B86B024E5}" destId="{0285F0BD-3987-488D-AF59-16970D6B32D3}" srcOrd="2" destOrd="0" presId="urn:microsoft.com/office/officeart/2005/8/layout/hProcess11"/>
    <dgm:cxn modelId="{567CF74F-99F3-4310-8EC3-0DE1FB5B638E}" type="presParOf" srcId="{0285F0BD-3987-488D-AF59-16970D6B32D3}" destId="{F04EC575-5EE0-45AC-9996-3A65C8651E10}" srcOrd="0" destOrd="0" presId="urn:microsoft.com/office/officeart/2005/8/layout/hProcess11"/>
    <dgm:cxn modelId="{B8E4FCEF-1689-464D-95EC-7660592EE6A9}" type="presParOf" srcId="{0285F0BD-3987-488D-AF59-16970D6B32D3}" destId="{FE2F6810-1FC6-4163-B9C7-DAAD21F111DB}" srcOrd="1" destOrd="0" presId="urn:microsoft.com/office/officeart/2005/8/layout/hProcess11"/>
    <dgm:cxn modelId="{ECFA3BBF-FE00-4C12-AA0C-0D39CEEB04A1}" type="presParOf" srcId="{0285F0BD-3987-488D-AF59-16970D6B32D3}" destId="{B5180CC4-1266-4B88-94E1-0E3157323C34}" srcOrd="2" destOrd="0" presId="urn:microsoft.com/office/officeart/2005/8/layout/hProcess11"/>
    <dgm:cxn modelId="{FEB040E3-79D0-483F-A7C7-B424D840BC06}" type="presParOf" srcId="{6292EF1E-CBCC-4E4F-8B55-693B86B024E5}" destId="{521154DA-3A36-488D-8EC2-043834A5B8EE}" srcOrd="3" destOrd="0" presId="urn:microsoft.com/office/officeart/2005/8/layout/hProcess11"/>
    <dgm:cxn modelId="{6088C7A7-9325-4452-AEA5-021A6A91FA76}" type="presParOf" srcId="{6292EF1E-CBCC-4E4F-8B55-693B86B024E5}" destId="{7DFC5DD3-783B-4F39-B13B-C5BD46EB4C48}" srcOrd="4" destOrd="0" presId="urn:microsoft.com/office/officeart/2005/8/layout/hProcess11"/>
    <dgm:cxn modelId="{2F36AFF5-175F-4C6D-9363-2F5062906B89}" type="presParOf" srcId="{7DFC5DD3-783B-4F39-B13B-C5BD46EB4C48}" destId="{E39D9CE9-7C05-4E59-893A-AE176FDFCC0E}" srcOrd="0" destOrd="0" presId="urn:microsoft.com/office/officeart/2005/8/layout/hProcess11"/>
    <dgm:cxn modelId="{24213291-F31B-459F-9BF0-34F63CA00ABF}" type="presParOf" srcId="{7DFC5DD3-783B-4F39-B13B-C5BD46EB4C48}" destId="{9D874B65-C7F3-432E-854C-F823EF071A31}" srcOrd="1" destOrd="0" presId="urn:microsoft.com/office/officeart/2005/8/layout/hProcess11"/>
    <dgm:cxn modelId="{A465104A-82CF-4ECB-82AD-B7FB97496B7F}" type="presParOf" srcId="{7DFC5DD3-783B-4F39-B13B-C5BD46EB4C48}" destId="{88EEC9B5-AA2D-4302-A717-AE7AF6D8048B}"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D3151A-6076-4BFF-8A8D-5D474B5B8511}" type="doc">
      <dgm:prSet loTypeId="urn:microsoft.com/office/officeart/2005/8/layout/hProcess11" loCatId="process" qsTypeId="urn:microsoft.com/office/officeart/2005/8/quickstyle/3d2" qsCatId="3D" csTypeId="urn:microsoft.com/office/officeart/2005/8/colors/accent3_2" csCatId="accent3" phldr="1"/>
      <dgm:spPr/>
      <dgm:t>
        <a:bodyPr/>
        <a:lstStyle/>
        <a:p>
          <a:endParaRPr lang="en-US"/>
        </a:p>
      </dgm:t>
    </dgm:pt>
    <dgm:pt modelId="{4942B83D-947D-4E4A-B520-C399A4A57367}">
      <dgm:prSet phldrT="[Text]" custT="1"/>
      <dgm:spPr/>
      <dgm:t>
        <a:bodyPr/>
        <a:lstStyle/>
        <a:p>
          <a:r>
            <a:rPr lang="en-US" sz="3200" b="1" dirty="0">
              <a:solidFill>
                <a:srgbClr val="FFFF00"/>
              </a:solidFill>
            </a:rPr>
            <a:t>FY16</a:t>
          </a:r>
        </a:p>
      </dgm:t>
    </dgm:pt>
    <dgm:pt modelId="{9B520F49-0C52-4385-A88E-FAC53BD99666}" type="parTrans" cxnId="{948801F4-173C-42CE-A094-263540ACF3F1}">
      <dgm:prSet/>
      <dgm:spPr/>
      <dgm:t>
        <a:bodyPr/>
        <a:lstStyle/>
        <a:p>
          <a:endParaRPr lang="en-US"/>
        </a:p>
      </dgm:t>
    </dgm:pt>
    <dgm:pt modelId="{62284A6F-EE29-44B1-A1AE-86A3EE31FE4E}" type="sibTrans" cxnId="{948801F4-173C-42CE-A094-263540ACF3F1}">
      <dgm:prSet/>
      <dgm:spPr/>
      <dgm:t>
        <a:bodyPr/>
        <a:lstStyle/>
        <a:p>
          <a:endParaRPr lang="en-US"/>
        </a:p>
      </dgm:t>
    </dgm:pt>
    <dgm:pt modelId="{BB2D01C4-2551-4949-ABCE-6CD5C9922ABB}">
      <dgm:prSet phldrT="[Text]" custT="1"/>
      <dgm:spPr/>
      <dgm:t>
        <a:bodyPr/>
        <a:lstStyle/>
        <a:p>
          <a:r>
            <a:rPr lang="en-US" sz="2000" dirty="0">
              <a:solidFill>
                <a:schemeClr val="bg1"/>
              </a:solidFill>
            </a:rPr>
            <a:t>You submitted baseline Go NAP SACCs for ECEs</a:t>
          </a:r>
        </a:p>
      </dgm:t>
    </dgm:pt>
    <dgm:pt modelId="{250AEC45-21AB-4474-AF47-E75337FF1A9B}" type="parTrans" cxnId="{2EA30AB3-B7E3-4186-AC0F-694CD3DF88EA}">
      <dgm:prSet/>
      <dgm:spPr/>
      <dgm:t>
        <a:bodyPr/>
        <a:lstStyle/>
        <a:p>
          <a:endParaRPr lang="en-US"/>
        </a:p>
      </dgm:t>
    </dgm:pt>
    <dgm:pt modelId="{F7A72322-3A86-474A-96D4-9D08D04CCC95}" type="sibTrans" cxnId="{2EA30AB3-B7E3-4186-AC0F-694CD3DF88EA}">
      <dgm:prSet/>
      <dgm:spPr/>
      <dgm:t>
        <a:bodyPr/>
        <a:lstStyle/>
        <a:p>
          <a:endParaRPr lang="en-US"/>
        </a:p>
      </dgm:t>
    </dgm:pt>
    <dgm:pt modelId="{A5A8445E-9C20-47EB-BA65-1BEB5CEF2024}">
      <dgm:prSet phldrT="[Text]" custT="1"/>
      <dgm:spPr/>
      <dgm:t>
        <a:bodyPr/>
        <a:lstStyle/>
        <a:p>
          <a:r>
            <a:rPr lang="en-US" sz="3200" b="1" dirty="0">
              <a:solidFill>
                <a:srgbClr val="FF66FF"/>
              </a:solidFill>
            </a:rPr>
            <a:t>FY18</a:t>
          </a:r>
        </a:p>
      </dgm:t>
    </dgm:pt>
    <dgm:pt modelId="{FF66A98E-CE42-449E-AF53-BA0620418C97}" type="parTrans" cxnId="{3ED8F985-C8D1-419C-A13B-EA7A2DDA0C65}">
      <dgm:prSet/>
      <dgm:spPr/>
      <dgm:t>
        <a:bodyPr/>
        <a:lstStyle/>
        <a:p>
          <a:endParaRPr lang="en-US"/>
        </a:p>
      </dgm:t>
    </dgm:pt>
    <dgm:pt modelId="{7D47AD3B-8951-4024-AB9A-21C91CA571A4}" type="sibTrans" cxnId="{3ED8F985-C8D1-419C-A13B-EA7A2DDA0C65}">
      <dgm:prSet/>
      <dgm:spPr/>
      <dgm:t>
        <a:bodyPr/>
        <a:lstStyle/>
        <a:p>
          <a:endParaRPr lang="en-US"/>
        </a:p>
      </dgm:t>
    </dgm:pt>
    <dgm:pt modelId="{593FB8E9-141A-4A97-8013-8623D7EAF50E}">
      <dgm:prSet phldrT="[Text]" custT="1"/>
      <dgm:spPr/>
      <dgm:t>
        <a:bodyPr/>
        <a:lstStyle/>
        <a:p>
          <a:r>
            <a:rPr lang="en-US" sz="2000" dirty="0">
              <a:solidFill>
                <a:schemeClr val="bg1"/>
              </a:solidFill>
            </a:rPr>
            <a:t>You re-submitted Go NAP SACCs for 26 ECEs</a:t>
          </a:r>
        </a:p>
      </dgm:t>
    </dgm:pt>
    <dgm:pt modelId="{B14D37AF-01EB-42D9-9B01-E931D1E5245E}" type="parTrans" cxnId="{98972CC0-5736-4D2E-83D4-5D9F8805F233}">
      <dgm:prSet/>
      <dgm:spPr/>
      <dgm:t>
        <a:bodyPr/>
        <a:lstStyle/>
        <a:p>
          <a:endParaRPr lang="en-US"/>
        </a:p>
      </dgm:t>
    </dgm:pt>
    <dgm:pt modelId="{439D8E89-0EAC-41E6-847E-3B6CE7AE5824}" type="sibTrans" cxnId="{98972CC0-5736-4D2E-83D4-5D9F8805F233}">
      <dgm:prSet/>
      <dgm:spPr/>
      <dgm:t>
        <a:bodyPr/>
        <a:lstStyle/>
        <a:p>
          <a:endParaRPr lang="en-US"/>
        </a:p>
      </dgm:t>
    </dgm:pt>
    <dgm:pt modelId="{54AD025F-470A-4835-917A-F52CDD846975}">
      <dgm:prSet phldrT="[Text]" custT="1"/>
      <dgm:spPr/>
      <dgm:t>
        <a:bodyPr/>
        <a:lstStyle/>
        <a:p>
          <a:r>
            <a:rPr lang="en-US" sz="3200" b="1" dirty="0">
              <a:solidFill>
                <a:srgbClr val="87D200"/>
              </a:solidFill>
            </a:rPr>
            <a:t>FY17</a:t>
          </a:r>
        </a:p>
      </dgm:t>
    </dgm:pt>
    <dgm:pt modelId="{445F8B41-958D-4016-B677-52DB2FCE8865}" type="parTrans" cxnId="{E21FA34B-733B-4883-B219-7D2D1DC3F045}">
      <dgm:prSet/>
      <dgm:spPr/>
      <dgm:t>
        <a:bodyPr/>
        <a:lstStyle/>
        <a:p>
          <a:endParaRPr lang="en-US"/>
        </a:p>
      </dgm:t>
    </dgm:pt>
    <dgm:pt modelId="{8EBE0633-6320-4486-A56E-9E84494FE122}" type="sibTrans" cxnId="{E21FA34B-733B-4883-B219-7D2D1DC3F045}">
      <dgm:prSet/>
      <dgm:spPr/>
      <dgm:t>
        <a:bodyPr/>
        <a:lstStyle/>
        <a:p>
          <a:endParaRPr lang="en-US"/>
        </a:p>
      </dgm:t>
    </dgm:pt>
    <dgm:pt modelId="{A5F4F972-7385-4FAD-9971-B50520F75B99}">
      <dgm:prSet phldrT="[Text]" custT="1"/>
      <dgm:spPr/>
      <dgm:t>
        <a:bodyPr/>
        <a:lstStyle/>
        <a:p>
          <a:r>
            <a:rPr lang="en-US" sz="2000" dirty="0">
              <a:solidFill>
                <a:schemeClr val="bg1"/>
              </a:solidFill>
            </a:rPr>
            <a:t>You worked with ECES to make PSE changes</a:t>
          </a:r>
        </a:p>
      </dgm:t>
    </dgm:pt>
    <dgm:pt modelId="{60299289-5AB3-41EE-AA09-9FF2D067E9B4}" type="parTrans" cxnId="{05B83730-1D96-4160-BE70-357BD6DE09C8}">
      <dgm:prSet/>
      <dgm:spPr/>
      <dgm:t>
        <a:bodyPr/>
        <a:lstStyle/>
        <a:p>
          <a:endParaRPr lang="en-US"/>
        </a:p>
      </dgm:t>
    </dgm:pt>
    <dgm:pt modelId="{429C613F-A92D-45B8-AE3A-01AE295C99A6}" type="sibTrans" cxnId="{05B83730-1D96-4160-BE70-357BD6DE09C8}">
      <dgm:prSet/>
      <dgm:spPr/>
      <dgm:t>
        <a:bodyPr/>
        <a:lstStyle/>
        <a:p>
          <a:endParaRPr lang="en-US"/>
        </a:p>
      </dgm:t>
    </dgm:pt>
    <dgm:pt modelId="{108869B2-8C03-4DB7-8B8C-92D6B7C3D8B0}" type="pres">
      <dgm:prSet presAssocID="{D7D3151A-6076-4BFF-8A8D-5D474B5B8511}" presName="Name0" presStyleCnt="0">
        <dgm:presLayoutVars>
          <dgm:dir/>
          <dgm:resizeHandles val="exact"/>
        </dgm:presLayoutVars>
      </dgm:prSet>
      <dgm:spPr/>
    </dgm:pt>
    <dgm:pt modelId="{85CD915B-D5F1-4B31-9821-AC79FF5F77A0}" type="pres">
      <dgm:prSet presAssocID="{D7D3151A-6076-4BFF-8A8D-5D474B5B8511}" presName="arrow" presStyleLbl="bgShp" presStyleIdx="0" presStyleCnt="1"/>
      <dgm:spPr/>
    </dgm:pt>
    <dgm:pt modelId="{6292EF1E-CBCC-4E4F-8B55-693B86B024E5}" type="pres">
      <dgm:prSet presAssocID="{D7D3151A-6076-4BFF-8A8D-5D474B5B8511}" presName="points" presStyleCnt="0"/>
      <dgm:spPr/>
    </dgm:pt>
    <dgm:pt modelId="{6355DDC9-463B-47DB-8877-257F372F70E5}" type="pres">
      <dgm:prSet presAssocID="{4942B83D-947D-4E4A-B520-C399A4A57367}" presName="compositeA" presStyleCnt="0"/>
      <dgm:spPr/>
    </dgm:pt>
    <dgm:pt modelId="{6491B74D-6CF3-4A6D-94BD-F7408DF5973C}" type="pres">
      <dgm:prSet presAssocID="{4942B83D-947D-4E4A-B520-C399A4A57367}" presName="textA" presStyleLbl="revTx" presStyleIdx="0" presStyleCnt="3" custScaleX="924003">
        <dgm:presLayoutVars>
          <dgm:bulletEnabled val="1"/>
        </dgm:presLayoutVars>
      </dgm:prSet>
      <dgm:spPr/>
    </dgm:pt>
    <dgm:pt modelId="{C713D80D-0F94-4F37-B707-0C5DE18F57C6}" type="pres">
      <dgm:prSet presAssocID="{4942B83D-947D-4E4A-B520-C399A4A57367}" presName="circleA" presStyleLbl="node1" presStyleIdx="0" presStyleCnt="3"/>
      <dgm:spPr>
        <a:solidFill>
          <a:srgbClr val="FFC000"/>
        </a:solidFill>
      </dgm:spPr>
    </dgm:pt>
    <dgm:pt modelId="{FD52FA72-AD12-482D-A708-5F96370DBEC5}" type="pres">
      <dgm:prSet presAssocID="{4942B83D-947D-4E4A-B520-C399A4A57367}" presName="spaceA" presStyleCnt="0"/>
      <dgm:spPr/>
    </dgm:pt>
    <dgm:pt modelId="{EAB3C41A-F1CE-4BB4-9A6F-51D6038B5EAF}" type="pres">
      <dgm:prSet presAssocID="{62284A6F-EE29-44B1-A1AE-86A3EE31FE4E}" presName="space" presStyleCnt="0"/>
      <dgm:spPr/>
    </dgm:pt>
    <dgm:pt modelId="{0285F0BD-3987-488D-AF59-16970D6B32D3}" type="pres">
      <dgm:prSet presAssocID="{54AD025F-470A-4835-917A-F52CDD846975}" presName="compositeB" presStyleCnt="0"/>
      <dgm:spPr/>
    </dgm:pt>
    <dgm:pt modelId="{F04EC575-5EE0-45AC-9996-3A65C8651E10}" type="pres">
      <dgm:prSet presAssocID="{54AD025F-470A-4835-917A-F52CDD846975}" presName="textB" presStyleLbl="revTx" presStyleIdx="1" presStyleCnt="3" custScaleX="745565">
        <dgm:presLayoutVars>
          <dgm:bulletEnabled val="1"/>
        </dgm:presLayoutVars>
      </dgm:prSet>
      <dgm:spPr/>
    </dgm:pt>
    <dgm:pt modelId="{FE2F6810-1FC6-4163-B9C7-DAAD21F111DB}" type="pres">
      <dgm:prSet presAssocID="{54AD025F-470A-4835-917A-F52CDD846975}" presName="circleB" presStyleLbl="node1" presStyleIdx="1" presStyleCnt="3"/>
      <dgm:spPr>
        <a:solidFill>
          <a:srgbClr val="87D200"/>
        </a:solidFill>
      </dgm:spPr>
    </dgm:pt>
    <dgm:pt modelId="{B5180CC4-1266-4B88-94E1-0E3157323C34}" type="pres">
      <dgm:prSet presAssocID="{54AD025F-470A-4835-917A-F52CDD846975}" presName="spaceB" presStyleCnt="0"/>
      <dgm:spPr/>
    </dgm:pt>
    <dgm:pt modelId="{521154DA-3A36-488D-8EC2-043834A5B8EE}" type="pres">
      <dgm:prSet presAssocID="{8EBE0633-6320-4486-A56E-9E84494FE122}" presName="space" presStyleCnt="0"/>
      <dgm:spPr/>
    </dgm:pt>
    <dgm:pt modelId="{7DFC5DD3-783B-4F39-B13B-C5BD46EB4C48}" type="pres">
      <dgm:prSet presAssocID="{A5A8445E-9C20-47EB-BA65-1BEB5CEF2024}" presName="compositeA" presStyleCnt="0"/>
      <dgm:spPr/>
    </dgm:pt>
    <dgm:pt modelId="{E39D9CE9-7C05-4E59-893A-AE176FDFCC0E}" type="pres">
      <dgm:prSet presAssocID="{A5A8445E-9C20-47EB-BA65-1BEB5CEF2024}" presName="textA" presStyleLbl="revTx" presStyleIdx="2" presStyleCnt="3" custScaleX="863458">
        <dgm:presLayoutVars>
          <dgm:bulletEnabled val="1"/>
        </dgm:presLayoutVars>
      </dgm:prSet>
      <dgm:spPr/>
    </dgm:pt>
    <dgm:pt modelId="{9D874B65-C7F3-432E-854C-F823EF071A31}" type="pres">
      <dgm:prSet presAssocID="{A5A8445E-9C20-47EB-BA65-1BEB5CEF2024}" presName="circleA" presStyleLbl="node1" presStyleIdx="2" presStyleCnt="3"/>
      <dgm:spPr>
        <a:solidFill>
          <a:srgbClr val="FF66FF"/>
        </a:solidFill>
      </dgm:spPr>
    </dgm:pt>
    <dgm:pt modelId="{88EEC9B5-AA2D-4302-A717-AE7AF6D8048B}" type="pres">
      <dgm:prSet presAssocID="{A5A8445E-9C20-47EB-BA65-1BEB5CEF2024}" presName="spaceA" presStyleCnt="0"/>
      <dgm:spPr/>
    </dgm:pt>
  </dgm:ptLst>
  <dgm:cxnLst>
    <dgm:cxn modelId="{5C4B8115-3A04-4BD7-A58C-D5BC7F41FEBE}" type="presOf" srcId="{4942B83D-947D-4E4A-B520-C399A4A57367}" destId="{6491B74D-6CF3-4A6D-94BD-F7408DF5973C}" srcOrd="0" destOrd="0" presId="urn:microsoft.com/office/officeart/2005/8/layout/hProcess11"/>
    <dgm:cxn modelId="{0912972F-69A5-45A1-A19E-8BBF85250996}" type="presOf" srcId="{A5F4F972-7385-4FAD-9971-B50520F75B99}" destId="{F04EC575-5EE0-45AC-9996-3A65C8651E10}" srcOrd="0" destOrd="1" presId="urn:microsoft.com/office/officeart/2005/8/layout/hProcess11"/>
    <dgm:cxn modelId="{05B83730-1D96-4160-BE70-357BD6DE09C8}" srcId="{54AD025F-470A-4835-917A-F52CDD846975}" destId="{A5F4F972-7385-4FAD-9971-B50520F75B99}" srcOrd="0" destOrd="0" parTransId="{60299289-5AB3-41EE-AA09-9FF2D067E9B4}" sibTransId="{429C613F-A92D-45B8-AE3A-01AE295C99A6}"/>
    <dgm:cxn modelId="{80147B3C-AE1C-404A-833C-B4E0AEB1A867}" type="presOf" srcId="{593FB8E9-141A-4A97-8013-8623D7EAF50E}" destId="{E39D9CE9-7C05-4E59-893A-AE176FDFCC0E}" srcOrd="0" destOrd="1" presId="urn:microsoft.com/office/officeart/2005/8/layout/hProcess11"/>
    <dgm:cxn modelId="{E21FA34B-733B-4883-B219-7D2D1DC3F045}" srcId="{D7D3151A-6076-4BFF-8A8D-5D474B5B8511}" destId="{54AD025F-470A-4835-917A-F52CDD846975}" srcOrd="1" destOrd="0" parTransId="{445F8B41-958D-4016-B677-52DB2FCE8865}" sibTransId="{8EBE0633-6320-4486-A56E-9E84494FE122}"/>
    <dgm:cxn modelId="{38098C74-20A5-4914-BA9F-8ACCC66B60B1}" type="presOf" srcId="{A5A8445E-9C20-47EB-BA65-1BEB5CEF2024}" destId="{E39D9CE9-7C05-4E59-893A-AE176FDFCC0E}" srcOrd="0" destOrd="0" presId="urn:microsoft.com/office/officeart/2005/8/layout/hProcess11"/>
    <dgm:cxn modelId="{3ED8F985-C8D1-419C-A13B-EA7A2DDA0C65}" srcId="{D7D3151A-6076-4BFF-8A8D-5D474B5B8511}" destId="{A5A8445E-9C20-47EB-BA65-1BEB5CEF2024}" srcOrd="2" destOrd="0" parTransId="{FF66A98E-CE42-449E-AF53-BA0620418C97}" sibTransId="{7D47AD3B-8951-4024-AB9A-21C91CA571A4}"/>
    <dgm:cxn modelId="{2EA30AB3-B7E3-4186-AC0F-694CD3DF88EA}" srcId="{4942B83D-947D-4E4A-B520-C399A4A57367}" destId="{BB2D01C4-2551-4949-ABCE-6CD5C9922ABB}" srcOrd="0" destOrd="0" parTransId="{250AEC45-21AB-4474-AF47-E75337FF1A9B}" sibTransId="{F7A72322-3A86-474A-96D4-9D08D04CCC95}"/>
    <dgm:cxn modelId="{98972CC0-5736-4D2E-83D4-5D9F8805F233}" srcId="{A5A8445E-9C20-47EB-BA65-1BEB5CEF2024}" destId="{593FB8E9-141A-4A97-8013-8623D7EAF50E}" srcOrd="0" destOrd="0" parTransId="{B14D37AF-01EB-42D9-9B01-E931D1E5245E}" sibTransId="{439D8E89-0EAC-41E6-847E-3B6CE7AE5824}"/>
    <dgm:cxn modelId="{53D2A8E8-855F-4E57-8C39-25EBB299D782}" type="presOf" srcId="{D7D3151A-6076-4BFF-8A8D-5D474B5B8511}" destId="{108869B2-8C03-4DB7-8B8C-92D6B7C3D8B0}" srcOrd="0" destOrd="0" presId="urn:microsoft.com/office/officeart/2005/8/layout/hProcess11"/>
    <dgm:cxn modelId="{84BC32ED-D825-414D-A224-5F7919B33C6B}" type="presOf" srcId="{BB2D01C4-2551-4949-ABCE-6CD5C9922ABB}" destId="{6491B74D-6CF3-4A6D-94BD-F7408DF5973C}" srcOrd="0" destOrd="1" presId="urn:microsoft.com/office/officeart/2005/8/layout/hProcess11"/>
    <dgm:cxn modelId="{49CFDAEF-1AC9-4D0D-BF5B-9B8A3148EDA1}" type="presOf" srcId="{54AD025F-470A-4835-917A-F52CDD846975}" destId="{F04EC575-5EE0-45AC-9996-3A65C8651E10}" srcOrd="0" destOrd="0" presId="urn:microsoft.com/office/officeart/2005/8/layout/hProcess11"/>
    <dgm:cxn modelId="{948801F4-173C-42CE-A094-263540ACF3F1}" srcId="{D7D3151A-6076-4BFF-8A8D-5D474B5B8511}" destId="{4942B83D-947D-4E4A-B520-C399A4A57367}" srcOrd="0" destOrd="0" parTransId="{9B520F49-0C52-4385-A88E-FAC53BD99666}" sibTransId="{62284A6F-EE29-44B1-A1AE-86A3EE31FE4E}"/>
    <dgm:cxn modelId="{1B40C18D-D864-444F-91AD-F9EA269639BA}" type="presParOf" srcId="{108869B2-8C03-4DB7-8B8C-92D6B7C3D8B0}" destId="{85CD915B-D5F1-4B31-9821-AC79FF5F77A0}" srcOrd="0" destOrd="0" presId="urn:microsoft.com/office/officeart/2005/8/layout/hProcess11"/>
    <dgm:cxn modelId="{60532D83-42D2-4781-A278-F50447BD1546}" type="presParOf" srcId="{108869B2-8C03-4DB7-8B8C-92D6B7C3D8B0}" destId="{6292EF1E-CBCC-4E4F-8B55-693B86B024E5}" srcOrd="1" destOrd="0" presId="urn:microsoft.com/office/officeart/2005/8/layout/hProcess11"/>
    <dgm:cxn modelId="{FE0E8B21-42CC-4F51-99D1-82F156611472}" type="presParOf" srcId="{6292EF1E-CBCC-4E4F-8B55-693B86B024E5}" destId="{6355DDC9-463B-47DB-8877-257F372F70E5}" srcOrd="0" destOrd="0" presId="urn:microsoft.com/office/officeart/2005/8/layout/hProcess11"/>
    <dgm:cxn modelId="{E57C0E57-6030-4552-AC4E-181311C20B30}" type="presParOf" srcId="{6355DDC9-463B-47DB-8877-257F372F70E5}" destId="{6491B74D-6CF3-4A6D-94BD-F7408DF5973C}" srcOrd="0" destOrd="0" presId="urn:microsoft.com/office/officeart/2005/8/layout/hProcess11"/>
    <dgm:cxn modelId="{8DA65785-F3E5-4093-948A-6ADBB1FE179D}" type="presParOf" srcId="{6355DDC9-463B-47DB-8877-257F372F70E5}" destId="{C713D80D-0F94-4F37-B707-0C5DE18F57C6}" srcOrd="1" destOrd="0" presId="urn:microsoft.com/office/officeart/2005/8/layout/hProcess11"/>
    <dgm:cxn modelId="{E6DB95E4-64E3-4D27-A2FB-DBE5CD8C727A}" type="presParOf" srcId="{6355DDC9-463B-47DB-8877-257F372F70E5}" destId="{FD52FA72-AD12-482D-A708-5F96370DBEC5}" srcOrd="2" destOrd="0" presId="urn:microsoft.com/office/officeart/2005/8/layout/hProcess11"/>
    <dgm:cxn modelId="{D0EF1834-A82E-4189-9779-F073FFB9CA18}" type="presParOf" srcId="{6292EF1E-CBCC-4E4F-8B55-693B86B024E5}" destId="{EAB3C41A-F1CE-4BB4-9A6F-51D6038B5EAF}" srcOrd="1" destOrd="0" presId="urn:microsoft.com/office/officeart/2005/8/layout/hProcess11"/>
    <dgm:cxn modelId="{4A406BAC-2963-4F99-977F-7844A17B7918}" type="presParOf" srcId="{6292EF1E-CBCC-4E4F-8B55-693B86B024E5}" destId="{0285F0BD-3987-488D-AF59-16970D6B32D3}" srcOrd="2" destOrd="0" presId="urn:microsoft.com/office/officeart/2005/8/layout/hProcess11"/>
    <dgm:cxn modelId="{567CF74F-99F3-4310-8EC3-0DE1FB5B638E}" type="presParOf" srcId="{0285F0BD-3987-488D-AF59-16970D6B32D3}" destId="{F04EC575-5EE0-45AC-9996-3A65C8651E10}" srcOrd="0" destOrd="0" presId="urn:microsoft.com/office/officeart/2005/8/layout/hProcess11"/>
    <dgm:cxn modelId="{B8E4FCEF-1689-464D-95EC-7660592EE6A9}" type="presParOf" srcId="{0285F0BD-3987-488D-AF59-16970D6B32D3}" destId="{FE2F6810-1FC6-4163-B9C7-DAAD21F111DB}" srcOrd="1" destOrd="0" presId="urn:microsoft.com/office/officeart/2005/8/layout/hProcess11"/>
    <dgm:cxn modelId="{ECFA3BBF-FE00-4C12-AA0C-0D39CEEB04A1}" type="presParOf" srcId="{0285F0BD-3987-488D-AF59-16970D6B32D3}" destId="{B5180CC4-1266-4B88-94E1-0E3157323C34}" srcOrd="2" destOrd="0" presId="urn:microsoft.com/office/officeart/2005/8/layout/hProcess11"/>
    <dgm:cxn modelId="{FEB040E3-79D0-483F-A7C7-B424D840BC06}" type="presParOf" srcId="{6292EF1E-CBCC-4E4F-8B55-693B86B024E5}" destId="{521154DA-3A36-488D-8EC2-043834A5B8EE}" srcOrd="3" destOrd="0" presId="urn:microsoft.com/office/officeart/2005/8/layout/hProcess11"/>
    <dgm:cxn modelId="{6088C7A7-9325-4452-AEA5-021A6A91FA76}" type="presParOf" srcId="{6292EF1E-CBCC-4E4F-8B55-693B86B024E5}" destId="{7DFC5DD3-783B-4F39-B13B-C5BD46EB4C48}" srcOrd="4" destOrd="0" presId="urn:microsoft.com/office/officeart/2005/8/layout/hProcess11"/>
    <dgm:cxn modelId="{2F36AFF5-175F-4C6D-9363-2F5062906B89}" type="presParOf" srcId="{7DFC5DD3-783B-4F39-B13B-C5BD46EB4C48}" destId="{E39D9CE9-7C05-4E59-893A-AE176FDFCC0E}" srcOrd="0" destOrd="0" presId="urn:microsoft.com/office/officeart/2005/8/layout/hProcess11"/>
    <dgm:cxn modelId="{24213291-F31B-459F-9BF0-34F63CA00ABF}" type="presParOf" srcId="{7DFC5DD3-783B-4F39-B13B-C5BD46EB4C48}" destId="{9D874B65-C7F3-432E-854C-F823EF071A31}" srcOrd="1" destOrd="0" presId="urn:microsoft.com/office/officeart/2005/8/layout/hProcess11"/>
    <dgm:cxn modelId="{A465104A-82CF-4ECB-82AD-B7FB97496B7F}" type="presParOf" srcId="{7DFC5DD3-783B-4F39-B13B-C5BD46EB4C48}" destId="{88EEC9B5-AA2D-4302-A717-AE7AF6D8048B}"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7D3151A-6076-4BFF-8A8D-5D474B5B8511}" type="doc">
      <dgm:prSet loTypeId="urn:microsoft.com/office/officeart/2005/8/layout/hProcess11" loCatId="process" qsTypeId="urn:microsoft.com/office/officeart/2005/8/quickstyle/3d2" qsCatId="3D" csTypeId="urn:microsoft.com/office/officeart/2005/8/colors/accent3_2" csCatId="accent3" phldr="1"/>
      <dgm:spPr/>
      <dgm:t>
        <a:bodyPr/>
        <a:lstStyle/>
        <a:p>
          <a:endParaRPr lang="en-US"/>
        </a:p>
      </dgm:t>
    </dgm:pt>
    <dgm:pt modelId="{4942B83D-947D-4E4A-B520-C399A4A57367}">
      <dgm:prSet phldrT="[Text]" custT="1"/>
      <dgm:spPr/>
      <dgm:t>
        <a:bodyPr/>
        <a:lstStyle/>
        <a:p>
          <a:r>
            <a:rPr lang="en-US" sz="3200" b="1" dirty="0">
              <a:solidFill>
                <a:srgbClr val="92D050"/>
              </a:solidFill>
            </a:rPr>
            <a:t>FY16</a:t>
          </a:r>
        </a:p>
        <a:p>
          <a:r>
            <a:rPr lang="en-US" sz="2200" dirty="0">
              <a:solidFill>
                <a:schemeClr val="tx1"/>
              </a:solidFill>
            </a:rPr>
            <a:t>LIAs in 3 counties submitted 4 Wilders</a:t>
          </a:r>
          <a:endParaRPr lang="en-US" sz="2200" b="1" dirty="0">
            <a:solidFill>
              <a:srgbClr val="007D84"/>
            </a:solidFill>
          </a:endParaRPr>
        </a:p>
      </dgm:t>
    </dgm:pt>
    <dgm:pt modelId="{9B520F49-0C52-4385-A88E-FAC53BD99666}" type="parTrans" cxnId="{948801F4-173C-42CE-A094-263540ACF3F1}">
      <dgm:prSet/>
      <dgm:spPr/>
      <dgm:t>
        <a:bodyPr/>
        <a:lstStyle/>
        <a:p>
          <a:endParaRPr lang="en-US"/>
        </a:p>
      </dgm:t>
    </dgm:pt>
    <dgm:pt modelId="{62284A6F-EE29-44B1-A1AE-86A3EE31FE4E}" type="sibTrans" cxnId="{948801F4-173C-42CE-A094-263540ACF3F1}">
      <dgm:prSet/>
      <dgm:spPr/>
      <dgm:t>
        <a:bodyPr/>
        <a:lstStyle/>
        <a:p>
          <a:endParaRPr lang="en-US"/>
        </a:p>
      </dgm:t>
    </dgm:pt>
    <dgm:pt modelId="{A5A8445E-9C20-47EB-BA65-1BEB5CEF2024}">
      <dgm:prSet phldrT="[Text]" custT="1"/>
      <dgm:spPr/>
      <dgm:t>
        <a:bodyPr/>
        <a:lstStyle/>
        <a:p>
          <a:r>
            <a:rPr lang="en-US" sz="3200" b="1" dirty="0">
              <a:solidFill>
                <a:srgbClr val="166418"/>
              </a:solidFill>
            </a:rPr>
            <a:t>FY18</a:t>
          </a:r>
        </a:p>
        <a:p>
          <a:r>
            <a:rPr lang="en-US" sz="2200" dirty="0">
              <a:solidFill>
                <a:schemeClr val="tx1"/>
              </a:solidFill>
            </a:rPr>
            <a:t>LIAs in 3 counties submitted 5 Wilders (N= 2 new)</a:t>
          </a:r>
          <a:endParaRPr lang="en-US" sz="2200" b="1" dirty="0">
            <a:solidFill>
              <a:srgbClr val="F15B2A"/>
            </a:solidFill>
          </a:endParaRPr>
        </a:p>
      </dgm:t>
    </dgm:pt>
    <dgm:pt modelId="{FF66A98E-CE42-449E-AF53-BA0620418C97}" type="parTrans" cxnId="{3ED8F985-C8D1-419C-A13B-EA7A2DDA0C65}">
      <dgm:prSet/>
      <dgm:spPr/>
      <dgm:t>
        <a:bodyPr/>
        <a:lstStyle/>
        <a:p>
          <a:endParaRPr lang="en-US"/>
        </a:p>
      </dgm:t>
    </dgm:pt>
    <dgm:pt modelId="{7D47AD3B-8951-4024-AB9A-21C91CA571A4}" type="sibTrans" cxnId="{3ED8F985-C8D1-419C-A13B-EA7A2DDA0C65}">
      <dgm:prSet/>
      <dgm:spPr/>
      <dgm:t>
        <a:bodyPr/>
        <a:lstStyle/>
        <a:p>
          <a:endParaRPr lang="en-US"/>
        </a:p>
      </dgm:t>
    </dgm:pt>
    <dgm:pt modelId="{54AD025F-470A-4835-917A-F52CDD846975}">
      <dgm:prSet phldrT="[Text]" custT="1"/>
      <dgm:spPr/>
      <dgm:t>
        <a:bodyPr/>
        <a:lstStyle/>
        <a:p>
          <a:r>
            <a:rPr lang="en-US" sz="3200" b="1" dirty="0">
              <a:solidFill>
                <a:srgbClr val="AEAAAA"/>
              </a:solidFill>
            </a:rPr>
            <a:t>FY17</a:t>
          </a:r>
        </a:p>
        <a:p>
          <a:r>
            <a:rPr lang="en-US" sz="2100" dirty="0">
              <a:solidFill>
                <a:schemeClr val="tx1"/>
              </a:solidFill>
            </a:rPr>
            <a:t>LIAs continue to work with FS Coalitions</a:t>
          </a:r>
          <a:endParaRPr lang="en-US" sz="2100" b="1" dirty="0">
            <a:solidFill>
              <a:srgbClr val="AEAAAA"/>
            </a:solidFill>
          </a:endParaRPr>
        </a:p>
      </dgm:t>
    </dgm:pt>
    <dgm:pt modelId="{445F8B41-958D-4016-B677-52DB2FCE8865}" type="parTrans" cxnId="{E21FA34B-733B-4883-B219-7D2D1DC3F045}">
      <dgm:prSet/>
      <dgm:spPr/>
      <dgm:t>
        <a:bodyPr/>
        <a:lstStyle/>
        <a:p>
          <a:endParaRPr lang="en-US"/>
        </a:p>
      </dgm:t>
    </dgm:pt>
    <dgm:pt modelId="{8EBE0633-6320-4486-A56E-9E84494FE122}" type="sibTrans" cxnId="{E21FA34B-733B-4883-B219-7D2D1DC3F045}">
      <dgm:prSet/>
      <dgm:spPr/>
      <dgm:t>
        <a:bodyPr/>
        <a:lstStyle/>
        <a:p>
          <a:endParaRPr lang="en-US"/>
        </a:p>
      </dgm:t>
    </dgm:pt>
    <dgm:pt modelId="{108869B2-8C03-4DB7-8B8C-92D6B7C3D8B0}" type="pres">
      <dgm:prSet presAssocID="{D7D3151A-6076-4BFF-8A8D-5D474B5B8511}" presName="Name0" presStyleCnt="0">
        <dgm:presLayoutVars>
          <dgm:dir/>
          <dgm:resizeHandles val="exact"/>
        </dgm:presLayoutVars>
      </dgm:prSet>
      <dgm:spPr/>
    </dgm:pt>
    <dgm:pt modelId="{85CD915B-D5F1-4B31-9821-AC79FF5F77A0}" type="pres">
      <dgm:prSet presAssocID="{D7D3151A-6076-4BFF-8A8D-5D474B5B8511}" presName="arrow" presStyleLbl="bgShp" presStyleIdx="0" presStyleCnt="1"/>
      <dgm:spPr/>
    </dgm:pt>
    <dgm:pt modelId="{6292EF1E-CBCC-4E4F-8B55-693B86B024E5}" type="pres">
      <dgm:prSet presAssocID="{D7D3151A-6076-4BFF-8A8D-5D474B5B8511}" presName="points" presStyleCnt="0"/>
      <dgm:spPr/>
    </dgm:pt>
    <dgm:pt modelId="{6355DDC9-463B-47DB-8877-257F372F70E5}" type="pres">
      <dgm:prSet presAssocID="{4942B83D-947D-4E4A-B520-C399A4A57367}" presName="compositeA" presStyleCnt="0"/>
      <dgm:spPr/>
    </dgm:pt>
    <dgm:pt modelId="{6491B74D-6CF3-4A6D-94BD-F7408DF5973C}" type="pres">
      <dgm:prSet presAssocID="{4942B83D-947D-4E4A-B520-C399A4A57367}" presName="textA" presStyleLbl="revTx" presStyleIdx="0" presStyleCnt="3" custScaleX="682321">
        <dgm:presLayoutVars>
          <dgm:bulletEnabled val="1"/>
        </dgm:presLayoutVars>
      </dgm:prSet>
      <dgm:spPr/>
    </dgm:pt>
    <dgm:pt modelId="{C713D80D-0F94-4F37-B707-0C5DE18F57C6}" type="pres">
      <dgm:prSet presAssocID="{4942B83D-947D-4E4A-B520-C399A4A57367}" presName="circleA" presStyleLbl="node1" presStyleIdx="0" presStyleCnt="3"/>
      <dgm:spPr>
        <a:solidFill>
          <a:srgbClr val="92D050"/>
        </a:solidFill>
      </dgm:spPr>
    </dgm:pt>
    <dgm:pt modelId="{FD52FA72-AD12-482D-A708-5F96370DBEC5}" type="pres">
      <dgm:prSet presAssocID="{4942B83D-947D-4E4A-B520-C399A4A57367}" presName="spaceA" presStyleCnt="0"/>
      <dgm:spPr/>
    </dgm:pt>
    <dgm:pt modelId="{EAB3C41A-F1CE-4BB4-9A6F-51D6038B5EAF}" type="pres">
      <dgm:prSet presAssocID="{62284A6F-EE29-44B1-A1AE-86A3EE31FE4E}" presName="space" presStyleCnt="0"/>
      <dgm:spPr/>
    </dgm:pt>
    <dgm:pt modelId="{0285F0BD-3987-488D-AF59-16970D6B32D3}" type="pres">
      <dgm:prSet presAssocID="{54AD025F-470A-4835-917A-F52CDD846975}" presName="compositeB" presStyleCnt="0"/>
      <dgm:spPr/>
    </dgm:pt>
    <dgm:pt modelId="{F04EC575-5EE0-45AC-9996-3A65C8651E10}" type="pres">
      <dgm:prSet presAssocID="{54AD025F-470A-4835-917A-F52CDD846975}" presName="textB" presStyleLbl="revTx" presStyleIdx="1" presStyleCnt="3" custScaleX="745565">
        <dgm:presLayoutVars>
          <dgm:bulletEnabled val="1"/>
        </dgm:presLayoutVars>
      </dgm:prSet>
      <dgm:spPr/>
    </dgm:pt>
    <dgm:pt modelId="{FE2F6810-1FC6-4163-B9C7-DAAD21F111DB}" type="pres">
      <dgm:prSet presAssocID="{54AD025F-470A-4835-917A-F52CDD846975}" presName="circleB" presStyleLbl="node1" presStyleIdx="1" presStyleCnt="3"/>
      <dgm:spPr>
        <a:solidFill>
          <a:srgbClr val="AEAAAA"/>
        </a:solidFill>
      </dgm:spPr>
    </dgm:pt>
    <dgm:pt modelId="{B5180CC4-1266-4B88-94E1-0E3157323C34}" type="pres">
      <dgm:prSet presAssocID="{54AD025F-470A-4835-917A-F52CDD846975}" presName="spaceB" presStyleCnt="0"/>
      <dgm:spPr/>
    </dgm:pt>
    <dgm:pt modelId="{521154DA-3A36-488D-8EC2-043834A5B8EE}" type="pres">
      <dgm:prSet presAssocID="{8EBE0633-6320-4486-A56E-9E84494FE122}" presName="space" presStyleCnt="0"/>
      <dgm:spPr/>
    </dgm:pt>
    <dgm:pt modelId="{7DFC5DD3-783B-4F39-B13B-C5BD46EB4C48}" type="pres">
      <dgm:prSet presAssocID="{A5A8445E-9C20-47EB-BA65-1BEB5CEF2024}" presName="compositeA" presStyleCnt="0"/>
      <dgm:spPr/>
    </dgm:pt>
    <dgm:pt modelId="{E39D9CE9-7C05-4E59-893A-AE176FDFCC0E}" type="pres">
      <dgm:prSet presAssocID="{A5A8445E-9C20-47EB-BA65-1BEB5CEF2024}" presName="textA" presStyleLbl="revTx" presStyleIdx="2" presStyleCnt="3" custScaleX="702447">
        <dgm:presLayoutVars>
          <dgm:bulletEnabled val="1"/>
        </dgm:presLayoutVars>
      </dgm:prSet>
      <dgm:spPr/>
    </dgm:pt>
    <dgm:pt modelId="{9D874B65-C7F3-432E-854C-F823EF071A31}" type="pres">
      <dgm:prSet presAssocID="{A5A8445E-9C20-47EB-BA65-1BEB5CEF2024}" presName="circleA" presStyleLbl="node1" presStyleIdx="2" presStyleCnt="3"/>
      <dgm:spPr>
        <a:solidFill>
          <a:srgbClr val="1E8420"/>
        </a:solidFill>
      </dgm:spPr>
    </dgm:pt>
    <dgm:pt modelId="{88EEC9B5-AA2D-4302-A717-AE7AF6D8048B}" type="pres">
      <dgm:prSet presAssocID="{A5A8445E-9C20-47EB-BA65-1BEB5CEF2024}" presName="spaceA" presStyleCnt="0"/>
      <dgm:spPr/>
    </dgm:pt>
  </dgm:ptLst>
  <dgm:cxnLst>
    <dgm:cxn modelId="{5C4B8115-3A04-4BD7-A58C-D5BC7F41FEBE}" type="presOf" srcId="{4942B83D-947D-4E4A-B520-C399A4A57367}" destId="{6491B74D-6CF3-4A6D-94BD-F7408DF5973C}" srcOrd="0" destOrd="0" presId="urn:microsoft.com/office/officeart/2005/8/layout/hProcess11"/>
    <dgm:cxn modelId="{E21FA34B-733B-4883-B219-7D2D1DC3F045}" srcId="{D7D3151A-6076-4BFF-8A8D-5D474B5B8511}" destId="{54AD025F-470A-4835-917A-F52CDD846975}" srcOrd="1" destOrd="0" parTransId="{445F8B41-958D-4016-B677-52DB2FCE8865}" sibTransId="{8EBE0633-6320-4486-A56E-9E84494FE122}"/>
    <dgm:cxn modelId="{38098C74-20A5-4914-BA9F-8ACCC66B60B1}" type="presOf" srcId="{A5A8445E-9C20-47EB-BA65-1BEB5CEF2024}" destId="{E39D9CE9-7C05-4E59-893A-AE176FDFCC0E}" srcOrd="0" destOrd="0" presId="urn:microsoft.com/office/officeart/2005/8/layout/hProcess11"/>
    <dgm:cxn modelId="{3ED8F985-C8D1-419C-A13B-EA7A2DDA0C65}" srcId="{D7D3151A-6076-4BFF-8A8D-5D474B5B8511}" destId="{A5A8445E-9C20-47EB-BA65-1BEB5CEF2024}" srcOrd="2" destOrd="0" parTransId="{FF66A98E-CE42-449E-AF53-BA0620418C97}" sibTransId="{7D47AD3B-8951-4024-AB9A-21C91CA571A4}"/>
    <dgm:cxn modelId="{53D2A8E8-855F-4E57-8C39-25EBB299D782}" type="presOf" srcId="{D7D3151A-6076-4BFF-8A8D-5D474B5B8511}" destId="{108869B2-8C03-4DB7-8B8C-92D6B7C3D8B0}" srcOrd="0" destOrd="0" presId="urn:microsoft.com/office/officeart/2005/8/layout/hProcess11"/>
    <dgm:cxn modelId="{49CFDAEF-1AC9-4D0D-BF5B-9B8A3148EDA1}" type="presOf" srcId="{54AD025F-470A-4835-917A-F52CDD846975}" destId="{F04EC575-5EE0-45AC-9996-3A65C8651E10}" srcOrd="0" destOrd="0" presId="urn:microsoft.com/office/officeart/2005/8/layout/hProcess11"/>
    <dgm:cxn modelId="{948801F4-173C-42CE-A094-263540ACF3F1}" srcId="{D7D3151A-6076-4BFF-8A8D-5D474B5B8511}" destId="{4942B83D-947D-4E4A-B520-C399A4A57367}" srcOrd="0" destOrd="0" parTransId="{9B520F49-0C52-4385-A88E-FAC53BD99666}" sibTransId="{62284A6F-EE29-44B1-A1AE-86A3EE31FE4E}"/>
    <dgm:cxn modelId="{1B40C18D-D864-444F-91AD-F9EA269639BA}" type="presParOf" srcId="{108869B2-8C03-4DB7-8B8C-92D6B7C3D8B0}" destId="{85CD915B-D5F1-4B31-9821-AC79FF5F77A0}" srcOrd="0" destOrd="0" presId="urn:microsoft.com/office/officeart/2005/8/layout/hProcess11"/>
    <dgm:cxn modelId="{60532D83-42D2-4781-A278-F50447BD1546}" type="presParOf" srcId="{108869B2-8C03-4DB7-8B8C-92D6B7C3D8B0}" destId="{6292EF1E-CBCC-4E4F-8B55-693B86B024E5}" srcOrd="1" destOrd="0" presId="urn:microsoft.com/office/officeart/2005/8/layout/hProcess11"/>
    <dgm:cxn modelId="{FE0E8B21-42CC-4F51-99D1-82F156611472}" type="presParOf" srcId="{6292EF1E-CBCC-4E4F-8B55-693B86B024E5}" destId="{6355DDC9-463B-47DB-8877-257F372F70E5}" srcOrd="0" destOrd="0" presId="urn:microsoft.com/office/officeart/2005/8/layout/hProcess11"/>
    <dgm:cxn modelId="{E57C0E57-6030-4552-AC4E-181311C20B30}" type="presParOf" srcId="{6355DDC9-463B-47DB-8877-257F372F70E5}" destId="{6491B74D-6CF3-4A6D-94BD-F7408DF5973C}" srcOrd="0" destOrd="0" presId="urn:microsoft.com/office/officeart/2005/8/layout/hProcess11"/>
    <dgm:cxn modelId="{8DA65785-F3E5-4093-948A-6ADBB1FE179D}" type="presParOf" srcId="{6355DDC9-463B-47DB-8877-257F372F70E5}" destId="{C713D80D-0F94-4F37-B707-0C5DE18F57C6}" srcOrd="1" destOrd="0" presId="urn:microsoft.com/office/officeart/2005/8/layout/hProcess11"/>
    <dgm:cxn modelId="{E6DB95E4-64E3-4D27-A2FB-DBE5CD8C727A}" type="presParOf" srcId="{6355DDC9-463B-47DB-8877-257F372F70E5}" destId="{FD52FA72-AD12-482D-A708-5F96370DBEC5}" srcOrd="2" destOrd="0" presId="urn:microsoft.com/office/officeart/2005/8/layout/hProcess11"/>
    <dgm:cxn modelId="{D0EF1834-A82E-4189-9779-F073FFB9CA18}" type="presParOf" srcId="{6292EF1E-CBCC-4E4F-8B55-693B86B024E5}" destId="{EAB3C41A-F1CE-4BB4-9A6F-51D6038B5EAF}" srcOrd="1" destOrd="0" presId="urn:microsoft.com/office/officeart/2005/8/layout/hProcess11"/>
    <dgm:cxn modelId="{4A406BAC-2963-4F99-977F-7844A17B7918}" type="presParOf" srcId="{6292EF1E-CBCC-4E4F-8B55-693B86B024E5}" destId="{0285F0BD-3987-488D-AF59-16970D6B32D3}" srcOrd="2" destOrd="0" presId="urn:microsoft.com/office/officeart/2005/8/layout/hProcess11"/>
    <dgm:cxn modelId="{567CF74F-99F3-4310-8EC3-0DE1FB5B638E}" type="presParOf" srcId="{0285F0BD-3987-488D-AF59-16970D6B32D3}" destId="{F04EC575-5EE0-45AC-9996-3A65C8651E10}" srcOrd="0" destOrd="0" presId="urn:microsoft.com/office/officeart/2005/8/layout/hProcess11"/>
    <dgm:cxn modelId="{B8E4FCEF-1689-464D-95EC-7660592EE6A9}" type="presParOf" srcId="{0285F0BD-3987-488D-AF59-16970D6B32D3}" destId="{FE2F6810-1FC6-4163-B9C7-DAAD21F111DB}" srcOrd="1" destOrd="0" presId="urn:microsoft.com/office/officeart/2005/8/layout/hProcess11"/>
    <dgm:cxn modelId="{ECFA3BBF-FE00-4C12-AA0C-0D39CEEB04A1}" type="presParOf" srcId="{0285F0BD-3987-488D-AF59-16970D6B32D3}" destId="{B5180CC4-1266-4B88-94E1-0E3157323C34}" srcOrd="2" destOrd="0" presId="urn:microsoft.com/office/officeart/2005/8/layout/hProcess11"/>
    <dgm:cxn modelId="{FEB040E3-79D0-483F-A7C7-B424D840BC06}" type="presParOf" srcId="{6292EF1E-CBCC-4E4F-8B55-693B86B024E5}" destId="{521154DA-3A36-488D-8EC2-043834A5B8EE}" srcOrd="3" destOrd="0" presId="urn:microsoft.com/office/officeart/2005/8/layout/hProcess11"/>
    <dgm:cxn modelId="{6088C7A7-9325-4452-AEA5-021A6A91FA76}" type="presParOf" srcId="{6292EF1E-CBCC-4E4F-8B55-693B86B024E5}" destId="{7DFC5DD3-783B-4F39-B13B-C5BD46EB4C48}" srcOrd="4" destOrd="0" presId="urn:microsoft.com/office/officeart/2005/8/layout/hProcess11"/>
    <dgm:cxn modelId="{2F36AFF5-175F-4C6D-9363-2F5062906B89}" type="presParOf" srcId="{7DFC5DD3-783B-4F39-B13B-C5BD46EB4C48}" destId="{E39D9CE9-7C05-4E59-893A-AE176FDFCC0E}" srcOrd="0" destOrd="0" presId="urn:microsoft.com/office/officeart/2005/8/layout/hProcess11"/>
    <dgm:cxn modelId="{24213291-F31B-459F-9BF0-34F63CA00ABF}" type="presParOf" srcId="{7DFC5DD3-783B-4F39-B13B-C5BD46EB4C48}" destId="{9D874B65-C7F3-432E-854C-F823EF071A31}" srcOrd="1" destOrd="0" presId="urn:microsoft.com/office/officeart/2005/8/layout/hProcess11"/>
    <dgm:cxn modelId="{A465104A-82CF-4ECB-82AD-B7FB97496B7F}" type="presParOf" srcId="{7DFC5DD3-783B-4F39-B13B-C5BD46EB4C48}" destId="{88EEC9B5-AA2D-4302-A717-AE7AF6D8048B}"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9815B9-E2C7-461C-B70C-F0C29C1CADA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F1052E1-65E4-4065-A447-9915B0EBF5D4}">
      <dgm:prSet phldrT="[Text]" custT="1"/>
      <dgm:spPr>
        <a:solidFill>
          <a:srgbClr val="00CC00"/>
        </a:solidFill>
      </dgm:spPr>
      <dgm:t>
        <a:bodyPr/>
        <a:lstStyle/>
        <a:p>
          <a:r>
            <a:rPr lang="en-US" sz="2800" dirty="0"/>
            <a:t>Unique Purpose</a:t>
          </a:r>
        </a:p>
      </dgm:t>
    </dgm:pt>
    <dgm:pt modelId="{DA9B2661-1EBA-45C6-9BC5-C176446A3B3C}" type="parTrans" cxnId="{1B83FD99-5992-476A-9E29-9732EDC6E232}">
      <dgm:prSet/>
      <dgm:spPr/>
      <dgm:t>
        <a:bodyPr/>
        <a:lstStyle/>
        <a:p>
          <a:endParaRPr lang="en-US"/>
        </a:p>
      </dgm:t>
    </dgm:pt>
    <dgm:pt modelId="{BD9978AF-4A8D-463E-A43B-B2DF964B087E}" type="sibTrans" cxnId="{1B83FD99-5992-476A-9E29-9732EDC6E232}">
      <dgm:prSet/>
      <dgm:spPr>
        <a:ln>
          <a:solidFill>
            <a:schemeClr val="bg1"/>
          </a:solidFill>
        </a:ln>
      </dgm:spPr>
      <dgm:t>
        <a:bodyPr/>
        <a:lstStyle/>
        <a:p>
          <a:endParaRPr lang="en-US"/>
        </a:p>
      </dgm:t>
    </dgm:pt>
    <dgm:pt modelId="{5B1A798D-BDC3-49AA-8E6C-DDF33966A20D}">
      <dgm:prSet phldrT="[Text]" custT="1"/>
      <dgm:spPr>
        <a:solidFill>
          <a:srgbClr val="00CC00"/>
        </a:solidFill>
      </dgm:spPr>
      <dgm:t>
        <a:bodyPr/>
        <a:lstStyle/>
        <a:p>
          <a:r>
            <a:rPr lang="en-US" sz="2800" dirty="0">
              <a:solidFill>
                <a:schemeClr val="bg1"/>
              </a:solidFill>
            </a:rPr>
            <a:t>Skilled Leadership </a:t>
          </a:r>
          <a:endParaRPr lang="en-US" sz="2800" dirty="0"/>
        </a:p>
      </dgm:t>
    </dgm:pt>
    <dgm:pt modelId="{83D8E541-B0B3-4408-8F70-7987FC5FDF65}" type="parTrans" cxnId="{9A463623-CE22-4A03-A34A-49762E7D165D}">
      <dgm:prSet/>
      <dgm:spPr/>
      <dgm:t>
        <a:bodyPr/>
        <a:lstStyle/>
        <a:p>
          <a:endParaRPr lang="en-US"/>
        </a:p>
      </dgm:t>
    </dgm:pt>
    <dgm:pt modelId="{5D049D5D-B4CE-4E11-BCF7-94F735BADBA7}" type="sibTrans" cxnId="{9A463623-CE22-4A03-A34A-49762E7D165D}">
      <dgm:prSet/>
      <dgm:spPr/>
      <dgm:t>
        <a:bodyPr/>
        <a:lstStyle/>
        <a:p>
          <a:endParaRPr lang="en-US"/>
        </a:p>
      </dgm:t>
    </dgm:pt>
    <dgm:pt modelId="{6C2B4BF7-4A8F-4966-9368-319F88E12C1F}">
      <dgm:prSet phldrT="[Text]" custT="1"/>
      <dgm:spPr>
        <a:solidFill>
          <a:srgbClr val="00CC00"/>
        </a:solidFill>
      </dgm:spPr>
      <dgm:t>
        <a:bodyPr/>
        <a:lstStyle/>
        <a:p>
          <a:r>
            <a:rPr lang="en-US" sz="2800" dirty="0"/>
            <a:t>Participation in Self-Interest </a:t>
          </a:r>
          <a:endParaRPr lang="en-US" sz="2800" dirty="0">
            <a:solidFill>
              <a:schemeClr val="bg1"/>
            </a:solidFill>
          </a:endParaRPr>
        </a:p>
      </dgm:t>
    </dgm:pt>
    <dgm:pt modelId="{4AE404B7-438A-4107-99C5-6ECB24F7BAF1}" type="parTrans" cxnId="{9878BE08-D5EA-418A-AA59-950A0493105E}">
      <dgm:prSet/>
      <dgm:spPr/>
      <dgm:t>
        <a:bodyPr/>
        <a:lstStyle/>
        <a:p>
          <a:endParaRPr lang="en-US"/>
        </a:p>
      </dgm:t>
    </dgm:pt>
    <dgm:pt modelId="{DEC1AD68-33AC-40BF-B00C-B2A15643BC72}" type="sibTrans" cxnId="{9878BE08-D5EA-418A-AA59-950A0493105E}">
      <dgm:prSet/>
      <dgm:spPr/>
      <dgm:t>
        <a:bodyPr/>
        <a:lstStyle/>
        <a:p>
          <a:endParaRPr lang="en-US"/>
        </a:p>
      </dgm:t>
    </dgm:pt>
    <dgm:pt modelId="{F63BA469-0011-4BA2-A08E-85A8FBE59363}" type="pres">
      <dgm:prSet presAssocID="{B69815B9-E2C7-461C-B70C-F0C29C1CADAE}" presName="Name0" presStyleCnt="0">
        <dgm:presLayoutVars>
          <dgm:chMax val="7"/>
          <dgm:chPref val="7"/>
          <dgm:dir/>
        </dgm:presLayoutVars>
      </dgm:prSet>
      <dgm:spPr/>
    </dgm:pt>
    <dgm:pt modelId="{39D19E1E-4BB0-41C9-B558-5332C9AAE70A}" type="pres">
      <dgm:prSet presAssocID="{B69815B9-E2C7-461C-B70C-F0C29C1CADAE}" presName="Name1" presStyleCnt="0"/>
      <dgm:spPr/>
    </dgm:pt>
    <dgm:pt modelId="{97320AF8-F2E2-4A66-B66B-BF5FFE970B9B}" type="pres">
      <dgm:prSet presAssocID="{B69815B9-E2C7-461C-B70C-F0C29C1CADAE}" presName="cycle" presStyleCnt="0"/>
      <dgm:spPr/>
    </dgm:pt>
    <dgm:pt modelId="{9CDF25DE-52BF-4BFE-85E8-3DFEED0D428A}" type="pres">
      <dgm:prSet presAssocID="{B69815B9-E2C7-461C-B70C-F0C29C1CADAE}" presName="srcNode" presStyleLbl="node1" presStyleIdx="0" presStyleCnt="3"/>
      <dgm:spPr/>
    </dgm:pt>
    <dgm:pt modelId="{421D69FB-A6FB-4986-8FA2-57C23180E4F9}" type="pres">
      <dgm:prSet presAssocID="{B69815B9-E2C7-461C-B70C-F0C29C1CADAE}" presName="conn" presStyleLbl="parChTrans1D2" presStyleIdx="0" presStyleCnt="1"/>
      <dgm:spPr/>
    </dgm:pt>
    <dgm:pt modelId="{8BCC73F0-477B-44A3-BE77-14F359673202}" type="pres">
      <dgm:prSet presAssocID="{B69815B9-E2C7-461C-B70C-F0C29C1CADAE}" presName="extraNode" presStyleLbl="node1" presStyleIdx="0" presStyleCnt="3"/>
      <dgm:spPr/>
    </dgm:pt>
    <dgm:pt modelId="{B696B7CF-C505-4959-ABB7-1877E358FAC4}" type="pres">
      <dgm:prSet presAssocID="{B69815B9-E2C7-461C-B70C-F0C29C1CADAE}" presName="dstNode" presStyleLbl="node1" presStyleIdx="0" presStyleCnt="3"/>
      <dgm:spPr/>
    </dgm:pt>
    <dgm:pt modelId="{1B6CE184-B3AB-45B4-B0A8-00618F888EE1}" type="pres">
      <dgm:prSet presAssocID="{BF1052E1-65E4-4065-A447-9915B0EBF5D4}" presName="text_1" presStyleLbl="node1" presStyleIdx="0" presStyleCnt="3" custLinFactNeighborX="-681" custLinFactNeighborY="-4234">
        <dgm:presLayoutVars>
          <dgm:bulletEnabled val="1"/>
        </dgm:presLayoutVars>
      </dgm:prSet>
      <dgm:spPr/>
    </dgm:pt>
    <dgm:pt modelId="{683BDE86-00A5-432B-8A03-D6976CD2E37B}" type="pres">
      <dgm:prSet presAssocID="{BF1052E1-65E4-4065-A447-9915B0EBF5D4}" presName="accent_1" presStyleCnt="0"/>
      <dgm:spPr/>
    </dgm:pt>
    <dgm:pt modelId="{CB39A36A-21FE-459F-9928-FEC68D621942}" type="pres">
      <dgm:prSet presAssocID="{BF1052E1-65E4-4065-A447-9915B0EBF5D4}" presName="accentRepeatNode" presStyleLbl="solidFgAcc1" presStyleIdx="0" presStyleCnt="3"/>
      <dgm:spPr>
        <a:solidFill>
          <a:schemeClr val="bg1"/>
        </a:solidFill>
        <a:ln>
          <a:noFill/>
        </a:ln>
      </dgm:spPr>
    </dgm:pt>
    <dgm:pt modelId="{248F2696-C67B-4814-8D0E-B512C664E1A0}" type="pres">
      <dgm:prSet presAssocID="{5B1A798D-BDC3-49AA-8E6C-DDF33966A20D}" presName="text_2" presStyleLbl="node1" presStyleIdx="1" presStyleCnt="3">
        <dgm:presLayoutVars>
          <dgm:bulletEnabled val="1"/>
        </dgm:presLayoutVars>
      </dgm:prSet>
      <dgm:spPr/>
    </dgm:pt>
    <dgm:pt modelId="{7D8073A7-41B5-4811-A9B0-CAB2F62E144B}" type="pres">
      <dgm:prSet presAssocID="{5B1A798D-BDC3-49AA-8E6C-DDF33966A20D}" presName="accent_2" presStyleCnt="0"/>
      <dgm:spPr/>
    </dgm:pt>
    <dgm:pt modelId="{E1425811-D122-4FB1-90D5-94358CAFC9B6}" type="pres">
      <dgm:prSet presAssocID="{5B1A798D-BDC3-49AA-8E6C-DDF33966A20D}" presName="accentRepeatNode" presStyleLbl="solidFgAcc1" presStyleIdx="1" presStyleCnt="3"/>
      <dgm:spPr>
        <a:solidFill>
          <a:schemeClr val="bg1"/>
        </a:solidFill>
        <a:ln>
          <a:noFill/>
        </a:ln>
      </dgm:spPr>
    </dgm:pt>
    <dgm:pt modelId="{CFE5B49A-30E8-4FA6-9A38-ADFC6D3C37AD}" type="pres">
      <dgm:prSet presAssocID="{6C2B4BF7-4A8F-4966-9368-319F88E12C1F}" presName="text_3" presStyleLbl="node1" presStyleIdx="2" presStyleCnt="3">
        <dgm:presLayoutVars>
          <dgm:bulletEnabled val="1"/>
        </dgm:presLayoutVars>
      </dgm:prSet>
      <dgm:spPr/>
    </dgm:pt>
    <dgm:pt modelId="{AFCEFED1-C666-49D5-ADA1-E9E4F33928C6}" type="pres">
      <dgm:prSet presAssocID="{6C2B4BF7-4A8F-4966-9368-319F88E12C1F}" presName="accent_3" presStyleCnt="0"/>
      <dgm:spPr/>
    </dgm:pt>
    <dgm:pt modelId="{E46896D2-CDC9-4976-806B-4F024C51EE01}" type="pres">
      <dgm:prSet presAssocID="{6C2B4BF7-4A8F-4966-9368-319F88E12C1F}" presName="accentRepeatNode" presStyleLbl="solidFgAcc1" presStyleIdx="2" presStyleCnt="3"/>
      <dgm:spPr>
        <a:solidFill>
          <a:schemeClr val="bg1"/>
        </a:solidFill>
        <a:ln>
          <a:noFill/>
        </a:ln>
      </dgm:spPr>
    </dgm:pt>
  </dgm:ptLst>
  <dgm:cxnLst>
    <dgm:cxn modelId="{9878BE08-D5EA-418A-AA59-950A0493105E}" srcId="{B69815B9-E2C7-461C-B70C-F0C29C1CADAE}" destId="{6C2B4BF7-4A8F-4966-9368-319F88E12C1F}" srcOrd="2" destOrd="0" parTransId="{4AE404B7-438A-4107-99C5-6ECB24F7BAF1}" sibTransId="{DEC1AD68-33AC-40BF-B00C-B2A15643BC72}"/>
    <dgm:cxn modelId="{9A463623-CE22-4A03-A34A-49762E7D165D}" srcId="{B69815B9-E2C7-461C-B70C-F0C29C1CADAE}" destId="{5B1A798D-BDC3-49AA-8E6C-DDF33966A20D}" srcOrd="1" destOrd="0" parTransId="{83D8E541-B0B3-4408-8F70-7987FC5FDF65}" sibTransId="{5D049D5D-B4CE-4E11-BCF7-94F735BADBA7}"/>
    <dgm:cxn modelId="{16EE5724-CCEB-45EA-9C2E-DA2D06C3BAB0}" type="presOf" srcId="{BF1052E1-65E4-4065-A447-9915B0EBF5D4}" destId="{1B6CE184-B3AB-45B4-B0A8-00618F888EE1}" srcOrd="0" destOrd="0" presId="urn:microsoft.com/office/officeart/2008/layout/VerticalCurvedList"/>
    <dgm:cxn modelId="{693DEF51-2750-425A-863E-6A7922014C79}" type="presOf" srcId="{6C2B4BF7-4A8F-4966-9368-319F88E12C1F}" destId="{CFE5B49A-30E8-4FA6-9A38-ADFC6D3C37AD}" srcOrd="0" destOrd="0" presId="urn:microsoft.com/office/officeart/2008/layout/VerticalCurvedList"/>
    <dgm:cxn modelId="{5CFC277C-54D2-43F2-B118-87CC14EB10F8}" type="presOf" srcId="{B69815B9-E2C7-461C-B70C-F0C29C1CADAE}" destId="{F63BA469-0011-4BA2-A08E-85A8FBE59363}" srcOrd="0" destOrd="0" presId="urn:microsoft.com/office/officeart/2008/layout/VerticalCurvedList"/>
    <dgm:cxn modelId="{1B83FD99-5992-476A-9E29-9732EDC6E232}" srcId="{B69815B9-E2C7-461C-B70C-F0C29C1CADAE}" destId="{BF1052E1-65E4-4065-A447-9915B0EBF5D4}" srcOrd="0" destOrd="0" parTransId="{DA9B2661-1EBA-45C6-9BC5-C176446A3B3C}" sibTransId="{BD9978AF-4A8D-463E-A43B-B2DF964B087E}"/>
    <dgm:cxn modelId="{38A455AF-013C-4483-A2DF-7C5B4DAB1683}" type="presOf" srcId="{5B1A798D-BDC3-49AA-8E6C-DDF33966A20D}" destId="{248F2696-C67B-4814-8D0E-B512C664E1A0}" srcOrd="0" destOrd="0" presId="urn:microsoft.com/office/officeart/2008/layout/VerticalCurvedList"/>
    <dgm:cxn modelId="{79A168DD-49B9-4020-957C-03F967A04A77}" type="presOf" srcId="{BD9978AF-4A8D-463E-A43B-B2DF964B087E}" destId="{421D69FB-A6FB-4986-8FA2-57C23180E4F9}" srcOrd="0" destOrd="0" presId="urn:microsoft.com/office/officeart/2008/layout/VerticalCurvedList"/>
    <dgm:cxn modelId="{DB0B0892-4638-4593-B18C-5E9054CEBDB0}" type="presParOf" srcId="{F63BA469-0011-4BA2-A08E-85A8FBE59363}" destId="{39D19E1E-4BB0-41C9-B558-5332C9AAE70A}" srcOrd="0" destOrd="0" presId="urn:microsoft.com/office/officeart/2008/layout/VerticalCurvedList"/>
    <dgm:cxn modelId="{E1AA07AF-7183-4F83-BE96-1E2C35717697}" type="presParOf" srcId="{39D19E1E-4BB0-41C9-B558-5332C9AAE70A}" destId="{97320AF8-F2E2-4A66-B66B-BF5FFE970B9B}" srcOrd="0" destOrd="0" presId="urn:microsoft.com/office/officeart/2008/layout/VerticalCurvedList"/>
    <dgm:cxn modelId="{65904115-8A17-42E6-A0D4-5DC12B45BE18}" type="presParOf" srcId="{97320AF8-F2E2-4A66-B66B-BF5FFE970B9B}" destId="{9CDF25DE-52BF-4BFE-85E8-3DFEED0D428A}" srcOrd="0" destOrd="0" presId="urn:microsoft.com/office/officeart/2008/layout/VerticalCurvedList"/>
    <dgm:cxn modelId="{44DA596D-58EF-4E1D-BE96-421EEA12E90C}" type="presParOf" srcId="{97320AF8-F2E2-4A66-B66B-BF5FFE970B9B}" destId="{421D69FB-A6FB-4986-8FA2-57C23180E4F9}" srcOrd="1" destOrd="0" presId="urn:microsoft.com/office/officeart/2008/layout/VerticalCurvedList"/>
    <dgm:cxn modelId="{4C3917C2-1565-4CF3-B06E-6523D2FC3350}" type="presParOf" srcId="{97320AF8-F2E2-4A66-B66B-BF5FFE970B9B}" destId="{8BCC73F0-477B-44A3-BE77-14F359673202}" srcOrd="2" destOrd="0" presId="urn:microsoft.com/office/officeart/2008/layout/VerticalCurvedList"/>
    <dgm:cxn modelId="{E865119C-E79B-4D0E-9DDE-5E0D377F1B65}" type="presParOf" srcId="{97320AF8-F2E2-4A66-B66B-BF5FFE970B9B}" destId="{B696B7CF-C505-4959-ABB7-1877E358FAC4}" srcOrd="3" destOrd="0" presId="urn:microsoft.com/office/officeart/2008/layout/VerticalCurvedList"/>
    <dgm:cxn modelId="{237D239F-01D0-4143-A807-9AE691568D13}" type="presParOf" srcId="{39D19E1E-4BB0-41C9-B558-5332C9AAE70A}" destId="{1B6CE184-B3AB-45B4-B0A8-00618F888EE1}" srcOrd="1" destOrd="0" presId="urn:microsoft.com/office/officeart/2008/layout/VerticalCurvedList"/>
    <dgm:cxn modelId="{86D5F596-344C-456D-AACE-3C59DFB7ABCC}" type="presParOf" srcId="{39D19E1E-4BB0-41C9-B558-5332C9AAE70A}" destId="{683BDE86-00A5-432B-8A03-D6976CD2E37B}" srcOrd="2" destOrd="0" presId="urn:microsoft.com/office/officeart/2008/layout/VerticalCurvedList"/>
    <dgm:cxn modelId="{4A80CA70-A547-4372-A19D-9907C3DE38B8}" type="presParOf" srcId="{683BDE86-00A5-432B-8A03-D6976CD2E37B}" destId="{CB39A36A-21FE-459F-9928-FEC68D621942}" srcOrd="0" destOrd="0" presId="urn:microsoft.com/office/officeart/2008/layout/VerticalCurvedList"/>
    <dgm:cxn modelId="{D4BF0337-871D-42CE-BA8F-41A7236DF46A}" type="presParOf" srcId="{39D19E1E-4BB0-41C9-B558-5332C9AAE70A}" destId="{248F2696-C67B-4814-8D0E-B512C664E1A0}" srcOrd="3" destOrd="0" presId="urn:microsoft.com/office/officeart/2008/layout/VerticalCurvedList"/>
    <dgm:cxn modelId="{B31AB200-980F-4AB8-B406-1A6A563BCA6C}" type="presParOf" srcId="{39D19E1E-4BB0-41C9-B558-5332C9AAE70A}" destId="{7D8073A7-41B5-4811-A9B0-CAB2F62E144B}" srcOrd="4" destOrd="0" presId="urn:microsoft.com/office/officeart/2008/layout/VerticalCurvedList"/>
    <dgm:cxn modelId="{4CE0018D-4EF2-4D2F-AC1E-DB22E198621B}" type="presParOf" srcId="{7D8073A7-41B5-4811-A9B0-CAB2F62E144B}" destId="{E1425811-D122-4FB1-90D5-94358CAFC9B6}" srcOrd="0" destOrd="0" presId="urn:microsoft.com/office/officeart/2008/layout/VerticalCurvedList"/>
    <dgm:cxn modelId="{AE8F7902-9ADE-4489-A4AF-F9D26F6A0773}" type="presParOf" srcId="{39D19E1E-4BB0-41C9-B558-5332C9AAE70A}" destId="{CFE5B49A-30E8-4FA6-9A38-ADFC6D3C37AD}" srcOrd="5" destOrd="0" presId="urn:microsoft.com/office/officeart/2008/layout/VerticalCurvedList"/>
    <dgm:cxn modelId="{C7A69DE4-17F5-42FA-A271-D0C23113B337}" type="presParOf" srcId="{39D19E1E-4BB0-41C9-B558-5332C9AAE70A}" destId="{AFCEFED1-C666-49D5-ADA1-E9E4F33928C6}" srcOrd="6" destOrd="0" presId="urn:microsoft.com/office/officeart/2008/layout/VerticalCurvedList"/>
    <dgm:cxn modelId="{AEBC4553-8A40-4904-9D20-9F77ADC624C0}" type="presParOf" srcId="{AFCEFED1-C666-49D5-ADA1-E9E4F33928C6}" destId="{E46896D2-CDC9-4976-806B-4F024C51EE01}" srcOrd="0" destOrd="0" presId="urn:microsoft.com/office/officeart/2008/layout/VerticalCurvedList"/>
  </dgm:cxnLst>
  <dgm:bg>
    <a:noFill/>
  </dgm:bg>
  <dgm:whole>
    <a:ln>
      <a:noFill/>
    </a:ln>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2EA2937F-975B-4319-952E-5F0C60493E6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BF12D9B3-3712-479B-AC7F-D677935C22A7}">
      <dgm:prSet phldrT="[Text]" custT="1"/>
      <dgm:spPr>
        <a:solidFill>
          <a:schemeClr val="bg1">
            <a:lumMod val="65000"/>
          </a:schemeClr>
        </a:solidFill>
      </dgm:spPr>
      <dgm:t>
        <a:bodyPr/>
        <a:lstStyle/>
        <a:p>
          <a:r>
            <a:rPr lang="en-US" sz="2700" dirty="0"/>
            <a:t>Sufficient Resources </a:t>
          </a:r>
        </a:p>
      </dgm:t>
    </dgm:pt>
    <dgm:pt modelId="{574E7E66-4275-4AF4-B743-AE73576BE77A}" type="parTrans" cxnId="{C81B1971-F9A5-49D8-841E-2C6A421C697F}">
      <dgm:prSet/>
      <dgm:spPr/>
      <dgm:t>
        <a:bodyPr/>
        <a:lstStyle/>
        <a:p>
          <a:endParaRPr lang="en-US"/>
        </a:p>
      </dgm:t>
    </dgm:pt>
    <dgm:pt modelId="{D068F683-946F-4BE5-90AC-C9965D45284C}" type="sibTrans" cxnId="{C81B1971-F9A5-49D8-841E-2C6A421C697F}">
      <dgm:prSet/>
      <dgm:spPr>
        <a:ln>
          <a:solidFill>
            <a:schemeClr val="bg1"/>
          </a:solidFill>
        </a:ln>
      </dgm:spPr>
      <dgm:t>
        <a:bodyPr/>
        <a:lstStyle/>
        <a:p>
          <a:endParaRPr lang="en-US"/>
        </a:p>
      </dgm:t>
    </dgm:pt>
    <dgm:pt modelId="{2EAD81ED-F165-4BBF-8488-57B815991DA0}">
      <dgm:prSet phldrT="[Text]" custT="1"/>
      <dgm:spPr>
        <a:solidFill>
          <a:schemeClr val="bg1">
            <a:lumMod val="65000"/>
          </a:schemeClr>
        </a:solidFill>
      </dgm:spPr>
      <dgm:t>
        <a:bodyPr/>
        <a:lstStyle/>
        <a:p>
          <a:r>
            <a:rPr lang="en-US" sz="2400" dirty="0"/>
            <a:t>Appropriate Cross Section of Members </a:t>
          </a:r>
        </a:p>
      </dgm:t>
    </dgm:pt>
    <dgm:pt modelId="{E4421DDE-DE6C-459B-A9BA-4AE203FAC2CC}" type="parTrans" cxnId="{D491C7A1-756B-4697-8828-C7F0374F7185}">
      <dgm:prSet/>
      <dgm:spPr/>
      <dgm:t>
        <a:bodyPr/>
        <a:lstStyle/>
        <a:p>
          <a:endParaRPr lang="en-US"/>
        </a:p>
      </dgm:t>
    </dgm:pt>
    <dgm:pt modelId="{8566C823-260B-4975-84F5-8D5CD0165681}" type="sibTrans" cxnId="{D491C7A1-756B-4697-8828-C7F0374F7185}">
      <dgm:prSet/>
      <dgm:spPr/>
      <dgm:t>
        <a:bodyPr/>
        <a:lstStyle/>
        <a:p>
          <a:endParaRPr lang="en-US"/>
        </a:p>
      </dgm:t>
    </dgm:pt>
    <dgm:pt modelId="{099D787C-6D75-4239-9018-B4C7EAE39DEF}">
      <dgm:prSet phldrT="[Text]"/>
      <dgm:spPr>
        <a:solidFill>
          <a:schemeClr val="bg1">
            <a:lumMod val="65000"/>
          </a:schemeClr>
        </a:solidFill>
      </dgm:spPr>
      <dgm:t>
        <a:bodyPr/>
        <a:lstStyle/>
        <a:p>
          <a:r>
            <a:rPr lang="en-US" dirty="0">
              <a:solidFill>
                <a:schemeClr val="bg1"/>
              </a:solidFill>
            </a:rPr>
            <a:t>Development of Clear Roles &amp; Policies </a:t>
          </a:r>
        </a:p>
      </dgm:t>
    </dgm:pt>
    <dgm:pt modelId="{3B2427D2-D7F2-4821-8F69-2EDEDC27F84F}" type="sibTrans" cxnId="{F6DA9D36-A5AA-4C19-95A2-80C2A5D9948F}">
      <dgm:prSet/>
      <dgm:spPr/>
      <dgm:t>
        <a:bodyPr/>
        <a:lstStyle/>
        <a:p>
          <a:endParaRPr lang="en-US"/>
        </a:p>
      </dgm:t>
    </dgm:pt>
    <dgm:pt modelId="{E31D1B73-F424-4475-A729-85045FB1B0F3}" type="parTrans" cxnId="{F6DA9D36-A5AA-4C19-95A2-80C2A5D9948F}">
      <dgm:prSet/>
      <dgm:spPr/>
      <dgm:t>
        <a:bodyPr/>
        <a:lstStyle/>
        <a:p>
          <a:endParaRPr lang="en-US"/>
        </a:p>
      </dgm:t>
    </dgm:pt>
    <dgm:pt modelId="{676D6024-0C65-460C-AA64-B7C5CB02AA76}" type="pres">
      <dgm:prSet presAssocID="{2EA2937F-975B-4319-952E-5F0C60493E64}" presName="Name0" presStyleCnt="0">
        <dgm:presLayoutVars>
          <dgm:chMax val="7"/>
          <dgm:chPref val="7"/>
          <dgm:dir/>
        </dgm:presLayoutVars>
      </dgm:prSet>
      <dgm:spPr/>
    </dgm:pt>
    <dgm:pt modelId="{CD07AC27-8956-4AD1-A374-052152648AA6}" type="pres">
      <dgm:prSet presAssocID="{2EA2937F-975B-4319-952E-5F0C60493E64}" presName="Name1" presStyleCnt="0"/>
      <dgm:spPr/>
    </dgm:pt>
    <dgm:pt modelId="{DB4B9B2B-5471-4D9B-89E8-E1613388DC8C}" type="pres">
      <dgm:prSet presAssocID="{2EA2937F-975B-4319-952E-5F0C60493E64}" presName="cycle" presStyleCnt="0"/>
      <dgm:spPr/>
    </dgm:pt>
    <dgm:pt modelId="{DFF6CA36-9A11-4A81-B086-D5F5086F7F69}" type="pres">
      <dgm:prSet presAssocID="{2EA2937F-975B-4319-952E-5F0C60493E64}" presName="srcNode" presStyleLbl="node1" presStyleIdx="0" presStyleCnt="3"/>
      <dgm:spPr/>
    </dgm:pt>
    <dgm:pt modelId="{F0BCBC34-2F85-4919-B0A5-AA6F333F625F}" type="pres">
      <dgm:prSet presAssocID="{2EA2937F-975B-4319-952E-5F0C60493E64}" presName="conn" presStyleLbl="parChTrans1D2" presStyleIdx="0" presStyleCnt="1"/>
      <dgm:spPr/>
    </dgm:pt>
    <dgm:pt modelId="{7F6BF024-0581-4814-B631-8EB9A3726292}" type="pres">
      <dgm:prSet presAssocID="{2EA2937F-975B-4319-952E-5F0C60493E64}" presName="extraNode" presStyleLbl="node1" presStyleIdx="0" presStyleCnt="3"/>
      <dgm:spPr/>
    </dgm:pt>
    <dgm:pt modelId="{51A29853-42C9-410C-8784-8ECBE452138C}" type="pres">
      <dgm:prSet presAssocID="{2EA2937F-975B-4319-952E-5F0C60493E64}" presName="dstNode" presStyleLbl="node1" presStyleIdx="0" presStyleCnt="3"/>
      <dgm:spPr/>
    </dgm:pt>
    <dgm:pt modelId="{A3145C96-DECF-4A2F-9EB2-52A46207E703}" type="pres">
      <dgm:prSet presAssocID="{BF12D9B3-3712-479B-AC7F-D677935C22A7}" presName="text_1" presStyleLbl="node1" presStyleIdx="0" presStyleCnt="3">
        <dgm:presLayoutVars>
          <dgm:bulletEnabled val="1"/>
        </dgm:presLayoutVars>
      </dgm:prSet>
      <dgm:spPr/>
    </dgm:pt>
    <dgm:pt modelId="{D4D0EF23-DA94-4600-82A5-F7F96D423B3F}" type="pres">
      <dgm:prSet presAssocID="{BF12D9B3-3712-479B-AC7F-D677935C22A7}" presName="accent_1" presStyleCnt="0"/>
      <dgm:spPr/>
    </dgm:pt>
    <dgm:pt modelId="{D82663EE-F3E0-45E2-AE83-8E0F35A4E9EE}" type="pres">
      <dgm:prSet presAssocID="{BF12D9B3-3712-479B-AC7F-D677935C22A7}" presName="accentRepeatNode" presStyleLbl="solidFgAcc1" presStyleIdx="0" presStyleCnt="3"/>
      <dgm:spPr>
        <a:solidFill>
          <a:schemeClr val="bg1"/>
        </a:solidFill>
        <a:ln>
          <a:noFill/>
        </a:ln>
      </dgm:spPr>
    </dgm:pt>
    <dgm:pt modelId="{2D711D4B-95F9-4307-BF56-BD6CD44AFEB0}" type="pres">
      <dgm:prSet presAssocID="{2EAD81ED-F165-4BBF-8488-57B815991DA0}" presName="text_2" presStyleLbl="node1" presStyleIdx="1" presStyleCnt="3" custScaleY="126070">
        <dgm:presLayoutVars>
          <dgm:bulletEnabled val="1"/>
        </dgm:presLayoutVars>
      </dgm:prSet>
      <dgm:spPr/>
    </dgm:pt>
    <dgm:pt modelId="{B1399A69-B3CA-47D3-B290-71444F71D75B}" type="pres">
      <dgm:prSet presAssocID="{2EAD81ED-F165-4BBF-8488-57B815991DA0}" presName="accent_2" presStyleCnt="0"/>
      <dgm:spPr/>
    </dgm:pt>
    <dgm:pt modelId="{1A5C2FAA-8AEF-4EEB-8B88-7D22F7C248B7}" type="pres">
      <dgm:prSet presAssocID="{2EAD81ED-F165-4BBF-8488-57B815991DA0}" presName="accentRepeatNode" presStyleLbl="solidFgAcc1" presStyleIdx="1" presStyleCnt="3"/>
      <dgm:spPr>
        <a:ln>
          <a:noFill/>
        </a:ln>
      </dgm:spPr>
    </dgm:pt>
    <dgm:pt modelId="{C1AE88B6-72FE-4D00-845E-A87010432078}" type="pres">
      <dgm:prSet presAssocID="{099D787C-6D75-4239-9018-B4C7EAE39DEF}" presName="text_3" presStyleLbl="node1" presStyleIdx="2" presStyleCnt="3">
        <dgm:presLayoutVars>
          <dgm:bulletEnabled val="1"/>
        </dgm:presLayoutVars>
      </dgm:prSet>
      <dgm:spPr/>
    </dgm:pt>
    <dgm:pt modelId="{CC0CB2E1-FC79-42F3-996B-B28E19D7DFA3}" type="pres">
      <dgm:prSet presAssocID="{099D787C-6D75-4239-9018-B4C7EAE39DEF}" presName="accent_3" presStyleCnt="0"/>
      <dgm:spPr/>
    </dgm:pt>
    <dgm:pt modelId="{9280E329-65C6-426D-A7B2-5B847C28C7AD}" type="pres">
      <dgm:prSet presAssocID="{099D787C-6D75-4239-9018-B4C7EAE39DEF}" presName="accentRepeatNode" presStyleLbl="solidFgAcc1" presStyleIdx="2" presStyleCnt="3"/>
      <dgm:spPr>
        <a:ln>
          <a:noFill/>
        </a:ln>
      </dgm:spPr>
    </dgm:pt>
  </dgm:ptLst>
  <dgm:cxnLst>
    <dgm:cxn modelId="{F6DA9D36-A5AA-4C19-95A2-80C2A5D9948F}" srcId="{2EA2937F-975B-4319-952E-5F0C60493E64}" destId="{099D787C-6D75-4239-9018-B4C7EAE39DEF}" srcOrd="2" destOrd="0" parTransId="{E31D1B73-F424-4475-A729-85045FB1B0F3}" sibTransId="{3B2427D2-D7F2-4821-8F69-2EDEDC27F84F}"/>
    <dgm:cxn modelId="{66187F39-EC55-43F5-A3F1-E459E0253FA1}" type="presOf" srcId="{099D787C-6D75-4239-9018-B4C7EAE39DEF}" destId="{C1AE88B6-72FE-4D00-845E-A87010432078}" srcOrd="0" destOrd="0" presId="urn:microsoft.com/office/officeart/2008/layout/VerticalCurvedList"/>
    <dgm:cxn modelId="{70F5FD48-C53D-4889-956A-30A5CC981D95}" type="presOf" srcId="{2EAD81ED-F165-4BBF-8488-57B815991DA0}" destId="{2D711D4B-95F9-4307-BF56-BD6CD44AFEB0}" srcOrd="0" destOrd="0" presId="urn:microsoft.com/office/officeart/2008/layout/VerticalCurvedList"/>
    <dgm:cxn modelId="{C81B1971-F9A5-49D8-841E-2C6A421C697F}" srcId="{2EA2937F-975B-4319-952E-5F0C60493E64}" destId="{BF12D9B3-3712-479B-AC7F-D677935C22A7}" srcOrd="0" destOrd="0" parTransId="{574E7E66-4275-4AF4-B743-AE73576BE77A}" sibTransId="{D068F683-946F-4BE5-90AC-C9965D45284C}"/>
    <dgm:cxn modelId="{2DFF8A58-D048-44B5-B5C5-294C78CC13CC}" type="presOf" srcId="{BF12D9B3-3712-479B-AC7F-D677935C22A7}" destId="{A3145C96-DECF-4A2F-9EB2-52A46207E703}" srcOrd="0" destOrd="0" presId="urn:microsoft.com/office/officeart/2008/layout/VerticalCurvedList"/>
    <dgm:cxn modelId="{D491C7A1-756B-4697-8828-C7F0374F7185}" srcId="{2EA2937F-975B-4319-952E-5F0C60493E64}" destId="{2EAD81ED-F165-4BBF-8488-57B815991DA0}" srcOrd="1" destOrd="0" parTransId="{E4421DDE-DE6C-459B-A9BA-4AE203FAC2CC}" sibTransId="{8566C823-260B-4975-84F5-8D5CD0165681}"/>
    <dgm:cxn modelId="{4AC38ECE-42FA-429A-B512-142367343767}" type="presOf" srcId="{2EA2937F-975B-4319-952E-5F0C60493E64}" destId="{676D6024-0C65-460C-AA64-B7C5CB02AA76}" srcOrd="0" destOrd="0" presId="urn:microsoft.com/office/officeart/2008/layout/VerticalCurvedList"/>
    <dgm:cxn modelId="{DEBA25E9-5655-417D-BC45-FDC9456F319B}" type="presOf" srcId="{D068F683-946F-4BE5-90AC-C9965D45284C}" destId="{F0BCBC34-2F85-4919-B0A5-AA6F333F625F}" srcOrd="0" destOrd="0" presId="urn:microsoft.com/office/officeart/2008/layout/VerticalCurvedList"/>
    <dgm:cxn modelId="{E627FC17-BF2D-4F9F-A15A-88191C05B7CD}" type="presParOf" srcId="{676D6024-0C65-460C-AA64-B7C5CB02AA76}" destId="{CD07AC27-8956-4AD1-A374-052152648AA6}" srcOrd="0" destOrd="0" presId="urn:microsoft.com/office/officeart/2008/layout/VerticalCurvedList"/>
    <dgm:cxn modelId="{DB3308C5-87AD-40A6-A08F-1484E22C4CD3}" type="presParOf" srcId="{CD07AC27-8956-4AD1-A374-052152648AA6}" destId="{DB4B9B2B-5471-4D9B-89E8-E1613388DC8C}" srcOrd="0" destOrd="0" presId="urn:microsoft.com/office/officeart/2008/layout/VerticalCurvedList"/>
    <dgm:cxn modelId="{D49C8CE9-A0C1-4F0F-9A9A-0ECADDD5CFFB}" type="presParOf" srcId="{DB4B9B2B-5471-4D9B-89E8-E1613388DC8C}" destId="{DFF6CA36-9A11-4A81-B086-D5F5086F7F69}" srcOrd="0" destOrd="0" presId="urn:microsoft.com/office/officeart/2008/layout/VerticalCurvedList"/>
    <dgm:cxn modelId="{16BA0605-DC8D-4184-A4B5-8204B4124B10}" type="presParOf" srcId="{DB4B9B2B-5471-4D9B-89E8-E1613388DC8C}" destId="{F0BCBC34-2F85-4919-B0A5-AA6F333F625F}" srcOrd="1" destOrd="0" presId="urn:microsoft.com/office/officeart/2008/layout/VerticalCurvedList"/>
    <dgm:cxn modelId="{83505B50-3ADF-4041-92E3-08F4D32D5399}" type="presParOf" srcId="{DB4B9B2B-5471-4D9B-89E8-E1613388DC8C}" destId="{7F6BF024-0581-4814-B631-8EB9A3726292}" srcOrd="2" destOrd="0" presId="urn:microsoft.com/office/officeart/2008/layout/VerticalCurvedList"/>
    <dgm:cxn modelId="{5D8BC779-89B6-4D93-8AC3-1DA04272D14C}" type="presParOf" srcId="{DB4B9B2B-5471-4D9B-89E8-E1613388DC8C}" destId="{51A29853-42C9-410C-8784-8ECBE452138C}" srcOrd="3" destOrd="0" presId="urn:microsoft.com/office/officeart/2008/layout/VerticalCurvedList"/>
    <dgm:cxn modelId="{0423DFDC-E2B6-4509-B77B-AFF50B645E24}" type="presParOf" srcId="{CD07AC27-8956-4AD1-A374-052152648AA6}" destId="{A3145C96-DECF-4A2F-9EB2-52A46207E703}" srcOrd="1" destOrd="0" presId="urn:microsoft.com/office/officeart/2008/layout/VerticalCurvedList"/>
    <dgm:cxn modelId="{3DB6538D-460F-46EE-995E-3A82B348E394}" type="presParOf" srcId="{CD07AC27-8956-4AD1-A374-052152648AA6}" destId="{D4D0EF23-DA94-4600-82A5-F7F96D423B3F}" srcOrd="2" destOrd="0" presId="urn:microsoft.com/office/officeart/2008/layout/VerticalCurvedList"/>
    <dgm:cxn modelId="{B18D07AC-2FF8-478F-B97E-CFB54F4B8478}" type="presParOf" srcId="{D4D0EF23-DA94-4600-82A5-F7F96D423B3F}" destId="{D82663EE-F3E0-45E2-AE83-8E0F35A4E9EE}" srcOrd="0" destOrd="0" presId="urn:microsoft.com/office/officeart/2008/layout/VerticalCurvedList"/>
    <dgm:cxn modelId="{7E4C94DB-9530-4E83-9DE8-4EEEE08F8D4A}" type="presParOf" srcId="{CD07AC27-8956-4AD1-A374-052152648AA6}" destId="{2D711D4B-95F9-4307-BF56-BD6CD44AFEB0}" srcOrd="3" destOrd="0" presId="urn:microsoft.com/office/officeart/2008/layout/VerticalCurvedList"/>
    <dgm:cxn modelId="{77B4B564-CF36-4E32-8071-B2281058E393}" type="presParOf" srcId="{CD07AC27-8956-4AD1-A374-052152648AA6}" destId="{B1399A69-B3CA-47D3-B290-71444F71D75B}" srcOrd="4" destOrd="0" presId="urn:microsoft.com/office/officeart/2008/layout/VerticalCurvedList"/>
    <dgm:cxn modelId="{6AC22192-D282-4776-A637-9E0EE712FFB9}" type="presParOf" srcId="{B1399A69-B3CA-47D3-B290-71444F71D75B}" destId="{1A5C2FAA-8AEF-4EEB-8B88-7D22F7C248B7}" srcOrd="0" destOrd="0" presId="urn:microsoft.com/office/officeart/2008/layout/VerticalCurvedList"/>
    <dgm:cxn modelId="{CEEDC7DA-6FC5-4B5D-860F-A08DACE9AC5F}" type="presParOf" srcId="{CD07AC27-8956-4AD1-A374-052152648AA6}" destId="{C1AE88B6-72FE-4D00-845E-A87010432078}" srcOrd="5" destOrd="0" presId="urn:microsoft.com/office/officeart/2008/layout/VerticalCurvedList"/>
    <dgm:cxn modelId="{B65A49FC-0B15-4473-9E5F-1E981680C5EC}" type="presParOf" srcId="{CD07AC27-8956-4AD1-A374-052152648AA6}" destId="{CC0CB2E1-FC79-42F3-996B-B28E19D7DFA3}" srcOrd="6" destOrd="0" presId="urn:microsoft.com/office/officeart/2008/layout/VerticalCurvedList"/>
    <dgm:cxn modelId="{D44D5EE6-A955-4486-B3B3-44EF0C5BEC0E}" type="presParOf" srcId="{CC0CB2E1-FC79-42F3-996B-B28E19D7DFA3}" destId="{9280E329-65C6-426D-A7B2-5B847C28C7AD}"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E5F230BE-E7F5-4734-9CA1-8C5CD20266C2}" type="doc">
      <dgm:prSet loTypeId="urn:microsoft.com/office/officeart/2005/8/layout/matrix3" loCatId="matrix" qsTypeId="urn:microsoft.com/office/officeart/2005/8/quickstyle/simple1" qsCatId="simple" csTypeId="urn:microsoft.com/office/officeart/2005/8/colors/colorful3" csCatId="colorful" phldr="1"/>
      <dgm:spPr/>
      <dgm:t>
        <a:bodyPr/>
        <a:lstStyle/>
        <a:p>
          <a:endParaRPr lang="en-US"/>
        </a:p>
      </dgm:t>
    </dgm:pt>
    <dgm:pt modelId="{C353F8DD-BC17-4410-AEFD-571AA0D13D5B}">
      <dgm:prSet phldrT="[Text]"/>
      <dgm:spPr>
        <a:solidFill>
          <a:srgbClr val="00B050"/>
        </a:solidFill>
      </dgm:spPr>
      <dgm:t>
        <a:bodyPr/>
        <a:lstStyle/>
        <a:p>
          <a:r>
            <a:rPr lang="en-US" dirty="0">
              <a:latin typeface="Tw Cen MT" panose="020B0602020104020603" pitchFamily="34" charset="0"/>
            </a:rPr>
            <a:t>7 LIAs</a:t>
          </a:r>
        </a:p>
      </dgm:t>
    </dgm:pt>
    <dgm:pt modelId="{62023DC4-A08B-4D3E-A0D6-B48BD541BE77}" type="parTrans" cxnId="{AB3C8EBF-2A60-4F9E-A91E-A60387F09C53}">
      <dgm:prSet/>
      <dgm:spPr/>
      <dgm:t>
        <a:bodyPr/>
        <a:lstStyle/>
        <a:p>
          <a:endParaRPr lang="en-US"/>
        </a:p>
      </dgm:t>
    </dgm:pt>
    <dgm:pt modelId="{756E70A0-9B15-4308-A0F5-07B827514A74}" type="sibTrans" cxnId="{AB3C8EBF-2A60-4F9E-A91E-A60387F09C53}">
      <dgm:prSet/>
      <dgm:spPr/>
      <dgm:t>
        <a:bodyPr/>
        <a:lstStyle/>
        <a:p>
          <a:endParaRPr lang="en-US"/>
        </a:p>
      </dgm:t>
    </dgm:pt>
    <dgm:pt modelId="{915FA4E3-F0F4-4FB7-A29B-FA37C501879A}">
      <dgm:prSet phldrT="[Text]"/>
      <dgm:spPr>
        <a:solidFill>
          <a:srgbClr val="0070C0"/>
        </a:solidFill>
      </dgm:spPr>
      <dgm:t>
        <a:bodyPr/>
        <a:lstStyle/>
        <a:p>
          <a:r>
            <a:rPr lang="en-US" dirty="0">
              <a:latin typeface="Tw Cen MT" panose="020B0602020104020603" pitchFamily="34" charset="0"/>
            </a:rPr>
            <a:t>11 Counties</a:t>
          </a:r>
        </a:p>
      </dgm:t>
    </dgm:pt>
    <dgm:pt modelId="{44F0827F-5D95-4F15-A93C-751357261ED5}" type="parTrans" cxnId="{28CD6260-F55D-4BD5-841D-D9A22181C49E}">
      <dgm:prSet/>
      <dgm:spPr/>
      <dgm:t>
        <a:bodyPr/>
        <a:lstStyle/>
        <a:p>
          <a:endParaRPr lang="en-US"/>
        </a:p>
      </dgm:t>
    </dgm:pt>
    <dgm:pt modelId="{80553512-F154-4FF8-9A7B-D51A880C383E}" type="sibTrans" cxnId="{28CD6260-F55D-4BD5-841D-D9A22181C49E}">
      <dgm:prSet/>
      <dgm:spPr/>
      <dgm:t>
        <a:bodyPr/>
        <a:lstStyle/>
        <a:p>
          <a:endParaRPr lang="en-US"/>
        </a:p>
      </dgm:t>
    </dgm:pt>
    <dgm:pt modelId="{0C7FA92E-6A7B-427A-8330-476F2D04BE22}">
      <dgm:prSet phldrT="[Text]"/>
      <dgm:spPr>
        <a:solidFill>
          <a:srgbClr val="0099FF"/>
        </a:solidFill>
      </dgm:spPr>
      <dgm:t>
        <a:bodyPr/>
        <a:lstStyle/>
        <a:p>
          <a:r>
            <a:rPr lang="en-US" dirty="0">
              <a:latin typeface="Tw Cen MT" panose="020B0602020104020603" pitchFamily="34" charset="0"/>
            </a:rPr>
            <a:t>55 Checklists</a:t>
          </a:r>
        </a:p>
      </dgm:t>
    </dgm:pt>
    <dgm:pt modelId="{4199860C-2141-453F-84E7-7EA41D31F8B2}" type="parTrans" cxnId="{64B75089-035A-4573-860C-872D597A84F9}">
      <dgm:prSet/>
      <dgm:spPr/>
      <dgm:t>
        <a:bodyPr/>
        <a:lstStyle/>
        <a:p>
          <a:endParaRPr lang="en-US"/>
        </a:p>
      </dgm:t>
    </dgm:pt>
    <dgm:pt modelId="{4708AD7C-736D-43E1-90D6-95FA72B9DF23}" type="sibTrans" cxnId="{64B75089-035A-4573-860C-872D597A84F9}">
      <dgm:prSet/>
      <dgm:spPr/>
      <dgm:t>
        <a:bodyPr/>
        <a:lstStyle/>
        <a:p>
          <a:endParaRPr lang="en-US"/>
        </a:p>
      </dgm:t>
    </dgm:pt>
    <dgm:pt modelId="{CAB9459D-44B5-4D2F-91BD-2EDC08D46FB6}">
      <dgm:prSet phldrT="[Text]"/>
      <dgm:spPr>
        <a:solidFill>
          <a:srgbClr val="990099"/>
        </a:solidFill>
      </dgm:spPr>
      <dgm:t>
        <a:bodyPr/>
        <a:lstStyle/>
        <a:p>
          <a:r>
            <a:rPr lang="en-US" dirty="0">
              <a:latin typeface="Tw Cen MT" panose="020B0602020104020603" pitchFamily="34" charset="0"/>
            </a:rPr>
            <a:t>19 matched across two years</a:t>
          </a:r>
        </a:p>
      </dgm:t>
    </dgm:pt>
    <dgm:pt modelId="{87A71FFA-559F-4780-8EC8-3A21FEA40469}" type="parTrans" cxnId="{E01B4343-B7A3-4FAF-8D86-423CAE90C2BB}">
      <dgm:prSet/>
      <dgm:spPr/>
      <dgm:t>
        <a:bodyPr/>
        <a:lstStyle/>
        <a:p>
          <a:endParaRPr lang="en-US"/>
        </a:p>
      </dgm:t>
    </dgm:pt>
    <dgm:pt modelId="{AB0C1FA9-3EFB-4953-BD47-02681EFD1538}" type="sibTrans" cxnId="{E01B4343-B7A3-4FAF-8D86-423CAE90C2BB}">
      <dgm:prSet/>
      <dgm:spPr/>
      <dgm:t>
        <a:bodyPr/>
        <a:lstStyle/>
        <a:p>
          <a:endParaRPr lang="en-US"/>
        </a:p>
      </dgm:t>
    </dgm:pt>
    <dgm:pt modelId="{01F06EFE-D25D-4005-9C28-09137A00524F}" type="pres">
      <dgm:prSet presAssocID="{E5F230BE-E7F5-4734-9CA1-8C5CD20266C2}" presName="matrix" presStyleCnt="0">
        <dgm:presLayoutVars>
          <dgm:chMax val="1"/>
          <dgm:dir/>
          <dgm:resizeHandles val="exact"/>
        </dgm:presLayoutVars>
      </dgm:prSet>
      <dgm:spPr/>
    </dgm:pt>
    <dgm:pt modelId="{668B8949-CCA6-45F3-A184-AA499BDE86B1}" type="pres">
      <dgm:prSet presAssocID="{E5F230BE-E7F5-4734-9CA1-8C5CD20266C2}" presName="diamond" presStyleLbl="bgShp" presStyleIdx="0" presStyleCnt="1"/>
      <dgm:spPr/>
    </dgm:pt>
    <dgm:pt modelId="{FA039AA3-BF7C-43DA-903A-9AF716924AF9}" type="pres">
      <dgm:prSet presAssocID="{E5F230BE-E7F5-4734-9CA1-8C5CD20266C2}" presName="quad1" presStyleLbl="node1" presStyleIdx="0" presStyleCnt="4">
        <dgm:presLayoutVars>
          <dgm:chMax val="0"/>
          <dgm:chPref val="0"/>
          <dgm:bulletEnabled val="1"/>
        </dgm:presLayoutVars>
      </dgm:prSet>
      <dgm:spPr/>
    </dgm:pt>
    <dgm:pt modelId="{688ABBCE-5446-48C6-AB8A-2628F7BE22D7}" type="pres">
      <dgm:prSet presAssocID="{E5F230BE-E7F5-4734-9CA1-8C5CD20266C2}" presName="quad2" presStyleLbl="node1" presStyleIdx="1" presStyleCnt="4">
        <dgm:presLayoutVars>
          <dgm:chMax val="0"/>
          <dgm:chPref val="0"/>
          <dgm:bulletEnabled val="1"/>
        </dgm:presLayoutVars>
      </dgm:prSet>
      <dgm:spPr/>
    </dgm:pt>
    <dgm:pt modelId="{E97E3F3E-1305-4635-933C-B84A6E48D6BB}" type="pres">
      <dgm:prSet presAssocID="{E5F230BE-E7F5-4734-9CA1-8C5CD20266C2}" presName="quad3" presStyleLbl="node1" presStyleIdx="2" presStyleCnt="4">
        <dgm:presLayoutVars>
          <dgm:chMax val="0"/>
          <dgm:chPref val="0"/>
          <dgm:bulletEnabled val="1"/>
        </dgm:presLayoutVars>
      </dgm:prSet>
      <dgm:spPr/>
    </dgm:pt>
    <dgm:pt modelId="{9BA3949B-346F-46E2-BA40-D72D3CD82BC1}" type="pres">
      <dgm:prSet presAssocID="{E5F230BE-E7F5-4734-9CA1-8C5CD20266C2}" presName="quad4" presStyleLbl="node1" presStyleIdx="3" presStyleCnt="4">
        <dgm:presLayoutVars>
          <dgm:chMax val="0"/>
          <dgm:chPref val="0"/>
          <dgm:bulletEnabled val="1"/>
        </dgm:presLayoutVars>
      </dgm:prSet>
      <dgm:spPr/>
    </dgm:pt>
  </dgm:ptLst>
  <dgm:cxnLst>
    <dgm:cxn modelId="{528AD52A-B9B9-4CF1-A8EC-41784844BD0A}" type="presOf" srcId="{CAB9459D-44B5-4D2F-91BD-2EDC08D46FB6}" destId="{9BA3949B-346F-46E2-BA40-D72D3CD82BC1}" srcOrd="0" destOrd="0" presId="urn:microsoft.com/office/officeart/2005/8/layout/matrix3"/>
    <dgm:cxn modelId="{CA2C4231-4F46-41AD-BEF7-0E57E767D11A}" type="presOf" srcId="{0C7FA92E-6A7B-427A-8330-476F2D04BE22}" destId="{E97E3F3E-1305-4635-933C-B84A6E48D6BB}" srcOrd="0" destOrd="0" presId="urn:microsoft.com/office/officeart/2005/8/layout/matrix3"/>
    <dgm:cxn modelId="{28CD6260-F55D-4BD5-841D-D9A22181C49E}" srcId="{E5F230BE-E7F5-4734-9CA1-8C5CD20266C2}" destId="{915FA4E3-F0F4-4FB7-A29B-FA37C501879A}" srcOrd="1" destOrd="0" parTransId="{44F0827F-5D95-4F15-A93C-751357261ED5}" sibTransId="{80553512-F154-4FF8-9A7B-D51A880C383E}"/>
    <dgm:cxn modelId="{E01B4343-B7A3-4FAF-8D86-423CAE90C2BB}" srcId="{E5F230BE-E7F5-4734-9CA1-8C5CD20266C2}" destId="{CAB9459D-44B5-4D2F-91BD-2EDC08D46FB6}" srcOrd="3" destOrd="0" parTransId="{87A71FFA-559F-4780-8EC8-3A21FEA40469}" sibTransId="{AB0C1FA9-3EFB-4953-BD47-02681EFD1538}"/>
    <dgm:cxn modelId="{2B50D475-4F64-4D83-BFA5-C40537C6C353}" type="presOf" srcId="{915FA4E3-F0F4-4FB7-A29B-FA37C501879A}" destId="{688ABBCE-5446-48C6-AB8A-2628F7BE22D7}" srcOrd="0" destOrd="0" presId="urn:microsoft.com/office/officeart/2005/8/layout/matrix3"/>
    <dgm:cxn modelId="{1A91DE7D-C00B-42F0-9935-EA9D8FCF77A9}" type="presOf" srcId="{E5F230BE-E7F5-4734-9CA1-8C5CD20266C2}" destId="{01F06EFE-D25D-4005-9C28-09137A00524F}" srcOrd="0" destOrd="0" presId="urn:microsoft.com/office/officeart/2005/8/layout/matrix3"/>
    <dgm:cxn modelId="{64B75089-035A-4573-860C-872D597A84F9}" srcId="{E5F230BE-E7F5-4734-9CA1-8C5CD20266C2}" destId="{0C7FA92E-6A7B-427A-8330-476F2D04BE22}" srcOrd="2" destOrd="0" parTransId="{4199860C-2141-453F-84E7-7EA41D31F8B2}" sibTransId="{4708AD7C-736D-43E1-90D6-95FA72B9DF23}"/>
    <dgm:cxn modelId="{AB3C8EBF-2A60-4F9E-A91E-A60387F09C53}" srcId="{E5F230BE-E7F5-4734-9CA1-8C5CD20266C2}" destId="{C353F8DD-BC17-4410-AEFD-571AA0D13D5B}" srcOrd="0" destOrd="0" parTransId="{62023DC4-A08B-4D3E-A0D6-B48BD541BE77}" sibTransId="{756E70A0-9B15-4308-A0F5-07B827514A74}"/>
    <dgm:cxn modelId="{A43BE7C6-F6D3-4BCC-84F6-4BD50E9FB7C0}" type="presOf" srcId="{C353F8DD-BC17-4410-AEFD-571AA0D13D5B}" destId="{FA039AA3-BF7C-43DA-903A-9AF716924AF9}" srcOrd="0" destOrd="0" presId="urn:microsoft.com/office/officeart/2005/8/layout/matrix3"/>
    <dgm:cxn modelId="{FC396719-9299-4F53-9892-292E3F471C37}" type="presParOf" srcId="{01F06EFE-D25D-4005-9C28-09137A00524F}" destId="{668B8949-CCA6-45F3-A184-AA499BDE86B1}" srcOrd="0" destOrd="0" presId="urn:microsoft.com/office/officeart/2005/8/layout/matrix3"/>
    <dgm:cxn modelId="{E6F7764E-71E7-4C8B-B96A-BECBED8AA2FE}" type="presParOf" srcId="{01F06EFE-D25D-4005-9C28-09137A00524F}" destId="{FA039AA3-BF7C-43DA-903A-9AF716924AF9}" srcOrd="1" destOrd="0" presId="urn:microsoft.com/office/officeart/2005/8/layout/matrix3"/>
    <dgm:cxn modelId="{BE3720EF-C2FA-461F-8515-435899B70560}" type="presParOf" srcId="{01F06EFE-D25D-4005-9C28-09137A00524F}" destId="{688ABBCE-5446-48C6-AB8A-2628F7BE22D7}" srcOrd="2" destOrd="0" presId="urn:microsoft.com/office/officeart/2005/8/layout/matrix3"/>
    <dgm:cxn modelId="{914FDA42-2615-41F8-B352-7CDF83817B9C}" type="presParOf" srcId="{01F06EFE-D25D-4005-9C28-09137A00524F}" destId="{E97E3F3E-1305-4635-933C-B84A6E48D6BB}" srcOrd="3" destOrd="0" presId="urn:microsoft.com/office/officeart/2005/8/layout/matrix3"/>
    <dgm:cxn modelId="{EB15B904-A385-4C90-A007-E26FCDB6188F}" type="presParOf" srcId="{01F06EFE-D25D-4005-9C28-09137A00524F}" destId="{9BA3949B-346F-46E2-BA40-D72D3CD82BC1}"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225D0D6-36A1-45AE-99CF-34853028BBBA}" type="doc">
      <dgm:prSet loTypeId="urn:microsoft.com/office/officeart/2008/layout/HorizontalMultiLevelHierarchy" loCatId="hierarchy" qsTypeId="urn:microsoft.com/office/officeart/2005/8/quickstyle/simple1" qsCatId="simple" csTypeId="urn:microsoft.com/office/officeart/2005/8/colors/colorful2" csCatId="colorful" phldr="1"/>
      <dgm:spPr/>
      <dgm:t>
        <a:bodyPr/>
        <a:lstStyle/>
        <a:p>
          <a:endParaRPr lang="en-US"/>
        </a:p>
      </dgm:t>
    </dgm:pt>
    <dgm:pt modelId="{D801138F-682E-4E77-90CC-649425012717}">
      <dgm:prSet phldrT="[Text]"/>
      <dgm:spPr>
        <a:solidFill>
          <a:srgbClr val="0099FF"/>
        </a:solidFill>
      </dgm:spPr>
      <dgm:t>
        <a:bodyPr/>
        <a:lstStyle/>
        <a:p>
          <a:r>
            <a:rPr lang="en-US" dirty="0">
              <a:latin typeface="Tw Cen MT" panose="020B0602020104020603" pitchFamily="34" charset="0"/>
            </a:rPr>
            <a:t>SFSP Checklist</a:t>
          </a:r>
        </a:p>
      </dgm:t>
    </dgm:pt>
    <dgm:pt modelId="{A91B72E4-B95F-46DE-8067-85EE949F304B}" type="parTrans" cxnId="{F62EE7A4-379F-43F7-9FFF-7CE8D1ECF54E}">
      <dgm:prSet/>
      <dgm:spPr/>
      <dgm:t>
        <a:bodyPr/>
        <a:lstStyle/>
        <a:p>
          <a:endParaRPr lang="en-US"/>
        </a:p>
      </dgm:t>
    </dgm:pt>
    <dgm:pt modelId="{0F0BE2E3-6D7A-4A4D-B773-1CD568D10641}" type="sibTrans" cxnId="{F62EE7A4-379F-43F7-9FFF-7CE8D1ECF54E}">
      <dgm:prSet/>
      <dgm:spPr/>
      <dgm:t>
        <a:bodyPr/>
        <a:lstStyle/>
        <a:p>
          <a:endParaRPr lang="en-US"/>
        </a:p>
      </dgm:t>
    </dgm:pt>
    <dgm:pt modelId="{835D8015-7F9F-464D-B966-EC395F7A213F}">
      <dgm:prSet phldrT="[Text]"/>
      <dgm:spPr>
        <a:solidFill>
          <a:srgbClr val="00CC00"/>
        </a:solidFill>
      </dgm:spPr>
      <dgm:t>
        <a:bodyPr/>
        <a:lstStyle/>
        <a:p>
          <a:r>
            <a:rPr lang="en-US" dirty="0">
              <a:latin typeface="Tw Cen MT" panose="020B0602020104020603" pitchFamily="34" charset="0"/>
            </a:rPr>
            <a:t>Promotion</a:t>
          </a:r>
        </a:p>
      </dgm:t>
    </dgm:pt>
    <dgm:pt modelId="{FED1858D-B506-4830-A308-22FB0513A0CA}" type="parTrans" cxnId="{0D5C007B-E6F2-4184-BCFD-661C0A9B0E74}">
      <dgm:prSet/>
      <dgm:spPr/>
      <dgm:t>
        <a:bodyPr/>
        <a:lstStyle/>
        <a:p>
          <a:endParaRPr lang="en-US"/>
        </a:p>
      </dgm:t>
    </dgm:pt>
    <dgm:pt modelId="{69A72E4A-50F4-4D20-B7D5-B2316AA63F78}" type="sibTrans" cxnId="{0D5C007B-E6F2-4184-BCFD-661C0A9B0E74}">
      <dgm:prSet/>
      <dgm:spPr/>
      <dgm:t>
        <a:bodyPr/>
        <a:lstStyle/>
        <a:p>
          <a:endParaRPr lang="en-US"/>
        </a:p>
      </dgm:t>
    </dgm:pt>
    <dgm:pt modelId="{EAEA9FAE-B290-4AB7-8008-E7531A54EF79}">
      <dgm:prSet phldrT="[Text]"/>
      <dgm:spPr>
        <a:solidFill>
          <a:srgbClr val="00CC00"/>
        </a:solidFill>
      </dgm:spPr>
      <dgm:t>
        <a:bodyPr/>
        <a:lstStyle/>
        <a:p>
          <a:r>
            <a:rPr lang="en-US" dirty="0">
              <a:latin typeface="Tw Cen MT" panose="020B0602020104020603" pitchFamily="34" charset="0"/>
            </a:rPr>
            <a:t>Meal Activities</a:t>
          </a:r>
        </a:p>
      </dgm:t>
    </dgm:pt>
    <dgm:pt modelId="{7C0F6290-880C-46AD-98A3-45BF22104CBA}" type="parTrans" cxnId="{FAA0E793-3D39-44D9-884D-188C07CE52EB}">
      <dgm:prSet/>
      <dgm:spPr/>
      <dgm:t>
        <a:bodyPr/>
        <a:lstStyle/>
        <a:p>
          <a:endParaRPr lang="en-US"/>
        </a:p>
      </dgm:t>
    </dgm:pt>
    <dgm:pt modelId="{0F00BBC4-A49D-47B0-B793-3C3348BB4909}" type="sibTrans" cxnId="{FAA0E793-3D39-44D9-884D-188C07CE52EB}">
      <dgm:prSet/>
      <dgm:spPr/>
      <dgm:t>
        <a:bodyPr/>
        <a:lstStyle/>
        <a:p>
          <a:endParaRPr lang="en-US"/>
        </a:p>
      </dgm:t>
    </dgm:pt>
    <dgm:pt modelId="{E92F0C3A-0C88-4555-9800-763D54FC687C}">
      <dgm:prSet phldrT="[Text]"/>
      <dgm:spPr>
        <a:solidFill>
          <a:srgbClr val="00CC00"/>
        </a:solidFill>
      </dgm:spPr>
      <dgm:t>
        <a:bodyPr/>
        <a:lstStyle/>
        <a:p>
          <a:r>
            <a:rPr lang="en-US" dirty="0">
              <a:latin typeface="Tw Cen MT" panose="020B0602020104020603" pitchFamily="34" charset="0"/>
            </a:rPr>
            <a:t>Media and Events</a:t>
          </a:r>
        </a:p>
      </dgm:t>
    </dgm:pt>
    <dgm:pt modelId="{7054ACB9-0CEC-4651-9754-1BBE87968C1D}" type="parTrans" cxnId="{DC20AD2E-1F0E-4CAC-B812-E309C0C576C0}">
      <dgm:prSet/>
      <dgm:spPr/>
      <dgm:t>
        <a:bodyPr/>
        <a:lstStyle/>
        <a:p>
          <a:endParaRPr lang="en-US"/>
        </a:p>
      </dgm:t>
    </dgm:pt>
    <dgm:pt modelId="{39C27EFA-A7F3-493C-B719-6047C590E5EC}" type="sibTrans" cxnId="{DC20AD2E-1F0E-4CAC-B812-E309C0C576C0}">
      <dgm:prSet/>
      <dgm:spPr/>
      <dgm:t>
        <a:bodyPr/>
        <a:lstStyle/>
        <a:p>
          <a:endParaRPr lang="en-US"/>
        </a:p>
      </dgm:t>
    </dgm:pt>
    <dgm:pt modelId="{5A439F09-C221-4F69-B332-498F23C0633B}" type="pres">
      <dgm:prSet presAssocID="{1225D0D6-36A1-45AE-99CF-34853028BBBA}" presName="Name0" presStyleCnt="0">
        <dgm:presLayoutVars>
          <dgm:chPref val="1"/>
          <dgm:dir/>
          <dgm:animOne val="branch"/>
          <dgm:animLvl val="lvl"/>
          <dgm:resizeHandles val="exact"/>
        </dgm:presLayoutVars>
      </dgm:prSet>
      <dgm:spPr/>
    </dgm:pt>
    <dgm:pt modelId="{29534F84-BEB7-47A5-A2B2-E3BBCE95973B}" type="pres">
      <dgm:prSet presAssocID="{D801138F-682E-4E77-90CC-649425012717}" presName="root1" presStyleCnt="0"/>
      <dgm:spPr/>
    </dgm:pt>
    <dgm:pt modelId="{3E720857-ECFF-4C3D-8B37-B45BC31B16DB}" type="pres">
      <dgm:prSet presAssocID="{D801138F-682E-4E77-90CC-649425012717}" presName="LevelOneTextNode" presStyleLbl="node0" presStyleIdx="0" presStyleCnt="1">
        <dgm:presLayoutVars>
          <dgm:chPref val="3"/>
        </dgm:presLayoutVars>
      </dgm:prSet>
      <dgm:spPr/>
    </dgm:pt>
    <dgm:pt modelId="{9F59F9BB-136D-47A7-BA24-4241F3E53234}" type="pres">
      <dgm:prSet presAssocID="{D801138F-682E-4E77-90CC-649425012717}" presName="level2hierChild" presStyleCnt="0"/>
      <dgm:spPr/>
    </dgm:pt>
    <dgm:pt modelId="{DA3BC521-D886-403B-B961-7285409FBDFA}" type="pres">
      <dgm:prSet presAssocID="{FED1858D-B506-4830-A308-22FB0513A0CA}" presName="conn2-1" presStyleLbl="parChTrans1D2" presStyleIdx="0" presStyleCnt="3"/>
      <dgm:spPr/>
    </dgm:pt>
    <dgm:pt modelId="{70D17AB2-2DA3-4F5A-8BFD-90699F63BA3C}" type="pres">
      <dgm:prSet presAssocID="{FED1858D-B506-4830-A308-22FB0513A0CA}" presName="connTx" presStyleLbl="parChTrans1D2" presStyleIdx="0" presStyleCnt="3"/>
      <dgm:spPr/>
    </dgm:pt>
    <dgm:pt modelId="{7DE447E7-2D27-4063-9382-004958FD3E78}" type="pres">
      <dgm:prSet presAssocID="{835D8015-7F9F-464D-B966-EC395F7A213F}" presName="root2" presStyleCnt="0"/>
      <dgm:spPr/>
    </dgm:pt>
    <dgm:pt modelId="{1B36A3A6-8059-433D-8D79-01BA3235C7E1}" type="pres">
      <dgm:prSet presAssocID="{835D8015-7F9F-464D-B966-EC395F7A213F}" presName="LevelTwoTextNode" presStyleLbl="node2" presStyleIdx="0" presStyleCnt="3">
        <dgm:presLayoutVars>
          <dgm:chPref val="3"/>
        </dgm:presLayoutVars>
      </dgm:prSet>
      <dgm:spPr/>
    </dgm:pt>
    <dgm:pt modelId="{5B394CC5-75F3-4F90-BA29-FD54C7FE431D}" type="pres">
      <dgm:prSet presAssocID="{835D8015-7F9F-464D-B966-EC395F7A213F}" presName="level3hierChild" presStyleCnt="0"/>
      <dgm:spPr/>
    </dgm:pt>
    <dgm:pt modelId="{CC569574-58EA-4A9A-8E91-7E219885FC2C}" type="pres">
      <dgm:prSet presAssocID="{7C0F6290-880C-46AD-98A3-45BF22104CBA}" presName="conn2-1" presStyleLbl="parChTrans1D2" presStyleIdx="1" presStyleCnt="3"/>
      <dgm:spPr/>
    </dgm:pt>
    <dgm:pt modelId="{2B522EAF-1485-4B33-8A63-E42DECE2B8B1}" type="pres">
      <dgm:prSet presAssocID="{7C0F6290-880C-46AD-98A3-45BF22104CBA}" presName="connTx" presStyleLbl="parChTrans1D2" presStyleIdx="1" presStyleCnt="3"/>
      <dgm:spPr/>
    </dgm:pt>
    <dgm:pt modelId="{72CE1F73-06AC-44F2-A0DC-8734114380EA}" type="pres">
      <dgm:prSet presAssocID="{EAEA9FAE-B290-4AB7-8008-E7531A54EF79}" presName="root2" presStyleCnt="0"/>
      <dgm:spPr/>
    </dgm:pt>
    <dgm:pt modelId="{BA3B5486-AB1A-466C-84A6-08819926EB35}" type="pres">
      <dgm:prSet presAssocID="{EAEA9FAE-B290-4AB7-8008-E7531A54EF79}" presName="LevelTwoTextNode" presStyleLbl="node2" presStyleIdx="1" presStyleCnt="3">
        <dgm:presLayoutVars>
          <dgm:chPref val="3"/>
        </dgm:presLayoutVars>
      </dgm:prSet>
      <dgm:spPr/>
    </dgm:pt>
    <dgm:pt modelId="{1B730EDC-5336-4833-8C14-6A7A0DE97EB0}" type="pres">
      <dgm:prSet presAssocID="{EAEA9FAE-B290-4AB7-8008-E7531A54EF79}" presName="level3hierChild" presStyleCnt="0"/>
      <dgm:spPr/>
    </dgm:pt>
    <dgm:pt modelId="{92901498-83FB-4491-ABCF-465AB0ECB318}" type="pres">
      <dgm:prSet presAssocID="{7054ACB9-0CEC-4651-9754-1BBE87968C1D}" presName="conn2-1" presStyleLbl="parChTrans1D2" presStyleIdx="2" presStyleCnt="3"/>
      <dgm:spPr/>
    </dgm:pt>
    <dgm:pt modelId="{2B7D7405-309D-477A-98BA-B894334BDB64}" type="pres">
      <dgm:prSet presAssocID="{7054ACB9-0CEC-4651-9754-1BBE87968C1D}" presName="connTx" presStyleLbl="parChTrans1D2" presStyleIdx="2" presStyleCnt="3"/>
      <dgm:spPr/>
    </dgm:pt>
    <dgm:pt modelId="{73B91CB9-E102-4BC3-9FC2-A75C54C205EB}" type="pres">
      <dgm:prSet presAssocID="{E92F0C3A-0C88-4555-9800-763D54FC687C}" presName="root2" presStyleCnt="0"/>
      <dgm:spPr/>
    </dgm:pt>
    <dgm:pt modelId="{E02FB639-5D03-4C8E-888E-77042DB915FE}" type="pres">
      <dgm:prSet presAssocID="{E92F0C3A-0C88-4555-9800-763D54FC687C}" presName="LevelTwoTextNode" presStyleLbl="node2" presStyleIdx="2" presStyleCnt="3">
        <dgm:presLayoutVars>
          <dgm:chPref val="3"/>
        </dgm:presLayoutVars>
      </dgm:prSet>
      <dgm:spPr/>
    </dgm:pt>
    <dgm:pt modelId="{9717DE52-C609-4FCC-A17D-BBF91F35499F}" type="pres">
      <dgm:prSet presAssocID="{E92F0C3A-0C88-4555-9800-763D54FC687C}" presName="level3hierChild" presStyleCnt="0"/>
      <dgm:spPr/>
    </dgm:pt>
  </dgm:ptLst>
  <dgm:cxnLst>
    <dgm:cxn modelId="{55793E0A-72AC-46B2-90E7-0606DAD628F6}" type="presOf" srcId="{EAEA9FAE-B290-4AB7-8008-E7531A54EF79}" destId="{BA3B5486-AB1A-466C-84A6-08819926EB35}" srcOrd="0" destOrd="0" presId="urn:microsoft.com/office/officeart/2008/layout/HorizontalMultiLevelHierarchy"/>
    <dgm:cxn modelId="{59B11F14-2192-4694-BCB6-3B30285F0E9F}" type="presOf" srcId="{7054ACB9-0CEC-4651-9754-1BBE87968C1D}" destId="{2B7D7405-309D-477A-98BA-B894334BDB64}" srcOrd="1" destOrd="0" presId="urn:microsoft.com/office/officeart/2008/layout/HorizontalMultiLevelHierarchy"/>
    <dgm:cxn modelId="{DC20AD2E-1F0E-4CAC-B812-E309C0C576C0}" srcId="{D801138F-682E-4E77-90CC-649425012717}" destId="{E92F0C3A-0C88-4555-9800-763D54FC687C}" srcOrd="2" destOrd="0" parTransId="{7054ACB9-0CEC-4651-9754-1BBE87968C1D}" sibTransId="{39C27EFA-A7F3-493C-B719-6047C590E5EC}"/>
    <dgm:cxn modelId="{3BD41F37-EB27-42EE-B73F-DF917A55D8DF}" type="presOf" srcId="{D801138F-682E-4E77-90CC-649425012717}" destId="{3E720857-ECFF-4C3D-8B37-B45BC31B16DB}" srcOrd="0" destOrd="0" presId="urn:microsoft.com/office/officeart/2008/layout/HorizontalMultiLevelHierarchy"/>
    <dgm:cxn modelId="{480BBA37-FAD7-4F37-81E1-90101E049414}" type="presOf" srcId="{1225D0D6-36A1-45AE-99CF-34853028BBBA}" destId="{5A439F09-C221-4F69-B332-498F23C0633B}" srcOrd="0" destOrd="0" presId="urn:microsoft.com/office/officeart/2008/layout/HorizontalMultiLevelHierarchy"/>
    <dgm:cxn modelId="{C9F16F6A-38E2-40BD-B3BD-BF224CBA5C20}" type="presOf" srcId="{835D8015-7F9F-464D-B966-EC395F7A213F}" destId="{1B36A3A6-8059-433D-8D79-01BA3235C7E1}" srcOrd="0" destOrd="0" presId="urn:microsoft.com/office/officeart/2008/layout/HorizontalMultiLevelHierarchy"/>
    <dgm:cxn modelId="{183A166B-2235-4357-8E39-7EFD0A17E252}" type="presOf" srcId="{7C0F6290-880C-46AD-98A3-45BF22104CBA}" destId="{CC569574-58EA-4A9A-8E91-7E219885FC2C}" srcOrd="0" destOrd="0" presId="urn:microsoft.com/office/officeart/2008/layout/HorizontalMultiLevelHierarchy"/>
    <dgm:cxn modelId="{E7E71970-C3B9-475C-81DA-00F0E28B230C}" type="presOf" srcId="{7C0F6290-880C-46AD-98A3-45BF22104CBA}" destId="{2B522EAF-1485-4B33-8A63-E42DECE2B8B1}" srcOrd="1" destOrd="0" presId="urn:microsoft.com/office/officeart/2008/layout/HorizontalMultiLevelHierarchy"/>
    <dgm:cxn modelId="{554BF072-3149-422B-B934-7F312E09E32B}" type="presOf" srcId="{FED1858D-B506-4830-A308-22FB0513A0CA}" destId="{DA3BC521-D886-403B-B961-7285409FBDFA}" srcOrd="0" destOrd="0" presId="urn:microsoft.com/office/officeart/2008/layout/HorizontalMultiLevelHierarchy"/>
    <dgm:cxn modelId="{0D5C007B-E6F2-4184-BCFD-661C0A9B0E74}" srcId="{D801138F-682E-4E77-90CC-649425012717}" destId="{835D8015-7F9F-464D-B966-EC395F7A213F}" srcOrd="0" destOrd="0" parTransId="{FED1858D-B506-4830-A308-22FB0513A0CA}" sibTransId="{69A72E4A-50F4-4D20-B7D5-B2316AA63F78}"/>
    <dgm:cxn modelId="{7189468E-3701-4892-84E3-76C3DFE72333}" type="presOf" srcId="{FED1858D-B506-4830-A308-22FB0513A0CA}" destId="{70D17AB2-2DA3-4F5A-8BFD-90699F63BA3C}" srcOrd="1" destOrd="0" presId="urn:microsoft.com/office/officeart/2008/layout/HorizontalMultiLevelHierarchy"/>
    <dgm:cxn modelId="{FAA0E793-3D39-44D9-884D-188C07CE52EB}" srcId="{D801138F-682E-4E77-90CC-649425012717}" destId="{EAEA9FAE-B290-4AB7-8008-E7531A54EF79}" srcOrd="1" destOrd="0" parTransId="{7C0F6290-880C-46AD-98A3-45BF22104CBA}" sibTransId="{0F00BBC4-A49D-47B0-B793-3C3348BB4909}"/>
    <dgm:cxn modelId="{F62EE7A4-379F-43F7-9FFF-7CE8D1ECF54E}" srcId="{1225D0D6-36A1-45AE-99CF-34853028BBBA}" destId="{D801138F-682E-4E77-90CC-649425012717}" srcOrd="0" destOrd="0" parTransId="{A91B72E4-B95F-46DE-8067-85EE949F304B}" sibTransId="{0F0BE2E3-6D7A-4A4D-B773-1CD568D10641}"/>
    <dgm:cxn modelId="{EBE403BF-A298-4CA7-95B8-6CC99080FE64}" type="presOf" srcId="{E92F0C3A-0C88-4555-9800-763D54FC687C}" destId="{E02FB639-5D03-4C8E-888E-77042DB915FE}" srcOrd="0" destOrd="0" presId="urn:microsoft.com/office/officeart/2008/layout/HorizontalMultiLevelHierarchy"/>
    <dgm:cxn modelId="{49E949F0-E0F0-4400-A1DC-D42A208E4D8B}" type="presOf" srcId="{7054ACB9-0CEC-4651-9754-1BBE87968C1D}" destId="{92901498-83FB-4491-ABCF-465AB0ECB318}" srcOrd="0" destOrd="0" presId="urn:microsoft.com/office/officeart/2008/layout/HorizontalMultiLevelHierarchy"/>
    <dgm:cxn modelId="{22182450-280A-4E2E-A4E7-A430104C238B}" type="presParOf" srcId="{5A439F09-C221-4F69-B332-498F23C0633B}" destId="{29534F84-BEB7-47A5-A2B2-E3BBCE95973B}" srcOrd="0" destOrd="0" presId="urn:microsoft.com/office/officeart/2008/layout/HorizontalMultiLevelHierarchy"/>
    <dgm:cxn modelId="{C28B6429-1E26-4414-BC6B-1F6251AB47D0}" type="presParOf" srcId="{29534F84-BEB7-47A5-A2B2-E3BBCE95973B}" destId="{3E720857-ECFF-4C3D-8B37-B45BC31B16DB}" srcOrd="0" destOrd="0" presId="urn:microsoft.com/office/officeart/2008/layout/HorizontalMultiLevelHierarchy"/>
    <dgm:cxn modelId="{445507F5-9F0D-440E-87D0-87A980F501BC}" type="presParOf" srcId="{29534F84-BEB7-47A5-A2B2-E3BBCE95973B}" destId="{9F59F9BB-136D-47A7-BA24-4241F3E53234}" srcOrd="1" destOrd="0" presId="urn:microsoft.com/office/officeart/2008/layout/HorizontalMultiLevelHierarchy"/>
    <dgm:cxn modelId="{0C9EBF74-CD6A-414F-801B-76EB34141963}" type="presParOf" srcId="{9F59F9BB-136D-47A7-BA24-4241F3E53234}" destId="{DA3BC521-D886-403B-B961-7285409FBDFA}" srcOrd="0" destOrd="0" presId="urn:microsoft.com/office/officeart/2008/layout/HorizontalMultiLevelHierarchy"/>
    <dgm:cxn modelId="{F7C8AECE-2F17-47DA-9A9E-9D6A7441E395}" type="presParOf" srcId="{DA3BC521-D886-403B-B961-7285409FBDFA}" destId="{70D17AB2-2DA3-4F5A-8BFD-90699F63BA3C}" srcOrd="0" destOrd="0" presId="urn:microsoft.com/office/officeart/2008/layout/HorizontalMultiLevelHierarchy"/>
    <dgm:cxn modelId="{C78806A5-ACBC-4924-A360-52B14ED83441}" type="presParOf" srcId="{9F59F9BB-136D-47A7-BA24-4241F3E53234}" destId="{7DE447E7-2D27-4063-9382-004958FD3E78}" srcOrd="1" destOrd="0" presId="urn:microsoft.com/office/officeart/2008/layout/HorizontalMultiLevelHierarchy"/>
    <dgm:cxn modelId="{FA793CF2-6ADA-457C-8B74-23CBE0072692}" type="presParOf" srcId="{7DE447E7-2D27-4063-9382-004958FD3E78}" destId="{1B36A3A6-8059-433D-8D79-01BA3235C7E1}" srcOrd="0" destOrd="0" presId="urn:microsoft.com/office/officeart/2008/layout/HorizontalMultiLevelHierarchy"/>
    <dgm:cxn modelId="{71962EC7-6426-4F72-8C71-485679FBF0B1}" type="presParOf" srcId="{7DE447E7-2D27-4063-9382-004958FD3E78}" destId="{5B394CC5-75F3-4F90-BA29-FD54C7FE431D}" srcOrd="1" destOrd="0" presId="urn:microsoft.com/office/officeart/2008/layout/HorizontalMultiLevelHierarchy"/>
    <dgm:cxn modelId="{513F8932-17AD-4583-8D9E-879F14075941}" type="presParOf" srcId="{9F59F9BB-136D-47A7-BA24-4241F3E53234}" destId="{CC569574-58EA-4A9A-8E91-7E219885FC2C}" srcOrd="2" destOrd="0" presId="urn:microsoft.com/office/officeart/2008/layout/HorizontalMultiLevelHierarchy"/>
    <dgm:cxn modelId="{39C067DD-4E01-4BAE-B156-6113B30FA7DE}" type="presParOf" srcId="{CC569574-58EA-4A9A-8E91-7E219885FC2C}" destId="{2B522EAF-1485-4B33-8A63-E42DECE2B8B1}" srcOrd="0" destOrd="0" presId="urn:microsoft.com/office/officeart/2008/layout/HorizontalMultiLevelHierarchy"/>
    <dgm:cxn modelId="{CE8D9E53-5002-4A80-B881-80D71C5239A0}" type="presParOf" srcId="{9F59F9BB-136D-47A7-BA24-4241F3E53234}" destId="{72CE1F73-06AC-44F2-A0DC-8734114380EA}" srcOrd="3" destOrd="0" presId="urn:microsoft.com/office/officeart/2008/layout/HorizontalMultiLevelHierarchy"/>
    <dgm:cxn modelId="{D95C62EF-770E-4BE1-8045-47040A4BF27B}" type="presParOf" srcId="{72CE1F73-06AC-44F2-A0DC-8734114380EA}" destId="{BA3B5486-AB1A-466C-84A6-08819926EB35}" srcOrd="0" destOrd="0" presId="urn:microsoft.com/office/officeart/2008/layout/HorizontalMultiLevelHierarchy"/>
    <dgm:cxn modelId="{BE8A66CE-9281-4BCA-BE65-D9944B9FFFBF}" type="presParOf" srcId="{72CE1F73-06AC-44F2-A0DC-8734114380EA}" destId="{1B730EDC-5336-4833-8C14-6A7A0DE97EB0}" srcOrd="1" destOrd="0" presId="urn:microsoft.com/office/officeart/2008/layout/HorizontalMultiLevelHierarchy"/>
    <dgm:cxn modelId="{9B2D71E8-F436-472E-A967-D3DEC237E6BE}" type="presParOf" srcId="{9F59F9BB-136D-47A7-BA24-4241F3E53234}" destId="{92901498-83FB-4491-ABCF-465AB0ECB318}" srcOrd="4" destOrd="0" presId="urn:microsoft.com/office/officeart/2008/layout/HorizontalMultiLevelHierarchy"/>
    <dgm:cxn modelId="{8BC52C15-0EBB-4D9C-9845-859DD3F28274}" type="presParOf" srcId="{92901498-83FB-4491-ABCF-465AB0ECB318}" destId="{2B7D7405-309D-477A-98BA-B894334BDB64}" srcOrd="0" destOrd="0" presId="urn:microsoft.com/office/officeart/2008/layout/HorizontalMultiLevelHierarchy"/>
    <dgm:cxn modelId="{D3894063-4212-4A13-BC87-96084612D0F0}" type="presParOf" srcId="{9F59F9BB-136D-47A7-BA24-4241F3E53234}" destId="{73B91CB9-E102-4BC3-9FC2-A75C54C205EB}" srcOrd="5" destOrd="0" presId="urn:microsoft.com/office/officeart/2008/layout/HorizontalMultiLevelHierarchy"/>
    <dgm:cxn modelId="{A7B9DA22-4966-4812-A1A4-7BB3C4EAD192}" type="presParOf" srcId="{73B91CB9-E102-4BC3-9FC2-A75C54C205EB}" destId="{E02FB639-5D03-4C8E-888E-77042DB915FE}" srcOrd="0" destOrd="0" presId="urn:microsoft.com/office/officeart/2008/layout/HorizontalMultiLevelHierarchy"/>
    <dgm:cxn modelId="{0F089EAA-A645-4CC1-B565-6A7B46C81F24}" type="presParOf" srcId="{73B91CB9-E102-4BC3-9FC2-A75C54C205EB}" destId="{9717DE52-C609-4FCC-A17D-BBF91F35499F}" srcOrd="1" destOrd="0" presId="urn:microsoft.com/office/officeart/2008/layout/HorizontalMultiLevelHierarchy"/>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D915B-D5F1-4B31-9821-AC79FF5F77A0}">
      <dsp:nvSpPr>
        <dsp:cNvPr id="0" name=""/>
        <dsp:cNvSpPr/>
      </dsp:nvSpPr>
      <dsp:spPr>
        <a:xfrm>
          <a:off x="0" y="914400"/>
          <a:ext cx="8136904" cy="1219200"/>
        </a:xfrm>
        <a:prstGeom prst="notchedRightArrow">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491B74D-6CF3-4A6D-94BD-F7408DF5973C}">
      <dsp:nvSpPr>
        <dsp:cNvPr id="0" name=""/>
        <dsp:cNvSpPr/>
      </dsp:nvSpPr>
      <dsp:spPr>
        <a:xfrm>
          <a:off x="3229" y="0"/>
          <a:ext cx="2581275"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FF00"/>
              </a:solidFill>
            </a:rPr>
            <a:t>FY16</a:t>
          </a:r>
        </a:p>
        <a:p>
          <a:pPr marL="228600" lvl="1" indent="-228600" algn="l" defTabSz="889000">
            <a:lnSpc>
              <a:spcPct val="90000"/>
            </a:lnSpc>
            <a:spcBef>
              <a:spcPct val="0"/>
            </a:spcBef>
            <a:spcAft>
              <a:spcPct val="15000"/>
            </a:spcAft>
            <a:buChar char="•"/>
          </a:pPr>
          <a:r>
            <a:rPr lang="en-US" sz="2000" kern="1200" dirty="0">
              <a:solidFill>
                <a:schemeClr val="bg1"/>
              </a:solidFill>
            </a:rPr>
            <a:t>You submitted 57 LWPs &amp; received back results</a:t>
          </a:r>
        </a:p>
      </dsp:txBody>
      <dsp:txXfrm>
        <a:off x="3229" y="0"/>
        <a:ext cx="2581275" cy="1219200"/>
      </dsp:txXfrm>
    </dsp:sp>
    <dsp:sp modelId="{C713D80D-0F94-4F37-B707-0C5DE18F57C6}">
      <dsp:nvSpPr>
        <dsp:cNvPr id="0" name=""/>
        <dsp:cNvSpPr/>
      </dsp:nvSpPr>
      <dsp:spPr>
        <a:xfrm>
          <a:off x="1141467" y="1371600"/>
          <a:ext cx="304800" cy="304800"/>
        </a:xfrm>
        <a:prstGeom prst="ellipse">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4EC575-5EE0-45AC-9996-3A65C8651E10}">
      <dsp:nvSpPr>
        <dsp:cNvPr id="0" name=""/>
        <dsp:cNvSpPr/>
      </dsp:nvSpPr>
      <dsp:spPr>
        <a:xfrm>
          <a:off x="2600819" y="1828800"/>
          <a:ext cx="2432708"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t" anchorCtr="1">
          <a:noAutofit/>
        </a:bodyPr>
        <a:lstStyle/>
        <a:p>
          <a:pPr marL="0" lvl="0" indent="0" algn="l" defTabSz="1422400">
            <a:lnSpc>
              <a:spcPct val="90000"/>
            </a:lnSpc>
            <a:spcBef>
              <a:spcPct val="0"/>
            </a:spcBef>
            <a:spcAft>
              <a:spcPct val="35000"/>
            </a:spcAft>
            <a:buNone/>
          </a:pPr>
          <a:r>
            <a:rPr lang="en-US" sz="3200" b="1" kern="1200" dirty="0">
              <a:solidFill>
                <a:srgbClr val="87D200"/>
              </a:solidFill>
            </a:rPr>
            <a:t>FY17</a:t>
          </a:r>
        </a:p>
        <a:p>
          <a:pPr marL="228600" lvl="1" indent="-228600" algn="l" defTabSz="889000">
            <a:lnSpc>
              <a:spcPct val="90000"/>
            </a:lnSpc>
            <a:spcBef>
              <a:spcPct val="0"/>
            </a:spcBef>
            <a:spcAft>
              <a:spcPct val="15000"/>
            </a:spcAft>
            <a:buChar char="•"/>
          </a:pPr>
          <a:r>
            <a:rPr lang="en-US" sz="2000" kern="1200" dirty="0">
              <a:solidFill>
                <a:schemeClr val="bg1"/>
              </a:solidFill>
            </a:rPr>
            <a:t>You continued to share results with districts</a:t>
          </a:r>
        </a:p>
      </dsp:txBody>
      <dsp:txXfrm>
        <a:off x="2600819" y="1828800"/>
        <a:ext cx="2432708" cy="1219200"/>
      </dsp:txXfrm>
    </dsp:sp>
    <dsp:sp modelId="{FE2F6810-1FC6-4163-B9C7-DAAD21F111DB}">
      <dsp:nvSpPr>
        <dsp:cNvPr id="0" name=""/>
        <dsp:cNvSpPr/>
      </dsp:nvSpPr>
      <dsp:spPr>
        <a:xfrm>
          <a:off x="3664774" y="1371600"/>
          <a:ext cx="304800" cy="304800"/>
        </a:xfrm>
        <a:prstGeom prst="ellipse">
          <a:avLst/>
        </a:prstGeom>
        <a:solidFill>
          <a:srgbClr val="87D2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9D9CE9-7C05-4E59-893A-AE176FDFCC0E}">
      <dsp:nvSpPr>
        <dsp:cNvPr id="0" name=""/>
        <dsp:cNvSpPr/>
      </dsp:nvSpPr>
      <dsp:spPr>
        <a:xfrm>
          <a:off x="5049842" y="0"/>
          <a:ext cx="2270141"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66FF"/>
              </a:solidFill>
            </a:rPr>
            <a:t>FY18</a:t>
          </a:r>
        </a:p>
        <a:p>
          <a:pPr marL="228600" lvl="1" indent="-228600" algn="l" defTabSz="889000">
            <a:lnSpc>
              <a:spcPct val="90000"/>
            </a:lnSpc>
            <a:spcBef>
              <a:spcPct val="0"/>
            </a:spcBef>
            <a:spcAft>
              <a:spcPct val="15000"/>
            </a:spcAft>
            <a:buChar char="•"/>
          </a:pPr>
          <a:r>
            <a:rPr lang="en-US" sz="2000" kern="1200" dirty="0">
              <a:solidFill>
                <a:schemeClr val="bg1"/>
              </a:solidFill>
            </a:rPr>
            <a:t>The SET re-scored LWPs to assess changes</a:t>
          </a:r>
        </a:p>
      </dsp:txBody>
      <dsp:txXfrm>
        <a:off x="5049842" y="0"/>
        <a:ext cx="2270141" cy="1219200"/>
      </dsp:txXfrm>
    </dsp:sp>
    <dsp:sp modelId="{9D874B65-C7F3-432E-854C-F823EF071A31}">
      <dsp:nvSpPr>
        <dsp:cNvPr id="0" name=""/>
        <dsp:cNvSpPr/>
      </dsp:nvSpPr>
      <dsp:spPr>
        <a:xfrm>
          <a:off x="6032513" y="1371600"/>
          <a:ext cx="304800" cy="304800"/>
        </a:xfrm>
        <a:prstGeom prst="ellipse">
          <a:avLst/>
        </a:prstGeom>
        <a:solidFill>
          <a:srgbClr val="FF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B41571-A641-4766-A328-D55F3541BAFD}">
      <dsp:nvSpPr>
        <dsp:cNvPr id="0" name=""/>
        <dsp:cNvSpPr/>
      </dsp:nvSpPr>
      <dsp:spPr>
        <a:xfrm>
          <a:off x="2219951" y="1451261"/>
          <a:ext cx="1932252" cy="1671476"/>
        </a:xfrm>
        <a:prstGeom prst="hexagon">
          <a:avLst>
            <a:gd name="adj" fmla="val 28570"/>
            <a:gd name="vf" fmla="val 115470"/>
          </a:avLst>
        </a:prstGeom>
        <a:solidFill>
          <a:srgbClr val="26272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100000"/>
            </a:lnSpc>
            <a:spcBef>
              <a:spcPct val="0"/>
            </a:spcBef>
            <a:spcAft>
              <a:spcPct val="35000"/>
            </a:spcAft>
            <a:buNone/>
          </a:pPr>
          <a:r>
            <a:rPr lang="en-US" sz="2000" b="0" kern="1200" dirty="0">
              <a:latin typeface="Tw Cen MT" panose="020B0602020104020603" pitchFamily="34" charset="0"/>
            </a:rPr>
            <a:t>From FY16-18, LIAs increased their SFSP promotion</a:t>
          </a:r>
        </a:p>
      </dsp:txBody>
      <dsp:txXfrm>
        <a:off x="2540152" y="1728248"/>
        <a:ext cx="1291850" cy="1117502"/>
      </dsp:txXfrm>
    </dsp:sp>
    <dsp:sp modelId="{3B1B461A-025A-4912-BA09-A8FEA29BACF6}">
      <dsp:nvSpPr>
        <dsp:cNvPr id="0" name=""/>
        <dsp:cNvSpPr/>
      </dsp:nvSpPr>
      <dsp:spPr>
        <a:xfrm>
          <a:off x="3397663" y="720521"/>
          <a:ext cx="729033" cy="628158"/>
        </a:xfrm>
        <a:prstGeom prst="hexagon">
          <a:avLst>
            <a:gd name="adj" fmla="val 28900"/>
            <a:gd name="vf" fmla="val 115470"/>
          </a:avLst>
        </a:prstGeom>
        <a:solidFill>
          <a:srgbClr val="E4E5E4"/>
        </a:solidFill>
        <a:ln>
          <a:noFill/>
        </a:ln>
        <a:effectLst/>
      </dsp:spPr>
      <dsp:style>
        <a:lnRef idx="0">
          <a:scrgbClr r="0" g="0" b="0"/>
        </a:lnRef>
        <a:fillRef idx="1">
          <a:scrgbClr r="0" g="0" b="0"/>
        </a:fillRef>
        <a:effectRef idx="0">
          <a:scrgbClr r="0" g="0" b="0"/>
        </a:effectRef>
        <a:fontRef idx="minor"/>
      </dsp:style>
    </dsp:sp>
    <dsp:sp modelId="{1100E9F4-7E06-4C39-9F47-10993140322D}">
      <dsp:nvSpPr>
        <dsp:cNvPr id="0" name=""/>
        <dsp:cNvSpPr/>
      </dsp:nvSpPr>
      <dsp:spPr>
        <a:xfrm>
          <a:off x="2365690" y="0"/>
          <a:ext cx="1583467" cy="1369885"/>
        </a:xfrm>
        <a:prstGeom prst="hexagon">
          <a:avLst>
            <a:gd name="adj" fmla="val 28570"/>
            <a:gd name="vf" fmla="val 115470"/>
          </a:avLst>
        </a:prstGeom>
        <a:solidFill>
          <a:srgbClr val="F95B2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a:latin typeface="Tw Cen MT" panose="020B0602020104020603" pitchFamily="34" charset="0"/>
            </a:rPr>
            <a:t>WIC</a:t>
          </a:r>
          <a:r>
            <a:rPr lang="en-US" sz="2400" b="1" kern="1200" baseline="30000">
              <a:latin typeface="Tw Cen MT" panose="020B0602020104020603" pitchFamily="34" charset="0"/>
            </a:rPr>
            <a:t>*</a:t>
          </a:r>
        </a:p>
      </dsp:txBody>
      <dsp:txXfrm>
        <a:off x="2628104" y="227019"/>
        <a:ext cx="1058639" cy="915847"/>
      </dsp:txXfrm>
    </dsp:sp>
    <dsp:sp modelId="{26AECF9A-609B-4DC2-BE5B-029258D9F219}">
      <dsp:nvSpPr>
        <dsp:cNvPr id="0" name=""/>
        <dsp:cNvSpPr/>
      </dsp:nvSpPr>
      <dsp:spPr>
        <a:xfrm>
          <a:off x="4248502" y="1894843"/>
          <a:ext cx="729033" cy="628158"/>
        </a:xfrm>
        <a:prstGeom prst="hexagon">
          <a:avLst>
            <a:gd name="adj" fmla="val 28900"/>
            <a:gd name="vf" fmla="val 115470"/>
          </a:avLst>
        </a:prstGeom>
        <a:solidFill>
          <a:srgbClr val="E4E5E4"/>
        </a:solidFill>
        <a:ln>
          <a:noFill/>
        </a:ln>
        <a:effectLst/>
      </dsp:spPr>
      <dsp:style>
        <a:lnRef idx="0">
          <a:scrgbClr r="0" g="0" b="0"/>
        </a:lnRef>
        <a:fillRef idx="1">
          <a:scrgbClr r="0" g="0" b="0"/>
        </a:fillRef>
        <a:effectRef idx="0">
          <a:scrgbClr r="0" g="0" b="0"/>
        </a:effectRef>
        <a:fontRef idx="minor"/>
      </dsp:style>
    </dsp:sp>
    <dsp:sp modelId="{9AFF5F20-EEC1-4894-8C27-B9645F235269}">
      <dsp:nvSpPr>
        <dsp:cNvPr id="0" name=""/>
        <dsp:cNvSpPr/>
      </dsp:nvSpPr>
      <dsp:spPr>
        <a:xfrm>
          <a:off x="3817914" y="842571"/>
          <a:ext cx="1583467" cy="1369885"/>
        </a:xfrm>
        <a:prstGeom prst="hexagon">
          <a:avLst>
            <a:gd name="adj" fmla="val 28570"/>
            <a:gd name="vf" fmla="val 115470"/>
          </a:avLst>
        </a:prstGeom>
        <a:solidFill>
          <a:srgbClr val="93BE3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Tw Cen MT" panose="020B0602020104020603" pitchFamily="34" charset="0"/>
            </a:rPr>
            <a:t>Food Banks</a:t>
          </a:r>
          <a:r>
            <a:rPr lang="en-US" sz="2400" b="1" kern="1200" baseline="30000" dirty="0">
              <a:latin typeface="Tw Cen MT" panose="020B0602020104020603" pitchFamily="34" charset="0"/>
            </a:rPr>
            <a:t>*</a:t>
          </a:r>
        </a:p>
      </dsp:txBody>
      <dsp:txXfrm>
        <a:off x="4080328" y="1069590"/>
        <a:ext cx="1058639" cy="915847"/>
      </dsp:txXfrm>
    </dsp:sp>
    <dsp:sp modelId="{150AF057-D5C0-4DA8-8B34-2362A0C596D1}">
      <dsp:nvSpPr>
        <dsp:cNvPr id="0" name=""/>
        <dsp:cNvSpPr/>
      </dsp:nvSpPr>
      <dsp:spPr>
        <a:xfrm>
          <a:off x="3657454" y="3220432"/>
          <a:ext cx="729033" cy="628158"/>
        </a:xfrm>
        <a:prstGeom prst="hexagon">
          <a:avLst>
            <a:gd name="adj" fmla="val 28900"/>
            <a:gd name="vf" fmla="val 115470"/>
          </a:avLst>
        </a:prstGeom>
        <a:solidFill>
          <a:srgbClr val="E4E5E4"/>
        </a:solidFill>
        <a:ln>
          <a:noFill/>
        </a:ln>
        <a:effectLst/>
      </dsp:spPr>
      <dsp:style>
        <a:lnRef idx="0">
          <a:scrgbClr r="0" g="0" b="0"/>
        </a:lnRef>
        <a:fillRef idx="1">
          <a:scrgbClr r="0" g="0" b="0"/>
        </a:fillRef>
        <a:effectRef idx="0">
          <a:scrgbClr r="0" g="0" b="0"/>
        </a:effectRef>
        <a:fontRef idx="minor"/>
      </dsp:style>
    </dsp:sp>
    <dsp:sp modelId="{C6965828-7B94-41C8-BDC9-35C4A6F75A82}">
      <dsp:nvSpPr>
        <dsp:cNvPr id="0" name=""/>
        <dsp:cNvSpPr/>
      </dsp:nvSpPr>
      <dsp:spPr>
        <a:xfrm>
          <a:off x="3736896" y="2498968"/>
          <a:ext cx="1745503" cy="1369885"/>
        </a:xfrm>
        <a:prstGeom prst="hexagon">
          <a:avLst>
            <a:gd name="adj" fmla="val 28570"/>
            <a:gd name="vf" fmla="val 115470"/>
          </a:avLst>
        </a:prstGeom>
        <a:solidFill>
          <a:srgbClr val="F159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Tw Cen MT" panose="020B0602020104020603" pitchFamily="34" charset="0"/>
            </a:rPr>
            <a:t>Community</a:t>
          </a:r>
          <a:r>
            <a:rPr lang="en-US" sz="2400" b="1" kern="1200" dirty="0">
              <a:latin typeface="Tw Cen MT" panose="020B0602020104020603" pitchFamily="34" charset="0"/>
            </a:rPr>
            <a:t> </a:t>
          </a:r>
          <a:r>
            <a:rPr lang="en-US" sz="2000" b="1" kern="1200" dirty="0">
              <a:latin typeface="Tw Cen MT" panose="020B0602020104020603" pitchFamily="34" charset="0"/>
            </a:rPr>
            <a:t>Agencies</a:t>
          </a:r>
          <a:r>
            <a:rPr lang="en-US" sz="2000" b="1" kern="1200" baseline="30000" dirty="0">
              <a:latin typeface="Tw Cen MT" panose="020B0602020104020603" pitchFamily="34" charset="0"/>
            </a:rPr>
            <a:t>**</a:t>
          </a:r>
        </a:p>
      </dsp:txBody>
      <dsp:txXfrm>
        <a:off x="4012813" y="2715510"/>
        <a:ext cx="1193669" cy="936801"/>
      </dsp:txXfrm>
    </dsp:sp>
    <dsp:sp modelId="{C79328A0-7325-4A08-BC8A-FCFEE0E770DB}">
      <dsp:nvSpPr>
        <dsp:cNvPr id="0" name=""/>
        <dsp:cNvSpPr/>
      </dsp:nvSpPr>
      <dsp:spPr>
        <a:xfrm>
          <a:off x="2191297" y="3358033"/>
          <a:ext cx="729033" cy="628158"/>
        </a:xfrm>
        <a:prstGeom prst="hexagon">
          <a:avLst>
            <a:gd name="adj" fmla="val 28900"/>
            <a:gd name="vf" fmla="val 115470"/>
          </a:avLst>
        </a:prstGeom>
        <a:solidFill>
          <a:srgbClr val="E4E5E4"/>
        </a:solidFill>
        <a:ln>
          <a:noFill/>
        </a:ln>
        <a:effectLst/>
      </dsp:spPr>
      <dsp:style>
        <a:lnRef idx="0">
          <a:scrgbClr r="0" g="0" b="0"/>
        </a:lnRef>
        <a:fillRef idx="1">
          <a:scrgbClr r="0" g="0" b="0"/>
        </a:fillRef>
        <a:effectRef idx="0">
          <a:scrgbClr r="0" g="0" b="0"/>
        </a:effectRef>
        <a:fontRef idx="minor"/>
      </dsp:style>
    </dsp:sp>
    <dsp:sp modelId="{09D789C9-3E02-476C-8B06-955D0EAA441B}">
      <dsp:nvSpPr>
        <dsp:cNvPr id="0" name=""/>
        <dsp:cNvSpPr/>
      </dsp:nvSpPr>
      <dsp:spPr>
        <a:xfrm>
          <a:off x="2210392" y="3342482"/>
          <a:ext cx="1894064" cy="1369885"/>
        </a:xfrm>
        <a:prstGeom prst="hexagon">
          <a:avLst>
            <a:gd name="adj" fmla="val 28570"/>
            <a:gd name="vf" fmla="val 115470"/>
          </a:avLst>
        </a:prstGeom>
        <a:solidFill>
          <a:srgbClr val="00A1E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Tw Cen MT" panose="020B0602020104020603" pitchFamily="34" charset="0"/>
            </a:rPr>
            <a:t>Rec Centers</a:t>
          </a:r>
          <a:r>
            <a:rPr lang="en-US" sz="2400" b="1" kern="1200" baseline="30000" dirty="0">
              <a:latin typeface="Tw Cen MT" panose="020B0602020104020603" pitchFamily="34" charset="0"/>
            </a:rPr>
            <a:t>**</a:t>
          </a:r>
        </a:p>
      </dsp:txBody>
      <dsp:txXfrm>
        <a:off x="2498689" y="3550994"/>
        <a:ext cx="1317470" cy="952861"/>
      </dsp:txXfrm>
    </dsp:sp>
    <dsp:sp modelId="{95958481-F9B3-45A4-9282-308149C837CA}">
      <dsp:nvSpPr>
        <dsp:cNvPr id="0" name=""/>
        <dsp:cNvSpPr/>
      </dsp:nvSpPr>
      <dsp:spPr>
        <a:xfrm>
          <a:off x="1326526" y="2184182"/>
          <a:ext cx="729033" cy="628158"/>
        </a:xfrm>
        <a:prstGeom prst="hexagon">
          <a:avLst>
            <a:gd name="adj" fmla="val 28900"/>
            <a:gd name="vf" fmla="val 115470"/>
          </a:avLst>
        </a:prstGeom>
        <a:solidFill>
          <a:srgbClr val="E4E5E4"/>
        </a:solidFill>
        <a:ln>
          <a:noFill/>
        </a:ln>
        <a:effectLst/>
      </dsp:spPr>
      <dsp:style>
        <a:lnRef idx="0">
          <a:scrgbClr r="0" g="0" b="0"/>
        </a:lnRef>
        <a:fillRef idx="1">
          <a:scrgbClr r="0" g="0" b="0"/>
        </a:fillRef>
        <a:effectRef idx="0">
          <a:scrgbClr r="0" g="0" b="0"/>
        </a:effectRef>
        <a:fontRef idx="minor"/>
      </dsp:style>
    </dsp:sp>
    <dsp:sp modelId="{F51D98DB-4165-4769-9DA9-DFDC487E017F}">
      <dsp:nvSpPr>
        <dsp:cNvPr id="0" name=""/>
        <dsp:cNvSpPr/>
      </dsp:nvSpPr>
      <dsp:spPr>
        <a:xfrm>
          <a:off x="782296" y="2499911"/>
          <a:ext cx="1832325" cy="1369885"/>
        </a:xfrm>
        <a:prstGeom prst="hexagon">
          <a:avLst>
            <a:gd name="adj" fmla="val 28570"/>
            <a:gd name="vf" fmla="val 11547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Tw Cen MT" panose="020B0602020104020603" pitchFamily="34" charset="0"/>
            </a:rPr>
            <a:t>Farmers Markets</a:t>
          </a:r>
          <a:r>
            <a:rPr lang="en-US" sz="2400" b="1" kern="1200" baseline="30000" dirty="0">
              <a:latin typeface="Tw Cen MT" panose="020B0602020104020603" pitchFamily="34" charset="0"/>
            </a:rPr>
            <a:t>*</a:t>
          </a:r>
        </a:p>
      </dsp:txBody>
      <dsp:txXfrm>
        <a:off x="1065448" y="2711602"/>
        <a:ext cx="1266021" cy="946503"/>
      </dsp:txXfrm>
    </dsp:sp>
    <dsp:sp modelId="{468F96BB-909B-4E45-A24A-02EA001E3487}">
      <dsp:nvSpPr>
        <dsp:cNvPr id="0" name=""/>
        <dsp:cNvSpPr/>
      </dsp:nvSpPr>
      <dsp:spPr>
        <a:xfrm>
          <a:off x="792089" y="840686"/>
          <a:ext cx="1812737" cy="1369885"/>
        </a:xfrm>
        <a:prstGeom prst="hexagon">
          <a:avLst>
            <a:gd name="adj" fmla="val 28570"/>
            <a:gd name="vf" fmla="val 115470"/>
          </a:avLst>
        </a:prstGeom>
        <a:solidFill>
          <a:srgbClr val="604C7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b="1" kern="1200">
              <a:latin typeface="Tw Cen MT" panose="020B0602020104020603" pitchFamily="34" charset="0"/>
            </a:rPr>
            <a:t>Schools</a:t>
          </a:r>
          <a:r>
            <a:rPr lang="en-US" sz="2400" b="1" kern="1200" baseline="30000">
              <a:latin typeface="Tw Cen MT" panose="020B0602020104020603" pitchFamily="34" charset="0"/>
            </a:rPr>
            <a:t>*</a:t>
          </a:r>
        </a:p>
      </dsp:txBody>
      <dsp:txXfrm>
        <a:off x="1073609" y="1053431"/>
        <a:ext cx="1249697" cy="94439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5C0C3C-CB7C-465C-95FF-BAF91D026EBD}">
      <dsp:nvSpPr>
        <dsp:cNvPr id="0" name=""/>
        <dsp:cNvSpPr/>
      </dsp:nvSpPr>
      <dsp:spPr>
        <a:xfrm>
          <a:off x="-96959" y="129462"/>
          <a:ext cx="7560839" cy="3024336"/>
        </a:xfrm>
        <a:prstGeom prst="leftRightRibbon">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29064E-E072-49A3-9158-547F6387DF9C}">
      <dsp:nvSpPr>
        <dsp:cNvPr id="0" name=""/>
        <dsp:cNvSpPr/>
      </dsp:nvSpPr>
      <dsp:spPr>
        <a:xfrm>
          <a:off x="323264" y="1917"/>
          <a:ext cx="3469230" cy="279553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Tw Cen MT" panose="020B0602020104020603" pitchFamily="34" charset="0"/>
            </a:rPr>
            <a:t>Why only 19 matched sites?</a:t>
          </a:r>
        </a:p>
      </dsp:txBody>
      <dsp:txXfrm>
        <a:off x="323264" y="1917"/>
        <a:ext cx="3469230" cy="2795532"/>
      </dsp:txXfrm>
    </dsp:sp>
    <dsp:sp modelId="{A2E121E2-1AEA-4319-A04C-15300D322659}">
      <dsp:nvSpPr>
        <dsp:cNvPr id="0" name=""/>
        <dsp:cNvSpPr/>
      </dsp:nvSpPr>
      <dsp:spPr>
        <a:xfrm>
          <a:off x="2657848" y="1142615"/>
          <a:ext cx="4999950" cy="148192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28016" rIns="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latin typeface="Tw Cen MT" panose="020B0602020104020603" pitchFamily="34" charset="0"/>
            </a:rPr>
            <a:t>Impact on meal participation?</a:t>
          </a:r>
        </a:p>
      </dsp:txBody>
      <dsp:txXfrm>
        <a:off x="2657848" y="1142615"/>
        <a:ext cx="4999950" cy="14819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D915B-D5F1-4B31-9821-AC79FF5F77A0}">
      <dsp:nvSpPr>
        <dsp:cNvPr id="0" name=""/>
        <dsp:cNvSpPr/>
      </dsp:nvSpPr>
      <dsp:spPr>
        <a:xfrm>
          <a:off x="0" y="936101"/>
          <a:ext cx="8535304" cy="1219200"/>
        </a:xfrm>
        <a:prstGeom prst="notchedRightArrow">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491B74D-6CF3-4A6D-94BD-F7408DF5973C}">
      <dsp:nvSpPr>
        <dsp:cNvPr id="0" name=""/>
        <dsp:cNvSpPr/>
      </dsp:nvSpPr>
      <dsp:spPr>
        <a:xfrm>
          <a:off x="2585" y="0"/>
          <a:ext cx="2629768"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FF00"/>
              </a:solidFill>
            </a:rPr>
            <a:t>Start of SY</a:t>
          </a:r>
        </a:p>
        <a:p>
          <a:pPr marL="228600" lvl="1" indent="-228600" algn="l" defTabSz="889000">
            <a:lnSpc>
              <a:spcPct val="90000"/>
            </a:lnSpc>
            <a:spcBef>
              <a:spcPct val="0"/>
            </a:spcBef>
            <a:spcAft>
              <a:spcPct val="15000"/>
            </a:spcAft>
            <a:buChar char="•"/>
          </a:pPr>
          <a:r>
            <a:rPr lang="en-US" sz="2000" kern="1200" dirty="0">
              <a:solidFill>
                <a:schemeClr val="bg1"/>
              </a:solidFill>
            </a:rPr>
            <a:t>KAN-Q pre-survey</a:t>
          </a:r>
        </a:p>
      </dsp:txBody>
      <dsp:txXfrm>
        <a:off x="2585" y="0"/>
        <a:ext cx="2629768" cy="1219200"/>
      </dsp:txXfrm>
    </dsp:sp>
    <dsp:sp modelId="{C713D80D-0F94-4F37-B707-0C5DE18F57C6}">
      <dsp:nvSpPr>
        <dsp:cNvPr id="0" name=""/>
        <dsp:cNvSpPr/>
      </dsp:nvSpPr>
      <dsp:spPr>
        <a:xfrm>
          <a:off x="1165069" y="1371600"/>
          <a:ext cx="304800" cy="304800"/>
        </a:xfrm>
        <a:prstGeom prst="ellipse">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4EC575-5EE0-45AC-9996-3A65C8651E10}">
      <dsp:nvSpPr>
        <dsp:cNvPr id="0" name=""/>
        <dsp:cNvSpPr/>
      </dsp:nvSpPr>
      <dsp:spPr>
        <a:xfrm>
          <a:off x="2648974" y="1828800"/>
          <a:ext cx="2100538"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t" anchorCtr="1">
          <a:noAutofit/>
        </a:bodyPr>
        <a:lstStyle/>
        <a:p>
          <a:pPr marL="0" lvl="0" indent="0" algn="l" defTabSz="1422400">
            <a:lnSpc>
              <a:spcPct val="90000"/>
            </a:lnSpc>
            <a:spcBef>
              <a:spcPct val="0"/>
            </a:spcBef>
            <a:spcAft>
              <a:spcPct val="35000"/>
            </a:spcAft>
            <a:buNone/>
          </a:pPr>
          <a:r>
            <a:rPr lang="en-US" sz="3200" b="1" kern="1200" dirty="0">
              <a:solidFill>
                <a:srgbClr val="87D200"/>
              </a:solidFill>
            </a:rPr>
            <a:t>During SY</a:t>
          </a:r>
        </a:p>
        <a:p>
          <a:pPr marL="228600" lvl="1" indent="-228600" algn="l" defTabSz="889000">
            <a:lnSpc>
              <a:spcPct val="90000"/>
            </a:lnSpc>
            <a:spcBef>
              <a:spcPct val="0"/>
            </a:spcBef>
            <a:spcAft>
              <a:spcPct val="15000"/>
            </a:spcAft>
            <a:buChar char="•"/>
          </a:pPr>
          <a:r>
            <a:rPr lang="en-US" sz="2000" kern="1200" dirty="0">
              <a:solidFill>
                <a:schemeClr val="bg1"/>
              </a:solidFill>
            </a:rPr>
            <a:t>You provided PSEs &amp; DE</a:t>
          </a:r>
          <a:endParaRPr lang="en-US" sz="3200" b="1" kern="1200" dirty="0">
            <a:solidFill>
              <a:srgbClr val="87D200"/>
            </a:solidFill>
          </a:endParaRPr>
        </a:p>
      </dsp:txBody>
      <dsp:txXfrm>
        <a:off x="2648974" y="1828800"/>
        <a:ext cx="2100538" cy="1219200"/>
      </dsp:txXfrm>
    </dsp:sp>
    <dsp:sp modelId="{FE2F6810-1FC6-4163-B9C7-DAAD21F111DB}">
      <dsp:nvSpPr>
        <dsp:cNvPr id="0" name=""/>
        <dsp:cNvSpPr/>
      </dsp:nvSpPr>
      <dsp:spPr>
        <a:xfrm>
          <a:off x="3546844" y="1371600"/>
          <a:ext cx="304800" cy="304800"/>
        </a:xfrm>
        <a:prstGeom prst="ellipse">
          <a:avLst/>
        </a:prstGeom>
        <a:solidFill>
          <a:srgbClr val="87D2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9D9CE9-7C05-4E59-893A-AE176FDFCC0E}">
      <dsp:nvSpPr>
        <dsp:cNvPr id="0" name=""/>
        <dsp:cNvSpPr/>
      </dsp:nvSpPr>
      <dsp:spPr>
        <a:xfrm>
          <a:off x="4766134" y="0"/>
          <a:ext cx="2913054"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66FF"/>
              </a:solidFill>
            </a:rPr>
            <a:t>End of SY</a:t>
          </a:r>
        </a:p>
        <a:p>
          <a:pPr marL="228600" lvl="1" indent="-228600" algn="l" defTabSz="889000">
            <a:lnSpc>
              <a:spcPct val="90000"/>
            </a:lnSpc>
            <a:spcBef>
              <a:spcPct val="0"/>
            </a:spcBef>
            <a:spcAft>
              <a:spcPct val="15000"/>
            </a:spcAft>
            <a:buChar char="•"/>
          </a:pPr>
          <a:r>
            <a:rPr lang="en-US" sz="2000" kern="1200" dirty="0">
              <a:solidFill>
                <a:schemeClr val="bg1"/>
              </a:solidFill>
            </a:rPr>
            <a:t>KAN-Q post-survey</a:t>
          </a:r>
        </a:p>
      </dsp:txBody>
      <dsp:txXfrm>
        <a:off x="4766134" y="0"/>
        <a:ext cx="2913054" cy="1219200"/>
      </dsp:txXfrm>
    </dsp:sp>
    <dsp:sp modelId="{9D874B65-C7F3-432E-854C-F823EF071A31}">
      <dsp:nvSpPr>
        <dsp:cNvPr id="0" name=""/>
        <dsp:cNvSpPr/>
      </dsp:nvSpPr>
      <dsp:spPr>
        <a:xfrm>
          <a:off x="6070261" y="1371600"/>
          <a:ext cx="304800" cy="304800"/>
        </a:xfrm>
        <a:prstGeom prst="ellipse">
          <a:avLst/>
        </a:prstGeom>
        <a:solidFill>
          <a:srgbClr val="FF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D915B-D5F1-4B31-9821-AC79FF5F77A0}">
      <dsp:nvSpPr>
        <dsp:cNvPr id="0" name=""/>
        <dsp:cNvSpPr/>
      </dsp:nvSpPr>
      <dsp:spPr>
        <a:xfrm>
          <a:off x="0" y="964800"/>
          <a:ext cx="8208912" cy="1286400"/>
        </a:xfrm>
        <a:prstGeom prst="notchedRightArrow">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491B74D-6CF3-4A6D-94BD-F7408DF5973C}">
      <dsp:nvSpPr>
        <dsp:cNvPr id="0" name=""/>
        <dsp:cNvSpPr/>
      </dsp:nvSpPr>
      <dsp:spPr>
        <a:xfrm>
          <a:off x="2356" y="0"/>
          <a:ext cx="2353739"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rgbClr val="007D84"/>
              </a:solidFill>
            </a:rPr>
            <a:t>FY16</a:t>
          </a:r>
        </a:p>
        <a:p>
          <a:pPr marL="0" lvl="0" indent="0" algn="ctr" defTabSz="1422400">
            <a:lnSpc>
              <a:spcPct val="90000"/>
            </a:lnSpc>
            <a:spcBef>
              <a:spcPct val="0"/>
            </a:spcBef>
            <a:spcAft>
              <a:spcPct val="35000"/>
            </a:spcAft>
            <a:buNone/>
          </a:pPr>
          <a:r>
            <a:rPr lang="en-US" sz="2000" kern="1200" dirty="0">
              <a:solidFill>
                <a:schemeClr val="tx1"/>
              </a:solidFill>
            </a:rPr>
            <a:t>LIAs in 4 counties submitted 6 Wilders</a:t>
          </a:r>
          <a:endParaRPr lang="en-US" sz="3200" b="1" kern="1200" dirty="0">
            <a:solidFill>
              <a:srgbClr val="007D84"/>
            </a:solidFill>
          </a:endParaRPr>
        </a:p>
      </dsp:txBody>
      <dsp:txXfrm>
        <a:off x="2356" y="0"/>
        <a:ext cx="2353739" cy="1286400"/>
      </dsp:txXfrm>
    </dsp:sp>
    <dsp:sp modelId="{C713D80D-0F94-4F37-B707-0C5DE18F57C6}">
      <dsp:nvSpPr>
        <dsp:cNvPr id="0" name=""/>
        <dsp:cNvSpPr/>
      </dsp:nvSpPr>
      <dsp:spPr>
        <a:xfrm>
          <a:off x="1018426" y="1447200"/>
          <a:ext cx="321600" cy="321600"/>
        </a:xfrm>
        <a:prstGeom prst="ellipse">
          <a:avLst/>
        </a:prstGeom>
        <a:solidFill>
          <a:srgbClr val="007D84"/>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4EC575-5EE0-45AC-9996-3A65C8651E10}">
      <dsp:nvSpPr>
        <dsp:cNvPr id="0" name=""/>
        <dsp:cNvSpPr/>
      </dsp:nvSpPr>
      <dsp:spPr>
        <a:xfrm>
          <a:off x="2373343" y="1929601"/>
          <a:ext cx="2571906"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t" anchorCtr="0">
          <a:noAutofit/>
        </a:bodyPr>
        <a:lstStyle/>
        <a:p>
          <a:pPr marL="0" lvl="0" indent="0" algn="ctr" defTabSz="1422400">
            <a:lnSpc>
              <a:spcPct val="90000"/>
            </a:lnSpc>
            <a:spcBef>
              <a:spcPct val="0"/>
            </a:spcBef>
            <a:spcAft>
              <a:spcPct val="35000"/>
            </a:spcAft>
            <a:buNone/>
          </a:pPr>
          <a:r>
            <a:rPr lang="en-US" sz="3200" b="1" kern="1200" dirty="0">
              <a:solidFill>
                <a:srgbClr val="AEAAAA"/>
              </a:solidFill>
            </a:rPr>
            <a:t>FY17</a:t>
          </a:r>
        </a:p>
        <a:p>
          <a:pPr marL="0" lvl="0" indent="0" algn="ctr" defTabSz="1422400">
            <a:lnSpc>
              <a:spcPct val="90000"/>
            </a:lnSpc>
            <a:spcBef>
              <a:spcPct val="0"/>
            </a:spcBef>
            <a:spcAft>
              <a:spcPct val="35000"/>
            </a:spcAft>
            <a:buNone/>
          </a:pPr>
          <a:r>
            <a:rPr lang="en-US" sz="2000" kern="1200" dirty="0">
              <a:solidFill>
                <a:schemeClr val="tx1"/>
              </a:solidFill>
            </a:rPr>
            <a:t>LIAs continue to work with AL Coalitions</a:t>
          </a:r>
          <a:endParaRPr lang="en-US" sz="3200" b="1" kern="1200" dirty="0">
            <a:solidFill>
              <a:srgbClr val="AEAAAA"/>
            </a:solidFill>
          </a:endParaRPr>
        </a:p>
      </dsp:txBody>
      <dsp:txXfrm>
        <a:off x="2373343" y="1929601"/>
        <a:ext cx="2571906" cy="1286400"/>
      </dsp:txXfrm>
    </dsp:sp>
    <dsp:sp modelId="{FE2F6810-1FC6-4163-B9C7-DAAD21F111DB}">
      <dsp:nvSpPr>
        <dsp:cNvPr id="0" name=""/>
        <dsp:cNvSpPr/>
      </dsp:nvSpPr>
      <dsp:spPr>
        <a:xfrm>
          <a:off x="3498496" y="1447200"/>
          <a:ext cx="321600" cy="321600"/>
        </a:xfrm>
        <a:prstGeom prst="ellipse">
          <a:avLst/>
        </a:prstGeom>
        <a:solidFill>
          <a:srgbClr val="AEAAAA"/>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9D9CE9-7C05-4E59-893A-AE176FDFCC0E}">
      <dsp:nvSpPr>
        <dsp:cNvPr id="0" name=""/>
        <dsp:cNvSpPr/>
      </dsp:nvSpPr>
      <dsp:spPr>
        <a:xfrm>
          <a:off x="4962498" y="0"/>
          <a:ext cx="2423166"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rgbClr val="F15B2A"/>
              </a:solidFill>
            </a:rPr>
            <a:t>FY18</a:t>
          </a:r>
        </a:p>
        <a:p>
          <a:pPr marL="0" lvl="0" indent="0" algn="ctr" defTabSz="1422400">
            <a:lnSpc>
              <a:spcPct val="90000"/>
            </a:lnSpc>
            <a:spcBef>
              <a:spcPct val="0"/>
            </a:spcBef>
            <a:spcAft>
              <a:spcPct val="35000"/>
            </a:spcAft>
            <a:buNone/>
          </a:pPr>
          <a:r>
            <a:rPr lang="en-US" sz="2000" kern="1200" dirty="0">
              <a:solidFill>
                <a:schemeClr val="tx1"/>
              </a:solidFill>
            </a:rPr>
            <a:t>LIAs in 6 counties submitted 9 Wilders (N=4 repeaters)</a:t>
          </a:r>
          <a:endParaRPr lang="en-US" sz="3200" b="1" kern="1200" dirty="0">
            <a:solidFill>
              <a:srgbClr val="F15B2A"/>
            </a:solidFill>
          </a:endParaRPr>
        </a:p>
      </dsp:txBody>
      <dsp:txXfrm>
        <a:off x="4962498" y="0"/>
        <a:ext cx="2423166" cy="1286400"/>
      </dsp:txXfrm>
    </dsp:sp>
    <dsp:sp modelId="{9D874B65-C7F3-432E-854C-F823EF071A31}">
      <dsp:nvSpPr>
        <dsp:cNvPr id="0" name=""/>
        <dsp:cNvSpPr/>
      </dsp:nvSpPr>
      <dsp:spPr>
        <a:xfrm>
          <a:off x="6013281" y="1447200"/>
          <a:ext cx="321600" cy="321600"/>
        </a:xfrm>
        <a:prstGeom prst="ellipse">
          <a:avLst/>
        </a:prstGeom>
        <a:solidFill>
          <a:srgbClr val="F15B2A"/>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D915B-D5F1-4B31-9821-AC79FF5F77A0}">
      <dsp:nvSpPr>
        <dsp:cNvPr id="0" name=""/>
        <dsp:cNvSpPr/>
      </dsp:nvSpPr>
      <dsp:spPr>
        <a:xfrm>
          <a:off x="0" y="914400"/>
          <a:ext cx="8136904" cy="1219200"/>
        </a:xfrm>
        <a:prstGeom prst="notchedRightArrow">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491B74D-6CF3-4A6D-94BD-F7408DF5973C}">
      <dsp:nvSpPr>
        <dsp:cNvPr id="0" name=""/>
        <dsp:cNvSpPr/>
      </dsp:nvSpPr>
      <dsp:spPr>
        <a:xfrm>
          <a:off x="204270" y="0"/>
          <a:ext cx="2511849"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FF00"/>
              </a:solidFill>
            </a:rPr>
            <a:t>FY16</a:t>
          </a:r>
        </a:p>
        <a:p>
          <a:pPr marL="228600" lvl="1" indent="-228600" algn="l" defTabSz="889000">
            <a:lnSpc>
              <a:spcPct val="90000"/>
            </a:lnSpc>
            <a:spcBef>
              <a:spcPct val="0"/>
            </a:spcBef>
            <a:spcAft>
              <a:spcPct val="15000"/>
            </a:spcAft>
            <a:buChar char="•"/>
          </a:pPr>
          <a:r>
            <a:rPr lang="en-US" sz="2000" kern="1200" dirty="0">
              <a:solidFill>
                <a:schemeClr val="bg1"/>
              </a:solidFill>
            </a:rPr>
            <a:t>You submitted baseline Go NAP SACCs for ECEs</a:t>
          </a:r>
        </a:p>
      </dsp:txBody>
      <dsp:txXfrm>
        <a:off x="204270" y="0"/>
        <a:ext cx="2511849" cy="1219200"/>
      </dsp:txXfrm>
    </dsp:sp>
    <dsp:sp modelId="{C713D80D-0F94-4F37-B707-0C5DE18F57C6}">
      <dsp:nvSpPr>
        <dsp:cNvPr id="0" name=""/>
        <dsp:cNvSpPr/>
      </dsp:nvSpPr>
      <dsp:spPr>
        <a:xfrm>
          <a:off x="1316269" y="1380074"/>
          <a:ext cx="287850" cy="287850"/>
        </a:xfrm>
        <a:prstGeom prst="ellipse">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4EC575-5EE0-45AC-9996-3A65C8651E10}">
      <dsp:nvSpPr>
        <dsp:cNvPr id="0" name=""/>
        <dsp:cNvSpPr/>
      </dsp:nvSpPr>
      <dsp:spPr>
        <a:xfrm>
          <a:off x="2730512" y="1828800"/>
          <a:ext cx="2026776"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t" anchorCtr="1">
          <a:noAutofit/>
        </a:bodyPr>
        <a:lstStyle/>
        <a:p>
          <a:pPr marL="0" lvl="0" indent="0" algn="l" defTabSz="1422400">
            <a:lnSpc>
              <a:spcPct val="90000"/>
            </a:lnSpc>
            <a:spcBef>
              <a:spcPct val="0"/>
            </a:spcBef>
            <a:spcAft>
              <a:spcPct val="35000"/>
            </a:spcAft>
            <a:buNone/>
          </a:pPr>
          <a:r>
            <a:rPr lang="en-US" sz="3200" b="1" kern="1200" dirty="0">
              <a:solidFill>
                <a:srgbClr val="87D200"/>
              </a:solidFill>
            </a:rPr>
            <a:t>FY17</a:t>
          </a:r>
        </a:p>
        <a:p>
          <a:pPr marL="228600" lvl="1" indent="-228600" algn="l" defTabSz="889000">
            <a:lnSpc>
              <a:spcPct val="90000"/>
            </a:lnSpc>
            <a:spcBef>
              <a:spcPct val="0"/>
            </a:spcBef>
            <a:spcAft>
              <a:spcPct val="15000"/>
            </a:spcAft>
            <a:buChar char="•"/>
          </a:pPr>
          <a:r>
            <a:rPr lang="en-US" sz="2000" kern="1200" dirty="0">
              <a:solidFill>
                <a:schemeClr val="bg1"/>
              </a:solidFill>
            </a:rPr>
            <a:t>You worked with ECES to make PSE changes</a:t>
          </a:r>
        </a:p>
      </dsp:txBody>
      <dsp:txXfrm>
        <a:off x="2730512" y="1828800"/>
        <a:ext cx="2026776" cy="1219200"/>
      </dsp:txXfrm>
    </dsp:sp>
    <dsp:sp modelId="{FE2F6810-1FC6-4163-B9C7-DAAD21F111DB}">
      <dsp:nvSpPr>
        <dsp:cNvPr id="0" name=""/>
        <dsp:cNvSpPr/>
      </dsp:nvSpPr>
      <dsp:spPr>
        <a:xfrm>
          <a:off x="3599975" y="1380074"/>
          <a:ext cx="287850" cy="287850"/>
        </a:xfrm>
        <a:prstGeom prst="ellipse">
          <a:avLst/>
        </a:prstGeom>
        <a:solidFill>
          <a:srgbClr val="87D2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9D9CE9-7C05-4E59-893A-AE176FDFCC0E}">
      <dsp:nvSpPr>
        <dsp:cNvPr id="0" name=""/>
        <dsp:cNvSpPr/>
      </dsp:nvSpPr>
      <dsp:spPr>
        <a:xfrm>
          <a:off x="4771681" y="0"/>
          <a:ext cx="2347261" cy="1219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1">
          <a:noAutofit/>
        </a:bodyPr>
        <a:lstStyle/>
        <a:p>
          <a:pPr marL="0" lvl="0" indent="0" algn="l" defTabSz="1422400">
            <a:lnSpc>
              <a:spcPct val="90000"/>
            </a:lnSpc>
            <a:spcBef>
              <a:spcPct val="0"/>
            </a:spcBef>
            <a:spcAft>
              <a:spcPct val="35000"/>
            </a:spcAft>
            <a:buNone/>
          </a:pPr>
          <a:r>
            <a:rPr lang="en-US" sz="3200" b="1" kern="1200" dirty="0">
              <a:solidFill>
                <a:srgbClr val="FF66FF"/>
              </a:solidFill>
            </a:rPr>
            <a:t>FY18</a:t>
          </a:r>
        </a:p>
        <a:p>
          <a:pPr marL="228600" lvl="1" indent="-228600" algn="l" defTabSz="889000">
            <a:lnSpc>
              <a:spcPct val="90000"/>
            </a:lnSpc>
            <a:spcBef>
              <a:spcPct val="0"/>
            </a:spcBef>
            <a:spcAft>
              <a:spcPct val="15000"/>
            </a:spcAft>
            <a:buChar char="•"/>
          </a:pPr>
          <a:r>
            <a:rPr lang="en-US" sz="2000" kern="1200" dirty="0">
              <a:solidFill>
                <a:schemeClr val="bg1"/>
              </a:solidFill>
            </a:rPr>
            <a:t>You re-submitted Go NAP SACCs for 26 ECEs</a:t>
          </a:r>
        </a:p>
      </dsp:txBody>
      <dsp:txXfrm>
        <a:off x="4771681" y="0"/>
        <a:ext cx="2347261" cy="1219200"/>
      </dsp:txXfrm>
    </dsp:sp>
    <dsp:sp modelId="{9D874B65-C7F3-432E-854C-F823EF071A31}">
      <dsp:nvSpPr>
        <dsp:cNvPr id="0" name=""/>
        <dsp:cNvSpPr/>
      </dsp:nvSpPr>
      <dsp:spPr>
        <a:xfrm>
          <a:off x="5801386" y="1380074"/>
          <a:ext cx="287850" cy="287850"/>
        </a:xfrm>
        <a:prstGeom prst="ellipse">
          <a:avLst/>
        </a:prstGeom>
        <a:solidFill>
          <a:srgbClr val="FF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D915B-D5F1-4B31-9821-AC79FF5F77A0}">
      <dsp:nvSpPr>
        <dsp:cNvPr id="0" name=""/>
        <dsp:cNvSpPr/>
      </dsp:nvSpPr>
      <dsp:spPr>
        <a:xfrm>
          <a:off x="0" y="964800"/>
          <a:ext cx="8208912" cy="1286400"/>
        </a:xfrm>
        <a:prstGeom prst="notchedRightArrow">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491B74D-6CF3-4A6D-94BD-F7408DF5973C}">
      <dsp:nvSpPr>
        <dsp:cNvPr id="0" name=""/>
        <dsp:cNvSpPr/>
      </dsp:nvSpPr>
      <dsp:spPr>
        <a:xfrm>
          <a:off x="2356" y="0"/>
          <a:ext cx="2353739"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rgbClr val="92D050"/>
              </a:solidFill>
            </a:rPr>
            <a:t>FY16</a:t>
          </a:r>
        </a:p>
        <a:p>
          <a:pPr marL="0" lvl="0" indent="0" algn="ctr" defTabSz="1422400">
            <a:lnSpc>
              <a:spcPct val="90000"/>
            </a:lnSpc>
            <a:spcBef>
              <a:spcPct val="0"/>
            </a:spcBef>
            <a:spcAft>
              <a:spcPct val="35000"/>
            </a:spcAft>
            <a:buNone/>
          </a:pPr>
          <a:r>
            <a:rPr lang="en-US" sz="2200" kern="1200" dirty="0">
              <a:solidFill>
                <a:schemeClr val="tx1"/>
              </a:solidFill>
            </a:rPr>
            <a:t>LIAs in 3 counties submitted 4 Wilders</a:t>
          </a:r>
          <a:endParaRPr lang="en-US" sz="2200" b="1" kern="1200" dirty="0">
            <a:solidFill>
              <a:srgbClr val="007D84"/>
            </a:solidFill>
          </a:endParaRPr>
        </a:p>
      </dsp:txBody>
      <dsp:txXfrm>
        <a:off x="2356" y="0"/>
        <a:ext cx="2353739" cy="1286400"/>
      </dsp:txXfrm>
    </dsp:sp>
    <dsp:sp modelId="{C713D80D-0F94-4F37-B707-0C5DE18F57C6}">
      <dsp:nvSpPr>
        <dsp:cNvPr id="0" name=""/>
        <dsp:cNvSpPr/>
      </dsp:nvSpPr>
      <dsp:spPr>
        <a:xfrm>
          <a:off x="1018426" y="1447200"/>
          <a:ext cx="321600" cy="321600"/>
        </a:xfrm>
        <a:prstGeom prst="ellipse">
          <a:avLst/>
        </a:prstGeom>
        <a:solidFill>
          <a:srgbClr val="92D05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04EC575-5EE0-45AC-9996-3A65C8651E10}">
      <dsp:nvSpPr>
        <dsp:cNvPr id="0" name=""/>
        <dsp:cNvSpPr/>
      </dsp:nvSpPr>
      <dsp:spPr>
        <a:xfrm>
          <a:off x="2373343" y="1929601"/>
          <a:ext cx="2571906"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t" anchorCtr="0">
          <a:noAutofit/>
        </a:bodyPr>
        <a:lstStyle/>
        <a:p>
          <a:pPr marL="0" lvl="0" indent="0" algn="ctr" defTabSz="1422400">
            <a:lnSpc>
              <a:spcPct val="90000"/>
            </a:lnSpc>
            <a:spcBef>
              <a:spcPct val="0"/>
            </a:spcBef>
            <a:spcAft>
              <a:spcPct val="35000"/>
            </a:spcAft>
            <a:buNone/>
          </a:pPr>
          <a:r>
            <a:rPr lang="en-US" sz="3200" b="1" kern="1200" dirty="0">
              <a:solidFill>
                <a:srgbClr val="AEAAAA"/>
              </a:solidFill>
            </a:rPr>
            <a:t>FY17</a:t>
          </a:r>
        </a:p>
        <a:p>
          <a:pPr marL="0" lvl="0" indent="0" algn="ctr" defTabSz="1422400">
            <a:lnSpc>
              <a:spcPct val="90000"/>
            </a:lnSpc>
            <a:spcBef>
              <a:spcPct val="0"/>
            </a:spcBef>
            <a:spcAft>
              <a:spcPct val="35000"/>
            </a:spcAft>
            <a:buNone/>
          </a:pPr>
          <a:r>
            <a:rPr lang="en-US" sz="2100" kern="1200" dirty="0">
              <a:solidFill>
                <a:schemeClr val="tx1"/>
              </a:solidFill>
            </a:rPr>
            <a:t>LIAs continue to work with FS Coalitions</a:t>
          </a:r>
          <a:endParaRPr lang="en-US" sz="2100" b="1" kern="1200" dirty="0">
            <a:solidFill>
              <a:srgbClr val="AEAAAA"/>
            </a:solidFill>
          </a:endParaRPr>
        </a:p>
      </dsp:txBody>
      <dsp:txXfrm>
        <a:off x="2373343" y="1929601"/>
        <a:ext cx="2571906" cy="1286400"/>
      </dsp:txXfrm>
    </dsp:sp>
    <dsp:sp modelId="{FE2F6810-1FC6-4163-B9C7-DAAD21F111DB}">
      <dsp:nvSpPr>
        <dsp:cNvPr id="0" name=""/>
        <dsp:cNvSpPr/>
      </dsp:nvSpPr>
      <dsp:spPr>
        <a:xfrm>
          <a:off x="3498496" y="1447200"/>
          <a:ext cx="321600" cy="321600"/>
        </a:xfrm>
        <a:prstGeom prst="ellipse">
          <a:avLst/>
        </a:prstGeom>
        <a:solidFill>
          <a:srgbClr val="AEAAAA"/>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39D9CE9-7C05-4E59-893A-AE176FDFCC0E}">
      <dsp:nvSpPr>
        <dsp:cNvPr id="0" name=""/>
        <dsp:cNvSpPr/>
      </dsp:nvSpPr>
      <dsp:spPr>
        <a:xfrm>
          <a:off x="4962498" y="0"/>
          <a:ext cx="2423166" cy="128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b" anchorCtr="0">
          <a:noAutofit/>
        </a:bodyPr>
        <a:lstStyle/>
        <a:p>
          <a:pPr marL="0" lvl="0" indent="0" algn="ctr" defTabSz="1422400">
            <a:lnSpc>
              <a:spcPct val="90000"/>
            </a:lnSpc>
            <a:spcBef>
              <a:spcPct val="0"/>
            </a:spcBef>
            <a:spcAft>
              <a:spcPct val="35000"/>
            </a:spcAft>
            <a:buNone/>
          </a:pPr>
          <a:r>
            <a:rPr lang="en-US" sz="3200" b="1" kern="1200" dirty="0">
              <a:solidFill>
                <a:srgbClr val="166418"/>
              </a:solidFill>
            </a:rPr>
            <a:t>FY18</a:t>
          </a:r>
        </a:p>
        <a:p>
          <a:pPr marL="0" lvl="0" indent="0" algn="ctr" defTabSz="1422400">
            <a:lnSpc>
              <a:spcPct val="90000"/>
            </a:lnSpc>
            <a:spcBef>
              <a:spcPct val="0"/>
            </a:spcBef>
            <a:spcAft>
              <a:spcPct val="35000"/>
            </a:spcAft>
            <a:buNone/>
          </a:pPr>
          <a:r>
            <a:rPr lang="en-US" sz="2200" kern="1200" dirty="0">
              <a:solidFill>
                <a:schemeClr val="tx1"/>
              </a:solidFill>
            </a:rPr>
            <a:t>LIAs in 3 counties submitted 5 Wilders (N= 2 new)</a:t>
          </a:r>
          <a:endParaRPr lang="en-US" sz="2200" b="1" kern="1200" dirty="0">
            <a:solidFill>
              <a:srgbClr val="F15B2A"/>
            </a:solidFill>
          </a:endParaRPr>
        </a:p>
      </dsp:txBody>
      <dsp:txXfrm>
        <a:off x="4962498" y="0"/>
        <a:ext cx="2423166" cy="1286400"/>
      </dsp:txXfrm>
    </dsp:sp>
    <dsp:sp modelId="{9D874B65-C7F3-432E-854C-F823EF071A31}">
      <dsp:nvSpPr>
        <dsp:cNvPr id="0" name=""/>
        <dsp:cNvSpPr/>
      </dsp:nvSpPr>
      <dsp:spPr>
        <a:xfrm>
          <a:off x="6013281" y="1447200"/>
          <a:ext cx="321600" cy="321600"/>
        </a:xfrm>
        <a:prstGeom prst="ellipse">
          <a:avLst/>
        </a:prstGeom>
        <a:solidFill>
          <a:srgbClr val="1E842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1D69FB-A6FB-4986-8FA2-57C23180E4F9}">
      <dsp:nvSpPr>
        <dsp:cNvPr id="0" name=""/>
        <dsp:cNvSpPr/>
      </dsp:nvSpPr>
      <dsp:spPr>
        <a:xfrm>
          <a:off x="-4626623" y="-709316"/>
          <a:ext cx="5511171" cy="5511171"/>
        </a:xfrm>
        <a:prstGeom prst="blockArc">
          <a:avLst>
            <a:gd name="adj1" fmla="val 18900000"/>
            <a:gd name="adj2" fmla="val 2700000"/>
            <a:gd name="adj3" fmla="val 392"/>
          </a:avLst>
        </a:pr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sp>
    <dsp:sp modelId="{1B6CE184-B3AB-45B4-B0A8-00618F888EE1}">
      <dsp:nvSpPr>
        <dsp:cNvPr id="0" name=""/>
        <dsp:cNvSpPr/>
      </dsp:nvSpPr>
      <dsp:spPr>
        <a:xfrm>
          <a:off x="547881" y="374598"/>
          <a:ext cx="3084089" cy="81850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t>Unique Purpose</a:t>
          </a:r>
        </a:p>
      </dsp:txBody>
      <dsp:txXfrm>
        <a:off x="547881" y="374598"/>
        <a:ext cx="3084089" cy="818507"/>
      </dsp:txXfrm>
    </dsp:sp>
    <dsp:sp modelId="{CB39A36A-21FE-459F-9928-FEC68D621942}">
      <dsp:nvSpPr>
        <dsp:cNvPr id="0" name=""/>
        <dsp:cNvSpPr/>
      </dsp:nvSpPr>
      <dsp:spPr>
        <a:xfrm>
          <a:off x="57316" y="306940"/>
          <a:ext cx="1023134" cy="1023134"/>
        </a:xfrm>
        <a:prstGeom prst="ellipse">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sp>
    <dsp:sp modelId="{248F2696-C67B-4814-8D0E-B512C664E1A0}">
      <dsp:nvSpPr>
        <dsp:cNvPr id="0" name=""/>
        <dsp:cNvSpPr/>
      </dsp:nvSpPr>
      <dsp:spPr>
        <a:xfrm>
          <a:off x="866411" y="1637015"/>
          <a:ext cx="2786562" cy="81850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solidFill>
                <a:schemeClr val="bg1"/>
              </a:solidFill>
            </a:rPr>
            <a:t>Skilled Leadership </a:t>
          </a:r>
          <a:endParaRPr lang="en-US" sz="2800" kern="1200" dirty="0"/>
        </a:p>
      </dsp:txBody>
      <dsp:txXfrm>
        <a:off x="866411" y="1637015"/>
        <a:ext cx="2786562" cy="818507"/>
      </dsp:txXfrm>
    </dsp:sp>
    <dsp:sp modelId="{E1425811-D122-4FB1-90D5-94358CAFC9B6}">
      <dsp:nvSpPr>
        <dsp:cNvPr id="0" name=""/>
        <dsp:cNvSpPr/>
      </dsp:nvSpPr>
      <dsp:spPr>
        <a:xfrm>
          <a:off x="354844" y="1534701"/>
          <a:ext cx="1023134" cy="1023134"/>
        </a:xfrm>
        <a:prstGeom prst="ellipse">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sp>
    <dsp:sp modelId="{CFE5B49A-30E8-4FA6-9A38-ADFC6D3C37AD}">
      <dsp:nvSpPr>
        <dsp:cNvPr id="0" name=""/>
        <dsp:cNvSpPr/>
      </dsp:nvSpPr>
      <dsp:spPr>
        <a:xfrm>
          <a:off x="568884" y="2864776"/>
          <a:ext cx="3084089" cy="81850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t>Participation in Self-Interest </a:t>
          </a:r>
          <a:endParaRPr lang="en-US" sz="2800" kern="1200" dirty="0">
            <a:solidFill>
              <a:schemeClr val="bg1"/>
            </a:solidFill>
          </a:endParaRPr>
        </a:p>
      </dsp:txBody>
      <dsp:txXfrm>
        <a:off x="568884" y="2864776"/>
        <a:ext cx="3084089" cy="818507"/>
      </dsp:txXfrm>
    </dsp:sp>
    <dsp:sp modelId="{E46896D2-CDC9-4976-806B-4F024C51EE01}">
      <dsp:nvSpPr>
        <dsp:cNvPr id="0" name=""/>
        <dsp:cNvSpPr/>
      </dsp:nvSpPr>
      <dsp:spPr>
        <a:xfrm>
          <a:off x="57316" y="2762463"/>
          <a:ext cx="1023134" cy="1023134"/>
        </a:xfrm>
        <a:prstGeom prst="ellipse">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CBC34-2F85-4919-B0A5-AA6F333F625F}">
      <dsp:nvSpPr>
        <dsp:cNvPr id="0" name=""/>
        <dsp:cNvSpPr/>
      </dsp:nvSpPr>
      <dsp:spPr>
        <a:xfrm>
          <a:off x="-4789560" y="-734087"/>
          <a:ext cx="5704728" cy="5704728"/>
        </a:xfrm>
        <a:prstGeom prst="blockArc">
          <a:avLst>
            <a:gd name="adj1" fmla="val 18900000"/>
            <a:gd name="adj2" fmla="val 2700000"/>
            <a:gd name="adj3" fmla="val 379"/>
          </a:avLst>
        </a:prstGeom>
        <a:noFill/>
        <a:ln w="25400" cap="flat" cmpd="sng" algn="ctr">
          <a:solidFill>
            <a:schemeClr val="bg1"/>
          </a:solidFill>
          <a:prstDash val="solid"/>
        </a:ln>
        <a:effectLst/>
      </dsp:spPr>
      <dsp:style>
        <a:lnRef idx="2">
          <a:scrgbClr r="0" g="0" b="0"/>
        </a:lnRef>
        <a:fillRef idx="0">
          <a:scrgbClr r="0" g="0" b="0"/>
        </a:fillRef>
        <a:effectRef idx="0">
          <a:scrgbClr r="0" g="0" b="0"/>
        </a:effectRef>
        <a:fontRef idx="minor"/>
      </dsp:style>
    </dsp:sp>
    <dsp:sp modelId="{A3145C96-DECF-4A2F-9EB2-52A46207E703}">
      <dsp:nvSpPr>
        <dsp:cNvPr id="0" name=""/>
        <dsp:cNvSpPr/>
      </dsp:nvSpPr>
      <dsp:spPr>
        <a:xfrm>
          <a:off x="588586" y="423655"/>
          <a:ext cx="3409140" cy="847310"/>
        </a:xfrm>
        <a:prstGeom prst="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553"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t>Sufficient Resources </a:t>
          </a:r>
        </a:p>
      </dsp:txBody>
      <dsp:txXfrm>
        <a:off x="588586" y="423655"/>
        <a:ext cx="3409140" cy="847310"/>
      </dsp:txXfrm>
    </dsp:sp>
    <dsp:sp modelId="{D82663EE-F3E0-45E2-AE83-8E0F35A4E9EE}">
      <dsp:nvSpPr>
        <dsp:cNvPr id="0" name=""/>
        <dsp:cNvSpPr/>
      </dsp:nvSpPr>
      <dsp:spPr>
        <a:xfrm>
          <a:off x="59017" y="317741"/>
          <a:ext cx="1059138" cy="1059138"/>
        </a:xfrm>
        <a:prstGeom prst="ellipse">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dsp:style>
    </dsp:sp>
    <dsp:sp modelId="{2D711D4B-95F9-4307-BF56-BD6CD44AFEB0}">
      <dsp:nvSpPr>
        <dsp:cNvPr id="0" name=""/>
        <dsp:cNvSpPr/>
      </dsp:nvSpPr>
      <dsp:spPr>
        <a:xfrm>
          <a:off x="896583" y="1584174"/>
          <a:ext cx="3101143" cy="1068204"/>
        </a:xfrm>
        <a:prstGeom prst="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553"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a:t>Appropriate Cross Section of Members </a:t>
          </a:r>
        </a:p>
      </dsp:txBody>
      <dsp:txXfrm>
        <a:off x="896583" y="1584174"/>
        <a:ext cx="3101143" cy="1068204"/>
      </dsp:txXfrm>
    </dsp:sp>
    <dsp:sp modelId="{1A5C2FAA-8AEF-4EEB-8B88-7D22F7C248B7}">
      <dsp:nvSpPr>
        <dsp:cNvPr id="0" name=""/>
        <dsp:cNvSpPr/>
      </dsp:nvSpPr>
      <dsp:spPr>
        <a:xfrm>
          <a:off x="367014" y="1588707"/>
          <a:ext cx="1059138" cy="1059138"/>
        </a:xfrm>
        <a:prstGeom prst="ellipse">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 modelId="{C1AE88B6-72FE-4D00-845E-A87010432078}">
      <dsp:nvSpPr>
        <dsp:cNvPr id="0" name=""/>
        <dsp:cNvSpPr/>
      </dsp:nvSpPr>
      <dsp:spPr>
        <a:xfrm>
          <a:off x="588586" y="2965587"/>
          <a:ext cx="3409140" cy="847310"/>
        </a:xfrm>
        <a:prstGeom prst="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553"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rPr>
            <a:t>Development of Clear Roles &amp; Policies </a:t>
          </a:r>
        </a:p>
      </dsp:txBody>
      <dsp:txXfrm>
        <a:off x="588586" y="2965587"/>
        <a:ext cx="3409140" cy="847310"/>
      </dsp:txXfrm>
    </dsp:sp>
    <dsp:sp modelId="{9280E329-65C6-426D-A7B2-5B847C28C7AD}">
      <dsp:nvSpPr>
        <dsp:cNvPr id="0" name=""/>
        <dsp:cNvSpPr/>
      </dsp:nvSpPr>
      <dsp:spPr>
        <a:xfrm>
          <a:off x="59017" y="2859673"/>
          <a:ext cx="1059138" cy="1059138"/>
        </a:xfrm>
        <a:prstGeom prst="ellipse">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8B8949-CCA6-45F3-A184-AA499BDE86B1}">
      <dsp:nvSpPr>
        <dsp:cNvPr id="0" name=""/>
        <dsp:cNvSpPr/>
      </dsp:nvSpPr>
      <dsp:spPr>
        <a:xfrm>
          <a:off x="1027641" y="0"/>
          <a:ext cx="4652987" cy="4652987"/>
        </a:xfrm>
        <a:prstGeom prst="diamond">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039AA3-BF7C-43DA-903A-9AF716924AF9}">
      <dsp:nvSpPr>
        <dsp:cNvPr id="0" name=""/>
        <dsp:cNvSpPr/>
      </dsp:nvSpPr>
      <dsp:spPr>
        <a:xfrm>
          <a:off x="1469674" y="442033"/>
          <a:ext cx="1814665" cy="1814665"/>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w Cen MT" panose="020B0602020104020603" pitchFamily="34" charset="0"/>
            </a:rPr>
            <a:t>7 LIAs</a:t>
          </a:r>
        </a:p>
      </dsp:txBody>
      <dsp:txXfrm>
        <a:off x="1558259" y="530618"/>
        <a:ext cx="1637495" cy="1637495"/>
      </dsp:txXfrm>
    </dsp:sp>
    <dsp:sp modelId="{688ABBCE-5446-48C6-AB8A-2628F7BE22D7}">
      <dsp:nvSpPr>
        <dsp:cNvPr id="0" name=""/>
        <dsp:cNvSpPr/>
      </dsp:nvSpPr>
      <dsp:spPr>
        <a:xfrm>
          <a:off x="3423929" y="442033"/>
          <a:ext cx="1814665" cy="1814665"/>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w Cen MT" panose="020B0602020104020603" pitchFamily="34" charset="0"/>
            </a:rPr>
            <a:t>11 Counties</a:t>
          </a:r>
        </a:p>
      </dsp:txBody>
      <dsp:txXfrm>
        <a:off x="3512514" y="530618"/>
        <a:ext cx="1637495" cy="1637495"/>
      </dsp:txXfrm>
    </dsp:sp>
    <dsp:sp modelId="{E97E3F3E-1305-4635-933C-B84A6E48D6BB}">
      <dsp:nvSpPr>
        <dsp:cNvPr id="0" name=""/>
        <dsp:cNvSpPr/>
      </dsp:nvSpPr>
      <dsp:spPr>
        <a:xfrm>
          <a:off x="1469674" y="2396288"/>
          <a:ext cx="1814665" cy="1814665"/>
        </a:xfrm>
        <a:prstGeom prst="roundRect">
          <a:avLst/>
        </a:prstGeom>
        <a:solidFill>
          <a:srgbClr val="00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w Cen MT" panose="020B0602020104020603" pitchFamily="34" charset="0"/>
            </a:rPr>
            <a:t>55 Checklists</a:t>
          </a:r>
        </a:p>
      </dsp:txBody>
      <dsp:txXfrm>
        <a:off x="1558259" y="2484873"/>
        <a:ext cx="1637495" cy="1637495"/>
      </dsp:txXfrm>
    </dsp:sp>
    <dsp:sp modelId="{9BA3949B-346F-46E2-BA40-D72D3CD82BC1}">
      <dsp:nvSpPr>
        <dsp:cNvPr id="0" name=""/>
        <dsp:cNvSpPr/>
      </dsp:nvSpPr>
      <dsp:spPr>
        <a:xfrm>
          <a:off x="3423929" y="2396288"/>
          <a:ext cx="1814665" cy="1814665"/>
        </a:xfrm>
        <a:prstGeom prst="roundRect">
          <a:avLst/>
        </a:prstGeom>
        <a:solidFill>
          <a:srgbClr val="9900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Tw Cen MT" panose="020B0602020104020603" pitchFamily="34" charset="0"/>
            </a:rPr>
            <a:t>19 matched across two years</a:t>
          </a:r>
        </a:p>
      </dsp:txBody>
      <dsp:txXfrm>
        <a:off x="3512514" y="2484873"/>
        <a:ext cx="1637495" cy="163749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01498-83FB-4491-ABCF-465AB0ECB318}">
      <dsp:nvSpPr>
        <dsp:cNvPr id="0" name=""/>
        <dsp:cNvSpPr/>
      </dsp:nvSpPr>
      <dsp:spPr>
        <a:xfrm>
          <a:off x="1808835" y="2221361"/>
          <a:ext cx="553740" cy="1055146"/>
        </a:xfrm>
        <a:custGeom>
          <a:avLst/>
          <a:gdLst/>
          <a:ahLst/>
          <a:cxnLst/>
          <a:rect l="0" t="0" r="0" b="0"/>
          <a:pathLst>
            <a:path>
              <a:moveTo>
                <a:pt x="0" y="0"/>
              </a:moveTo>
              <a:lnTo>
                <a:pt x="276870" y="0"/>
              </a:lnTo>
              <a:lnTo>
                <a:pt x="276870" y="1055146"/>
              </a:lnTo>
              <a:lnTo>
                <a:pt x="553740" y="105514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055915" y="2719144"/>
        <a:ext cx="59581" cy="59581"/>
      </dsp:txXfrm>
    </dsp:sp>
    <dsp:sp modelId="{CC569574-58EA-4A9A-8E91-7E219885FC2C}">
      <dsp:nvSpPr>
        <dsp:cNvPr id="0" name=""/>
        <dsp:cNvSpPr/>
      </dsp:nvSpPr>
      <dsp:spPr>
        <a:xfrm>
          <a:off x="1808835" y="2175641"/>
          <a:ext cx="553740" cy="91440"/>
        </a:xfrm>
        <a:custGeom>
          <a:avLst/>
          <a:gdLst/>
          <a:ahLst/>
          <a:cxnLst/>
          <a:rect l="0" t="0" r="0" b="0"/>
          <a:pathLst>
            <a:path>
              <a:moveTo>
                <a:pt x="0" y="45720"/>
              </a:moveTo>
              <a:lnTo>
                <a:pt x="553740" y="4572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071862" y="2207517"/>
        <a:ext cx="27687" cy="27687"/>
      </dsp:txXfrm>
    </dsp:sp>
    <dsp:sp modelId="{DA3BC521-D886-403B-B961-7285409FBDFA}">
      <dsp:nvSpPr>
        <dsp:cNvPr id="0" name=""/>
        <dsp:cNvSpPr/>
      </dsp:nvSpPr>
      <dsp:spPr>
        <a:xfrm>
          <a:off x="1808835" y="1166214"/>
          <a:ext cx="553740" cy="1055146"/>
        </a:xfrm>
        <a:custGeom>
          <a:avLst/>
          <a:gdLst/>
          <a:ahLst/>
          <a:cxnLst/>
          <a:rect l="0" t="0" r="0" b="0"/>
          <a:pathLst>
            <a:path>
              <a:moveTo>
                <a:pt x="0" y="1055146"/>
              </a:moveTo>
              <a:lnTo>
                <a:pt x="276870" y="1055146"/>
              </a:lnTo>
              <a:lnTo>
                <a:pt x="276870" y="0"/>
              </a:lnTo>
              <a:lnTo>
                <a:pt x="553740" y="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055915" y="1663997"/>
        <a:ext cx="59581" cy="59581"/>
      </dsp:txXfrm>
    </dsp:sp>
    <dsp:sp modelId="{3E720857-ECFF-4C3D-8B37-B45BC31B16DB}">
      <dsp:nvSpPr>
        <dsp:cNvPr id="0" name=""/>
        <dsp:cNvSpPr/>
      </dsp:nvSpPr>
      <dsp:spPr>
        <a:xfrm rot="16200000">
          <a:off x="-834584" y="1799302"/>
          <a:ext cx="4442723" cy="844117"/>
        </a:xfrm>
        <a:prstGeom prst="rect">
          <a:avLst/>
        </a:prstGeom>
        <a:solidFill>
          <a:srgbClr val="00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2667000">
            <a:lnSpc>
              <a:spcPct val="90000"/>
            </a:lnSpc>
            <a:spcBef>
              <a:spcPct val="0"/>
            </a:spcBef>
            <a:spcAft>
              <a:spcPct val="35000"/>
            </a:spcAft>
            <a:buNone/>
          </a:pPr>
          <a:r>
            <a:rPr lang="en-US" sz="6000" kern="1200" dirty="0">
              <a:latin typeface="Tw Cen MT" panose="020B0602020104020603" pitchFamily="34" charset="0"/>
            </a:rPr>
            <a:t>SFSP Checklist</a:t>
          </a:r>
        </a:p>
      </dsp:txBody>
      <dsp:txXfrm>
        <a:off x="-834584" y="1799302"/>
        <a:ext cx="4442723" cy="844117"/>
      </dsp:txXfrm>
    </dsp:sp>
    <dsp:sp modelId="{1B36A3A6-8059-433D-8D79-01BA3235C7E1}">
      <dsp:nvSpPr>
        <dsp:cNvPr id="0" name=""/>
        <dsp:cNvSpPr/>
      </dsp:nvSpPr>
      <dsp:spPr>
        <a:xfrm>
          <a:off x="2362576" y="744156"/>
          <a:ext cx="2768704" cy="84411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Tw Cen MT" panose="020B0602020104020603" pitchFamily="34" charset="0"/>
            </a:rPr>
            <a:t>Promotion</a:t>
          </a:r>
        </a:p>
      </dsp:txBody>
      <dsp:txXfrm>
        <a:off x="2362576" y="744156"/>
        <a:ext cx="2768704" cy="844117"/>
      </dsp:txXfrm>
    </dsp:sp>
    <dsp:sp modelId="{BA3B5486-AB1A-466C-84A6-08819926EB35}">
      <dsp:nvSpPr>
        <dsp:cNvPr id="0" name=""/>
        <dsp:cNvSpPr/>
      </dsp:nvSpPr>
      <dsp:spPr>
        <a:xfrm>
          <a:off x="2362576" y="1799302"/>
          <a:ext cx="2768704" cy="84411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Tw Cen MT" panose="020B0602020104020603" pitchFamily="34" charset="0"/>
            </a:rPr>
            <a:t>Meal Activities</a:t>
          </a:r>
        </a:p>
      </dsp:txBody>
      <dsp:txXfrm>
        <a:off x="2362576" y="1799302"/>
        <a:ext cx="2768704" cy="844117"/>
      </dsp:txXfrm>
    </dsp:sp>
    <dsp:sp modelId="{E02FB639-5D03-4C8E-888E-77042DB915FE}">
      <dsp:nvSpPr>
        <dsp:cNvPr id="0" name=""/>
        <dsp:cNvSpPr/>
      </dsp:nvSpPr>
      <dsp:spPr>
        <a:xfrm>
          <a:off x="2362576" y="2854449"/>
          <a:ext cx="2768704" cy="844117"/>
        </a:xfrm>
        <a:prstGeom prst="rect">
          <a:avLst/>
        </a:prstGeom>
        <a:solidFill>
          <a:srgbClr val="00CC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Tw Cen MT" panose="020B0602020104020603" pitchFamily="34" charset="0"/>
            </a:rPr>
            <a:t>Media and Events</a:t>
          </a:r>
        </a:p>
      </dsp:txBody>
      <dsp:txXfrm>
        <a:off x="2362576" y="2854449"/>
        <a:ext cx="2768704" cy="84411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pPr>
              <a:defRPr/>
            </a:pPr>
            <a:fld id="{CEC3B5CD-4F8C-4AEC-8FBC-4097DD1523AC}" type="datetimeFigureOut">
              <a:rPr lang="en-US"/>
              <a:pPr>
                <a:defRPr/>
              </a:pPr>
              <a:t>10/2/2019</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pPr>
              <a:defRPr/>
            </a:pPr>
            <a:fld id="{D9CE199A-AC2C-47F1-BCAF-FBCBABA48BD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C752937-76BF-4333-9B11-0B2D3F48404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28532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Time for our party flair again. Anyone who works with the KAN-Q, put on your leis!</a:t>
            </a:r>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2C9909D-F2E9-45BA-A29D-008FAF635AA2}" type="slidenum">
              <a:rPr lang="en-US" altLang="en-US" smtClean="0"/>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At the start of SY17-18, you administered the KAN-Q pre-surveys. Then you provided multi-level interventions in schools, including PSE and direct education activities, throughout the year. At the end of the school year, you proctored post-surveys, which allowed the SET to look for any changes in students’ knowledge, attitudes and behaviors related to nutrition and PA.</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D6F58140-59F2-4847-AD6B-AF0BE1D9CD77}" type="slidenum">
              <a:rPr lang="en-US" smtClean="0">
                <a:solidFill>
                  <a:prstClr val="black"/>
                </a:solidFill>
                <a:latin typeface="Calibri" panose="020F0502020204030204"/>
                <a:cs typeface="+mn-cs"/>
              </a:rPr>
              <a:pPr eaLnBrk="1" fontAlgn="auto" hangingPunct="1">
                <a:spcBef>
                  <a:spcPts val="0"/>
                </a:spcBef>
                <a:spcAft>
                  <a:spcPts val="0"/>
                </a:spcAft>
                <a:defRPr/>
              </a:pPr>
              <a:t>11</a:t>
            </a:fld>
            <a:endParaRPr lang="en-US">
              <a:solidFill>
                <a:prstClr val="black"/>
              </a:solidFill>
              <a:latin typeface="Calibri" panose="020F0502020204030204"/>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Here are the results for KNOWLEDGE. [click through]</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A9E0FCB7-699F-4399-823E-B2219A6E6A4D}" type="slidenum">
              <a:rPr lang="en-US" smtClean="0">
                <a:solidFill>
                  <a:prstClr val="black"/>
                </a:solidFill>
                <a:latin typeface="Calibri" panose="020F0502020204030204"/>
                <a:cs typeface="+mn-cs"/>
              </a:rPr>
              <a:pPr eaLnBrk="1" fontAlgn="auto" hangingPunct="1">
                <a:spcBef>
                  <a:spcPts val="0"/>
                </a:spcBef>
                <a:spcAft>
                  <a:spcPts val="0"/>
                </a:spcAft>
                <a:defRPr/>
              </a:pPr>
              <a:t>12</a:t>
            </a:fld>
            <a:endParaRPr lang="en-US">
              <a:solidFill>
                <a:prstClr val="black"/>
              </a:solidFill>
              <a:latin typeface="Calibri" panose="020F0502020204030204"/>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This is what we found for nutrition behavior.</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97438F77-8C51-4183-81F3-EB55BD3C77FE}" type="slidenum">
              <a:rPr lang="en-US" smtClean="0">
                <a:solidFill>
                  <a:prstClr val="black"/>
                </a:solidFill>
                <a:latin typeface="Calibri" panose="020F0502020204030204"/>
                <a:cs typeface="+mn-cs"/>
              </a:rPr>
              <a:pPr eaLnBrk="1" fontAlgn="auto" hangingPunct="1">
                <a:spcBef>
                  <a:spcPts val="0"/>
                </a:spcBef>
                <a:spcAft>
                  <a:spcPts val="0"/>
                </a:spcAft>
                <a:defRPr/>
              </a:pPr>
              <a:t>13</a:t>
            </a:fld>
            <a:endParaRPr lang="en-US">
              <a:solidFill>
                <a:prstClr val="black"/>
              </a:solidFill>
              <a:latin typeface="Calibri" panose="020F0502020204030204"/>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ANSWER: During Recess &amp; After School!</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EAF075E-8C97-4F03-BB77-ECBF1DFAB96B}" type="slidenum">
              <a:rPr lang="en-US" altLang="en-US" smtClean="0"/>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And this is what we found for physical activity.</a:t>
            </a:r>
          </a:p>
          <a:p>
            <a:pPr eaLnBrk="1" hangingPunct="1"/>
            <a:endParaRPr lang="en-US" altLang="en-US"/>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9E414FE6-E89D-4DF9-8534-7EEE1DDB931D}" type="slidenum">
              <a:rPr lang="en-US" smtClean="0">
                <a:solidFill>
                  <a:prstClr val="black"/>
                </a:solidFill>
                <a:latin typeface="Calibri" panose="020F0502020204030204"/>
                <a:cs typeface="+mn-cs"/>
              </a:rPr>
              <a:pPr eaLnBrk="1" fontAlgn="auto" hangingPunct="1">
                <a:spcBef>
                  <a:spcPts val="0"/>
                </a:spcBef>
                <a:spcAft>
                  <a:spcPts val="0"/>
                </a:spcAft>
                <a:defRPr/>
              </a:pPr>
              <a:t>15</a:t>
            </a:fld>
            <a:endParaRPr lang="en-US">
              <a:solidFill>
                <a:prstClr val="black"/>
              </a:solidFill>
              <a:latin typeface="Calibri" panose="020F0502020204030204"/>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Party flair again! If you gave adult surveys, time to put on a clip bow tie!  </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31774">
              <a:defRPr/>
            </a:pPr>
            <a:fld id="{73A4FBC5-3077-47CD-B874-62D73024206A}" type="slidenum">
              <a:rPr lang="en-US" altLang="en-US">
                <a:solidFill>
                  <a:prstClr val="black"/>
                </a:solidFill>
              </a:rPr>
              <a:pPr defTabSz="931774">
                <a:defRPr/>
              </a:pPr>
              <a:t>16</a:t>
            </a:fld>
            <a:endParaRPr lang="en-US" altLang="en-US">
              <a:solidFill>
                <a:prstClr val="black"/>
              </a:solidFill>
            </a:endParaRPr>
          </a:p>
        </p:txBody>
      </p:sp>
    </p:spTree>
    <p:extLst>
      <p:ext uri="{BB962C8B-B14F-4D97-AF65-F5344CB8AC3E}">
        <p14:creationId xmlns:p14="http://schemas.microsoft.com/office/powerpoint/2010/main" val="2956346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FY18, AZ Health Zone LIA</a:t>
            </a:r>
            <a:r>
              <a:rPr lang="en-US" baseline="0" dirty="0"/>
              <a:t> staff</a:t>
            </a:r>
            <a:r>
              <a:rPr lang="en-US" dirty="0"/>
              <a:t> taught</a:t>
            </a:r>
            <a:r>
              <a:rPr lang="en-US" baseline="0" dirty="0"/>
              <a:t> two adult curricula paired with surveys, </a:t>
            </a:r>
            <a:r>
              <a:rPr lang="en-US" baseline="0" dirty="0" err="1"/>
              <a:t>MyPlate</a:t>
            </a:r>
            <a:r>
              <a:rPr lang="en-US" baseline="0" dirty="0"/>
              <a:t> for My Family and Eat Healthy, Be Active</a:t>
            </a:r>
            <a:r>
              <a:rPr lang="en-US" dirty="0"/>
              <a:t>. [CLICK] For</a:t>
            </a:r>
            <a:r>
              <a:rPr lang="en-US" baseline="0" dirty="0"/>
              <a:t> adults, w</a:t>
            </a:r>
            <a:r>
              <a:rPr lang="en-US" dirty="0"/>
              <a:t>e assessed… </a:t>
            </a:r>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17</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4254612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had 184 matched pre and post surveys from adults</a:t>
            </a:r>
            <a:r>
              <a:rPr lang="en-US" baseline="0" dirty="0"/>
              <a:t> that came from nine counties in Arizona.  The majority of class participants with matched surveys were female, Hispanic, and had children at home.  Slightly less than 30% received SNAP benefits.  By age, the majority were aged 30-49, with the second-largest group, over ¼ of our sample, being 60+ years old.  </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18</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952962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terms of physical activity among the adults in our sample, we saw</a:t>
            </a:r>
            <a:r>
              <a:rPr lang="en-US" baseline="0" dirty="0"/>
              <a:t> positive behavior changes.  By two different measures estimated over the last week (CLICK), days active in the last week, (CLICK) adults increased at both moderate and vigorous levels of activity.  You can see the pre numbers in grey, and the post in red.  In both graphs, vigorous activity is at the top, with moderate activity beneath.</a:t>
            </a:r>
          </a:p>
          <a:p>
            <a:endParaRPr lang="en-US" baseline="0" dirty="0"/>
          </a:p>
          <a:p>
            <a:r>
              <a:rPr lang="en-US" baseline="0" dirty="0"/>
              <a:t>However, (CLICK) these changes were driven by the Spanish-speakers in our sample.  When we split the sample by language, we saw no (or very modest) activity gains for English speakers, and much larger gains for Spanish speakers from pre to post. </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19</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260790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4DDE96D-F7C8-4FD8-A261-9D655BBEEE7D}" type="slidenum">
              <a:rPr lang="en-US" altLang="en-US" smtClean="0"/>
              <a:pPr/>
              <a:t>2</a:t>
            </a:fld>
            <a:endParaRPr lang="en-US" altLang="en-US"/>
          </a:p>
        </p:txBody>
      </p:sp>
    </p:spTree>
    <p:extLst>
      <p:ext uri="{BB962C8B-B14F-4D97-AF65-F5344CB8AC3E}">
        <p14:creationId xmlns:p14="http://schemas.microsoft.com/office/powerpoint/2010/main" val="4272446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fruit and vegetable consumption, we saw significant increases in the number of cups of fruit</a:t>
            </a:r>
            <a:r>
              <a:rPr lang="en-US" baseline="0" dirty="0"/>
              <a:t> (CLICK) and vegetables our adult participants consumed. But, (CLICK) even with these increases, the number of cups continued to fall short of recommended amounts for adults.   </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20</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560667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ANSWER: Using Nutrition Facts Label More (DANCING CARROT)</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752937-76BF-4333-9B11-0B2D3F484049}" type="slidenum">
              <a:rPr lang="en-US" altLang="en-US" smtClean="0"/>
              <a:pPr/>
              <a:t>21</a:t>
            </a:fld>
            <a:endParaRPr lang="en-US" altLang="en-US"/>
          </a:p>
        </p:txBody>
      </p:sp>
    </p:spTree>
    <p:extLst>
      <p:ext uri="{BB962C8B-B14F-4D97-AF65-F5344CB8AC3E}">
        <p14:creationId xmlns:p14="http://schemas.microsoft.com/office/powerpoint/2010/main" val="1841219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looked at other food</a:t>
            </a:r>
            <a:r>
              <a:rPr lang="en-US" baseline="0" dirty="0"/>
              <a:t> behavior indicators, we found that (CLICK) adult participants significantly improved their use of the nutrition facts label by post, but (CLICK) there was no significant change to their relative food insecurity. </a:t>
            </a:r>
          </a:p>
          <a:p>
            <a:endParaRPr lang="en-US" baseline="0" dirty="0"/>
          </a:p>
          <a:p>
            <a:r>
              <a:rPr lang="en-US" baseline="0" dirty="0"/>
              <a:t>(Note: these results are shown as percentage change from pre to post.) </a:t>
            </a:r>
          </a:p>
          <a:p>
            <a:endParaRPr lang="en-US" baseline="0" dirty="0"/>
          </a:p>
          <a:p>
            <a:r>
              <a:rPr lang="en-US" baseline="0" dirty="0"/>
              <a:t>To wrap up adult DE – I’ll leave you with these four takeaways [CLICK] 1) Our SNAP-Ed target audience was reached 2) PA Improved 3) FV Amounts increased 4) Use of the food label improved, but food security did not.</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22</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25093832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More flair! If your local agency assessed an active living coalition with Wilder, put on a superhero pin!   (there are 48, they are kind of small – watch out in envelopes!)</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931774">
              <a:defRPr/>
            </a:pPr>
            <a:fld id="{73A4FBC5-3077-47CD-B874-62D73024206A}" type="slidenum">
              <a:rPr lang="en-US" altLang="en-US">
                <a:solidFill>
                  <a:prstClr val="black"/>
                </a:solidFill>
              </a:rPr>
              <a:pPr defTabSz="931774">
                <a:defRPr/>
              </a:pPr>
              <a:t>23</a:t>
            </a:fld>
            <a:endParaRPr lang="en-US" altLang="en-US">
              <a:solidFill>
                <a:prstClr val="black"/>
              </a:solidFill>
            </a:endParaRPr>
          </a:p>
        </p:txBody>
      </p:sp>
    </p:spTree>
    <p:extLst>
      <p:ext uri="{BB962C8B-B14F-4D97-AF65-F5344CB8AC3E}">
        <p14:creationId xmlns:p14="http://schemas.microsoft.com/office/powerpoint/2010/main" val="72250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Active Living and in Food Systems</a:t>
            </a:r>
            <a:r>
              <a:rPr lang="en-US" baseline="0" dirty="0"/>
              <a:t> focus areas, we used the Wilder Collaboration Factors Inventory (the Wilder) to see how coalition members rated their coalitions (which all had an active SNAP-Ed LIA presence).  Coalition members completed the 40-question survey anonymously, and then all responses for a coalition were aggregated into 20 coalition success factors (CLICK), which gave us information about what was working well in the coalition, and what might need improvement.  </a:t>
            </a:r>
          </a:p>
          <a:p>
            <a:endParaRPr lang="en-US" baseline="0" dirty="0"/>
          </a:p>
          <a:p>
            <a:r>
              <a:rPr lang="en-US" baseline="0" dirty="0"/>
              <a:t>We chose to assess coalitions because research shows that strong coalitions help community efforts to make changes to policies, systems, and environments within communities. </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24</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27769530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aseline="0" dirty="0"/>
              <a:t>W</a:t>
            </a:r>
            <a:r>
              <a:rPr lang="en-US" dirty="0"/>
              <a:t>e</a:t>
            </a:r>
            <a:r>
              <a:rPr lang="en-US" baseline="0" dirty="0"/>
              <a:t> used the Wilder scores to a</a:t>
            </a:r>
            <a:r>
              <a:rPr lang="en-US" dirty="0"/>
              <a:t>ssess changes in</a:t>
            </a:r>
            <a:r>
              <a:rPr lang="en-US" baseline="0" dirty="0"/>
              <a:t> coalition strengths</a:t>
            </a:r>
            <a:r>
              <a:rPr lang="en-US" dirty="0"/>
              <a:t> from [CLICK] FY16-18 for AZ Health Zone-supported coalitions across Arizona. (read FY16) LIAs</a:t>
            </a:r>
            <a:r>
              <a:rPr lang="en-US" baseline="0" dirty="0"/>
              <a:t> were encouraged to share back the Wilder recommendations document (to their comfort level) with their coalition partners; in some cases this took the form of  use of the Wilder recommendations in strategic planning for the coalition. [CLICK] In FY17…</a:t>
            </a:r>
            <a:r>
              <a:rPr lang="en-US" dirty="0"/>
              <a:t>(read FY17) </a:t>
            </a:r>
          </a:p>
          <a:p>
            <a:endParaRPr lang="en-US" dirty="0"/>
          </a:p>
          <a:p>
            <a:r>
              <a:rPr lang="en-US" dirty="0"/>
              <a:t>In FY18 the same AL coalitions were assessed – there’s an asterisk because of the six original AL coalitions, only four still</a:t>
            </a:r>
            <a:r>
              <a:rPr lang="en-US" baseline="0" dirty="0"/>
              <a:t> existed in FY18; so the follow-up data represented four coalitions in three counties. [Maricopa, Pima, Coconino]</a:t>
            </a:r>
          </a:p>
          <a:p>
            <a:r>
              <a:rPr lang="en-US" baseline="0" dirty="0"/>
              <a:t>However, in FY18 we also gained 5 new AL coalitions. </a:t>
            </a:r>
            <a:endParaRPr lang="en-US" dirty="0"/>
          </a:p>
          <a:p>
            <a:endParaRPr lang="en-US" dirty="0"/>
          </a:p>
          <a:p>
            <a:endParaRPr lang="en-US" dirty="0"/>
          </a:p>
          <a:p>
            <a:pPr eaLnBrk="1" hangingPunct="1"/>
            <a:endParaRPr lang="en-US" altLang="en-US" dirty="0"/>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9AFF1080-8798-493A-8E72-87BCFC6CF219}" type="slidenum">
              <a:rPr lang="en-US" smtClean="0">
                <a:solidFill>
                  <a:prstClr val="black"/>
                </a:solidFill>
                <a:latin typeface="Calibri" panose="020F0502020204030204"/>
                <a:cs typeface="+mn-cs"/>
              </a:rPr>
              <a:pPr eaLnBrk="1" fontAlgn="auto" hangingPunct="1">
                <a:spcBef>
                  <a:spcPts val="0"/>
                </a:spcBef>
                <a:spcAft>
                  <a:spcPts val="0"/>
                </a:spcAft>
                <a:defRPr/>
              </a:pPr>
              <a:t>25</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1363986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ANSWER: Sufficient Resources (smiling apple)</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752937-76BF-4333-9B11-0B2D3F484049}" type="slidenum">
              <a:rPr lang="en-US" altLang="en-US" smtClean="0"/>
              <a:pPr/>
              <a:t>26</a:t>
            </a:fld>
            <a:endParaRPr lang="en-US" altLang="en-US"/>
          </a:p>
        </p:txBody>
      </p:sp>
    </p:spTree>
    <p:extLst>
      <p:ext uri="{BB962C8B-B14F-4D97-AF65-F5344CB8AC3E}">
        <p14:creationId xmlns:p14="http://schemas.microsoft.com/office/powerpoint/2010/main" val="1207911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at the four repeating coalitions, </a:t>
            </a:r>
            <a:r>
              <a:rPr lang="en-US" baseline="0" dirty="0"/>
              <a:t>coalition members observed a significant increase in the history of collaboration [CLICK 1] in the community, which is not too surprising since by FY18 their coalitions had been operating for at least two years.  </a:t>
            </a:r>
          </a:p>
          <a:p>
            <a:endParaRPr lang="en-US" baseline="0" dirty="0"/>
          </a:p>
          <a:p>
            <a:r>
              <a:rPr lang="en-US" baseline="0" dirty="0"/>
              <a:t>A bit more surprising, perhaps, was that coalition members felt significantly more positive about the coalition having sufficient resources to get the job done, which was generally a lower-scoring factor in both FY16 and FY18, but coalition members who had worked together longer on active living coalitions reported more positively on it.</a:t>
            </a:r>
          </a:p>
          <a:p>
            <a:endParaRPr lang="en-US" baseline="0" dirty="0"/>
          </a:p>
          <a:p>
            <a:r>
              <a:rPr lang="en-US" baseline="0" dirty="0"/>
              <a:t>Coalition members also scored some factors lower– specifically, [CLICK 3] they felt less strongly that individuals </a:t>
            </a:r>
            <a:r>
              <a:rPr lang="en-US" u="sng" baseline="0" dirty="0"/>
              <a:t>at all levels </a:t>
            </a:r>
            <a:r>
              <a:rPr lang="en-US" baseline="0" dirty="0"/>
              <a:t>of their organization were involved in coalition work, and that the coalition could benefit from participation from a broader cross-section of the community.  </a:t>
            </a:r>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27</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2422345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Because our theme for this presentation is a celebratory data party, I’ll leave you with a few final Active Living successes in FY18 beyond those shown by  Wilder in the </a:t>
            </a:r>
            <a:r>
              <a:rPr lang="en-US" u="sng" baseline="0" dirty="0"/>
              <a:t>next</a:t>
            </a:r>
            <a:r>
              <a:rPr lang="en-US" baseline="0" dirty="0"/>
              <a:t> slide …but as those of you who work in active living know, the picture is not entirely rosy. </a:t>
            </a:r>
          </a:p>
          <a:p>
            <a:endParaRPr lang="en-US" baseline="0" dirty="0"/>
          </a:p>
          <a:p>
            <a:r>
              <a:rPr lang="en-US" baseline="0" dirty="0"/>
              <a:t> In FY18 there were a couple of persistent barriers to active living success, the first related to staff capacity and spanned both active living policy and resource improvement work.  The second (CLICK) was more focused on PA Resources, and particularly affected movements toward shared use agreements in Arizona in FY18. </a:t>
            </a:r>
            <a:endParaRPr lang="en-US" dirty="0"/>
          </a:p>
          <a:p>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28</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1281540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r>
              <a:rPr lang="en-US" baseline="0" dirty="0"/>
              <a:t>The first success was in incorporating both health language and the input of SNAP-eligible individuals into city and county plans.  Another example was a deepening relationship in one Arizona town between active living advocates and the city council, resulting in several “wins” this past fiscal year for biking, and initiatives to welcome many modes of transportation.  </a:t>
            </a:r>
          </a:p>
          <a:p>
            <a:pPr defTabSz="931774"/>
            <a:endParaRPr lang="en-US" baseline="0" dirty="0"/>
          </a:p>
          <a:p>
            <a:pPr defTabSz="931774"/>
            <a:r>
              <a:rPr lang="en-US" baseline="0" dirty="0"/>
              <a:t>[CLICK] Two key successes in Promotion of PA Resources reflected a three-year time horizon for policy, systems, and environment change – both the county that worked on trail building and the one that ultimately gained significant PA Resource support from the tribe built relationships and worked diligently for three years to achieve these goals in FY18.</a:t>
            </a:r>
          </a:p>
          <a:p>
            <a:pPr defTabSz="931774"/>
            <a:endParaRPr lang="en-US" baseline="0" dirty="0"/>
          </a:p>
          <a:p>
            <a:pPr defTabSz="931774"/>
            <a:r>
              <a:rPr lang="en-US" baseline="0" dirty="0"/>
              <a:t> [CLICK] Finally, FY18 saw more LIAs planning an supporting PA events for adults and youth – these included recurring events as well as PA clubs. Pictured are a family volleyball tournament in La Paz County and a walking club at a site in Pima County. </a:t>
            </a:r>
          </a:p>
          <a:p>
            <a:endParaRPr lang="en-US" dirty="0"/>
          </a:p>
        </p:txBody>
      </p:sp>
      <p:sp>
        <p:nvSpPr>
          <p:cNvPr id="4" name="Slide Number Placeholder 3"/>
          <p:cNvSpPr>
            <a:spLocks noGrp="1"/>
          </p:cNvSpPr>
          <p:nvPr>
            <p:ph type="sldNum" sz="quarter" idx="10"/>
          </p:nvPr>
        </p:nvSpPr>
        <p:spPr/>
        <p:txBody>
          <a:bodyPr/>
          <a:lstStyle/>
          <a:p>
            <a:pPr defTabSz="949478" eaLnBrk="1" fontAlgn="auto" hangingPunct="1">
              <a:spcBef>
                <a:spcPts val="0"/>
              </a:spcBef>
              <a:spcAft>
                <a:spcPts val="0"/>
              </a:spcAft>
              <a:defRPr/>
            </a:pPr>
            <a:fld id="{EB80C326-0A40-4996-A4A1-17A1BE72C69B}" type="slidenum">
              <a:rPr lang="en-US">
                <a:solidFill>
                  <a:prstClr val="black"/>
                </a:solidFill>
                <a:latin typeface="Calibri" panose="020F0502020204030204"/>
                <a:cs typeface="+mn-cs"/>
              </a:rPr>
              <a:pPr defTabSz="949478" eaLnBrk="1" fontAlgn="auto" hangingPunct="1">
                <a:spcBef>
                  <a:spcPts val="0"/>
                </a:spcBef>
                <a:spcAft>
                  <a:spcPts val="0"/>
                </a:spcAft>
                <a:defRPr/>
              </a:pPr>
              <a:t>29</a:t>
            </a:fld>
            <a:endParaRPr lang="en-US">
              <a:solidFill>
                <a:prstClr val="black"/>
              </a:solidFill>
              <a:latin typeface="Calibri" panose="020F0502020204030204"/>
              <a:cs typeface="+mn-cs"/>
            </a:endParaRPr>
          </a:p>
        </p:txBody>
      </p:sp>
    </p:spTree>
    <p:extLst>
      <p:ext uri="{BB962C8B-B14F-4D97-AF65-F5344CB8AC3E}">
        <p14:creationId xmlns:p14="http://schemas.microsoft.com/office/powerpoint/2010/main" val="2893665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Now it’s time for our party flair. Anyone who works with Local Wellness Policies, go ahead and put on your rubber bracelet!</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673B81-365F-4242-8736-D701725B8E80}" type="slidenum">
              <a:rPr lang="en-US" altLang="en-US" smtClean="0"/>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This is my favorite party flair. If you are working in Early Childhood, put on your blue head boppers!</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3A4FBC5-3077-47CD-B874-62D73024206A}" type="slidenum">
              <a:rPr lang="en-US" altLang="en-US" smtClean="0"/>
              <a:pPr/>
              <a:t>30</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In some instances, we had FY16 data to compare with FY18 data, so we assessed PSE changes for those matched sites. [CLICK] But many sites that were assessed in FY18 were new, so we’ll take a look at all FY18 data for the 57 sites measured to get a sense of some general patterns.</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66A6B2C3-A490-460E-8D61-BE4EB33EC666}" type="slidenum">
              <a:rPr lang="en-US" smtClean="0">
                <a:solidFill>
                  <a:prstClr val="black"/>
                </a:solidFill>
                <a:latin typeface="Calibri" panose="020F0502020204030204"/>
                <a:cs typeface="+mn-cs"/>
              </a:rPr>
              <a:pPr eaLnBrk="1" fontAlgn="auto" hangingPunct="1">
                <a:spcBef>
                  <a:spcPts val="0"/>
                </a:spcBef>
                <a:spcAft>
                  <a:spcPts val="0"/>
                </a:spcAft>
                <a:defRPr/>
              </a:pPr>
              <a:t>31</a:t>
            </a:fld>
            <a:endParaRPr lang="en-US">
              <a:solidFill>
                <a:prstClr val="black"/>
              </a:solidFill>
              <a:latin typeface="Calibri" panose="020F0502020204030204"/>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4DDE96D-F7C8-4FD8-A261-9D655BBEEE7D}" type="slidenum">
              <a:rPr lang="en-US" altLang="en-US" smtClean="0"/>
              <a:pPr/>
              <a:t>32</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ANSWER: DECREASED SLIGHTLY (DANCING CARROT)</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752937-76BF-4333-9B11-0B2D3F484049}" type="slidenum">
              <a:rPr lang="en-US" altLang="en-US" smtClean="0"/>
              <a:pPr/>
              <a:t>33</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Here are the results for Child Nutrition. FY16 scores are in gray, FY18 in blue. We calculated the mean scores for all ECEs and found no statistically significant changes in scores. Where there is only one circle, the scores did not change. There were small but non-significant decreases in Feeding Environment, Feeding Practices, Menus &amp; Variety, and Ed &amp; PD, [CLICK] and so the total mean score decreased. </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60A37E42-ACBD-42B1-9105-75C2719536E4}" type="slidenum">
              <a:rPr lang="en-US" smtClean="0">
                <a:solidFill>
                  <a:prstClr val="black"/>
                </a:solidFill>
                <a:latin typeface="Calibri" panose="020F0502020204030204"/>
                <a:cs typeface="+mn-cs"/>
              </a:rPr>
              <a:pPr eaLnBrk="1" fontAlgn="auto" hangingPunct="1">
                <a:spcBef>
                  <a:spcPts val="0"/>
                </a:spcBef>
                <a:spcAft>
                  <a:spcPts val="0"/>
                </a:spcAft>
                <a:defRPr/>
              </a:pPr>
              <a:t>34</a:t>
            </a:fld>
            <a:endParaRPr lang="en-US">
              <a:solidFill>
                <a:prstClr val="black"/>
              </a:solidFill>
              <a:latin typeface="Calibri" panose="020F0502020204030204"/>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rPr>
              <a:t>And here are the mean scores for Physical Activity. Again, </a:t>
            </a:r>
            <a:r>
              <a:rPr lang="en-US" altLang="en-US"/>
              <a:t>we found no statistically significant changes across the two years. [CLICK] The total mean score was nearly the same. [CLICK] We did find one statistically significant change for an item within the Education &amp; Professional Development section, but unfortunately that was a significant </a:t>
            </a:r>
            <a:r>
              <a:rPr lang="en-US" altLang="en-US" b="1" u="sng"/>
              <a:t>decrease</a:t>
            </a:r>
            <a:r>
              <a:rPr lang="en-US" altLang="en-US"/>
              <a:t> in the amount of education provided to children’s families about physical activity. If nothing else, this underscores the importance of having LIAs prioritize their work with ECEs. </a:t>
            </a:r>
          </a:p>
          <a:p>
            <a:pPr eaLnBrk="1" hangingPunct="1"/>
            <a:endParaRPr lang="en-US" altLang="en-US"/>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A0FAD63F-AC21-4F72-8A8F-CD0A81D1A840}" type="slidenum">
              <a:rPr lang="en-US" smtClean="0">
                <a:solidFill>
                  <a:prstClr val="black"/>
                </a:solidFill>
                <a:latin typeface="Calibri" panose="020F0502020204030204"/>
                <a:cs typeface="+mn-cs"/>
              </a:rPr>
              <a:pPr eaLnBrk="1" fontAlgn="auto" hangingPunct="1">
                <a:spcBef>
                  <a:spcPts val="0"/>
                </a:spcBef>
                <a:spcAft>
                  <a:spcPts val="0"/>
                </a:spcAft>
                <a:defRPr/>
              </a:pPr>
              <a:t>35</a:t>
            </a:fld>
            <a:endParaRPr lang="en-US">
              <a:solidFill>
                <a:prstClr val="black"/>
              </a:solidFill>
              <a:latin typeface="Calibri" panose="020F0502020204030204"/>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lnSpc>
                <a:spcPct val="107000"/>
              </a:lnSpc>
              <a:spcBef>
                <a:spcPct val="0"/>
              </a:spcBef>
              <a:spcAft>
                <a:spcPts val="815"/>
              </a:spcAft>
            </a:pPr>
            <a:r>
              <a:rPr lang="en-US" altLang="en-US">
                <a:solidFill>
                  <a:srgbClr val="262729"/>
                </a:solidFill>
                <a:latin typeface="Cambria" panose="02040503050406030204" pitchFamily="18" charset="0"/>
                <a:ea typeface="Calibri" panose="020F0502020204030204" pitchFamily="34" charset="0"/>
                <a:cs typeface="Times New Roman" panose="02020603050405020304" pitchFamily="18" charset="0"/>
              </a:rPr>
              <a:t>Now, in FY18 we actually received 104 Go NAP SACCs with 57 partner ECEs. </a:t>
            </a:r>
            <a:r>
              <a:rPr lang="en-US" altLang="en-US">
                <a:solidFill>
                  <a:srgbClr val="604C79"/>
                </a:solidFill>
                <a:latin typeface="Cambria" panose="02040503050406030204" pitchFamily="18" charset="0"/>
                <a:ea typeface="Calibri" panose="020F0502020204030204" pitchFamily="34" charset="0"/>
                <a:cs typeface="Times New Roman" panose="02020603050405020304" pitchFamily="18" charset="0"/>
              </a:rPr>
              <a:t>So how Did All ECEs Score in FY18? </a:t>
            </a:r>
          </a:p>
          <a:p>
            <a:pPr algn="just" eaLnBrk="1" hangingPunct="1">
              <a:lnSpc>
                <a:spcPct val="107000"/>
              </a:lnSpc>
              <a:spcBef>
                <a:spcPct val="0"/>
              </a:spcBef>
              <a:spcAft>
                <a:spcPts val="815"/>
              </a:spcAft>
            </a:pPr>
            <a:endParaRPr lang="en-US" altLang="en-US">
              <a:solidFill>
                <a:srgbClr val="604C79"/>
              </a:solidFill>
              <a:latin typeface="Cambria" panose="02040503050406030204" pitchFamily="18" charset="0"/>
              <a:ea typeface="Calibri" panose="020F0502020204030204" pitchFamily="34" charset="0"/>
              <a:cs typeface="Times New Roman" panose="02020603050405020304" pitchFamily="18" charset="0"/>
            </a:endParaRPr>
          </a:p>
          <a:p>
            <a:pPr algn="just" eaLnBrk="1" hangingPunct="1">
              <a:lnSpc>
                <a:spcPct val="107000"/>
              </a:lnSpc>
              <a:spcBef>
                <a:spcPct val="0"/>
              </a:spcBef>
              <a:spcAft>
                <a:spcPts val="815"/>
              </a:spcAft>
            </a:pPr>
            <a:r>
              <a:rPr lang="en-US" altLang="en-US">
                <a:solidFill>
                  <a:srgbClr val="262729"/>
                </a:solidFill>
                <a:latin typeface="Cambria" panose="02040503050406030204" pitchFamily="18" charset="0"/>
                <a:ea typeface="Calibri" panose="020F0502020204030204" pitchFamily="34" charset="0"/>
                <a:cs typeface="Times New Roman" panose="02020603050405020304" pitchFamily="18" charset="0"/>
              </a:rPr>
              <a:t>[CLICK] Mean section and total scores for Child Nutrition were generally high, although Education &amp; PD and Policy [CLICK] (shown here in pink) scored lower.  [CLICK] Overall, the physical activity scores are lower than the nutrition scores. Again we see the Education &amp; PD and Policy scored low. [CLICK] But with PA, we also see Time Provided and Indoor Play Environment with lower scores. Time Provided was the only topic that scored below a 3.</a:t>
            </a:r>
            <a:endParaRPr lang="en-US" altLang="en-US">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351FC778-A372-4C49-9F65-466031E508CA}" type="slidenum">
              <a:rPr lang="en-US" smtClean="0">
                <a:solidFill>
                  <a:prstClr val="black"/>
                </a:solidFill>
                <a:latin typeface="Calibri" panose="020F0502020204030204"/>
                <a:cs typeface="+mn-cs"/>
              </a:rPr>
              <a:pPr eaLnBrk="1" fontAlgn="auto" hangingPunct="1">
                <a:spcBef>
                  <a:spcPts val="0"/>
                </a:spcBef>
                <a:spcAft>
                  <a:spcPts val="0"/>
                </a:spcAft>
                <a:defRPr/>
              </a:pPr>
              <a:t>36</a:t>
            </a:fld>
            <a:endParaRPr lang="en-US">
              <a:solidFill>
                <a:prstClr val="black"/>
              </a:solidFill>
              <a:latin typeface="Calibri" panose="020F0502020204030204"/>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There was also good news for Early Childhood, much of which we learned from LIAs’ semi-annual report narratives. Here’s one of a handful of impressive success stories. In trying to influence more ECEs, the UA Yavapai initiated a collaboration with the Northern Arizona Council of Governments Head Start branch and three other LIAs: UA Navajo/Apache, the Coconino HD, and the Navajo/Apache HD. [read quote starting at second sentence] [CLICK] And here is a picture of the well-attended training. So once again, we can celebrate!</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F7F99B1E-FB35-46C3-85EF-F9BEDB5982A9}" type="slidenum">
              <a:rPr lang="en-US" smtClean="0">
                <a:solidFill>
                  <a:prstClr val="black"/>
                </a:solidFill>
                <a:latin typeface="Calibri" panose="020F0502020204030204"/>
                <a:cs typeface="+mn-cs"/>
              </a:rPr>
              <a:pPr eaLnBrk="1" fontAlgn="auto" hangingPunct="1">
                <a:spcBef>
                  <a:spcPts val="0"/>
                </a:spcBef>
                <a:spcAft>
                  <a:spcPts val="0"/>
                </a:spcAft>
                <a:defRPr/>
              </a:pPr>
              <a:t>37</a:t>
            </a:fld>
            <a:endParaRPr lang="en-US">
              <a:solidFill>
                <a:prstClr val="black"/>
              </a:solidFill>
              <a:latin typeface="Calibri" panose="020F0502020204030204"/>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If you are working in a Food Systems coalition, or in healthy retail or farm to institution, put on your flair!</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3A4FBC5-3077-47CD-B874-62D73024206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97564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aseline="0" dirty="0"/>
              <a:t>W</a:t>
            </a:r>
            <a:r>
              <a:rPr lang="en-US" dirty="0"/>
              <a:t>e</a:t>
            </a:r>
            <a:r>
              <a:rPr lang="en-US" baseline="0" dirty="0"/>
              <a:t> used the Wilder scores to a</a:t>
            </a:r>
            <a:r>
              <a:rPr lang="en-US" dirty="0"/>
              <a:t>ssess changes in</a:t>
            </a:r>
            <a:r>
              <a:rPr lang="en-US" baseline="0" dirty="0"/>
              <a:t> coalition strengths</a:t>
            </a:r>
            <a:r>
              <a:rPr lang="en-US" dirty="0"/>
              <a:t> from [CLICK] FY16-18 for AZ Health Zone-supported coalitions across Arizona. (read FY16) LIAs</a:t>
            </a:r>
            <a:r>
              <a:rPr lang="en-US" baseline="0" dirty="0"/>
              <a:t> were encouraged to share back the Wilder recommendations document (to their comfort level) with their coalition partners; in some cases this took the form of  use of the Wilder recommendations in strategic planning for the coalition. [CLICK] In FY17…</a:t>
            </a:r>
            <a:r>
              <a:rPr lang="en-US" dirty="0"/>
              <a:t>(read FY17) </a:t>
            </a:r>
          </a:p>
          <a:p>
            <a:endParaRPr lang="en-US" dirty="0"/>
          </a:p>
          <a:p>
            <a:r>
              <a:rPr lang="en-US" dirty="0"/>
              <a:t>In FY18 the same 3 FS coalitions were assessed.</a:t>
            </a:r>
            <a:r>
              <a:rPr lang="en-US" baseline="0" dirty="0"/>
              <a:t> And, in FY18 we also gained 2 new FS coalitions. </a:t>
            </a:r>
            <a:endParaRPr lang="en-US" dirty="0"/>
          </a:p>
          <a:p>
            <a:endParaRPr lang="en-US" dirty="0"/>
          </a:p>
          <a:p>
            <a:endParaRPr lang="en-US" dirty="0"/>
          </a:p>
          <a:p>
            <a:pPr eaLnBrk="1" hangingPunct="1"/>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FF1080-8798-493A-8E72-87BCFC6CF2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4507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Our methods were pretty straightforward: we assessed changes in LWPs from FY16-18 for AZ Health Zone-supported school districts across Arizona. (read FY16) One unique feature of our methods was that the FY16 assessment also served as part of the PSE intervention! (read FY17) (read FY18).</a:t>
            </a:r>
          </a:p>
          <a:p>
            <a:pPr eaLnBrk="1" hangingPunct="1"/>
            <a:endParaRPr lang="en-US" altLang="en-US" dirty="0"/>
          </a:p>
          <a:p>
            <a:pPr eaLnBrk="1" hangingPunct="1"/>
            <a:endParaRPr lang="en-US" altLang="en-US" dirty="0"/>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9AFF1080-8798-493A-8E72-87BCFC6CF219}" type="slidenum">
              <a:rPr lang="en-US" smtClean="0">
                <a:solidFill>
                  <a:prstClr val="black"/>
                </a:solidFill>
                <a:latin typeface="Calibri" panose="020F0502020204030204"/>
                <a:cs typeface="+mn-cs"/>
              </a:rPr>
              <a:pPr eaLnBrk="1" fontAlgn="auto" hangingPunct="1">
                <a:spcBef>
                  <a:spcPts val="0"/>
                </a:spcBef>
                <a:spcAft>
                  <a:spcPts val="0"/>
                </a:spcAft>
                <a:defRPr/>
              </a:pPr>
              <a:t>4</a:t>
            </a:fld>
            <a:endParaRPr lang="en-US">
              <a:solidFill>
                <a:prstClr val="black"/>
              </a:solidFill>
              <a:latin typeface="Calibri" panose="020F0502020204030204"/>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at the four repeating coalitions, </a:t>
            </a:r>
            <a:r>
              <a:rPr lang="en-US" baseline="0" dirty="0"/>
              <a:t>coalition members observed a significant increase in the history of collaboration [CLICK 1] in the community, which is not too surprising since by FY18 their coalitions had been operating for at least two years.  </a:t>
            </a:r>
          </a:p>
          <a:p>
            <a:endParaRPr lang="en-US" baseline="0" dirty="0"/>
          </a:p>
          <a:p>
            <a:r>
              <a:rPr lang="en-US" baseline="0" dirty="0"/>
              <a:t>A bit more surprising, perhaps, was that coalition members felt significantly more positive about the coalition having sufficient resources to get the job done, which was generally a lower-scoring factor in both FY16 and FY18, but coalition members who had worked together longer on active living coalitions reported more positively on it.</a:t>
            </a:r>
          </a:p>
          <a:p>
            <a:endParaRPr lang="en-US" baseline="0" dirty="0"/>
          </a:p>
          <a:p>
            <a:r>
              <a:rPr lang="en-US" baseline="0" dirty="0"/>
              <a:t>Coalition members also scored some factors lower– specifically, [CLICK 3] they felt less strongly that individuals </a:t>
            </a:r>
            <a:r>
              <a:rPr lang="en-US" u="sng" baseline="0" dirty="0"/>
              <a:t>at all levels </a:t>
            </a:r>
            <a:r>
              <a:rPr lang="en-US" baseline="0" dirty="0"/>
              <a:t>of their organization were involved in coalition work, and that the coalition could benefit from participation from a broader cross-section of the community.  </a:t>
            </a:r>
            <a:endParaRPr lang="en-US" dirty="0"/>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EB80C326-0A40-4996-A4A1-17A1BE72C69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27178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ANSWER: During Recess &amp; After School!</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EAF075E-8C97-4F03-BB77-ECBF1DFAB96B}"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27497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FY18, among new AL coalitions surveyed with Wilder, Coalition members valued the process of collaboration (finding it to be in their self-interest) and</a:t>
            </a:r>
            <a:r>
              <a:rPr lang="en-US" baseline="0" dirty="0"/>
              <a:t> flexibility, and perceived their coalition to have a unique purpose and be operating in a favorable political &amp; social climate.  Lowest scoring success factors included sufficient funds, staff, materials and time, an appropriate cross-section of members, and the development of clear roles and policy guidelines within the coalition. </a:t>
            </a:r>
          </a:p>
          <a:p>
            <a:endParaRPr lang="en-US" baseline="0" dirty="0"/>
          </a:p>
          <a:p>
            <a:r>
              <a:rPr lang="en-US" baseline="0" dirty="0"/>
              <a:t>It’s worth noting that these results are nearly identical to the AL coalition results from FY16 in terms of the factors identified as highest and lowest scoring.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80C326-0A40-4996-A4A1-17A1BE72C6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98221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If you are working in a Food Systems coalition, or in healthy retail or farm to institution, put on your flair!</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3A4FBC5-3077-47CD-B874-62D73024206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625578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Answer: IEC!</a:t>
            </a:r>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B634AF-601F-466E-8C8D-A4CB06A5F3E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8370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it comes to considering this first wave of</a:t>
            </a:r>
            <a:r>
              <a:rPr lang="en-US" baseline="0" dirty="0"/>
              <a:t> outcomes in context of the upcoming RFGA for FY21, we found ourselves pondering the following opportunities and issues with respect to using this evaluation to inform decision-making and enhance programming. We will dive into each topic more in our second hour of deep dives for each focus area.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80C326-0A40-4996-A4A1-17A1BE72C6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5277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80C326-0A40-4996-A4A1-17A1BE72C6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733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The WellSAT tool we used to measure the quality of policies gives two scores. [CLICK, read] [CLICK, read]</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95702B42-C1A6-464D-BB88-F0FCF5F39CB2}" type="slidenum">
              <a:rPr lang="en-US" smtClean="0">
                <a:solidFill>
                  <a:prstClr val="black"/>
                </a:solidFill>
                <a:latin typeface="Calibri" panose="020F0502020204030204"/>
                <a:cs typeface="+mn-cs"/>
              </a:rPr>
              <a:pPr eaLnBrk="1" fontAlgn="auto" hangingPunct="1">
                <a:spcBef>
                  <a:spcPts val="0"/>
                </a:spcBef>
                <a:spcAft>
                  <a:spcPts val="0"/>
                </a:spcAft>
                <a:defRPr/>
              </a:pPr>
              <a:t>5</a:t>
            </a:fld>
            <a:endParaRPr lang="en-US">
              <a:solidFill>
                <a:prstClr val="black"/>
              </a:solidFill>
              <a:latin typeface="Calibri" panose="020F0502020204030204"/>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Answer: IEC!</a:t>
            </a:r>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57066" indent="-291179">
              <a:defRPr>
                <a:solidFill>
                  <a:schemeClr val="tx1"/>
                </a:solidFill>
                <a:latin typeface="Arial" panose="020B0604020202020204" pitchFamily="34" charset="0"/>
                <a:cs typeface="Arial" panose="020B0604020202020204" pitchFamily="34" charset="0"/>
              </a:defRPr>
            </a:lvl2pPr>
            <a:lvl3pPr marL="1164717" indent="-232943">
              <a:defRPr>
                <a:solidFill>
                  <a:schemeClr val="tx1"/>
                </a:solidFill>
                <a:latin typeface="Arial" panose="020B0604020202020204" pitchFamily="34" charset="0"/>
                <a:cs typeface="Arial" panose="020B0604020202020204" pitchFamily="34" charset="0"/>
              </a:defRPr>
            </a:lvl3pPr>
            <a:lvl4pPr marL="1630604" indent="-232943">
              <a:defRPr>
                <a:solidFill>
                  <a:schemeClr val="tx1"/>
                </a:solidFill>
                <a:latin typeface="Arial" panose="020B0604020202020204" pitchFamily="34" charset="0"/>
                <a:cs typeface="Arial" panose="020B0604020202020204" pitchFamily="34" charset="0"/>
              </a:defRPr>
            </a:lvl4pPr>
            <a:lvl5pPr marL="2096491" indent="-232943">
              <a:defRPr>
                <a:solidFill>
                  <a:schemeClr val="tx1"/>
                </a:solidFill>
                <a:latin typeface="Arial" panose="020B0604020202020204" pitchFamily="34" charset="0"/>
                <a:cs typeface="Arial" panose="020B0604020202020204" pitchFamily="34" charset="0"/>
              </a:defRPr>
            </a:lvl5pPr>
            <a:lvl6pPr marL="2562377"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8264"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94151"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60038" indent="-23294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9B634AF-601F-466E-8C8D-A4CB06A5F3EC}" type="slidenum">
              <a:rPr lang="en-US" altLang="en-US" smtClean="0"/>
              <a:pPr/>
              <a:t>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Here are the results for Comprehensiveness. We calculated the mean scores for the 57 LWPs and found an overall increase in total comprehensiveness from 56 to 68 across the two years. This increase was very highly significant.  </a:t>
            </a:r>
          </a:p>
          <a:p>
            <a:pPr eaLnBrk="1" hangingPunct="1"/>
            <a:endParaRPr lang="en-US" altLang="en-US" dirty="0"/>
          </a:p>
          <a:p>
            <a:pPr eaLnBrk="1" hangingPunct="1"/>
            <a:r>
              <a:rPr lang="en-US" altLang="en-US" dirty="0"/>
              <a:t>By section [CLICK], we also saw very highly significant increases in scores for policies covering school meals, competitive foods &amp; drinks, PE and physical activity, wellness promotion &amp; marketing, and implementation/evaluation/communication. The only place we did not see an increase [CLICK] was Nutrition Ed, which as you can see was already very high at pre.</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4780E509-4B39-4E52-9420-31226BCCBB85}" type="slidenum">
              <a:rPr lang="en-US" smtClean="0">
                <a:solidFill>
                  <a:prstClr val="black"/>
                </a:solidFill>
                <a:latin typeface="Calibri" panose="020F0502020204030204"/>
                <a:cs typeface="+mn-cs"/>
              </a:rPr>
              <a:pPr eaLnBrk="1" fontAlgn="auto" hangingPunct="1">
                <a:spcBef>
                  <a:spcPts val="0"/>
                </a:spcBef>
                <a:spcAft>
                  <a:spcPts val="0"/>
                </a:spcAft>
                <a:defRPr/>
              </a:pPr>
              <a:t>7</a:t>
            </a:fld>
            <a:endParaRPr lang="en-US">
              <a:solidFill>
                <a:prstClr val="black"/>
              </a:solidFill>
              <a:latin typeface="Calibri" panose="020F0502020204030204"/>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olidFill>
                  <a:srgbClr val="000000"/>
                </a:solidFill>
              </a:rPr>
              <a:t>And here are the mean scores for Strength. Overall, the strength scores are lower than the comprehensiveness scores, which we expect because in order to address something well, it has to be addressed in the first place.  </a:t>
            </a:r>
          </a:p>
          <a:p>
            <a:pPr eaLnBrk="1" hangingPunct="1">
              <a:spcBef>
                <a:spcPct val="0"/>
              </a:spcBef>
            </a:pPr>
            <a:endParaRPr lang="en-US" altLang="en-US">
              <a:solidFill>
                <a:srgbClr val="000000"/>
              </a:solidFill>
            </a:endParaRPr>
          </a:p>
          <a:p>
            <a:pPr eaLnBrk="1" hangingPunct="1">
              <a:spcBef>
                <a:spcPct val="0"/>
              </a:spcBef>
            </a:pPr>
            <a:r>
              <a:rPr lang="en-US" altLang="en-US">
                <a:solidFill>
                  <a:srgbClr val="000000"/>
                </a:solidFill>
              </a:rPr>
              <a:t>Again, we found an increase in total strength from 28 to 41 that was very highly significant.  And [CLICK], we saw highly significant increases in scores for all sections. </a:t>
            </a:r>
          </a:p>
          <a:p>
            <a:pPr eaLnBrk="1" hangingPunct="1"/>
            <a:endParaRPr lang="en-US" altLang="en-US"/>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BB83BB42-CFEE-4224-B2F9-EDC1920A6DCF}" type="slidenum">
              <a:rPr lang="en-US" smtClean="0">
                <a:solidFill>
                  <a:prstClr val="black"/>
                </a:solidFill>
                <a:latin typeface="Calibri" panose="020F0502020204030204"/>
                <a:cs typeface="+mn-cs"/>
              </a:rPr>
              <a:pPr eaLnBrk="1" fontAlgn="auto" hangingPunct="1">
                <a:spcBef>
                  <a:spcPts val="0"/>
                </a:spcBef>
                <a:spcAft>
                  <a:spcPts val="0"/>
                </a:spcAft>
                <a:defRPr/>
              </a:pPr>
              <a:t>8</a:t>
            </a:fld>
            <a:endParaRPr lang="en-US">
              <a:solidFill>
                <a:prstClr val="black"/>
              </a:solidFill>
              <a:latin typeface="Calibri" panose="020F0502020204030204"/>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But you might be asking, what role did SNAP-Ed play in these changes? We know that in 2016, a federal Final Rule strengthened wellness policy requirements, and the ADE then started paying more attention to those new requirements during administrative reviews. So we would expect policies to improve. But lucky for us, we also have qualitative data from the local agency semi-annual report narratives. When we examined the SARNs and ADE administrative reviews, we found substantial evidence that you did indeed use the FY16 results and recommendations with districts to improve policies.</a:t>
            </a:r>
          </a:p>
          <a:p>
            <a:pPr eaLnBrk="1" hangingPunct="1"/>
            <a:endParaRPr lang="en-US" altLang="en-US"/>
          </a:p>
          <a:p>
            <a:pPr eaLnBrk="1" hangingPunct="1"/>
            <a:r>
              <a:rPr lang="en-US" altLang="en-US"/>
              <a:t>Here’s a summary of how your support appeared to work in conjunction with the ADE’s influence and the Federal Final Rule.  [CLICK] You built relationships with districts and provided support for LWP review and revision. The stronger those relationships became, the more LWP support you were able to provide. [CLICK] In addition, the more you built those relationships, the more districts expressed their interest in revising LWPs. [CLICK] Your support for LWP revision also generated more district interest in making revisions, and district interest generated more of your support.  [CLICK] And that meant that districts improved their LWPs with your support. </a:t>
            </a:r>
          </a:p>
          <a:p>
            <a:pPr eaLnBrk="1" hangingPunct="1"/>
            <a:endParaRPr lang="en-US" altLang="en-US"/>
          </a:p>
          <a:p>
            <a:pPr eaLnBrk="1" hangingPunct="1"/>
            <a:r>
              <a:rPr lang="en-US" altLang="en-US"/>
              <a:t>At the same time, [CLICK] we saw that the final rule and the ADE also influenced change, but as you can see here with the thinner arrows, on their own, the final rule and ADE were somewhat weak influences. [CLICK] However, when you leveraged those influences in your relationship building and LWP support to districts, they strengthened your ability to support change.</a:t>
            </a:r>
          </a:p>
          <a:p>
            <a:pPr eaLnBrk="1" hangingPunct="1"/>
            <a:endParaRPr lang="en-US" altLang="en-US"/>
          </a:p>
          <a:p>
            <a:pPr eaLnBrk="1" hangingPunct="1"/>
            <a:r>
              <a:rPr lang="en-US" altLang="en-US"/>
              <a:t>So, [CLICK] kudos to all LIAs who helped to improve district wellness policies over the past few years!</a:t>
            </a:r>
          </a:p>
        </p:txBody>
      </p:sp>
      <p:sp>
        <p:nvSpPr>
          <p:cNvPr id="4" name="Slide Number Placeholder 3"/>
          <p:cNvSpPr>
            <a:spLocks noGrp="1"/>
          </p:cNvSpPr>
          <p:nvPr>
            <p:ph type="sldNum" sz="quarter" idx="5"/>
          </p:nvPr>
        </p:nvSpPr>
        <p:spPr/>
        <p:txBody>
          <a:bodyPr/>
          <a:lstStyle/>
          <a:p>
            <a:pPr eaLnBrk="1" fontAlgn="auto" hangingPunct="1">
              <a:spcBef>
                <a:spcPts val="0"/>
              </a:spcBef>
              <a:spcAft>
                <a:spcPts val="0"/>
              </a:spcAft>
              <a:defRPr/>
            </a:pPr>
            <a:fld id="{E5AFD844-D69D-4439-B46C-0D0CF9A3DCD5}" type="slidenum">
              <a:rPr lang="en-US" smtClean="0">
                <a:solidFill>
                  <a:prstClr val="black"/>
                </a:solidFill>
                <a:latin typeface="Calibri" panose="020F0502020204030204"/>
                <a:cs typeface="+mn-cs"/>
              </a:rPr>
              <a:pPr eaLnBrk="1" fontAlgn="auto" hangingPunct="1">
                <a:spcBef>
                  <a:spcPts val="0"/>
                </a:spcBef>
                <a:spcAft>
                  <a:spcPts val="0"/>
                </a:spcAft>
                <a:defRPr/>
              </a:pPr>
              <a:t>9</a:t>
            </a:fld>
            <a:endParaRPr lang="en-US">
              <a:solidFill>
                <a:prstClr val="black"/>
              </a:solidFill>
              <a:latin typeface="Calibri" panose="020F0502020204030204"/>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DDFF2B0-644F-4E4E-B4A4-B261FB8C74F4}" type="slidenum">
              <a:rPr lang="es-ES" altLang="en-US"/>
              <a:pPr>
                <a:defRPr/>
              </a:pPr>
              <a:t>‹#›</a:t>
            </a:fld>
            <a:endParaRPr lang="es-ES" altLang="en-US"/>
          </a:p>
        </p:txBody>
      </p:sp>
    </p:spTree>
    <p:extLst>
      <p:ext uri="{BB962C8B-B14F-4D97-AF65-F5344CB8AC3E}">
        <p14:creationId xmlns:p14="http://schemas.microsoft.com/office/powerpoint/2010/main" val="1054703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96CD727-52D2-4594-8C43-8D8756848B0A}" type="slidenum">
              <a:rPr lang="es-ES" altLang="en-US"/>
              <a:pPr>
                <a:defRPr/>
              </a:pPr>
              <a:t>‹#›</a:t>
            </a:fld>
            <a:endParaRPr lang="es-ES" altLang="en-US"/>
          </a:p>
        </p:txBody>
      </p:sp>
    </p:spTree>
    <p:extLst>
      <p:ext uri="{BB962C8B-B14F-4D97-AF65-F5344CB8AC3E}">
        <p14:creationId xmlns:p14="http://schemas.microsoft.com/office/powerpoint/2010/main" val="886327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DF4C287-98AB-43F7-8798-A91171325415}" type="slidenum">
              <a:rPr lang="es-ES" altLang="en-US"/>
              <a:pPr>
                <a:defRPr/>
              </a:pPr>
              <a:t>‹#›</a:t>
            </a:fld>
            <a:endParaRPr lang="es-ES" altLang="en-US"/>
          </a:p>
        </p:txBody>
      </p:sp>
    </p:spTree>
    <p:extLst>
      <p:ext uri="{BB962C8B-B14F-4D97-AF65-F5344CB8AC3E}">
        <p14:creationId xmlns:p14="http://schemas.microsoft.com/office/powerpoint/2010/main" val="623140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2"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2"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a:defRPr/>
            </a:pPr>
            <a:fld id="{75DDDAB9-749A-48CD-A229-9B5C76793913}"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1D5D2C-DBEA-4F9C-BCBD-F555B488D322}" type="slidenum">
              <a:rPr lang="en-US"/>
              <a:pPr>
                <a:defRPr/>
              </a:pPr>
              <a:t>‹#›</a:t>
            </a:fld>
            <a:endParaRPr lang="en-US"/>
          </a:p>
        </p:txBody>
      </p:sp>
    </p:spTree>
    <p:extLst>
      <p:ext uri="{BB962C8B-B14F-4D97-AF65-F5344CB8AC3E}">
        <p14:creationId xmlns:p14="http://schemas.microsoft.com/office/powerpoint/2010/main" val="1483086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9"/>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CF94662A-40F2-4DEA-86EB-66FEF318FA4D}"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A9A420-66AE-41A2-993F-1FCE748A285A}" type="slidenum">
              <a:rPr lang="en-US"/>
              <a:pPr>
                <a:defRPr/>
              </a:pPr>
              <a:t>‹#›</a:t>
            </a:fld>
            <a:endParaRPr lang="en-US"/>
          </a:p>
        </p:txBody>
      </p:sp>
    </p:spTree>
    <p:extLst>
      <p:ext uri="{BB962C8B-B14F-4D97-AF65-F5344CB8AC3E}">
        <p14:creationId xmlns:p14="http://schemas.microsoft.com/office/powerpoint/2010/main" val="3696524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4"/>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4" y="1138429"/>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E7B1AF77-2134-42A4-A5C4-A65A768588C8}"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662285-9AC4-455C-9507-D90F60D30863}" type="slidenum">
              <a:rPr lang="en-US"/>
              <a:pPr>
                <a:defRPr/>
              </a:pPr>
              <a:t>‹#›</a:t>
            </a:fld>
            <a:endParaRPr lang="en-US"/>
          </a:p>
        </p:txBody>
      </p:sp>
    </p:spTree>
    <p:extLst>
      <p:ext uri="{BB962C8B-B14F-4D97-AF65-F5344CB8AC3E}">
        <p14:creationId xmlns:p14="http://schemas.microsoft.com/office/powerpoint/2010/main" val="3203031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C00CF723-B616-4133-B218-21461C17E9DA}"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C5A1FD-ED29-4409-B811-60760FB562C8}" type="slidenum">
              <a:rPr lang="en-US"/>
              <a:pPr>
                <a:defRPr/>
              </a:pPr>
              <a:t>‹#›</a:t>
            </a:fld>
            <a:endParaRPr lang="en-US"/>
          </a:p>
        </p:txBody>
      </p:sp>
    </p:spTree>
    <p:extLst>
      <p:ext uri="{BB962C8B-B14F-4D97-AF65-F5344CB8AC3E}">
        <p14:creationId xmlns:p14="http://schemas.microsoft.com/office/powerpoint/2010/main" val="10607817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8"/>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1D34D60-7FAC-4599-A386-AB44996FF2BF}"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7CD85C-8AC9-4DBF-A50E-85E5E426E493}" type="slidenum">
              <a:rPr lang="en-US"/>
              <a:pPr>
                <a:defRPr/>
              </a:pPr>
              <a:t>‹#›</a:t>
            </a:fld>
            <a:endParaRPr lang="en-US"/>
          </a:p>
        </p:txBody>
      </p:sp>
    </p:spTree>
    <p:extLst>
      <p:ext uri="{BB962C8B-B14F-4D97-AF65-F5344CB8AC3E}">
        <p14:creationId xmlns:p14="http://schemas.microsoft.com/office/powerpoint/2010/main" val="1372783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2"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2"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lvl1pPr>
              <a:defRPr/>
            </a:lvl1pPr>
          </a:lstStyle>
          <a:p>
            <a:pPr>
              <a:defRPr/>
            </a:pPr>
            <a:fld id="{46A7F5D0-2D44-4F0F-9370-BB137984207F}" type="datetimeFigureOut">
              <a:rPr lang="en-US"/>
              <a:pPr>
                <a:defRPr/>
              </a:pPr>
              <a:t>10/2/2019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CEE2AAC-28F1-4112-BF72-B8DC7EA7EECF}" type="slidenum">
              <a:rPr lang="en-US"/>
              <a:pPr>
                <a:defRPr/>
              </a:pPr>
              <a:t>‹#›</a:t>
            </a:fld>
            <a:endParaRPr lang="en-US"/>
          </a:p>
        </p:txBody>
      </p:sp>
    </p:spTree>
    <p:extLst>
      <p:ext uri="{BB962C8B-B14F-4D97-AF65-F5344CB8AC3E}">
        <p14:creationId xmlns:p14="http://schemas.microsoft.com/office/powerpoint/2010/main" val="17161470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C24B554-CA94-4DD1-9BDB-AA875D857D81}" type="datetimeFigureOut">
              <a:rPr lang="en-US"/>
              <a:pPr>
                <a:defRPr/>
              </a:pPr>
              <a:t>10/2/2019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1BB3291-74CB-44AF-A8D3-FC622349A6D5}" type="slidenum">
              <a:rPr lang="en-US"/>
              <a:pPr>
                <a:defRPr/>
              </a:pPr>
              <a:t>‹#›</a:t>
            </a:fld>
            <a:endParaRPr lang="en-US"/>
          </a:p>
        </p:txBody>
      </p:sp>
    </p:spTree>
    <p:extLst>
      <p:ext uri="{BB962C8B-B14F-4D97-AF65-F5344CB8AC3E}">
        <p14:creationId xmlns:p14="http://schemas.microsoft.com/office/powerpoint/2010/main" val="57050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FC962CF-F74D-456F-8AC8-D2E42843F198}" type="datetimeFigureOut">
              <a:rPr lang="en-US"/>
              <a:pPr>
                <a:defRPr/>
              </a:pPr>
              <a:t>10/2/2019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8D33938-1B9A-408B-B565-E4764D399CA9}" type="slidenum">
              <a:rPr lang="en-US"/>
              <a:pPr>
                <a:defRPr/>
              </a:pPr>
              <a:t>‹#›</a:t>
            </a:fld>
            <a:endParaRPr lang="en-US"/>
          </a:p>
        </p:txBody>
      </p:sp>
    </p:spTree>
    <p:extLst>
      <p:ext uri="{BB962C8B-B14F-4D97-AF65-F5344CB8AC3E}">
        <p14:creationId xmlns:p14="http://schemas.microsoft.com/office/powerpoint/2010/main" val="2762530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44EB6D9-68DB-4957-A1CF-CE9779D40822}" type="slidenum">
              <a:rPr lang="es-ES" altLang="en-US"/>
              <a:pPr>
                <a:defRPr/>
              </a:pPr>
              <a:t>‹#›</a:t>
            </a:fld>
            <a:endParaRPr lang="es-ES" altLang="en-US"/>
          </a:p>
        </p:txBody>
      </p:sp>
    </p:spTree>
    <p:extLst>
      <p:ext uri="{BB962C8B-B14F-4D97-AF65-F5344CB8AC3E}">
        <p14:creationId xmlns:p14="http://schemas.microsoft.com/office/powerpoint/2010/main" val="5524547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F5520A3-830E-4DAD-B011-B8C996C0CD31}"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A20340A-165B-42F5-9693-72D636A70288}" type="slidenum">
              <a:rPr lang="en-US"/>
              <a:pPr>
                <a:defRPr/>
              </a:pPr>
              <a:t>‹#›</a:t>
            </a:fld>
            <a:endParaRPr lang="en-US"/>
          </a:p>
        </p:txBody>
      </p:sp>
    </p:spTree>
    <p:extLst>
      <p:ext uri="{BB962C8B-B14F-4D97-AF65-F5344CB8AC3E}">
        <p14:creationId xmlns:p14="http://schemas.microsoft.com/office/powerpoint/2010/main" val="29334295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3299D9E-5AA5-4547-9B27-2190ED79A14F}"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AE0034-EC05-4BEF-8557-2268AFA1E1C5}" type="slidenum">
              <a:rPr lang="en-US"/>
              <a:pPr>
                <a:defRPr/>
              </a:pPr>
              <a:t>‹#›</a:t>
            </a:fld>
            <a:endParaRPr lang="en-US"/>
          </a:p>
        </p:txBody>
      </p:sp>
    </p:spTree>
    <p:extLst>
      <p:ext uri="{BB962C8B-B14F-4D97-AF65-F5344CB8AC3E}">
        <p14:creationId xmlns:p14="http://schemas.microsoft.com/office/powerpoint/2010/main" val="10474718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20183A9A-5F18-48FB-B92A-4C0395862069}"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5C5D56-E7B3-40D7-82B6-078EA96D3CCD}" type="slidenum">
              <a:rPr lang="en-US"/>
              <a:pPr>
                <a:defRPr/>
              </a:pPr>
              <a:t>‹#›</a:t>
            </a:fld>
            <a:endParaRPr lang="en-US"/>
          </a:p>
        </p:txBody>
      </p:sp>
    </p:spTree>
    <p:extLst>
      <p:ext uri="{BB962C8B-B14F-4D97-AF65-F5344CB8AC3E}">
        <p14:creationId xmlns:p14="http://schemas.microsoft.com/office/powerpoint/2010/main" val="1174241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208D957-0323-40F6-9C64-B83DADC4E9F0}"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9A26EF-5D75-4AEF-B937-E8500B3078AA}" type="slidenum">
              <a:rPr lang="en-US"/>
              <a:pPr>
                <a:defRPr/>
              </a:pPr>
              <a:t>‹#›</a:t>
            </a:fld>
            <a:endParaRPr lang="en-US"/>
          </a:p>
        </p:txBody>
      </p:sp>
    </p:spTree>
    <p:extLst>
      <p:ext uri="{BB962C8B-B14F-4D97-AF65-F5344CB8AC3E}">
        <p14:creationId xmlns:p14="http://schemas.microsoft.com/office/powerpoint/2010/main" val="20495753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2"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2"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354DF8E-0A74-447D-8EFF-B0E5C595509F}"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1F51EF0-22C7-45FC-937E-CD582777F4D1}" type="slidenum">
              <a:rPr lang="en-US"/>
              <a:pPr>
                <a:defRPr/>
              </a:pPr>
              <a:t>‹#›</a:t>
            </a:fld>
            <a:endParaRPr lang="en-US"/>
          </a:p>
        </p:txBody>
      </p:sp>
    </p:spTree>
    <p:extLst>
      <p:ext uri="{BB962C8B-B14F-4D97-AF65-F5344CB8AC3E}">
        <p14:creationId xmlns:p14="http://schemas.microsoft.com/office/powerpoint/2010/main" val="42382844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9"/>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819C3B76-DF05-48C5-ADE4-8ED2EC230039}"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80E94E8-45B2-4203-A963-12FFBAF95EEF}" type="slidenum">
              <a:rPr lang="en-US"/>
              <a:pPr>
                <a:defRPr/>
              </a:pPr>
              <a:t>‹#›</a:t>
            </a:fld>
            <a:endParaRPr lang="en-US"/>
          </a:p>
        </p:txBody>
      </p:sp>
    </p:spTree>
    <p:extLst>
      <p:ext uri="{BB962C8B-B14F-4D97-AF65-F5344CB8AC3E}">
        <p14:creationId xmlns:p14="http://schemas.microsoft.com/office/powerpoint/2010/main" val="22012121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4"/>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4" y="1138429"/>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D98D5359-AD63-4B4B-833D-49A4DA21E9E8}"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F58623-F010-46D9-B0D1-A3EE85392686}" type="slidenum">
              <a:rPr lang="en-US"/>
              <a:pPr>
                <a:defRPr/>
              </a:pPr>
              <a:t>‹#›</a:t>
            </a:fld>
            <a:endParaRPr lang="en-US"/>
          </a:p>
        </p:txBody>
      </p:sp>
    </p:spTree>
    <p:extLst>
      <p:ext uri="{BB962C8B-B14F-4D97-AF65-F5344CB8AC3E}">
        <p14:creationId xmlns:p14="http://schemas.microsoft.com/office/powerpoint/2010/main" val="22581755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92B69F2-CD88-4E30-AB1A-76A8B0F8FC02}"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B1832D8-556A-4D24-B39E-221CC51F3F8E}" type="slidenum">
              <a:rPr lang="en-US"/>
              <a:pPr>
                <a:defRPr/>
              </a:pPr>
              <a:t>‹#›</a:t>
            </a:fld>
            <a:endParaRPr lang="en-US"/>
          </a:p>
        </p:txBody>
      </p:sp>
    </p:spTree>
    <p:extLst>
      <p:ext uri="{BB962C8B-B14F-4D97-AF65-F5344CB8AC3E}">
        <p14:creationId xmlns:p14="http://schemas.microsoft.com/office/powerpoint/2010/main" val="24931684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8"/>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4"/>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1F3F4988-1EA3-4F70-A797-9D5912120F1C}"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D5313F0-3703-4F5E-8A80-6B5D43879F8D}" type="slidenum">
              <a:rPr lang="en-US"/>
              <a:pPr>
                <a:defRPr/>
              </a:pPr>
              <a:t>‹#›</a:t>
            </a:fld>
            <a:endParaRPr lang="en-US"/>
          </a:p>
        </p:txBody>
      </p:sp>
    </p:spTree>
    <p:extLst>
      <p:ext uri="{BB962C8B-B14F-4D97-AF65-F5344CB8AC3E}">
        <p14:creationId xmlns:p14="http://schemas.microsoft.com/office/powerpoint/2010/main" val="2905295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2"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2"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lvl1pPr>
              <a:defRPr/>
            </a:lvl1pPr>
          </a:lstStyle>
          <a:p>
            <a:pPr>
              <a:defRPr/>
            </a:pPr>
            <a:fld id="{290391EA-61D7-45C4-B915-5D4C7941A943}" type="datetimeFigureOut">
              <a:rPr lang="en-US"/>
              <a:pPr>
                <a:defRPr/>
              </a:pPr>
              <a:t>10/2/2019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15DBF91-8E7D-457F-B307-18A3F002BDE9}" type="slidenum">
              <a:rPr lang="en-US"/>
              <a:pPr>
                <a:defRPr/>
              </a:pPr>
              <a:t>‹#›</a:t>
            </a:fld>
            <a:endParaRPr lang="en-US"/>
          </a:p>
        </p:txBody>
      </p:sp>
    </p:spTree>
    <p:extLst>
      <p:ext uri="{BB962C8B-B14F-4D97-AF65-F5344CB8AC3E}">
        <p14:creationId xmlns:p14="http://schemas.microsoft.com/office/powerpoint/2010/main" val="1338050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F5AD498-A615-46B7-856A-4662247A1F5C}" type="slidenum">
              <a:rPr lang="es-ES" altLang="en-US"/>
              <a:pPr>
                <a:defRPr/>
              </a:pPr>
              <a:t>‹#›</a:t>
            </a:fld>
            <a:endParaRPr lang="es-ES" altLang="en-US"/>
          </a:p>
        </p:txBody>
      </p:sp>
    </p:spTree>
    <p:extLst>
      <p:ext uri="{BB962C8B-B14F-4D97-AF65-F5344CB8AC3E}">
        <p14:creationId xmlns:p14="http://schemas.microsoft.com/office/powerpoint/2010/main" val="38200429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CBCF8CDD-337F-4E6E-8B14-7C84E6AFA59C}" type="datetimeFigureOut">
              <a:rPr lang="en-US"/>
              <a:pPr>
                <a:defRPr/>
              </a:pPr>
              <a:t>10/2/2019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A73C6FD-23AF-4F35-BD26-AD4DC45276BD}" type="slidenum">
              <a:rPr lang="en-US"/>
              <a:pPr>
                <a:defRPr/>
              </a:pPr>
              <a:t>‹#›</a:t>
            </a:fld>
            <a:endParaRPr lang="en-US"/>
          </a:p>
        </p:txBody>
      </p:sp>
    </p:spTree>
    <p:extLst>
      <p:ext uri="{BB962C8B-B14F-4D97-AF65-F5344CB8AC3E}">
        <p14:creationId xmlns:p14="http://schemas.microsoft.com/office/powerpoint/2010/main" val="25878631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8C2930-9D24-4A76-9511-8C9D49F386F9}" type="datetimeFigureOut">
              <a:rPr lang="en-US"/>
              <a:pPr>
                <a:defRPr/>
              </a:pPr>
              <a:t>10/2/2019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2FA6605-A00A-408E-9921-053020FA0C79}" type="slidenum">
              <a:rPr lang="en-US"/>
              <a:pPr>
                <a:defRPr/>
              </a:pPr>
              <a:t>‹#›</a:t>
            </a:fld>
            <a:endParaRPr lang="en-US"/>
          </a:p>
        </p:txBody>
      </p:sp>
    </p:spTree>
    <p:extLst>
      <p:ext uri="{BB962C8B-B14F-4D97-AF65-F5344CB8AC3E}">
        <p14:creationId xmlns:p14="http://schemas.microsoft.com/office/powerpoint/2010/main" val="30568493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FC4B1A3-3A3A-458E-AA10-6C35D1D54250}"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9CC919C-3842-4AF2-B027-D93A3E681180}" type="slidenum">
              <a:rPr lang="en-US"/>
              <a:pPr>
                <a:defRPr/>
              </a:pPr>
              <a:t>‹#›</a:t>
            </a:fld>
            <a:endParaRPr lang="en-US"/>
          </a:p>
        </p:txBody>
      </p:sp>
    </p:spTree>
    <p:extLst>
      <p:ext uri="{BB962C8B-B14F-4D97-AF65-F5344CB8AC3E}">
        <p14:creationId xmlns:p14="http://schemas.microsoft.com/office/powerpoint/2010/main" val="34472993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D94FF037-59C0-4EA0-A912-1ED0A74E8932}" type="datetimeFigureOut">
              <a:rPr lang="en-US"/>
              <a:pPr>
                <a:defRPr/>
              </a:pPr>
              <a:t>10/2/2019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A74DDB-C2DA-49EA-8A3E-5184D99E1EF7}" type="slidenum">
              <a:rPr lang="en-US"/>
              <a:pPr>
                <a:defRPr/>
              </a:pPr>
              <a:t>‹#›</a:t>
            </a:fld>
            <a:endParaRPr lang="en-US"/>
          </a:p>
        </p:txBody>
      </p:sp>
    </p:spTree>
    <p:extLst>
      <p:ext uri="{BB962C8B-B14F-4D97-AF65-F5344CB8AC3E}">
        <p14:creationId xmlns:p14="http://schemas.microsoft.com/office/powerpoint/2010/main" val="23346690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0B769E9-BB43-40A1-8C82-67188A1E197D}"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E3EC29-82DD-4EFC-A7C0-CC5907BA0135}" type="slidenum">
              <a:rPr lang="en-US"/>
              <a:pPr>
                <a:defRPr/>
              </a:pPr>
              <a:t>‹#›</a:t>
            </a:fld>
            <a:endParaRPr lang="en-US"/>
          </a:p>
        </p:txBody>
      </p:sp>
    </p:spTree>
    <p:extLst>
      <p:ext uri="{BB962C8B-B14F-4D97-AF65-F5344CB8AC3E}">
        <p14:creationId xmlns:p14="http://schemas.microsoft.com/office/powerpoint/2010/main" val="4421429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E3CA707-E4F2-4104-AEEA-870DBB6B0598}" type="datetimeFigureOut">
              <a:rPr lang="en-US"/>
              <a:pPr>
                <a:defRPr/>
              </a:pPr>
              <a:t>10/2/2019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77C550-1CE9-442C-85C9-DCD63DBA47D6}" type="slidenum">
              <a:rPr lang="en-US"/>
              <a:pPr>
                <a:defRPr/>
              </a:pPr>
              <a:t>‹#›</a:t>
            </a:fld>
            <a:endParaRPr lang="en-US"/>
          </a:p>
        </p:txBody>
      </p:sp>
    </p:spTree>
    <p:extLst>
      <p:ext uri="{BB962C8B-B14F-4D97-AF65-F5344CB8AC3E}">
        <p14:creationId xmlns:p14="http://schemas.microsoft.com/office/powerpoint/2010/main" val="19910692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1"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1"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480056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7"/>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4860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2"/>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3" y="1138427"/>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49425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8882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9F81A4A-5301-4C3A-843C-5E936473A9D0}" type="slidenum">
              <a:rPr lang="es-ES" altLang="en-US"/>
              <a:pPr>
                <a:defRPr/>
              </a:pPr>
              <a:t>‹#›</a:t>
            </a:fld>
            <a:endParaRPr lang="es-ES" altLang="en-US"/>
          </a:p>
        </p:txBody>
      </p:sp>
    </p:spTree>
    <p:extLst>
      <p:ext uri="{BB962C8B-B14F-4D97-AF65-F5344CB8AC3E}">
        <p14:creationId xmlns:p14="http://schemas.microsoft.com/office/powerpoint/2010/main" val="32470529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6"/>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06193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1"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1"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48946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30973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46021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22753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08512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21341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52617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1"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1"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963648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7"/>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1490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9" name="Rectangle 6"/>
          <p:cNvSpPr>
            <a:spLocks noGrp="1" noChangeArrowheads="1"/>
          </p:cNvSpPr>
          <p:nvPr>
            <p:ph type="sldNum" sz="quarter" idx="12"/>
          </p:nvPr>
        </p:nvSpPr>
        <p:spPr>
          <a:ln/>
        </p:spPr>
        <p:txBody>
          <a:bodyPr/>
          <a:lstStyle>
            <a:lvl1pPr>
              <a:defRPr/>
            </a:lvl1pPr>
          </a:lstStyle>
          <a:p>
            <a:pPr>
              <a:defRPr/>
            </a:pPr>
            <a:fld id="{A7AB5422-DC23-4FEC-A14C-C424E9B9E190}" type="slidenum">
              <a:rPr lang="es-ES" altLang="en-US"/>
              <a:pPr>
                <a:defRPr/>
              </a:pPr>
              <a:t>‹#›</a:t>
            </a:fld>
            <a:endParaRPr lang="es-ES" altLang="en-US"/>
          </a:p>
        </p:txBody>
      </p:sp>
    </p:spTree>
    <p:extLst>
      <p:ext uri="{BB962C8B-B14F-4D97-AF65-F5344CB8AC3E}">
        <p14:creationId xmlns:p14="http://schemas.microsoft.com/office/powerpoint/2010/main" val="22258908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2"/>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3" y="1138427"/>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29104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71625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6"/>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6082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1"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1"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25913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11564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28985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41265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34824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90203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8823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36FD2BC-6666-47BD-BEA4-BF1592D47F6A}" type="slidenum">
              <a:rPr lang="es-ES" altLang="en-US"/>
              <a:pPr>
                <a:defRPr/>
              </a:pPr>
              <a:t>‹#›</a:t>
            </a:fld>
            <a:endParaRPr lang="es-ES" altLang="en-US"/>
          </a:p>
        </p:txBody>
      </p:sp>
    </p:spTree>
    <p:extLst>
      <p:ext uri="{BB962C8B-B14F-4D97-AF65-F5344CB8AC3E}">
        <p14:creationId xmlns:p14="http://schemas.microsoft.com/office/powerpoint/2010/main" val="255844197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1"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1"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15421483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7"/>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2709086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2"/>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3" y="1138427"/>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68292491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5660579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6"/>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0374726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1"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1"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8" name="Footer Placeholder 7"/>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9" name="Slide Number Placeholder 8"/>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0611287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4" name="Footer Placeholder 3"/>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5" name="Slide Number Placeholder 4"/>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803552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3" name="Footer Placeholder 2"/>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4" name="Slide Number Placeholder 3"/>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7025220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3061813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883797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4" name="Rectangle 6"/>
          <p:cNvSpPr>
            <a:spLocks noGrp="1" noChangeArrowheads="1"/>
          </p:cNvSpPr>
          <p:nvPr>
            <p:ph type="sldNum" sz="quarter" idx="12"/>
          </p:nvPr>
        </p:nvSpPr>
        <p:spPr>
          <a:ln/>
        </p:spPr>
        <p:txBody>
          <a:bodyPr/>
          <a:lstStyle>
            <a:lvl1pPr>
              <a:defRPr/>
            </a:lvl1pPr>
          </a:lstStyle>
          <a:p>
            <a:pPr>
              <a:defRPr/>
            </a:pPr>
            <a:fld id="{E2DCE89B-01B6-4ABD-9AB6-D94DF665A900}" type="slidenum">
              <a:rPr lang="es-ES" altLang="en-US"/>
              <a:pPr>
                <a:defRPr/>
              </a:pPr>
              <a:t>‹#›</a:t>
            </a:fld>
            <a:endParaRPr lang="es-ES" altLang="en-US"/>
          </a:p>
        </p:txBody>
      </p:sp>
    </p:spTree>
    <p:extLst>
      <p:ext uri="{BB962C8B-B14F-4D97-AF65-F5344CB8AC3E}">
        <p14:creationId xmlns:p14="http://schemas.microsoft.com/office/powerpoint/2010/main" val="130213593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7298577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5039466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1"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1"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16705330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7"/>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0871034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2"/>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3" y="1138427"/>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59245293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3999120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6"/>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9071477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1"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1"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8" name="Footer Placeholder 7"/>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9" name="Slide Number Placeholder 8"/>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6339146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4" name="Footer Placeholder 3"/>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5" name="Slide Number Placeholder 4"/>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31251302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3" name="Footer Placeholder 2"/>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4" name="Slide Number Placeholder 3"/>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889668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5712665-6456-49CA-BA7F-9369FFC1C8E2}" type="slidenum">
              <a:rPr lang="es-ES" altLang="en-US"/>
              <a:pPr>
                <a:defRPr/>
              </a:pPr>
              <a:t>‹#›</a:t>
            </a:fld>
            <a:endParaRPr lang="es-ES" altLang="en-US"/>
          </a:p>
        </p:txBody>
      </p:sp>
    </p:spTree>
    <p:extLst>
      <p:ext uri="{BB962C8B-B14F-4D97-AF65-F5344CB8AC3E}">
        <p14:creationId xmlns:p14="http://schemas.microsoft.com/office/powerpoint/2010/main" val="21041217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494283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15819514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0829387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411491196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1671" y="4497935"/>
            <a:ext cx="7940660" cy="610820"/>
          </a:xfrm>
          <a:effectLst>
            <a:outerShdw blurRad="50800" dist="38100" dir="2700000" algn="tl" rotWithShape="0">
              <a:prstClr val="black">
                <a:alpha val="71000"/>
              </a:prstClr>
            </a:outerShdw>
          </a:effectLst>
        </p:spPr>
        <p:txBody>
          <a:bodyPr>
            <a:normAutofit/>
          </a:bodyPr>
          <a:lstStyle>
            <a:lvl1pPr algn="ctr">
              <a:defRPr sz="27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601671" y="5566870"/>
            <a:ext cx="7940660" cy="610820"/>
          </a:xfrm>
        </p:spPr>
        <p:txBody>
          <a:bodyPr>
            <a:normAutofit/>
          </a:bodyPr>
          <a:lstStyle>
            <a:lvl1pPr marL="0" indent="0" algn="ctr">
              <a:buNone/>
              <a:defRPr sz="2100">
                <a:solidFill>
                  <a:schemeClr val="bg1">
                    <a:lumMod val="6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61499185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610820"/>
          </a:xfrm>
          <a:effectLst>
            <a:outerShdw blurRad="50800" dist="38100" dir="2700000" algn="tl" rotWithShape="0">
              <a:prstClr val="black">
                <a:alpha val="56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48965" y="2054657"/>
            <a:ext cx="8229600" cy="412303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1519888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3311" y="374902"/>
            <a:ext cx="6719018" cy="868839"/>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1823313" y="1138427"/>
            <a:ext cx="6719018" cy="5039265"/>
          </a:xfrm>
        </p:spPr>
        <p:txBody>
          <a:bodyPr/>
          <a:lstStyle>
            <a:lvl1pPr>
              <a:defRPr sz="2100">
                <a:solidFill>
                  <a:schemeClr val="bg1">
                    <a:lumMod val="75000"/>
                  </a:schemeClr>
                </a:solidFill>
              </a:defRPr>
            </a:lvl1pPr>
            <a:lvl2pPr>
              <a:defRPr>
                <a:solidFill>
                  <a:schemeClr val="bg1">
                    <a:lumMod val="75000"/>
                  </a:schemeClr>
                </a:solidFill>
              </a:defRPr>
            </a:lvl2pPr>
            <a:lvl3pPr>
              <a:defRPr>
                <a:solidFill>
                  <a:schemeClr val="bg1">
                    <a:lumMod val="75000"/>
                  </a:schemeClr>
                </a:solidFill>
              </a:defRPr>
            </a:lvl3pPr>
            <a:lvl4pPr>
              <a:defRPr>
                <a:solidFill>
                  <a:schemeClr val="bg1">
                    <a:lumMod val="75000"/>
                  </a:schemeClr>
                </a:solidFill>
              </a:defRPr>
            </a:lvl4pPr>
            <a:lvl5pPr>
              <a:defRPr>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80095532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42692499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6"/>
            <a:ext cx="8229600" cy="584623"/>
          </a:xfr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3662916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443835"/>
            <a:ext cx="8229600" cy="532180"/>
          </a:xfrm>
          <a:effectLst>
            <a:outerShdw blurRad="50800" dist="38100" dir="2700000" algn="tl" rotWithShape="0">
              <a:prstClr val="black">
                <a:alpha val="60000"/>
              </a:prstClr>
            </a:outerShdw>
          </a:effectLst>
        </p:spPr>
        <p:txBody>
          <a:bodyPr>
            <a:normAutofit/>
          </a:bodyPr>
          <a:lstStyle>
            <a:lvl1pPr algn="l">
              <a:defRPr sz="27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48965" y="2054655"/>
            <a:ext cx="4040188"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48965" y="2684518"/>
            <a:ext cx="4040188"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36791" y="2054655"/>
            <a:ext cx="4041775" cy="639762"/>
          </a:xfrm>
        </p:spPr>
        <p:txBody>
          <a:bodyPr anchor="b"/>
          <a:lstStyle>
            <a:lvl1pPr marL="0" indent="0">
              <a:buNone/>
              <a:defRPr sz="1800" b="1">
                <a:solidFill>
                  <a:schemeClr val="bg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36791" y="2684518"/>
            <a:ext cx="4041775" cy="3035058"/>
          </a:xfrm>
        </p:spPr>
        <p:txBody>
          <a:bodyPr/>
          <a:lstStyle>
            <a:lvl1pPr>
              <a:defRPr sz="1800">
                <a:solidFill>
                  <a:schemeClr val="bg1">
                    <a:lumMod val="75000"/>
                  </a:schemeClr>
                </a:solidFill>
              </a:defRPr>
            </a:lvl1pPr>
            <a:lvl2pPr>
              <a:defRPr sz="1500">
                <a:solidFill>
                  <a:schemeClr val="bg1">
                    <a:lumMod val="75000"/>
                  </a:schemeClr>
                </a:solidFill>
              </a:defRPr>
            </a:lvl2pPr>
            <a:lvl3pPr>
              <a:defRPr sz="1350">
                <a:solidFill>
                  <a:schemeClr val="bg1">
                    <a:lumMod val="75000"/>
                  </a:schemeClr>
                </a:solidFill>
              </a:defRPr>
            </a:lvl3pPr>
            <a:lvl4pPr>
              <a:defRPr sz="1200">
                <a:solidFill>
                  <a:schemeClr val="bg1">
                    <a:lumMod val="75000"/>
                  </a:schemeClr>
                </a:solidFill>
              </a:defRPr>
            </a:lvl4pPr>
            <a:lvl5pPr>
              <a:defRPr sz="1200">
                <a:solidFill>
                  <a:schemeClr val="bg1">
                    <a:lumMod val="7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8" name="Footer Placeholder 7"/>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9" name="Slide Number Placeholder 8"/>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4161612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s-E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8C114EE-4895-43F4-91EA-AF7532729B8D}" type="slidenum">
              <a:rPr lang="es-ES" altLang="en-US"/>
              <a:pPr>
                <a:defRPr/>
              </a:pPr>
              <a:t>‹#›</a:t>
            </a:fld>
            <a:endParaRPr lang="es-ES" altLang="en-US"/>
          </a:p>
        </p:txBody>
      </p:sp>
    </p:spTree>
    <p:extLst>
      <p:ext uri="{BB962C8B-B14F-4D97-AF65-F5344CB8AC3E}">
        <p14:creationId xmlns:p14="http://schemas.microsoft.com/office/powerpoint/2010/main" val="417993384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4" name="Footer Placeholder 3"/>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5" name="Slide Number Placeholder 4"/>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5969806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3" name="Footer Placeholder 2"/>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4" name="Slide Number Placeholder 3"/>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9975573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2838924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6" name="Footer Placeholder 5"/>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7" name="Slide Number Placeholder 6"/>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8561961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8599223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11"/>
          </p:nvPr>
        </p:nvSpPr>
        <p:spPr/>
        <p:txBody>
          <a:body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12"/>
          </p:nvPr>
        </p:nvSpPr>
        <p:spPr/>
        <p:txBody>
          <a:body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882343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s-E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s-E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AFCEB489-264E-4101-939B-C2D3239143BB}" type="slidenum">
              <a:rPr lang="es-ES" altLang="en-US"/>
              <a:pPr>
                <a:defRPr/>
              </a:pPr>
              <a:t>‹#›</a:t>
            </a:fld>
            <a:endParaRPr lang="es-ES"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5C1B5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685800" eaLnBrk="1" fontAlgn="auto" hangingPunct="1">
              <a:spcBef>
                <a:spcPts val="0"/>
              </a:spcBef>
              <a:spcAft>
                <a:spcPts val="0"/>
              </a:spcAft>
              <a:defRPr sz="900" smtClean="0">
                <a:solidFill>
                  <a:prstClr val="black">
                    <a:tint val="75000"/>
                  </a:prstClr>
                </a:solidFill>
                <a:latin typeface="Calibri"/>
                <a:cs typeface="+mn-cs"/>
              </a:defRPr>
            </a:lvl1pPr>
          </a:lstStyle>
          <a:p>
            <a:pPr>
              <a:defRPr/>
            </a:pPr>
            <a:fld id="{980C4474-3E88-46BE-A144-D8AF620E1AE4}" type="datetimeFigureOut">
              <a:rPr lang="en-US"/>
              <a:pPr>
                <a:defRPr/>
              </a:pPr>
              <a:t>10/2/2019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685800" eaLnBrk="1" fontAlgn="auto" hangingPunct="1">
              <a:spcBef>
                <a:spcPts val="0"/>
              </a:spcBef>
              <a:spcAft>
                <a:spcPts val="0"/>
              </a:spcAft>
              <a:defRPr sz="9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900" smtClean="0">
                <a:solidFill>
                  <a:prstClr val="black">
                    <a:tint val="75000"/>
                  </a:prstClr>
                </a:solidFill>
                <a:latin typeface="Calibri"/>
                <a:cs typeface="+mn-cs"/>
              </a:defRPr>
            </a:lvl1pPr>
          </a:lstStyle>
          <a:p>
            <a:pPr>
              <a:defRPr/>
            </a:pPr>
            <a:fld id="{F862BA83-6897-4A59-BA5F-BC3C98DB1B1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685800" rtl="0" fontAlgn="base">
        <a:spcBef>
          <a:spcPct val="0"/>
        </a:spcBef>
        <a:spcAft>
          <a:spcPct val="0"/>
        </a:spcAft>
        <a:defRPr sz="3300" kern="1200">
          <a:solidFill>
            <a:schemeClr val="tx1"/>
          </a:solidFill>
          <a:latin typeface="+mj-lt"/>
          <a:ea typeface="+mj-ea"/>
          <a:cs typeface="+mj-cs"/>
        </a:defRPr>
      </a:lvl1pPr>
      <a:lvl2pPr algn="ctr" defTabSz="685800" rtl="0" fontAlgn="base">
        <a:spcBef>
          <a:spcPct val="0"/>
        </a:spcBef>
        <a:spcAft>
          <a:spcPct val="0"/>
        </a:spcAft>
        <a:defRPr sz="3300">
          <a:solidFill>
            <a:schemeClr val="tx1"/>
          </a:solidFill>
          <a:latin typeface="Calibri" panose="020F0502020204030204" pitchFamily="34" charset="0"/>
        </a:defRPr>
      </a:lvl2pPr>
      <a:lvl3pPr algn="ctr" defTabSz="685800" rtl="0" fontAlgn="base">
        <a:spcBef>
          <a:spcPct val="0"/>
        </a:spcBef>
        <a:spcAft>
          <a:spcPct val="0"/>
        </a:spcAft>
        <a:defRPr sz="3300">
          <a:solidFill>
            <a:schemeClr val="tx1"/>
          </a:solidFill>
          <a:latin typeface="Calibri" panose="020F0502020204030204" pitchFamily="34" charset="0"/>
        </a:defRPr>
      </a:lvl3pPr>
      <a:lvl4pPr algn="ctr" defTabSz="685800" rtl="0" fontAlgn="base">
        <a:spcBef>
          <a:spcPct val="0"/>
        </a:spcBef>
        <a:spcAft>
          <a:spcPct val="0"/>
        </a:spcAft>
        <a:defRPr sz="3300">
          <a:solidFill>
            <a:schemeClr val="tx1"/>
          </a:solidFill>
          <a:latin typeface="Calibri" panose="020F0502020204030204" pitchFamily="34" charset="0"/>
        </a:defRPr>
      </a:lvl4pPr>
      <a:lvl5pPr algn="ctr" defTabSz="685800" rtl="0" fontAlgn="base">
        <a:spcBef>
          <a:spcPct val="0"/>
        </a:spcBef>
        <a:spcAft>
          <a:spcPct val="0"/>
        </a:spcAft>
        <a:defRPr sz="3300">
          <a:solidFill>
            <a:schemeClr val="tx1"/>
          </a:solidFill>
          <a:latin typeface="Calibri" panose="020F0502020204030204" pitchFamily="34" charset="0"/>
        </a:defRPr>
      </a:lvl5pPr>
      <a:lvl6pPr marL="457200" algn="ctr" defTabSz="685800" rtl="0" fontAlgn="base">
        <a:spcBef>
          <a:spcPct val="0"/>
        </a:spcBef>
        <a:spcAft>
          <a:spcPct val="0"/>
        </a:spcAft>
        <a:defRPr sz="3300">
          <a:solidFill>
            <a:schemeClr val="tx1"/>
          </a:solidFill>
          <a:latin typeface="Calibri" panose="020F0502020204030204" pitchFamily="34" charset="0"/>
        </a:defRPr>
      </a:lvl6pPr>
      <a:lvl7pPr marL="914400" algn="ctr" defTabSz="685800" rtl="0" fontAlgn="base">
        <a:spcBef>
          <a:spcPct val="0"/>
        </a:spcBef>
        <a:spcAft>
          <a:spcPct val="0"/>
        </a:spcAft>
        <a:defRPr sz="3300">
          <a:solidFill>
            <a:schemeClr val="tx1"/>
          </a:solidFill>
          <a:latin typeface="Calibri" panose="020F0502020204030204" pitchFamily="34" charset="0"/>
        </a:defRPr>
      </a:lvl7pPr>
      <a:lvl8pPr marL="1371600" algn="ctr" defTabSz="685800" rtl="0" fontAlgn="base">
        <a:spcBef>
          <a:spcPct val="0"/>
        </a:spcBef>
        <a:spcAft>
          <a:spcPct val="0"/>
        </a:spcAft>
        <a:defRPr sz="3300">
          <a:solidFill>
            <a:schemeClr val="tx1"/>
          </a:solidFill>
          <a:latin typeface="Calibri" panose="020F0502020204030204" pitchFamily="34" charset="0"/>
        </a:defRPr>
      </a:lvl8pPr>
      <a:lvl9pPr marL="1828800" algn="ctr" defTabSz="685800"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defTabSz="685800"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fontAlgn="base">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88B8"/>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685800" eaLnBrk="1" fontAlgn="auto" hangingPunct="1">
              <a:spcBef>
                <a:spcPts val="0"/>
              </a:spcBef>
              <a:spcAft>
                <a:spcPts val="0"/>
              </a:spcAft>
              <a:defRPr sz="900" smtClean="0">
                <a:solidFill>
                  <a:prstClr val="black">
                    <a:tint val="75000"/>
                  </a:prstClr>
                </a:solidFill>
                <a:latin typeface="Calibri"/>
                <a:cs typeface="+mn-cs"/>
              </a:defRPr>
            </a:lvl1pPr>
          </a:lstStyle>
          <a:p>
            <a:pPr>
              <a:defRPr/>
            </a:pPr>
            <a:fld id="{04BB412B-CBC2-4409-A4A9-11BFFF201064}" type="datetimeFigureOut">
              <a:rPr lang="en-US"/>
              <a:pPr>
                <a:defRPr/>
              </a:pPr>
              <a:t>10/2/2019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685800" eaLnBrk="1" fontAlgn="auto" hangingPunct="1">
              <a:spcBef>
                <a:spcPts val="0"/>
              </a:spcBef>
              <a:spcAft>
                <a:spcPts val="0"/>
              </a:spcAft>
              <a:defRPr sz="900">
                <a:solidFill>
                  <a:prstClr val="black">
                    <a:tint val="75000"/>
                  </a:prstClr>
                </a:solidFill>
                <a:latin typeface="Calibri"/>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685800" eaLnBrk="1" fontAlgn="auto" hangingPunct="1">
              <a:spcBef>
                <a:spcPts val="0"/>
              </a:spcBef>
              <a:spcAft>
                <a:spcPts val="0"/>
              </a:spcAft>
              <a:defRPr sz="900" smtClean="0">
                <a:solidFill>
                  <a:prstClr val="black">
                    <a:tint val="75000"/>
                  </a:prstClr>
                </a:solidFill>
                <a:latin typeface="Calibri"/>
                <a:cs typeface="+mn-cs"/>
              </a:defRPr>
            </a:lvl1pPr>
          </a:lstStyle>
          <a:p>
            <a:pPr>
              <a:defRPr/>
            </a:pPr>
            <a:fld id="{EF11FC0B-FF01-4C7B-BBE3-80AEB3E5AB5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ctr" defTabSz="685800" rtl="0" fontAlgn="base">
        <a:spcBef>
          <a:spcPct val="0"/>
        </a:spcBef>
        <a:spcAft>
          <a:spcPct val="0"/>
        </a:spcAft>
        <a:defRPr sz="3300" kern="1200">
          <a:solidFill>
            <a:schemeClr val="tx1"/>
          </a:solidFill>
          <a:latin typeface="+mj-lt"/>
          <a:ea typeface="+mj-ea"/>
          <a:cs typeface="+mj-cs"/>
        </a:defRPr>
      </a:lvl1pPr>
      <a:lvl2pPr algn="ctr" defTabSz="685800" rtl="0" fontAlgn="base">
        <a:spcBef>
          <a:spcPct val="0"/>
        </a:spcBef>
        <a:spcAft>
          <a:spcPct val="0"/>
        </a:spcAft>
        <a:defRPr sz="3300">
          <a:solidFill>
            <a:schemeClr val="tx1"/>
          </a:solidFill>
          <a:latin typeface="Calibri" panose="020F0502020204030204" pitchFamily="34" charset="0"/>
        </a:defRPr>
      </a:lvl2pPr>
      <a:lvl3pPr algn="ctr" defTabSz="685800" rtl="0" fontAlgn="base">
        <a:spcBef>
          <a:spcPct val="0"/>
        </a:spcBef>
        <a:spcAft>
          <a:spcPct val="0"/>
        </a:spcAft>
        <a:defRPr sz="3300">
          <a:solidFill>
            <a:schemeClr val="tx1"/>
          </a:solidFill>
          <a:latin typeface="Calibri" panose="020F0502020204030204" pitchFamily="34" charset="0"/>
        </a:defRPr>
      </a:lvl3pPr>
      <a:lvl4pPr algn="ctr" defTabSz="685800" rtl="0" fontAlgn="base">
        <a:spcBef>
          <a:spcPct val="0"/>
        </a:spcBef>
        <a:spcAft>
          <a:spcPct val="0"/>
        </a:spcAft>
        <a:defRPr sz="3300">
          <a:solidFill>
            <a:schemeClr val="tx1"/>
          </a:solidFill>
          <a:latin typeface="Calibri" panose="020F0502020204030204" pitchFamily="34" charset="0"/>
        </a:defRPr>
      </a:lvl4pPr>
      <a:lvl5pPr algn="ctr" defTabSz="685800" rtl="0" fontAlgn="base">
        <a:spcBef>
          <a:spcPct val="0"/>
        </a:spcBef>
        <a:spcAft>
          <a:spcPct val="0"/>
        </a:spcAft>
        <a:defRPr sz="3300">
          <a:solidFill>
            <a:schemeClr val="tx1"/>
          </a:solidFill>
          <a:latin typeface="Calibri" panose="020F0502020204030204" pitchFamily="34" charset="0"/>
        </a:defRPr>
      </a:lvl5pPr>
      <a:lvl6pPr marL="457200" algn="ctr" defTabSz="685800" rtl="0" fontAlgn="base">
        <a:spcBef>
          <a:spcPct val="0"/>
        </a:spcBef>
        <a:spcAft>
          <a:spcPct val="0"/>
        </a:spcAft>
        <a:defRPr sz="3300">
          <a:solidFill>
            <a:schemeClr val="tx1"/>
          </a:solidFill>
          <a:latin typeface="Calibri" panose="020F0502020204030204" pitchFamily="34" charset="0"/>
        </a:defRPr>
      </a:lvl6pPr>
      <a:lvl7pPr marL="914400" algn="ctr" defTabSz="685800" rtl="0" fontAlgn="base">
        <a:spcBef>
          <a:spcPct val="0"/>
        </a:spcBef>
        <a:spcAft>
          <a:spcPct val="0"/>
        </a:spcAft>
        <a:defRPr sz="3300">
          <a:solidFill>
            <a:schemeClr val="tx1"/>
          </a:solidFill>
          <a:latin typeface="Calibri" panose="020F0502020204030204" pitchFamily="34" charset="0"/>
        </a:defRPr>
      </a:lvl7pPr>
      <a:lvl8pPr marL="1371600" algn="ctr" defTabSz="685800" rtl="0" fontAlgn="base">
        <a:spcBef>
          <a:spcPct val="0"/>
        </a:spcBef>
        <a:spcAft>
          <a:spcPct val="0"/>
        </a:spcAft>
        <a:defRPr sz="3300">
          <a:solidFill>
            <a:schemeClr val="tx1"/>
          </a:solidFill>
          <a:latin typeface="Calibri" panose="020F0502020204030204" pitchFamily="34" charset="0"/>
        </a:defRPr>
      </a:lvl8pPr>
      <a:lvl9pPr marL="1828800" algn="ctr" defTabSz="685800"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defTabSz="685800"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fontAlgn="base">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fontAlgn="base">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68580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fontAlgn="base">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88B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906078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5C1B5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3074F12-AA26-4AC8-9962-C36BB8F32554}" type="datetimeFigureOut">
              <a:rPr lang="en-US" smtClean="0">
                <a:solidFill>
                  <a:prstClr val="black">
                    <a:tint val="75000"/>
                  </a:prstClr>
                </a:solidFill>
              </a:rPr>
              <a:pPr/>
              <a:t>10/2/2019</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029796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5C1B5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661659436"/>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5C1B5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defRPr/>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defRPr/>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defRPr/>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defRPr/>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defRPr/>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774697466"/>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0088B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53074F12-AA26-4AC8-9962-C36BB8F32554}" type="datetimeFigureOut">
              <a:rPr lang="en-US" smtClean="0">
                <a:solidFill>
                  <a:prstClr val="black">
                    <a:tint val="75000"/>
                  </a:prstClr>
                </a:solidFill>
                <a:latin typeface="Calibri"/>
                <a:cs typeface="+mn-cs"/>
              </a:rPr>
              <a:pPr defTabSz="685800" eaLnBrk="1" fontAlgn="auto" hangingPunct="1">
                <a:spcBef>
                  <a:spcPts val="0"/>
                </a:spcBef>
                <a:spcAft>
                  <a:spcPts val="0"/>
                </a:spcAft>
              </a:pPr>
              <a:t>10/2/2019</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B82CCC60-E8CD-4174-8B1A-7DF615B22EEF}" type="slidenum">
              <a:rPr lang="en-US" smtClean="0">
                <a:solidFill>
                  <a:prstClr val="black">
                    <a:tint val="75000"/>
                  </a:prstClr>
                </a:solidFill>
                <a:latin typeface="Calibri"/>
                <a:cs typeface="+mn-cs"/>
              </a:rPr>
              <a:pPr defTabSz="685800"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4253978376"/>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42.xml"/><Relationship Id="rId5" Type="http://schemas.openxmlformats.org/officeDocument/2006/relationships/image" Target="../media/image9.png"/><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42.xml"/><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2.xml"/><Relationship Id="rId1" Type="http://schemas.openxmlformats.org/officeDocument/2006/relationships/slideLayout" Target="../slideLayouts/slideLayout42.xml"/><Relationship Id="rId5" Type="http://schemas.openxmlformats.org/officeDocument/2006/relationships/image" Target="../media/image10.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55.xml"/><Relationship Id="rId5" Type="http://schemas.openxmlformats.org/officeDocument/2006/relationships/image" Target="../media/image25.png"/><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png"/><Relationship Id="rId7" Type="http://schemas.openxmlformats.org/officeDocument/2006/relationships/diagramColors" Target="../diagrams/colors3.xm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8.xml"/><Relationship Id="rId1" Type="http://schemas.openxmlformats.org/officeDocument/2006/relationships/slideLayout" Target="../slideLayouts/slideLayout55.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55.xml"/><Relationship Id="rId5" Type="http://schemas.openxmlformats.org/officeDocument/2006/relationships/image" Target="../media/image29.jpe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31.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6.xml"/><Relationship Id="rId1" Type="http://schemas.openxmlformats.org/officeDocument/2006/relationships/slideLayout" Target="../slideLayouts/slideLayout31.xml"/><Relationship Id="rId4" Type="http://schemas.openxmlformats.org/officeDocument/2006/relationships/chart" Target="../charts/chart8.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5.xml"/><Relationship Id="rId5" Type="http://schemas.openxmlformats.org/officeDocument/2006/relationships/image" Target="../media/image13.png"/><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9.png"/><Relationship Id="rId7" Type="http://schemas.openxmlformats.org/officeDocument/2006/relationships/diagramColors" Target="../diagrams/colors5.xm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3" Type="http://schemas.openxmlformats.org/officeDocument/2006/relationships/image" Target="../media/image10.png"/><Relationship Id="rId7" Type="http://schemas.openxmlformats.org/officeDocument/2006/relationships/diagramColors" Target="../diagrams/colors6.xml"/><Relationship Id="rId12" Type="http://schemas.openxmlformats.org/officeDocument/2006/relationships/diagramColors" Target="../diagrams/colors7.xml"/><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diagramDrawing" Target="../diagrams/drawing9.xml"/><Relationship Id="rId3" Type="http://schemas.openxmlformats.org/officeDocument/2006/relationships/diagramLayout" Target="../diagrams/layout8.xml"/><Relationship Id="rId7" Type="http://schemas.openxmlformats.org/officeDocument/2006/relationships/image" Target="../media/image33.png"/><Relationship Id="rId12" Type="http://schemas.openxmlformats.org/officeDocument/2006/relationships/diagramColors" Target="../diagrams/colors9.xml"/><Relationship Id="rId2" Type="http://schemas.openxmlformats.org/officeDocument/2006/relationships/diagramData" Target="../diagrams/data8.xml"/><Relationship Id="rId1" Type="http://schemas.openxmlformats.org/officeDocument/2006/relationships/slideLayout" Target="../slideLayouts/slideLayout61.xml"/><Relationship Id="rId6" Type="http://schemas.microsoft.com/office/2007/relationships/diagramDrawing" Target="../diagrams/drawing8.xml"/><Relationship Id="rId11" Type="http://schemas.openxmlformats.org/officeDocument/2006/relationships/diagramQuickStyle" Target="../diagrams/quickStyle9.xml"/><Relationship Id="rId5" Type="http://schemas.openxmlformats.org/officeDocument/2006/relationships/diagramColors" Target="../diagrams/colors8.xml"/><Relationship Id="rId10" Type="http://schemas.openxmlformats.org/officeDocument/2006/relationships/diagramLayout" Target="../diagrams/layout9.xml"/><Relationship Id="rId4" Type="http://schemas.openxmlformats.org/officeDocument/2006/relationships/diagramQuickStyle" Target="../diagrams/quickStyle8.xml"/><Relationship Id="rId9" Type="http://schemas.openxmlformats.org/officeDocument/2006/relationships/diagramData" Target="../diagrams/data9.xml"/><Relationship Id="rId14" Type="http://schemas.openxmlformats.org/officeDocument/2006/relationships/image" Target="../media/image10.png"/></Relationships>
</file>

<file path=ppt/slides/_rels/slide45.xml.rels><?xml version="1.0" encoding="UTF-8" standalone="yes"?>
<Relationships xmlns="http://schemas.openxmlformats.org/package/2006/relationships"><Relationship Id="rId8" Type="http://schemas.microsoft.com/office/2007/relationships/diagramDrawing" Target="../diagrams/drawing10.xml"/><Relationship Id="rId13" Type="http://schemas.microsoft.com/office/2007/relationships/diagramDrawing" Target="../diagrams/drawing11.xml"/><Relationship Id="rId3" Type="http://schemas.microsoft.com/office/2007/relationships/hdphoto" Target="../media/hdphoto2.wdp"/><Relationship Id="rId7" Type="http://schemas.openxmlformats.org/officeDocument/2006/relationships/diagramColors" Target="../diagrams/colors10.xml"/><Relationship Id="rId12" Type="http://schemas.openxmlformats.org/officeDocument/2006/relationships/diagramColors" Target="../diagrams/colors11.xml"/><Relationship Id="rId2" Type="http://schemas.openxmlformats.org/officeDocument/2006/relationships/image" Target="../media/image34.png"/><Relationship Id="rId1" Type="http://schemas.openxmlformats.org/officeDocument/2006/relationships/slideLayout" Target="../slideLayouts/slideLayout66.xml"/><Relationship Id="rId6" Type="http://schemas.openxmlformats.org/officeDocument/2006/relationships/diagramQuickStyle" Target="../diagrams/quickStyle10.xml"/><Relationship Id="rId11" Type="http://schemas.openxmlformats.org/officeDocument/2006/relationships/diagramQuickStyle" Target="../diagrams/quickStyle11.xml"/><Relationship Id="rId5" Type="http://schemas.openxmlformats.org/officeDocument/2006/relationships/diagramLayout" Target="../diagrams/layout10.xml"/><Relationship Id="rId10" Type="http://schemas.openxmlformats.org/officeDocument/2006/relationships/diagramLayout" Target="../diagrams/layout11.xml"/><Relationship Id="rId4" Type="http://schemas.openxmlformats.org/officeDocument/2006/relationships/diagramData" Target="../diagrams/data10.xml"/><Relationship Id="rId9" Type="http://schemas.openxmlformats.org/officeDocument/2006/relationships/diagramData" Target="../diagrams/data11.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5.png"/><Relationship Id="rId1" Type="http://schemas.openxmlformats.org/officeDocument/2006/relationships/slideLayout" Target="../slideLayouts/slideLayout66.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6.png"/><Relationship Id="rId1" Type="http://schemas.openxmlformats.org/officeDocument/2006/relationships/slideLayout" Target="../slideLayouts/slideLayout61.xml"/><Relationship Id="rId5" Type="http://schemas.openxmlformats.org/officeDocument/2006/relationships/image" Target="../media/image38.pn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7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6.xml"/><Relationship Id="rId1" Type="http://schemas.openxmlformats.org/officeDocument/2006/relationships/slideLayout" Target="../slideLayouts/slideLayout9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33150" y="836712"/>
            <a:ext cx="8229600" cy="620712"/>
          </a:xfrm>
        </p:spPr>
        <p:txBody>
          <a:bodyPr/>
          <a:lstStyle/>
          <a:p>
            <a:pPr eaLnBrk="1" hangingPunct="1">
              <a:defRPr/>
            </a:pPr>
            <a:r>
              <a:rPr lang="en-US" altLang="en-US" b="1" dirty="0">
                <a:solidFill>
                  <a:schemeClr val="accent5">
                    <a:lumMod val="25000"/>
                  </a:schemeClr>
                </a:solidFill>
                <a:latin typeface="Goudy Stout" panose="0202090407030B020401" pitchFamily="18" charset="0"/>
              </a:rPr>
              <a:t>Data Party!</a:t>
            </a:r>
          </a:p>
        </p:txBody>
      </p:sp>
      <p:sp>
        <p:nvSpPr>
          <p:cNvPr id="106499" name="Rectangle 3"/>
          <p:cNvSpPr>
            <a:spLocks noGrp="1" noChangeArrowheads="1"/>
          </p:cNvSpPr>
          <p:nvPr>
            <p:ph type="body" idx="1"/>
          </p:nvPr>
        </p:nvSpPr>
        <p:spPr>
          <a:xfrm rot="20416424">
            <a:off x="122890" y="3315488"/>
            <a:ext cx="8898220" cy="784178"/>
          </a:xfrm>
        </p:spPr>
        <p:txBody>
          <a:bodyPr/>
          <a:lstStyle/>
          <a:p>
            <a:pPr marL="0" indent="0" algn="ctr" eaLnBrk="1" hangingPunct="1">
              <a:buFontTx/>
              <a:buNone/>
              <a:defRPr/>
            </a:pPr>
            <a:r>
              <a:rPr lang="en-US" altLang="en-US" sz="4000" dirty="0">
                <a:solidFill>
                  <a:schemeClr val="accent5">
                    <a:lumMod val="25000"/>
                  </a:schemeClr>
                </a:solidFill>
                <a:latin typeface="Berlin Sans FB Demi" panose="020E0802020502020306" pitchFamily="34" charset="0"/>
              </a:rPr>
              <a:t>AZ Health Zone’s Two Year Outcomes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971600" y="1692336"/>
            <a:ext cx="1704175" cy="2039905"/>
          </a:xfrm>
          <a:prstGeom prst="ellipse">
            <a:avLst/>
          </a:prstGeom>
          <a:ln>
            <a:noFill/>
          </a:ln>
          <a:effectLst>
            <a:softEdge rad="112500"/>
          </a:effec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671023" y="4131625"/>
            <a:ext cx="1776994" cy="2172101"/>
          </a:xfrm>
          <a:prstGeom prst="ellipse">
            <a:avLst/>
          </a:prstGeom>
          <a:ln>
            <a:noFill/>
          </a:ln>
          <a:effectLst>
            <a:softEdge rad="112500"/>
          </a:effectLst>
        </p:spPr>
      </p:pic>
      <p:sp>
        <p:nvSpPr>
          <p:cNvPr id="4" name="TextBox 3">
            <a:extLst>
              <a:ext uri="{FF2B5EF4-FFF2-40B4-BE49-F238E27FC236}">
                <a16:creationId xmlns:a16="http://schemas.microsoft.com/office/drawing/2014/main" id="{01DF8BA2-BF66-4298-9E0F-E6FC2F838589}"/>
              </a:ext>
            </a:extLst>
          </p:cNvPr>
          <p:cNvSpPr txBox="1"/>
          <p:nvPr/>
        </p:nvSpPr>
        <p:spPr>
          <a:xfrm>
            <a:off x="387024" y="5776069"/>
            <a:ext cx="6575934" cy="584775"/>
          </a:xfrm>
          <a:prstGeom prst="rect">
            <a:avLst/>
          </a:prstGeom>
          <a:noFill/>
        </p:spPr>
        <p:txBody>
          <a:bodyPr wrap="square" rtlCol="0">
            <a:spAutoFit/>
          </a:bodyPr>
          <a:lstStyle/>
          <a:p>
            <a:pPr marL="0" indent="0" algn="ctr" eaLnBrk="1" hangingPunct="1">
              <a:buFontTx/>
              <a:buNone/>
              <a:defRPr/>
            </a:pPr>
            <a:endParaRPr lang="en-US" altLang="en-US" sz="1400" dirty="0">
              <a:solidFill>
                <a:srgbClr val="C00000"/>
              </a:solidFill>
              <a:latin typeface="Berlin Sans FB Demi" panose="020E0802020502020306" pitchFamily="34" charset="0"/>
            </a:endParaRPr>
          </a:p>
          <a:p>
            <a:pPr marL="0" indent="0" algn="ctr" eaLnBrk="1" hangingPunct="1">
              <a:spcBef>
                <a:spcPts val="0"/>
              </a:spcBef>
              <a:buFontTx/>
              <a:buNone/>
              <a:defRPr/>
            </a:pPr>
            <a:r>
              <a:rPr lang="en-US" altLang="en-US" b="1" dirty="0">
                <a:solidFill>
                  <a:schemeClr val="accent1">
                    <a:lumMod val="25000"/>
                  </a:schemeClr>
                </a:solidFill>
                <a:latin typeface="Berlin Sans FB Demi" panose="020E0802020502020306" pitchFamily="34" charset="0"/>
              </a:rPr>
              <a:t>AZ Health Zone State Evaluation Team - October 9, 2019 </a:t>
            </a:r>
          </a:p>
        </p:txBody>
      </p:sp>
      <p:sp>
        <p:nvSpPr>
          <p:cNvPr id="5" name="Speech Bubble: Rectangle with Corners Rounded 4">
            <a:extLst>
              <a:ext uri="{FF2B5EF4-FFF2-40B4-BE49-F238E27FC236}">
                <a16:creationId xmlns:a16="http://schemas.microsoft.com/office/drawing/2014/main" id="{724347A8-01D6-49AE-92E1-EB682582E6B8}"/>
              </a:ext>
            </a:extLst>
          </p:cNvPr>
          <p:cNvSpPr/>
          <p:nvPr/>
        </p:nvSpPr>
        <p:spPr>
          <a:xfrm>
            <a:off x="2843808" y="1936424"/>
            <a:ext cx="2088232" cy="1060528"/>
          </a:xfrm>
          <a:prstGeom prst="wedgeRoundRectCallout">
            <a:avLst>
              <a:gd name="adj1" fmla="val -86537"/>
              <a:gd name="adj2" fmla="val 14726"/>
              <a:gd name="adj3" fmla="val 16667"/>
            </a:avLst>
          </a:prstGeom>
          <a:solidFill>
            <a:srgbClr val="007D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Berlin Sans FB Demi" panose="020E0802020502020306" pitchFamily="34" charset="0"/>
              </a:rPr>
              <a:t>Celebrate good times!</a:t>
            </a:r>
          </a:p>
        </p:txBody>
      </p:sp>
      <p:sp>
        <p:nvSpPr>
          <p:cNvPr id="13" name="Speech Bubble: Rectangle with Corners Rounded 12">
            <a:extLst>
              <a:ext uri="{FF2B5EF4-FFF2-40B4-BE49-F238E27FC236}">
                <a16:creationId xmlns:a16="http://schemas.microsoft.com/office/drawing/2014/main" id="{AF25BCF2-3658-48CC-8626-35289268E623}"/>
              </a:ext>
            </a:extLst>
          </p:cNvPr>
          <p:cNvSpPr/>
          <p:nvPr/>
        </p:nvSpPr>
        <p:spPr>
          <a:xfrm>
            <a:off x="4427984" y="4320104"/>
            <a:ext cx="2088232" cy="1060528"/>
          </a:xfrm>
          <a:prstGeom prst="wedgeRoundRectCallout">
            <a:avLst>
              <a:gd name="adj1" fmla="val 71624"/>
              <a:gd name="adj2" fmla="val 72636"/>
              <a:gd name="adj3" fmla="val 16667"/>
            </a:avLst>
          </a:prstGeom>
          <a:solidFill>
            <a:srgbClr val="007D8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latin typeface="Berlin Sans FB Demi" panose="020E0802020502020306" pitchFamily="34" charset="0"/>
              </a:rPr>
              <a:t>Ain’t</a:t>
            </a:r>
            <a:r>
              <a:rPr lang="en-US" sz="2000" dirty="0">
                <a:latin typeface="Berlin Sans FB Demi" panose="020E0802020502020306" pitchFamily="34" charset="0"/>
              </a:rPr>
              <a:t> no party like a SNAP-Ed Party!</a:t>
            </a:r>
          </a:p>
        </p:txBody>
      </p:sp>
      <p:pic>
        <p:nvPicPr>
          <p:cNvPr id="7" name="Graphic 6" descr="Sign Language">
            <a:extLst>
              <a:ext uri="{FF2B5EF4-FFF2-40B4-BE49-F238E27FC236}">
                <a16:creationId xmlns:a16="http://schemas.microsoft.com/office/drawing/2014/main" id="{DA42DA89-2DB2-44FE-B513-E62EE7D20D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84784" y="4585764"/>
            <a:ext cx="529208" cy="529208"/>
          </a:xfrm>
          <a:prstGeom prst="rect">
            <a:avLst/>
          </a:prstGeom>
        </p:spPr>
      </p:pic>
    </p:spTree>
    <p:extLst>
      <p:ext uri="{BB962C8B-B14F-4D97-AF65-F5344CB8AC3E}">
        <p14:creationId xmlns:p14="http://schemas.microsoft.com/office/powerpoint/2010/main" val="327303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8"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a:solidFill>
                  <a:srgbClr val="500050"/>
                </a:solidFill>
              </a:rPr>
              <a:t>Multi-level Interventions in Schools</a:t>
            </a:r>
            <a:endParaRPr lang="es-ES" altLang="en-US" sz="3200" b="1">
              <a:solidFill>
                <a:srgbClr val="500050"/>
              </a:solidFill>
            </a:endParaRPr>
          </a:p>
        </p:txBody>
      </p:sp>
      <p:sp>
        <p:nvSpPr>
          <p:cNvPr id="19459" name="Rectangle 91"/>
          <p:cNvSpPr>
            <a:spLocks noGrp="1" noChangeArrowheads="1"/>
          </p:cNvSpPr>
          <p:nvPr>
            <p:ph type="subTitle" idx="1"/>
          </p:nvPr>
        </p:nvSpPr>
        <p:spPr>
          <a:xfrm>
            <a:off x="755650" y="5470525"/>
            <a:ext cx="7632700" cy="479425"/>
          </a:xfrm>
        </p:spPr>
        <p:txBody>
          <a:bodyPr/>
          <a:lstStyle/>
          <a:p>
            <a:pPr eaLnBrk="1" hangingPunct="1">
              <a:lnSpc>
                <a:spcPct val="90000"/>
              </a:lnSpc>
            </a:pPr>
            <a:r>
              <a:rPr lang="es-UY" altLang="en-US" b="1">
                <a:solidFill>
                  <a:srgbClr val="500050"/>
                </a:solidFill>
              </a:rPr>
              <a:t>KAN-Q Results for SY17-18</a:t>
            </a:r>
            <a:endParaRPr lang="es-ES" altLang="en-US" b="1">
              <a:solidFill>
                <a:srgbClr val="50005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nvGraphicFramePr>
        <p:xfrm>
          <a:off x="305704" y="2060848"/>
          <a:ext cx="8535304"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1507" name="Group 4"/>
          <p:cNvGrpSpPr>
            <a:grpSpLocks/>
          </p:cNvGrpSpPr>
          <p:nvPr/>
        </p:nvGrpSpPr>
        <p:grpSpPr bwMode="auto">
          <a:xfrm>
            <a:off x="39688" y="68263"/>
            <a:ext cx="9124950" cy="1762125"/>
            <a:chOff x="18155" y="-20815"/>
            <a:chExt cx="9147129" cy="1913753"/>
          </a:xfrm>
        </p:grpSpPr>
        <p:pic>
          <p:nvPicPr>
            <p:cNvPr id="21514"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8155" y="-20815"/>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508" name="Group 7"/>
          <p:cNvGrpSpPr>
            <a:grpSpLocks/>
          </p:cNvGrpSpPr>
          <p:nvPr/>
        </p:nvGrpSpPr>
        <p:grpSpPr bwMode="auto">
          <a:xfrm flipV="1">
            <a:off x="0" y="5070475"/>
            <a:ext cx="9120188" cy="1773238"/>
            <a:chOff x="23983" y="0"/>
            <a:chExt cx="9141301" cy="1924311"/>
          </a:xfrm>
        </p:grpSpPr>
        <p:pic>
          <p:nvPicPr>
            <p:cNvPr id="21512"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983" y="31373"/>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Content Placeholder 12"/>
          <p:cNvSpPr>
            <a:spLocks noGrp="1"/>
          </p:cNvSpPr>
          <p:nvPr>
            <p:ph idx="1"/>
          </p:nvPr>
        </p:nvSpPr>
        <p:spPr>
          <a:xfrm>
            <a:off x="306388" y="3789363"/>
            <a:ext cx="8229600" cy="4122737"/>
          </a:xfrm>
        </p:spPr>
        <p:txBody>
          <a:bodyPr rtlCol="0">
            <a:normAutofit/>
          </a:bodyPr>
          <a:lstStyle/>
          <a:p>
            <a:pPr fontAlgn="auto">
              <a:spcAft>
                <a:spcPts val="0"/>
              </a:spcAft>
              <a:defRPr/>
            </a:pPr>
            <a:endParaRPr lang="en-US" dirty="0"/>
          </a:p>
        </p:txBody>
      </p:sp>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9763" y="4221163"/>
            <a:ext cx="1781175"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62625" y="4121150"/>
            <a:ext cx="1781175"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graphicEl>
                                              <a:dgm id="{C713D80D-0F94-4F37-B707-0C5DE18F57C6}"/>
                                            </p:graphicEl>
                                          </p:spTgt>
                                        </p:tgtEl>
                                        <p:attrNameLst>
                                          <p:attrName>style.visibility</p:attrName>
                                        </p:attrNameLst>
                                      </p:cBhvr>
                                      <p:to>
                                        <p:strVal val="visible"/>
                                      </p:to>
                                    </p:set>
                                    <p:animEffect transition="in" filter="fade">
                                      <p:cBhvr>
                                        <p:cTn id="7" dur="1000"/>
                                        <p:tgtEl>
                                          <p:spTgt spid="12">
                                            <p:graphicEl>
                                              <a:dgm id="{C713D80D-0F94-4F37-B707-0C5DE18F57C6}"/>
                                            </p:graphicEl>
                                          </p:spTgt>
                                        </p:tgtEl>
                                      </p:cBhvr>
                                    </p:animEffect>
                                    <p:anim calcmode="lin" valueType="num">
                                      <p:cBhvr>
                                        <p:cTn id="8" dur="1000" fill="hold"/>
                                        <p:tgtEl>
                                          <p:spTgt spid="12">
                                            <p:graphicEl>
                                              <a:dgm id="{C713D80D-0F94-4F37-B707-0C5DE18F57C6}"/>
                                            </p:graphicEl>
                                          </p:spTgt>
                                        </p:tgtEl>
                                        <p:attrNameLst>
                                          <p:attrName>ppt_x</p:attrName>
                                        </p:attrNameLst>
                                      </p:cBhvr>
                                      <p:tavLst>
                                        <p:tav tm="0">
                                          <p:val>
                                            <p:strVal val="#ppt_x"/>
                                          </p:val>
                                        </p:tav>
                                        <p:tav tm="100000">
                                          <p:val>
                                            <p:strVal val="#ppt_x"/>
                                          </p:val>
                                        </p:tav>
                                      </p:tavLst>
                                    </p:anim>
                                    <p:anim calcmode="lin" valueType="num">
                                      <p:cBhvr>
                                        <p:cTn id="9" dur="1000" fill="hold"/>
                                        <p:tgtEl>
                                          <p:spTgt spid="12">
                                            <p:graphicEl>
                                              <a:dgm id="{C713D80D-0F94-4F37-B707-0C5DE18F57C6}"/>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graphicEl>
                                              <a:dgm id="{6491B74D-6CF3-4A6D-94BD-F7408DF5973C}"/>
                                            </p:graphicEl>
                                          </p:spTgt>
                                        </p:tgtEl>
                                        <p:attrNameLst>
                                          <p:attrName>style.visibility</p:attrName>
                                        </p:attrNameLst>
                                      </p:cBhvr>
                                      <p:to>
                                        <p:strVal val="visible"/>
                                      </p:to>
                                    </p:set>
                                    <p:animEffect transition="in" filter="fade">
                                      <p:cBhvr>
                                        <p:cTn id="17" dur="1000"/>
                                        <p:tgtEl>
                                          <p:spTgt spid="12">
                                            <p:graphicEl>
                                              <a:dgm id="{6491B74D-6CF3-4A6D-94BD-F7408DF5973C}"/>
                                            </p:graphicEl>
                                          </p:spTgt>
                                        </p:tgtEl>
                                      </p:cBhvr>
                                    </p:animEffect>
                                    <p:anim calcmode="lin" valueType="num">
                                      <p:cBhvr>
                                        <p:cTn id="18" dur="1000" fill="hold"/>
                                        <p:tgtEl>
                                          <p:spTgt spid="12">
                                            <p:graphicEl>
                                              <a:dgm id="{6491B74D-6CF3-4A6D-94BD-F7408DF5973C}"/>
                                            </p:graphicEl>
                                          </p:spTgt>
                                        </p:tgtEl>
                                        <p:attrNameLst>
                                          <p:attrName>ppt_x</p:attrName>
                                        </p:attrNameLst>
                                      </p:cBhvr>
                                      <p:tavLst>
                                        <p:tav tm="0">
                                          <p:val>
                                            <p:strVal val="#ppt_x"/>
                                          </p:val>
                                        </p:tav>
                                        <p:tav tm="100000">
                                          <p:val>
                                            <p:strVal val="#ppt_x"/>
                                          </p:val>
                                        </p:tav>
                                      </p:tavLst>
                                    </p:anim>
                                    <p:anim calcmode="lin" valueType="num">
                                      <p:cBhvr>
                                        <p:cTn id="19" dur="1000" fill="hold"/>
                                        <p:tgtEl>
                                          <p:spTgt spid="12">
                                            <p:graphicEl>
                                              <a:dgm id="{6491B74D-6CF3-4A6D-94BD-F7408DF5973C}"/>
                                            </p:graphic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graphicEl>
                                              <a:dgm id="{FE2F6810-1FC6-4163-B9C7-DAAD21F111DB}"/>
                                            </p:graphicEl>
                                          </p:spTgt>
                                        </p:tgtEl>
                                        <p:attrNameLst>
                                          <p:attrName>style.visibility</p:attrName>
                                        </p:attrNameLst>
                                      </p:cBhvr>
                                      <p:to>
                                        <p:strVal val="visible"/>
                                      </p:to>
                                    </p:set>
                                    <p:animEffect transition="in" filter="fade">
                                      <p:cBhvr>
                                        <p:cTn id="24" dur="1000"/>
                                        <p:tgtEl>
                                          <p:spTgt spid="12">
                                            <p:graphicEl>
                                              <a:dgm id="{FE2F6810-1FC6-4163-B9C7-DAAD21F111DB}"/>
                                            </p:graphicEl>
                                          </p:spTgt>
                                        </p:tgtEl>
                                      </p:cBhvr>
                                    </p:animEffect>
                                    <p:anim calcmode="lin" valueType="num">
                                      <p:cBhvr>
                                        <p:cTn id="25" dur="1000" fill="hold"/>
                                        <p:tgtEl>
                                          <p:spTgt spid="12">
                                            <p:graphicEl>
                                              <a:dgm id="{FE2F6810-1FC6-4163-B9C7-DAAD21F111DB}"/>
                                            </p:graphicEl>
                                          </p:spTgt>
                                        </p:tgtEl>
                                        <p:attrNameLst>
                                          <p:attrName>ppt_x</p:attrName>
                                        </p:attrNameLst>
                                      </p:cBhvr>
                                      <p:tavLst>
                                        <p:tav tm="0">
                                          <p:val>
                                            <p:strVal val="#ppt_x"/>
                                          </p:val>
                                        </p:tav>
                                        <p:tav tm="100000">
                                          <p:val>
                                            <p:strVal val="#ppt_x"/>
                                          </p:val>
                                        </p:tav>
                                      </p:tavLst>
                                    </p:anim>
                                    <p:anim calcmode="lin" valueType="num">
                                      <p:cBhvr>
                                        <p:cTn id="26" dur="1000" fill="hold"/>
                                        <p:tgtEl>
                                          <p:spTgt spid="12">
                                            <p:graphicEl>
                                              <a:dgm id="{FE2F6810-1FC6-4163-B9C7-DAAD21F111DB}"/>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graphicEl>
                                              <a:dgm id="{F04EC575-5EE0-45AC-9996-3A65C8651E10}"/>
                                            </p:graphicEl>
                                          </p:spTgt>
                                        </p:tgtEl>
                                        <p:attrNameLst>
                                          <p:attrName>style.visibility</p:attrName>
                                        </p:attrNameLst>
                                      </p:cBhvr>
                                      <p:to>
                                        <p:strVal val="visible"/>
                                      </p:to>
                                    </p:set>
                                    <p:animEffect transition="in" filter="fade">
                                      <p:cBhvr>
                                        <p:cTn id="29" dur="1000"/>
                                        <p:tgtEl>
                                          <p:spTgt spid="12">
                                            <p:graphicEl>
                                              <a:dgm id="{F04EC575-5EE0-45AC-9996-3A65C8651E10}"/>
                                            </p:graphicEl>
                                          </p:spTgt>
                                        </p:tgtEl>
                                      </p:cBhvr>
                                    </p:animEffect>
                                    <p:anim calcmode="lin" valueType="num">
                                      <p:cBhvr>
                                        <p:cTn id="30" dur="1000" fill="hold"/>
                                        <p:tgtEl>
                                          <p:spTgt spid="12">
                                            <p:graphicEl>
                                              <a:dgm id="{F04EC575-5EE0-45AC-9996-3A65C8651E10}"/>
                                            </p:graphicEl>
                                          </p:spTgt>
                                        </p:tgtEl>
                                        <p:attrNameLst>
                                          <p:attrName>ppt_x</p:attrName>
                                        </p:attrNameLst>
                                      </p:cBhvr>
                                      <p:tavLst>
                                        <p:tav tm="0">
                                          <p:val>
                                            <p:strVal val="#ppt_x"/>
                                          </p:val>
                                        </p:tav>
                                        <p:tav tm="100000">
                                          <p:val>
                                            <p:strVal val="#ppt_x"/>
                                          </p:val>
                                        </p:tav>
                                      </p:tavLst>
                                    </p:anim>
                                    <p:anim calcmode="lin" valueType="num">
                                      <p:cBhvr>
                                        <p:cTn id="31" dur="1000" fill="hold"/>
                                        <p:tgtEl>
                                          <p:spTgt spid="12">
                                            <p:graphicEl>
                                              <a:dgm id="{F04EC575-5EE0-45AC-9996-3A65C8651E10}"/>
                                            </p:graphic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graphicEl>
                                              <a:dgm id="{9D874B65-C7F3-432E-854C-F823EF071A31}"/>
                                            </p:graphicEl>
                                          </p:spTgt>
                                        </p:tgtEl>
                                        <p:attrNameLst>
                                          <p:attrName>style.visibility</p:attrName>
                                        </p:attrNameLst>
                                      </p:cBhvr>
                                      <p:to>
                                        <p:strVal val="visible"/>
                                      </p:to>
                                    </p:set>
                                    <p:animEffect transition="in" filter="fade">
                                      <p:cBhvr>
                                        <p:cTn id="36" dur="1000"/>
                                        <p:tgtEl>
                                          <p:spTgt spid="12">
                                            <p:graphicEl>
                                              <a:dgm id="{9D874B65-C7F3-432E-854C-F823EF071A31}"/>
                                            </p:graphicEl>
                                          </p:spTgt>
                                        </p:tgtEl>
                                      </p:cBhvr>
                                    </p:animEffect>
                                    <p:anim calcmode="lin" valueType="num">
                                      <p:cBhvr>
                                        <p:cTn id="37" dur="1000" fill="hold"/>
                                        <p:tgtEl>
                                          <p:spTgt spid="12">
                                            <p:graphicEl>
                                              <a:dgm id="{9D874B65-C7F3-432E-854C-F823EF071A31}"/>
                                            </p:graphicEl>
                                          </p:spTgt>
                                        </p:tgtEl>
                                        <p:attrNameLst>
                                          <p:attrName>ppt_x</p:attrName>
                                        </p:attrNameLst>
                                      </p:cBhvr>
                                      <p:tavLst>
                                        <p:tav tm="0">
                                          <p:val>
                                            <p:strVal val="#ppt_x"/>
                                          </p:val>
                                        </p:tav>
                                        <p:tav tm="100000">
                                          <p:val>
                                            <p:strVal val="#ppt_x"/>
                                          </p:val>
                                        </p:tav>
                                      </p:tavLst>
                                    </p:anim>
                                    <p:anim calcmode="lin" valueType="num">
                                      <p:cBhvr>
                                        <p:cTn id="38" dur="1000" fill="hold"/>
                                        <p:tgtEl>
                                          <p:spTgt spid="12">
                                            <p:graphicEl>
                                              <a:dgm id="{9D874B65-C7F3-432E-854C-F823EF071A31}"/>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2">
                                            <p:graphicEl>
                                              <a:dgm id="{E39D9CE9-7C05-4E59-893A-AE176FDFCC0E}"/>
                                            </p:graphicEl>
                                          </p:spTgt>
                                        </p:tgtEl>
                                        <p:attrNameLst>
                                          <p:attrName>style.visibility</p:attrName>
                                        </p:attrNameLst>
                                      </p:cBhvr>
                                      <p:to>
                                        <p:strVal val="visible"/>
                                      </p:to>
                                    </p:set>
                                    <p:animEffect transition="in" filter="fade">
                                      <p:cBhvr>
                                        <p:cTn id="46" dur="1000"/>
                                        <p:tgtEl>
                                          <p:spTgt spid="12">
                                            <p:graphicEl>
                                              <a:dgm id="{E39D9CE9-7C05-4E59-893A-AE176FDFCC0E}"/>
                                            </p:graphicEl>
                                          </p:spTgt>
                                        </p:tgtEl>
                                      </p:cBhvr>
                                    </p:animEffect>
                                    <p:anim calcmode="lin" valueType="num">
                                      <p:cBhvr>
                                        <p:cTn id="47" dur="1000" fill="hold"/>
                                        <p:tgtEl>
                                          <p:spTgt spid="12">
                                            <p:graphicEl>
                                              <a:dgm id="{E39D9CE9-7C05-4E59-893A-AE176FDFCC0E}"/>
                                            </p:graphicEl>
                                          </p:spTgt>
                                        </p:tgtEl>
                                        <p:attrNameLst>
                                          <p:attrName>ppt_x</p:attrName>
                                        </p:attrNameLst>
                                      </p:cBhvr>
                                      <p:tavLst>
                                        <p:tav tm="0">
                                          <p:val>
                                            <p:strVal val="#ppt_x"/>
                                          </p:val>
                                        </p:tav>
                                        <p:tav tm="100000">
                                          <p:val>
                                            <p:strVal val="#ppt_x"/>
                                          </p:val>
                                        </p:tav>
                                      </p:tavLst>
                                    </p:anim>
                                    <p:anim calcmode="lin" valueType="num">
                                      <p:cBhvr>
                                        <p:cTn id="48" dur="1000" fill="hold"/>
                                        <p:tgtEl>
                                          <p:spTgt spid="12">
                                            <p:graphicEl>
                                              <a:dgm id="{E39D9CE9-7C05-4E59-893A-AE176FDFCC0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uiExpand="1">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9"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063" y="549275"/>
            <a:ext cx="8048625" cy="597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692275" y="1900238"/>
            <a:ext cx="4392613" cy="6127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4" name="Rectangle 3"/>
          <p:cNvSpPr/>
          <p:nvPr/>
        </p:nvSpPr>
        <p:spPr>
          <a:xfrm>
            <a:off x="946150" y="3556000"/>
            <a:ext cx="6650038" cy="684213"/>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5" name="Rectangle 4"/>
          <p:cNvSpPr/>
          <p:nvPr/>
        </p:nvSpPr>
        <p:spPr>
          <a:xfrm>
            <a:off x="1077913" y="4541838"/>
            <a:ext cx="7239000" cy="742950"/>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6" name="Rectangle 5"/>
          <p:cNvSpPr/>
          <p:nvPr/>
        </p:nvSpPr>
        <p:spPr>
          <a:xfrm>
            <a:off x="1187450" y="2736850"/>
            <a:ext cx="3698875" cy="642938"/>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7" name="Rectangle 6"/>
          <p:cNvSpPr/>
          <p:nvPr/>
        </p:nvSpPr>
        <p:spPr>
          <a:xfrm>
            <a:off x="5867400" y="1703388"/>
            <a:ext cx="2449513" cy="7524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8" name="Rectangle 7"/>
          <p:cNvSpPr/>
          <p:nvPr/>
        </p:nvSpPr>
        <p:spPr>
          <a:xfrm>
            <a:off x="5016500" y="2928938"/>
            <a:ext cx="2795588" cy="935037"/>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9" name="Rectangle 8"/>
          <p:cNvSpPr/>
          <p:nvPr/>
        </p:nvSpPr>
        <p:spPr>
          <a:xfrm>
            <a:off x="5148263" y="4918075"/>
            <a:ext cx="3527425" cy="160972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1" presetClass="exit" presetSubtype="0" fill="hold" grpId="1"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1" presetClass="exit" presetSubtype="0" fill="hold" grpId="1" nodeType="withEffect">
                                  <p:stCondLst>
                                    <p:cond delay="0"/>
                                  </p:stCondLst>
                                  <p:childTnLst>
                                    <p:set>
                                      <p:cBhvr>
                                        <p:cTn id="24" dur="1" fill="hold">
                                          <p:stCondLst>
                                            <p:cond delay="0"/>
                                          </p:stCondLst>
                                        </p:cTn>
                                        <p:tgtEl>
                                          <p:spTgt spid="4"/>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1" presetClass="exit" presetSubtype="0" fill="hold" grpId="1"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1" presetClass="exit" presetSubtype="0" fill="hold" grpId="1" nodeType="withEffect">
                                  <p:stCondLst>
                                    <p:cond delay="0"/>
                                  </p:stCondLst>
                                  <p:childTnLst>
                                    <p:set>
                                      <p:cBhvr>
                                        <p:cTn id="40" dur="1" fill="hold">
                                          <p:stCondLst>
                                            <p:cond delay="0"/>
                                          </p:stCondLst>
                                        </p:cTn>
                                        <p:tgtEl>
                                          <p:spTgt spid="6"/>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xit" presetSubtype="0" fill="hold" grpId="1" nodeType="clickEffect">
                                  <p:stCondLst>
                                    <p:cond delay="0"/>
                                  </p:stCondLst>
                                  <p:childTnLst>
                                    <p:set>
                                      <p:cBhvr>
                                        <p:cTn id="44" dur="1" fill="hold">
                                          <p:stCondLst>
                                            <p:cond delay="0"/>
                                          </p:stCondLst>
                                        </p:cTn>
                                        <p:tgtEl>
                                          <p:spTgt spid="7"/>
                                        </p:tgtEl>
                                        <p:attrNameLst>
                                          <p:attrName>style.visibility</p:attrName>
                                        </p:attrNameLst>
                                      </p:cBhvr>
                                      <p:to>
                                        <p:strVal val="hidden"/>
                                      </p:to>
                                    </p:set>
                                  </p:childTnLst>
                                </p:cTn>
                              </p:par>
                              <p:par>
                                <p:cTn id="45" presetID="2" presetClass="entr" presetSubtype="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8"/>
                                        </p:tgtEl>
                                        <p:attrNameLst>
                                          <p:attrName>style.visibility</p:attrName>
                                        </p:attrNameLst>
                                      </p:cBhvr>
                                      <p:to>
                                        <p:strVal val="hidden"/>
                                      </p:to>
                                    </p:set>
                                  </p:childTnLst>
                                </p:cTn>
                              </p:par>
                              <p:par>
                                <p:cTn id="53" presetID="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8"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1"/>
          <p:cNvPicPr>
            <a:picLocks noChangeAspect="1"/>
          </p:cNvPicPr>
          <p:nvPr/>
        </p:nvPicPr>
        <p:blipFill>
          <a:blip r:embed="rId4">
            <a:extLst>
              <a:ext uri="{28A0092B-C50C-407E-A947-70E740481C1C}">
                <a14:useLocalDpi xmlns:a14="http://schemas.microsoft.com/office/drawing/2010/main" val="0"/>
              </a:ext>
            </a:extLst>
          </a:blip>
          <a:srcRect t="2249" r="543" b="1036"/>
          <a:stretch>
            <a:fillRect/>
          </a:stretch>
        </p:blipFill>
        <p:spPr bwMode="auto">
          <a:xfrm>
            <a:off x="1042988" y="476250"/>
            <a:ext cx="7142162"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859338" y="1371600"/>
            <a:ext cx="1584325" cy="6381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5" name="Rectangle 4"/>
          <p:cNvSpPr/>
          <p:nvPr/>
        </p:nvSpPr>
        <p:spPr>
          <a:xfrm>
            <a:off x="1476375" y="2627313"/>
            <a:ext cx="6551613" cy="12604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6" name="Rectangle 5"/>
          <p:cNvSpPr/>
          <p:nvPr/>
        </p:nvSpPr>
        <p:spPr>
          <a:xfrm>
            <a:off x="4192588" y="4005263"/>
            <a:ext cx="3992562" cy="1131887"/>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7" name="Rectangle 6"/>
          <p:cNvSpPr/>
          <p:nvPr/>
        </p:nvSpPr>
        <p:spPr>
          <a:xfrm>
            <a:off x="2554288" y="3800475"/>
            <a:ext cx="2017712" cy="6381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8" name="Rectangle 7"/>
          <p:cNvSpPr/>
          <p:nvPr/>
        </p:nvSpPr>
        <p:spPr>
          <a:xfrm>
            <a:off x="4067175" y="2009775"/>
            <a:ext cx="1657350" cy="63817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hidden"/>
                                      </p:to>
                                    </p:set>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6" grpId="0" animBg="1"/>
      <p:bldP spid="6" grpId="1" animBg="1"/>
      <p:bldP spid="7" grpId="0" animBg="1"/>
      <p:bldP spid="7" grpId="1"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12738" y="608013"/>
            <a:ext cx="8229600" cy="620712"/>
          </a:xfrm>
        </p:spPr>
        <p:txBody>
          <a:bodyPr/>
          <a:lstStyle/>
          <a:p>
            <a:pPr eaLnBrk="1" hangingPunct="1">
              <a:defRPr/>
            </a:pPr>
            <a:r>
              <a:rPr lang="en-US" altLang="en-US" b="1" dirty="0">
                <a:solidFill>
                  <a:schemeClr val="accent5">
                    <a:lumMod val="25000"/>
                  </a:schemeClr>
                </a:solidFill>
              </a:rPr>
              <a:t>Party Time!</a:t>
            </a:r>
          </a:p>
        </p:txBody>
      </p:sp>
      <p:sp>
        <p:nvSpPr>
          <p:cNvPr id="106499" name="Rectangle 3"/>
          <p:cNvSpPr>
            <a:spLocks noGrp="1" noChangeArrowheads="1"/>
          </p:cNvSpPr>
          <p:nvPr>
            <p:ph type="body" idx="1"/>
          </p:nvPr>
        </p:nvSpPr>
        <p:spPr>
          <a:xfrm>
            <a:off x="611188" y="1341438"/>
            <a:ext cx="8075612" cy="4525962"/>
          </a:xfrm>
        </p:spPr>
        <p:txBody>
          <a:bodyPr/>
          <a:lstStyle/>
          <a:p>
            <a:pPr marL="0" indent="0" eaLnBrk="1" hangingPunct="1">
              <a:buFontTx/>
              <a:buNone/>
              <a:defRPr/>
            </a:pPr>
            <a:r>
              <a:rPr lang="en-US" altLang="en-US" dirty="0">
                <a:solidFill>
                  <a:schemeClr val="accent5">
                    <a:lumMod val="25000"/>
                  </a:schemeClr>
                </a:solidFill>
              </a:rPr>
              <a:t>The SY 17-18 KAN-Q showed that students’ PA increased during which times? </a:t>
            </a: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27653"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27658" name="TextBox 6"/>
              <p:cNvSpPr txBox="1">
                <a:spLocks noChangeArrowheads="1"/>
              </p:cNvSpPr>
              <p:nvPr/>
            </p:nvSpPr>
            <p:spPr bwMode="auto">
              <a:xfrm>
                <a:off x="1655675" y="4069634"/>
                <a:ext cx="2592288" cy="830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Before School &amp; During PE</a:t>
                </a:r>
              </a:p>
            </p:txBody>
          </p:sp>
        </p:grpSp>
        <p:grpSp>
          <p:nvGrpSpPr>
            <p:cNvPr id="27654"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27656" name="TextBox 9"/>
              <p:cNvSpPr txBox="1">
                <a:spLocks noChangeArrowheads="1"/>
              </p:cNvSpPr>
              <p:nvPr/>
            </p:nvSpPr>
            <p:spPr bwMode="auto">
              <a:xfrm>
                <a:off x="4979573" y="4069633"/>
                <a:ext cx="2592288" cy="830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During Recess &amp; After School</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825" y="908050"/>
            <a:ext cx="8728075"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716463" y="2220913"/>
            <a:ext cx="2376487" cy="63182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5" name="Rectangle 4"/>
          <p:cNvSpPr/>
          <p:nvPr/>
        </p:nvSpPr>
        <p:spPr>
          <a:xfrm>
            <a:off x="3348038" y="3284538"/>
            <a:ext cx="2170112" cy="576262"/>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6" name="Rectangle 5"/>
          <p:cNvSpPr/>
          <p:nvPr/>
        </p:nvSpPr>
        <p:spPr>
          <a:xfrm>
            <a:off x="1403350" y="4292600"/>
            <a:ext cx="2232025" cy="649288"/>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7" name="Rectangle 6"/>
          <p:cNvSpPr/>
          <p:nvPr/>
        </p:nvSpPr>
        <p:spPr>
          <a:xfrm>
            <a:off x="5651500" y="3068638"/>
            <a:ext cx="3327400" cy="1944687"/>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
                                        </p:tgtEl>
                                        <p:attrNameLst>
                                          <p:attrName>style.visibility</p:attrName>
                                        </p:attrNameLst>
                                      </p:cBhvr>
                                      <p:to>
                                        <p:strVal val="hidden"/>
                                      </p:to>
                                    </p:set>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dirty="0" err="1">
                <a:solidFill>
                  <a:srgbClr val="0070C0"/>
                </a:solidFill>
              </a:rPr>
              <a:t>Behavior</a:t>
            </a:r>
            <a:r>
              <a:rPr lang="es-UY" altLang="en-US" sz="3200" b="1" dirty="0">
                <a:solidFill>
                  <a:srgbClr val="0070C0"/>
                </a:solidFill>
              </a:rPr>
              <a:t> Change in </a:t>
            </a:r>
            <a:r>
              <a:rPr lang="es-UY" altLang="en-US" sz="3200" b="1" dirty="0" err="1">
                <a:solidFill>
                  <a:srgbClr val="0070C0"/>
                </a:solidFill>
              </a:rPr>
              <a:t>Adults</a:t>
            </a:r>
            <a:r>
              <a:rPr lang="es-UY" altLang="en-US" sz="3200" b="1" dirty="0">
                <a:solidFill>
                  <a:srgbClr val="0070C0"/>
                </a:solidFill>
              </a:rPr>
              <a:t> </a:t>
            </a:r>
            <a:endParaRPr lang="es-ES" altLang="en-US" sz="3200" b="1" dirty="0">
              <a:solidFill>
                <a:srgbClr val="0070C0"/>
              </a:solidFill>
            </a:endParaRPr>
          </a:p>
        </p:txBody>
      </p:sp>
      <p:sp>
        <p:nvSpPr>
          <p:cNvPr id="31747" name="Rectangle 91"/>
          <p:cNvSpPr>
            <a:spLocks noGrp="1" noChangeArrowheads="1"/>
          </p:cNvSpPr>
          <p:nvPr>
            <p:ph type="subTitle" idx="1"/>
          </p:nvPr>
        </p:nvSpPr>
        <p:spPr>
          <a:xfrm>
            <a:off x="755650" y="5470525"/>
            <a:ext cx="7632700" cy="479425"/>
          </a:xfrm>
        </p:spPr>
        <p:txBody>
          <a:bodyPr/>
          <a:lstStyle/>
          <a:p>
            <a:pPr eaLnBrk="1" hangingPunct="1">
              <a:lnSpc>
                <a:spcPct val="90000"/>
              </a:lnSpc>
            </a:pPr>
            <a:r>
              <a:rPr lang="es-UY" altLang="en-US" b="1" dirty="0">
                <a:solidFill>
                  <a:srgbClr val="0070C0"/>
                </a:solidFill>
              </a:rPr>
              <a:t>FY18 </a:t>
            </a:r>
            <a:r>
              <a:rPr lang="es-UY" altLang="en-US" b="1" dirty="0" err="1">
                <a:solidFill>
                  <a:srgbClr val="0070C0"/>
                </a:solidFill>
              </a:rPr>
              <a:t>Adult</a:t>
            </a:r>
            <a:r>
              <a:rPr lang="es-UY" altLang="en-US" b="1" dirty="0">
                <a:solidFill>
                  <a:srgbClr val="0070C0"/>
                </a:solidFill>
              </a:rPr>
              <a:t> </a:t>
            </a:r>
            <a:r>
              <a:rPr lang="es-UY" altLang="en-US" b="1" dirty="0" err="1">
                <a:solidFill>
                  <a:srgbClr val="0070C0"/>
                </a:solidFill>
              </a:rPr>
              <a:t>Survey</a:t>
            </a:r>
            <a:r>
              <a:rPr lang="es-UY" altLang="en-US" b="1" dirty="0">
                <a:solidFill>
                  <a:srgbClr val="0070C0"/>
                </a:solidFill>
              </a:rPr>
              <a:t> </a:t>
            </a:r>
            <a:r>
              <a:rPr lang="es-UY" altLang="en-US" b="1" dirty="0" err="1">
                <a:solidFill>
                  <a:srgbClr val="0070C0"/>
                </a:solidFill>
              </a:rPr>
              <a:t>Results</a:t>
            </a:r>
            <a:endParaRPr lang="es-UY" altLang="en-US" b="1" dirty="0">
              <a:solidFill>
                <a:srgbClr val="0070C0"/>
              </a:solidFill>
            </a:endParaRPr>
          </a:p>
        </p:txBody>
      </p:sp>
    </p:spTree>
    <p:extLst>
      <p:ext uri="{BB962C8B-B14F-4D97-AF65-F5344CB8AC3E}">
        <p14:creationId xmlns:p14="http://schemas.microsoft.com/office/powerpoint/2010/main" val="440078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B0520"/>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2469" y="3311723"/>
            <a:ext cx="5955495" cy="1775196"/>
          </a:xfrm>
          <a:solidFill>
            <a:schemeClr val="accent5"/>
          </a:solidFill>
          <a:ln w="76200">
            <a:solidFill>
              <a:schemeClr val="accent5"/>
            </a:solidFill>
          </a:ln>
        </p:spPr>
        <p:txBody>
          <a:bodyPr>
            <a:normAutofit/>
          </a:bodyPr>
          <a:lstStyle/>
          <a:p>
            <a:pPr marL="0" indent="0">
              <a:buNone/>
            </a:pPr>
            <a:r>
              <a:rPr lang="en-US" sz="2400" b="1" dirty="0">
                <a:solidFill>
                  <a:schemeClr val="bg1">
                    <a:lumMod val="95000"/>
                  </a:schemeClr>
                </a:solidFill>
              </a:rPr>
              <a:t>WE ASSESSED</a:t>
            </a:r>
          </a:p>
          <a:p>
            <a:pPr marL="0" indent="0">
              <a:buNone/>
            </a:pPr>
            <a:r>
              <a:rPr lang="en-US" sz="2400" b="1" dirty="0">
                <a:solidFill>
                  <a:schemeClr val="bg1">
                    <a:lumMod val="95000"/>
                  </a:schemeClr>
                </a:solidFill>
              </a:rPr>
              <a:t>Changes in adult participants’ food and physical activity behaviors from the start of the class series (pre) to the end (post).</a:t>
            </a:r>
            <a:endParaRPr lang="en-US" sz="1800" dirty="0"/>
          </a:p>
        </p:txBody>
      </p:sp>
      <p:sp>
        <p:nvSpPr>
          <p:cNvPr id="4" name="Content Placeholder 2"/>
          <p:cNvSpPr txBox="1">
            <a:spLocks/>
          </p:cNvSpPr>
          <p:nvPr/>
        </p:nvSpPr>
        <p:spPr>
          <a:xfrm>
            <a:off x="1763688" y="1668824"/>
            <a:ext cx="5955495" cy="1202552"/>
          </a:xfrm>
          <a:prstGeom prst="rect">
            <a:avLst/>
          </a:prstGeom>
          <a:solidFill>
            <a:schemeClr val="accent5"/>
          </a:solidFill>
          <a:ln w="76200">
            <a:solidFill>
              <a:schemeClr val="accent5"/>
            </a:solidFill>
          </a:ln>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2800" kern="1200">
                <a:solidFill>
                  <a:schemeClr val="bg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685800" fontAlgn="auto">
              <a:spcAft>
                <a:spcPts val="0"/>
              </a:spcAft>
              <a:buNone/>
              <a:defRPr/>
            </a:pPr>
            <a:r>
              <a:rPr lang="en-US" sz="2400" b="1" dirty="0">
                <a:solidFill>
                  <a:prstClr val="white">
                    <a:lumMod val="95000"/>
                  </a:prstClr>
                </a:solidFill>
                <a:latin typeface="Calibri"/>
              </a:rPr>
              <a:t>DURING FY18</a:t>
            </a:r>
          </a:p>
          <a:p>
            <a:pPr marL="0" indent="0" defTabSz="685800" fontAlgn="auto">
              <a:spcAft>
                <a:spcPts val="0"/>
              </a:spcAft>
              <a:buNone/>
              <a:defRPr/>
            </a:pPr>
            <a:r>
              <a:rPr lang="en-US" sz="2400" b="1" dirty="0">
                <a:solidFill>
                  <a:prstClr val="white">
                    <a:lumMod val="95000"/>
                  </a:prstClr>
                </a:solidFill>
                <a:latin typeface="Calibri"/>
              </a:rPr>
              <a:t>LIA staff taught two adult curricula paired with surveys</a:t>
            </a:r>
            <a:endParaRPr lang="en-US" sz="2100" dirty="0">
              <a:solidFill>
                <a:prstClr val="white">
                  <a:lumMod val="75000"/>
                </a:prstClr>
              </a:solidFill>
              <a:latin typeface="Calibri"/>
            </a:endParaRPr>
          </a:p>
        </p:txBody>
      </p:sp>
      <p:grpSp>
        <p:nvGrpSpPr>
          <p:cNvPr id="5" name="Group 4">
            <a:extLst>
              <a:ext uri="{FF2B5EF4-FFF2-40B4-BE49-F238E27FC236}">
                <a16:creationId xmlns:a16="http://schemas.microsoft.com/office/drawing/2014/main" id="{2844DC07-192D-4224-AA85-D13BD19E1217}"/>
              </a:ext>
            </a:extLst>
          </p:cNvPr>
          <p:cNvGrpSpPr>
            <a:grpSpLocks/>
          </p:cNvGrpSpPr>
          <p:nvPr/>
        </p:nvGrpSpPr>
        <p:grpSpPr bwMode="auto">
          <a:xfrm>
            <a:off x="21357" y="63472"/>
            <a:ext cx="9124950" cy="1762125"/>
            <a:chOff x="18155" y="-20815"/>
            <a:chExt cx="9147129" cy="1913753"/>
          </a:xfrm>
        </p:grpSpPr>
        <p:pic>
          <p:nvPicPr>
            <p:cNvPr id="6" name="Picture 5">
              <a:extLst>
                <a:ext uri="{FF2B5EF4-FFF2-40B4-BE49-F238E27FC236}">
                  <a16:creationId xmlns:a16="http://schemas.microsoft.com/office/drawing/2014/main" id="{C9AEFD69-35B4-43F7-9635-1B5B3751A9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55" y="-20815"/>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99BFF70D-77CF-4C9D-9BCC-5334F415D21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 name="Picture 10">
            <a:extLst>
              <a:ext uri="{FF2B5EF4-FFF2-40B4-BE49-F238E27FC236}">
                <a16:creationId xmlns:a16="http://schemas.microsoft.com/office/drawing/2014/main" id="{07DCC04B-AC8B-414A-B6C7-7E6A9EF9D7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88"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a:extLst>
              <a:ext uri="{FF2B5EF4-FFF2-40B4-BE49-F238E27FC236}">
                <a16:creationId xmlns:a16="http://schemas.microsoft.com/office/drawing/2014/main" id="{CFDDE64D-0A7E-4CA1-B351-A88FDFD842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429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B0520"/>
        </a:solidFill>
        <a:effectLst/>
      </p:bgPr>
    </p:bg>
    <p:spTree>
      <p:nvGrpSpPr>
        <p:cNvPr id="1" name=""/>
        <p:cNvGrpSpPr/>
        <p:nvPr/>
      </p:nvGrpSpPr>
      <p:grpSpPr>
        <a:xfrm>
          <a:off x="0" y="0"/>
          <a:ext cx="0" cy="0"/>
          <a:chOff x="0" y="0"/>
          <a:chExt cx="0" cy="0"/>
        </a:xfrm>
      </p:grpSpPr>
      <p:sp>
        <p:nvSpPr>
          <p:cNvPr id="4" name="TextBox 3"/>
          <p:cNvSpPr txBox="1"/>
          <p:nvPr/>
        </p:nvSpPr>
        <p:spPr>
          <a:xfrm>
            <a:off x="220526" y="1023222"/>
            <a:ext cx="8466274" cy="2269852"/>
          </a:xfrm>
          <a:prstGeom prst="rect">
            <a:avLst/>
          </a:prstGeom>
          <a:noFill/>
        </p:spPr>
        <p:txBody>
          <a:bodyPr wrap="square" rtlCol="0">
            <a:spAutoFit/>
          </a:bodyPr>
          <a:lstStyle/>
          <a:p>
            <a:pPr algn="ctr" defTabSz="685800" eaLnBrk="1" fontAlgn="auto" hangingPunct="1">
              <a:spcBef>
                <a:spcPts val="0"/>
              </a:spcBef>
              <a:spcAft>
                <a:spcPts val="0"/>
              </a:spcAft>
              <a:defRPr/>
            </a:pPr>
            <a:r>
              <a:rPr lang="en-US" sz="3600" b="1" dirty="0">
                <a:solidFill>
                  <a:prstClr val="white"/>
                </a:solidFill>
                <a:latin typeface="Calibri"/>
                <a:cs typeface="+mn-cs"/>
              </a:rPr>
              <a:t>Demographics</a:t>
            </a:r>
          </a:p>
          <a:p>
            <a:pPr algn="ctr" defTabSz="685800" eaLnBrk="1" fontAlgn="auto" hangingPunct="1">
              <a:spcBef>
                <a:spcPts val="0"/>
              </a:spcBef>
              <a:spcAft>
                <a:spcPts val="0"/>
              </a:spcAft>
              <a:defRPr/>
            </a:pPr>
            <a:endParaRPr lang="en-US" sz="3600" dirty="0">
              <a:solidFill>
                <a:prstClr val="white"/>
              </a:solidFill>
              <a:latin typeface="Calibri"/>
              <a:cs typeface="+mn-cs"/>
            </a:endParaRPr>
          </a:p>
          <a:p>
            <a:pPr algn="ctr" defTabSz="685800" eaLnBrk="1" fontAlgn="auto" hangingPunct="1">
              <a:spcBef>
                <a:spcPts val="0"/>
              </a:spcBef>
              <a:spcAft>
                <a:spcPts val="0"/>
              </a:spcAft>
              <a:defRPr/>
            </a:pPr>
            <a:r>
              <a:rPr lang="en-US" sz="2800" dirty="0">
                <a:solidFill>
                  <a:prstClr val="white"/>
                </a:solidFill>
                <a:latin typeface="Calibri"/>
                <a:cs typeface="+mn-cs"/>
              </a:rPr>
              <a:t>184 adult matched pre/post surveys</a:t>
            </a:r>
          </a:p>
          <a:p>
            <a:pPr algn="ctr" defTabSz="685800" eaLnBrk="1" fontAlgn="auto" hangingPunct="1">
              <a:spcBef>
                <a:spcPts val="0"/>
              </a:spcBef>
              <a:spcAft>
                <a:spcPts val="0"/>
              </a:spcAft>
              <a:defRPr/>
            </a:pPr>
            <a:r>
              <a:rPr lang="en-US" sz="2800" dirty="0">
                <a:solidFill>
                  <a:prstClr val="white"/>
                </a:solidFill>
                <a:latin typeface="Calibri"/>
                <a:cs typeface="+mn-cs"/>
              </a:rPr>
              <a:t>Nine counties (ten LIAs)</a:t>
            </a:r>
          </a:p>
          <a:p>
            <a:pPr defTabSz="685800" eaLnBrk="1" fontAlgn="auto" hangingPunct="1">
              <a:spcBef>
                <a:spcPts val="0"/>
              </a:spcBef>
              <a:spcAft>
                <a:spcPts val="0"/>
              </a:spcAft>
              <a:defRPr/>
            </a:pPr>
            <a:endParaRPr lang="en-US" sz="1350" dirty="0">
              <a:solidFill>
                <a:prstClr val="black"/>
              </a:solidFill>
              <a:latin typeface="Calibri"/>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0526" y="3338323"/>
            <a:ext cx="4783522" cy="2538946"/>
          </a:xfrm>
          <a:prstGeom prst="rect">
            <a:avLst/>
          </a:prstGeom>
        </p:spPr>
      </p:pic>
      <p:graphicFrame>
        <p:nvGraphicFramePr>
          <p:cNvPr id="8" name="Chart 7"/>
          <p:cNvGraphicFramePr>
            <a:graphicFrameLocks/>
          </p:cNvGraphicFramePr>
          <p:nvPr>
            <p:extLst>
              <p:ext uri="{D42A27DB-BD31-4B8C-83A1-F6EECF244321}">
                <p14:modId xmlns:p14="http://schemas.microsoft.com/office/powerpoint/2010/main" val="1363687328"/>
              </p:ext>
            </p:extLst>
          </p:nvPr>
        </p:nvGraphicFramePr>
        <p:xfrm>
          <a:off x="5148064" y="3338325"/>
          <a:ext cx="3538736" cy="2538943"/>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Group 6">
            <a:extLst>
              <a:ext uri="{FF2B5EF4-FFF2-40B4-BE49-F238E27FC236}">
                <a16:creationId xmlns:a16="http://schemas.microsoft.com/office/drawing/2014/main" id="{2BAA7824-25DC-47AD-A528-99AF24EF0F4E}"/>
              </a:ext>
            </a:extLst>
          </p:cNvPr>
          <p:cNvGrpSpPr>
            <a:grpSpLocks/>
          </p:cNvGrpSpPr>
          <p:nvPr/>
        </p:nvGrpSpPr>
        <p:grpSpPr bwMode="auto">
          <a:xfrm>
            <a:off x="21357" y="63472"/>
            <a:ext cx="9124950" cy="1762125"/>
            <a:chOff x="18155" y="-20815"/>
            <a:chExt cx="9147129" cy="1913753"/>
          </a:xfrm>
        </p:grpSpPr>
        <p:pic>
          <p:nvPicPr>
            <p:cNvPr id="9" name="Picture 8">
              <a:extLst>
                <a:ext uri="{FF2B5EF4-FFF2-40B4-BE49-F238E27FC236}">
                  <a16:creationId xmlns:a16="http://schemas.microsoft.com/office/drawing/2014/main" id="{5F64207A-521F-42A9-820F-02C763C9905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155" y="-20815"/>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DEF9F43-1B3F-4C66-A52D-D4F63DD9F80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90841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AB0520"/>
        </a:solidFill>
        <a:effectLst/>
      </p:bgPr>
    </p:bg>
    <p:spTree>
      <p:nvGrpSpPr>
        <p:cNvPr id="1" name=""/>
        <p:cNvGrpSpPr/>
        <p:nvPr/>
      </p:nvGrpSpPr>
      <p:grpSpPr>
        <a:xfrm>
          <a:off x="0" y="0"/>
          <a:ext cx="0" cy="0"/>
          <a:chOff x="0" y="0"/>
          <a:chExt cx="0" cy="0"/>
        </a:xfrm>
      </p:grpSpPr>
      <p:pic>
        <p:nvPicPr>
          <p:cNvPr id="23" name="Picture 8" descr="&lt;strong&gt;Confetti PNG&lt;/strong&gt; Transparent Images | &lt;strong&gt;PNG&lt;/strong&gt; All">
            <a:extLst>
              <a:ext uri="{FF2B5EF4-FFF2-40B4-BE49-F238E27FC236}">
                <a16:creationId xmlns:a16="http://schemas.microsoft.com/office/drawing/2014/main" id="{EA532DD3-167D-41C9-B67E-457553917DF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331641" y="1124745"/>
            <a:ext cx="6768752" cy="468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defRPr/>
            </a:pPr>
            <a:endParaRPr lang="en-US" sz="1350">
              <a:solidFill>
                <a:prstClr val="white"/>
              </a:solidFill>
              <a:latin typeface="Calibri"/>
            </a:endParaRPr>
          </a:p>
        </p:txBody>
      </p:sp>
      <p:graphicFrame>
        <p:nvGraphicFramePr>
          <p:cNvPr id="13" name="Chart 12"/>
          <p:cNvGraphicFramePr/>
          <p:nvPr>
            <p:extLst>
              <p:ext uri="{D42A27DB-BD31-4B8C-83A1-F6EECF244321}">
                <p14:modId xmlns:p14="http://schemas.microsoft.com/office/powerpoint/2010/main" val="774094988"/>
              </p:ext>
            </p:extLst>
          </p:nvPr>
        </p:nvGraphicFramePr>
        <p:xfrm>
          <a:off x="3105127" y="1797927"/>
          <a:ext cx="4101036" cy="1860131"/>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p:cNvSpPr txBox="1"/>
          <p:nvPr/>
        </p:nvSpPr>
        <p:spPr>
          <a:xfrm>
            <a:off x="1501723" y="1544835"/>
            <a:ext cx="1603403" cy="1754326"/>
          </a:xfrm>
          <a:prstGeom prst="rect">
            <a:avLst/>
          </a:prstGeom>
          <a:noFill/>
        </p:spPr>
        <p:txBody>
          <a:bodyPr wrap="square" rtlCol="0">
            <a:spAutoFit/>
          </a:bodyPr>
          <a:lstStyle/>
          <a:p>
            <a:pPr defTabSz="685800" eaLnBrk="1" fontAlgn="auto" hangingPunct="1">
              <a:spcBef>
                <a:spcPts val="0"/>
              </a:spcBef>
              <a:spcAft>
                <a:spcPts val="0"/>
              </a:spcAft>
              <a:defRPr/>
            </a:pPr>
            <a:r>
              <a:rPr lang="en-US" dirty="0">
                <a:solidFill>
                  <a:prstClr val="black"/>
                </a:solidFill>
                <a:latin typeface="Calibri"/>
                <a:cs typeface="+mn-cs"/>
              </a:rPr>
              <a:t>Significant increase in </a:t>
            </a:r>
            <a:r>
              <a:rPr lang="en-US" i="1" dirty="0">
                <a:solidFill>
                  <a:prstClr val="black"/>
                </a:solidFill>
                <a:latin typeface="Calibri"/>
                <a:cs typeface="+mn-cs"/>
              </a:rPr>
              <a:t>Days Active in the Last Week</a:t>
            </a:r>
            <a:r>
              <a:rPr lang="en-US" dirty="0">
                <a:solidFill>
                  <a:prstClr val="black"/>
                </a:solidFill>
                <a:latin typeface="Calibri"/>
                <a:cs typeface="+mn-cs"/>
              </a:rPr>
              <a:t> from </a:t>
            </a:r>
            <a:r>
              <a:rPr lang="en-US" b="1" dirty="0">
                <a:solidFill>
                  <a:prstClr val="white">
                    <a:lumMod val="50000"/>
                  </a:prstClr>
                </a:solidFill>
                <a:latin typeface="Calibri"/>
                <a:cs typeface="+mn-cs"/>
              </a:rPr>
              <a:t>PRE </a:t>
            </a:r>
            <a:r>
              <a:rPr lang="en-US" dirty="0">
                <a:solidFill>
                  <a:prstClr val="black"/>
                </a:solidFill>
                <a:latin typeface="Calibri"/>
                <a:cs typeface="+mn-cs"/>
              </a:rPr>
              <a:t>to </a:t>
            </a:r>
            <a:r>
              <a:rPr lang="en-US" b="1" dirty="0">
                <a:solidFill>
                  <a:srgbClr val="AB0520"/>
                </a:solidFill>
                <a:latin typeface="Calibri"/>
                <a:cs typeface="+mn-cs"/>
              </a:rPr>
              <a:t>POST</a:t>
            </a:r>
            <a:r>
              <a:rPr lang="en-US" dirty="0">
                <a:solidFill>
                  <a:prstClr val="black"/>
                </a:solidFill>
                <a:latin typeface="Calibri"/>
                <a:cs typeface="+mn-cs"/>
              </a:rPr>
              <a:t>.</a:t>
            </a:r>
          </a:p>
        </p:txBody>
      </p:sp>
      <p:sp>
        <p:nvSpPr>
          <p:cNvPr id="15" name="Text Box 29"/>
          <p:cNvSpPr txBox="1"/>
          <p:nvPr/>
        </p:nvSpPr>
        <p:spPr>
          <a:xfrm>
            <a:off x="3517160" y="2970885"/>
            <a:ext cx="1437928" cy="458115"/>
          </a:xfrm>
          <a:prstGeom prst="rect">
            <a:avLst/>
          </a:prstGeom>
          <a:solidFill>
            <a:sysClr val="window" lastClr="FFFFFF"/>
          </a:solidFill>
          <a:ln w="6350">
            <a:noFill/>
          </a:ln>
        </p:spPr>
        <p:txBody>
          <a:bodyPr rot="0" spcFirstLastPara="0" vert="horz" wrap="square" lIns="0" tIns="34290" rIns="0" bIns="34290" numCol="1" spcCol="0" rtlCol="0" fromWordArt="0" anchor="t" anchorCtr="0" forceAA="0" compatLnSpc="1">
            <a:prstTxWarp prst="textNoShape">
              <a:avLst/>
            </a:prstTxWarp>
            <a:noAutofit/>
          </a:bodyPr>
          <a:lstStyle/>
          <a:p>
            <a:pPr defTabSz="685800" eaLnBrk="1" fontAlgn="auto" hangingPunct="1">
              <a:lnSpc>
                <a:spcPct val="107000"/>
              </a:lnSpc>
              <a:spcBef>
                <a:spcPts val="0"/>
              </a:spcBef>
              <a:spcAft>
                <a:spcPts val="600"/>
              </a:spcAft>
              <a:defRPr/>
            </a:pPr>
            <a:r>
              <a:rPr lang="en-US" sz="1400" b="1" dirty="0">
                <a:solidFill>
                  <a:srgbClr val="AB0520"/>
                </a:solidFill>
                <a:latin typeface="Tw Cen MT" panose="020B0602020104020603" pitchFamily="34" charset="0"/>
                <a:ea typeface="Calibri" panose="020F0502020204030204" pitchFamily="34" charset="0"/>
                <a:cs typeface="Times New Roman" panose="02020603050405020304" pitchFamily="18" charset="0"/>
              </a:rPr>
              <a:t>Days Moderately Active**</a:t>
            </a:r>
            <a:endParaRPr lang="en-US" sz="14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6" name="Text Box 29"/>
          <p:cNvSpPr txBox="1"/>
          <p:nvPr/>
        </p:nvSpPr>
        <p:spPr>
          <a:xfrm>
            <a:off x="3571417" y="2020428"/>
            <a:ext cx="1259816" cy="458115"/>
          </a:xfrm>
          <a:prstGeom prst="rect">
            <a:avLst/>
          </a:prstGeom>
          <a:solidFill>
            <a:sysClr val="window" lastClr="FFFFFF"/>
          </a:solidFill>
          <a:ln w="6350">
            <a:noFill/>
          </a:ln>
        </p:spPr>
        <p:txBody>
          <a:bodyPr rot="0" spcFirstLastPara="0" vert="horz" wrap="square" lIns="0" tIns="34290" rIns="0" bIns="34290" numCol="1" spcCol="0" rtlCol="0" fromWordArt="0" anchor="t" anchorCtr="0" forceAA="0" compatLnSpc="1">
            <a:prstTxWarp prst="textNoShape">
              <a:avLst/>
            </a:prstTxWarp>
            <a:noAutofit/>
          </a:bodyPr>
          <a:lstStyle/>
          <a:p>
            <a:pPr defTabSz="685800" eaLnBrk="1" fontAlgn="auto" hangingPunct="1">
              <a:lnSpc>
                <a:spcPct val="107000"/>
              </a:lnSpc>
              <a:spcBef>
                <a:spcPts val="0"/>
              </a:spcBef>
              <a:spcAft>
                <a:spcPts val="600"/>
              </a:spcAft>
              <a:defRPr/>
            </a:pPr>
            <a:r>
              <a:rPr lang="en-US" sz="1400" b="1" dirty="0">
                <a:solidFill>
                  <a:srgbClr val="AB0520"/>
                </a:solidFill>
                <a:latin typeface="Tw Cen MT" panose="020B0602020104020603" pitchFamily="34" charset="0"/>
                <a:ea typeface="Calibri" panose="020F0502020204030204" pitchFamily="34" charset="0"/>
                <a:cs typeface="Times New Roman" panose="02020603050405020304" pitchFamily="18" charset="0"/>
              </a:rPr>
              <a:t>Days Vigorously Active*</a:t>
            </a:r>
            <a:endParaRPr lang="en-US" sz="14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7" name="TextBox 16"/>
          <p:cNvSpPr txBox="1"/>
          <p:nvPr/>
        </p:nvSpPr>
        <p:spPr>
          <a:xfrm>
            <a:off x="3239472" y="5469670"/>
            <a:ext cx="3334432" cy="307777"/>
          </a:xfrm>
          <a:prstGeom prst="rect">
            <a:avLst/>
          </a:prstGeom>
          <a:noFill/>
        </p:spPr>
        <p:txBody>
          <a:bodyPr wrap="square" rtlCol="0">
            <a:spAutoFit/>
          </a:bodyPr>
          <a:lstStyle/>
          <a:p>
            <a:pPr defTabSz="685800" eaLnBrk="1" fontAlgn="auto" hangingPunct="1">
              <a:spcBef>
                <a:spcPts val="0"/>
              </a:spcBef>
              <a:spcAft>
                <a:spcPts val="0"/>
              </a:spcAft>
              <a:defRPr/>
            </a:pPr>
            <a:r>
              <a:rPr lang="en-US" sz="1400" b="1" dirty="0">
                <a:solidFill>
                  <a:srgbClr val="AB0520"/>
                </a:solidFill>
                <a:latin typeface="Calibri"/>
                <a:cs typeface="+mn-cs"/>
              </a:rPr>
              <a:t>*</a:t>
            </a:r>
            <a:r>
              <a:rPr lang="en-US" sz="1400" b="1" dirty="0">
                <a:solidFill>
                  <a:prstClr val="black"/>
                </a:solidFill>
                <a:latin typeface="Calibri"/>
                <a:cs typeface="+mn-cs"/>
              </a:rPr>
              <a:t>p≤0.05, </a:t>
            </a:r>
            <a:r>
              <a:rPr lang="en-US" sz="1400" b="1" dirty="0">
                <a:solidFill>
                  <a:srgbClr val="AB0520"/>
                </a:solidFill>
                <a:latin typeface="Calibri"/>
                <a:cs typeface="+mn-cs"/>
              </a:rPr>
              <a:t>**</a:t>
            </a:r>
            <a:r>
              <a:rPr lang="en-US" sz="1400" b="1" dirty="0">
                <a:solidFill>
                  <a:prstClr val="black"/>
                </a:solidFill>
                <a:latin typeface="Calibri"/>
                <a:cs typeface="+mn-cs"/>
              </a:rPr>
              <a:t>p≤0.01, </a:t>
            </a:r>
            <a:r>
              <a:rPr lang="en-US" sz="1400" b="1" dirty="0">
                <a:solidFill>
                  <a:srgbClr val="AB0520"/>
                </a:solidFill>
                <a:latin typeface="Calibri"/>
                <a:cs typeface="+mn-cs"/>
              </a:rPr>
              <a:t>***</a:t>
            </a:r>
            <a:r>
              <a:rPr lang="en-US" sz="1400" b="1" dirty="0">
                <a:solidFill>
                  <a:prstClr val="black"/>
                </a:solidFill>
                <a:latin typeface="Calibri"/>
                <a:cs typeface="+mn-cs"/>
              </a:rPr>
              <a:t>p≤0.001</a:t>
            </a:r>
            <a:endParaRPr lang="en-US" sz="1400" dirty="0">
              <a:solidFill>
                <a:prstClr val="black"/>
              </a:solidFill>
              <a:latin typeface="Calibri"/>
              <a:cs typeface="+mn-cs"/>
            </a:endParaRPr>
          </a:p>
        </p:txBody>
      </p:sp>
      <p:sp>
        <p:nvSpPr>
          <p:cNvPr id="18" name="TextBox 17"/>
          <p:cNvSpPr txBox="1"/>
          <p:nvPr/>
        </p:nvSpPr>
        <p:spPr>
          <a:xfrm>
            <a:off x="1370418" y="3522259"/>
            <a:ext cx="1866014" cy="1754326"/>
          </a:xfrm>
          <a:prstGeom prst="rect">
            <a:avLst/>
          </a:prstGeom>
          <a:noFill/>
        </p:spPr>
        <p:txBody>
          <a:bodyPr wrap="square" rtlCol="0">
            <a:spAutoFit/>
          </a:bodyPr>
          <a:lstStyle/>
          <a:p>
            <a:pPr defTabSz="685800" eaLnBrk="1" fontAlgn="auto" hangingPunct="1">
              <a:spcBef>
                <a:spcPts val="0"/>
              </a:spcBef>
              <a:spcAft>
                <a:spcPts val="0"/>
              </a:spcAft>
              <a:defRPr/>
            </a:pPr>
            <a:r>
              <a:rPr lang="en-US" dirty="0">
                <a:solidFill>
                  <a:prstClr val="black"/>
                </a:solidFill>
                <a:latin typeface="Calibri"/>
                <a:cs typeface="+mn-cs"/>
              </a:rPr>
              <a:t>Significant increase in </a:t>
            </a:r>
            <a:r>
              <a:rPr lang="en-US" i="1" dirty="0">
                <a:solidFill>
                  <a:prstClr val="black"/>
                </a:solidFill>
                <a:latin typeface="Calibri"/>
                <a:cs typeface="+mn-cs"/>
              </a:rPr>
              <a:t>Minutes Active on a Representative Day</a:t>
            </a:r>
            <a:r>
              <a:rPr lang="en-US" dirty="0">
                <a:solidFill>
                  <a:prstClr val="black"/>
                </a:solidFill>
                <a:latin typeface="Calibri"/>
                <a:cs typeface="+mn-cs"/>
              </a:rPr>
              <a:t> from </a:t>
            </a:r>
            <a:r>
              <a:rPr lang="en-US" b="1" dirty="0">
                <a:solidFill>
                  <a:prstClr val="white">
                    <a:lumMod val="50000"/>
                  </a:prstClr>
                </a:solidFill>
                <a:latin typeface="Calibri"/>
                <a:cs typeface="+mn-cs"/>
              </a:rPr>
              <a:t>PRE </a:t>
            </a:r>
            <a:r>
              <a:rPr lang="en-US" dirty="0">
                <a:solidFill>
                  <a:prstClr val="black"/>
                </a:solidFill>
                <a:latin typeface="Calibri"/>
                <a:cs typeface="+mn-cs"/>
              </a:rPr>
              <a:t>to </a:t>
            </a:r>
            <a:r>
              <a:rPr lang="en-US" b="1" dirty="0">
                <a:solidFill>
                  <a:srgbClr val="AB0520"/>
                </a:solidFill>
                <a:latin typeface="Calibri"/>
                <a:cs typeface="+mn-cs"/>
              </a:rPr>
              <a:t>POST</a:t>
            </a:r>
            <a:r>
              <a:rPr lang="en-US" dirty="0">
                <a:solidFill>
                  <a:prstClr val="black"/>
                </a:solidFill>
                <a:latin typeface="Calibri"/>
                <a:cs typeface="+mn-cs"/>
              </a:rPr>
              <a:t>.</a:t>
            </a:r>
          </a:p>
        </p:txBody>
      </p:sp>
      <p:graphicFrame>
        <p:nvGraphicFramePr>
          <p:cNvPr id="19" name="Chart 18"/>
          <p:cNvGraphicFramePr/>
          <p:nvPr>
            <p:extLst>
              <p:ext uri="{D42A27DB-BD31-4B8C-83A1-F6EECF244321}">
                <p14:modId xmlns:p14="http://schemas.microsoft.com/office/powerpoint/2010/main" val="718482019"/>
              </p:ext>
            </p:extLst>
          </p:nvPr>
        </p:nvGraphicFramePr>
        <p:xfrm>
          <a:off x="3105126" y="3658057"/>
          <a:ext cx="3890379" cy="2038617"/>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 Box 32"/>
          <p:cNvSpPr txBox="1"/>
          <p:nvPr/>
        </p:nvSpPr>
        <p:spPr>
          <a:xfrm>
            <a:off x="4757035" y="3842675"/>
            <a:ext cx="1748961" cy="440970"/>
          </a:xfrm>
          <a:prstGeom prst="rect">
            <a:avLst/>
          </a:prstGeom>
          <a:solidFill>
            <a:sysClr val="window" lastClr="FFFFFF"/>
          </a:solidFill>
          <a:ln w="6350">
            <a:noFill/>
          </a:ln>
        </p:spPr>
        <p:txBody>
          <a:bodyPr rot="0" spcFirstLastPara="0" vert="horz" wrap="square" lIns="68580" tIns="34290" rIns="0" bIns="34290" numCol="1" spcCol="0" rtlCol="0" fromWordArt="0" anchor="t" anchorCtr="0" forceAA="0" compatLnSpc="1">
            <a:prstTxWarp prst="textNoShape">
              <a:avLst/>
            </a:prstTxWarp>
            <a:noAutofit/>
          </a:bodyPr>
          <a:lstStyle/>
          <a:p>
            <a:pPr defTabSz="685800" eaLnBrk="1" fontAlgn="auto" hangingPunct="1">
              <a:lnSpc>
                <a:spcPct val="107000"/>
              </a:lnSpc>
              <a:spcBef>
                <a:spcPts val="0"/>
              </a:spcBef>
              <a:spcAft>
                <a:spcPts val="600"/>
              </a:spcAft>
              <a:defRPr/>
            </a:pPr>
            <a:r>
              <a:rPr lang="en-US" sz="1400" b="1" dirty="0">
                <a:solidFill>
                  <a:srgbClr val="AB0520"/>
                </a:solidFill>
                <a:latin typeface="Tw Cen MT" panose="020B0602020104020603" pitchFamily="34" charset="0"/>
                <a:ea typeface="Calibri" panose="020F0502020204030204" pitchFamily="34" charset="0"/>
                <a:cs typeface="Times New Roman" panose="02020603050405020304" pitchFamily="18" charset="0"/>
              </a:rPr>
              <a:t>Minutes Vigorously Active**</a:t>
            </a:r>
            <a:endParaRPr lang="en-US" sz="14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1" name="Text Box 32"/>
          <p:cNvSpPr txBox="1"/>
          <p:nvPr/>
        </p:nvSpPr>
        <p:spPr>
          <a:xfrm>
            <a:off x="5672803" y="4515498"/>
            <a:ext cx="1604156" cy="440970"/>
          </a:xfrm>
          <a:prstGeom prst="rect">
            <a:avLst/>
          </a:prstGeom>
          <a:solidFill>
            <a:sysClr val="window" lastClr="FFFFFF"/>
          </a:solidFill>
          <a:ln w="6350">
            <a:noFill/>
          </a:ln>
        </p:spPr>
        <p:txBody>
          <a:bodyPr rot="0" spcFirstLastPara="0" vert="horz" wrap="square" lIns="68580" tIns="34290" rIns="0" bIns="34290" numCol="1" spcCol="0" rtlCol="0" fromWordArt="0" anchor="t" anchorCtr="0" forceAA="0" compatLnSpc="1">
            <a:prstTxWarp prst="textNoShape">
              <a:avLst/>
            </a:prstTxWarp>
            <a:noAutofit/>
          </a:bodyPr>
          <a:lstStyle/>
          <a:p>
            <a:pPr defTabSz="685800" eaLnBrk="1" fontAlgn="auto" hangingPunct="1">
              <a:lnSpc>
                <a:spcPct val="107000"/>
              </a:lnSpc>
              <a:spcBef>
                <a:spcPts val="0"/>
              </a:spcBef>
              <a:spcAft>
                <a:spcPts val="600"/>
              </a:spcAft>
              <a:defRPr/>
            </a:pPr>
            <a:r>
              <a:rPr lang="en-US" sz="1400" b="1" dirty="0">
                <a:solidFill>
                  <a:srgbClr val="AB0520"/>
                </a:solidFill>
                <a:latin typeface="Tw Cen MT" panose="020B0602020104020603" pitchFamily="34" charset="0"/>
                <a:ea typeface="Calibri" panose="020F0502020204030204" pitchFamily="34" charset="0"/>
                <a:cs typeface="Times New Roman" panose="02020603050405020304" pitchFamily="18" charset="0"/>
              </a:rPr>
              <a:t>Minutes Moderately Active***</a:t>
            </a:r>
            <a:endParaRPr lang="en-US" sz="14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2" name="Rounded Rectangular Callout 21"/>
          <p:cNvSpPr/>
          <p:nvPr/>
        </p:nvSpPr>
        <p:spPr>
          <a:xfrm>
            <a:off x="6875206" y="1844824"/>
            <a:ext cx="1415020" cy="2519247"/>
          </a:xfrm>
          <a:prstGeom prst="wedgeRoundRectCallout">
            <a:avLst>
              <a:gd name="adj1" fmla="val -69241"/>
              <a:gd name="adj2" fmla="val 20224"/>
              <a:gd name="adj3" fmla="val 16667"/>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defRPr/>
            </a:pPr>
            <a:r>
              <a:rPr lang="en-US" sz="2000" dirty="0">
                <a:solidFill>
                  <a:prstClr val="white"/>
                </a:solidFill>
                <a:latin typeface="Calibri"/>
              </a:rPr>
              <a:t>These PA findings driven by Spanish-speakers in sample</a:t>
            </a:r>
          </a:p>
        </p:txBody>
      </p:sp>
    </p:spTree>
    <p:extLst>
      <p:ext uri="{BB962C8B-B14F-4D97-AF65-F5344CB8AC3E}">
        <p14:creationId xmlns:p14="http://schemas.microsoft.com/office/powerpoint/2010/main" val="399529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19" grpId="0">
        <p:bldAsOne/>
      </p:bldGraphic>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6"/>
          <p:cNvSpPr txBox="1">
            <a:spLocks/>
          </p:cNvSpPr>
          <p:nvPr/>
        </p:nvSpPr>
        <p:spPr bwMode="auto">
          <a:xfrm>
            <a:off x="1979613" y="1676400"/>
            <a:ext cx="6159500"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5740" tIns="34290" rIns="205740" bIns="34290"/>
          <a:lstStyle>
            <a:lvl1pPr defTabSz="68580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eaLnBrk="1" hangingPunct="1">
              <a:spcAft>
                <a:spcPts val="1350"/>
              </a:spcAft>
              <a:buFont typeface="Arial" panose="020B0604020202020204" pitchFamily="34" charset="0"/>
              <a:buNone/>
            </a:pPr>
            <a:r>
              <a:rPr lang="en-US" altLang="en-US" sz="5400" b="1">
                <a:solidFill>
                  <a:srgbClr val="F2F2F2"/>
                </a:solidFill>
              </a:rPr>
              <a:t>Go NAP SACC scores ranged from  1 (weakest practice) to 4 (best practice)</a:t>
            </a:r>
          </a:p>
        </p:txBody>
      </p:sp>
      <p:pic>
        <p:nvPicPr>
          <p:cNvPr id="35843" name="Picture 5" descr="Happy Birthday Hat &lt;strong&gt;Party&lt;/strong&gt; · Free vector graphic on Pixaba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589852">
            <a:off x="215900" y="180975"/>
            <a:ext cx="101441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8" descr="Birthday Hat &lt;strong&gt;PNG&lt;/strong&gt; File | &lt;strong&gt;PNG&lt;/strong&gt; All"/>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57797">
            <a:off x="192088" y="1674813"/>
            <a:ext cx="862012"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9" descr="Birthday Hat &lt;strong&gt;PNG&lt;/strong&gt; File | &lt;strong&gt;PNG&lt;/strong&gt; All"/>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57797">
            <a:off x="314325" y="4997450"/>
            <a:ext cx="860425"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10" descr="Happy Birthday Hat &lt;strong&gt;Party&lt;/strong&gt; · Free vector graphic on Pixaba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589852">
            <a:off x="215900" y="3354388"/>
            <a:ext cx="101441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2E091B08-70E0-4932-A92E-E3E6E3FF6BBD}"/>
              </a:ext>
            </a:extLst>
          </p:cNvPr>
          <p:cNvSpPr>
            <a:spLocks noGrp="1"/>
          </p:cNvSpPr>
          <p:nvPr>
            <p:ph type="title"/>
          </p:nvPr>
        </p:nvSpPr>
        <p:spPr>
          <a:xfrm>
            <a:off x="1115616" y="470767"/>
            <a:ext cx="7332046" cy="1143000"/>
          </a:xfrm>
        </p:spPr>
        <p:txBody>
          <a:bodyPr/>
          <a:lstStyle/>
          <a:p>
            <a:r>
              <a:rPr lang="en-US" dirty="0">
                <a:solidFill>
                  <a:schemeClr val="accent1">
                    <a:lumMod val="25000"/>
                  </a:schemeClr>
                </a:solidFill>
                <a:latin typeface="Berlin Sans FB Demi" panose="020E0802020502020306" pitchFamily="34" charset="0"/>
              </a:rPr>
              <a:t>Party Time!</a:t>
            </a:r>
          </a:p>
        </p:txBody>
      </p:sp>
      <p:sp>
        <p:nvSpPr>
          <p:cNvPr id="3" name="Content Placeholder 2">
            <a:extLst>
              <a:ext uri="{FF2B5EF4-FFF2-40B4-BE49-F238E27FC236}">
                <a16:creationId xmlns:a16="http://schemas.microsoft.com/office/drawing/2014/main" id="{9D2D0EA6-A7D8-45C0-8E19-893D897097E6}"/>
              </a:ext>
            </a:extLst>
          </p:cNvPr>
          <p:cNvSpPr>
            <a:spLocks noGrp="1"/>
          </p:cNvSpPr>
          <p:nvPr>
            <p:ph idx="1"/>
          </p:nvPr>
        </p:nvSpPr>
        <p:spPr>
          <a:xfrm>
            <a:off x="1554778" y="2059481"/>
            <a:ext cx="7132021" cy="4066682"/>
          </a:xfrm>
        </p:spPr>
        <p:txBody>
          <a:bodyPr/>
          <a:lstStyle/>
          <a:p>
            <a:r>
              <a:rPr lang="en-US" dirty="0">
                <a:solidFill>
                  <a:schemeClr val="accent1">
                    <a:lumMod val="25000"/>
                  </a:schemeClr>
                </a:solidFill>
              </a:rPr>
              <a:t>You’ve got fight </a:t>
            </a:r>
          </a:p>
          <a:p>
            <a:pPr lvl="1"/>
            <a:r>
              <a:rPr lang="en-US" dirty="0">
                <a:solidFill>
                  <a:schemeClr val="accent1">
                    <a:lumMod val="25000"/>
                  </a:schemeClr>
                </a:solidFill>
              </a:rPr>
              <a:t>for your right </a:t>
            </a:r>
          </a:p>
          <a:p>
            <a:pPr lvl="1"/>
            <a:r>
              <a:rPr lang="en-US" dirty="0">
                <a:solidFill>
                  <a:schemeClr val="accent1">
                    <a:lumMod val="25000"/>
                  </a:schemeClr>
                </a:solidFill>
              </a:rPr>
              <a:t>to wear flair</a:t>
            </a:r>
          </a:p>
          <a:p>
            <a:r>
              <a:rPr lang="en-US" dirty="0">
                <a:solidFill>
                  <a:schemeClr val="accent1">
                    <a:lumMod val="25000"/>
                  </a:schemeClr>
                </a:solidFill>
              </a:rPr>
              <a:t>It’s your party </a:t>
            </a:r>
          </a:p>
          <a:p>
            <a:pPr lvl="1"/>
            <a:r>
              <a:rPr lang="en-US" dirty="0">
                <a:solidFill>
                  <a:schemeClr val="accent1">
                    <a:lumMod val="25000"/>
                  </a:schemeClr>
                </a:solidFill>
              </a:rPr>
              <a:t>you can vote </a:t>
            </a:r>
          </a:p>
          <a:p>
            <a:pPr lvl="1"/>
            <a:r>
              <a:rPr lang="en-US" dirty="0">
                <a:solidFill>
                  <a:schemeClr val="accent1">
                    <a:lumMod val="25000"/>
                  </a:schemeClr>
                </a:solidFill>
              </a:rPr>
              <a:t>if you want to</a:t>
            </a:r>
          </a:p>
          <a:p>
            <a:endParaRPr lang="en-US" dirty="0"/>
          </a:p>
          <a:p>
            <a:endParaRPr lang="en-US" dirty="0"/>
          </a:p>
        </p:txBody>
      </p:sp>
    </p:spTree>
    <p:extLst>
      <p:ext uri="{BB962C8B-B14F-4D97-AF65-F5344CB8AC3E}">
        <p14:creationId xmlns:p14="http://schemas.microsoft.com/office/powerpoint/2010/main" val="286230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AB0520"/>
        </a:solidFill>
        <a:effectLst/>
      </p:bgPr>
    </p:bg>
    <p:spTree>
      <p:nvGrpSpPr>
        <p:cNvPr id="1" name=""/>
        <p:cNvGrpSpPr/>
        <p:nvPr/>
      </p:nvGrpSpPr>
      <p:grpSpPr>
        <a:xfrm>
          <a:off x="0" y="0"/>
          <a:ext cx="0" cy="0"/>
          <a:chOff x="0" y="0"/>
          <a:chExt cx="0" cy="0"/>
        </a:xfrm>
      </p:grpSpPr>
      <p:pic>
        <p:nvPicPr>
          <p:cNvPr id="16" name="Picture 8" descr="&lt;strong&gt;Confetti PNG&lt;/strong&gt; Transparent Images | &lt;strong&gt;PNG&lt;/strong&gt; All">
            <a:extLst>
              <a:ext uri="{FF2B5EF4-FFF2-40B4-BE49-F238E27FC236}">
                <a16:creationId xmlns:a16="http://schemas.microsoft.com/office/drawing/2014/main" id="{60541AA4-B9D5-44A4-BEAE-544345EEA3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796840" y="1549485"/>
            <a:ext cx="7344815" cy="44718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14" name="TextBox 13"/>
          <p:cNvSpPr txBox="1"/>
          <p:nvPr/>
        </p:nvSpPr>
        <p:spPr>
          <a:xfrm>
            <a:off x="6445653" y="2119473"/>
            <a:ext cx="1660667" cy="1477328"/>
          </a:xfrm>
          <a:prstGeom prst="rect">
            <a:avLst/>
          </a:prstGeom>
          <a:noFill/>
        </p:spPr>
        <p:txBody>
          <a:bodyPr wrap="square" rtlCol="0">
            <a:spAutoFit/>
          </a:bodyPr>
          <a:lstStyle/>
          <a:p>
            <a:pPr defTabSz="685800" eaLnBrk="1" fontAlgn="auto" hangingPunct="1">
              <a:spcBef>
                <a:spcPts val="0"/>
              </a:spcBef>
              <a:spcAft>
                <a:spcPts val="0"/>
              </a:spcAft>
              <a:defRPr/>
            </a:pPr>
            <a:r>
              <a:rPr lang="en-US" dirty="0">
                <a:solidFill>
                  <a:prstClr val="black"/>
                </a:solidFill>
                <a:latin typeface="Calibri"/>
                <a:cs typeface="+mn-cs"/>
              </a:rPr>
              <a:t>Significant increase in </a:t>
            </a:r>
            <a:r>
              <a:rPr lang="en-US" i="1" dirty="0">
                <a:solidFill>
                  <a:prstClr val="black"/>
                </a:solidFill>
                <a:latin typeface="Calibri"/>
                <a:cs typeface="+mn-cs"/>
              </a:rPr>
              <a:t>fruit consumption (cups) </a:t>
            </a:r>
            <a:r>
              <a:rPr lang="en-US" dirty="0">
                <a:solidFill>
                  <a:prstClr val="black"/>
                </a:solidFill>
                <a:latin typeface="Calibri"/>
                <a:cs typeface="+mn-cs"/>
              </a:rPr>
              <a:t>from </a:t>
            </a:r>
            <a:r>
              <a:rPr lang="en-US" b="1" dirty="0">
                <a:solidFill>
                  <a:prstClr val="white">
                    <a:lumMod val="50000"/>
                  </a:prstClr>
                </a:solidFill>
                <a:latin typeface="Calibri"/>
                <a:cs typeface="+mn-cs"/>
              </a:rPr>
              <a:t>PRE </a:t>
            </a:r>
            <a:r>
              <a:rPr lang="en-US" dirty="0">
                <a:solidFill>
                  <a:prstClr val="black"/>
                </a:solidFill>
                <a:latin typeface="Calibri"/>
                <a:cs typeface="+mn-cs"/>
              </a:rPr>
              <a:t>to </a:t>
            </a:r>
            <a:r>
              <a:rPr lang="en-US" b="1" dirty="0">
                <a:solidFill>
                  <a:srgbClr val="AB0520"/>
                </a:solidFill>
                <a:latin typeface="Calibri"/>
                <a:cs typeface="+mn-cs"/>
              </a:rPr>
              <a:t>POST</a:t>
            </a:r>
            <a:r>
              <a:rPr lang="en-US" dirty="0">
                <a:solidFill>
                  <a:prstClr val="black"/>
                </a:solidFill>
                <a:latin typeface="Calibri"/>
                <a:cs typeface="+mn-cs"/>
              </a:rPr>
              <a:t>.</a:t>
            </a:r>
          </a:p>
        </p:txBody>
      </p:sp>
      <p:sp>
        <p:nvSpPr>
          <p:cNvPr id="17" name="TextBox 16"/>
          <p:cNvSpPr txBox="1"/>
          <p:nvPr/>
        </p:nvSpPr>
        <p:spPr>
          <a:xfrm>
            <a:off x="1659762" y="5625931"/>
            <a:ext cx="4594417" cy="307777"/>
          </a:xfrm>
          <a:prstGeom prst="rect">
            <a:avLst/>
          </a:prstGeom>
          <a:noFill/>
        </p:spPr>
        <p:txBody>
          <a:bodyPr wrap="square" rtlCol="0">
            <a:spAutoFit/>
          </a:bodyPr>
          <a:lstStyle/>
          <a:p>
            <a:pPr defTabSz="685800" eaLnBrk="1" fontAlgn="auto" hangingPunct="1">
              <a:spcBef>
                <a:spcPts val="0"/>
              </a:spcBef>
              <a:spcAft>
                <a:spcPts val="0"/>
              </a:spcAft>
              <a:defRPr/>
            </a:pPr>
            <a:r>
              <a:rPr lang="en-US" sz="1400" b="1" dirty="0">
                <a:solidFill>
                  <a:srgbClr val="AB0520"/>
                </a:solidFill>
                <a:latin typeface="Calibri"/>
                <a:cs typeface="+mn-cs"/>
              </a:rPr>
              <a:t>***</a:t>
            </a:r>
            <a:r>
              <a:rPr lang="en-US" sz="1400" b="1" dirty="0">
                <a:solidFill>
                  <a:prstClr val="black"/>
                </a:solidFill>
                <a:latin typeface="Calibri"/>
                <a:cs typeface="+mn-cs"/>
              </a:rPr>
              <a:t>p≤0.001</a:t>
            </a:r>
            <a:endParaRPr lang="en-US" sz="1400" dirty="0">
              <a:solidFill>
                <a:prstClr val="black"/>
              </a:solidFill>
              <a:latin typeface="Calibri"/>
              <a:cs typeface="+mn-cs"/>
            </a:endParaRPr>
          </a:p>
        </p:txBody>
      </p:sp>
      <p:sp>
        <p:nvSpPr>
          <p:cNvPr id="18" name="TextBox 17"/>
          <p:cNvSpPr txBox="1"/>
          <p:nvPr/>
        </p:nvSpPr>
        <p:spPr>
          <a:xfrm>
            <a:off x="6526889" y="3999863"/>
            <a:ext cx="1579431" cy="1754326"/>
          </a:xfrm>
          <a:prstGeom prst="rect">
            <a:avLst/>
          </a:prstGeom>
          <a:noFill/>
        </p:spPr>
        <p:txBody>
          <a:bodyPr wrap="square" rtlCol="0">
            <a:spAutoFit/>
          </a:bodyPr>
          <a:lstStyle/>
          <a:p>
            <a:pPr defTabSz="685800" eaLnBrk="1" fontAlgn="auto" hangingPunct="1">
              <a:spcBef>
                <a:spcPts val="0"/>
              </a:spcBef>
              <a:spcAft>
                <a:spcPts val="0"/>
              </a:spcAft>
              <a:defRPr/>
            </a:pPr>
            <a:r>
              <a:rPr lang="en-US" dirty="0">
                <a:solidFill>
                  <a:prstClr val="black"/>
                </a:solidFill>
                <a:latin typeface="Calibri"/>
                <a:cs typeface="+mn-cs"/>
              </a:rPr>
              <a:t>Significant increase in </a:t>
            </a:r>
            <a:r>
              <a:rPr lang="en-US" i="1" dirty="0">
                <a:solidFill>
                  <a:prstClr val="black"/>
                </a:solidFill>
                <a:latin typeface="Calibri"/>
                <a:cs typeface="+mn-cs"/>
              </a:rPr>
              <a:t>vegetable consumption (cups) </a:t>
            </a:r>
            <a:r>
              <a:rPr lang="en-US" dirty="0">
                <a:solidFill>
                  <a:prstClr val="black"/>
                </a:solidFill>
                <a:latin typeface="Calibri"/>
                <a:cs typeface="+mn-cs"/>
              </a:rPr>
              <a:t>from </a:t>
            </a:r>
            <a:r>
              <a:rPr lang="en-US" b="1" dirty="0">
                <a:solidFill>
                  <a:prstClr val="white">
                    <a:lumMod val="50000"/>
                  </a:prstClr>
                </a:solidFill>
                <a:latin typeface="Calibri"/>
                <a:cs typeface="+mn-cs"/>
              </a:rPr>
              <a:t>PRE </a:t>
            </a:r>
            <a:r>
              <a:rPr lang="en-US" dirty="0">
                <a:solidFill>
                  <a:prstClr val="black"/>
                </a:solidFill>
                <a:latin typeface="Calibri"/>
                <a:cs typeface="+mn-cs"/>
              </a:rPr>
              <a:t>to </a:t>
            </a:r>
            <a:r>
              <a:rPr lang="en-US" b="1" dirty="0">
                <a:solidFill>
                  <a:srgbClr val="AB0520"/>
                </a:solidFill>
                <a:latin typeface="Calibri"/>
                <a:cs typeface="+mn-cs"/>
              </a:rPr>
              <a:t>POST</a:t>
            </a:r>
            <a:r>
              <a:rPr lang="en-US" dirty="0">
                <a:solidFill>
                  <a:prstClr val="black"/>
                </a:solidFill>
                <a:latin typeface="Calibri"/>
                <a:cs typeface="+mn-cs"/>
              </a:rPr>
              <a:t>.</a:t>
            </a:r>
          </a:p>
        </p:txBody>
      </p:sp>
      <p:graphicFrame>
        <p:nvGraphicFramePr>
          <p:cNvPr id="24" name="Table 23"/>
          <p:cNvGraphicFramePr>
            <a:graphicFrameLocks noGrp="1"/>
          </p:cNvGraphicFramePr>
          <p:nvPr>
            <p:extLst>
              <p:ext uri="{D42A27DB-BD31-4B8C-83A1-F6EECF244321}">
                <p14:modId xmlns:p14="http://schemas.microsoft.com/office/powerpoint/2010/main" val="2546822203"/>
              </p:ext>
            </p:extLst>
          </p:nvPr>
        </p:nvGraphicFramePr>
        <p:xfrm>
          <a:off x="1706278" y="2677377"/>
          <a:ext cx="2834640" cy="365760"/>
        </p:xfrm>
        <a:graphic>
          <a:graphicData uri="http://schemas.openxmlformats.org/drawingml/2006/table">
            <a:tbl>
              <a:tblPr firstRow="1" bandRow="1">
                <a:tableStyleId>{5940675A-B579-460E-94D1-54222C63F5DA}</a:tableStyleId>
              </a:tblPr>
              <a:tblGrid>
                <a:gridCol w="1559052">
                  <a:extLst>
                    <a:ext uri="{9D8B030D-6E8A-4147-A177-3AD203B41FA5}">
                      <a16:colId xmlns:a16="http://schemas.microsoft.com/office/drawing/2014/main" val="1537886476"/>
                    </a:ext>
                  </a:extLst>
                </a:gridCol>
                <a:gridCol w="1275588">
                  <a:extLst>
                    <a:ext uri="{9D8B030D-6E8A-4147-A177-3AD203B41FA5}">
                      <a16:colId xmlns:a16="http://schemas.microsoft.com/office/drawing/2014/main" val="1553624359"/>
                    </a:ext>
                  </a:extLst>
                </a:gridCol>
              </a:tblGrid>
              <a:tr h="365760">
                <a:tc>
                  <a:txBody>
                    <a:bodyPr/>
                    <a:lstStyle/>
                    <a:p>
                      <a:pPr algn="r"/>
                      <a:r>
                        <a:rPr lang="en-US" sz="1800" dirty="0"/>
                        <a:t>PRE</a:t>
                      </a:r>
                    </a:p>
                  </a:txBody>
                  <a:tcPr marL="68580" marR="68580" marT="34290" marB="34290"/>
                </a:tc>
                <a:tc>
                  <a:txBody>
                    <a:bodyPr/>
                    <a:lstStyle/>
                    <a:p>
                      <a:pPr algn="r"/>
                      <a:r>
                        <a:rPr lang="en-US" sz="1800" b="1" dirty="0">
                          <a:solidFill>
                            <a:schemeClr val="bg1"/>
                          </a:solidFill>
                        </a:rPr>
                        <a:t>1.0</a:t>
                      </a:r>
                    </a:p>
                  </a:txBody>
                  <a:tcPr marL="68580" marR="68580" marT="34290" marB="34290">
                    <a:solidFill>
                      <a:srgbClr val="808080"/>
                    </a:solidFill>
                  </a:tcPr>
                </a:tc>
                <a:extLst>
                  <a:ext uri="{0D108BD9-81ED-4DB2-BD59-A6C34878D82A}">
                    <a16:rowId xmlns:a16="http://schemas.microsoft.com/office/drawing/2014/main" val="665402259"/>
                  </a:ext>
                </a:extLst>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3101936789"/>
              </p:ext>
            </p:extLst>
          </p:nvPr>
        </p:nvGraphicFramePr>
        <p:xfrm>
          <a:off x="1696945" y="3137783"/>
          <a:ext cx="3291840" cy="365760"/>
        </p:xfrm>
        <a:graphic>
          <a:graphicData uri="http://schemas.openxmlformats.org/drawingml/2006/table">
            <a:tbl>
              <a:tblPr firstRow="1" bandRow="1">
                <a:tableStyleId>{5940675A-B579-460E-94D1-54222C63F5DA}</a:tableStyleId>
              </a:tblPr>
              <a:tblGrid>
                <a:gridCol w="1540861">
                  <a:extLst>
                    <a:ext uri="{9D8B030D-6E8A-4147-A177-3AD203B41FA5}">
                      <a16:colId xmlns:a16="http://schemas.microsoft.com/office/drawing/2014/main" val="1537886476"/>
                    </a:ext>
                  </a:extLst>
                </a:gridCol>
                <a:gridCol w="1750979">
                  <a:extLst>
                    <a:ext uri="{9D8B030D-6E8A-4147-A177-3AD203B41FA5}">
                      <a16:colId xmlns:a16="http://schemas.microsoft.com/office/drawing/2014/main" val="1553624359"/>
                    </a:ext>
                  </a:extLst>
                </a:gridCol>
              </a:tblGrid>
              <a:tr h="365760">
                <a:tc>
                  <a:txBody>
                    <a:bodyPr/>
                    <a:lstStyle/>
                    <a:p>
                      <a:pPr algn="r"/>
                      <a:r>
                        <a:rPr lang="en-US" sz="1800" dirty="0"/>
                        <a:t>POST</a:t>
                      </a:r>
                    </a:p>
                  </a:txBody>
                  <a:tcPr marL="68580" marR="68580" marT="34290" marB="34290"/>
                </a:tc>
                <a:tc>
                  <a:txBody>
                    <a:bodyPr/>
                    <a:lstStyle/>
                    <a:p>
                      <a:pPr algn="r"/>
                      <a:r>
                        <a:rPr lang="en-US" sz="1800" b="1" dirty="0">
                          <a:solidFill>
                            <a:schemeClr val="bg1"/>
                          </a:solidFill>
                        </a:rPr>
                        <a:t>1.4***</a:t>
                      </a:r>
                    </a:p>
                  </a:txBody>
                  <a:tcPr marL="68580" marR="68580" marT="34290" marB="34290">
                    <a:solidFill>
                      <a:srgbClr val="AB0520"/>
                    </a:solidFill>
                  </a:tcPr>
                </a:tc>
                <a:extLst>
                  <a:ext uri="{0D108BD9-81ED-4DB2-BD59-A6C34878D82A}">
                    <a16:rowId xmlns:a16="http://schemas.microsoft.com/office/drawing/2014/main" val="665402259"/>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2605653372"/>
              </p:ext>
            </p:extLst>
          </p:nvPr>
        </p:nvGraphicFramePr>
        <p:xfrm>
          <a:off x="1694976" y="2202403"/>
          <a:ext cx="4023360" cy="365760"/>
        </p:xfrm>
        <a:graphic>
          <a:graphicData uri="http://schemas.openxmlformats.org/drawingml/2006/table">
            <a:tbl>
              <a:tblPr firstRow="1" bandRow="1">
                <a:tableStyleId>{5940675A-B579-460E-94D1-54222C63F5DA}</a:tableStyleId>
              </a:tblPr>
              <a:tblGrid>
                <a:gridCol w="1526102">
                  <a:extLst>
                    <a:ext uri="{9D8B030D-6E8A-4147-A177-3AD203B41FA5}">
                      <a16:colId xmlns:a16="http://schemas.microsoft.com/office/drawing/2014/main" val="1537886476"/>
                    </a:ext>
                  </a:extLst>
                </a:gridCol>
                <a:gridCol w="2497258">
                  <a:extLst>
                    <a:ext uri="{9D8B030D-6E8A-4147-A177-3AD203B41FA5}">
                      <a16:colId xmlns:a16="http://schemas.microsoft.com/office/drawing/2014/main" val="1553624359"/>
                    </a:ext>
                  </a:extLst>
                </a:gridCol>
              </a:tblGrid>
              <a:tr h="365760">
                <a:tc>
                  <a:txBody>
                    <a:bodyPr/>
                    <a:lstStyle/>
                    <a:p>
                      <a:pPr algn="r"/>
                      <a:r>
                        <a:rPr lang="en-US" sz="1400" dirty="0"/>
                        <a:t>Recommendation</a:t>
                      </a:r>
                    </a:p>
                  </a:txBody>
                  <a:tcPr marL="68580" marR="68580" marT="34290" marB="34290"/>
                </a:tc>
                <a:tc>
                  <a:txBody>
                    <a:bodyPr/>
                    <a:lstStyle/>
                    <a:p>
                      <a:pPr algn="r"/>
                      <a:r>
                        <a:rPr lang="en-US" sz="1800" b="1" dirty="0">
                          <a:solidFill>
                            <a:schemeClr val="bg1"/>
                          </a:solidFill>
                        </a:rPr>
                        <a:t>2.0</a:t>
                      </a:r>
                      <a:r>
                        <a:rPr lang="en-US" sz="1400" b="1" dirty="0">
                          <a:solidFill>
                            <a:schemeClr val="bg1"/>
                          </a:solidFill>
                        </a:rPr>
                        <a:t> </a:t>
                      </a:r>
                    </a:p>
                  </a:txBody>
                  <a:tcPr marL="68580" marR="68580" marT="34290" marB="34290">
                    <a:solidFill>
                      <a:schemeClr val="tx1"/>
                    </a:solidFill>
                  </a:tcPr>
                </a:tc>
                <a:extLst>
                  <a:ext uri="{0D108BD9-81ED-4DB2-BD59-A6C34878D82A}">
                    <a16:rowId xmlns:a16="http://schemas.microsoft.com/office/drawing/2014/main" val="665402259"/>
                  </a:ext>
                </a:extLst>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2954740310"/>
              </p:ext>
            </p:extLst>
          </p:nvPr>
        </p:nvGraphicFramePr>
        <p:xfrm>
          <a:off x="1659319" y="4150715"/>
          <a:ext cx="4594860" cy="365760"/>
        </p:xfrm>
        <a:graphic>
          <a:graphicData uri="http://schemas.openxmlformats.org/drawingml/2006/table">
            <a:tbl>
              <a:tblPr firstRow="1" bandRow="1">
                <a:tableStyleId>{5940675A-B579-460E-94D1-54222C63F5DA}</a:tableStyleId>
              </a:tblPr>
              <a:tblGrid>
                <a:gridCol w="1508760">
                  <a:extLst>
                    <a:ext uri="{9D8B030D-6E8A-4147-A177-3AD203B41FA5}">
                      <a16:colId xmlns:a16="http://schemas.microsoft.com/office/drawing/2014/main" val="1537886476"/>
                    </a:ext>
                  </a:extLst>
                </a:gridCol>
                <a:gridCol w="3086100">
                  <a:extLst>
                    <a:ext uri="{9D8B030D-6E8A-4147-A177-3AD203B41FA5}">
                      <a16:colId xmlns:a16="http://schemas.microsoft.com/office/drawing/2014/main" val="1553624359"/>
                    </a:ext>
                  </a:extLst>
                </a:gridCol>
              </a:tblGrid>
              <a:tr h="365760">
                <a:tc>
                  <a:txBody>
                    <a:bodyPr/>
                    <a:lstStyle/>
                    <a:p>
                      <a:pPr algn="r"/>
                      <a:r>
                        <a:rPr lang="en-US" sz="1400" dirty="0"/>
                        <a:t>Recommendation</a:t>
                      </a:r>
                    </a:p>
                  </a:txBody>
                  <a:tcPr marL="68580" marR="68580" marT="34290" marB="34290"/>
                </a:tc>
                <a:tc>
                  <a:txBody>
                    <a:bodyPr/>
                    <a:lstStyle/>
                    <a:p>
                      <a:pPr algn="r"/>
                      <a:r>
                        <a:rPr lang="en-US" sz="1800" b="1" dirty="0">
                          <a:solidFill>
                            <a:schemeClr val="bg1"/>
                          </a:solidFill>
                        </a:rPr>
                        <a:t>2.5</a:t>
                      </a:r>
                    </a:p>
                  </a:txBody>
                  <a:tcPr marL="68580" marR="68580" marT="34290" marB="34290">
                    <a:solidFill>
                      <a:schemeClr val="tx1"/>
                    </a:solidFill>
                  </a:tcPr>
                </a:tc>
                <a:extLst>
                  <a:ext uri="{0D108BD9-81ED-4DB2-BD59-A6C34878D82A}">
                    <a16:rowId xmlns:a16="http://schemas.microsoft.com/office/drawing/2014/main" val="665402259"/>
                  </a:ext>
                </a:extLst>
              </a:tr>
            </a:tbl>
          </a:graphicData>
        </a:graphic>
      </p:graphicFrame>
      <p:graphicFrame>
        <p:nvGraphicFramePr>
          <p:cNvPr id="28" name="Table 27"/>
          <p:cNvGraphicFramePr>
            <a:graphicFrameLocks noGrp="1"/>
          </p:cNvGraphicFramePr>
          <p:nvPr>
            <p:extLst>
              <p:ext uri="{D42A27DB-BD31-4B8C-83A1-F6EECF244321}">
                <p14:modId xmlns:p14="http://schemas.microsoft.com/office/powerpoint/2010/main" val="3503317364"/>
              </p:ext>
            </p:extLst>
          </p:nvPr>
        </p:nvGraphicFramePr>
        <p:xfrm>
          <a:off x="1659319" y="4587796"/>
          <a:ext cx="3086100" cy="365760"/>
        </p:xfrm>
        <a:graphic>
          <a:graphicData uri="http://schemas.openxmlformats.org/drawingml/2006/table">
            <a:tbl>
              <a:tblPr firstRow="1" bandRow="1">
                <a:tableStyleId>{5940675A-B579-460E-94D1-54222C63F5DA}</a:tableStyleId>
              </a:tblPr>
              <a:tblGrid>
                <a:gridCol w="1508760">
                  <a:extLst>
                    <a:ext uri="{9D8B030D-6E8A-4147-A177-3AD203B41FA5}">
                      <a16:colId xmlns:a16="http://schemas.microsoft.com/office/drawing/2014/main" val="1537886476"/>
                    </a:ext>
                  </a:extLst>
                </a:gridCol>
                <a:gridCol w="1577340">
                  <a:extLst>
                    <a:ext uri="{9D8B030D-6E8A-4147-A177-3AD203B41FA5}">
                      <a16:colId xmlns:a16="http://schemas.microsoft.com/office/drawing/2014/main" val="1553624359"/>
                    </a:ext>
                  </a:extLst>
                </a:gridCol>
              </a:tblGrid>
              <a:tr h="365760">
                <a:tc>
                  <a:txBody>
                    <a:bodyPr/>
                    <a:lstStyle/>
                    <a:p>
                      <a:pPr algn="r"/>
                      <a:r>
                        <a:rPr lang="en-US" sz="1800" dirty="0"/>
                        <a:t>PRE</a:t>
                      </a:r>
                    </a:p>
                  </a:txBody>
                  <a:tcPr marL="68580" marR="68580" marT="34290" marB="34290"/>
                </a:tc>
                <a:tc>
                  <a:txBody>
                    <a:bodyPr/>
                    <a:lstStyle/>
                    <a:p>
                      <a:pPr algn="r"/>
                      <a:r>
                        <a:rPr lang="en-US" sz="1800" b="1" dirty="0">
                          <a:solidFill>
                            <a:schemeClr val="bg1"/>
                          </a:solidFill>
                        </a:rPr>
                        <a:t>1.3</a:t>
                      </a:r>
                    </a:p>
                  </a:txBody>
                  <a:tcPr marL="68580" marR="68580" marT="34290" marB="34290">
                    <a:solidFill>
                      <a:srgbClr val="808080"/>
                    </a:solidFill>
                  </a:tcPr>
                </a:tc>
                <a:extLst>
                  <a:ext uri="{0D108BD9-81ED-4DB2-BD59-A6C34878D82A}">
                    <a16:rowId xmlns:a16="http://schemas.microsoft.com/office/drawing/2014/main" val="665402259"/>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4283713792"/>
              </p:ext>
            </p:extLst>
          </p:nvPr>
        </p:nvGraphicFramePr>
        <p:xfrm>
          <a:off x="1659319" y="5086095"/>
          <a:ext cx="3383280" cy="365760"/>
        </p:xfrm>
        <a:graphic>
          <a:graphicData uri="http://schemas.openxmlformats.org/drawingml/2006/table">
            <a:tbl>
              <a:tblPr firstRow="1" bandRow="1">
                <a:tableStyleId>{5940675A-B579-460E-94D1-54222C63F5DA}</a:tableStyleId>
              </a:tblPr>
              <a:tblGrid>
                <a:gridCol w="1519024">
                  <a:extLst>
                    <a:ext uri="{9D8B030D-6E8A-4147-A177-3AD203B41FA5}">
                      <a16:colId xmlns:a16="http://schemas.microsoft.com/office/drawing/2014/main" val="1537886476"/>
                    </a:ext>
                  </a:extLst>
                </a:gridCol>
                <a:gridCol w="1864256">
                  <a:extLst>
                    <a:ext uri="{9D8B030D-6E8A-4147-A177-3AD203B41FA5}">
                      <a16:colId xmlns:a16="http://schemas.microsoft.com/office/drawing/2014/main" val="1553624359"/>
                    </a:ext>
                  </a:extLst>
                </a:gridCol>
              </a:tblGrid>
              <a:tr h="365760">
                <a:tc>
                  <a:txBody>
                    <a:bodyPr/>
                    <a:lstStyle/>
                    <a:p>
                      <a:pPr algn="r"/>
                      <a:r>
                        <a:rPr lang="en-US" sz="1800" dirty="0"/>
                        <a:t>POST</a:t>
                      </a:r>
                    </a:p>
                  </a:txBody>
                  <a:tcPr marL="68580" marR="68580" marT="34290" marB="34290"/>
                </a:tc>
                <a:tc>
                  <a:txBody>
                    <a:bodyPr/>
                    <a:lstStyle/>
                    <a:p>
                      <a:pPr algn="r"/>
                      <a:r>
                        <a:rPr lang="en-US" sz="1800" b="1" dirty="0">
                          <a:solidFill>
                            <a:schemeClr val="bg1"/>
                          </a:solidFill>
                        </a:rPr>
                        <a:t>1.5***</a:t>
                      </a:r>
                    </a:p>
                  </a:txBody>
                  <a:tcPr marL="68580" marR="68580" marT="34290" marB="34290">
                    <a:solidFill>
                      <a:srgbClr val="AB0520"/>
                    </a:solidFill>
                  </a:tcPr>
                </a:tc>
                <a:extLst>
                  <a:ext uri="{0D108BD9-81ED-4DB2-BD59-A6C34878D82A}">
                    <a16:rowId xmlns:a16="http://schemas.microsoft.com/office/drawing/2014/main" val="665402259"/>
                  </a:ext>
                </a:extLst>
              </a:tr>
            </a:tbl>
          </a:graphicData>
        </a:graphic>
      </p:graphicFrame>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3818" y="1793368"/>
            <a:ext cx="820130" cy="103731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3818" y="3693390"/>
            <a:ext cx="738332" cy="1051239"/>
          </a:xfrm>
          <a:prstGeom prst="rect">
            <a:avLst/>
          </a:prstGeom>
        </p:spPr>
      </p:pic>
      <p:sp>
        <p:nvSpPr>
          <p:cNvPr id="30" name="Rounded Rectangular Callout 29"/>
          <p:cNvSpPr/>
          <p:nvPr/>
        </p:nvSpPr>
        <p:spPr>
          <a:xfrm>
            <a:off x="5333343" y="506028"/>
            <a:ext cx="2808312" cy="1483550"/>
          </a:xfrm>
          <a:prstGeom prst="wedgeRoundRectCallout">
            <a:avLst>
              <a:gd name="adj1" fmla="val -60734"/>
              <a:gd name="adj2" fmla="val 57894"/>
              <a:gd name="adj3" fmla="val 16667"/>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defRPr/>
            </a:pPr>
            <a:r>
              <a:rPr lang="en-US" sz="2400" dirty="0">
                <a:solidFill>
                  <a:prstClr val="white"/>
                </a:solidFill>
                <a:latin typeface="Calibri"/>
              </a:rPr>
              <a:t>But consistently fall short of recommendations</a:t>
            </a:r>
          </a:p>
        </p:txBody>
      </p:sp>
    </p:spTree>
    <p:extLst>
      <p:ext uri="{BB962C8B-B14F-4D97-AF65-F5344CB8AC3E}">
        <p14:creationId xmlns:p14="http://schemas.microsoft.com/office/powerpoint/2010/main" val="675196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80206" y="713302"/>
            <a:ext cx="8229600" cy="620712"/>
          </a:xfrm>
        </p:spPr>
        <p:txBody>
          <a:bodyPr/>
          <a:lstStyle/>
          <a:p>
            <a:pPr eaLnBrk="1" hangingPunct="1">
              <a:defRPr/>
            </a:pPr>
            <a:r>
              <a:rPr lang="en-US" altLang="en-US" b="1" dirty="0">
                <a:solidFill>
                  <a:schemeClr val="accent5">
                    <a:lumMod val="25000"/>
                  </a:schemeClr>
                </a:solidFill>
              </a:rPr>
              <a:t>Party Time!</a:t>
            </a:r>
          </a:p>
        </p:txBody>
      </p:sp>
      <p:sp>
        <p:nvSpPr>
          <p:cNvPr id="106499" name="Rectangle 3"/>
          <p:cNvSpPr>
            <a:spLocks noGrp="1" noChangeArrowheads="1"/>
          </p:cNvSpPr>
          <p:nvPr>
            <p:ph type="body" idx="1"/>
          </p:nvPr>
        </p:nvSpPr>
        <p:spPr>
          <a:xfrm>
            <a:off x="534194" y="1400513"/>
            <a:ext cx="8075612" cy="4742656"/>
          </a:xfrm>
        </p:spPr>
        <p:txBody>
          <a:bodyPr/>
          <a:lstStyle/>
          <a:p>
            <a:pPr marL="0" indent="0" eaLnBrk="1" hangingPunct="1">
              <a:buFontTx/>
              <a:buNone/>
              <a:defRPr/>
            </a:pPr>
            <a:r>
              <a:rPr lang="en-US" altLang="en-US" dirty="0">
                <a:solidFill>
                  <a:schemeClr val="accent5">
                    <a:lumMod val="25000"/>
                  </a:schemeClr>
                </a:solidFill>
              </a:rPr>
              <a:t>After a class series in FY18, adult surveys showed that adults were: </a:t>
            </a: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37893"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37898" name="TextBox 6"/>
              <p:cNvSpPr txBox="1">
                <a:spLocks noChangeArrowheads="1"/>
              </p:cNvSpPr>
              <p:nvPr/>
            </p:nvSpPr>
            <p:spPr bwMode="auto">
              <a:xfrm>
                <a:off x="1550939" y="3886761"/>
                <a:ext cx="2592288" cy="12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dirty="0">
                    <a:solidFill>
                      <a:schemeClr val="bg1"/>
                    </a:solidFill>
                  </a:rPr>
                  <a:t>Using the Nutrition Facts Label </a:t>
                </a:r>
                <a:r>
                  <a:rPr lang="en-US" altLang="en-US" sz="2400" b="1" u="sng" dirty="0">
                    <a:solidFill>
                      <a:schemeClr val="bg1"/>
                    </a:solidFill>
                  </a:rPr>
                  <a:t>More</a:t>
                </a:r>
              </a:p>
            </p:txBody>
          </p:sp>
        </p:grpSp>
        <p:grpSp>
          <p:nvGrpSpPr>
            <p:cNvPr id="37894"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37896" name="TextBox 9"/>
              <p:cNvSpPr txBox="1">
                <a:spLocks noChangeArrowheads="1"/>
              </p:cNvSpPr>
              <p:nvPr/>
            </p:nvSpPr>
            <p:spPr bwMode="auto">
              <a:xfrm>
                <a:off x="4979573" y="3886761"/>
                <a:ext cx="2592288" cy="156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dirty="0">
                    <a:solidFill>
                      <a:schemeClr val="bg1"/>
                    </a:solidFill>
                  </a:rPr>
                  <a:t>Running Out of Food Before the End of the Month </a:t>
                </a:r>
                <a:r>
                  <a:rPr lang="en-US" altLang="en-US" sz="2400" b="1" u="sng" dirty="0">
                    <a:solidFill>
                      <a:schemeClr val="bg1"/>
                    </a:solidFill>
                  </a:rPr>
                  <a:t>Less</a:t>
                </a:r>
              </a:p>
            </p:txBody>
          </p:sp>
        </p:grpSp>
      </p:grpSp>
    </p:spTree>
    <p:extLst>
      <p:ext uri="{BB962C8B-B14F-4D97-AF65-F5344CB8AC3E}">
        <p14:creationId xmlns:p14="http://schemas.microsoft.com/office/powerpoint/2010/main" val="1415415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AB0520"/>
        </a:solidFill>
        <a:effectLst/>
      </p:bgPr>
    </p:bg>
    <p:spTree>
      <p:nvGrpSpPr>
        <p:cNvPr id="1" name=""/>
        <p:cNvGrpSpPr/>
        <p:nvPr/>
      </p:nvGrpSpPr>
      <p:grpSpPr>
        <a:xfrm>
          <a:off x="0" y="0"/>
          <a:ext cx="0" cy="0"/>
          <a:chOff x="0" y="0"/>
          <a:chExt cx="0" cy="0"/>
        </a:xfrm>
      </p:grpSpPr>
      <p:graphicFrame>
        <p:nvGraphicFramePr>
          <p:cNvPr id="3" name="Chart 2"/>
          <p:cNvGraphicFramePr>
            <a:graphicFrameLocks/>
          </p:cNvGraphicFramePr>
          <p:nvPr>
            <p:extLst>
              <p:ext uri="{D42A27DB-BD31-4B8C-83A1-F6EECF244321}">
                <p14:modId xmlns:p14="http://schemas.microsoft.com/office/powerpoint/2010/main" val="2548307271"/>
              </p:ext>
            </p:extLst>
          </p:nvPr>
        </p:nvGraphicFramePr>
        <p:xfrm>
          <a:off x="303311" y="1412776"/>
          <a:ext cx="4556721" cy="3083649"/>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303311" y="4458950"/>
            <a:ext cx="4556720" cy="307777"/>
          </a:xfrm>
          <a:prstGeom prst="rect">
            <a:avLst/>
          </a:prstGeom>
          <a:solidFill>
            <a:schemeClr val="bg1"/>
          </a:solidFill>
          <a:ln>
            <a:noFill/>
          </a:ln>
        </p:spPr>
        <p:txBody>
          <a:bodyPr wrap="square">
            <a:spAutoFit/>
          </a:bodyPr>
          <a:lstStyle/>
          <a:p>
            <a:pPr defTabSz="685800" eaLnBrk="1" fontAlgn="auto" hangingPunct="1">
              <a:spcBef>
                <a:spcPts val="0"/>
              </a:spcBef>
              <a:spcAft>
                <a:spcPts val="0"/>
              </a:spcAft>
              <a:defRPr/>
            </a:pPr>
            <a:r>
              <a:rPr lang="en-US" sz="1400" b="1" dirty="0">
                <a:solidFill>
                  <a:srgbClr val="AB0520"/>
                </a:solidFill>
                <a:latin typeface="Calibri"/>
                <a:cs typeface="+mn-cs"/>
              </a:rPr>
              <a:t>***</a:t>
            </a:r>
            <a:r>
              <a:rPr lang="en-US" sz="1400" b="1" dirty="0">
                <a:solidFill>
                  <a:prstClr val="black"/>
                </a:solidFill>
                <a:latin typeface="Calibri"/>
                <a:cs typeface="+mn-cs"/>
              </a:rPr>
              <a:t>p≤0.001</a:t>
            </a:r>
            <a:endParaRPr lang="en-US" sz="1400" dirty="0">
              <a:solidFill>
                <a:prstClr val="black"/>
              </a:solidFill>
              <a:latin typeface="Calibri"/>
              <a:cs typeface="+mn-cs"/>
            </a:endParaRPr>
          </a:p>
        </p:txBody>
      </p:sp>
      <p:sp>
        <p:nvSpPr>
          <p:cNvPr id="5" name="TextBox 4"/>
          <p:cNvSpPr txBox="1"/>
          <p:nvPr/>
        </p:nvSpPr>
        <p:spPr>
          <a:xfrm>
            <a:off x="643297" y="4849048"/>
            <a:ext cx="1959756" cy="1015663"/>
          </a:xfrm>
          <a:prstGeom prst="rect">
            <a:avLst/>
          </a:prstGeom>
          <a:noFill/>
        </p:spPr>
        <p:txBody>
          <a:bodyPr wrap="square" rtlCol="0">
            <a:spAutoFit/>
          </a:bodyPr>
          <a:lstStyle/>
          <a:p>
            <a:pPr defTabSz="685800" eaLnBrk="1" fontAlgn="auto" hangingPunct="1">
              <a:spcBef>
                <a:spcPts val="0"/>
              </a:spcBef>
              <a:spcAft>
                <a:spcPts val="0"/>
              </a:spcAft>
              <a:defRPr/>
            </a:pPr>
            <a:r>
              <a:rPr lang="en-US" sz="2000" b="1" dirty="0">
                <a:solidFill>
                  <a:prstClr val="white"/>
                </a:solidFill>
                <a:latin typeface="Calibri"/>
                <a:cs typeface="+mn-cs"/>
              </a:rPr>
              <a:t>Significant increase in use of food label</a:t>
            </a:r>
          </a:p>
        </p:txBody>
      </p:sp>
      <p:sp>
        <p:nvSpPr>
          <p:cNvPr id="7" name="TextBox 6"/>
          <p:cNvSpPr txBox="1"/>
          <p:nvPr/>
        </p:nvSpPr>
        <p:spPr>
          <a:xfrm>
            <a:off x="2771800" y="4849047"/>
            <a:ext cx="1959757" cy="1015663"/>
          </a:xfrm>
          <a:prstGeom prst="rect">
            <a:avLst/>
          </a:prstGeom>
          <a:noFill/>
        </p:spPr>
        <p:txBody>
          <a:bodyPr wrap="square" rtlCol="0">
            <a:spAutoFit/>
          </a:bodyPr>
          <a:lstStyle/>
          <a:p>
            <a:pPr defTabSz="685800" eaLnBrk="1" fontAlgn="auto" hangingPunct="1">
              <a:spcBef>
                <a:spcPts val="0"/>
              </a:spcBef>
              <a:spcAft>
                <a:spcPts val="0"/>
              </a:spcAft>
              <a:defRPr/>
            </a:pPr>
            <a:r>
              <a:rPr lang="en-US" sz="2000" b="1" dirty="0">
                <a:solidFill>
                  <a:prstClr val="white"/>
                </a:solidFill>
                <a:latin typeface="Calibri"/>
                <a:cs typeface="+mn-cs"/>
              </a:rPr>
              <a:t>No significant change in food insecurity</a:t>
            </a:r>
          </a:p>
        </p:txBody>
      </p:sp>
      <p:sp>
        <p:nvSpPr>
          <p:cNvPr id="8" name="TextBox 7"/>
          <p:cNvSpPr txBox="1"/>
          <p:nvPr/>
        </p:nvSpPr>
        <p:spPr>
          <a:xfrm>
            <a:off x="2123728" y="658082"/>
            <a:ext cx="2736303" cy="1061829"/>
          </a:xfrm>
          <a:prstGeom prst="rect">
            <a:avLst/>
          </a:prstGeom>
          <a:solidFill>
            <a:srgbClr val="92D050"/>
          </a:solidFill>
        </p:spPr>
        <p:txBody>
          <a:bodyPr wrap="square" rtlCol="0">
            <a:spAutoFit/>
          </a:bodyPr>
          <a:lstStyle/>
          <a:p>
            <a:pPr algn="ctr" defTabSz="685800" eaLnBrk="1" fontAlgn="auto" hangingPunct="1">
              <a:spcBef>
                <a:spcPts val="0"/>
              </a:spcBef>
              <a:spcAft>
                <a:spcPts val="0"/>
              </a:spcAft>
              <a:defRPr/>
            </a:pPr>
            <a:r>
              <a:rPr lang="en-US" sz="2100" dirty="0">
                <a:solidFill>
                  <a:prstClr val="black"/>
                </a:solidFill>
                <a:latin typeface="Calibri"/>
                <a:cs typeface="+mn-cs"/>
              </a:rPr>
              <a:t>Food Resource Management Behaviors</a:t>
            </a:r>
          </a:p>
        </p:txBody>
      </p:sp>
      <p:sp>
        <p:nvSpPr>
          <p:cNvPr id="9" name="Rounded Rectangle 8"/>
          <p:cNvSpPr/>
          <p:nvPr/>
        </p:nvSpPr>
        <p:spPr>
          <a:xfrm>
            <a:off x="5007002" y="764704"/>
            <a:ext cx="3935710" cy="58326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685800" eaLnBrk="1" fontAlgn="auto" hangingPunct="1">
              <a:spcBef>
                <a:spcPts val="0"/>
              </a:spcBef>
              <a:spcAft>
                <a:spcPts val="0"/>
              </a:spcAft>
              <a:defRPr/>
            </a:pPr>
            <a:r>
              <a:rPr lang="en-US" sz="3200" b="1" dirty="0">
                <a:solidFill>
                  <a:prstClr val="white"/>
                </a:solidFill>
                <a:latin typeface="Calibri"/>
              </a:rPr>
              <a:t>Takeaways</a:t>
            </a:r>
          </a:p>
          <a:p>
            <a:pPr algn="ctr" defTabSz="685800" eaLnBrk="1" fontAlgn="auto" hangingPunct="1">
              <a:spcBef>
                <a:spcPts val="0"/>
              </a:spcBef>
              <a:spcAft>
                <a:spcPts val="0"/>
              </a:spcAft>
              <a:defRPr/>
            </a:pPr>
            <a:endParaRPr lang="en-US" sz="1200" dirty="0">
              <a:solidFill>
                <a:prstClr val="white"/>
              </a:solidFill>
              <a:latin typeface="Calibri"/>
            </a:endParaRPr>
          </a:p>
          <a:p>
            <a:pPr algn="ctr" defTabSz="685800" eaLnBrk="1" fontAlgn="auto" hangingPunct="1">
              <a:spcBef>
                <a:spcPts val="0"/>
              </a:spcBef>
              <a:spcAft>
                <a:spcPts val="0"/>
              </a:spcAft>
              <a:defRPr/>
            </a:pPr>
            <a:r>
              <a:rPr lang="en-US" sz="2400" dirty="0">
                <a:solidFill>
                  <a:prstClr val="white"/>
                </a:solidFill>
                <a:latin typeface="Calibri"/>
              </a:rPr>
              <a:t>SNAP-Ed target audience reached</a:t>
            </a:r>
          </a:p>
          <a:p>
            <a:pPr algn="ctr" defTabSz="685800" eaLnBrk="1" fontAlgn="auto" hangingPunct="1">
              <a:spcBef>
                <a:spcPts val="0"/>
              </a:spcBef>
              <a:spcAft>
                <a:spcPts val="0"/>
              </a:spcAft>
              <a:defRPr/>
            </a:pPr>
            <a:endParaRPr lang="en-US" sz="2400" dirty="0">
              <a:solidFill>
                <a:prstClr val="white"/>
              </a:solidFill>
              <a:latin typeface="Calibri"/>
            </a:endParaRPr>
          </a:p>
          <a:p>
            <a:pPr algn="ctr" defTabSz="685800" eaLnBrk="1" fontAlgn="auto" hangingPunct="1">
              <a:spcBef>
                <a:spcPts val="0"/>
              </a:spcBef>
              <a:spcAft>
                <a:spcPts val="0"/>
              </a:spcAft>
              <a:defRPr/>
            </a:pPr>
            <a:r>
              <a:rPr lang="en-US" sz="2400" dirty="0">
                <a:solidFill>
                  <a:prstClr val="white"/>
                </a:solidFill>
                <a:latin typeface="Calibri"/>
              </a:rPr>
              <a:t>PA improved (driven by    Spanish speakers)</a:t>
            </a:r>
          </a:p>
          <a:p>
            <a:pPr algn="ctr" defTabSz="685800" eaLnBrk="1" fontAlgn="auto" hangingPunct="1">
              <a:spcBef>
                <a:spcPts val="0"/>
              </a:spcBef>
              <a:spcAft>
                <a:spcPts val="0"/>
              </a:spcAft>
              <a:defRPr/>
            </a:pPr>
            <a:endParaRPr lang="en-US" sz="2400" dirty="0">
              <a:solidFill>
                <a:prstClr val="white"/>
              </a:solidFill>
              <a:latin typeface="Calibri"/>
            </a:endParaRPr>
          </a:p>
          <a:p>
            <a:pPr algn="ctr" defTabSz="685800" eaLnBrk="1" fontAlgn="auto" hangingPunct="1">
              <a:spcBef>
                <a:spcPts val="0"/>
              </a:spcBef>
              <a:spcAft>
                <a:spcPts val="0"/>
              </a:spcAft>
              <a:defRPr/>
            </a:pPr>
            <a:r>
              <a:rPr lang="en-US" sz="2400" dirty="0">
                <a:solidFill>
                  <a:prstClr val="white"/>
                </a:solidFill>
                <a:latin typeface="Calibri"/>
              </a:rPr>
              <a:t>F &amp; V consumption improved (less than recommendations)</a:t>
            </a:r>
          </a:p>
          <a:p>
            <a:pPr algn="ctr" defTabSz="685800" eaLnBrk="1" fontAlgn="auto" hangingPunct="1">
              <a:spcBef>
                <a:spcPts val="0"/>
              </a:spcBef>
              <a:spcAft>
                <a:spcPts val="0"/>
              </a:spcAft>
              <a:defRPr/>
            </a:pPr>
            <a:endParaRPr lang="en-US" sz="2400" dirty="0">
              <a:solidFill>
                <a:prstClr val="white"/>
              </a:solidFill>
              <a:latin typeface="Calibri"/>
            </a:endParaRPr>
          </a:p>
          <a:p>
            <a:pPr algn="ctr" defTabSz="685800" eaLnBrk="1" fontAlgn="auto" hangingPunct="1">
              <a:spcBef>
                <a:spcPts val="0"/>
              </a:spcBef>
              <a:spcAft>
                <a:spcPts val="0"/>
              </a:spcAft>
              <a:defRPr/>
            </a:pPr>
            <a:r>
              <a:rPr lang="en-US" sz="2400" dirty="0">
                <a:solidFill>
                  <a:prstClr val="white"/>
                </a:solidFill>
                <a:latin typeface="Calibri"/>
              </a:rPr>
              <a:t>Use of food label improved, but food security did not</a:t>
            </a:r>
          </a:p>
          <a:p>
            <a:pPr marL="342900" indent="-342900" algn="ctr" defTabSz="685800" eaLnBrk="1" fontAlgn="auto" hangingPunct="1">
              <a:spcBef>
                <a:spcPts val="0"/>
              </a:spcBef>
              <a:spcAft>
                <a:spcPts val="0"/>
              </a:spcAft>
              <a:buFont typeface="Arial" panose="020B0604020202020204" pitchFamily="34" charset="0"/>
              <a:buChar char="•"/>
              <a:defRPr/>
            </a:pPr>
            <a:endParaRPr lang="en-US" sz="2100" dirty="0">
              <a:solidFill>
                <a:prstClr val="white"/>
              </a:solidFill>
              <a:latin typeface="Calibri"/>
            </a:endParaRPr>
          </a:p>
        </p:txBody>
      </p:sp>
      <p:pic>
        <p:nvPicPr>
          <p:cNvPr id="10" name="Picture 10">
            <a:extLst>
              <a:ext uri="{FF2B5EF4-FFF2-40B4-BE49-F238E27FC236}">
                <a16:creationId xmlns:a16="http://schemas.microsoft.com/office/drawing/2014/main" id="{29251C82-4077-4542-BAB1-6A2DF9798EB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8" y="5245100"/>
            <a:ext cx="2497943"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D54D189D-D0CB-454B-A772-E5F59B985CF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10800000">
            <a:off x="5006999" y="0"/>
            <a:ext cx="4136999" cy="1719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391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uiExpand="1" build="allAtOnce"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dirty="0">
                <a:solidFill>
                  <a:srgbClr val="0070C0"/>
                </a:solidFill>
              </a:rPr>
              <a:t>Active Living </a:t>
            </a:r>
            <a:r>
              <a:rPr lang="en-US" altLang="en-US" sz="3200" b="1">
                <a:solidFill>
                  <a:srgbClr val="0070C0"/>
                </a:solidFill>
              </a:rPr>
              <a:t>Coalition</a:t>
            </a:r>
            <a:r>
              <a:rPr lang="es-UY" altLang="en-US" sz="3200" b="1">
                <a:solidFill>
                  <a:srgbClr val="0070C0"/>
                </a:solidFill>
              </a:rPr>
              <a:t> </a:t>
            </a:r>
            <a:r>
              <a:rPr lang="en-US" altLang="en-US" sz="3200" b="1">
                <a:solidFill>
                  <a:srgbClr val="0070C0"/>
                </a:solidFill>
              </a:rPr>
              <a:t>Assessment</a:t>
            </a:r>
          </a:p>
        </p:txBody>
      </p:sp>
      <p:sp>
        <p:nvSpPr>
          <p:cNvPr id="31747" name="Rectangle 91"/>
          <p:cNvSpPr>
            <a:spLocks noGrp="1" noChangeArrowheads="1"/>
          </p:cNvSpPr>
          <p:nvPr>
            <p:ph type="subTitle" idx="1"/>
          </p:nvPr>
        </p:nvSpPr>
        <p:spPr>
          <a:xfrm>
            <a:off x="755650" y="5470525"/>
            <a:ext cx="7632700" cy="479425"/>
          </a:xfrm>
        </p:spPr>
        <p:txBody>
          <a:bodyPr/>
          <a:lstStyle/>
          <a:p>
            <a:pPr eaLnBrk="1" hangingPunct="1">
              <a:lnSpc>
                <a:spcPct val="90000"/>
              </a:lnSpc>
            </a:pPr>
            <a:r>
              <a:rPr lang="es-UY" altLang="en-US" b="1" dirty="0">
                <a:solidFill>
                  <a:srgbClr val="0070C0"/>
                </a:solidFill>
              </a:rPr>
              <a:t>Wilder </a:t>
            </a:r>
            <a:r>
              <a:rPr lang="es-UY" altLang="en-US" b="1" dirty="0" err="1">
                <a:solidFill>
                  <a:srgbClr val="0070C0"/>
                </a:solidFill>
              </a:rPr>
              <a:t>Survey</a:t>
            </a:r>
            <a:r>
              <a:rPr lang="es-UY" altLang="en-US" b="1" dirty="0">
                <a:solidFill>
                  <a:srgbClr val="0070C0"/>
                </a:solidFill>
              </a:rPr>
              <a:t> FY16 – FY18 </a:t>
            </a:r>
            <a:r>
              <a:rPr lang="es-UY" altLang="en-US" b="1" dirty="0" err="1">
                <a:solidFill>
                  <a:srgbClr val="0070C0"/>
                </a:solidFill>
              </a:rPr>
              <a:t>Results</a:t>
            </a:r>
            <a:endParaRPr lang="es-UY" altLang="en-US" b="1" dirty="0">
              <a:solidFill>
                <a:srgbClr val="0070C0"/>
              </a:solidFill>
            </a:endParaRPr>
          </a:p>
        </p:txBody>
      </p:sp>
    </p:spTree>
    <p:extLst>
      <p:ext uri="{BB962C8B-B14F-4D97-AF65-F5344CB8AC3E}">
        <p14:creationId xmlns:p14="http://schemas.microsoft.com/office/powerpoint/2010/main" val="2771779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4340C"/>
        </a:solidFill>
        <a:effectLst/>
      </p:bgPr>
    </p:bg>
    <p:spTree>
      <p:nvGrpSpPr>
        <p:cNvPr id="1" name=""/>
        <p:cNvGrpSpPr/>
        <p:nvPr/>
      </p:nvGrpSpPr>
      <p:grpSpPr>
        <a:xfrm>
          <a:off x="0" y="0"/>
          <a:ext cx="0" cy="0"/>
          <a:chOff x="0" y="0"/>
          <a:chExt cx="0" cy="0"/>
        </a:xfrm>
      </p:grpSpPr>
      <p:pic>
        <p:nvPicPr>
          <p:cNvPr id="8" name="Picture 8" descr="&lt;strong&gt;Confetti PNG&lt;/strong&gt; Transparent Images | &lt;strong&gt;PNG&lt;/strong&gt; All">
            <a:extLst>
              <a:ext uri="{FF2B5EF4-FFF2-40B4-BE49-F238E27FC236}">
                <a16:creationId xmlns:a16="http://schemas.microsoft.com/office/drawing/2014/main" id="{27F79C53-E592-483A-A5F4-3D8B14483B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00911" y="3296763"/>
            <a:ext cx="4736652" cy="2580509"/>
          </a:xfrm>
          <a:prstGeom prst="rect">
            <a:avLst/>
          </a:prstGeom>
        </p:spPr>
      </p:pic>
      <p:sp>
        <p:nvSpPr>
          <p:cNvPr id="5" name="TextBox 4"/>
          <p:cNvSpPr txBox="1"/>
          <p:nvPr/>
        </p:nvSpPr>
        <p:spPr>
          <a:xfrm>
            <a:off x="530387" y="1166048"/>
            <a:ext cx="8107176" cy="2062103"/>
          </a:xfrm>
          <a:prstGeom prst="rect">
            <a:avLst/>
          </a:prstGeom>
          <a:solidFill>
            <a:srgbClr val="007D84"/>
          </a:solidFill>
        </p:spPr>
        <p:txBody>
          <a:bodyPr wrap="square" rtlCol="0">
            <a:spAutoFit/>
          </a:bodyPr>
          <a:lstStyle/>
          <a:p>
            <a:pPr algn="ctr" defTabSz="685800" eaLnBrk="1" fontAlgn="auto" hangingPunct="1">
              <a:spcBef>
                <a:spcPts val="0"/>
              </a:spcBef>
              <a:spcAft>
                <a:spcPts val="0"/>
              </a:spcAft>
              <a:defRPr/>
            </a:pPr>
            <a:r>
              <a:rPr lang="en-US" sz="3200" dirty="0">
                <a:solidFill>
                  <a:prstClr val="white"/>
                </a:solidFill>
                <a:latin typeface="Calibri"/>
                <a:cs typeface="+mn-cs"/>
              </a:rPr>
              <a:t>The Wilder collects scores on 20 coalition success factors, reported by coalition members. We used it for Active Living and Food Systems coalitions. </a:t>
            </a:r>
          </a:p>
        </p:txBody>
      </p:sp>
      <p:sp>
        <p:nvSpPr>
          <p:cNvPr id="6" name="Left Arrow 5"/>
          <p:cNvSpPr/>
          <p:nvPr/>
        </p:nvSpPr>
        <p:spPr>
          <a:xfrm>
            <a:off x="8132446" y="4077072"/>
            <a:ext cx="962333" cy="492874"/>
          </a:xfrm>
          <a:prstGeom prst="leftArrow">
            <a:avLst/>
          </a:prstGeom>
          <a:solidFill>
            <a:srgbClr val="007D84"/>
          </a:solidFill>
          <a:ln>
            <a:solidFill>
              <a:srgbClr val="007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pic>
        <p:nvPicPr>
          <p:cNvPr id="7" name="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0387" y="3296763"/>
            <a:ext cx="3370526" cy="2580509"/>
          </a:xfrm>
          <a:prstGeom prst="rect">
            <a:avLst/>
          </a:prstGeom>
        </p:spPr>
      </p:pic>
    </p:spTree>
    <p:extLst>
      <p:ext uri="{BB962C8B-B14F-4D97-AF65-F5344CB8AC3E}">
        <p14:creationId xmlns:p14="http://schemas.microsoft.com/office/powerpoint/2010/main" val="3026213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B4340C"/>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6D37D4-A08D-45BA-A36E-0CAB8AA6B518}"/>
              </a:ext>
            </a:extLst>
          </p:cNvPr>
          <p:cNvSpPr/>
          <p:nvPr/>
        </p:nvSpPr>
        <p:spPr>
          <a:xfrm>
            <a:off x="3041794" y="4204952"/>
            <a:ext cx="2178278" cy="1536074"/>
          </a:xfrm>
          <a:prstGeom prst="rect">
            <a:avLst/>
          </a:prstGeom>
          <a:solidFill>
            <a:schemeClr val="bg1"/>
          </a:solidFill>
          <a:ln>
            <a:solidFill>
              <a:srgbClr val="AE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97CA69E-D1B4-4C93-A8F1-B1C6082563CC}"/>
              </a:ext>
            </a:extLst>
          </p:cNvPr>
          <p:cNvSpPr/>
          <p:nvPr/>
        </p:nvSpPr>
        <p:spPr>
          <a:xfrm>
            <a:off x="5418058" y="1217650"/>
            <a:ext cx="2376264" cy="1992075"/>
          </a:xfrm>
          <a:prstGeom prst="rect">
            <a:avLst/>
          </a:prstGeom>
          <a:solidFill>
            <a:schemeClr val="bg1"/>
          </a:solidFill>
          <a:ln>
            <a:solidFill>
              <a:srgbClr val="F15B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6B85AC0-2AC4-4B54-869B-54100875D662}"/>
              </a:ext>
            </a:extLst>
          </p:cNvPr>
          <p:cNvSpPr/>
          <p:nvPr/>
        </p:nvSpPr>
        <p:spPr>
          <a:xfrm>
            <a:off x="539552" y="1217650"/>
            <a:ext cx="2376264" cy="1992075"/>
          </a:xfrm>
          <a:prstGeom prst="rect">
            <a:avLst/>
          </a:prstGeom>
          <a:solidFill>
            <a:schemeClr val="bg1"/>
          </a:solidFill>
          <a:ln>
            <a:solidFill>
              <a:srgbClr val="007D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71" name="Group 9"/>
          <p:cNvGrpSpPr>
            <a:grpSpLocks/>
          </p:cNvGrpSpPr>
          <p:nvPr/>
        </p:nvGrpSpPr>
        <p:grpSpPr bwMode="auto">
          <a:xfrm>
            <a:off x="-10879" y="57255"/>
            <a:ext cx="9120187" cy="1773238"/>
            <a:chOff x="23983" y="0"/>
            <a:chExt cx="9141301" cy="1924311"/>
          </a:xfrm>
        </p:grpSpPr>
        <p:pic>
          <p:nvPicPr>
            <p:cNvPr id="7174"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83" y="31373"/>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Diagram 1"/>
          <p:cNvGraphicFramePr/>
          <p:nvPr>
            <p:extLst>
              <p:ext uri="{D42A27DB-BD31-4B8C-83A1-F6EECF244321}">
                <p14:modId xmlns:p14="http://schemas.microsoft.com/office/powerpoint/2010/main" val="1778801124"/>
              </p:ext>
            </p:extLst>
          </p:nvPr>
        </p:nvGraphicFramePr>
        <p:xfrm>
          <a:off x="467544" y="2060848"/>
          <a:ext cx="8208912" cy="32160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172" name="Picture 1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766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356100" y="5260975"/>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7320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80206" y="514232"/>
            <a:ext cx="8229600" cy="620712"/>
          </a:xfrm>
        </p:spPr>
        <p:txBody>
          <a:bodyPr/>
          <a:lstStyle/>
          <a:p>
            <a:pPr eaLnBrk="1" hangingPunct="1">
              <a:defRPr/>
            </a:pPr>
            <a:r>
              <a:rPr lang="en-US" altLang="en-US" b="1" dirty="0">
                <a:solidFill>
                  <a:schemeClr val="accent5">
                    <a:lumMod val="25000"/>
                  </a:schemeClr>
                </a:solidFill>
              </a:rPr>
              <a:t>Party Time!</a:t>
            </a:r>
          </a:p>
        </p:txBody>
      </p:sp>
      <p:sp>
        <p:nvSpPr>
          <p:cNvPr id="106499" name="Rectangle 3"/>
          <p:cNvSpPr>
            <a:spLocks noGrp="1" noChangeArrowheads="1"/>
          </p:cNvSpPr>
          <p:nvPr>
            <p:ph type="body" idx="1"/>
          </p:nvPr>
        </p:nvSpPr>
        <p:spPr>
          <a:xfrm>
            <a:off x="534194" y="1165386"/>
            <a:ext cx="8075612" cy="4742656"/>
          </a:xfrm>
        </p:spPr>
        <p:txBody>
          <a:bodyPr/>
          <a:lstStyle/>
          <a:p>
            <a:pPr marL="0" indent="0" eaLnBrk="1" hangingPunct="1">
              <a:buFontTx/>
              <a:buNone/>
              <a:defRPr/>
            </a:pPr>
            <a:r>
              <a:rPr lang="en-US" altLang="en-US" dirty="0">
                <a:solidFill>
                  <a:schemeClr val="accent5">
                    <a:lumMod val="25000"/>
                  </a:schemeClr>
                </a:solidFill>
              </a:rPr>
              <a:t>Coalition members completing Wilder showed an increase in </a:t>
            </a:r>
            <a:r>
              <a:rPr lang="en-US" altLang="en-US" i="1" dirty="0">
                <a:solidFill>
                  <a:schemeClr val="accent5">
                    <a:lumMod val="25000"/>
                  </a:schemeClr>
                </a:solidFill>
              </a:rPr>
              <a:t>which</a:t>
            </a:r>
            <a:r>
              <a:rPr lang="en-US" altLang="en-US" dirty="0">
                <a:solidFill>
                  <a:schemeClr val="accent5">
                    <a:lumMod val="25000"/>
                  </a:schemeClr>
                </a:solidFill>
              </a:rPr>
              <a:t> factor for their coalitions between FY16 and FY18? </a:t>
            </a: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37893"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37898" name="TextBox 6"/>
              <p:cNvSpPr txBox="1">
                <a:spLocks noChangeArrowheads="1"/>
              </p:cNvSpPr>
              <p:nvPr/>
            </p:nvSpPr>
            <p:spPr bwMode="auto">
              <a:xfrm>
                <a:off x="1550939" y="3886761"/>
                <a:ext cx="2592288" cy="156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dirty="0">
                    <a:solidFill>
                      <a:schemeClr val="bg1"/>
                    </a:solidFill>
                  </a:rPr>
                  <a:t>Good Cross-Section of Community as Members</a:t>
                </a:r>
                <a:endParaRPr lang="en-US" altLang="en-US" sz="2400" b="1" u="sng" dirty="0">
                  <a:solidFill>
                    <a:schemeClr val="bg1"/>
                  </a:solidFill>
                </a:endParaRPr>
              </a:p>
            </p:txBody>
          </p:sp>
        </p:grpSp>
        <p:grpSp>
          <p:nvGrpSpPr>
            <p:cNvPr id="37894"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37896" name="TextBox 9"/>
              <p:cNvSpPr txBox="1">
                <a:spLocks noChangeArrowheads="1"/>
              </p:cNvSpPr>
              <p:nvPr/>
            </p:nvSpPr>
            <p:spPr bwMode="auto">
              <a:xfrm>
                <a:off x="4979573" y="3886761"/>
                <a:ext cx="2592288" cy="12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dirty="0">
                    <a:solidFill>
                      <a:schemeClr val="bg1"/>
                    </a:solidFill>
                  </a:rPr>
                  <a:t>Sufficient Resources, Staff &amp; Time</a:t>
                </a:r>
                <a:endParaRPr lang="en-US" altLang="en-US" sz="2400" b="1" u="sng" dirty="0">
                  <a:solidFill>
                    <a:schemeClr val="bg1"/>
                  </a:solidFill>
                </a:endParaRPr>
              </a:p>
            </p:txBody>
          </p:sp>
        </p:grpSp>
      </p:grpSp>
    </p:spTree>
    <p:extLst>
      <p:ext uri="{BB962C8B-B14F-4D97-AF65-F5344CB8AC3E}">
        <p14:creationId xmlns:p14="http://schemas.microsoft.com/office/powerpoint/2010/main" val="17816210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B4340C"/>
        </a:solidFill>
        <a:effectLst/>
      </p:bgPr>
    </p:bg>
    <p:spTree>
      <p:nvGrpSpPr>
        <p:cNvPr id="1" name=""/>
        <p:cNvGrpSpPr/>
        <p:nvPr/>
      </p:nvGrpSpPr>
      <p:grpSpPr>
        <a:xfrm>
          <a:off x="0" y="0"/>
          <a:ext cx="0" cy="0"/>
          <a:chOff x="0" y="0"/>
          <a:chExt cx="0" cy="0"/>
        </a:xfrm>
      </p:grpSpPr>
      <p:pic>
        <p:nvPicPr>
          <p:cNvPr id="17" name="Picture 8" descr="&lt;strong&gt;Confetti PNG&lt;/strong&gt; Transparent Images | &lt;strong&gt;PNG&lt;/strong&gt; All">
            <a:extLst>
              <a:ext uri="{FF2B5EF4-FFF2-40B4-BE49-F238E27FC236}">
                <a16:creationId xmlns:a16="http://schemas.microsoft.com/office/drawing/2014/main" id="{F63C4681-680B-4AF0-BCB8-9F650CFE790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3460"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lt;strong&gt;Confetti PNG&lt;/strong&gt; Transparent Images | &lt;strong&gt;PNG&lt;/strong&gt; All">
            <a:extLst>
              <a:ext uri="{FF2B5EF4-FFF2-40B4-BE49-F238E27FC236}">
                <a16:creationId xmlns:a16="http://schemas.microsoft.com/office/drawing/2014/main" id="{F9F76379-BF93-460C-816F-7E74B8BB2B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731"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lt;strong&gt;Confetti PNG&lt;/strong&gt; Transparent Images | &lt;strong&gt;PNG&lt;/strong&gt; All">
            <a:extLst>
              <a:ext uri="{FF2B5EF4-FFF2-40B4-BE49-F238E27FC236}">
                <a16:creationId xmlns:a16="http://schemas.microsoft.com/office/drawing/2014/main" id="{41AB893C-B3B8-445A-9804-BDD47CEC5F4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74"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47899" y="5572458"/>
            <a:ext cx="1165860" cy="27432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r>
              <a:rPr lang="en-US" dirty="0">
                <a:solidFill>
                  <a:prstClr val="black"/>
                </a:solidFill>
                <a:latin typeface="Calibri"/>
              </a:rPr>
              <a:t>*p≤ 0.05</a:t>
            </a:r>
          </a:p>
        </p:txBody>
      </p:sp>
      <p:sp>
        <p:nvSpPr>
          <p:cNvPr id="10" name="TextBox 9"/>
          <p:cNvSpPr txBox="1"/>
          <p:nvPr/>
        </p:nvSpPr>
        <p:spPr>
          <a:xfrm>
            <a:off x="142754" y="598450"/>
            <a:ext cx="8846484" cy="1077218"/>
          </a:xfrm>
          <a:prstGeom prst="rect">
            <a:avLst/>
          </a:prstGeom>
          <a:solidFill>
            <a:srgbClr val="B4340C"/>
          </a:solidFill>
          <a:ln>
            <a:noFill/>
          </a:ln>
        </p:spPr>
        <p:txBody>
          <a:bodyPr wrap="square" rtlCol="0">
            <a:spAutoFit/>
          </a:bodyPr>
          <a:lstStyle/>
          <a:p>
            <a:pPr algn="ctr" defTabSz="685800" eaLnBrk="1" fontAlgn="auto" hangingPunct="1">
              <a:spcBef>
                <a:spcPts val="0"/>
              </a:spcBef>
              <a:spcAft>
                <a:spcPts val="0"/>
              </a:spcAft>
              <a:defRPr/>
            </a:pPr>
            <a:r>
              <a:rPr lang="en-US" sz="3200" b="1" dirty="0">
                <a:solidFill>
                  <a:schemeClr val="bg1"/>
                </a:solidFill>
                <a:latin typeface="Calibri"/>
                <a:cs typeface="+mn-cs"/>
              </a:rPr>
              <a:t>Coalition members thought these factors changed most over two years, FY16-18.</a:t>
            </a:r>
          </a:p>
        </p:txBody>
      </p:sp>
      <p:sp>
        <p:nvSpPr>
          <p:cNvPr id="14" name="Rectangle 13"/>
          <p:cNvSpPr/>
          <p:nvPr/>
        </p:nvSpPr>
        <p:spPr>
          <a:xfrm>
            <a:off x="338582" y="3057829"/>
            <a:ext cx="213520" cy="219291"/>
          </a:xfrm>
          <a:prstGeom prst="rect">
            <a:avLst/>
          </a:prstGeom>
        </p:spPr>
        <p:txBody>
          <a:bodyPr wrap="none">
            <a:spAutoFit/>
          </a:bodyPr>
          <a:lstStyle/>
          <a:p>
            <a:pPr defTabSz="685800" eaLnBrk="1" fontAlgn="auto" hangingPunct="1">
              <a:spcBef>
                <a:spcPts val="0"/>
              </a:spcBef>
              <a:spcAft>
                <a:spcPts val="0"/>
              </a:spcAft>
              <a:defRPr/>
            </a:pPr>
            <a:r>
              <a:rPr lang="en-US" sz="825" b="1" dirty="0">
                <a:solidFill>
                  <a:srgbClr val="262729"/>
                </a:solidFill>
                <a:latin typeface="Tw Cen MT" panose="020B0602020104020603" pitchFamily="34" charset="0"/>
                <a:ea typeface="Calibri" panose="020F0502020204030204" pitchFamily="34" charset="0"/>
                <a:cs typeface="Calibri" panose="020F0502020204030204" pitchFamily="34" charset="0"/>
              </a:rPr>
              <a:t> </a:t>
            </a:r>
            <a:endParaRPr lang="en-US" sz="1350" dirty="0">
              <a:solidFill>
                <a:prstClr val="black"/>
              </a:solidFill>
              <a:latin typeface="Calibri"/>
              <a:cs typeface="+mn-cs"/>
            </a:endParaRPr>
          </a:p>
        </p:txBody>
      </p:sp>
      <p:graphicFrame>
        <p:nvGraphicFramePr>
          <p:cNvPr id="19" name="Table 18"/>
          <p:cNvGraphicFramePr>
            <a:graphicFrameLocks noGrp="1"/>
          </p:cNvGraphicFramePr>
          <p:nvPr>
            <p:extLst/>
          </p:nvPr>
        </p:nvGraphicFramePr>
        <p:xfrm>
          <a:off x="147899" y="2506152"/>
          <a:ext cx="8841340" cy="3008799"/>
        </p:xfrm>
        <a:graphic>
          <a:graphicData uri="http://schemas.openxmlformats.org/drawingml/2006/table">
            <a:tbl>
              <a:tblPr firstRow="1" bandRow="1">
                <a:tableStyleId>{7E9639D4-E3E2-4D34-9284-5A2195B3D0D7}</a:tableStyleId>
              </a:tblPr>
              <a:tblGrid>
                <a:gridCol w="2998559">
                  <a:extLst>
                    <a:ext uri="{9D8B030D-6E8A-4147-A177-3AD203B41FA5}">
                      <a16:colId xmlns:a16="http://schemas.microsoft.com/office/drawing/2014/main" val="3432782288"/>
                    </a:ext>
                  </a:extLst>
                </a:gridCol>
                <a:gridCol w="1933466">
                  <a:extLst>
                    <a:ext uri="{9D8B030D-6E8A-4147-A177-3AD203B41FA5}">
                      <a16:colId xmlns:a16="http://schemas.microsoft.com/office/drawing/2014/main" val="3483531535"/>
                    </a:ext>
                  </a:extLst>
                </a:gridCol>
                <a:gridCol w="1851007">
                  <a:extLst>
                    <a:ext uri="{9D8B030D-6E8A-4147-A177-3AD203B41FA5}">
                      <a16:colId xmlns:a16="http://schemas.microsoft.com/office/drawing/2014/main" val="4171431835"/>
                    </a:ext>
                  </a:extLst>
                </a:gridCol>
                <a:gridCol w="2058308">
                  <a:extLst>
                    <a:ext uri="{9D8B030D-6E8A-4147-A177-3AD203B41FA5}">
                      <a16:colId xmlns:a16="http://schemas.microsoft.com/office/drawing/2014/main" val="398237422"/>
                    </a:ext>
                  </a:extLst>
                </a:gridCol>
              </a:tblGrid>
              <a:tr h="1264600">
                <a:tc>
                  <a:txBody>
                    <a:bodyPr/>
                    <a:lstStyle/>
                    <a:p>
                      <a:endParaRPr lang="en-US" sz="1000" dirty="0"/>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improved</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p>
                  </a:txBody>
                  <a:tcPr marL="68580" marR="68580" marT="34290" marB="34290" anchor="b">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7D84"/>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stayed the same</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solidFill>
                          <a:srgbClr val="AEAAAA"/>
                        </a:solidFill>
                      </a:endParaRPr>
                    </a:p>
                  </a:txBody>
                  <a:tcPr marL="68580" marR="68580" marT="34290" marB="34290" anchor="b">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worsened</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p>
                  </a:txBody>
                  <a:tcPr marL="68580" marR="68580" marT="34290" marB="34290" anchor="b">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F15B2A"/>
                    </a:solidFill>
                  </a:tcPr>
                </a:tc>
                <a:extLst>
                  <a:ext uri="{0D108BD9-81ED-4DB2-BD59-A6C34878D82A}">
                    <a16:rowId xmlns:a16="http://schemas.microsoft.com/office/drawing/2014/main" val="1842000987"/>
                  </a:ext>
                </a:extLst>
              </a:tr>
              <a:tr h="389813">
                <a:tc>
                  <a:txBody>
                    <a:bodyPr/>
                    <a:lstStyle/>
                    <a:p>
                      <a:pPr marL="0" marR="0" lvl="0" indent="0" algn="r" defTabSz="914400" rtl="0" eaLnBrk="1" fontAlgn="auto" latinLnBrk="0" hangingPunct="1">
                        <a:lnSpc>
                          <a:spcPct val="107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mn-lt"/>
                          <a:ea typeface="Calibri" panose="020F0502020204030204" pitchFamily="34" charset="0"/>
                          <a:cs typeface="Calibri" panose="020F0502020204030204" pitchFamily="34" charset="0"/>
                        </a:rPr>
                        <a:t>History of Collaboration*</a:t>
                      </a:r>
                      <a:endParaRPr kumimoji="0" lang="en-US" sz="1800" b="0"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57%</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7D84"/>
                    </a:solidFill>
                  </a:tcPr>
                </a:tc>
                <a:tc>
                  <a:txBody>
                    <a:bodyPr/>
                    <a:lstStyle/>
                    <a:p>
                      <a:pPr algn="ctr"/>
                      <a:r>
                        <a:rPr lang="en-US" sz="1800" dirty="0">
                          <a:solidFill>
                            <a:schemeClr val="bg1"/>
                          </a:solidFill>
                        </a:rPr>
                        <a:t>21.5%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21.5%</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F15B2A"/>
                    </a:solidFill>
                  </a:tcPr>
                </a:tc>
                <a:extLst>
                  <a:ext uri="{0D108BD9-81ED-4DB2-BD59-A6C34878D82A}">
                    <a16:rowId xmlns:a16="http://schemas.microsoft.com/office/drawing/2014/main" val="1125936205"/>
                  </a:ext>
                </a:extLst>
              </a:tr>
              <a:tr h="368583">
                <a:tc>
                  <a:txBody>
                    <a:bodyPr/>
                    <a:lstStyle/>
                    <a:p>
                      <a:pPr algn="r"/>
                      <a:r>
                        <a:rPr lang="en-US" sz="1800" dirty="0">
                          <a:solidFill>
                            <a:schemeClr val="bg1"/>
                          </a:solidFill>
                        </a:rPr>
                        <a:t>Sufficient Resources*</a:t>
                      </a: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51%</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7D84"/>
                    </a:solidFill>
                  </a:tcPr>
                </a:tc>
                <a:tc>
                  <a:txBody>
                    <a:bodyPr/>
                    <a:lstStyle/>
                    <a:p>
                      <a:pPr algn="ctr"/>
                      <a:r>
                        <a:rPr lang="en-US" sz="1800" dirty="0">
                          <a:solidFill>
                            <a:schemeClr val="bg1"/>
                          </a:solidFill>
                        </a:rPr>
                        <a:t>16%</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33%</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F15B2A"/>
                    </a:solidFill>
                  </a:tcPr>
                </a:tc>
                <a:extLst>
                  <a:ext uri="{0D108BD9-81ED-4DB2-BD59-A6C34878D82A}">
                    <a16:rowId xmlns:a16="http://schemas.microsoft.com/office/drawing/2014/main" val="1530617236"/>
                  </a:ext>
                </a:extLst>
              </a:tr>
              <a:tr h="617220">
                <a:tc>
                  <a:txBody>
                    <a:bodyPr/>
                    <a:lstStyle/>
                    <a:p>
                      <a:pPr algn="r"/>
                      <a:r>
                        <a:rPr lang="en-US" sz="1800" dirty="0">
                          <a:solidFill>
                            <a:schemeClr val="bg1"/>
                          </a:solidFill>
                        </a:rPr>
                        <a:t>Multiple Layers of Participation</a:t>
                      </a: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35%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7D84"/>
                    </a:solidFill>
                  </a:tcPr>
                </a:tc>
                <a:tc>
                  <a:txBody>
                    <a:bodyPr/>
                    <a:lstStyle/>
                    <a:p>
                      <a:pPr algn="ctr"/>
                      <a:r>
                        <a:rPr lang="en-US" sz="1800" dirty="0">
                          <a:solidFill>
                            <a:schemeClr val="bg1"/>
                          </a:solidFill>
                        </a:rPr>
                        <a:t>19%</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46%</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F15B2A"/>
                    </a:solidFill>
                  </a:tcPr>
                </a:tc>
                <a:extLst>
                  <a:ext uri="{0D108BD9-81ED-4DB2-BD59-A6C34878D82A}">
                    <a16:rowId xmlns:a16="http://schemas.microsoft.com/office/drawing/2014/main" val="1647383312"/>
                  </a:ext>
                </a:extLst>
              </a:tr>
              <a:tr h="368583">
                <a:tc>
                  <a:txBody>
                    <a:bodyPr/>
                    <a:lstStyle/>
                    <a:p>
                      <a:pPr algn="r"/>
                      <a:r>
                        <a:rPr lang="en-US" sz="1800" dirty="0">
                          <a:solidFill>
                            <a:schemeClr val="bg1"/>
                          </a:solidFill>
                        </a:rPr>
                        <a:t>Cross Section of Members</a:t>
                      </a: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38%</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7D84"/>
                    </a:solidFill>
                  </a:tcPr>
                </a:tc>
                <a:tc>
                  <a:txBody>
                    <a:bodyPr/>
                    <a:lstStyle/>
                    <a:p>
                      <a:pPr algn="ctr"/>
                      <a:r>
                        <a:rPr lang="en-US" sz="1800" dirty="0">
                          <a:solidFill>
                            <a:schemeClr val="bg1"/>
                          </a:solidFill>
                        </a:rPr>
                        <a:t>19%</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43%</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F15B2A"/>
                    </a:solidFill>
                  </a:tcPr>
                </a:tc>
                <a:extLst>
                  <a:ext uri="{0D108BD9-81ED-4DB2-BD59-A6C34878D82A}">
                    <a16:rowId xmlns:a16="http://schemas.microsoft.com/office/drawing/2014/main" val="2327741442"/>
                  </a:ext>
                </a:extLst>
              </a:tr>
            </a:tbl>
          </a:graphicData>
        </a:graphic>
      </p:graphicFrame>
      <p:sp>
        <p:nvSpPr>
          <p:cNvPr id="11" name="Rectangle 10"/>
          <p:cNvSpPr/>
          <p:nvPr/>
        </p:nvSpPr>
        <p:spPr>
          <a:xfrm>
            <a:off x="678022" y="3805711"/>
            <a:ext cx="4379753" cy="775814"/>
          </a:xfrm>
          <a:prstGeom prst="rect">
            <a:avLst/>
          </a:prstGeom>
          <a:noFill/>
          <a:ln w="57150">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12" name="Rectangle 11"/>
          <p:cNvSpPr/>
          <p:nvPr/>
        </p:nvSpPr>
        <p:spPr>
          <a:xfrm>
            <a:off x="6953250" y="4581525"/>
            <a:ext cx="2041133" cy="970417"/>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3" name="Up Arrow 2"/>
          <p:cNvSpPr/>
          <p:nvPr/>
        </p:nvSpPr>
        <p:spPr>
          <a:xfrm>
            <a:off x="128212" y="3923859"/>
            <a:ext cx="420740" cy="539519"/>
          </a:xfrm>
          <a:prstGeom prst="upArrow">
            <a:avLst/>
          </a:prstGeom>
          <a:solidFill>
            <a:srgbClr val="8064A2"/>
          </a:solidFill>
          <a:ln>
            <a:solidFill>
              <a:srgbClr val="8064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4" name="Down Arrow 3"/>
          <p:cNvSpPr/>
          <p:nvPr/>
        </p:nvSpPr>
        <p:spPr>
          <a:xfrm>
            <a:off x="142754" y="4803345"/>
            <a:ext cx="420740" cy="572644"/>
          </a:xfrm>
          <a:prstGeom prst="downArrow">
            <a:avLst/>
          </a:prstGeom>
          <a:solidFill>
            <a:srgbClr val="F79646"/>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Tree>
    <p:extLst>
      <p:ext uri="{BB962C8B-B14F-4D97-AF65-F5344CB8AC3E}">
        <p14:creationId xmlns:p14="http://schemas.microsoft.com/office/powerpoint/2010/main" val="219701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B4340C"/>
        </a:solidFill>
        <a:effectLst/>
      </p:bgPr>
    </p:bg>
    <p:spTree>
      <p:nvGrpSpPr>
        <p:cNvPr id="1" name=""/>
        <p:cNvGrpSpPr/>
        <p:nvPr/>
      </p:nvGrpSpPr>
      <p:grpSpPr>
        <a:xfrm>
          <a:off x="0" y="0"/>
          <a:ext cx="0" cy="0"/>
          <a:chOff x="0" y="0"/>
          <a:chExt cx="0" cy="0"/>
        </a:xfrm>
      </p:grpSpPr>
      <p:sp>
        <p:nvSpPr>
          <p:cNvPr id="5" name="TextBox 4"/>
          <p:cNvSpPr txBox="1"/>
          <p:nvPr/>
        </p:nvSpPr>
        <p:spPr>
          <a:xfrm>
            <a:off x="3923928" y="181957"/>
            <a:ext cx="4968551" cy="6186309"/>
          </a:xfrm>
          <a:prstGeom prst="rect">
            <a:avLst/>
          </a:prstGeom>
          <a:solidFill>
            <a:srgbClr val="007D84">
              <a:alpha val="85000"/>
            </a:srgbClr>
          </a:solidFill>
        </p:spPr>
        <p:txBody>
          <a:bodyPr wrap="square" rtlCol="0">
            <a:spAutoFit/>
          </a:bodyPr>
          <a:lstStyle/>
          <a:p>
            <a:pPr algn="ctr" defTabSz="685800" eaLnBrk="1" fontAlgn="auto" hangingPunct="1">
              <a:spcBef>
                <a:spcPts val="0"/>
              </a:spcBef>
              <a:spcAft>
                <a:spcPts val="0"/>
              </a:spcAft>
              <a:defRPr/>
            </a:pPr>
            <a:r>
              <a:rPr lang="en-US" sz="3200" u="sng" dirty="0">
                <a:solidFill>
                  <a:prstClr val="white"/>
                </a:solidFill>
                <a:latin typeface="Calibri"/>
                <a:cs typeface="+mn-cs"/>
              </a:rPr>
              <a:t>Active Living Persistent Barriers</a:t>
            </a:r>
            <a:r>
              <a:rPr lang="en-US" sz="3200" dirty="0">
                <a:solidFill>
                  <a:prstClr val="white"/>
                </a:solidFill>
                <a:latin typeface="Calibri"/>
                <a:cs typeface="+mn-cs"/>
              </a:rPr>
              <a:t>: </a:t>
            </a:r>
          </a:p>
          <a:p>
            <a:pPr algn="ctr" defTabSz="685800" eaLnBrk="1" fontAlgn="auto" hangingPunct="1">
              <a:spcBef>
                <a:spcPts val="0"/>
              </a:spcBef>
              <a:spcAft>
                <a:spcPts val="0"/>
              </a:spcAft>
              <a:defRPr/>
            </a:pPr>
            <a:endParaRPr lang="en-US" sz="2000" dirty="0">
              <a:solidFill>
                <a:prstClr val="white"/>
              </a:solidFill>
              <a:latin typeface="Calibri"/>
              <a:cs typeface="+mn-cs"/>
            </a:endParaRPr>
          </a:p>
          <a:p>
            <a:pPr defTabSz="685800" eaLnBrk="1" fontAlgn="auto" hangingPunct="1">
              <a:spcBef>
                <a:spcPts val="0"/>
              </a:spcBef>
              <a:spcAft>
                <a:spcPts val="0"/>
              </a:spcAft>
              <a:defRPr/>
            </a:pPr>
            <a:r>
              <a:rPr lang="en-US" sz="3200" i="1" dirty="0">
                <a:solidFill>
                  <a:srgbClr val="FFFF00"/>
                </a:solidFill>
                <a:latin typeface="Calibri"/>
                <a:cs typeface="+mn-cs"/>
              </a:rPr>
              <a:t>Lack of staff capacity</a:t>
            </a:r>
          </a:p>
          <a:p>
            <a:pPr marL="457200" indent="-457200" defTabSz="685800" eaLnBrk="1" fontAlgn="auto" hangingPunct="1">
              <a:spcBef>
                <a:spcPts val="0"/>
              </a:spcBef>
              <a:spcAft>
                <a:spcPts val="0"/>
              </a:spcAft>
              <a:buFont typeface="Wingdings" panose="05000000000000000000" pitchFamily="2" charset="2"/>
              <a:buChar char="v"/>
              <a:defRPr/>
            </a:pPr>
            <a:r>
              <a:rPr lang="en-US" sz="3200" dirty="0">
                <a:solidFill>
                  <a:prstClr val="white"/>
                </a:solidFill>
                <a:latin typeface="Calibri"/>
                <a:cs typeface="+mn-cs"/>
              </a:rPr>
              <a:t>Relationship building</a:t>
            </a:r>
          </a:p>
          <a:p>
            <a:pPr marL="457200" indent="-457200" defTabSz="685800" eaLnBrk="1" fontAlgn="auto" hangingPunct="1">
              <a:spcBef>
                <a:spcPts val="0"/>
              </a:spcBef>
              <a:spcAft>
                <a:spcPts val="0"/>
              </a:spcAft>
              <a:buFont typeface="Wingdings" panose="05000000000000000000" pitchFamily="2" charset="2"/>
              <a:buChar char="v"/>
              <a:defRPr/>
            </a:pPr>
            <a:r>
              <a:rPr lang="en-US" sz="3200" dirty="0">
                <a:solidFill>
                  <a:prstClr val="white"/>
                </a:solidFill>
                <a:latin typeface="Calibri"/>
                <a:cs typeface="+mn-cs"/>
              </a:rPr>
              <a:t>Learning about Active Living topics</a:t>
            </a:r>
          </a:p>
          <a:p>
            <a:pPr defTabSz="685800" eaLnBrk="1" fontAlgn="auto" hangingPunct="1">
              <a:spcBef>
                <a:spcPts val="0"/>
              </a:spcBef>
              <a:spcAft>
                <a:spcPts val="0"/>
              </a:spcAft>
              <a:defRPr/>
            </a:pPr>
            <a:endParaRPr lang="en-US" sz="2000" dirty="0">
              <a:solidFill>
                <a:prstClr val="white"/>
              </a:solidFill>
              <a:latin typeface="Calibri"/>
              <a:cs typeface="+mn-cs"/>
            </a:endParaRPr>
          </a:p>
          <a:p>
            <a:pPr defTabSz="685800" eaLnBrk="1" fontAlgn="auto" hangingPunct="1">
              <a:spcBef>
                <a:spcPts val="0"/>
              </a:spcBef>
              <a:spcAft>
                <a:spcPts val="0"/>
              </a:spcAft>
              <a:defRPr/>
            </a:pPr>
            <a:r>
              <a:rPr lang="en-US" sz="3200" i="1" dirty="0">
                <a:solidFill>
                  <a:srgbClr val="FFFF00"/>
                </a:solidFill>
                <a:latin typeface="Calibri"/>
                <a:cs typeface="+mn-cs"/>
              </a:rPr>
              <a:t>Lack of support for improving PA resources </a:t>
            </a:r>
          </a:p>
          <a:p>
            <a:pPr marL="457200" indent="-457200" defTabSz="685800" eaLnBrk="1" fontAlgn="auto" hangingPunct="1">
              <a:spcBef>
                <a:spcPts val="0"/>
              </a:spcBef>
              <a:spcAft>
                <a:spcPts val="0"/>
              </a:spcAft>
              <a:buFont typeface="Wingdings" panose="05000000000000000000" pitchFamily="2" charset="2"/>
              <a:buChar char="v"/>
              <a:defRPr/>
            </a:pPr>
            <a:r>
              <a:rPr lang="en-US" sz="3200" dirty="0">
                <a:solidFill>
                  <a:prstClr val="white"/>
                </a:solidFill>
                <a:latin typeface="Calibri"/>
                <a:cs typeface="+mn-cs"/>
              </a:rPr>
              <a:t>Funding</a:t>
            </a:r>
          </a:p>
          <a:p>
            <a:pPr marL="457200" indent="-457200" defTabSz="685800" eaLnBrk="1" fontAlgn="auto" hangingPunct="1">
              <a:spcBef>
                <a:spcPts val="0"/>
              </a:spcBef>
              <a:spcAft>
                <a:spcPts val="0"/>
              </a:spcAft>
              <a:buFont typeface="Wingdings" panose="05000000000000000000" pitchFamily="2" charset="2"/>
              <a:buChar char="v"/>
              <a:defRPr/>
            </a:pPr>
            <a:r>
              <a:rPr lang="en-US" sz="3200" dirty="0">
                <a:solidFill>
                  <a:prstClr val="white"/>
                </a:solidFill>
                <a:latin typeface="Calibri"/>
                <a:cs typeface="+mn-cs"/>
              </a:rPr>
              <a:t>Elected/appointed official and community support</a:t>
            </a:r>
          </a:p>
        </p:txBody>
      </p:sp>
      <p:pic>
        <p:nvPicPr>
          <p:cNvPr id="3" name="Picture 2" descr="A red and white sign&#10;&#10;Description automatically generated">
            <a:extLst>
              <a:ext uri="{FF2B5EF4-FFF2-40B4-BE49-F238E27FC236}">
                <a16:creationId xmlns:a16="http://schemas.microsoft.com/office/drawing/2014/main" id="{D7911A46-B941-4028-9A60-92EA17E4A7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731410"/>
            <a:ext cx="3279990" cy="5488087"/>
          </a:xfrm>
          <a:prstGeom prst="rect">
            <a:avLst/>
          </a:prstGeom>
        </p:spPr>
      </p:pic>
    </p:spTree>
    <p:extLst>
      <p:ext uri="{BB962C8B-B14F-4D97-AF65-F5344CB8AC3E}">
        <p14:creationId xmlns:p14="http://schemas.microsoft.com/office/powerpoint/2010/main" val="126971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B4340C"/>
        </a:solidFill>
        <a:effectLst/>
      </p:bgPr>
    </p:bg>
    <p:spTree>
      <p:nvGrpSpPr>
        <p:cNvPr id="1" name=""/>
        <p:cNvGrpSpPr/>
        <p:nvPr/>
      </p:nvGrpSpPr>
      <p:grpSpPr>
        <a:xfrm>
          <a:off x="0" y="0"/>
          <a:ext cx="0" cy="0"/>
          <a:chOff x="0" y="0"/>
          <a:chExt cx="0" cy="0"/>
        </a:xfrm>
      </p:grpSpPr>
      <p:pic>
        <p:nvPicPr>
          <p:cNvPr id="8" name="Picture 8" descr="&lt;strong&gt;Confetti PNG&lt;/strong&gt; Transparent Images | &lt;strong&gt;PNG&lt;/strong&gt; All">
            <a:extLst>
              <a:ext uri="{FF2B5EF4-FFF2-40B4-BE49-F238E27FC236}">
                <a16:creationId xmlns:a16="http://schemas.microsoft.com/office/drawing/2014/main" id="{27F79C53-E592-483A-A5F4-3D8B14483B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11560" y="527397"/>
            <a:ext cx="8107176" cy="6001643"/>
          </a:xfrm>
          <a:prstGeom prst="rect">
            <a:avLst/>
          </a:prstGeom>
          <a:solidFill>
            <a:srgbClr val="007D84">
              <a:alpha val="85000"/>
            </a:srgbClr>
          </a:solidFill>
        </p:spPr>
        <p:txBody>
          <a:bodyPr wrap="square" rtlCol="0">
            <a:spAutoFit/>
          </a:bodyPr>
          <a:lstStyle/>
          <a:p>
            <a:pPr algn="ctr" defTabSz="685800" eaLnBrk="1" fontAlgn="auto" hangingPunct="1">
              <a:spcBef>
                <a:spcPts val="0"/>
              </a:spcBef>
              <a:spcAft>
                <a:spcPts val="0"/>
              </a:spcAft>
              <a:defRPr/>
            </a:pPr>
            <a:r>
              <a:rPr lang="en-US" sz="3200" u="sng" dirty="0">
                <a:solidFill>
                  <a:prstClr val="white"/>
                </a:solidFill>
                <a:latin typeface="Calibri"/>
                <a:cs typeface="+mn-cs"/>
              </a:rPr>
              <a:t>Active Living Success</a:t>
            </a:r>
            <a:r>
              <a:rPr lang="en-US" sz="3200" dirty="0">
                <a:solidFill>
                  <a:prstClr val="white"/>
                </a:solidFill>
                <a:latin typeface="Calibri"/>
                <a:cs typeface="+mn-cs"/>
              </a:rPr>
              <a:t>: </a:t>
            </a:r>
          </a:p>
          <a:p>
            <a:pPr algn="ctr" defTabSz="685800" eaLnBrk="1" fontAlgn="auto" hangingPunct="1">
              <a:spcBef>
                <a:spcPts val="0"/>
              </a:spcBef>
              <a:spcAft>
                <a:spcPts val="0"/>
              </a:spcAft>
              <a:defRPr/>
            </a:pPr>
            <a:r>
              <a:rPr lang="en-US" sz="3200" dirty="0">
                <a:solidFill>
                  <a:prstClr val="white"/>
                </a:solidFill>
                <a:latin typeface="Calibri"/>
                <a:cs typeface="+mn-cs"/>
              </a:rPr>
              <a:t>Engagement with </a:t>
            </a:r>
            <a:r>
              <a:rPr lang="en-US" sz="3200" i="1" dirty="0">
                <a:solidFill>
                  <a:prstClr val="white"/>
                </a:solidFill>
                <a:latin typeface="Calibri"/>
                <a:cs typeface="+mn-cs"/>
              </a:rPr>
              <a:t>community members </a:t>
            </a:r>
            <a:r>
              <a:rPr lang="en-US" sz="3200" dirty="0">
                <a:solidFill>
                  <a:prstClr val="white"/>
                </a:solidFill>
                <a:latin typeface="Calibri"/>
                <a:cs typeface="+mn-cs"/>
              </a:rPr>
              <a:t>and </a:t>
            </a:r>
            <a:r>
              <a:rPr lang="en-US" sz="3200" i="1" dirty="0">
                <a:solidFill>
                  <a:prstClr val="white"/>
                </a:solidFill>
                <a:latin typeface="Calibri"/>
                <a:cs typeface="+mn-cs"/>
              </a:rPr>
              <a:t>elected/appointed officials</a:t>
            </a:r>
          </a:p>
          <a:p>
            <a:pPr algn="ctr" defTabSz="685800" eaLnBrk="1" fontAlgn="auto" hangingPunct="1">
              <a:spcBef>
                <a:spcPts val="0"/>
              </a:spcBef>
              <a:spcAft>
                <a:spcPts val="0"/>
              </a:spcAft>
              <a:defRPr/>
            </a:pPr>
            <a:endParaRPr lang="en-US" sz="3200" dirty="0">
              <a:solidFill>
                <a:prstClr val="white"/>
              </a:solidFill>
              <a:latin typeface="Calibri"/>
              <a:cs typeface="+mn-cs"/>
            </a:endParaRPr>
          </a:p>
          <a:p>
            <a:pPr algn="ctr" defTabSz="685800" eaLnBrk="1" fontAlgn="auto" hangingPunct="1">
              <a:spcBef>
                <a:spcPts val="0"/>
              </a:spcBef>
              <a:spcAft>
                <a:spcPts val="0"/>
              </a:spcAft>
              <a:defRPr/>
            </a:pPr>
            <a:r>
              <a:rPr lang="en-US" sz="3200" i="1" dirty="0">
                <a:solidFill>
                  <a:prstClr val="white"/>
                </a:solidFill>
                <a:latin typeface="Calibri"/>
                <a:cs typeface="+mn-cs"/>
              </a:rPr>
              <a:t>Improvements</a:t>
            </a:r>
            <a:r>
              <a:rPr lang="en-US" sz="3200" dirty="0">
                <a:solidFill>
                  <a:prstClr val="white"/>
                </a:solidFill>
                <a:latin typeface="Calibri"/>
                <a:cs typeface="+mn-cs"/>
              </a:rPr>
              <a:t> to trails and paths &amp; </a:t>
            </a:r>
            <a:r>
              <a:rPr lang="en-US" sz="3200" i="1" dirty="0">
                <a:solidFill>
                  <a:prstClr val="white"/>
                </a:solidFill>
                <a:latin typeface="Calibri"/>
                <a:cs typeface="+mn-cs"/>
              </a:rPr>
              <a:t>increased</a:t>
            </a:r>
            <a:r>
              <a:rPr lang="en-US" sz="3200" dirty="0">
                <a:solidFill>
                  <a:prstClr val="white"/>
                </a:solidFill>
                <a:latin typeface="Calibri"/>
                <a:cs typeface="+mn-cs"/>
              </a:rPr>
              <a:t> </a:t>
            </a:r>
            <a:r>
              <a:rPr lang="en-US" sz="3200" i="1" dirty="0">
                <a:solidFill>
                  <a:prstClr val="white"/>
                </a:solidFill>
                <a:latin typeface="Calibri"/>
                <a:cs typeface="+mn-cs"/>
              </a:rPr>
              <a:t>access</a:t>
            </a:r>
            <a:r>
              <a:rPr lang="en-US" sz="3200" dirty="0">
                <a:solidFill>
                  <a:prstClr val="white"/>
                </a:solidFill>
                <a:latin typeface="Calibri"/>
                <a:cs typeface="+mn-cs"/>
              </a:rPr>
              <a:t> to PA resources through enhanced partnerships</a:t>
            </a:r>
          </a:p>
          <a:p>
            <a:pPr marL="457200" indent="-457200" algn="ctr" defTabSz="685800" eaLnBrk="1" fontAlgn="auto" hangingPunct="1">
              <a:spcBef>
                <a:spcPts val="0"/>
              </a:spcBef>
              <a:spcAft>
                <a:spcPts val="0"/>
              </a:spcAft>
              <a:buFont typeface="Arial" panose="020B0604020202020204" pitchFamily="34" charset="0"/>
              <a:buChar char="•"/>
              <a:defRPr/>
            </a:pPr>
            <a:endParaRPr lang="en-US" sz="3200" dirty="0">
              <a:solidFill>
                <a:prstClr val="white"/>
              </a:solidFill>
              <a:latin typeface="Calibri"/>
              <a:cs typeface="+mn-cs"/>
            </a:endParaRPr>
          </a:p>
          <a:p>
            <a:pPr algn="ctr" defTabSz="685800" eaLnBrk="1" fontAlgn="auto" hangingPunct="1">
              <a:spcBef>
                <a:spcPts val="0"/>
              </a:spcBef>
              <a:spcAft>
                <a:spcPts val="0"/>
              </a:spcAft>
              <a:defRPr/>
            </a:pPr>
            <a:r>
              <a:rPr lang="en-US" sz="3200" dirty="0">
                <a:solidFill>
                  <a:prstClr val="white"/>
                </a:solidFill>
                <a:latin typeface="Calibri"/>
                <a:cs typeface="+mn-cs"/>
              </a:rPr>
              <a:t>More LIAs planning/supporting PA opportunities for adults and youth (both recurring events and PA clubs)</a:t>
            </a:r>
          </a:p>
          <a:p>
            <a:pPr marL="457200" indent="-457200" algn="ctr" defTabSz="685800" eaLnBrk="1" fontAlgn="auto" hangingPunct="1">
              <a:spcBef>
                <a:spcPts val="0"/>
              </a:spcBef>
              <a:spcAft>
                <a:spcPts val="0"/>
              </a:spcAft>
              <a:buFont typeface="Arial" panose="020B0604020202020204" pitchFamily="34" charset="0"/>
              <a:buChar char="•"/>
              <a:defRPr/>
            </a:pPr>
            <a:endParaRPr lang="en-US" sz="3200" dirty="0">
              <a:solidFill>
                <a:prstClr val="white"/>
              </a:solidFill>
              <a:latin typeface="Calibri"/>
              <a:cs typeface="+mn-cs"/>
            </a:endParaRPr>
          </a:p>
        </p:txBody>
      </p:sp>
      <p:pic>
        <p:nvPicPr>
          <p:cNvPr id="9" name="Picture 8">
            <a:extLst>
              <a:ext uri="{FF2B5EF4-FFF2-40B4-BE49-F238E27FC236}">
                <a16:creationId xmlns:a16="http://schemas.microsoft.com/office/drawing/2014/main" id="{4CCEDD5C-0106-4E8B-A620-08C66EA3FC0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1560" y="1028415"/>
            <a:ext cx="6326726" cy="3071949"/>
          </a:xfrm>
          <a:prstGeom prst="rect">
            <a:avLst/>
          </a:prstGeom>
        </p:spPr>
      </p:pic>
      <p:pic>
        <p:nvPicPr>
          <p:cNvPr id="10" name="Picture 9">
            <a:extLst>
              <a:ext uri="{FF2B5EF4-FFF2-40B4-BE49-F238E27FC236}">
                <a16:creationId xmlns:a16="http://schemas.microsoft.com/office/drawing/2014/main" id="{51C1F6AF-FAC5-4292-8CFC-080E3551395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85800" y="999634"/>
            <a:ext cx="2432936" cy="3100730"/>
          </a:xfrm>
          <a:prstGeom prst="rect">
            <a:avLst/>
          </a:prstGeom>
        </p:spPr>
      </p:pic>
    </p:spTree>
    <p:extLst>
      <p:ext uri="{BB962C8B-B14F-4D97-AF65-F5344CB8AC3E}">
        <p14:creationId xmlns:p14="http://schemas.microsoft.com/office/powerpoint/2010/main" val="158089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dirty="0" err="1">
                <a:solidFill>
                  <a:srgbClr val="500050"/>
                </a:solidFill>
              </a:rPr>
              <a:t>Written</a:t>
            </a:r>
            <a:r>
              <a:rPr lang="es-UY" altLang="en-US" sz="3200" b="1" dirty="0">
                <a:solidFill>
                  <a:srgbClr val="500050"/>
                </a:solidFill>
              </a:rPr>
              <a:t> Local </a:t>
            </a:r>
            <a:r>
              <a:rPr lang="es-UY" altLang="en-US" sz="3200" b="1" dirty="0" err="1">
                <a:solidFill>
                  <a:srgbClr val="500050"/>
                </a:solidFill>
              </a:rPr>
              <a:t>Wellness</a:t>
            </a:r>
            <a:r>
              <a:rPr lang="es-UY" altLang="en-US" sz="3200" b="1" dirty="0">
                <a:solidFill>
                  <a:srgbClr val="500050"/>
                </a:solidFill>
              </a:rPr>
              <a:t> </a:t>
            </a:r>
            <a:r>
              <a:rPr lang="es-UY" altLang="en-US" sz="3200" b="1" dirty="0" err="1">
                <a:solidFill>
                  <a:srgbClr val="500050"/>
                </a:solidFill>
              </a:rPr>
              <a:t>Policies</a:t>
            </a:r>
            <a:r>
              <a:rPr lang="es-UY" altLang="en-US" sz="3200" b="1" dirty="0">
                <a:solidFill>
                  <a:srgbClr val="500050"/>
                </a:solidFill>
              </a:rPr>
              <a:t> (</a:t>
            </a:r>
            <a:r>
              <a:rPr lang="es-UY" altLang="en-US" sz="3200" b="1" dirty="0" err="1">
                <a:solidFill>
                  <a:srgbClr val="500050"/>
                </a:solidFill>
              </a:rPr>
              <a:t>LWPs</a:t>
            </a:r>
            <a:r>
              <a:rPr lang="es-UY" altLang="en-US" sz="3200" b="1" dirty="0">
                <a:solidFill>
                  <a:srgbClr val="500050"/>
                </a:solidFill>
              </a:rPr>
              <a:t>)</a:t>
            </a:r>
            <a:endParaRPr lang="es-ES" altLang="en-US" sz="3200" b="1" dirty="0">
              <a:solidFill>
                <a:srgbClr val="500050"/>
              </a:solidFill>
            </a:endParaRPr>
          </a:p>
        </p:txBody>
      </p:sp>
      <p:sp>
        <p:nvSpPr>
          <p:cNvPr id="5123" name="Rectangle 91"/>
          <p:cNvSpPr>
            <a:spLocks noGrp="1" noChangeArrowheads="1"/>
          </p:cNvSpPr>
          <p:nvPr>
            <p:ph type="subTitle" idx="1"/>
          </p:nvPr>
        </p:nvSpPr>
        <p:spPr>
          <a:xfrm>
            <a:off x="755650" y="5470525"/>
            <a:ext cx="7632700" cy="479425"/>
          </a:xfrm>
        </p:spPr>
        <p:txBody>
          <a:bodyPr/>
          <a:lstStyle/>
          <a:p>
            <a:pPr eaLnBrk="1" hangingPunct="1">
              <a:lnSpc>
                <a:spcPct val="90000"/>
              </a:lnSpc>
            </a:pPr>
            <a:r>
              <a:rPr lang="es-UY" altLang="en-US" b="1" dirty="0">
                <a:solidFill>
                  <a:srgbClr val="500050"/>
                </a:solidFill>
              </a:rPr>
              <a:t>FY16-18 </a:t>
            </a:r>
            <a:r>
              <a:rPr lang="es-UY" altLang="en-US" b="1" dirty="0" err="1">
                <a:solidFill>
                  <a:srgbClr val="500050"/>
                </a:solidFill>
              </a:rPr>
              <a:t>WellSAT</a:t>
            </a:r>
            <a:r>
              <a:rPr lang="es-UY" altLang="en-US" b="1" dirty="0">
                <a:solidFill>
                  <a:srgbClr val="500050"/>
                </a:solidFill>
              </a:rPr>
              <a:t> 2.0 </a:t>
            </a:r>
            <a:r>
              <a:rPr lang="es-UY" altLang="en-US" b="1" dirty="0" err="1">
                <a:solidFill>
                  <a:srgbClr val="500050"/>
                </a:solidFill>
              </a:rPr>
              <a:t>Results</a:t>
            </a:r>
            <a:endParaRPr lang="es-ES" altLang="en-US" b="1" dirty="0">
              <a:solidFill>
                <a:srgbClr val="50005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a:solidFill>
                  <a:srgbClr val="0070C0"/>
                </a:solidFill>
              </a:rPr>
              <a:t>Early Childhood PSEs</a:t>
            </a:r>
            <a:endParaRPr lang="es-ES" altLang="en-US" sz="3200" b="1">
              <a:solidFill>
                <a:srgbClr val="0070C0"/>
              </a:solidFill>
            </a:endParaRPr>
          </a:p>
        </p:txBody>
      </p:sp>
      <p:sp>
        <p:nvSpPr>
          <p:cNvPr id="31747" name="Rectangle 91"/>
          <p:cNvSpPr>
            <a:spLocks noGrp="1" noChangeArrowheads="1"/>
          </p:cNvSpPr>
          <p:nvPr>
            <p:ph type="subTitle" idx="1"/>
          </p:nvPr>
        </p:nvSpPr>
        <p:spPr>
          <a:xfrm>
            <a:off x="755650" y="5470525"/>
            <a:ext cx="7632700" cy="479425"/>
          </a:xfrm>
        </p:spPr>
        <p:txBody>
          <a:bodyPr/>
          <a:lstStyle/>
          <a:p>
            <a:pPr eaLnBrk="1" hangingPunct="1">
              <a:lnSpc>
                <a:spcPct val="90000"/>
              </a:lnSpc>
            </a:pPr>
            <a:r>
              <a:rPr lang="es-UY" altLang="en-US" b="1">
                <a:solidFill>
                  <a:srgbClr val="0070C0"/>
                </a:solidFill>
              </a:rPr>
              <a:t>FY16-18 Go NAP SACC Results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621375" y="1938187"/>
          <a:ext cx="8136904"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3795" name="Group 7"/>
          <p:cNvGrpSpPr>
            <a:grpSpLocks/>
          </p:cNvGrpSpPr>
          <p:nvPr/>
        </p:nvGrpSpPr>
        <p:grpSpPr bwMode="auto">
          <a:xfrm>
            <a:off x="0" y="22225"/>
            <a:ext cx="9126538" cy="1763713"/>
            <a:chOff x="18155" y="-20815"/>
            <a:chExt cx="9147129" cy="1913753"/>
          </a:xfrm>
        </p:grpSpPr>
        <p:pic>
          <p:nvPicPr>
            <p:cNvPr id="33801"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8155" y="-20815"/>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796" name="Group 14"/>
          <p:cNvGrpSpPr>
            <a:grpSpLocks/>
          </p:cNvGrpSpPr>
          <p:nvPr/>
        </p:nvGrpSpPr>
        <p:grpSpPr bwMode="auto">
          <a:xfrm flipV="1">
            <a:off x="17463" y="5094288"/>
            <a:ext cx="9126537" cy="1763712"/>
            <a:chOff x="18155" y="-20815"/>
            <a:chExt cx="9147129" cy="1913753"/>
          </a:xfrm>
        </p:grpSpPr>
        <p:pic>
          <p:nvPicPr>
            <p:cNvPr id="33799" name="Picture 1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8155" y="-20815"/>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1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rcRect t="1776"/>
          <a:stretch>
            <a:fillRect/>
          </a:stretch>
        </p:blipFill>
        <p:spPr bwMode="auto">
          <a:xfrm>
            <a:off x="1258888" y="3997325"/>
            <a:ext cx="159702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rcRect t="1776"/>
          <a:stretch>
            <a:fillRect/>
          </a:stretch>
        </p:blipFill>
        <p:spPr bwMode="auto">
          <a:xfrm>
            <a:off x="5910263" y="4041775"/>
            <a:ext cx="159702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C713D80D-0F94-4F37-B707-0C5DE18F57C6}"/>
                                            </p:graphicEl>
                                          </p:spTgt>
                                        </p:tgtEl>
                                        <p:attrNameLst>
                                          <p:attrName>style.visibility</p:attrName>
                                        </p:attrNameLst>
                                      </p:cBhvr>
                                      <p:to>
                                        <p:strVal val="visible"/>
                                      </p:to>
                                    </p:set>
                                    <p:animEffect transition="in" filter="fade">
                                      <p:cBhvr>
                                        <p:cTn id="7" dur="1000"/>
                                        <p:tgtEl>
                                          <p:spTgt spid="5">
                                            <p:graphicEl>
                                              <a:dgm id="{C713D80D-0F94-4F37-B707-0C5DE18F57C6}"/>
                                            </p:graphicEl>
                                          </p:spTgt>
                                        </p:tgtEl>
                                      </p:cBhvr>
                                    </p:animEffect>
                                    <p:anim calcmode="lin" valueType="num">
                                      <p:cBhvr>
                                        <p:cTn id="8" dur="1000" fill="hold"/>
                                        <p:tgtEl>
                                          <p:spTgt spid="5">
                                            <p:graphicEl>
                                              <a:dgm id="{C713D80D-0F94-4F37-B707-0C5DE18F57C6}"/>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C713D80D-0F94-4F37-B707-0C5DE18F57C6}"/>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graphicEl>
                                              <a:dgm id="{6491B74D-6CF3-4A6D-94BD-F7408DF5973C}"/>
                                            </p:graphicEl>
                                          </p:spTgt>
                                        </p:tgtEl>
                                        <p:attrNameLst>
                                          <p:attrName>style.visibility</p:attrName>
                                        </p:attrNameLst>
                                      </p:cBhvr>
                                      <p:to>
                                        <p:strVal val="visible"/>
                                      </p:to>
                                    </p:set>
                                    <p:animEffect transition="in" filter="fade">
                                      <p:cBhvr>
                                        <p:cTn id="17" dur="1000"/>
                                        <p:tgtEl>
                                          <p:spTgt spid="5">
                                            <p:graphicEl>
                                              <a:dgm id="{6491B74D-6CF3-4A6D-94BD-F7408DF5973C}"/>
                                            </p:graphicEl>
                                          </p:spTgt>
                                        </p:tgtEl>
                                      </p:cBhvr>
                                    </p:animEffect>
                                    <p:anim calcmode="lin" valueType="num">
                                      <p:cBhvr>
                                        <p:cTn id="18" dur="1000" fill="hold"/>
                                        <p:tgtEl>
                                          <p:spTgt spid="5">
                                            <p:graphicEl>
                                              <a:dgm id="{6491B74D-6CF3-4A6D-94BD-F7408DF5973C}"/>
                                            </p:graphicEl>
                                          </p:spTgt>
                                        </p:tgtEl>
                                        <p:attrNameLst>
                                          <p:attrName>ppt_x</p:attrName>
                                        </p:attrNameLst>
                                      </p:cBhvr>
                                      <p:tavLst>
                                        <p:tav tm="0">
                                          <p:val>
                                            <p:strVal val="#ppt_x"/>
                                          </p:val>
                                        </p:tav>
                                        <p:tav tm="100000">
                                          <p:val>
                                            <p:strVal val="#ppt_x"/>
                                          </p:val>
                                        </p:tav>
                                      </p:tavLst>
                                    </p:anim>
                                    <p:anim calcmode="lin" valueType="num">
                                      <p:cBhvr>
                                        <p:cTn id="19" dur="1000" fill="hold"/>
                                        <p:tgtEl>
                                          <p:spTgt spid="5">
                                            <p:graphicEl>
                                              <a:dgm id="{6491B74D-6CF3-4A6D-94BD-F7408DF5973C}"/>
                                            </p:graphic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graphicEl>
                                              <a:dgm id="{FE2F6810-1FC6-4163-B9C7-DAAD21F111DB}"/>
                                            </p:graphicEl>
                                          </p:spTgt>
                                        </p:tgtEl>
                                        <p:attrNameLst>
                                          <p:attrName>style.visibility</p:attrName>
                                        </p:attrNameLst>
                                      </p:cBhvr>
                                      <p:to>
                                        <p:strVal val="visible"/>
                                      </p:to>
                                    </p:set>
                                    <p:animEffect transition="in" filter="fade">
                                      <p:cBhvr>
                                        <p:cTn id="24" dur="1000"/>
                                        <p:tgtEl>
                                          <p:spTgt spid="5">
                                            <p:graphicEl>
                                              <a:dgm id="{FE2F6810-1FC6-4163-B9C7-DAAD21F111DB}"/>
                                            </p:graphicEl>
                                          </p:spTgt>
                                        </p:tgtEl>
                                      </p:cBhvr>
                                    </p:animEffect>
                                    <p:anim calcmode="lin" valueType="num">
                                      <p:cBhvr>
                                        <p:cTn id="25" dur="1000" fill="hold"/>
                                        <p:tgtEl>
                                          <p:spTgt spid="5">
                                            <p:graphicEl>
                                              <a:dgm id="{FE2F6810-1FC6-4163-B9C7-DAAD21F111DB}"/>
                                            </p:graphicEl>
                                          </p:spTgt>
                                        </p:tgtEl>
                                        <p:attrNameLst>
                                          <p:attrName>ppt_x</p:attrName>
                                        </p:attrNameLst>
                                      </p:cBhvr>
                                      <p:tavLst>
                                        <p:tav tm="0">
                                          <p:val>
                                            <p:strVal val="#ppt_x"/>
                                          </p:val>
                                        </p:tav>
                                        <p:tav tm="100000">
                                          <p:val>
                                            <p:strVal val="#ppt_x"/>
                                          </p:val>
                                        </p:tav>
                                      </p:tavLst>
                                    </p:anim>
                                    <p:anim calcmode="lin" valueType="num">
                                      <p:cBhvr>
                                        <p:cTn id="26" dur="1000" fill="hold"/>
                                        <p:tgtEl>
                                          <p:spTgt spid="5">
                                            <p:graphicEl>
                                              <a:dgm id="{FE2F6810-1FC6-4163-B9C7-DAAD21F111DB}"/>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
                                            <p:graphicEl>
                                              <a:dgm id="{F04EC575-5EE0-45AC-9996-3A65C8651E10}"/>
                                            </p:graphicEl>
                                          </p:spTgt>
                                        </p:tgtEl>
                                        <p:attrNameLst>
                                          <p:attrName>style.visibility</p:attrName>
                                        </p:attrNameLst>
                                      </p:cBhvr>
                                      <p:to>
                                        <p:strVal val="visible"/>
                                      </p:to>
                                    </p:set>
                                    <p:animEffect transition="in" filter="fade">
                                      <p:cBhvr>
                                        <p:cTn id="29" dur="1000"/>
                                        <p:tgtEl>
                                          <p:spTgt spid="5">
                                            <p:graphicEl>
                                              <a:dgm id="{F04EC575-5EE0-45AC-9996-3A65C8651E10}"/>
                                            </p:graphicEl>
                                          </p:spTgt>
                                        </p:tgtEl>
                                      </p:cBhvr>
                                    </p:animEffect>
                                    <p:anim calcmode="lin" valueType="num">
                                      <p:cBhvr>
                                        <p:cTn id="30" dur="1000" fill="hold"/>
                                        <p:tgtEl>
                                          <p:spTgt spid="5">
                                            <p:graphicEl>
                                              <a:dgm id="{F04EC575-5EE0-45AC-9996-3A65C8651E10}"/>
                                            </p:graphicEl>
                                          </p:spTgt>
                                        </p:tgtEl>
                                        <p:attrNameLst>
                                          <p:attrName>ppt_x</p:attrName>
                                        </p:attrNameLst>
                                      </p:cBhvr>
                                      <p:tavLst>
                                        <p:tav tm="0">
                                          <p:val>
                                            <p:strVal val="#ppt_x"/>
                                          </p:val>
                                        </p:tav>
                                        <p:tav tm="100000">
                                          <p:val>
                                            <p:strVal val="#ppt_x"/>
                                          </p:val>
                                        </p:tav>
                                      </p:tavLst>
                                    </p:anim>
                                    <p:anim calcmode="lin" valueType="num">
                                      <p:cBhvr>
                                        <p:cTn id="31" dur="1000" fill="hold"/>
                                        <p:tgtEl>
                                          <p:spTgt spid="5">
                                            <p:graphicEl>
                                              <a:dgm id="{F04EC575-5EE0-45AC-9996-3A65C8651E10}"/>
                                            </p:graphic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5">
                                            <p:graphicEl>
                                              <a:dgm id="{9D874B65-C7F3-432E-854C-F823EF071A31}"/>
                                            </p:graphicEl>
                                          </p:spTgt>
                                        </p:tgtEl>
                                        <p:attrNameLst>
                                          <p:attrName>style.visibility</p:attrName>
                                        </p:attrNameLst>
                                      </p:cBhvr>
                                      <p:to>
                                        <p:strVal val="visible"/>
                                      </p:to>
                                    </p:set>
                                    <p:animEffect transition="in" filter="fade">
                                      <p:cBhvr>
                                        <p:cTn id="36" dur="1000"/>
                                        <p:tgtEl>
                                          <p:spTgt spid="5">
                                            <p:graphicEl>
                                              <a:dgm id="{9D874B65-C7F3-432E-854C-F823EF071A31}"/>
                                            </p:graphicEl>
                                          </p:spTgt>
                                        </p:tgtEl>
                                      </p:cBhvr>
                                    </p:animEffect>
                                    <p:anim calcmode="lin" valueType="num">
                                      <p:cBhvr>
                                        <p:cTn id="37" dur="1000" fill="hold"/>
                                        <p:tgtEl>
                                          <p:spTgt spid="5">
                                            <p:graphicEl>
                                              <a:dgm id="{9D874B65-C7F3-432E-854C-F823EF071A31}"/>
                                            </p:graphicEl>
                                          </p:spTgt>
                                        </p:tgtEl>
                                        <p:attrNameLst>
                                          <p:attrName>ppt_x</p:attrName>
                                        </p:attrNameLst>
                                      </p:cBhvr>
                                      <p:tavLst>
                                        <p:tav tm="0">
                                          <p:val>
                                            <p:strVal val="#ppt_x"/>
                                          </p:val>
                                        </p:tav>
                                        <p:tav tm="100000">
                                          <p:val>
                                            <p:strVal val="#ppt_x"/>
                                          </p:val>
                                        </p:tav>
                                      </p:tavLst>
                                    </p:anim>
                                    <p:anim calcmode="lin" valueType="num">
                                      <p:cBhvr>
                                        <p:cTn id="38" dur="1000" fill="hold"/>
                                        <p:tgtEl>
                                          <p:spTgt spid="5">
                                            <p:graphicEl>
                                              <a:dgm id="{9D874B65-C7F3-432E-854C-F823EF071A31}"/>
                                            </p:graphic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
                                            <p:graphicEl>
                                              <a:dgm id="{E39D9CE9-7C05-4E59-893A-AE176FDFCC0E}"/>
                                            </p:graphicEl>
                                          </p:spTgt>
                                        </p:tgtEl>
                                        <p:attrNameLst>
                                          <p:attrName>style.visibility</p:attrName>
                                        </p:attrNameLst>
                                      </p:cBhvr>
                                      <p:to>
                                        <p:strVal val="visible"/>
                                      </p:to>
                                    </p:set>
                                    <p:animEffect transition="in" filter="fade">
                                      <p:cBhvr>
                                        <p:cTn id="46" dur="1000"/>
                                        <p:tgtEl>
                                          <p:spTgt spid="5">
                                            <p:graphicEl>
                                              <a:dgm id="{E39D9CE9-7C05-4E59-893A-AE176FDFCC0E}"/>
                                            </p:graphicEl>
                                          </p:spTgt>
                                        </p:tgtEl>
                                      </p:cBhvr>
                                    </p:animEffect>
                                    <p:anim calcmode="lin" valueType="num">
                                      <p:cBhvr>
                                        <p:cTn id="47" dur="1000" fill="hold"/>
                                        <p:tgtEl>
                                          <p:spTgt spid="5">
                                            <p:graphicEl>
                                              <a:dgm id="{E39D9CE9-7C05-4E59-893A-AE176FDFCC0E}"/>
                                            </p:graphicEl>
                                          </p:spTgt>
                                        </p:tgtEl>
                                        <p:attrNameLst>
                                          <p:attrName>ppt_x</p:attrName>
                                        </p:attrNameLst>
                                      </p:cBhvr>
                                      <p:tavLst>
                                        <p:tav tm="0">
                                          <p:val>
                                            <p:strVal val="#ppt_x"/>
                                          </p:val>
                                        </p:tav>
                                        <p:tav tm="100000">
                                          <p:val>
                                            <p:strVal val="#ppt_x"/>
                                          </p:val>
                                        </p:tav>
                                      </p:tavLst>
                                    </p:anim>
                                    <p:anim calcmode="lin" valueType="num">
                                      <p:cBhvr>
                                        <p:cTn id="48" dur="1000" fill="hold"/>
                                        <p:tgtEl>
                                          <p:spTgt spid="5">
                                            <p:graphicEl>
                                              <a:dgm id="{E39D9CE9-7C05-4E59-893A-AE176FDFCC0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6"/>
          <p:cNvSpPr txBox="1">
            <a:spLocks/>
          </p:cNvSpPr>
          <p:nvPr/>
        </p:nvSpPr>
        <p:spPr bwMode="auto">
          <a:xfrm>
            <a:off x="1979613" y="1676400"/>
            <a:ext cx="6159500"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5740" tIns="34290" rIns="205740" bIns="34290"/>
          <a:lstStyle>
            <a:lvl1pPr defTabSz="68580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eaLnBrk="1" hangingPunct="1">
              <a:spcAft>
                <a:spcPts val="1350"/>
              </a:spcAft>
              <a:buFont typeface="Arial" panose="020B0604020202020204" pitchFamily="34" charset="0"/>
              <a:buNone/>
            </a:pPr>
            <a:r>
              <a:rPr lang="en-US" altLang="en-US" sz="5400" b="1">
                <a:solidFill>
                  <a:srgbClr val="F2F2F2"/>
                </a:solidFill>
              </a:rPr>
              <a:t>Go NAP SACC scores ranged from  1 (weakest practice) to 4 (best practice)</a:t>
            </a:r>
          </a:p>
        </p:txBody>
      </p:sp>
      <p:pic>
        <p:nvPicPr>
          <p:cNvPr id="35843" name="Picture 5" descr="Happy Birthday Hat &lt;strong&gt;Party&lt;/strong&gt; · Free vector graphic on Pixaba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589852">
            <a:off x="215900" y="180975"/>
            <a:ext cx="101441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8" descr="Birthday Hat &lt;strong&gt;PNG&lt;/strong&gt; File | &lt;strong&gt;PNG&lt;/strong&gt; All"/>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57797">
            <a:off x="192088" y="1674813"/>
            <a:ext cx="862012"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9" descr="Birthday Hat &lt;strong&gt;PNG&lt;/strong&gt; File | &lt;strong&gt;PNG&lt;/strong&gt; All"/>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57797">
            <a:off x="314325" y="4997450"/>
            <a:ext cx="860425"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10" descr="Happy Birthday Hat &lt;strong&gt;Party&lt;/strong&gt; · Free vector graphic on Pixabay"/>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589852">
            <a:off x="215900" y="3354388"/>
            <a:ext cx="1014413"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12738" y="608013"/>
            <a:ext cx="8229600" cy="620712"/>
          </a:xfrm>
        </p:spPr>
        <p:txBody>
          <a:bodyPr/>
          <a:lstStyle/>
          <a:p>
            <a:pPr eaLnBrk="1" hangingPunct="1">
              <a:defRPr/>
            </a:pPr>
            <a:r>
              <a:rPr lang="en-US" altLang="en-US" b="1" dirty="0">
                <a:solidFill>
                  <a:schemeClr val="accent5">
                    <a:lumMod val="25000"/>
                  </a:schemeClr>
                </a:solidFill>
              </a:rPr>
              <a:t>Party Time!</a:t>
            </a:r>
          </a:p>
        </p:txBody>
      </p:sp>
      <p:sp>
        <p:nvSpPr>
          <p:cNvPr id="106499" name="Rectangle 3"/>
          <p:cNvSpPr>
            <a:spLocks noGrp="1" noChangeArrowheads="1"/>
          </p:cNvSpPr>
          <p:nvPr>
            <p:ph type="body" idx="1"/>
          </p:nvPr>
        </p:nvSpPr>
        <p:spPr>
          <a:xfrm>
            <a:off x="611188" y="1341438"/>
            <a:ext cx="8075612" cy="4525962"/>
          </a:xfrm>
        </p:spPr>
        <p:txBody>
          <a:bodyPr/>
          <a:lstStyle/>
          <a:p>
            <a:pPr marL="0" indent="0" eaLnBrk="1" hangingPunct="1">
              <a:buFontTx/>
              <a:buNone/>
              <a:defRPr/>
            </a:pPr>
            <a:r>
              <a:rPr lang="en-US" altLang="en-US" dirty="0">
                <a:solidFill>
                  <a:schemeClr val="accent5">
                    <a:lumMod val="25000"/>
                  </a:schemeClr>
                </a:solidFill>
              </a:rPr>
              <a:t>Go NAP SACC showed that ECEs’ nutrition and PA practices did what from FY16-18?</a:t>
            </a:r>
            <a:br>
              <a:rPr lang="en-US" altLang="en-US" dirty="0">
                <a:solidFill>
                  <a:schemeClr val="accent5">
                    <a:lumMod val="25000"/>
                  </a:schemeClr>
                </a:solidFill>
              </a:rPr>
            </a:br>
            <a:endParaRPr lang="en-US" altLang="en-US" dirty="0">
              <a:solidFill>
                <a:schemeClr val="accent5">
                  <a:lumMod val="25000"/>
                </a:schemeClr>
              </a:solidFill>
            </a:endParaRP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37893"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37898" name="TextBox 6"/>
              <p:cNvSpPr txBox="1">
                <a:spLocks noChangeArrowheads="1"/>
              </p:cNvSpPr>
              <p:nvPr/>
            </p:nvSpPr>
            <p:spPr bwMode="auto">
              <a:xfrm>
                <a:off x="1655675" y="4000734"/>
                <a:ext cx="2592288" cy="12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Decreased slightly, but not significantly</a:t>
                </a:r>
              </a:p>
            </p:txBody>
          </p:sp>
        </p:grpSp>
        <p:grpSp>
          <p:nvGrpSpPr>
            <p:cNvPr id="37894"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37896" name="TextBox 9"/>
              <p:cNvSpPr txBox="1">
                <a:spLocks noChangeArrowheads="1"/>
              </p:cNvSpPr>
              <p:nvPr/>
            </p:nvSpPr>
            <p:spPr bwMode="auto">
              <a:xfrm>
                <a:off x="4979573" y="4005516"/>
                <a:ext cx="2592288" cy="12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Increased slightly, but not significantly</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11188" y="549275"/>
            <a:ext cx="7848600" cy="5975350"/>
          </a:xfrm>
          <a:prstGeom prst="rect">
            <a:avLst/>
          </a:prstGeom>
          <a:solidFill>
            <a:sysClr val="window" lastClr="FFFFFF"/>
          </a:solidFill>
          <a:ln w="12700" cap="flat" cmpd="sng" algn="ctr">
            <a:solidFill>
              <a:sysClr val="window" lastClr="FFFFFF"/>
            </a:solidFill>
            <a:prstDash val="solid"/>
            <a:miter lim="800000"/>
          </a:ln>
          <a:effectLst/>
        </p:spPr>
        <p:txBody>
          <a:bodyPr lIns="68580" tIns="34290" rIns="68580" bIns="34290" anchor="ctr"/>
          <a:lstStyle/>
          <a:p>
            <a:pPr defTabSz="685800" eaLnBrk="1" fontAlgn="auto" hangingPunct="1">
              <a:spcBef>
                <a:spcPts val="0"/>
              </a:spcBef>
              <a:spcAft>
                <a:spcPts val="0"/>
              </a:spcAft>
              <a:defRPr/>
            </a:pPr>
            <a:endParaRPr lang="en-US" sz="1350" kern="0">
              <a:solidFill>
                <a:sysClr val="windowText" lastClr="000000"/>
              </a:solidFill>
              <a:latin typeface="Calibri"/>
              <a:cs typeface="+mn-cs"/>
            </a:endParaRPr>
          </a:p>
        </p:txBody>
      </p:sp>
      <p:graphicFrame>
        <p:nvGraphicFramePr>
          <p:cNvPr id="3" name="Chart 20"/>
          <p:cNvGraphicFramePr>
            <a:graphicFrameLocks/>
          </p:cNvGraphicFramePr>
          <p:nvPr/>
        </p:nvGraphicFramePr>
        <p:xfrm>
          <a:off x="987425" y="1951038"/>
          <a:ext cx="6969125" cy="4187825"/>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p:cNvGrpSpPr/>
          <p:nvPr/>
        </p:nvGrpSpPr>
        <p:grpSpPr>
          <a:xfrm>
            <a:off x="755576" y="764706"/>
            <a:ext cx="7344816" cy="5344240"/>
            <a:chOff x="0" y="27650"/>
            <a:chExt cx="5981700" cy="3014716"/>
          </a:xfrm>
          <a:solidFill>
            <a:schemeClr val="bg1"/>
          </a:solidFill>
        </p:grpSpPr>
        <p:grpSp>
          <p:nvGrpSpPr>
            <p:cNvPr id="9" name="Group 8"/>
            <p:cNvGrpSpPr/>
            <p:nvPr/>
          </p:nvGrpSpPr>
          <p:grpSpPr>
            <a:xfrm>
              <a:off x="0" y="27650"/>
              <a:ext cx="5981700" cy="2710176"/>
              <a:chOff x="485296" y="-8328659"/>
              <a:chExt cx="5759402" cy="2935194"/>
            </a:xfrm>
            <a:grpFill/>
          </p:grpSpPr>
          <p:sp>
            <p:nvSpPr>
              <p:cNvPr id="12" name="Text Box 2"/>
              <p:cNvSpPr txBox="1">
                <a:spLocks noChangeArrowheads="1"/>
              </p:cNvSpPr>
              <p:nvPr/>
            </p:nvSpPr>
            <p:spPr bwMode="auto">
              <a:xfrm>
                <a:off x="485296" y="-8328659"/>
                <a:ext cx="5759402" cy="576427"/>
              </a:xfrm>
              <a:prstGeom prst="rect">
                <a:avLst/>
              </a:prstGeom>
              <a:grpFill/>
              <a:ln w="9525">
                <a:noFill/>
                <a:miter lim="800000"/>
                <a:headEnd/>
                <a:tailEnd/>
              </a:ln>
            </p:spPr>
            <p:txBody>
              <a:bodyPr lIns="68580" tIns="34290" rIns="68580" bIns="34290"/>
              <a:lstStyle/>
              <a:p>
                <a:pPr marL="257175" indent="-257175" defTabSz="685800" eaLnBrk="1" fontAlgn="auto" hangingPunct="1">
                  <a:lnSpc>
                    <a:spcPct val="107000"/>
                  </a:lnSpc>
                  <a:spcBef>
                    <a:spcPts val="0"/>
                  </a:spcBef>
                  <a:spcAft>
                    <a:spcPts val="225"/>
                  </a:spcAft>
                  <a:defRPr/>
                </a:pPr>
                <a:r>
                  <a:rPr lang="en-US" sz="15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r>
                  <a:rPr lang="en-US" sz="24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Mean Go NAP SACC Child Nutrition scores did not change significantly from </a:t>
                </a:r>
                <a:r>
                  <a:rPr lang="en-US" sz="2400" b="1" kern="0" dirty="0">
                    <a:solidFill>
                      <a:srgbClr val="808080"/>
                    </a:solidFill>
                    <a:latin typeface="Tw Cen MT" panose="020B0602020104020603" pitchFamily="34" charset="0"/>
                    <a:ea typeface="Calibri" panose="020F0502020204030204" pitchFamily="34" charset="0"/>
                    <a:cs typeface="Times New Roman" panose="02020603050405020304" pitchFamily="18" charset="0"/>
                  </a:rPr>
                  <a:t>FY16</a:t>
                </a:r>
                <a:r>
                  <a:rPr lang="en-US" sz="24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to </a:t>
                </a:r>
                <a:r>
                  <a:rPr lang="en-US" sz="2400" b="1" kern="0" dirty="0">
                    <a:solidFill>
                      <a:srgbClr val="00A1E5"/>
                    </a:solidFill>
                    <a:latin typeface="Tw Cen MT" panose="020B0602020104020603" pitchFamily="34" charset="0"/>
                    <a:ea typeface="Calibri" panose="020F0502020204030204" pitchFamily="34" charset="0"/>
                    <a:cs typeface="Times New Roman" panose="02020603050405020304" pitchFamily="18" charset="0"/>
                  </a:rPr>
                  <a:t>FY18</a:t>
                </a:r>
                <a:r>
                  <a:rPr lang="en-US" sz="24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FY16 scores for all means were relatively high. </a:t>
                </a:r>
                <a:endParaRPr lang="en-US" b="1"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1350" kern="0" dirty="0">
                    <a:solidFill>
                      <a:srgbClr val="604C79"/>
                    </a:solidFill>
                    <a:latin typeface="Tw Cen MT" panose="020B0602020104020603" pitchFamily="34" charset="0"/>
                    <a:ea typeface="Calibri" panose="020F0502020204030204" pitchFamily="34" charset="0"/>
                    <a:cs typeface="Times New Roman" panose="02020603050405020304" pitchFamily="18" charset="0"/>
                  </a:rPr>
                  <a:t> </a:t>
                </a:r>
                <a:endParaRPr lang="en-US" sz="135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3" name="Text Box 2"/>
              <p:cNvSpPr txBox="1">
                <a:spLocks noChangeArrowheads="1"/>
              </p:cNvSpPr>
              <p:nvPr/>
            </p:nvSpPr>
            <p:spPr bwMode="auto">
              <a:xfrm>
                <a:off x="3204634" y="-7535181"/>
                <a:ext cx="1330083" cy="295126"/>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Foods Provided</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000" kern="0" dirty="0">
                    <a:solidFill>
                      <a:srgbClr val="604C79"/>
                    </a:solidFill>
                    <a:latin typeface="Tw Cen MT" panose="020B0602020104020603" pitchFamily="34" charset="0"/>
                    <a:ea typeface="Calibri" panose="020F0502020204030204" pitchFamily="34" charset="0"/>
                    <a:cs typeface="Times New Roman" panose="02020603050405020304" pitchFamily="18" charset="0"/>
                  </a:rPr>
                  <a:t> </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4" name="Text Box 2"/>
              <p:cNvSpPr txBox="1">
                <a:spLocks noChangeArrowheads="1"/>
              </p:cNvSpPr>
              <p:nvPr/>
            </p:nvSpPr>
            <p:spPr bwMode="auto">
              <a:xfrm>
                <a:off x="3460368" y="-7210173"/>
                <a:ext cx="1720658" cy="236493"/>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Beverages Provided</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105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105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5" name="Text Box 2"/>
              <p:cNvSpPr txBox="1">
                <a:spLocks noChangeArrowheads="1"/>
              </p:cNvSpPr>
              <p:nvPr/>
            </p:nvSpPr>
            <p:spPr bwMode="auto">
              <a:xfrm>
                <a:off x="2145026" y="-6937487"/>
                <a:ext cx="1724649" cy="249903"/>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Feeding Environment</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6" name="Text Box 2"/>
              <p:cNvSpPr txBox="1">
                <a:spLocks noChangeArrowheads="1"/>
              </p:cNvSpPr>
              <p:nvPr/>
            </p:nvSpPr>
            <p:spPr bwMode="auto">
              <a:xfrm>
                <a:off x="1714922" y="-6616199"/>
                <a:ext cx="1436814" cy="272343"/>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Feeding Practices</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7" name="Text Box 2"/>
              <p:cNvSpPr txBox="1">
                <a:spLocks noChangeArrowheads="1"/>
              </p:cNvSpPr>
              <p:nvPr/>
            </p:nvSpPr>
            <p:spPr bwMode="auto">
              <a:xfrm>
                <a:off x="2468811" y="-6285736"/>
                <a:ext cx="1385861" cy="266129"/>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Menus &amp; Variety</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8" name="Text Box 2"/>
              <p:cNvSpPr txBox="1">
                <a:spLocks noChangeArrowheads="1"/>
              </p:cNvSpPr>
              <p:nvPr/>
            </p:nvSpPr>
            <p:spPr bwMode="auto">
              <a:xfrm>
                <a:off x="3001115" y="-5949326"/>
                <a:ext cx="3142474" cy="274320"/>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Education &amp; Professional Development</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15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9" name="Text Box 2"/>
              <p:cNvSpPr txBox="1">
                <a:spLocks noChangeArrowheads="1"/>
              </p:cNvSpPr>
              <p:nvPr/>
            </p:nvSpPr>
            <p:spPr bwMode="auto">
              <a:xfrm>
                <a:off x="1250710" y="-5675006"/>
                <a:ext cx="635919" cy="281541"/>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Policy</a:t>
                </a:r>
                <a:endParaRPr lang="en-US" sz="20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1500"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grpSp>
        <p:sp>
          <p:nvSpPr>
            <p:cNvPr id="11" name="Text Box 2"/>
            <p:cNvSpPr txBox="1">
              <a:spLocks noChangeArrowheads="1"/>
            </p:cNvSpPr>
            <p:nvPr/>
          </p:nvSpPr>
          <p:spPr bwMode="auto">
            <a:xfrm>
              <a:off x="176116" y="2790906"/>
              <a:ext cx="1970662" cy="251460"/>
            </a:xfrm>
            <a:prstGeom prst="rect">
              <a:avLst/>
            </a:prstGeom>
            <a:grpFill/>
            <a:ln w="9525">
              <a:noFill/>
              <a:miter lim="800000"/>
              <a:headEnd/>
              <a:tailEnd/>
            </a:ln>
          </p:spPr>
          <p:txBody>
            <a:bodyPr lIns="34290" tIns="34290" rIns="0" bIns="34290"/>
            <a:lstStyle/>
            <a:p>
              <a:pPr defTabSz="685800" eaLnBrk="1" fontAlgn="auto" hangingPunct="1">
                <a:lnSpc>
                  <a:spcPct val="107000"/>
                </a:lnSpc>
                <a:spcBef>
                  <a:spcPts val="0"/>
                </a:spcBef>
                <a:spcAft>
                  <a:spcPts val="0"/>
                </a:spcAft>
                <a:defRPr/>
              </a:pPr>
              <a:r>
                <a:rPr lang="en-US" sz="20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TOTAL MEAN SCORE</a:t>
              </a:r>
              <a:endParaRPr lang="en-US" sz="32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1500" b="1" kern="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sz="21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grpSp>
      <p:sp>
        <p:nvSpPr>
          <p:cNvPr id="2" name="Rectangle 1"/>
          <p:cNvSpPr/>
          <p:nvPr/>
        </p:nvSpPr>
        <p:spPr>
          <a:xfrm>
            <a:off x="907126" y="5569083"/>
            <a:ext cx="4968875" cy="569780"/>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9750" y="549275"/>
            <a:ext cx="7993063" cy="5832475"/>
          </a:xfrm>
          <a:prstGeom prst="rect">
            <a:avLst/>
          </a:prstGeom>
          <a:solidFill>
            <a:sysClr val="window" lastClr="FFFFFF"/>
          </a:solidFill>
          <a:ln w="12700" cap="flat" cmpd="sng" algn="ctr">
            <a:solidFill>
              <a:sysClr val="window" lastClr="FFFFFF"/>
            </a:solidFill>
            <a:prstDash val="solid"/>
            <a:miter lim="800000"/>
          </a:ln>
          <a:effectLst/>
        </p:spPr>
        <p:txBody>
          <a:bodyPr lIns="68580" tIns="34290" rIns="68580" bIns="34290" anchor="ctr"/>
          <a:lstStyle/>
          <a:p>
            <a:pPr defTabSz="685800" eaLnBrk="1" fontAlgn="auto" hangingPunct="1">
              <a:spcBef>
                <a:spcPts val="0"/>
              </a:spcBef>
              <a:spcAft>
                <a:spcPts val="0"/>
              </a:spcAft>
              <a:defRPr/>
            </a:pPr>
            <a:endParaRPr lang="en-US" sz="1350">
              <a:solidFill>
                <a:prstClr val="black"/>
              </a:solidFill>
              <a:latin typeface="Calibri"/>
              <a:cs typeface="+mn-cs"/>
            </a:endParaRPr>
          </a:p>
        </p:txBody>
      </p:sp>
      <p:grpSp>
        <p:nvGrpSpPr>
          <p:cNvPr id="41987" name="Group 7"/>
          <p:cNvGrpSpPr>
            <a:grpSpLocks/>
          </p:cNvGrpSpPr>
          <p:nvPr/>
        </p:nvGrpSpPr>
        <p:grpSpPr bwMode="auto">
          <a:xfrm>
            <a:off x="684213" y="765175"/>
            <a:ext cx="7652261" cy="5522859"/>
            <a:chOff x="-257492" y="-45085"/>
            <a:chExt cx="5997030" cy="3552787"/>
          </a:xfrm>
        </p:grpSpPr>
        <p:graphicFrame>
          <p:nvGraphicFramePr>
            <p:cNvPr id="2" name="Chart 8"/>
            <p:cNvGraphicFramePr>
              <a:graphicFrameLocks/>
            </p:cNvGraphicFramePr>
            <p:nvPr/>
          </p:nvGraphicFramePr>
          <p:xfrm>
            <a:off x="67037" y="609229"/>
            <a:ext cx="5672501" cy="2898473"/>
          </p:xfrm>
          <a:graphic>
            <a:graphicData uri="http://schemas.openxmlformats.org/drawingml/2006/chart">
              <c:chart xmlns:c="http://schemas.openxmlformats.org/drawingml/2006/chart" xmlns:r="http://schemas.openxmlformats.org/officeDocument/2006/relationships" r:id="rId3"/>
            </a:graphicData>
          </a:graphic>
        </p:graphicFrame>
        <p:grpSp>
          <p:nvGrpSpPr>
            <p:cNvPr id="41991" name="Group 9"/>
            <p:cNvGrpSpPr>
              <a:grpSpLocks/>
            </p:cNvGrpSpPr>
            <p:nvPr/>
          </p:nvGrpSpPr>
          <p:grpSpPr bwMode="auto">
            <a:xfrm>
              <a:off x="-257492" y="-45085"/>
              <a:ext cx="5981700" cy="3405897"/>
              <a:chOff x="-257492" y="-45085"/>
              <a:chExt cx="5981700" cy="3405897"/>
            </a:xfrm>
          </p:grpSpPr>
          <p:sp>
            <p:nvSpPr>
              <p:cNvPr id="11" name="Text Box 2"/>
              <p:cNvSpPr txBox="1">
                <a:spLocks noChangeArrowheads="1"/>
              </p:cNvSpPr>
              <p:nvPr/>
            </p:nvSpPr>
            <p:spPr bwMode="auto">
              <a:xfrm>
                <a:off x="-257492" y="-45085"/>
                <a:ext cx="5981700" cy="548395"/>
              </a:xfrm>
              <a:prstGeom prst="rect">
                <a:avLst/>
              </a:prstGeom>
              <a:noFill/>
              <a:ln w="9525">
                <a:noFill/>
                <a:miter lim="800000"/>
                <a:headEnd/>
                <a:tailEnd/>
              </a:ln>
            </p:spPr>
            <p:txBody>
              <a:bodyPr lIns="68580" tIns="34290" rIns="68580" bIns="34290"/>
              <a:lstStyle/>
              <a:p>
                <a:pPr marL="257175" indent="-257175" defTabSz="685800" eaLnBrk="1" fontAlgn="auto" hangingPunct="1">
                  <a:lnSpc>
                    <a:spcPct val="107000"/>
                  </a:lnSpc>
                  <a:spcBef>
                    <a:spcPts val="0"/>
                  </a:spcBef>
                  <a:spcAft>
                    <a:spcPts val="225"/>
                  </a:spcAft>
                  <a:defRPr/>
                </a:pPr>
                <a:r>
                  <a:rPr lang="en-US"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r>
                  <a:rPr lang="en-US" sz="2400"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Mean section and total Go NAP SACC </a:t>
                </a:r>
                <a:r>
                  <a:rPr lang="en-US" sz="2400" b="1" i="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Infant &amp; Child Physical Activity</a:t>
                </a:r>
                <a:r>
                  <a:rPr lang="en-US" sz="2400"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scores did not change significantly from </a:t>
                </a:r>
                <a:r>
                  <a:rPr lang="en-US" sz="2400" b="1" dirty="0">
                    <a:solidFill>
                      <a:srgbClr val="808080"/>
                    </a:solidFill>
                    <a:latin typeface="Tw Cen MT" panose="020B0602020104020603" pitchFamily="34" charset="0"/>
                    <a:ea typeface="Calibri" panose="020F0502020204030204" pitchFamily="34" charset="0"/>
                    <a:cs typeface="Times New Roman" panose="02020603050405020304" pitchFamily="18" charset="0"/>
                  </a:rPr>
                  <a:t>FY16 </a:t>
                </a:r>
                <a:r>
                  <a:rPr lang="en-US" sz="2400"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to </a:t>
                </a:r>
                <a:r>
                  <a:rPr lang="en-US" sz="2400" b="1" dirty="0">
                    <a:solidFill>
                      <a:srgbClr val="00A1E5"/>
                    </a:solidFill>
                    <a:latin typeface="Tw Cen MT" panose="020B0602020104020603" pitchFamily="34" charset="0"/>
                    <a:ea typeface="Calibri" panose="020F0502020204030204" pitchFamily="34" charset="0"/>
                    <a:cs typeface="Times New Roman" panose="02020603050405020304" pitchFamily="18" charset="0"/>
                  </a:rPr>
                  <a:t>FY18</a:t>
                </a:r>
                <a:r>
                  <a:rPr lang="en-US" sz="2400"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a:t>
                </a:r>
                <a:r>
                  <a:rPr lang="en-US" sz="2400" b="1" dirty="0">
                    <a:solidFill>
                      <a:srgbClr val="00A1E5"/>
                    </a:solidFill>
                    <a:latin typeface="Tw Cen MT" panose="020B0602020104020603" pitchFamily="34" charset="0"/>
                    <a:ea typeface="Calibri" panose="020F0502020204030204" pitchFamily="34" charset="0"/>
                    <a:cs typeface="Times New Roman" panose="02020603050405020304" pitchFamily="18" charset="0"/>
                  </a:rPr>
                  <a:t> </a:t>
                </a:r>
                <a:r>
                  <a:rPr lang="en-US" sz="2400" b="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One item score decreased.</a:t>
                </a:r>
                <a:endParaRPr lang="en-US" sz="2400" b="1"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0"/>
                  </a:spcAft>
                  <a:defRPr/>
                </a:pPr>
                <a:r>
                  <a:rPr lang="en-US" sz="2400" dirty="0">
                    <a:solidFill>
                      <a:srgbClr val="604C79"/>
                    </a:solidFill>
                    <a:latin typeface="Tw Cen MT" panose="020B0602020104020603" pitchFamily="34" charset="0"/>
                    <a:ea typeface="Calibri" panose="020F0502020204030204" pitchFamily="34" charset="0"/>
                    <a:cs typeface="Times New Roman" panose="02020603050405020304" pitchFamily="18" charset="0"/>
                  </a:rPr>
                  <a:t> </a:t>
                </a:r>
                <a:endParaRPr lang="en-US" sz="24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0"/>
                  </a:spcAft>
                  <a:defRPr/>
                </a:pPr>
                <a:r>
                  <a:rPr lang="en-US" b="1" dirty="0">
                    <a:solidFill>
                      <a:srgbClr val="604C79"/>
                    </a:solidFill>
                    <a:latin typeface="Tw Cen MT" panose="020B0602020104020603" pitchFamily="34" charset="0"/>
                    <a:ea typeface="Calibri" panose="020F0502020204030204" pitchFamily="34" charset="0"/>
                    <a:cs typeface="Times New Roman" panose="02020603050405020304" pitchFamily="18" charset="0"/>
                  </a:rPr>
                  <a:t> </a:t>
                </a:r>
                <a:endParaRPr lang="en-US"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dirty="0">
                    <a:solidFill>
                      <a:srgbClr val="604C79"/>
                    </a:solidFill>
                    <a:latin typeface="Tw Cen MT" panose="020B0602020104020603" pitchFamily="34" charset="0"/>
                    <a:ea typeface="Calibri" panose="020F0502020204030204" pitchFamily="34" charset="0"/>
                    <a:cs typeface="Times New Roman" panose="02020603050405020304" pitchFamily="18" charset="0"/>
                  </a:rPr>
                  <a:t> </a:t>
                </a:r>
                <a:endParaRPr lang="en-US"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3" name="Text Box 2"/>
              <p:cNvSpPr txBox="1">
                <a:spLocks noChangeArrowheads="1"/>
              </p:cNvSpPr>
              <p:nvPr/>
            </p:nvSpPr>
            <p:spPr bwMode="auto">
              <a:xfrm>
                <a:off x="3015514" y="1753610"/>
                <a:ext cx="1462786" cy="2838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Teacher Practices</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4" name="Text Box 2"/>
              <p:cNvSpPr txBox="1">
                <a:spLocks noChangeArrowheads="1"/>
              </p:cNvSpPr>
              <p:nvPr/>
            </p:nvSpPr>
            <p:spPr bwMode="auto">
              <a:xfrm>
                <a:off x="814700" y="3113162"/>
                <a:ext cx="1786239" cy="247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TOTAL MEAN SCORE</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5" name="Text Box 2"/>
              <p:cNvSpPr txBox="1">
                <a:spLocks noChangeArrowheads="1"/>
              </p:cNvSpPr>
              <p:nvPr/>
            </p:nvSpPr>
            <p:spPr bwMode="auto">
              <a:xfrm>
                <a:off x="2231197" y="858037"/>
                <a:ext cx="1194428" cy="284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Time Provided</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6" name="Text Box 2"/>
              <p:cNvSpPr txBox="1">
                <a:spLocks noChangeArrowheads="1"/>
              </p:cNvSpPr>
              <p:nvPr/>
            </p:nvSpPr>
            <p:spPr bwMode="auto">
              <a:xfrm>
                <a:off x="476113" y="2212139"/>
                <a:ext cx="3078455" cy="2725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Education &amp; Professional Development</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7" name="Text Box 2"/>
              <p:cNvSpPr txBox="1">
                <a:spLocks noChangeArrowheads="1"/>
              </p:cNvSpPr>
              <p:nvPr/>
            </p:nvSpPr>
            <p:spPr bwMode="auto">
              <a:xfrm>
                <a:off x="1615655" y="2677870"/>
                <a:ext cx="615542" cy="25654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Policy</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1998" name="Text Box 2"/>
              <p:cNvSpPr txBox="1">
                <a:spLocks noChangeArrowheads="1"/>
              </p:cNvSpPr>
              <p:nvPr/>
            </p:nvSpPr>
            <p:spPr bwMode="auto">
              <a:xfrm>
                <a:off x="1096855" y="1297728"/>
                <a:ext cx="1989158" cy="284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4290" tIns="34290" rIns="0" bIns="34290"/>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pPr>
                <a:r>
                  <a:rPr lang="en-US" altLang="en-US" sz="200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Indoor Play Environment</a:t>
                </a:r>
                <a:endParaRPr lang="en-US" altLang="en-US" sz="20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eaLnBrk="1" hangingPunct="1">
                  <a:lnSpc>
                    <a:spcPct val="107000"/>
                  </a:lnSpc>
                  <a:spcAft>
                    <a:spcPts val="600"/>
                  </a:spcAft>
                </a:pPr>
                <a:r>
                  <a:rPr lang="en-US" altLang="en-US" sz="2000" dirty="0">
                    <a:solidFill>
                      <a:srgbClr val="262729"/>
                    </a:solidFill>
                    <a:latin typeface="Tw Cen MT" panose="020B0602020104020603" pitchFamily="34" charset="0"/>
                    <a:ea typeface="Calibri" panose="020F0502020204030204" pitchFamily="34" charset="0"/>
                    <a:cs typeface="Times New Roman" panose="02020603050405020304" pitchFamily="18" charset="0"/>
                  </a:rPr>
                  <a:t> </a:t>
                </a:r>
                <a:endParaRPr lang="en-US" altLang="en-US" sz="20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grpSp>
      </p:grpSp>
      <p:sp>
        <p:nvSpPr>
          <p:cNvPr id="18" name="Rounded Rectangular Callout 17"/>
          <p:cNvSpPr>
            <a:spLocks noChangeArrowheads="1"/>
          </p:cNvSpPr>
          <p:nvPr/>
        </p:nvSpPr>
        <p:spPr bwMode="auto">
          <a:xfrm>
            <a:off x="900113" y="3294063"/>
            <a:ext cx="3600450" cy="925512"/>
          </a:xfrm>
          <a:prstGeom prst="wedgeRoundRectCallout">
            <a:avLst>
              <a:gd name="adj1" fmla="val 56324"/>
              <a:gd name="adj2" fmla="val 60389"/>
              <a:gd name="adj3" fmla="val 16667"/>
            </a:avLst>
          </a:prstGeom>
          <a:solidFill>
            <a:srgbClr val="D60093"/>
          </a:solidFill>
          <a:ln w="12700" algn="ctr">
            <a:solidFill>
              <a:srgbClr val="D60093"/>
            </a:solidFill>
            <a:miter lim="800000"/>
            <a:headEnd/>
            <a:tailEnd/>
          </a:ln>
        </p:spPr>
        <p:txBody>
          <a:bodyPr lIns="34290" tIns="0" rIns="34290" bIns="0" anchor="ctr"/>
          <a:lstStyle>
            <a:lvl1pPr defTabSz="685800">
              <a:defRPr>
                <a:solidFill>
                  <a:schemeClr val="tx1"/>
                </a:solidFill>
                <a:latin typeface="Arial" panose="020B0604020202020204" pitchFamily="34" charset="0"/>
                <a:cs typeface="Arial" panose="020B0604020202020204" pitchFamily="34" charset="0"/>
              </a:defRPr>
            </a:lvl1pPr>
            <a:lvl2pPr marL="742950" indent="-285750" defTabSz="685800">
              <a:defRPr>
                <a:solidFill>
                  <a:schemeClr val="tx1"/>
                </a:solidFill>
                <a:latin typeface="Arial" panose="020B0604020202020204" pitchFamily="34" charset="0"/>
                <a:cs typeface="Arial" panose="020B0604020202020204" pitchFamily="34" charset="0"/>
              </a:defRPr>
            </a:lvl2pPr>
            <a:lvl3pPr marL="1143000" indent="-228600" defTabSz="685800">
              <a:defRPr>
                <a:solidFill>
                  <a:schemeClr val="tx1"/>
                </a:solidFill>
                <a:latin typeface="Arial" panose="020B0604020202020204" pitchFamily="34" charset="0"/>
                <a:cs typeface="Arial" panose="020B0604020202020204" pitchFamily="34" charset="0"/>
              </a:defRPr>
            </a:lvl3pPr>
            <a:lvl4pPr marL="1600200" indent="-228600" defTabSz="685800">
              <a:defRPr>
                <a:solidFill>
                  <a:schemeClr val="tx1"/>
                </a:solidFill>
                <a:latin typeface="Arial" panose="020B0604020202020204" pitchFamily="34" charset="0"/>
                <a:cs typeface="Arial" panose="020B0604020202020204" pitchFamily="34" charset="0"/>
              </a:defRPr>
            </a:lvl4pPr>
            <a:lvl5pPr marL="2057400" indent="-228600" defTabSz="685800">
              <a:defRPr>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107000"/>
              </a:lnSpc>
              <a:spcAft>
                <a:spcPts val="600"/>
              </a:spcAft>
            </a:pPr>
            <a:r>
              <a:rPr lang="en-US" altLang="en-US" sz="2000" i="1">
                <a:solidFill>
                  <a:srgbClr val="FFFFFF"/>
                </a:solidFill>
                <a:latin typeface="Tw Cen MT" panose="020B0602020104020603" pitchFamily="34" charset="0"/>
                <a:ea typeface="Calibri" panose="020F0502020204030204" pitchFamily="34" charset="0"/>
                <a:cs typeface="Times New Roman" panose="02020603050405020304" pitchFamily="18" charset="0"/>
              </a:rPr>
              <a:t>Education for families on children’s PA </a:t>
            </a:r>
            <a:r>
              <a:rPr lang="en-US" altLang="en-US" sz="2000">
                <a:solidFill>
                  <a:srgbClr val="FFFFFF"/>
                </a:solidFill>
                <a:latin typeface="Tw Cen MT" panose="020B0602020104020603" pitchFamily="34" charset="0"/>
                <a:ea typeface="Calibri" panose="020F0502020204030204" pitchFamily="34" charset="0"/>
                <a:cs typeface="Times New Roman" panose="02020603050405020304" pitchFamily="18" charset="0"/>
              </a:rPr>
              <a:t>decreased from 3.2 to 2.8</a:t>
            </a:r>
            <a:r>
              <a:rPr lang="en-US" altLang="en-US" sz="2000" baseline="30000">
                <a:solidFill>
                  <a:srgbClr val="FFFFFF"/>
                </a:solidFill>
                <a:latin typeface="Tw Cen MT" panose="020B0602020104020603" pitchFamily="34" charset="0"/>
                <a:ea typeface="Calibri" panose="020F0502020204030204" pitchFamily="34" charset="0"/>
                <a:cs typeface="Times New Roman" panose="02020603050405020304" pitchFamily="18" charset="0"/>
              </a:rPr>
              <a:t>*</a:t>
            </a:r>
            <a:r>
              <a:rPr lang="en-US" altLang="en-US" sz="2000">
                <a:solidFill>
                  <a:srgbClr val="FFFFFF"/>
                </a:solidFill>
                <a:latin typeface="Tw Cen MT" panose="020B0602020104020603" pitchFamily="34" charset="0"/>
                <a:ea typeface="Calibri" panose="020F0502020204030204" pitchFamily="34" charset="0"/>
                <a:cs typeface="Times New Roman" panose="02020603050405020304" pitchFamily="18" charset="0"/>
              </a:rPr>
              <a:t>.</a:t>
            </a:r>
            <a:endParaRPr lang="en-US" altLang="en-US" sz="320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1960563" y="5505450"/>
            <a:ext cx="3659187" cy="711200"/>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0-#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par>
                                <p:cTn id="15" presetID="1" presetClass="exit" presetSubtype="0" fill="hold" grpId="1"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 grpId="0" animBg="1"/>
      <p:bldP spid="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611188" y="1677988"/>
            <a:ext cx="8064500" cy="4703762"/>
          </a:xfrm>
          <a:prstGeom prst="rect">
            <a:avLst/>
          </a:prstGeom>
          <a:solidFill>
            <a:schemeClr val="bg1"/>
          </a:solidFill>
          <a:effectLst>
            <a:outerShdw blurRad="50800" dist="38100" dir="2700000" algn="tl" rotWithShape="0">
              <a:prstClr val="black">
                <a:alpha val="56000"/>
              </a:prstClr>
            </a:outerShdw>
          </a:effectLst>
        </p:spPr>
        <p:txBody>
          <a:bodyPr lIns="68580" tIns="34290" rIns="68580" bIns="34290" anchor="ctr"/>
          <a:lstStyle>
            <a:lvl1pPr algn="l" defTabSz="914400" rtl="0" eaLnBrk="1" latinLnBrk="0" hangingPunct="1">
              <a:spcBef>
                <a:spcPct val="0"/>
              </a:spcBef>
              <a:buNone/>
              <a:defRPr sz="3600" kern="1200">
                <a:solidFill>
                  <a:schemeClr val="bg1"/>
                </a:solidFill>
                <a:latin typeface="+mj-lt"/>
                <a:ea typeface="+mj-ea"/>
                <a:cs typeface="+mj-cs"/>
              </a:defRPr>
            </a:lvl1pPr>
          </a:lstStyle>
          <a:p>
            <a:pPr algn="ctr" defTabSz="685800" fontAlgn="auto">
              <a:spcAft>
                <a:spcPts val="0"/>
              </a:spcAft>
              <a:defRPr/>
            </a:pPr>
            <a:endParaRPr lang="en-US" sz="2100" b="1" dirty="0">
              <a:solidFill>
                <a:srgbClr val="0088B8"/>
              </a:solidFill>
            </a:endParaRPr>
          </a:p>
        </p:txBody>
      </p:sp>
      <p:sp>
        <p:nvSpPr>
          <p:cNvPr id="2" name="Title 1"/>
          <p:cNvSpPr txBox="1">
            <a:spLocks/>
          </p:cNvSpPr>
          <p:nvPr/>
        </p:nvSpPr>
        <p:spPr>
          <a:xfrm>
            <a:off x="1131888" y="271463"/>
            <a:ext cx="6858000" cy="687387"/>
          </a:xfrm>
          <a:prstGeom prst="rect">
            <a:avLst/>
          </a:prstGeom>
          <a:effectLst>
            <a:outerShdw blurRad="50800" dist="38100" dir="2700000" algn="tl" rotWithShape="0">
              <a:prstClr val="black">
                <a:alpha val="56000"/>
              </a:prstClr>
            </a:outerShdw>
          </a:effectLst>
        </p:spPr>
        <p:txBody>
          <a:bodyPr lIns="68580" tIns="34290" rIns="68580" bIns="34290" anchor="ctr"/>
          <a:lstStyle>
            <a:lvl1pPr algn="l" defTabSz="914400" rtl="0" eaLnBrk="1" latinLnBrk="0" hangingPunct="1">
              <a:spcBef>
                <a:spcPct val="0"/>
              </a:spcBef>
              <a:buNone/>
              <a:defRPr sz="3600" kern="1200">
                <a:solidFill>
                  <a:schemeClr val="bg1"/>
                </a:solidFill>
                <a:latin typeface="+mj-lt"/>
                <a:ea typeface="+mj-ea"/>
                <a:cs typeface="+mj-cs"/>
              </a:defRPr>
            </a:lvl1pPr>
          </a:lstStyle>
          <a:p>
            <a:pPr algn="ctr" defTabSz="685800" fontAlgn="auto">
              <a:spcAft>
                <a:spcPts val="0"/>
              </a:spcAft>
              <a:defRPr/>
            </a:pPr>
            <a:r>
              <a:rPr lang="en-US" sz="4000" b="1" dirty="0">
                <a:solidFill>
                  <a:prstClr val="white"/>
                </a:solidFill>
              </a:rPr>
              <a:t>How Did All ECEs Score in FY18?</a:t>
            </a:r>
          </a:p>
        </p:txBody>
      </p:sp>
      <p:sp>
        <p:nvSpPr>
          <p:cNvPr id="4" name="Title 1"/>
          <p:cNvSpPr txBox="1">
            <a:spLocks/>
          </p:cNvSpPr>
          <p:nvPr/>
        </p:nvSpPr>
        <p:spPr>
          <a:xfrm>
            <a:off x="1125538" y="936625"/>
            <a:ext cx="6858000" cy="458788"/>
          </a:xfrm>
          <a:prstGeom prst="rect">
            <a:avLst/>
          </a:prstGeom>
          <a:noFill/>
          <a:effectLst>
            <a:outerShdw blurRad="50800" dist="38100" dir="2700000" algn="tl" rotWithShape="0">
              <a:prstClr val="black">
                <a:alpha val="56000"/>
              </a:prstClr>
            </a:outerShdw>
          </a:effectLst>
        </p:spPr>
        <p:txBody>
          <a:bodyPr lIns="68580" tIns="34290" rIns="68580" bIns="34290" anchor="ctr"/>
          <a:lstStyle>
            <a:lvl1pPr algn="l" defTabSz="914400" rtl="0" eaLnBrk="1" latinLnBrk="0" hangingPunct="1">
              <a:spcBef>
                <a:spcPct val="0"/>
              </a:spcBef>
              <a:buNone/>
              <a:defRPr sz="3600" kern="1200">
                <a:solidFill>
                  <a:schemeClr val="bg1"/>
                </a:solidFill>
                <a:latin typeface="+mj-lt"/>
                <a:ea typeface="+mj-ea"/>
                <a:cs typeface="+mj-cs"/>
              </a:defRPr>
            </a:lvl1pPr>
          </a:lstStyle>
          <a:p>
            <a:pPr algn="ctr" defTabSz="685800" fontAlgn="auto">
              <a:spcAft>
                <a:spcPts val="0"/>
              </a:spcAft>
              <a:defRPr/>
            </a:pPr>
            <a:r>
              <a:rPr lang="en-US" sz="2800" b="1" dirty="0">
                <a:solidFill>
                  <a:prstClr val="white"/>
                </a:solidFill>
              </a:rPr>
              <a:t>N = </a:t>
            </a:r>
            <a:r>
              <a:rPr lang="en-US" sz="3200" b="1" dirty="0">
                <a:solidFill>
                  <a:prstClr val="white"/>
                </a:solidFill>
              </a:rPr>
              <a:t>104</a:t>
            </a:r>
            <a:r>
              <a:rPr lang="en-US" sz="2800" b="1" dirty="0">
                <a:solidFill>
                  <a:prstClr val="white"/>
                </a:solidFill>
              </a:rPr>
              <a:t> Go NAP SACCs from </a:t>
            </a:r>
            <a:r>
              <a:rPr lang="en-US" sz="3200" b="1" dirty="0">
                <a:solidFill>
                  <a:prstClr val="white"/>
                </a:solidFill>
              </a:rPr>
              <a:t>57</a:t>
            </a:r>
            <a:r>
              <a:rPr lang="en-US" sz="2800" b="1" dirty="0">
                <a:solidFill>
                  <a:prstClr val="white"/>
                </a:solidFill>
              </a:rPr>
              <a:t> sites.</a:t>
            </a:r>
          </a:p>
        </p:txBody>
      </p:sp>
      <p:sp>
        <p:nvSpPr>
          <p:cNvPr id="11" name="Title 1"/>
          <p:cNvSpPr txBox="1">
            <a:spLocks/>
          </p:cNvSpPr>
          <p:nvPr/>
        </p:nvSpPr>
        <p:spPr>
          <a:xfrm>
            <a:off x="1358900" y="2054225"/>
            <a:ext cx="2508250" cy="687388"/>
          </a:xfrm>
          <a:prstGeom prst="rect">
            <a:avLst/>
          </a:prstGeom>
          <a:effectLst>
            <a:outerShdw blurRad="50800" dist="38100" dir="2700000" algn="tl" rotWithShape="0">
              <a:prstClr val="black">
                <a:alpha val="56000"/>
              </a:prstClr>
            </a:outerShdw>
          </a:effectLst>
        </p:spPr>
        <p:txBody>
          <a:bodyPr lIns="68580" tIns="34290" rIns="68580" bIns="34290" anchor="ctr"/>
          <a:lstStyle>
            <a:lvl1pPr algn="l" defTabSz="914400" rtl="0" eaLnBrk="1" latinLnBrk="0" hangingPunct="1">
              <a:spcBef>
                <a:spcPct val="0"/>
              </a:spcBef>
              <a:buNone/>
              <a:defRPr sz="3600" kern="1200">
                <a:solidFill>
                  <a:schemeClr val="bg1"/>
                </a:solidFill>
                <a:latin typeface="+mj-lt"/>
                <a:ea typeface="+mj-ea"/>
                <a:cs typeface="+mj-cs"/>
              </a:defRPr>
            </a:lvl1pPr>
          </a:lstStyle>
          <a:p>
            <a:pPr defTabSz="685800" fontAlgn="auto">
              <a:spcAft>
                <a:spcPts val="0"/>
              </a:spcAft>
              <a:defRPr/>
            </a:pPr>
            <a:r>
              <a:rPr lang="en-US" sz="2400" b="1" dirty="0">
                <a:solidFill>
                  <a:srgbClr val="0088B8"/>
                </a:solidFill>
                <a:latin typeface="Tw Cen MT" panose="020B0602020104020603" pitchFamily="34" charset="0"/>
              </a:rPr>
              <a:t>  </a:t>
            </a:r>
            <a:r>
              <a:rPr lang="en-US" sz="2400" b="1" dirty="0">
                <a:solidFill>
                  <a:prstClr val="white"/>
                </a:solidFill>
              </a:rPr>
              <a:t>                 </a:t>
            </a:r>
          </a:p>
        </p:txBody>
      </p:sp>
      <p:grpSp>
        <p:nvGrpSpPr>
          <p:cNvPr id="5" name="Group 4"/>
          <p:cNvGrpSpPr>
            <a:grpSpLocks/>
          </p:cNvGrpSpPr>
          <p:nvPr/>
        </p:nvGrpSpPr>
        <p:grpSpPr bwMode="auto">
          <a:xfrm>
            <a:off x="900113" y="1989138"/>
            <a:ext cx="3660775" cy="3959225"/>
            <a:chOff x="312250" y="1785058"/>
            <a:chExt cx="4244274" cy="5003452"/>
          </a:xfrm>
        </p:grpSpPr>
        <p:grpSp>
          <p:nvGrpSpPr>
            <p:cNvPr id="15" name="Group 14"/>
            <p:cNvGrpSpPr/>
            <p:nvPr/>
          </p:nvGrpSpPr>
          <p:grpSpPr>
            <a:xfrm>
              <a:off x="312250" y="2321052"/>
              <a:ext cx="4244274" cy="4467458"/>
              <a:chOff x="0" y="0"/>
              <a:chExt cx="3048001" cy="2979420"/>
            </a:xfrm>
            <a:noFill/>
          </p:grpSpPr>
          <p:graphicFrame>
            <p:nvGraphicFramePr>
              <p:cNvPr id="16" name="Chart 15"/>
              <p:cNvGraphicFramePr/>
              <p:nvPr/>
            </p:nvGraphicFramePr>
            <p:xfrm>
              <a:off x="0" y="0"/>
              <a:ext cx="3048001" cy="2979420"/>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 Box 2"/>
              <p:cNvSpPr txBox="1">
                <a:spLocks noChangeArrowheads="1"/>
              </p:cNvSpPr>
              <p:nvPr/>
            </p:nvSpPr>
            <p:spPr bwMode="auto">
              <a:xfrm>
                <a:off x="140970" y="837245"/>
                <a:ext cx="2026920" cy="277075"/>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Beverages Provided</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8" name="Text Box 2"/>
              <p:cNvSpPr txBox="1">
                <a:spLocks noChangeArrowheads="1"/>
              </p:cNvSpPr>
              <p:nvPr/>
            </p:nvSpPr>
            <p:spPr bwMode="auto">
              <a:xfrm>
                <a:off x="140970" y="1166660"/>
                <a:ext cx="2261587" cy="266700"/>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Feeding Environment</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19" name="Text Box 2"/>
              <p:cNvSpPr txBox="1">
                <a:spLocks noChangeArrowheads="1"/>
              </p:cNvSpPr>
              <p:nvPr/>
            </p:nvSpPr>
            <p:spPr bwMode="auto">
              <a:xfrm>
                <a:off x="148590" y="1503219"/>
                <a:ext cx="1821503" cy="276860"/>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Feeding Practices</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0" name="Text Box 2"/>
              <p:cNvSpPr txBox="1">
                <a:spLocks noChangeArrowheads="1"/>
              </p:cNvSpPr>
              <p:nvPr/>
            </p:nvSpPr>
            <p:spPr bwMode="auto">
              <a:xfrm>
                <a:off x="140970" y="1874520"/>
                <a:ext cx="1654564" cy="277075"/>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Menus &amp; Variety</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1" name="Text Box 2"/>
              <p:cNvSpPr txBox="1">
                <a:spLocks noChangeArrowheads="1"/>
              </p:cNvSpPr>
              <p:nvPr/>
            </p:nvSpPr>
            <p:spPr bwMode="auto">
              <a:xfrm>
                <a:off x="148590" y="2209800"/>
                <a:ext cx="2019300" cy="333375"/>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Education &amp; PD</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2" name="Text Box 2"/>
              <p:cNvSpPr txBox="1">
                <a:spLocks noChangeArrowheads="1"/>
              </p:cNvSpPr>
              <p:nvPr/>
            </p:nvSpPr>
            <p:spPr bwMode="auto">
              <a:xfrm>
                <a:off x="140970" y="121426"/>
                <a:ext cx="2261587" cy="277075"/>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ALL SECTIONS</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3" name="Text Box 2"/>
              <p:cNvSpPr txBox="1">
                <a:spLocks noChangeArrowheads="1"/>
              </p:cNvSpPr>
              <p:nvPr/>
            </p:nvSpPr>
            <p:spPr bwMode="auto">
              <a:xfrm>
                <a:off x="144781" y="2545080"/>
                <a:ext cx="1706880" cy="281940"/>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Policy</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24" name="Text Box 2"/>
              <p:cNvSpPr txBox="1">
                <a:spLocks noChangeArrowheads="1"/>
              </p:cNvSpPr>
              <p:nvPr/>
            </p:nvSpPr>
            <p:spPr bwMode="auto">
              <a:xfrm>
                <a:off x="140970" y="479335"/>
                <a:ext cx="2261587" cy="277075"/>
              </a:xfrm>
              <a:prstGeom prst="rect">
                <a:avLst/>
              </a:prstGeom>
              <a:grp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dirty="0">
                    <a:solidFill>
                      <a:srgbClr val="FFFFFF"/>
                    </a:solidFill>
                    <a:latin typeface="Tw Cen MT" panose="020B0602020104020603" pitchFamily="34" charset="0"/>
                    <a:ea typeface="Calibri" panose="020F0502020204030204" pitchFamily="34" charset="0"/>
                    <a:cs typeface="Times New Roman" panose="02020603050405020304" pitchFamily="18" charset="0"/>
                  </a:rPr>
                  <a:t>Foods Provided</a:t>
                </a:r>
                <a:endParaRPr lang="en-US" sz="150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grpSp>
        <p:sp>
          <p:nvSpPr>
            <p:cNvPr id="44053" name="Title 1"/>
            <p:cNvSpPr txBox="1">
              <a:spLocks/>
            </p:cNvSpPr>
            <p:nvPr/>
          </p:nvSpPr>
          <p:spPr bwMode="auto">
            <a:xfrm>
              <a:off x="322002" y="1785058"/>
              <a:ext cx="2929977" cy="64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eaLnBrk="1" hangingPunct="1">
                <a:buFont typeface="Arial" panose="020B0604020202020204" pitchFamily="34" charset="0"/>
                <a:buNone/>
              </a:pPr>
              <a:r>
                <a:rPr lang="en-US" altLang="en-US" sz="2700" b="1">
                  <a:solidFill>
                    <a:srgbClr val="0088B8"/>
                  </a:solidFill>
                </a:rPr>
                <a:t>Nutrition</a:t>
              </a:r>
            </a:p>
          </p:txBody>
        </p:sp>
      </p:grpSp>
      <p:sp>
        <p:nvSpPr>
          <p:cNvPr id="12" name="Rectangle 11"/>
          <p:cNvSpPr/>
          <p:nvPr/>
        </p:nvSpPr>
        <p:spPr>
          <a:xfrm>
            <a:off x="900113" y="4949825"/>
            <a:ext cx="3443287" cy="884238"/>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grpSp>
        <p:nvGrpSpPr>
          <p:cNvPr id="3" name="Group 2"/>
          <p:cNvGrpSpPr>
            <a:grpSpLocks/>
          </p:cNvGrpSpPr>
          <p:nvPr/>
        </p:nvGrpSpPr>
        <p:grpSpPr bwMode="auto">
          <a:xfrm>
            <a:off x="4678363" y="1916113"/>
            <a:ext cx="3709987" cy="4376737"/>
            <a:chOff x="4713836" y="1785058"/>
            <a:chExt cx="4257375" cy="5461567"/>
          </a:xfrm>
        </p:grpSpPr>
        <p:grpSp>
          <p:nvGrpSpPr>
            <p:cNvPr id="44043" name="Group 27"/>
            <p:cNvGrpSpPr>
              <a:grpSpLocks/>
            </p:cNvGrpSpPr>
            <p:nvPr/>
          </p:nvGrpSpPr>
          <p:grpSpPr bwMode="auto">
            <a:xfrm>
              <a:off x="4713836" y="2162593"/>
              <a:ext cx="4257375" cy="5084032"/>
              <a:chOff x="0" y="0"/>
              <a:chExt cx="2971800" cy="3032760"/>
            </a:xfrm>
          </p:grpSpPr>
          <p:graphicFrame>
            <p:nvGraphicFramePr>
              <p:cNvPr id="29" name="Chart 28"/>
              <p:cNvGraphicFramePr/>
              <p:nvPr/>
            </p:nvGraphicFramePr>
            <p:xfrm>
              <a:off x="0" y="0"/>
              <a:ext cx="2971800" cy="3032760"/>
            </p:xfrm>
            <a:graphic>
              <a:graphicData uri="http://schemas.openxmlformats.org/drawingml/2006/chart">
                <c:chart xmlns:c="http://schemas.openxmlformats.org/drawingml/2006/chart" xmlns:r="http://schemas.openxmlformats.org/officeDocument/2006/relationships" r:id="rId4"/>
              </a:graphicData>
            </a:graphic>
          </p:graphicFrame>
          <p:sp>
            <p:nvSpPr>
              <p:cNvPr id="30" name="Text Box 2"/>
              <p:cNvSpPr txBox="1">
                <a:spLocks noChangeArrowheads="1"/>
              </p:cNvSpPr>
              <p:nvPr/>
            </p:nvSpPr>
            <p:spPr bwMode="auto">
              <a:xfrm>
                <a:off x="152596" y="230930"/>
                <a:ext cx="2165586" cy="277701"/>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ALL SECTIONS</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31" name="Text Box 2"/>
              <p:cNvSpPr txBox="1">
                <a:spLocks noChangeArrowheads="1"/>
              </p:cNvSpPr>
              <p:nvPr/>
            </p:nvSpPr>
            <p:spPr bwMode="auto">
              <a:xfrm>
                <a:off x="152596" y="670525"/>
                <a:ext cx="1842592" cy="277701"/>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Time Provided</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32" name="Text Box 2"/>
              <p:cNvSpPr txBox="1">
                <a:spLocks noChangeArrowheads="1"/>
              </p:cNvSpPr>
              <p:nvPr/>
            </p:nvSpPr>
            <p:spPr bwMode="auto">
              <a:xfrm>
                <a:off x="152596" y="1105394"/>
                <a:ext cx="2416098" cy="265884"/>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sz="1500"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Indoor Play Environment</a:t>
                </a:r>
                <a:endParaRPr lang="en-US" sz="135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33" name="Text Box 2"/>
              <p:cNvSpPr txBox="1">
                <a:spLocks noChangeArrowheads="1"/>
              </p:cNvSpPr>
              <p:nvPr/>
            </p:nvSpPr>
            <p:spPr bwMode="auto">
              <a:xfrm>
                <a:off x="152596" y="1523719"/>
                <a:ext cx="1820975" cy="277701"/>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Teacher Practices</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34" name="Text Box 2"/>
              <p:cNvSpPr txBox="1">
                <a:spLocks noChangeArrowheads="1"/>
              </p:cNvSpPr>
              <p:nvPr/>
            </p:nvSpPr>
            <p:spPr bwMode="auto">
              <a:xfrm>
                <a:off x="152596" y="1958588"/>
                <a:ext cx="1932878" cy="333242"/>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Education &amp; PD</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sp>
            <p:nvSpPr>
              <p:cNvPr id="35" name="Text Box 2"/>
              <p:cNvSpPr txBox="1">
                <a:spLocks noChangeArrowheads="1"/>
              </p:cNvSpPr>
              <p:nvPr/>
            </p:nvSpPr>
            <p:spPr bwMode="auto">
              <a:xfrm>
                <a:off x="152596" y="2392274"/>
                <a:ext cx="1634045" cy="282429"/>
              </a:xfrm>
              <a:prstGeom prst="rect">
                <a:avLst/>
              </a:prstGeom>
              <a:noFill/>
              <a:ln w="9525">
                <a:no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b="1"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Policy</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a:p>
                <a:pPr defTabSz="685800" eaLnBrk="1" fontAlgn="auto" hangingPunct="1">
                  <a:lnSpc>
                    <a:spcPct val="107000"/>
                  </a:lnSpc>
                  <a:spcBef>
                    <a:spcPts val="0"/>
                  </a:spcBef>
                  <a:spcAft>
                    <a:spcPts val="600"/>
                  </a:spcAft>
                  <a:defRPr/>
                </a:pPr>
                <a:r>
                  <a:rPr lang="en-US" sz="2100" kern="0" dirty="0">
                    <a:solidFill>
                      <a:srgbClr val="FFFFFF"/>
                    </a:solidFill>
                    <a:latin typeface="Tw Cen MT" panose="020B0602020104020603" pitchFamily="34" charset="0"/>
                    <a:ea typeface="Calibri" panose="020F0502020204030204" pitchFamily="34" charset="0"/>
                    <a:cs typeface="Times New Roman" panose="02020603050405020304" pitchFamily="18" charset="0"/>
                  </a:rPr>
                  <a:t> </a:t>
                </a:r>
                <a:endParaRPr lang="en-US" sz="1500" kern="0" dirty="0">
                  <a:solidFill>
                    <a:srgbClr val="262729"/>
                  </a:solidFill>
                  <a:latin typeface="Cambria" panose="02040503050406030204" pitchFamily="18" charset="0"/>
                  <a:ea typeface="Calibri" panose="020F0502020204030204" pitchFamily="34" charset="0"/>
                  <a:cs typeface="Times New Roman" panose="02020603050405020304" pitchFamily="18" charset="0"/>
                </a:endParaRPr>
              </a:p>
            </p:txBody>
          </p:sp>
        </p:grpSp>
        <p:sp>
          <p:nvSpPr>
            <p:cNvPr id="44044" name="Title 1"/>
            <p:cNvSpPr txBox="1">
              <a:spLocks/>
            </p:cNvSpPr>
            <p:nvPr/>
          </p:nvSpPr>
          <p:spPr bwMode="auto">
            <a:xfrm>
              <a:off x="4852054" y="1785058"/>
              <a:ext cx="3537571" cy="575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defTabSz="685800">
                <a:spcBef>
                  <a:spcPct val="20000"/>
                </a:spcBef>
                <a:buFont typeface="Arial" panose="020B0604020202020204" pitchFamily="34" charset="0"/>
                <a:buChar char="–"/>
                <a:defRPr sz="2100">
                  <a:solidFill>
                    <a:schemeClr val="tx1"/>
                  </a:solidFill>
                  <a:latin typeface="Calibri" panose="020F0502020204030204" pitchFamily="34" charset="0"/>
                </a:defRPr>
              </a:lvl2pPr>
              <a:lvl3pPr marL="1143000" indent="-228600" defTabSz="6858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4pPr>
              <a:lvl5pPr marL="2057400" indent="-228600" defTabSz="685800">
                <a:spcBef>
                  <a:spcPct val="20000"/>
                </a:spcBef>
                <a:buFont typeface="Arial" panose="020B0604020202020204" pitchFamily="34" charset="0"/>
                <a:buChar char="»"/>
                <a:defRPr sz="1500">
                  <a:solidFill>
                    <a:schemeClr val="tx1"/>
                  </a:solidFill>
                  <a:latin typeface="Calibri" panose="020F0502020204030204" pitchFamily="34" charset="0"/>
                </a:defRPr>
              </a:lvl5pPr>
              <a:lvl6pPr marL="25146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6pPr>
              <a:lvl7pPr marL="29718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7pPr>
              <a:lvl8pPr marL="34290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8pPr>
              <a:lvl9pPr marL="3886200" indent="-228600" defTabSz="685800" fontAlgn="base">
                <a:spcBef>
                  <a:spcPct val="20000"/>
                </a:spcBef>
                <a:spcAft>
                  <a:spcPct val="0"/>
                </a:spcAft>
                <a:buFont typeface="Arial" panose="020B0604020202020204" pitchFamily="34" charset="0"/>
                <a:buChar char="»"/>
                <a:defRPr sz="1500">
                  <a:solidFill>
                    <a:schemeClr val="tx1"/>
                  </a:solidFill>
                  <a:latin typeface="Calibri" panose="020F0502020204030204" pitchFamily="34" charset="0"/>
                </a:defRPr>
              </a:lvl9pPr>
            </a:lstStyle>
            <a:p>
              <a:pPr eaLnBrk="1" hangingPunct="1">
                <a:buFont typeface="Arial" panose="020B0604020202020204" pitchFamily="34" charset="0"/>
                <a:buNone/>
              </a:pPr>
              <a:r>
                <a:rPr lang="en-US" altLang="en-US" sz="2700" b="1">
                  <a:solidFill>
                    <a:srgbClr val="0088B8"/>
                  </a:solidFill>
                </a:rPr>
                <a:t>Physical Activity</a:t>
              </a:r>
            </a:p>
          </p:txBody>
        </p:sp>
      </p:grpSp>
      <p:sp>
        <p:nvSpPr>
          <p:cNvPr id="13" name="Rectangle 12"/>
          <p:cNvSpPr/>
          <p:nvPr/>
        </p:nvSpPr>
        <p:spPr>
          <a:xfrm>
            <a:off x="4805363" y="4743450"/>
            <a:ext cx="3295650" cy="1090613"/>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14" name="Rectangle 13"/>
          <p:cNvSpPr/>
          <p:nvPr/>
        </p:nvSpPr>
        <p:spPr>
          <a:xfrm>
            <a:off x="4802188" y="3021013"/>
            <a:ext cx="3181350" cy="1109662"/>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2"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 presetClass="exit" presetSubtype="0" fill="hold" grpId="1" nodeType="with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1" presetClass="exit" presetSubtype="0" fill="hold" grpId="1" nodeType="withEffect">
                                  <p:stCondLst>
                                    <p:cond delay="0"/>
                                  </p:stCondLst>
                                  <p:childTnLst>
                                    <p:set>
                                      <p:cBhvr>
                                        <p:cTn id="3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2" grpId="1" animBg="1"/>
      <p:bldP spid="13" grpId="0" animBg="1"/>
      <p:bldP spid="13" grpId="1"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p:cNvGrpSpPr>
          <p:nvPr/>
        </p:nvGrpSpPr>
        <p:grpSpPr bwMode="auto">
          <a:xfrm>
            <a:off x="852488" y="1698625"/>
            <a:ext cx="7704137" cy="2308225"/>
            <a:chOff x="338120" y="1586536"/>
            <a:chExt cx="8017555" cy="1744453"/>
          </a:xfrm>
        </p:grpSpPr>
        <p:pic>
          <p:nvPicPr>
            <p:cNvPr id="46087" name="Picture 8"/>
            <p:cNvPicPr>
              <a:picLocks noChangeAspect="1" noChangeArrowheads="1"/>
            </p:cNvPicPr>
            <p:nvPr/>
          </p:nvPicPr>
          <p:blipFill>
            <a:blip r:embed="rId3">
              <a:extLst>
                <a:ext uri="{28A0092B-C50C-407E-A947-70E740481C1C}">
                  <a14:useLocalDpi xmlns:a14="http://schemas.microsoft.com/office/drawing/2010/main" val="0"/>
                </a:ext>
              </a:extLst>
            </a:blip>
            <a:srcRect t="29662" b="34410"/>
            <a:stretch>
              <a:fillRect/>
            </a:stretch>
          </p:blipFill>
          <p:spPr bwMode="auto">
            <a:xfrm>
              <a:off x="338120" y="1586536"/>
              <a:ext cx="8011646" cy="1744453"/>
            </a:xfrm>
            <a:prstGeom prst="rect">
              <a:avLst/>
            </a:prstGeom>
            <a:noFill/>
            <a:ln w="57150" algn="ctr">
              <a:solidFill>
                <a:srgbClr val="FFFFFF"/>
              </a:solidFill>
              <a:round/>
              <a:headEnd/>
              <a:tailEnd/>
            </a:ln>
            <a:extLst>
              <a:ext uri="{909E8E84-426E-40DD-AFC4-6F175D3DCCD1}">
                <a14:hiddenFill xmlns:a14="http://schemas.microsoft.com/office/drawing/2010/main">
                  <a:solidFill>
                    <a:srgbClr val="FFFFFF"/>
                  </a:solidFill>
                </a14:hiddenFill>
              </a:ext>
            </a:extLst>
          </p:spPr>
        </p:pic>
        <p:sp>
          <p:nvSpPr>
            <p:cNvPr id="10" name="Text Box 2"/>
            <p:cNvSpPr txBox="1">
              <a:spLocks noChangeArrowheads="1"/>
            </p:cNvSpPr>
            <p:nvPr/>
          </p:nvSpPr>
          <p:spPr bwMode="auto">
            <a:xfrm>
              <a:off x="338120" y="2875080"/>
              <a:ext cx="8017555" cy="455909"/>
            </a:xfrm>
            <a:prstGeom prst="rect">
              <a:avLst/>
            </a:prstGeom>
            <a:solidFill>
              <a:srgbClr val="FFFFFF"/>
            </a:solidFill>
            <a:ln w="28575">
              <a:solidFill>
                <a:sysClr val="window" lastClr="FFFFFF"/>
              </a:solidFill>
              <a:miter lim="800000"/>
              <a:headEnd/>
              <a:tailEnd/>
            </a:ln>
          </p:spPr>
          <p:txBody>
            <a:bodyPr lIns="68580" tIns="34290" rIns="68580" bIns="34290"/>
            <a:lstStyle/>
            <a:p>
              <a:pPr defTabSz="685800" eaLnBrk="1" fontAlgn="auto" hangingPunct="1">
                <a:lnSpc>
                  <a:spcPct val="107000"/>
                </a:lnSpc>
                <a:spcBef>
                  <a:spcPts val="0"/>
                </a:spcBef>
                <a:spcAft>
                  <a:spcPts val="600"/>
                </a:spcAft>
                <a:defRPr/>
              </a:pPr>
              <a:r>
                <a:rPr lang="en-US" sz="1500" i="1" dirty="0">
                  <a:solidFill>
                    <a:srgbClr val="262729"/>
                  </a:solidFill>
                  <a:latin typeface="Tw Cen MT" panose="020B0602020104020603" pitchFamily="34" charset="0"/>
                  <a:ea typeface="Calibri" panose="020F0502020204030204" pitchFamily="34" charset="0"/>
                  <a:cs typeface="Times New Roman" panose="02020603050405020304" pitchFamily="18" charset="0"/>
                </a:rPr>
                <a:t>NACOG Head Start Color Me Healthy Training. August 2018. Flagstaff, AZ.</a:t>
              </a:r>
              <a:endParaRPr lang="en-US" sz="13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TextBox 3"/>
          <p:cNvSpPr txBox="1"/>
          <p:nvPr/>
        </p:nvSpPr>
        <p:spPr>
          <a:xfrm>
            <a:off x="744538" y="4187825"/>
            <a:ext cx="7920037" cy="2308225"/>
          </a:xfrm>
          <a:prstGeom prst="rect">
            <a:avLst/>
          </a:prstGeom>
          <a:noFill/>
        </p:spPr>
        <p:txBody>
          <a:bodyPr>
            <a:spAutoFit/>
          </a:bodyPr>
          <a:lstStyle/>
          <a:p>
            <a:pPr defTabSz="685800" eaLnBrk="1" fontAlgn="auto" hangingPunct="1">
              <a:spcBef>
                <a:spcPts val="0"/>
              </a:spcBef>
              <a:spcAft>
                <a:spcPts val="0"/>
              </a:spcAft>
              <a:defRPr/>
            </a:pPr>
            <a:r>
              <a:rPr lang="en-US" sz="2400" dirty="0">
                <a:solidFill>
                  <a:prstClr val="white"/>
                </a:solidFill>
                <a:latin typeface="Calibri"/>
                <a:cs typeface="+mn-cs"/>
              </a:rPr>
              <a:t>“We collaborated with SNAP-Ed Local Implementing Agencies (LIAs) from each county. Together, we developed an in-person training and two follow-up webinars for all Head Start lunch aides on the Color Me Healthy curriculum…NACOG is now requiring all lunch aides to conduct and report on [Color Me Healthy] nutrition education activities every month.”</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11413" y="1719263"/>
            <a:ext cx="4411662" cy="2287587"/>
          </a:xfrm>
          <a:prstGeom prst="rect">
            <a:avLst/>
          </a:prstGeom>
          <a:solidFill>
            <a:srgbClr val="00A1E5"/>
          </a:solidFill>
          <a:ln w="50800">
            <a:solidFill>
              <a:srgbClr val="FFFFFF"/>
            </a:solidFill>
            <a:miter lim="800000"/>
            <a:headEnd/>
            <a:tailEnd/>
          </a:ln>
        </p:spPr>
      </p:pic>
      <p:sp>
        <p:nvSpPr>
          <p:cNvPr id="8" name="TextBox 7"/>
          <p:cNvSpPr txBox="1"/>
          <p:nvPr/>
        </p:nvSpPr>
        <p:spPr>
          <a:xfrm>
            <a:off x="749300" y="307975"/>
            <a:ext cx="7777163" cy="1108075"/>
          </a:xfrm>
          <a:prstGeom prst="rect">
            <a:avLst/>
          </a:prstGeom>
          <a:solidFill>
            <a:srgbClr val="2597FF"/>
          </a:solidFill>
        </p:spPr>
        <p:txBody>
          <a:bodyPr>
            <a:spAutoFit/>
          </a:bodyPr>
          <a:lstStyle/>
          <a:p>
            <a:pPr defTabSz="685800" eaLnBrk="1" fontAlgn="auto" hangingPunct="1">
              <a:spcBef>
                <a:spcPts val="0"/>
              </a:spcBef>
              <a:spcAft>
                <a:spcPts val="0"/>
              </a:spcAft>
              <a:defRPr/>
            </a:pPr>
            <a:r>
              <a:rPr lang="en-US" b="1" dirty="0">
                <a:solidFill>
                  <a:prstClr val="white"/>
                </a:solidFill>
                <a:latin typeface="Calibri"/>
                <a:cs typeface="+mn-cs"/>
              </a:rPr>
              <a:t>Community Highlight</a:t>
            </a:r>
          </a:p>
          <a:p>
            <a:pPr defTabSz="685800" eaLnBrk="1" fontAlgn="auto" hangingPunct="1">
              <a:spcBef>
                <a:spcPts val="0"/>
              </a:spcBef>
              <a:spcAft>
                <a:spcPts val="0"/>
              </a:spcAft>
              <a:defRPr/>
            </a:pPr>
            <a:r>
              <a:rPr lang="en-US" sz="2400" b="1" dirty="0">
                <a:solidFill>
                  <a:prstClr val="white"/>
                </a:solidFill>
                <a:latin typeface="Calibri"/>
                <a:cs typeface="+mn-cs"/>
              </a:rPr>
              <a:t>Four SNAP-Ed Local Agencies Collaborate to Support Northern Arizona’s Head Starts</a:t>
            </a:r>
          </a:p>
        </p:txBody>
      </p:sp>
      <p:pic>
        <p:nvPicPr>
          <p:cNvPr id="12" name="Picture 11" descr="&lt;strong&gt;Confetti PNG&lt;/strong&gt; Transparent Images | &lt;strong&gt;PNG&lt;/strong&gt; All"/>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4788" y="-123825"/>
            <a:ext cx="93599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90"/>
          <p:cNvSpPr>
            <a:spLocks noGrp="1" noChangeArrowheads="1"/>
          </p:cNvSpPr>
          <p:nvPr>
            <p:ph type="ctrTitle"/>
          </p:nvPr>
        </p:nvSpPr>
        <p:spPr>
          <a:xfrm>
            <a:off x="468313" y="4652963"/>
            <a:ext cx="8351837" cy="792162"/>
          </a:xfrm>
        </p:spPr>
        <p:txBody>
          <a:bodyPr anchor="ctr"/>
          <a:lstStyle/>
          <a:p>
            <a:pPr eaLnBrk="1" hangingPunct="1"/>
            <a:r>
              <a:rPr lang="es-UY" altLang="en-US" sz="3200" b="1" dirty="0" err="1">
                <a:solidFill>
                  <a:srgbClr val="0070C0"/>
                </a:solidFill>
              </a:rPr>
              <a:t>Food</a:t>
            </a:r>
            <a:r>
              <a:rPr lang="es-UY" altLang="en-US" sz="3200" b="1" dirty="0">
                <a:solidFill>
                  <a:srgbClr val="0070C0"/>
                </a:solidFill>
              </a:rPr>
              <a:t> </a:t>
            </a:r>
            <a:r>
              <a:rPr lang="es-UY" altLang="en-US" sz="3200" b="1" dirty="0" err="1">
                <a:solidFill>
                  <a:srgbClr val="0070C0"/>
                </a:solidFill>
              </a:rPr>
              <a:t>Systems</a:t>
            </a:r>
            <a:r>
              <a:rPr lang="es-UY" altLang="en-US" sz="3200" b="1" dirty="0">
                <a:solidFill>
                  <a:srgbClr val="0070C0"/>
                </a:solidFill>
              </a:rPr>
              <a:t> </a:t>
            </a:r>
            <a:r>
              <a:rPr lang="es-UY" altLang="en-US" sz="3200" b="1" dirty="0" err="1">
                <a:solidFill>
                  <a:srgbClr val="0070C0"/>
                </a:solidFill>
              </a:rPr>
              <a:t>Coalition</a:t>
            </a:r>
            <a:r>
              <a:rPr lang="es-UY" altLang="en-US" sz="3200" b="1" dirty="0">
                <a:solidFill>
                  <a:srgbClr val="0070C0"/>
                </a:solidFill>
              </a:rPr>
              <a:t> </a:t>
            </a:r>
            <a:r>
              <a:rPr lang="es-UY" altLang="en-US" sz="3200" b="1" dirty="0" err="1">
                <a:solidFill>
                  <a:srgbClr val="0070C0"/>
                </a:solidFill>
              </a:rPr>
              <a:t>Assessment</a:t>
            </a:r>
            <a:endParaRPr lang="es-ES" altLang="en-US" sz="3200" b="1" dirty="0">
              <a:solidFill>
                <a:srgbClr val="0070C0"/>
              </a:solidFill>
            </a:endParaRPr>
          </a:p>
        </p:txBody>
      </p:sp>
      <p:sp>
        <p:nvSpPr>
          <p:cNvPr id="5" name="Rectangle 91"/>
          <p:cNvSpPr txBox="1">
            <a:spLocks noChangeArrowheads="1"/>
          </p:cNvSpPr>
          <p:nvPr/>
        </p:nvSpPr>
        <p:spPr bwMode="auto">
          <a:xfrm>
            <a:off x="755650" y="5470525"/>
            <a:ext cx="76327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400" kern="1200">
                <a:solidFill>
                  <a:schemeClr val="tx1"/>
                </a:solidFill>
                <a:latin typeface="+mn-lt"/>
                <a:ea typeface="+mn-ea"/>
                <a:cs typeface="+mn-cs"/>
              </a:defRPr>
            </a:lvl1pPr>
            <a:lvl2pPr marL="457200" indent="0" algn="ctr" rtl="0" eaLnBrk="0" fontAlgn="base" hangingPunct="0">
              <a:spcBef>
                <a:spcPct val="20000"/>
              </a:spcBef>
              <a:spcAft>
                <a:spcPct val="0"/>
              </a:spcAft>
              <a:buNone/>
              <a:defRPr sz="2000" kern="1200">
                <a:solidFill>
                  <a:schemeClr val="tx1"/>
                </a:solidFill>
                <a:latin typeface="+mn-lt"/>
                <a:ea typeface="+mn-ea"/>
                <a:cs typeface="+mn-cs"/>
              </a:defRPr>
            </a:lvl2pPr>
            <a:lvl3pPr marL="914400" indent="0" algn="ctr" rtl="0" eaLnBrk="0" fontAlgn="base" hangingPunct="0">
              <a:spcBef>
                <a:spcPct val="20000"/>
              </a:spcBef>
              <a:spcAft>
                <a:spcPct val="0"/>
              </a:spcAft>
              <a:buNone/>
              <a:defRPr sz="1800" kern="1200">
                <a:solidFill>
                  <a:schemeClr val="tx1"/>
                </a:solidFill>
                <a:latin typeface="+mn-lt"/>
                <a:ea typeface="+mn-ea"/>
                <a:cs typeface="+mn-cs"/>
              </a:defRPr>
            </a:lvl3pPr>
            <a:lvl4pPr marL="1371600" indent="0" algn="ctr" rtl="0" eaLnBrk="0" fontAlgn="base" hangingPunct="0">
              <a:spcBef>
                <a:spcPct val="20000"/>
              </a:spcBef>
              <a:spcAft>
                <a:spcPct val="0"/>
              </a:spcAft>
              <a:buNone/>
              <a:defRPr sz="1600" kern="1200">
                <a:solidFill>
                  <a:schemeClr val="tx1"/>
                </a:solidFill>
                <a:latin typeface="+mn-lt"/>
                <a:ea typeface="+mn-ea"/>
                <a:cs typeface="+mn-cs"/>
              </a:defRPr>
            </a:lvl4pPr>
            <a:lvl5pPr marL="1828800" indent="0" algn="ctr" rtl="0" eaLnBrk="0" fontAlgn="base" hangingPunct="0">
              <a:spcBef>
                <a:spcPct val="20000"/>
              </a:spcBef>
              <a:spcAft>
                <a:spcPct val="0"/>
              </a:spcAft>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1" hangingPunct="1">
              <a:lnSpc>
                <a:spcPct val="90000"/>
              </a:lnSpc>
            </a:pPr>
            <a:r>
              <a:rPr lang="es-UY" altLang="en-US" b="1">
                <a:solidFill>
                  <a:srgbClr val="0070C0"/>
                </a:solidFill>
              </a:rPr>
              <a:t>Wilder Survey FY16 – FY18 Results</a:t>
            </a:r>
            <a:endParaRPr lang="es-UY" altLang="en-US" b="1" dirty="0">
              <a:solidFill>
                <a:srgbClr val="0070C0"/>
              </a:solidFill>
            </a:endParaRPr>
          </a:p>
        </p:txBody>
      </p:sp>
    </p:spTree>
    <p:extLst>
      <p:ext uri="{BB962C8B-B14F-4D97-AF65-F5344CB8AC3E}">
        <p14:creationId xmlns:p14="http://schemas.microsoft.com/office/powerpoint/2010/main" val="15950147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66418"/>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6D37D4-A08D-45BA-A36E-0CAB8AA6B518}"/>
              </a:ext>
            </a:extLst>
          </p:cNvPr>
          <p:cNvSpPr/>
          <p:nvPr/>
        </p:nvSpPr>
        <p:spPr>
          <a:xfrm>
            <a:off x="3041794" y="4204952"/>
            <a:ext cx="2178278" cy="1536074"/>
          </a:xfrm>
          <a:prstGeom prst="rect">
            <a:avLst/>
          </a:prstGeom>
          <a:solidFill>
            <a:schemeClr val="bg1"/>
          </a:solidFill>
          <a:ln>
            <a:solidFill>
              <a:srgbClr val="AE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B97CA69E-D1B4-4C93-A8F1-B1C6082563CC}"/>
              </a:ext>
            </a:extLst>
          </p:cNvPr>
          <p:cNvSpPr/>
          <p:nvPr/>
        </p:nvSpPr>
        <p:spPr>
          <a:xfrm>
            <a:off x="5418058" y="1217650"/>
            <a:ext cx="2376264" cy="1992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a:extLst>
              <a:ext uri="{FF2B5EF4-FFF2-40B4-BE49-F238E27FC236}">
                <a16:creationId xmlns:a16="http://schemas.microsoft.com/office/drawing/2014/main" id="{C6B85AC0-2AC4-4B54-869B-54100875D662}"/>
              </a:ext>
            </a:extLst>
          </p:cNvPr>
          <p:cNvSpPr/>
          <p:nvPr/>
        </p:nvSpPr>
        <p:spPr>
          <a:xfrm>
            <a:off x="539552" y="1217650"/>
            <a:ext cx="2376264" cy="1992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7171" name="Group 9"/>
          <p:cNvGrpSpPr>
            <a:grpSpLocks/>
          </p:cNvGrpSpPr>
          <p:nvPr/>
        </p:nvGrpSpPr>
        <p:grpSpPr bwMode="auto">
          <a:xfrm>
            <a:off x="-10879" y="57255"/>
            <a:ext cx="9120187" cy="1773238"/>
            <a:chOff x="23983" y="0"/>
            <a:chExt cx="9141301" cy="1924311"/>
          </a:xfrm>
        </p:grpSpPr>
        <p:pic>
          <p:nvPicPr>
            <p:cNvPr id="7174"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83" y="31373"/>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2" name="Diagram 1"/>
          <p:cNvGraphicFramePr/>
          <p:nvPr>
            <p:extLst>
              <p:ext uri="{D42A27DB-BD31-4B8C-83A1-F6EECF244321}">
                <p14:modId xmlns:p14="http://schemas.microsoft.com/office/powerpoint/2010/main" val="2876032603"/>
              </p:ext>
            </p:extLst>
          </p:nvPr>
        </p:nvGraphicFramePr>
        <p:xfrm>
          <a:off x="467544" y="2060848"/>
          <a:ext cx="8208912" cy="32160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172" name="Picture 1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766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356100" y="5260975"/>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2504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539552" y="2060848"/>
          <a:ext cx="8136904"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171" name="Group 9"/>
          <p:cNvGrpSpPr>
            <a:grpSpLocks/>
          </p:cNvGrpSpPr>
          <p:nvPr/>
        </p:nvGrpSpPr>
        <p:grpSpPr bwMode="auto">
          <a:xfrm>
            <a:off x="23813" y="0"/>
            <a:ext cx="9120187" cy="1773238"/>
            <a:chOff x="23983" y="0"/>
            <a:chExt cx="9141301" cy="1924311"/>
          </a:xfrm>
        </p:grpSpPr>
        <p:pic>
          <p:nvPicPr>
            <p:cNvPr id="7174" name="Picture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983" y="31373"/>
              <a:ext cx="4548017"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0"/>
              <a:ext cx="4593284" cy="189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72" name="Picture 1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588"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356100" y="5276850"/>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C713D80D-0F94-4F37-B707-0C5DE18F57C6}"/>
                                            </p:graphicEl>
                                          </p:spTgt>
                                        </p:tgtEl>
                                        <p:attrNameLst>
                                          <p:attrName>style.visibility</p:attrName>
                                        </p:attrNameLst>
                                      </p:cBhvr>
                                      <p:to>
                                        <p:strVal val="visible"/>
                                      </p:to>
                                    </p:set>
                                    <p:animEffect transition="in" filter="fade">
                                      <p:cBhvr>
                                        <p:cTn id="7" dur="1000"/>
                                        <p:tgtEl>
                                          <p:spTgt spid="2">
                                            <p:graphicEl>
                                              <a:dgm id="{C713D80D-0F94-4F37-B707-0C5DE18F57C6}"/>
                                            </p:graphicEl>
                                          </p:spTgt>
                                        </p:tgtEl>
                                      </p:cBhvr>
                                    </p:animEffect>
                                    <p:anim calcmode="lin" valueType="num">
                                      <p:cBhvr>
                                        <p:cTn id="8" dur="1000" fill="hold"/>
                                        <p:tgtEl>
                                          <p:spTgt spid="2">
                                            <p:graphicEl>
                                              <a:dgm id="{C713D80D-0F94-4F37-B707-0C5DE18F57C6}"/>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C713D80D-0F94-4F37-B707-0C5DE18F57C6}"/>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graphicEl>
                                              <a:dgm id="{6491B74D-6CF3-4A6D-94BD-F7408DF5973C}"/>
                                            </p:graphicEl>
                                          </p:spTgt>
                                        </p:tgtEl>
                                        <p:attrNameLst>
                                          <p:attrName>style.visibility</p:attrName>
                                        </p:attrNameLst>
                                      </p:cBhvr>
                                      <p:to>
                                        <p:strVal val="visible"/>
                                      </p:to>
                                    </p:set>
                                    <p:animEffect transition="in" filter="fade">
                                      <p:cBhvr>
                                        <p:cTn id="12" dur="1000"/>
                                        <p:tgtEl>
                                          <p:spTgt spid="2">
                                            <p:graphicEl>
                                              <a:dgm id="{6491B74D-6CF3-4A6D-94BD-F7408DF5973C}"/>
                                            </p:graphicEl>
                                          </p:spTgt>
                                        </p:tgtEl>
                                      </p:cBhvr>
                                    </p:animEffect>
                                    <p:anim calcmode="lin" valueType="num">
                                      <p:cBhvr>
                                        <p:cTn id="13" dur="1000" fill="hold"/>
                                        <p:tgtEl>
                                          <p:spTgt spid="2">
                                            <p:graphicEl>
                                              <a:dgm id="{6491B74D-6CF3-4A6D-94BD-F7408DF5973C}"/>
                                            </p:graphicEl>
                                          </p:spTgt>
                                        </p:tgtEl>
                                        <p:attrNameLst>
                                          <p:attrName>ppt_x</p:attrName>
                                        </p:attrNameLst>
                                      </p:cBhvr>
                                      <p:tavLst>
                                        <p:tav tm="0">
                                          <p:val>
                                            <p:strVal val="#ppt_x"/>
                                          </p:val>
                                        </p:tav>
                                        <p:tav tm="100000">
                                          <p:val>
                                            <p:strVal val="#ppt_x"/>
                                          </p:val>
                                        </p:tav>
                                      </p:tavLst>
                                    </p:anim>
                                    <p:anim calcmode="lin" valueType="num">
                                      <p:cBhvr>
                                        <p:cTn id="14" dur="1000" fill="hold"/>
                                        <p:tgtEl>
                                          <p:spTgt spid="2">
                                            <p:graphicEl>
                                              <a:dgm id="{6491B74D-6CF3-4A6D-94BD-F7408DF5973C}"/>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graphicEl>
                                              <a:dgm id="{FE2F6810-1FC6-4163-B9C7-DAAD21F111DB}"/>
                                            </p:graphicEl>
                                          </p:spTgt>
                                        </p:tgtEl>
                                        <p:attrNameLst>
                                          <p:attrName>style.visibility</p:attrName>
                                        </p:attrNameLst>
                                      </p:cBhvr>
                                      <p:to>
                                        <p:strVal val="visible"/>
                                      </p:to>
                                    </p:set>
                                    <p:animEffect transition="in" filter="fade">
                                      <p:cBhvr>
                                        <p:cTn id="19" dur="1000"/>
                                        <p:tgtEl>
                                          <p:spTgt spid="2">
                                            <p:graphicEl>
                                              <a:dgm id="{FE2F6810-1FC6-4163-B9C7-DAAD21F111DB}"/>
                                            </p:graphicEl>
                                          </p:spTgt>
                                        </p:tgtEl>
                                      </p:cBhvr>
                                    </p:animEffect>
                                    <p:anim calcmode="lin" valueType="num">
                                      <p:cBhvr>
                                        <p:cTn id="20" dur="1000" fill="hold"/>
                                        <p:tgtEl>
                                          <p:spTgt spid="2">
                                            <p:graphicEl>
                                              <a:dgm id="{FE2F6810-1FC6-4163-B9C7-DAAD21F111DB}"/>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FE2F6810-1FC6-4163-B9C7-DAAD21F111DB}"/>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
                                            <p:graphicEl>
                                              <a:dgm id="{F04EC575-5EE0-45AC-9996-3A65C8651E10}"/>
                                            </p:graphicEl>
                                          </p:spTgt>
                                        </p:tgtEl>
                                        <p:attrNameLst>
                                          <p:attrName>style.visibility</p:attrName>
                                        </p:attrNameLst>
                                      </p:cBhvr>
                                      <p:to>
                                        <p:strVal val="visible"/>
                                      </p:to>
                                    </p:set>
                                    <p:animEffect transition="in" filter="fade">
                                      <p:cBhvr>
                                        <p:cTn id="24" dur="1000"/>
                                        <p:tgtEl>
                                          <p:spTgt spid="2">
                                            <p:graphicEl>
                                              <a:dgm id="{F04EC575-5EE0-45AC-9996-3A65C8651E10}"/>
                                            </p:graphicEl>
                                          </p:spTgt>
                                        </p:tgtEl>
                                      </p:cBhvr>
                                    </p:animEffect>
                                    <p:anim calcmode="lin" valueType="num">
                                      <p:cBhvr>
                                        <p:cTn id="25" dur="1000" fill="hold"/>
                                        <p:tgtEl>
                                          <p:spTgt spid="2">
                                            <p:graphicEl>
                                              <a:dgm id="{F04EC575-5EE0-45AC-9996-3A65C8651E10}"/>
                                            </p:graphicEl>
                                          </p:spTgt>
                                        </p:tgtEl>
                                        <p:attrNameLst>
                                          <p:attrName>ppt_x</p:attrName>
                                        </p:attrNameLst>
                                      </p:cBhvr>
                                      <p:tavLst>
                                        <p:tav tm="0">
                                          <p:val>
                                            <p:strVal val="#ppt_x"/>
                                          </p:val>
                                        </p:tav>
                                        <p:tav tm="100000">
                                          <p:val>
                                            <p:strVal val="#ppt_x"/>
                                          </p:val>
                                        </p:tav>
                                      </p:tavLst>
                                    </p:anim>
                                    <p:anim calcmode="lin" valueType="num">
                                      <p:cBhvr>
                                        <p:cTn id="26" dur="1000" fill="hold"/>
                                        <p:tgtEl>
                                          <p:spTgt spid="2">
                                            <p:graphicEl>
                                              <a:dgm id="{F04EC575-5EE0-45AC-9996-3A65C8651E10}"/>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graphicEl>
                                              <a:dgm id="{9D874B65-C7F3-432E-854C-F823EF071A31}"/>
                                            </p:graphicEl>
                                          </p:spTgt>
                                        </p:tgtEl>
                                        <p:attrNameLst>
                                          <p:attrName>style.visibility</p:attrName>
                                        </p:attrNameLst>
                                      </p:cBhvr>
                                      <p:to>
                                        <p:strVal val="visible"/>
                                      </p:to>
                                    </p:set>
                                    <p:animEffect transition="in" filter="fade">
                                      <p:cBhvr>
                                        <p:cTn id="31" dur="1000"/>
                                        <p:tgtEl>
                                          <p:spTgt spid="2">
                                            <p:graphicEl>
                                              <a:dgm id="{9D874B65-C7F3-432E-854C-F823EF071A31}"/>
                                            </p:graphicEl>
                                          </p:spTgt>
                                        </p:tgtEl>
                                      </p:cBhvr>
                                    </p:animEffect>
                                    <p:anim calcmode="lin" valueType="num">
                                      <p:cBhvr>
                                        <p:cTn id="32" dur="1000" fill="hold"/>
                                        <p:tgtEl>
                                          <p:spTgt spid="2">
                                            <p:graphicEl>
                                              <a:dgm id="{9D874B65-C7F3-432E-854C-F823EF071A31}"/>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9D874B65-C7F3-432E-854C-F823EF071A31}"/>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
                                            <p:graphicEl>
                                              <a:dgm id="{E39D9CE9-7C05-4E59-893A-AE176FDFCC0E}"/>
                                            </p:graphicEl>
                                          </p:spTgt>
                                        </p:tgtEl>
                                        <p:attrNameLst>
                                          <p:attrName>style.visibility</p:attrName>
                                        </p:attrNameLst>
                                      </p:cBhvr>
                                      <p:to>
                                        <p:strVal val="visible"/>
                                      </p:to>
                                    </p:set>
                                    <p:animEffect transition="in" filter="fade">
                                      <p:cBhvr>
                                        <p:cTn id="36" dur="1000"/>
                                        <p:tgtEl>
                                          <p:spTgt spid="2">
                                            <p:graphicEl>
                                              <a:dgm id="{E39D9CE9-7C05-4E59-893A-AE176FDFCC0E}"/>
                                            </p:graphicEl>
                                          </p:spTgt>
                                        </p:tgtEl>
                                      </p:cBhvr>
                                    </p:animEffect>
                                    <p:anim calcmode="lin" valueType="num">
                                      <p:cBhvr>
                                        <p:cTn id="37" dur="1000" fill="hold"/>
                                        <p:tgtEl>
                                          <p:spTgt spid="2">
                                            <p:graphicEl>
                                              <a:dgm id="{E39D9CE9-7C05-4E59-893A-AE176FDFCC0E}"/>
                                            </p:graphicEl>
                                          </p:spTgt>
                                        </p:tgtEl>
                                        <p:attrNameLst>
                                          <p:attrName>ppt_x</p:attrName>
                                        </p:attrNameLst>
                                      </p:cBhvr>
                                      <p:tavLst>
                                        <p:tav tm="0">
                                          <p:val>
                                            <p:strVal val="#ppt_x"/>
                                          </p:val>
                                        </p:tav>
                                        <p:tav tm="100000">
                                          <p:val>
                                            <p:strVal val="#ppt_x"/>
                                          </p:val>
                                        </p:tav>
                                      </p:tavLst>
                                    </p:anim>
                                    <p:anim calcmode="lin" valueType="num">
                                      <p:cBhvr>
                                        <p:cTn id="38" dur="1000" fill="hold"/>
                                        <p:tgtEl>
                                          <p:spTgt spid="2">
                                            <p:graphicEl>
                                              <a:dgm id="{E39D9CE9-7C05-4E59-893A-AE176FDFCC0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166418"/>
        </a:solidFill>
        <a:effectLst/>
      </p:bgPr>
    </p:bg>
    <p:spTree>
      <p:nvGrpSpPr>
        <p:cNvPr id="1" name=""/>
        <p:cNvGrpSpPr/>
        <p:nvPr/>
      </p:nvGrpSpPr>
      <p:grpSpPr>
        <a:xfrm>
          <a:off x="0" y="0"/>
          <a:ext cx="0" cy="0"/>
          <a:chOff x="0" y="0"/>
          <a:chExt cx="0" cy="0"/>
        </a:xfrm>
      </p:grpSpPr>
      <p:graphicFrame>
        <p:nvGraphicFramePr>
          <p:cNvPr id="19" name="Table 18"/>
          <p:cNvGraphicFramePr>
            <a:graphicFrameLocks noGrp="1"/>
          </p:cNvGraphicFramePr>
          <p:nvPr>
            <p:extLst>
              <p:ext uri="{D42A27DB-BD31-4B8C-83A1-F6EECF244321}">
                <p14:modId xmlns:p14="http://schemas.microsoft.com/office/powerpoint/2010/main" val="1244549509"/>
              </p:ext>
            </p:extLst>
          </p:nvPr>
        </p:nvGraphicFramePr>
        <p:xfrm>
          <a:off x="215010" y="3287649"/>
          <a:ext cx="8841340" cy="2831342"/>
        </p:xfrm>
        <a:graphic>
          <a:graphicData uri="http://schemas.openxmlformats.org/drawingml/2006/table">
            <a:tbl>
              <a:tblPr firstRow="1" bandRow="1">
                <a:tableStyleId>{7E9639D4-E3E2-4D34-9284-5A2195B3D0D7}</a:tableStyleId>
              </a:tblPr>
              <a:tblGrid>
                <a:gridCol w="2998559">
                  <a:extLst>
                    <a:ext uri="{9D8B030D-6E8A-4147-A177-3AD203B41FA5}">
                      <a16:colId xmlns:a16="http://schemas.microsoft.com/office/drawing/2014/main" val="3432782288"/>
                    </a:ext>
                  </a:extLst>
                </a:gridCol>
                <a:gridCol w="1933466">
                  <a:extLst>
                    <a:ext uri="{9D8B030D-6E8A-4147-A177-3AD203B41FA5}">
                      <a16:colId xmlns:a16="http://schemas.microsoft.com/office/drawing/2014/main" val="3483531535"/>
                    </a:ext>
                  </a:extLst>
                </a:gridCol>
                <a:gridCol w="1851007">
                  <a:extLst>
                    <a:ext uri="{9D8B030D-6E8A-4147-A177-3AD203B41FA5}">
                      <a16:colId xmlns:a16="http://schemas.microsoft.com/office/drawing/2014/main" val="4171431835"/>
                    </a:ext>
                  </a:extLst>
                </a:gridCol>
                <a:gridCol w="2058308">
                  <a:extLst>
                    <a:ext uri="{9D8B030D-6E8A-4147-A177-3AD203B41FA5}">
                      <a16:colId xmlns:a16="http://schemas.microsoft.com/office/drawing/2014/main" val="398237422"/>
                    </a:ext>
                  </a:extLst>
                </a:gridCol>
              </a:tblGrid>
              <a:tr h="1264600">
                <a:tc>
                  <a:txBody>
                    <a:bodyPr/>
                    <a:lstStyle/>
                    <a:p>
                      <a:endParaRPr lang="en-US" sz="1000" dirty="0"/>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improved</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p>
                  </a:txBody>
                  <a:tcPr marL="68580" marR="68580" marT="34290" marB="34290" anchor="b">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CC00"/>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stayed the same</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solidFill>
                          <a:srgbClr val="AEAAAA"/>
                        </a:solidFill>
                      </a:endParaRPr>
                    </a:p>
                  </a:txBody>
                  <a:tcPr marL="68580" marR="68580" marT="34290" marB="34290" anchor="b">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mn-lt"/>
                          <a:ea typeface="Calibri" panose="020F0502020204030204" pitchFamily="34" charset="0"/>
                          <a:cs typeface="Calibri" panose="020F0502020204030204" pitchFamily="34" charset="0"/>
                        </a:rPr>
                        <a:t>Responses worsened</a:t>
                      </a:r>
                      <a:endParaRPr kumimoji="0" lang="en-US" sz="2100" b="0" i="0" u="none" strike="noStrike" kern="1200" cap="none" spc="0" normalizeH="0" baseline="0" noProof="0" dirty="0">
                        <a:ln>
                          <a:noFill/>
                        </a:ln>
                        <a:solidFill>
                          <a:srgbClr val="262729"/>
                        </a:solidFill>
                        <a:effectLst/>
                        <a:uLnTx/>
                        <a:uFillTx/>
                        <a:latin typeface="+mn-lt"/>
                        <a:ea typeface="Calibri" panose="020F0502020204030204" pitchFamily="34" charset="0"/>
                        <a:cs typeface="Times New Roman" panose="02020603050405020304" pitchFamily="18" charset="0"/>
                      </a:endParaRPr>
                    </a:p>
                    <a:p>
                      <a:endParaRPr lang="en-US" sz="1000" dirty="0"/>
                    </a:p>
                  </a:txBody>
                  <a:tcPr marL="68580" marR="68580" marT="34290" marB="34290" anchor="b">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842000987"/>
                  </a:ext>
                </a:extLst>
              </a:tr>
              <a:tr h="389813">
                <a:tc>
                  <a:txBody>
                    <a:bodyPr/>
                    <a:lstStyle/>
                    <a:p>
                      <a:pPr marL="0" marR="0" lvl="0" indent="0" algn="r" defTabSz="914400" rtl="0" eaLnBrk="1" fontAlgn="auto" latinLnBrk="0" hangingPunct="1">
                        <a:lnSpc>
                          <a:spcPct val="107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mn-lt"/>
                          <a:ea typeface="Calibri" panose="020F0502020204030204" pitchFamily="34" charset="0"/>
                          <a:cs typeface="Calibri" panose="020F0502020204030204" pitchFamily="34" charset="0"/>
                        </a:rPr>
                        <a:t>Unique purpose*</a:t>
                      </a:r>
                      <a:endParaRPr kumimoji="0" lang="en-US" sz="1800" b="0"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53%</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CC00"/>
                    </a:solidFill>
                  </a:tcPr>
                </a:tc>
                <a:tc>
                  <a:txBody>
                    <a:bodyPr/>
                    <a:lstStyle/>
                    <a:p>
                      <a:pPr algn="ctr"/>
                      <a:r>
                        <a:rPr lang="en-US" sz="1800" dirty="0">
                          <a:solidFill>
                            <a:schemeClr val="bg1"/>
                          </a:solidFill>
                        </a:rPr>
                        <a:t>30.5%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16.5%</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125936205"/>
                  </a:ext>
                </a:extLst>
              </a:tr>
              <a:tr h="368583">
                <a:tc>
                  <a:txBody>
                    <a:bodyPr/>
                    <a:lstStyle/>
                    <a:p>
                      <a:pPr algn="r"/>
                      <a:r>
                        <a:rPr kumimoji="0" lang="en-US" sz="1800" b="0" i="0" u="none" strike="noStrike" kern="1200" cap="none" spc="0" normalizeH="0" baseline="0" noProof="0" dirty="0">
                          <a:ln>
                            <a:noFill/>
                          </a:ln>
                          <a:solidFill>
                            <a:schemeClr val="bg1"/>
                          </a:solidFill>
                          <a:effectLst/>
                          <a:uLnTx/>
                          <a:uFillTx/>
                          <a:latin typeface="+mn-lt"/>
                          <a:ea typeface="Calibri" panose="020F0502020204030204" pitchFamily="34" charset="0"/>
                          <a:cs typeface="Calibri" panose="020F0502020204030204" pitchFamily="34" charset="0"/>
                        </a:rPr>
                        <a:t>History of Collaboration</a:t>
                      </a:r>
                      <a:endParaRPr lang="en-US" sz="1800" dirty="0">
                        <a:solidFill>
                          <a:schemeClr val="bg1"/>
                        </a:solidFill>
                      </a:endParaRP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53%</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CC00"/>
                    </a:solidFill>
                  </a:tcPr>
                </a:tc>
                <a:tc>
                  <a:txBody>
                    <a:bodyPr/>
                    <a:lstStyle/>
                    <a:p>
                      <a:pPr algn="ctr"/>
                      <a:r>
                        <a:rPr lang="en-US" sz="1800" dirty="0">
                          <a:solidFill>
                            <a:schemeClr val="bg1"/>
                          </a:solidFill>
                        </a:rPr>
                        <a:t>19%</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28%</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530617236"/>
                  </a:ext>
                </a:extLst>
              </a:tr>
              <a:tr h="439763">
                <a:tc>
                  <a:txBody>
                    <a:bodyPr/>
                    <a:lstStyle/>
                    <a:p>
                      <a:pPr algn="r"/>
                      <a:r>
                        <a:rPr lang="en-US" sz="1800" dirty="0">
                          <a:solidFill>
                            <a:schemeClr val="bg1"/>
                          </a:solidFill>
                        </a:rPr>
                        <a:t>Pace of Development</a:t>
                      </a: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30.5%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CC00"/>
                    </a:solidFill>
                  </a:tcPr>
                </a:tc>
                <a:tc>
                  <a:txBody>
                    <a:bodyPr/>
                    <a:lstStyle/>
                    <a:p>
                      <a:pPr algn="ctr"/>
                      <a:r>
                        <a:rPr lang="en-US" sz="1800" dirty="0">
                          <a:solidFill>
                            <a:schemeClr val="bg1"/>
                          </a:solidFill>
                        </a:rPr>
                        <a:t>19.5%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50%</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647383312"/>
                  </a:ext>
                </a:extLst>
              </a:tr>
              <a:tr h="368583">
                <a:tc>
                  <a:txBody>
                    <a:bodyPr/>
                    <a:lstStyle/>
                    <a:p>
                      <a:pPr algn="r"/>
                      <a:r>
                        <a:rPr lang="en-US" sz="1800" dirty="0">
                          <a:solidFill>
                            <a:schemeClr val="bg1"/>
                          </a:solidFill>
                        </a:rPr>
                        <a:t>Stake in Process/Outcome</a:t>
                      </a:r>
                    </a:p>
                  </a:txBody>
                  <a:tcPr marL="68580" marR="68580" marT="34290" marB="34290">
                    <a:lnL w="9525" cap="flat" cmpd="sng" algn="ctr">
                      <a:noFill/>
                      <a:prstDash val="solid"/>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pPr algn="ctr"/>
                      <a:r>
                        <a:rPr lang="en-US" sz="1800" dirty="0">
                          <a:solidFill>
                            <a:schemeClr val="bg1"/>
                          </a:solidFill>
                        </a:rPr>
                        <a:t>33.5%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CC00"/>
                    </a:solidFill>
                  </a:tcPr>
                </a:tc>
                <a:tc>
                  <a:txBody>
                    <a:bodyPr/>
                    <a:lstStyle/>
                    <a:p>
                      <a:pPr algn="ctr"/>
                      <a:r>
                        <a:rPr lang="en-US" sz="1800" dirty="0">
                          <a:solidFill>
                            <a:schemeClr val="bg1"/>
                          </a:solidFill>
                        </a:rPr>
                        <a:t>16.5%</a:t>
                      </a:r>
                    </a:p>
                  </a:txBody>
                  <a:tcPr marL="68580" marR="68580" marT="34290" marB="34290">
                    <a:lnL>
                      <a:noFill/>
                    </a:lnL>
                    <a:lnR>
                      <a:noFill/>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AEAAAA"/>
                    </a:solidFill>
                  </a:tcPr>
                </a:tc>
                <a:tc>
                  <a:txBody>
                    <a:bodyPr/>
                    <a:lstStyle/>
                    <a:p>
                      <a:pPr algn="ctr"/>
                      <a:r>
                        <a:rPr lang="en-US" sz="1800" dirty="0">
                          <a:solidFill>
                            <a:schemeClr val="bg1"/>
                          </a:solidFill>
                        </a:rPr>
                        <a:t>50%</a:t>
                      </a:r>
                    </a:p>
                  </a:txBody>
                  <a:tcPr marL="68580" marR="68580" marT="34290" marB="34290">
                    <a:lnL>
                      <a:noFill/>
                    </a:lnL>
                    <a:lnR w="9525" cap="flat" cmpd="sng" algn="ctr">
                      <a:noFill/>
                      <a:prstDash val="solid"/>
                    </a:lnR>
                    <a:lnT w="9525" cap="flat" cmpd="sng" algn="ctr">
                      <a:noFill/>
                      <a:prstDash val="solid"/>
                    </a:lnT>
                    <a:lnB w="9525" cap="flat" cmpd="sng" algn="ctr">
                      <a:noFill/>
                      <a:prstDash val="soli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2327741442"/>
                  </a:ext>
                </a:extLst>
              </a:tr>
            </a:tbl>
          </a:graphicData>
        </a:graphic>
      </p:graphicFrame>
      <p:pic>
        <p:nvPicPr>
          <p:cNvPr id="15" name="Picture 8" descr="&lt;strong&gt;Confetti PNG&lt;/strong&gt; Transparent Images | &lt;strong&gt;PNG&lt;/strong&gt; All">
            <a:extLst>
              <a:ext uri="{FF2B5EF4-FFF2-40B4-BE49-F238E27FC236}">
                <a16:creationId xmlns:a16="http://schemas.microsoft.com/office/drawing/2014/main" id="{F63C4681-680B-4AF0-BCB8-9F650CFE790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3460"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lt;strong&gt;Confetti PNG&lt;/strong&gt; Transparent Images | &lt;strong&gt;PNG&lt;/strong&gt; All">
            <a:extLst>
              <a:ext uri="{FF2B5EF4-FFF2-40B4-BE49-F238E27FC236}">
                <a16:creationId xmlns:a16="http://schemas.microsoft.com/office/drawing/2014/main" id="{F9F76379-BF93-460C-816F-7E74B8BB2B2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731"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lt;strong&gt;Confetti PNG&lt;/strong&gt; Transparent Images | &lt;strong&gt;PNG&lt;/strong&gt; All">
            <a:extLst>
              <a:ext uri="{FF2B5EF4-FFF2-40B4-BE49-F238E27FC236}">
                <a16:creationId xmlns:a16="http://schemas.microsoft.com/office/drawing/2014/main" id="{41AB893C-B3B8-445A-9804-BDD47CEC5F4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74"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39723" y="6452925"/>
            <a:ext cx="1165860" cy="274320"/>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r>
              <a:rPr lang="en-US" dirty="0">
                <a:solidFill>
                  <a:prstClr val="black"/>
                </a:solidFill>
                <a:latin typeface="Calibri"/>
              </a:rPr>
              <a:t>*p≤ 0.05</a:t>
            </a:r>
          </a:p>
        </p:txBody>
      </p:sp>
      <p:sp>
        <p:nvSpPr>
          <p:cNvPr id="10" name="TextBox 9"/>
          <p:cNvSpPr txBox="1"/>
          <p:nvPr/>
        </p:nvSpPr>
        <p:spPr>
          <a:xfrm>
            <a:off x="411442" y="549854"/>
            <a:ext cx="8101654" cy="1200329"/>
          </a:xfrm>
          <a:prstGeom prst="rect">
            <a:avLst/>
          </a:prstGeom>
          <a:solidFill>
            <a:srgbClr val="166418"/>
          </a:solidFill>
          <a:ln>
            <a:noFill/>
          </a:ln>
        </p:spPr>
        <p:txBody>
          <a:bodyPr wrap="square" rtlCol="0">
            <a:spAutoFit/>
          </a:bodyPr>
          <a:lstStyle/>
          <a:p>
            <a:pPr algn="ctr" defTabSz="685800" eaLnBrk="1" fontAlgn="auto" hangingPunct="1">
              <a:spcBef>
                <a:spcPts val="0"/>
              </a:spcBef>
              <a:spcAft>
                <a:spcPts val="0"/>
              </a:spcAft>
              <a:defRPr/>
            </a:pPr>
            <a:r>
              <a:rPr lang="en-US" sz="3600" b="1" dirty="0">
                <a:solidFill>
                  <a:prstClr val="white"/>
                </a:solidFill>
                <a:latin typeface="Calibri"/>
                <a:cs typeface="+mn-cs"/>
              </a:rPr>
              <a:t>Coalition members thought these factors changed most over two years</a:t>
            </a:r>
            <a:r>
              <a:rPr lang="en-US" sz="2100" b="1" dirty="0">
                <a:solidFill>
                  <a:prstClr val="white"/>
                </a:solidFill>
                <a:latin typeface="Calibri"/>
                <a:cs typeface="+mn-cs"/>
              </a:rPr>
              <a:t>.</a:t>
            </a:r>
          </a:p>
        </p:txBody>
      </p:sp>
      <p:sp>
        <p:nvSpPr>
          <p:cNvPr id="14" name="Rectangle 13"/>
          <p:cNvSpPr/>
          <p:nvPr/>
        </p:nvSpPr>
        <p:spPr>
          <a:xfrm>
            <a:off x="338582" y="3057829"/>
            <a:ext cx="213520" cy="219291"/>
          </a:xfrm>
          <a:prstGeom prst="rect">
            <a:avLst/>
          </a:prstGeom>
        </p:spPr>
        <p:txBody>
          <a:bodyPr wrap="none">
            <a:spAutoFit/>
          </a:bodyPr>
          <a:lstStyle/>
          <a:p>
            <a:pPr defTabSz="685800" eaLnBrk="1" fontAlgn="auto" hangingPunct="1">
              <a:spcBef>
                <a:spcPts val="0"/>
              </a:spcBef>
              <a:spcAft>
                <a:spcPts val="0"/>
              </a:spcAft>
              <a:defRPr/>
            </a:pPr>
            <a:r>
              <a:rPr lang="en-US" sz="825" b="1" dirty="0">
                <a:solidFill>
                  <a:srgbClr val="262729"/>
                </a:solidFill>
                <a:latin typeface="Tw Cen MT" panose="020B0602020104020603" pitchFamily="34" charset="0"/>
                <a:ea typeface="Calibri" panose="020F0502020204030204" pitchFamily="34" charset="0"/>
                <a:cs typeface="Calibri" panose="020F0502020204030204" pitchFamily="34" charset="0"/>
              </a:rPr>
              <a:t> </a:t>
            </a:r>
            <a:endParaRPr lang="en-US" sz="1350" dirty="0">
              <a:solidFill>
                <a:prstClr val="black"/>
              </a:solidFill>
              <a:latin typeface="Calibri"/>
              <a:cs typeface="+mn-cs"/>
            </a:endParaRPr>
          </a:p>
        </p:txBody>
      </p:sp>
      <p:grpSp>
        <p:nvGrpSpPr>
          <p:cNvPr id="5" name="Group 4"/>
          <p:cNvGrpSpPr/>
          <p:nvPr/>
        </p:nvGrpSpPr>
        <p:grpSpPr>
          <a:xfrm>
            <a:off x="278855" y="5288313"/>
            <a:ext cx="8779373" cy="792959"/>
            <a:chOff x="286679" y="4965700"/>
            <a:chExt cx="11705831" cy="1057279"/>
          </a:xfrm>
        </p:grpSpPr>
        <p:sp>
          <p:nvSpPr>
            <p:cNvPr id="12" name="Rectangle 11"/>
            <p:cNvSpPr/>
            <p:nvPr/>
          </p:nvSpPr>
          <p:spPr>
            <a:xfrm>
              <a:off x="9271000" y="4965700"/>
              <a:ext cx="2721510" cy="105727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3" name="Down Arrow 2"/>
            <p:cNvSpPr/>
            <p:nvPr/>
          </p:nvSpPr>
          <p:spPr>
            <a:xfrm>
              <a:off x="286679" y="5128092"/>
              <a:ext cx="547416" cy="831272"/>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grpSp>
      <p:grpSp>
        <p:nvGrpSpPr>
          <p:cNvPr id="4" name="Group 3"/>
          <p:cNvGrpSpPr/>
          <p:nvPr/>
        </p:nvGrpSpPr>
        <p:grpSpPr>
          <a:xfrm>
            <a:off x="293405" y="4550960"/>
            <a:ext cx="4879615" cy="775814"/>
            <a:chOff x="-8327330" y="3931282"/>
            <a:chExt cx="15071030" cy="1034418"/>
          </a:xfrm>
        </p:grpSpPr>
        <p:sp>
          <p:nvSpPr>
            <p:cNvPr id="11" name="Rectangle 10"/>
            <p:cNvSpPr/>
            <p:nvPr/>
          </p:nvSpPr>
          <p:spPr>
            <a:xfrm>
              <a:off x="562210" y="3931282"/>
              <a:ext cx="6181490" cy="1034418"/>
            </a:xfrm>
            <a:prstGeom prst="rect">
              <a:avLst/>
            </a:prstGeom>
            <a:noFill/>
            <a:ln w="57150">
              <a:solidFill>
                <a:srgbClr val="99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13" name="Down Arrow 12"/>
            <p:cNvSpPr/>
            <p:nvPr/>
          </p:nvSpPr>
          <p:spPr>
            <a:xfrm rot="10800000">
              <a:off x="-8327330" y="4032855"/>
              <a:ext cx="1325763" cy="831272"/>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grpSp>
    </p:spTree>
    <p:extLst>
      <p:ext uri="{BB962C8B-B14F-4D97-AF65-F5344CB8AC3E}">
        <p14:creationId xmlns:p14="http://schemas.microsoft.com/office/powerpoint/2010/main" val="134057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13715" y="372370"/>
            <a:ext cx="8229600" cy="620712"/>
          </a:xfrm>
        </p:spPr>
        <p:txBody>
          <a:bodyPr/>
          <a:lstStyle/>
          <a:p>
            <a:pPr eaLnBrk="1" hangingPunct="1">
              <a:defRPr/>
            </a:pPr>
            <a:r>
              <a:rPr lang="en-US" altLang="en-US" b="1" dirty="0">
                <a:solidFill>
                  <a:schemeClr val="accent5">
                    <a:lumMod val="25000"/>
                  </a:schemeClr>
                </a:solidFill>
              </a:rPr>
              <a:t>Party Time!</a:t>
            </a:r>
          </a:p>
        </p:txBody>
      </p:sp>
      <p:sp>
        <p:nvSpPr>
          <p:cNvPr id="106499" name="Rectangle 3"/>
          <p:cNvSpPr>
            <a:spLocks noGrp="1" noChangeArrowheads="1"/>
          </p:cNvSpPr>
          <p:nvPr>
            <p:ph type="body" idx="1"/>
          </p:nvPr>
        </p:nvSpPr>
        <p:spPr>
          <a:xfrm>
            <a:off x="683568" y="993082"/>
            <a:ext cx="8075612" cy="4525962"/>
          </a:xfrm>
        </p:spPr>
        <p:txBody>
          <a:bodyPr/>
          <a:lstStyle/>
          <a:p>
            <a:pPr marL="0" indent="0" algn="ctr" eaLnBrk="1" hangingPunct="1">
              <a:buFontTx/>
              <a:buNone/>
              <a:defRPr/>
            </a:pPr>
            <a:r>
              <a:rPr lang="en-US" dirty="0"/>
              <a:t>Coalition members who completed the Wilder </a:t>
            </a:r>
            <a:r>
              <a:rPr lang="en-US" u="sng" dirty="0"/>
              <a:t>for food systems coalitions</a:t>
            </a:r>
            <a:r>
              <a:rPr lang="en-US" dirty="0"/>
              <a:t> rated these two factors highly in FY18</a:t>
            </a:r>
            <a:r>
              <a:rPr lang="en-US" altLang="en-US" dirty="0">
                <a:solidFill>
                  <a:schemeClr val="accent5">
                    <a:lumMod val="25000"/>
                  </a:schemeClr>
                </a:solidFill>
              </a:rPr>
              <a:t>? </a:t>
            </a:r>
          </a:p>
        </p:txBody>
      </p:sp>
      <p:grpSp>
        <p:nvGrpSpPr>
          <p:cNvPr id="11" name="Group 10"/>
          <p:cNvGrpSpPr>
            <a:grpSpLocks/>
          </p:cNvGrpSpPr>
          <p:nvPr/>
        </p:nvGrpSpPr>
        <p:grpSpPr bwMode="auto">
          <a:xfrm>
            <a:off x="1476375" y="2564905"/>
            <a:ext cx="6245225" cy="3960440"/>
            <a:chOff x="1475656" y="2925495"/>
            <a:chExt cx="6245623" cy="3600069"/>
          </a:xfrm>
        </p:grpSpPr>
        <p:grpSp>
          <p:nvGrpSpPr>
            <p:cNvPr id="27653" name="Group 7"/>
            <p:cNvGrpSpPr>
              <a:grpSpLocks/>
            </p:cNvGrpSpPr>
            <p:nvPr/>
          </p:nvGrpSpPr>
          <p:grpSpPr bwMode="auto">
            <a:xfrm>
              <a:off x="1475656" y="2925495"/>
              <a:ext cx="2952328" cy="3600069"/>
              <a:chOff x="1475656" y="2925495"/>
              <a:chExt cx="2952328" cy="3600069"/>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925495"/>
                <a:ext cx="2952328" cy="3600069"/>
              </a:xfrm>
              <a:prstGeom prst="ellipse">
                <a:avLst/>
              </a:prstGeom>
              <a:ln>
                <a:noFill/>
              </a:ln>
              <a:effectLst>
                <a:softEdge rad="112500"/>
              </a:effectLst>
            </p:spPr>
          </p:pic>
          <p:sp>
            <p:nvSpPr>
              <p:cNvPr id="27658" name="TextBox 6"/>
              <p:cNvSpPr txBox="1">
                <a:spLocks noChangeArrowheads="1"/>
              </p:cNvSpPr>
              <p:nvPr/>
            </p:nvSpPr>
            <p:spPr bwMode="auto">
              <a:xfrm>
                <a:off x="1655675" y="4069634"/>
                <a:ext cx="2592288" cy="210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buNone/>
                </a:pPr>
                <a:r>
                  <a:rPr lang="en-US" sz="2500" b="1" dirty="0">
                    <a:solidFill>
                      <a:schemeClr val="bg1"/>
                    </a:solidFill>
                    <a:effectLst>
                      <a:outerShdw blurRad="38100" dist="38100" dir="2700000" algn="tl">
                        <a:srgbClr val="000000">
                          <a:alpha val="43137"/>
                        </a:srgbClr>
                      </a:outerShdw>
                    </a:effectLst>
                  </a:rPr>
                  <a:t>Sufficient resources</a:t>
                </a:r>
              </a:p>
              <a:p>
                <a:pPr algn="ctr"/>
                <a:endParaRPr lang="en-US" sz="1200" b="1" dirty="0">
                  <a:solidFill>
                    <a:schemeClr val="bg1"/>
                  </a:solidFill>
                  <a:effectLst>
                    <a:outerShdw blurRad="38100" dist="38100" dir="2700000" algn="tl">
                      <a:srgbClr val="000000">
                        <a:alpha val="43137"/>
                      </a:srgbClr>
                    </a:outerShdw>
                  </a:effectLst>
                </a:endParaRPr>
              </a:p>
              <a:p>
                <a:pPr algn="ctr">
                  <a:buNone/>
                </a:pPr>
                <a:r>
                  <a:rPr lang="en-US" sz="2500" b="1" dirty="0">
                    <a:solidFill>
                      <a:schemeClr val="bg1"/>
                    </a:solidFill>
                    <a:effectLst>
                      <a:outerShdw blurRad="38100" dist="38100" dir="2700000" algn="tl">
                        <a:srgbClr val="000000">
                          <a:alpha val="43137"/>
                        </a:srgbClr>
                      </a:outerShdw>
                    </a:effectLst>
                  </a:rPr>
                  <a:t>Development of clear roles &amp; policies</a:t>
                </a:r>
              </a:p>
            </p:txBody>
          </p:sp>
        </p:grpSp>
        <p:grpSp>
          <p:nvGrpSpPr>
            <p:cNvPr id="27654" name="Group 8"/>
            <p:cNvGrpSpPr>
              <a:grpSpLocks/>
            </p:cNvGrpSpPr>
            <p:nvPr/>
          </p:nvGrpSpPr>
          <p:grpSpPr bwMode="auto">
            <a:xfrm>
              <a:off x="4830156" y="3069497"/>
              <a:ext cx="2891123" cy="3456066"/>
              <a:chOff x="4830156" y="3069497"/>
              <a:chExt cx="2891123" cy="345606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3069497"/>
                <a:ext cx="2891123" cy="3456066"/>
              </a:xfrm>
              <a:prstGeom prst="ellipse">
                <a:avLst/>
              </a:prstGeom>
              <a:ln>
                <a:noFill/>
              </a:ln>
              <a:effectLst>
                <a:softEdge rad="112500"/>
              </a:effectLst>
            </p:spPr>
          </p:pic>
          <p:sp>
            <p:nvSpPr>
              <p:cNvPr id="27656" name="TextBox 9"/>
              <p:cNvSpPr txBox="1">
                <a:spLocks noChangeArrowheads="1"/>
              </p:cNvSpPr>
              <p:nvPr/>
            </p:nvSpPr>
            <p:spPr bwMode="auto">
              <a:xfrm>
                <a:off x="4979573" y="4069633"/>
                <a:ext cx="2592288" cy="20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buNone/>
                </a:pPr>
                <a:r>
                  <a:rPr lang="en-US" sz="2600" b="1" dirty="0">
                    <a:solidFill>
                      <a:schemeClr val="bg1"/>
                    </a:solidFill>
                  </a:rPr>
                  <a:t>Unique purpose</a:t>
                </a:r>
              </a:p>
              <a:p>
                <a:pPr algn="ctr">
                  <a:buNone/>
                </a:pPr>
                <a:endParaRPr lang="en-US" sz="2600" b="1" dirty="0">
                  <a:solidFill>
                    <a:schemeClr val="bg1"/>
                  </a:solidFill>
                </a:endParaRPr>
              </a:p>
              <a:p>
                <a:pPr algn="ctr">
                  <a:buNone/>
                </a:pPr>
                <a:r>
                  <a:rPr lang="en-US" sz="2600" b="1" dirty="0">
                    <a:solidFill>
                      <a:schemeClr val="bg1"/>
                    </a:solidFill>
                  </a:rPr>
                  <a:t>Skilled leadership</a:t>
                </a:r>
              </a:p>
            </p:txBody>
          </p:sp>
        </p:grpSp>
      </p:grpSp>
    </p:spTree>
    <p:extLst>
      <p:ext uri="{BB962C8B-B14F-4D97-AF65-F5344CB8AC3E}">
        <p14:creationId xmlns:p14="http://schemas.microsoft.com/office/powerpoint/2010/main" val="1065871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66418"/>
        </a:solidFill>
        <a:effectLst/>
      </p:bgPr>
    </p:bg>
    <p:spTree>
      <p:nvGrpSpPr>
        <p:cNvPr id="1" name=""/>
        <p:cNvGrpSpPr/>
        <p:nvPr/>
      </p:nvGrpSpPr>
      <p:grpSpPr>
        <a:xfrm>
          <a:off x="0" y="0"/>
          <a:ext cx="0" cy="0"/>
          <a:chOff x="0" y="0"/>
          <a:chExt cx="0" cy="0"/>
        </a:xfrm>
      </p:grpSpPr>
      <p:pic>
        <p:nvPicPr>
          <p:cNvPr id="10"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66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5260975"/>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idx="1"/>
          </p:nvPr>
        </p:nvSpPr>
        <p:spPr>
          <a:xfrm>
            <a:off x="801478" y="1412776"/>
            <a:ext cx="3641672" cy="883718"/>
          </a:xfrm>
          <a:solidFill>
            <a:srgbClr val="00CC00"/>
          </a:solidFill>
        </p:spPr>
        <p:txBody>
          <a:bodyPr>
            <a:noAutofit/>
          </a:bodyPr>
          <a:lstStyle/>
          <a:p>
            <a:pPr algn="ctr"/>
            <a:r>
              <a:rPr lang="en-US" sz="2800" dirty="0">
                <a:solidFill>
                  <a:schemeClr val="bg1"/>
                </a:solidFill>
              </a:rPr>
              <a:t>Highest Scoring Success Factors</a:t>
            </a:r>
          </a:p>
        </p:txBody>
      </p:sp>
      <p:graphicFrame>
        <p:nvGraphicFramePr>
          <p:cNvPr id="11" name="Content Placeholder 10"/>
          <p:cNvGraphicFramePr>
            <a:graphicFrameLocks noGrp="1"/>
          </p:cNvGraphicFramePr>
          <p:nvPr>
            <p:ph sz="half" idx="2"/>
            <p:extLst>
              <p:ext uri="{D42A27DB-BD31-4B8C-83A1-F6EECF244321}">
                <p14:modId xmlns:p14="http://schemas.microsoft.com/office/powerpoint/2010/main" val="938001721"/>
              </p:ext>
            </p:extLst>
          </p:nvPr>
        </p:nvGraphicFramePr>
        <p:xfrm>
          <a:off x="801478" y="2432806"/>
          <a:ext cx="3708611" cy="40925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 Placeholder 8"/>
          <p:cNvSpPr>
            <a:spLocks noGrp="1"/>
          </p:cNvSpPr>
          <p:nvPr>
            <p:ph type="body" sz="quarter" idx="3"/>
          </p:nvPr>
        </p:nvSpPr>
        <p:spPr>
          <a:xfrm>
            <a:off x="4620817" y="1412776"/>
            <a:ext cx="3590602" cy="883718"/>
          </a:xfrm>
          <a:solidFill>
            <a:schemeClr val="bg1">
              <a:lumMod val="65000"/>
            </a:schemeClr>
          </a:solidFill>
        </p:spPr>
        <p:txBody>
          <a:bodyPr>
            <a:noAutofit/>
          </a:bodyPr>
          <a:lstStyle/>
          <a:p>
            <a:pPr algn="ctr"/>
            <a:r>
              <a:rPr lang="en-US" sz="2800" dirty="0">
                <a:solidFill>
                  <a:schemeClr val="bg1"/>
                </a:solidFill>
              </a:rPr>
              <a:t>Lowest Scoring   Success Factors</a:t>
            </a:r>
          </a:p>
        </p:txBody>
      </p:sp>
      <p:graphicFrame>
        <p:nvGraphicFramePr>
          <p:cNvPr id="12" name="Content Placeholder 11"/>
          <p:cNvGraphicFramePr>
            <a:graphicFrameLocks noGrp="1"/>
          </p:cNvGraphicFramePr>
          <p:nvPr>
            <p:ph sz="quarter" idx="4"/>
            <p:extLst>
              <p:ext uri="{D42A27DB-BD31-4B8C-83A1-F6EECF244321}">
                <p14:modId xmlns:p14="http://schemas.microsoft.com/office/powerpoint/2010/main" val="2647445137"/>
              </p:ext>
            </p:extLst>
          </p:nvPr>
        </p:nvGraphicFramePr>
        <p:xfrm>
          <a:off x="4620816" y="2432806"/>
          <a:ext cx="4055639" cy="423655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Title 1"/>
          <p:cNvSpPr txBox="1">
            <a:spLocks/>
          </p:cNvSpPr>
          <p:nvPr/>
        </p:nvSpPr>
        <p:spPr>
          <a:xfrm>
            <a:off x="395536" y="188640"/>
            <a:ext cx="9525744" cy="857250"/>
          </a:xfrm>
          <a:prstGeom prst="rect">
            <a:avLst/>
          </a:prstGeom>
          <a:effectLst>
            <a:outerShdw blurRad="50800" dist="38100" dir="2700000" algn="tl" rotWithShape="0">
              <a:prstClr val="black">
                <a:alpha val="60000"/>
              </a:prstClr>
            </a:outerShdw>
          </a:effectLst>
        </p:spPr>
        <p:txBody>
          <a:bodyPr vert="horz" lIns="68580" tIns="34290" rIns="68580" bIns="34290" rtlCol="0" anchor="ctr">
            <a:no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pPr defTabSz="685800" fontAlgn="auto">
              <a:spcAft>
                <a:spcPts val="0"/>
              </a:spcAft>
              <a:defRPr/>
            </a:pPr>
            <a:r>
              <a:rPr lang="en-US" sz="4950" b="1" dirty="0">
                <a:solidFill>
                  <a:prstClr val="white"/>
                </a:solidFill>
                <a:latin typeface="Calibri"/>
              </a:rPr>
              <a:t>Food Systems Coalitions in FY18</a:t>
            </a:r>
          </a:p>
        </p:txBody>
      </p:sp>
      <p:sp>
        <p:nvSpPr>
          <p:cNvPr id="2" name="Rectangle 1"/>
          <p:cNvSpPr/>
          <p:nvPr/>
        </p:nvSpPr>
        <p:spPr>
          <a:xfrm>
            <a:off x="1043608" y="2760080"/>
            <a:ext cx="569387" cy="923330"/>
          </a:xfrm>
          <a:prstGeom prst="rect">
            <a:avLst/>
          </a:prstGeom>
          <a:noFill/>
        </p:spPr>
        <p:txBody>
          <a:bodyPr wrap="none" lIns="91440" tIns="45720" rIns="91440" bIns="45720">
            <a:spAutoFit/>
          </a:bodyPr>
          <a:lstStyle/>
          <a:p>
            <a:pPr algn="ctr"/>
            <a:r>
              <a:rPr lang="en-US" sz="5400" b="0" cap="none" spc="0" dirty="0">
                <a:ln w="0"/>
                <a:solidFill>
                  <a:srgbClr val="166418"/>
                </a:solidFill>
                <a:effectLst>
                  <a:outerShdw blurRad="38100" dist="19050" dir="2700000" algn="tl" rotWithShape="0">
                    <a:schemeClr val="dk1">
                      <a:alpha val="40000"/>
                    </a:schemeClr>
                  </a:outerShdw>
                </a:effectLst>
              </a:rPr>
              <a:t>5</a:t>
            </a:r>
          </a:p>
        </p:txBody>
      </p:sp>
      <p:sp>
        <p:nvSpPr>
          <p:cNvPr id="14" name="Rectangle 13"/>
          <p:cNvSpPr/>
          <p:nvPr/>
        </p:nvSpPr>
        <p:spPr>
          <a:xfrm>
            <a:off x="1328301" y="4036882"/>
            <a:ext cx="569387" cy="923330"/>
          </a:xfrm>
          <a:prstGeom prst="rect">
            <a:avLst/>
          </a:prstGeom>
          <a:noFill/>
        </p:spPr>
        <p:txBody>
          <a:bodyPr wrap="none" lIns="91440" tIns="45720" rIns="91440" bIns="45720">
            <a:spAutoFit/>
          </a:bodyPr>
          <a:lstStyle/>
          <a:p>
            <a:pPr algn="ctr"/>
            <a:r>
              <a:rPr lang="en-US" sz="5400" b="0" cap="none" spc="0" dirty="0">
                <a:ln w="0"/>
                <a:solidFill>
                  <a:srgbClr val="166418"/>
                </a:solidFill>
                <a:effectLst>
                  <a:outerShdw blurRad="38100" dist="19050" dir="2700000" algn="tl" rotWithShape="0">
                    <a:schemeClr val="dk1">
                      <a:alpha val="40000"/>
                    </a:schemeClr>
                  </a:outerShdw>
                </a:effectLst>
              </a:rPr>
              <a:t>5</a:t>
            </a:r>
          </a:p>
        </p:txBody>
      </p:sp>
      <p:sp>
        <p:nvSpPr>
          <p:cNvPr id="15" name="Rectangle 14"/>
          <p:cNvSpPr/>
          <p:nvPr/>
        </p:nvSpPr>
        <p:spPr>
          <a:xfrm>
            <a:off x="1043606" y="5245100"/>
            <a:ext cx="569388" cy="923330"/>
          </a:xfrm>
          <a:prstGeom prst="rect">
            <a:avLst/>
          </a:prstGeom>
          <a:noFill/>
        </p:spPr>
        <p:txBody>
          <a:bodyPr wrap="none" lIns="91440" tIns="45720" rIns="91440" bIns="45720">
            <a:spAutoFit/>
          </a:bodyPr>
          <a:lstStyle/>
          <a:p>
            <a:pPr algn="ctr"/>
            <a:r>
              <a:rPr lang="en-US" sz="5400" dirty="0">
                <a:ln w="0"/>
                <a:solidFill>
                  <a:srgbClr val="166418"/>
                </a:solidFill>
                <a:effectLst>
                  <a:outerShdw blurRad="38100" dist="19050" dir="2700000" algn="tl" rotWithShape="0">
                    <a:schemeClr val="dk1">
                      <a:alpha val="40000"/>
                    </a:schemeClr>
                  </a:outerShdw>
                </a:effectLst>
              </a:rPr>
              <a:t>4</a:t>
            </a:r>
            <a:endParaRPr lang="en-US" sz="5400" b="0" cap="none" spc="0" dirty="0">
              <a:ln w="0"/>
              <a:solidFill>
                <a:srgbClr val="166418"/>
              </a:solidFill>
              <a:effectLst>
                <a:outerShdw blurRad="38100" dist="19050" dir="2700000" algn="tl" rotWithShape="0">
                  <a:schemeClr val="dk1">
                    <a:alpha val="40000"/>
                  </a:schemeClr>
                </a:outerShdw>
              </a:effectLst>
            </a:endParaRPr>
          </a:p>
        </p:txBody>
      </p:sp>
      <p:sp>
        <p:nvSpPr>
          <p:cNvPr id="16" name="Rectangle 15"/>
          <p:cNvSpPr/>
          <p:nvPr/>
        </p:nvSpPr>
        <p:spPr>
          <a:xfrm>
            <a:off x="4932040" y="2855405"/>
            <a:ext cx="569387" cy="923330"/>
          </a:xfrm>
          <a:prstGeom prst="rect">
            <a:avLst/>
          </a:prstGeom>
          <a:noFill/>
        </p:spPr>
        <p:txBody>
          <a:bodyPr wrap="none" lIns="91440" tIns="45720" rIns="91440" bIns="45720">
            <a:spAutoFit/>
          </a:bodyPr>
          <a:lstStyle/>
          <a:p>
            <a:pPr algn="ctr"/>
            <a:r>
              <a:rPr lang="en-US" sz="5400" b="0" cap="none" spc="0" dirty="0">
                <a:ln w="0"/>
                <a:solidFill>
                  <a:srgbClr val="166418"/>
                </a:solidFill>
                <a:effectLst>
                  <a:outerShdw blurRad="38100" dist="19050" dir="2700000" algn="tl" rotWithShape="0">
                    <a:schemeClr val="dk1">
                      <a:alpha val="40000"/>
                    </a:schemeClr>
                  </a:outerShdw>
                </a:effectLst>
              </a:rPr>
              <a:t>5</a:t>
            </a:r>
          </a:p>
        </p:txBody>
      </p:sp>
      <p:sp>
        <p:nvSpPr>
          <p:cNvPr id="17" name="Rectangle 16"/>
          <p:cNvSpPr/>
          <p:nvPr/>
        </p:nvSpPr>
        <p:spPr>
          <a:xfrm>
            <a:off x="5210503" y="4036882"/>
            <a:ext cx="569388" cy="923330"/>
          </a:xfrm>
          <a:prstGeom prst="rect">
            <a:avLst/>
          </a:prstGeom>
          <a:noFill/>
        </p:spPr>
        <p:txBody>
          <a:bodyPr wrap="none" lIns="91440" tIns="45720" rIns="91440" bIns="45720">
            <a:spAutoFit/>
          </a:bodyPr>
          <a:lstStyle/>
          <a:p>
            <a:pPr algn="ctr"/>
            <a:r>
              <a:rPr lang="en-US" sz="5400" dirty="0">
                <a:ln w="0"/>
                <a:solidFill>
                  <a:srgbClr val="166418"/>
                </a:solidFill>
                <a:effectLst>
                  <a:outerShdw blurRad="38100" dist="19050" dir="2700000" algn="tl" rotWithShape="0">
                    <a:schemeClr val="dk1">
                      <a:alpha val="40000"/>
                    </a:schemeClr>
                  </a:outerShdw>
                </a:effectLst>
              </a:rPr>
              <a:t>4</a:t>
            </a:r>
            <a:endParaRPr lang="en-US" sz="5400" b="0" cap="none" spc="0" dirty="0">
              <a:ln w="0"/>
              <a:solidFill>
                <a:srgbClr val="166418"/>
              </a:solidFill>
              <a:effectLst>
                <a:outerShdw blurRad="38100" dist="19050" dir="2700000" algn="tl" rotWithShape="0">
                  <a:schemeClr val="dk1">
                    <a:alpha val="40000"/>
                  </a:schemeClr>
                </a:outerShdw>
              </a:effectLst>
            </a:endParaRPr>
          </a:p>
        </p:txBody>
      </p:sp>
      <p:sp>
        <p:nvSpPr>
          <p:cNvPr id="18" name="Rectangle 17"/>
          <p:cNvSpPr/>
          <p:nvPr/>
        </p:nvSpPr>
        <p:spPr>
          <a:xfrm>
            <a:off x="4919579" y="5284529"/>
            <a:ext cx="569388" cy="923330"/>
          </a:xfrm>
          <a:prstGeom prst="rect">
            <a:avLst/>
          </a:prstGeom>
          <a:noFill/>
        </p:spPr>
        <p:txBody>
          <a:bodyPr wrap="none" lIns="91440" tIns="45720" rIns="91440" bIns="45720">
            <a:spAutoFit/>
          </a:bodyPr>
          <a:lstStyle/>
          <a:p>
            <a:pPr algn="ctr"/>
            <a:r>
              <a:rPr lang="en-US" sz="5400" dirty="0">
                <a:ln w="0"/>
                <a:solidFill>
                  <a:srgbClr val="166418"/>
                </a:solidFill>
                <a:effectLst>
                  <a:outerShdw blurRad="38100" dist="19050" dir="2700000" algn="tl" rotWithShape="0">
                    <a:schemeClr val="dk1">
                      <a:alpha val="40000"/>
                    </a:schemeClr>
                  </a:outerShdw>
                </a:effectLst>
              </a:rPr>
              <a:t>3</a:t>
            </a:r>
            <a:endParaRPr lang="en-US" sz="5400" b="0" cap="none" spc="0" dirty="0">
              <a:ln w="0"/>
              <a:solidFill>
                <a:srgbClr val="166418"/>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1317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2"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Rectangle 90"/>
          <p:cNvSpPr>
            <a:spLocks noGrp="1" noChangeArrowheads="1"/>
          </p:cNvSpPr>
          <p:nvPr>
            <p:ph type="ctrTitle"/>
          </p:nvPr>
        </p:nvSpPr>
        <p:spPr>
          <a:xfrm>
            <a:off x="1" y="4652963"/>
            <a:ext cx="8820150" cy="792162"/>
          </a:xfrm>
        </p:spPr>
        <p:txBody>
          <a:bodyPr anchor="ctr"/>
          <a:lstStyle/>
          <a:p>
            <a:pPr eaLnBrk="1" hangingPunct="1"/>
            <a:r>
              <a:rPr lang="es-UY" altLang="en-US" sz="3200" b="1" dirty="0" err="1">
                <a:solidFill>
                  <a:srgbClr val="0070C0"/>
                </a:solidFill>
              </a:rPr>
              <a:t>Summer</a:t>
            </a:r>
            <a:r>
              <a:rPr lang="es-UY" altLang="en-US" sz="3200" b="1" dirty="0">
                <a:solidFill>
                  <a:srgbClr val="0070C0"/>
                </a:solidFill>
              </a:rPr>
              <a:t> </a:t>
            </a:r>
            <a:r>
              <a:rPr lang="es-UY" altLang="en-US" sz="3200" b="1" dirty="0" err="1">
                <a:solidFill>
                  <a:srgbClr val="0070C0"/>
                </a:solidFill>
              </a:rPr>
              <a:t>Food</a:t>
            </a:r>
            <a:r>
              <a:rPr lang="es-UY" altLang="en-US" sz="3200" b="1" dirty="0">
                <a:solidFill>
                  <a:srgbClr val="0070C0"/>
                </a:solidFill>
              </a:rPr>
              <a:t> </a:t>
            </a:r>
            <a:r>
              <a:rPr lang="es-UY" altLang="en-US" sz="3200" b="1" dirty="0" err="1">
                <a:solidFill>
                  <a:srgbClr val="0070C0"/>
                </a:solidFill>
              </a:rPr>
              <a:t>Service</a:t>
            </a:r>
            <a:r>
              <a:rPr lang="es-UY" altLang="en-US" sz="3200" b="1" dirty="0">
                <a:solidFill>
                  <a:srgbClr val="0070C0"/>
                </a:solidFill>
              </a:rPr>
              <a:t> Program </a:t>
            </a:r>
            <a:r>
              <a:rPr lang="es-UY" altLang="en-US" sz="3200" b="1" dirty="0" err="1">
                <a:solidFill>
                  <a:srgbClr val="0070C0"/>
                </a:solidFill>
              </a:rPr>
              <a:t>Assessment</a:t>
            </a:r>
            <a:endParaRPr lang="es-ES" altLang="en-US" sz="3200" b="1" dirty="0">
              <a:solidFill>
                <a:srgbClr val="0070C0"/>
              </a:solidFill>
            </a:endParaRPr>
          </a:p>
        </p:txBody>
      </p:sp>
      <p:sp>
        <p:nvSpPr>
          <p:cNvPr id="5" name="Rectangle 91"/>
          <p:cNvSpPr txBox="1">
            <a:spLocks noChangeArrowheads="1"/>
          </p:cNvSpPr>
          <p:nvPr/>
        </p:nvSpPr>
        <p:spPr bwMode="auto">
          <a:xfrm>
            <a:off x="755650" y="5470525"/>
            <a:ext cx="76327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400" kern="1200">
                <a:solidFill>
                  <a:schemeClr val="tx1"/>
                </a:solidFill>
                <a:latin typeface="+mn-lt"/>
                <a:ea typeface="+mn-ea"/>
                <a:cs typeface="+mn-cs"/>
              </a:defRPr>
            </a:lvl1pPr>
            <a:lvl2pPr marL="457200" indent="0" algn="ctr" rtl="0" eaLnBrk="0" fontAlgn="base" hangingPunct="0">
              <a:spcBef>
                <a:spcPct val="20000"/>
              </a:spcBef>
              <a:spcAft>
                <a:spcPct val="0"/>
              </a:spcAft>
              <a:buNone/>
              <a:defRPr sz="2000" kern="1200">
                <a:solidFill>
                  <a:schemeClr val="tx1"/>
                </a:solidFill>
                <a:latin typeface="+mn-lt"/>
                <a:ea typeface="+mn-ea"/>
                <a:cs typeface="+mn-cs"/>
              </a:defRPr>
            </a:lvl2pPr>
            <a:lvl3pPr marL="914400" indent="0" algn="ctr" rtl="0" eaLnBrk="0" fontAlgn="base" hangingPunct="0">
              <a:spcBef>
                <a:spcPct val="20000"/>
              </a:spcBef>
              <a:spcAft>
                <a:spcPct val="0"/>
              </a:spcAft>
              <a:buNone/>
              <a:defRPr sz="1800" kern="1200">
                <a:solidFill>
                  <a:schemeClr val="tx1"/>
                </a:solidFill>
                <a:latin typeface="+mn-lt"/>
                <a:ea typeface="+mn-ea"/>
                <a:cs typeface="+mn-cs"/>
              </a:defRPr>
            </a:lvl3pPr>
            <a:lvl4pPr marL="1371600" indent="0" algn="ctr" rtl="0" eaLnBrk="0" fontAlgn="base" hangingPunct="0">
              <a:spcBef>
                <a:spcPct val="20000"/>
              </a:spcBef>
              <a:spcAft>
                <a:spcPct val="0"/>
              </a:spcAft>
              <a:buNone/>
              <a:defRPr sz="1600" kern="1200">
                <a:solidFill>
                  <a:schemeClr val="tx1"/>
                </a:solidFill>
                <a:latin typeface="+mn-lt"/>
                <a:ea typeface="+mn-ea"/>
                <a:cs typeface="+mn-cs"/>
              </a:defRPr>
            </a:lvl4pPr>
            <a:lvl5pPr marL="1828800" indent="0" algn="ctr" rtl="0" eaLnBrk="0" fontAlgn="base" hangingPunct="0">
              <a:spcBef>
                <a:spcPct val="20000"/>
              </a:spcBef>
              <a:spcAft>
                <a:spcPct val="0"/>
              </a:spcAft>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1" hangingPunct="1">
              <a:lnSpc>
                <a:spcPct val="90000"/>
              </a:lnSpc>
            </a:pPr>
            <a:r>
              <a:rPr lang="es-UY" altLang="en-US" b="1" dirty="0">
                <a:solidFill>
                  <a:srgbClr val="0070C0"/>
                </a:solidFill>
              </a:rPr>
              <a:t>SFSP </a:t>
            </a:r>
            <a:r>
              <a:rPr lang="es-UY" altLang="en-US" b="1" dirty="0" err="1">
                <a:solidFill>
                  <a:srgbClr val="0070C0"/>
                </a:solidFill>
              </a:rPr>
              <a:t>Checklist</a:t>
            </a:r>
            <a:r>
              <a:rPr lang="es-UY" altLang="en-US" b="1" dirty="0">
                <a:solidFill>
                  <a:srgbClr val="0070C0"/>
                </a:solidFill>
              </a:rPr>
              <a:t> FY16 – FY18 </a:t>
            </a:r>
            <a:r>
              <a:rPr lang="es-UY" altLang="en-US" b="1" dirty="0" err="1">
                <a:solidFill>
                  <a:srgbClr val="0070C0"/>
                </a:solidFill>
              </a:rPr>
              <a:t>Results</a:t>
            </a:r>
            <a:endParaRPr lang="es-UY" altLang="en-US" b="1" dirty="0">
              <a:solidFill>
                <a:srgbClr val="0070C0"/>
              </a:solidFill>
            </a:endParaRPr>
          </a:p>
        </p:txBody>
      </p:sp>
    </p:spTree>
    <p:extLst>
      <p:ext uri="{BB962C8B-B14F-4D97-AF65-F5344CB8AC3E}">
        <p14:creationId xmlns:p14="http://schemas.microsoft.com/office/powerpoint/2010/main" val="12394145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366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294" y="185398"/>
            <a:ext cx="9496736" cy="687173"/>
          </a:xfrm>
        </p:spPr>
        <p:txBody>
          <a:bodyPr>
            <a:noAutofit/>
          </a:bodyPr>
          <a:lstStyle/>
          <a:p>
            <a:r>
              <a:rPr lang="en-US" sz="4500" dirty="0"/>
              <a:t>2016 – 2018 Evaluation</a:t>
            </a:r>
          </a:p>
        </p:txBody>
      </p:sp>
      <p:graphicFrame>
        <p:nvGraphicFramePr>
          <p:cNvPr id="4" name="Diagram 3"/>
          <p:cNvGraphicFramePr/>
          <p:nvPr>
            <p:extLst>
              <p:ext uri="{D42A27DB-BD31-4B8C-83A1-F6EECF244321}">
                <p14:modId xmlns:p14="http://schemas.microsoft.com/office/powerpoint/2010/main" val="2827324169"/>
              </p:ext>
            </p:extLst>
          </p:nvPr>
        </p:nvGraphicFramePr>
        <p:xfrm>
          <a:off x="3419872" y="1584324"/>
          <a:ext cx="6708270" cy="46529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tretch>
            <a:fillRect/>
          </a:stretch>
        </p:blipFill>
        <p:spPr>
          <a:xfrm>
            <a:off x="7517762" y="-41913"/>
            <a:ext cx="1626237" cy="1626237"/>
          </a:xfrm>
          <a:prstGeom prst="rect">
            <a:avLst/>
          </a:prstGeom>
        </p:spPr>
      </p:pic>
      <p:graphicFrame>
        <p:nvGraphicFramePr>
          <p:cNvPr id="7" name="Diagram 6"/>
          <p:cNvGraphicFramePr/>
          <p:nvPr>
            <p:extLst>
              <p:ext uri="{D42A27DB-BD31-4B8C-83A1-F6EECF244321}">
                <p14:modId xmlns:p14="http://schemas.microsoft.com/office/powerpoint/2010/main" val="3104096936"/>
              </p:ext>
            </p:extLst>
          </p:nvPr>
        </p:nvGraphicFramePr>
        <p:xfrm>
          <a:off x="-696323" y="1722580"/>
          <a:ext cx="6096000" cy="444272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6" name="Picture 10"/>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766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356100" y="5260975"/>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908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7"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5051178" y="980736"/>
            <a:ext cx="3954522" cy="18128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Group 12"/>
          <p:cNvGrpSpPr/>
          <p:nvPr/>
        </p:nvGrpSpPr>
        <p:grpSpPr>
          <a:xfrm>
            <a:off x="-468560" y="1482012"/>
            <a:ext cx="6264696" cy="5100802"/>
            <a:chOff x="-442277" y="599440"/>
            <a:chExt cx="7300277" cy="6334545"/>
          </a:xfrm>
        </p:grpSpPr>
        <p:grpSp>
          <p:nvGrpSpPr>
            <p:cNvPr id="10" name="Group 9"/>
            <p:cNvGrpSpPr/>
            <p:nvPr/>
          </p:nvGrpSpPr>
          <p:grpSpPr>
            <a:xfrm>
              <a:off x="-442277" y="599440"/>
              <a:ext cx="7300277" cy="5852160"/>
              <a:chOff x="218123" y="629920"/>
              <a:chExt cx="7300277" cy="5852160"/>
            </a:xfrm>
          </p:grpSpPr>
          <p:sp>
            <p:nvSpPr>
              <p:cNvPr id="9" name="Hexagon 8"/>
              <p:cNvSpPr/>
              <p:nvPr/>
            </p:nvSpPr>
            <p:spPr>
              <a:xfrm>
                <a:off x="2312093" y="1741969"/>
                <a:ext cx="905366" cy="780092"/>
              </a:xfrm>
              <a:prstGeom prst="hexagon">
                <a:avLst>
                  <a:gd name="adj" fmla="val 28900"/>
                  <a:gd name="vf" fmla="val 115470"/>
                </a:avLst>
              </a:prstGeom>
              <a:solidFill>
                <a:srgbClr val="E4E5E4"/>
              </a:solidFill>
            </p:spPr>
            <p:style>
              <a:lnRef idx="0">
                <a:schemeClr val="dk1">
                  <a:hueOff val="0"/>
                  <a:satOff val="0"/>
                  <a:lumOff val="0"/>
                  <a:alphaOff val="0"/>
                </a:schemeClr>
              </a:lnRef>
              <a:fillRef idx="1">
                <a:scrgbClr r="0" g="0" b="0"/>
              </a:fillRef>
              <a:effectRef idx="0">
                <a:schemeClr val="accent2">
                  <a:tint val="40000"/>
                  <a:hueOff val="0"/>
                  <a:satOff val="0"/>
                  <a:lumOff val="0"/>
                  <a:alphaOff val="0"/>
                </a:schemeClr>
              </a:effectRef>
              <a:fontRef idx="minor">
                <a:schemeClr val="dk1">
                  <a:hueOff val="0"/>
                  <a:satOff val="0"/>
                  <a:lumOff val="0"/>
                  <a:alphaOff val="0"/>
                </a:schemeClr>
              </a:fontRef>
            </p:style>
          </p:sp>
          <p:graphicFrame>
            <p:nvGraphicFramePr>
              <p:cNvPr id="4" name="Diagram 3"/>
              <p:cNvGraphicFramePr/>
              <p:nvPr>
                <p:extLst>
                  <p:ext uri="{D42A27DB-BD31-4B8C-83A1-F6EECF244321}">
                    <p14:modId xmlns:p14="http://schemas.microsoft.com/office/powerpoint/2010/main" val="602226932"/>
                  </p:ext>
                </p:extLst>
              </p:nvPr>
            </p:nvGraphicFramePr>
            <p:xfrm>
              <a:off x="218123" y="629920"/>
              <a:ext cx="7300277" cy="58521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2" name="Text Box 68"/>
            <p:cNvSpPr txBox="1"/>
            <p:nvPr/>
          </p:nvSpPr>
          <p:spPr>
            <a:xfrm>
              <a:off x="292331" y="6612395"/>
              <a:ext cx="4529455" cy="321590"/>
            </a:xfrm>
            <a:prstGeom prst="rect">
              <a:avLst/>
            </a:prstGeom>
            <a:solidFill>
              <a:srgbClr val="006600"/>
            </a:solidFill>
            <a:ln w="6350">
              <a:noFill/>
            </a:ln>
          </p:spPr>
          <p:txBody>
            <a:bodyPr rot="0" spcFirstLastPara="0" vert="horz" wrap="square" lIns="68580" tIns="34290" rIns="68580" bIns="34290" numCol="1" spcCol="0" rtlCol="0" fromWordArt="0" anchor="t" anchorCtr="0" forceAA="0" compatLnSpc="1">
              <a:prstTxWarp prst="textNoShape">
                <a:avLst/>
              </a:prstTxWarp>
              <a:noAutofit/>
            </a:bodyPr>
            <a:lstStyle/>
            <a:p>
              <a:pPr defTabSz="685800" eaLnBrk="1" fontAlgn="auto" hangingPunct="1">
                <a:lnSpc>
                  <a:spcPct val="107000"/>
                </a:lnSpc>
                <a:spcBef>
                  <a:spcPts val="0"/>
                </a:spcBef>
                <a:spcAft>
                  <a:spcPts val="600"/>
                </a:spcAft>
                <a:defRPr/>
              </a:pPr>
              <a:r>
                <a:rPr lang="en-US" b="1" dirty="0">
                  <a:solidFill>
                    <a:prstClr val="white"/>
                  </a:solidFill>
                  <a:latin typeface="Tw Cen MT" panose="020B0602020104020603" pitchFamily="34" charset="0"/>
                  <a:ea typeface="Calibri" panose="020F0502020204030204" pitchFamily="34" charset="0"/>
                  <a:cs typeface="Times New Roman" panose="02020603050405020304" pitchFamily="18" charset="0"/>
                </a:rPr>
                <a:t>*  p≤0.05,  **  p≤0.01</a:t>
              </a:r>
              <a:endParaRPr lang="en-US" sz="2800" dirty="0">
                <a:solidFill>
                  <a:prstClr val="white"/>
                </a:solidFill>
                <a:latin typeface="Cambria" panose="02040503050406030204" pitchFamily="18" charset="0"/>
                <a:ea typeface="Calibri" panose="020F0502020204030204" pitchFamily="34" charset="0"/>
                <a:cs typeface="Times New Roman" panose="02020603050405020304" pitchFamily="18" charset="0"/>
              </a:endParaRPr>
            </a:p>
          </p:txBody>
        </p:sp>
      </p:grpSp>
      <p:sp>
        <p:nvSpPr>
          <p:cNvPr id="14" name="Title 1"/>
          <p:cNvSpPr>
            <a:spLocks noGrp="1"/>
          </p:cNvSpPr>
          <p:nvPr>
            <p:ph type="title"/>
          </p:nvPr>
        </p:nvSpPr>
        <p:spPr>
          <a:xfrm>
            <a:off x="164537" y="168497"/>
            <a:ext cx="9496736" cy="687173"/>
          </a:xfrm>
        </p:spPr>
        <p:txBody>
          <a:bodyPr>
            <a:noAutofit/>
          </a:bodyPr>
          <a:lstStyle/>
          <a:p>
            <a:pPr algn="l"/>
            <a:r>
              <a:rPr lang="en-US" sz="3750" dirty="0">
                <a:solidFill>
                  <a:schemeClr val="bg1"/>
                </a:solidFill>
              </a:rPr>
              <a:t>SFSP Changes Across Two Years</a:t>
            </a:r>
          </a:p>
        </p:txBody>
      </p:sp>
      <p:graphicFrame>
        <p:nvGraphicFramePr>
          <p:cNvPr id="11" name="Diagram 10"/>
          <p:cNvGraphicFramePr/>
          <p:nvPr>
            <p:extLst>
              <p:ext uri="{D42A27DB-BD31-4B8C-83A1-F6EECF244321}">
                <p14:modId xmlns:p14="http://schemas.microsoft.com/office/powerpoint/2010/main" val="1200711588"/>
              </p:ext>
            </p:extLst>
          </p:nvPr>
        </p:nvGraphicFramePr>
        <p:xfrm>
          <a:off x="683568" y="2793564"/>
          <a:ext cx="7560840" cy="315571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50117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13715" y="421481"/>
            <a:ext cx="8229600" cy="620712"/>
          </a:xfrm>
        </p:spPr>
        <p:txBody>
          <a:bodyPr/>
          <a:lstStyle/>
          <a:p>
            <a:pPr eaLnBrk="1" hangingPunct="1">
              <a:defRPr/>
            </a:pPr>
            <a:r>
              <a:rPr lang="en-US" altLang="en-US" b="1" dirty="0">
                <a:solidFill>
                  <a:srgbClr val="224B50"/>
                </a:solidFill>
              </a:rPr>
              <a:t>Party</a:t>
            </a:r>
            <a:r>
              <a:rPr lang="en-US" altLang="en-US" b="1" dirty="0">
                <a:solidFill>
                  <a:schemeClr val="accent5">
                    <a:lumMod val="25000"/>
                  </a:schemeClr>
                </a:solidFill>
              </a:rPr>
              <a:t> Time!</a:t>
            </a:r>
          </a:p>
        </p:txBody>
      </p:sp>
      <p:sp>
        <p:nvSpPr>
          <p:cNvPr id="106499" name="Rectangle 3"/>
          <p:cNvSpPr>
            <a:spLocks noGrp="1" noChangeArrowheads="1"/>
          </p:cNvSpPr>
          <p:nvPr>
            <p:ph type="body" idx="1"/>
          </p:nvPr>
        </p:nvSpPr>
        <p:spPr>
          <a:xfrm>
            <a:off x="611560" y="1036075"/>
            <a:ext cx="8075612" cy="4525962"/>
          </a:xfrm>
        </p:spPr>
        <p:txBody>
          <a:bodyPr/>
          <a:lstStyle/>
          <a:p>
            <a:pPr marL="0" indent="0" algn="ctr" eaLnBrk="1" hangingPunct="1">
              <a:buFontTx/>
              <a:buNone/>
              <a:defRPr/>
            </a:pPr>
            <a:r>
              <a:rPr lang="en-US" altLang="en-US" dirty="0">
                <a:solidFill>
                  <a:schemeClr val="accent5">
                    <a:lumMod val="25000"/>
                  </a:schemeClr>
                </a:solidFill>
              </a:rPr>
              <a:t>SFSP Checklists showed an increase in meal participation at SNAP-Ed supported sites </a:t>
            </a:r>
            <a:r>
              <a:rPr lang="en-US" altLang="en-US" b="1" i="1" dirty="0">
                <a:solidFill>
                  <a:schemeClr val="accent5">
                    <a:lumMod val="25000"/>
                  </a:schemeClr>
                </a:solidFill>
              </a:rPr>
              <a:t>in your county </a:t>
            </a:r>
            <a:r>
              <a:rPr lang="en-US" altLang="en-US" dirty="0">
                <a:solidFill>
                  <a:schemeClr val="accent5">
                    <a:lumMod val="25000"/>
                  </a:schemeClr>
                </a:solidFill>
              </a:rPr>
              <a:t>from 2016-2018. </a:t>
            </a: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11269"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11274" name="TextBox 6"/>
              <p:cNvSpPr txBox="1">
                <a:spLocks noChangeArrowheads="1"/>
              </p:cNvSpPr>
              <p:nvPr/>
            </p:nvSpPr>
            <p:spPr bwMode="auto">
              <a:xfrm>
                <a:off x="1655675" y="4100409"/>
                <a:ext cx="2592288" cy="76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True</a:t>
                </a:r>
              </a:p>
            </p:txBody>
          </p:sp>
        </p:grpSp>
        <p:grpSp>
          <p:nvGrpSpPr>
            <p:cNvPr id="11270"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11272" name="TextBox 9"/>
              <p:cNvSpPr txBox="1">
                <a:spLocks noChangeArrowheads="1"/>
              </p:cNvSpPr>
              <p:nvPr/>
            </p:nvSpPr>
            <p:spPr bwMode="auto">
              <a:xfrm>
                <a:off x="4979573" y="4117721"/>
                <a:ext cx="2592288" cy="7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False</a:t>
                </a:r>
              </a:p>
            </p:txBody>
          </p:sp>
        </p:grpSp>
      </p:grpSp>
    </p:spTree>
    <p:extLst>
      <p:ext uri="{BB962C8B-B14F-4D97-AF65-F5344CB8AC3E}">
        <p14:creationId xmlns:p14="http://schemas.microsoft.com/office/powerpoint/2010/main" val="3970447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7504" y="138421"/>
            <a:ext cx="9144000" cy="857250"/>
          </a:xfrm>
        </p:spPr>
        <p:txBody>
          <a:bodyPr>
            <a:noAutofit/>
          </a:bodyPr>
          <a:lstStyle/>
          <a:p>
            <a:pPr algn="l"/>
            <a:r>
              <a:rPr lang="en-US" sz="3600" dirty="0">
                <a:solidFill>
                  <a:srgbClr val="0099FF"/>
                </a:solidFill>
                <a:effectLst>
                  <a:outerShdw blurRad="38100" dist="38100" dir="2700000" algn="tl">
                    <a:srgbClr val="000000">
                      <a:alpha val="43137"/>
                    </a:srgbClr>
                  </a:outerShdw>
                </a:effectLst>
              </a:rPr>
              <a:t>2016</a:t>
            </a:r>
            <a:r>
              <a:rPr lang="en-US" sz="3600" dirty="0">
                <a:solidFill>
                  <a:schemeClr val="bg1"/>
                </a:solidFill>
                <a:effectLst>
                  <a:outerShdw blurRad="38100" dist="38100" dir="2700000" algn="tl">
                    <a:srgbClr val="000000">
                      <a:alpha val="43137"/>
                    </a:srgbClr>
                  </a:outerShdw>
                </a:effectLst>
              </a:rPr>
              <a:t> to </a:t>
            </a:r>
            <a:r>
              <a:rPr lang="en-US" sz="3600" dirty="0">
                <a:solidFill>
                  <a:srgbClr val="00B050"/>
                </a:solidFill>
                <a:effectLst>
                  <a:outerShdw blurRad="38100" dist="38100" dir="2700000" algn="tl">
                    <a:srgbClr val="000000">
                      <a:alpha val="43137"/>
                    </a:srgbClr>
                  </a:outerShdw>
                </a:effectLst>
              </a:rPr>
              <a:t>2018</a:t>
            </a:r>
            <a:r>
              <a:rPr lang="en-US" sz="3600" dirty="0">
                <a:solidFill>
                  <a:schemeClr val="bg1"/>
                </a:solidFill>
                <a:effectLst>
                  <a:outerShdw blurRad="38100" dist="38100" dir="2700000" algn="tl">
                    <a:srgbClr val="000000">
                      <a:alpha val="43137"/>
                    </a:srgbClr>
                  </a:outerShdw>
                </a:effectLst>
              </a:rPr>
              <a:t> Daily Meals at LIA-supported Sites</a:t>
            </a:r>
          </a:p>
        </p:txBody>
      </p:sp>
      <p:grpSp>
        <p:nvGrpSpPr>
          <p:cNvPr id="11" name="Group 10"/>
          <p:cNvGrpSpPr/>
          <p:nvPr/>
        </p:nvGrpSpPr>
        <p:grpSpPr>
          <a:xfrm>
            <a:off x="1136194" y="1340768"/>
            <a:ext cx="6942364" cy="4735506"/>
            <a:chOff x="821578" y="1946055"/>
            <a:chExt cx="5247916" cy="3826097"/>
          </a:xfrm>
        </p:grpSpPr>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21578" y="1946055"/>
              <a:ext cx="5247916" cy="3826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p:cNvGrpSpPr/>
            <p:nvPr/>
          </p:nvGrpSpPr>
          <p:grpSpPr>
            <a:xfrm>
              <a:off x="1150620" y="2518410"/>
              <a:ext cx="4015740" cy="2468880"/>
              <a:chOff x="1534160" y="2214880"/>
              <a:chExt cx="5354320" cy="3291840"/>
            </a:xfrm>
          </p:grpSpPr>
          <p:sp>
            <p:nvSpPr>
              <p:cNvPr id="4" name="Rounded Rectangle 3"/>
              <p:cNvSpPr/>
              <p:nvPr/>
            </p:nvSpPr>
            <p:spPr>
              <a:xfrm>
                <a:off x="1534160" y="2214880"/>
                <a:ext cx="5354320" cy="579120"/>
              </a:xfrm>
              <a:prstGeom prst="round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5" name="Rounded Rectangle 4"/>
              <p:cNvSpPr/>
              <p:nvPr/>
            </p:nvSpPr>
            <p:spPr>
              <a:xfrm>
                <a:off x="1534160" y="4927600"/>
                <a:ext cx="5354320" cy="579120"/>
              </a:xfrm>
              <a:prstGeom prst="round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grpSp>
        <p:grpSp>
          <p:nvGrpSpPr>
            <p:cNvPr id="9" name="Group 8"/>
            <p:cNvGrpSpPr/>
            <p:nvPr/>
          </p:nvGrpSpPr>
          <p:grpSpPr>
            <a:xfrm>
              <a:off x="1150620" y="2980135"/>
              <a:ext cx="4015740" cy="1545431"/>
              <a:chOff x="1534160" y="2830513"/>
              <a:chExt cx="5354320" cy="2060574"/>
            </a:xfrm>
          </p:grpSpPr>
          <p:sp>
            <p:nvSpPr>
              <p:cNvPr id="6" name="Rounded Rectangle 5"/>
              <p:cNvSpPr/>
              <p:nvPr/>
            </p:nvSpPr>
            <p:spPr>
              <a:xfrm>
                <a:off x="1534160" y="2830513"/>
                <a:ext cx="5354320" cy="579120"/>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sp>
            <p:nvSpPr>
              <p:cNvPr id="7" name="Rounded Rectangle 6"/>
              <p:cNvSpPr/>
              <p:nvPr/>
            </p:nvSpPr>
            <p:spPr>
              <a:xfrm>
                <a:off x="1534160" y="4311967"/>
                <a:ext cx="5354320" cy="579120"/>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endParaRPr lang="en-US" sz="1350">
                  <a:solidFill>
                    <a:prstClr val="white"/>
                  </a:solidFill>
                  <a:latin typeface="Calibri"/>
                </a:endParaRPr>
              </a:p>
            </p:txBody>
          </p:sp>
        </p:grpSp>
      </p:grpSp>
      <p:pic>
        <p:nvPicPr>
          <p:cNvPr id="12"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664" y="5245100"/>
            <a:ext cx="4573588"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5260975"/>
            <a:ext cx="47879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lowchart: Punched Tape 9"/>
          <p:cNvSpPr/>
          <p:nvPr/>
        </p:nvSpPr>
        <p:spPr>
          <a:xfrm>
            <a:off x="5436096" y="4979418"/>
            <a:ext cx="3479304" cy="1545431"/>
          </a:xfrm>
          <a:prstGeom prst="flowChartPunchedTape">
            <a:avLst/>
          </a:prstGeom>
          <a:solidFill>
            <a:srgbClr val="00CC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defRPr/>
            </a:pPr>
            <a:r>
              <a:rPr lang="en-US" sz="2800" b="1" i="1" dirty="0">
                <a:ln w="10160">
                  <a:solidFill>
                    <a:srgbClr val="4BACC6"/>
                  </a:solidFill>
                  <a:prstDash val="solid"/>
                </a:ln>
                <a:solidFill>
                  <a:srgbClr val="FFFFFF"/>
                </a:solidFill>
                <a:effectLst>
                  <a:outerShdw blurRad="38100" dist="22860" dir="5400000" algn="tl" rotWithShape="0">
                    <a:srgbClr val="000000">
                      <a:alpha val="30000"/>
                    </a:srgbClr>
                  </a:outerShdw>
                </a:effectLst>
                <a:latin typeface="Tw Cen MT" panose="020B0602020104020603" pitchFamily="34" charset="0"/>
              </a:rPr>
              <a:t>What else may be going on at these sites?</a:t>
            </a:r>
          </a:p>
        </p:txBody>
      </p:sp>
    </p:spTree>
    <p:extLst>
      <p:ext uri="{BB962C8B-B14F-4D97-AF65-F5344CB8AC3E}">
        <p14:creationId xmlns:p14="http://schemas.microsoft.com/office/powerpoint/2010/main" val="149803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pic>
        <p:nvPicPr>
          <p:cNvPr id="7" name="Picture 8" descr="&lt;strong&gt;Confetti PNG&lt;/strong&gt; Transparent Images | &lt;strong&gt;PNG&lt;/strong&gt; All">
            <a:extLst>
              <a:ext uri="{FF2B5EF4-FFF2-40B4-BE49-F238E27FC236}">
                <a16:creationId xmlns:a16="http://schemas.microsoft.com/office/drawing/2014/main" id="{F63C4681-680B-4AF0-BCB8-9F650CFE790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83460"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lt;strong&gt;Confetti PNG&lt;/strong&gt; Transparent Images | &lt;strong&gt;PNG&lt;/strong&gt; All">
            <a:extLst>
              <a:ext uri="{FF2B5EF4-FFF2-40B4-BE49-F238E27FC236}">
                <a16:creationId xmlns:a16="http://schemas.microsoft.com/office/drawing/2014/main" id="{F9F76379-BF93-460C-816F-7E74B8BB2B2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731"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lt;strong&gt;Confetti PNG&lt;/strong&gt; Transparent Images | &lt;strong&gt;PNG&lt;/strong&gt; All">
            <a:extLst>
              <a:ext uri="{FF2B5EF4-FFF2-40B4-BE49-F238E27FC236}">
                <a16:creationId xmlns:a16="http://schemas.microsoft.com/office/drawing/2014/main" id="{41AB893C-B3B8-445A-9804-BDD47CEC5F4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974" y="30"/>
            <a:ext cx="3476467" cy="2505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33564" y="549596"/>
            <a:ext cx="7200800" cy="1174809"/>
          </a:xfrm>
          <a:solidFill>
            <a:srgbClr val="166418"/>
          </a:solidFill>
          <a:ln>
            <a:noFill/>
          </a:ln>
          <a:effectLst/>
        </p:spPr>
        <p:txBody>
          <a:bodyPr>
            <a:noAutofit/>
          </a:bodyPr>
          <a:lstStyle/>
          <a:p>
            <a:pPr algn="ctr"/>
            <a:r>
              <a:rPr lang="en-US" sz="3600" dirty="0"/>
              <a:t>How did SNAP-Ed supports relate to families’ meal participation </a:t>
            </a:r>
            <a:r>
              <a:rPr lang="en-US" sz="3600" b="1" dirty="0"/>
              <a:t>in FY18</a:t>
            </a:r>
            <a:r>
              <a:rPr lang="en-US" sz="3600" dirty="0"/>
              <a:t>?   </a:t>
            </a:r>
          </a:p>
        </p:txBody>
      </p:sp>
      <p:sp>
        <p:nvSpPr>
          <p:cNvPr id="3" name="Content Placeholder 2"/>
          <p:cNvSpPr>
            <a:spLocks noGrp="1"/>
          </p:cNvSpPr>
          <p:nvPr>
            <p:ph idx="1"/>
          </p:nvPr>
        </p:nvSpPr>
        <p:spPr>
          <a:xfrm>
            <a:off x="1112520" y="2672423"/>
            <a:ext cx="8031480" cy="3901440"/>
          </a:xfrm>
        </p:spPr>
        <p:txBody>
          <a:bodyPr/>
          <a:lstStyle/>
          <a:p>
            <a:r>
              <a:rPr lang="en-US" sz="2400" dirty="0">
                <a:solidFill>
                  <a:schemeClr val="bg1"/>
                </a:solidFill>
                <a:latin typeface="Tw Cen MT" panose="020B0602020104020603" pitchFamily="34" charset="0"/>
              </a:rPr>
              <a:t>More </a:t>
            </a:r>
            <a:r>
              <a:rPr lang="en-US" sz="2400" b="1" dirty="0">
                <a:solidFill>
                  <a:schemeClr val="bg1"/>
                </a:solidFill>
                <a:latin typeface="Tw Cen MT" panose="020B0602020104020603" pitchFamily="34" charset="0"/>
              </a:rPr>
              <a:t>targeted childcare promotion </a:t>
            </a:r>
            <a:r>
              <a:rPr lang="en-US" sz="2400" dirty="0">
                <a:solidFill>
                  <a:schemeClr val="bg1"/>
                </a:solidFill>
                <a:latin typeface="Tw Cen MT" panose="020B0602020104020603" pitchFamily="34" charset="0"/>
              </a:rPr>
              <a:t>was associated with an increase in participation. </a:t>
            </a:r>
          </a:p>
          <a:p>
            <a:pPr marL="0" indent="0">
              <a:buNone/>
            </a:pPr>
            <a:endParaRPr lang="en-US" dirty="0">
              <a:solidFill>
                <a:schemeClr val="bg1"/>
              </a:solidFill>
              <a:latin typeface="Tw Cen MT" panose="020B0602020104020603" pitchFamily="34" charset="0"/>
            </a:endParaRPr>
          </a:p>
          <a:p>
            <a:r>
              <a:rPr lang="en-US" sz="2400" dirty="0">
                <a:solidFill>
                  <a:schemeClr val="bg1"/>
                </a:solidFill>
                <a:latin typeface="Tw Cen MT" panose="020B0602020104020603" pitchFamily="34" charset="0"/>
              </a:rPr>
              <a:t>Helping get </a:t>
            </a:r>
            <a:r>
              <a:rPr lang="en-US" sz="2400" b="1" dirty="0">
                <a:solidFill>
                  <a:schemeClr val="bg1"/>
                </a:solidFill>
                <a:latin typeface="Tw Cen MT" panose="020B0602020104020603" pitchFamily="34" charset="0"/>
              </a:rPr>
              <a:t>media coverage</a:t>
            </a:r>
            <a:r>
              <a:rPr lang="en-US" sz="2400" dirty="0">
                <a:solidFill>
                  <a:schemeClr val="bg1"/>
                </a:solidFill>
                <a:latin typeface="Tw Cen MT" panose="020B0602020104020603" pitchFamily="34" charset="0"/>
              </a:rPr>
              <a:t> had a statistically significant positive effect on meal participation. </a:t>
            </a:r>
          </a:p>
          <a:p>
            <a:pPr marL="0" indent="0">
              <a:buNone/>
            </a:pPr>
            <a:endParaRPr lang="en-US" dirty="0">
              <a:solidFill>
                <a:schemeClr val="bg1"/>
              </a:solidFill>
              <a:latin typeface="Tw Cen MT" panose="020B0602020104020603" pitchFamily="34" charset="0"/>
            </a:endParaRPr>
          </a:p>
          <a:p>
            <a:r>
              <a:rPr lang="en-US" sz="2400" dirty="0">
                <a:solidFill>
                  <a:schemeClr val="bg1"/>
                </a:solidFill>
                <a:latin typeface="Tw Cen MT" panose="020B0602020104020603" pitchFamily="34" charset="0"/>
              </a:rPr>
              <a:t>LIAs’ use of their </a:t>
            </a:r>
            <a:r>
              <a:rPr lang="en-US" sz="2400" b="1" dirty="0">
                <a:solidFill>
                  <a:schemeClr val="bg1"/>
                </a:solidFill>
                <a:latin typeface="Tw Cen MT" panose="020B0602020104020603" pitchFamily="34" charset="0"/>
              </a:rPr>
              <a:t>websites and/or social media </a:t>
            </a:r>
            <a:r>
              <a:rPr lang="en-US" sz="2400" dirty="0">
                <a:solidFill>
                  <a:schemeClr val="bg1"/>
                </a:solidFill>
                <a:latin typeface="Tw Cen MT" panose="020B0602020104020603" pitchFamily="34" charset="0"/>
              </a:rPr>
              <a:t>to promote their SFSP partners had a significant positive effect on meals participation</a:t>
            </a:r>
            <a:r>
              <a:rPr lang="en-US" dirty="0">
                <a:solidFill>
                  <a:schemeClr val="bg1"/>
                </a:solidFill>
                <a:latin typeface="Tw Cen MT" panose="020B0602020104020603" pitchFamily="34" charset="0"/>
              </a:rPr>
              <a:t>.</a:t>
            </a:r>
          </a:p>
        </p:txBody>
      </p:sp>
      <p:pic>
        <p:nvPicPr>
          <p:cNvPr id="4" name="Picture 3"/>
          <p:cNvPicPr/>
          <p:nvPr/>
        </p:nvPicPr>
        <p:blipFill rotWithShape="1">
          <a:blip r:embed="rId3" cstate="print">
            <a:extLst>
              <a:ext uri="{28A0092B-C50C-407E-A947-70E740481C1C}">
                <a14:useLocalDpi xmlns:a14="http://schemas.microsoft.com/office/drawing/2010/main"/>
              </a:ext>
            </a:extLst>
          </a:blip>
          <a:srcRect/>
          <a:stretch/>
        </p:blipFill>
        <p:spPr bwMode="auto">
          <a:xfrm>
            <a:off x="221502" y="2651939"/>
            <a:ext cx="1125617" cy="910430"/>
          </a:xfrm>
          <a:prstGeom prst="rect">
            <a:avLst/>
          </a:prstGeom>
          <a:ln>
            <a:noFill/>
          </a:ln>
          <a:effectLst>
            <a:outerShdw blurRad="63500" sx="102000" sy="102000" algn="ctr" rotWithShape="0">
              <a:prstClr val="black">
                <a:alpha val="40000"/>
              </a:prstClr>
            </a:outerShdw>
          </a:effectLst>
          <a:extLst>
            <a:ext uri="{53640926-AAD7-44D8-BBD7-CCE9431645EC}">
              <a14:shadowObscured xmlns:a14="http://schemas.microsoft.com/office/drawing/2010/main"/>
            </a:ext>
          </a:extLst>
        </p:spPr>
      </p:pic>
      <p:pic>
        <p:nvPicPr>
          <p:cNvPr id="5" name="Picture 4"/>
          <p:cNvPicPr/>
          <p:nvPr/>
        </p:nvPicPr>
        <p:blipFill>
          <a:blip r:embed="rId4" cstate="print">
            <a:extLst>
              <a:ext uri="{28A0092B-C50C-407E-A947-70E740481C1C}">
                <a14:useLocalDpi xmlns:a14="http://schemas.microsoft.com/office/drawing/2010/main"/>
              </a:ext>
            </a:extLst>
          </a:blip>
          <a:stretch>
            <a:fillRect/>
          </a:stretch>
        </p:blipFill>
        <p:spPr bwMode="auto">
          <a:xfrm>
            <a:off x="252876" y="4018660"/>
            <a:ext cx="1062872" cy="694934"/>
          </a:xfrm>
          <a:prstGeom prst="rect">
            <a:avLst/>
          </a:prstGeom>
          <a:ln>
            <a:noFill/>
          </a:ln>
          <a:effectLst>
            <a:outerShdw blurRad="63500" sx="102000" sy="102000" algn="ctr" rotWithShape="0">
              <a:prstClr val="black">
                <a:alpha val="40000"/>
              </a:prstClr>
            </a:outerShdw>
          </a:effectLst>
        </p:spPr>
      </p:pic>
      <p:pic>
        <p:nvPicPr>
          <p:cNvPr id="6" name="Picture 5"/>
          <p:cNvPicPr/>
          <p:nvPr/>
        </p:nvPicPr>
        <p:blipFill>
          <a:blip r:embed="rId5" cstate="print">
            <a:extLst>
              <a:ext uri="{28A0092B-C50C-407E-A947-70E740481C1C}">
                <a14:useLocalDpi xmlns:a14="http://schemas.microsoft.com/office/drawing/2010/main"/>
              </a:ext>
            </a:extLst>
          </a:blip>
          <a:stretch>
            <a:fillRect/>
          </a:stretch>
        </p:blipFill>
        <p:spPr bwMode="auto">
          <a:xfrm>
            <a:off x="196291" y="5085184"/>
            <a:ext cx="1176041" cy="1032388"/>
          </a:xfrm>
          <a:prstGeom prst="rect">
            <a:avLst/>
          </a:prstGeom>
          <a:ln>
            <a:noFill/>
          </a:ln>
          <a:effectLst>
            <a:outerShdw blurRad="101600" dist="25400" algn="tl" rotWithShape="0">
              <a:srgbClr val="000000">
                <a:alpha val="70000"/>
              </a:srgbClr>
            </a:outerShdw>
          </a:effectLst>
        </p:spPr>
      </p:pic>
    </p:spTree>
    <p:extLst>
      <p:ext uri="{BB962C8B-B14F-4D97-AF65-F5344CB8AC3E}">
        <p14:creationId xmlns:p14="http://schemas.microsoft.com/office/powerpoint/2010/main" val="371939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2201"/>
          <a:stretch/>
        </p:blipFill>
        <p:spPr>
          <a:xfrm>
            <a:off x="0" y="836712"/>
            <a:ext cx="9144000" cy="6021288"/>
          </a:xfrm>
          <a:prstGeom prst="rect">
            <a:avLst/>
          </a:prstGeom>
        </p:spPr>
      </p:pic>
      <p:sp>
        <p:nvSpPr>
          <p:cNvPr id="2" name="Title 1"/>
          <p:cNvSpPr>
            <a:spLocks noGrp="1"/>
          </p:cNvSpPr>
          <p:nvPr>
            <p:ph type="title"/>
          </p:nvPr>
        </p:nvSpPr>
        <p:spPr>
          <a:xfrm>
            <a:off x="183832" y="624026"/>
            <a:ext cx="8960168" cy="458115"/>
          </a:xfrm>
        </p:spPr>
        <p:txBody>
          <a:bodyPr>
            <a:noAutofit/>
          </a:bodyPr>
          <a:lstStyle/>
          <a:p>
            <a:pPr algn="ctr"/>
            <a:r>
              <a:rPr lang="en-US" sz="4000" dirty="0"/>
              <a:t>Evaluating SNAP-Ed: </a:t>
            </a:r>
            <a:br>
              <a:rPr lang="en-US" sz="4000" dirty="0"/>
            </a:br>
            <a:r>
              <a:rPr lang="en-US" sz="4000" dirty="0"/>
              <a:t>Where to go from here?</a:t>
            </a:r>
          </a:p>
        </p:txBody>
      </p:sp>
      <p:sp>
        <p:nvSpPr>
          <p:cNvPr id="3" name="Content Placeholder 2"/>
          <p:cNvSpPr>
            <a:spLocks noGrp="1"/>
          </p:cNvSpPr>
          <p:nvPr>
            <p:ph idx="1"/>
          </p:nvPr>
        </p:nvSpPr>
        <p:spPr>
          <a:xfrm>
            <a:off x="1043608" y="1896636"/>
            <a:ext cx="7947660" cy="4412684"/>
          </a:xfrm>
        </p:spPr>
        <p:txBody>
          <a:bodyPr>
            <a:normAutofit/>
          </a:bodyPr>
          <a:lstStyle/>
          <a:p>
            <a:r>
              <a:rPr lang="en-US" sz="2700" b="1" dirty="0">
                <a:solidFill>
                  <a:schemeClr val="bg1"/>
                </a:solidFill>
                <a:latin typeface="Tw Cen MT" panose="020B0602020104020603" pitchFamily="34" charset="0"/>
              </a:rPr>
              <a:t>Layering interventions for impact</a:t>
            </a:r>
          </a:p>
          <a:p>
            <a:endParaRPr lang="en-US" sz="2700" b="1" dirty="0">
              <a:solidFill>
                <a:schemeClr val="bg1"/>
              </a:solidFill>
              <a:latin typeface="Tw Cen MT" panose="020B0602020104020603" pitchFamily="34" charset="0"/>
            </a:endParaRPr>
          </a:p>
          <a:p>
            <a:r>
              <a:rPr lang="en-US" sz="2700" b="1" dirty="0">
                <a:solidFill>
                  <a:schemeClr val="bg1"/>
                </a:solidFill>
                <a:latin typeface="Tw Cen MT" panose="020B0602020104020603" pitchFamily="34" charset="0"/>
              </a:rPr>
              <a:t>Using the results to inform your programming</a:t>
            </a:r>
          </a:p>
          <a:p>
            <a:pPr marL="0" indent="0">
              <a:buNone/>
            </a:pPr>
            <a:endParaRPr lang="en-US" sz="2700" b="1" dirty="0">
              <a:solidFill>
                <a:schemeClr val="bg1"/>
              </a:solidFill>
              <a:latin typeface="Tw Cen MT" panose="020B0602020104020603" pitchFamily="34" charset="0"/>
            </a:endParaRPr>
          </a:p>
          <a:p>
            <a:r>
              <a:rPr lang="en-US" sz="2700" b="1" dirty="0">
                <a:solidFill>
                  <a:schemeClr val="bg1"/>
                </a:solidFill>
                <a:latin typeface="Tw Cen MT" panose="020B0602020104020603" pitchFamily="34" charset="0"/>
              </a:rPr>
              <a:t>2021 and beyond</a:t>
            </a:r>
          </a:p>
          <a:p>
            <a:pPr marL="0" indent="0">
              <a:buNone/>
            </a:pPr>
            <a:endParaRPr lang="en-US" sz="2700" b="1" dirty="0">
              <a:solidFill>
                <a:schemeClr val="bg1"/>
              </a:solidFill>
              <a:latin typeface="Tw Cen MT" panose="020B0602020104020603" pitchFamily="34" charset="0"/>
            </a:endParaRPr>
          </a:p>
          <a:p>
            <a:r>
              <a:rPr lang="en-US" sz="2700" b="1" dirty="0">
                <a:solidFill>
                  <a:schemeClr val="bg1"/>
                </a:solidFill>
                <a:latin typeface="Tw Cen MT" panose="020B0602020104020603" pitchFamily="34" charset="0"/>
              </a:rPr>
              <a:t>How much “intervention” is needed to result in sustainable healthy behavior change, and how much are your communities receiving?  </a:t>
            </a:r>
          </a:p>
        </p:txBody>
      </p:sp>
      <p:pic>
        <p:nvPicPr>
          <p:cNvPr id="8" name="Picture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9346" y="4907757"/>
            <a:ext cx="996529" cy="8072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92893" y="3881835"/>
            <a:ext cx="992981" cy="9358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68883" y="1875396"/>
            <a:ext cx="1016991" cy="822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9115" y="2805178"/>
            <a:ext cx="1016990" cy="9698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18406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700" y="428625"/>
            <a:ext cx="6877050" cy="2873375"/>
          </a:xfrm>
          <a:prstGeom prst="rect">
            <a:avLst/>
          </a:prstGeom>
          <a:solidFill>
            <a:srgbClr val="00B0F0"/>
          </a:solidFill>
          <a:ln w="38100" cap="flat" cmpd="sng" algn="ctr">
            <a:solidFill>
              <a:srgbClr val="FFFFFF"/>
            </a:solidFill>
            <a:prstDash val="solid"/>
            <a:miter lim="800000"/>
          </a:ln>
          <a:effectLst/>
        </p:spPr>
        <p:txBody>
          <a:bodyPr lIns="548640" tIns="274320" anchor="ctr"/>
          <a:lstStyle/>
          <a:p>
            <a:pPr eaLnBrk="1" fontAlgn="auto" hangingPunct="1">
              <a:spcBef>
                <a:spcPts val="0"/>
              </a:spcBef>
              <a:spcAft>
                <a:spcPts val="0"/>
              </a:spcAft>
              <a:defRPr/>
            </a:pPr>
            <a:r>
              <a:rPr lang="en-US" sz="4800" b="1" kern="0" dirty="0">
                <a:solidFill>
                  <a:schemeClr val="bg1"/>
                </a:solidFill>
                <a:latin typeface="+mn-lt"/>
                <a:cs typeface="Arial"/>
              </a:rPr>
              <a:t>COMPREHENSIVENESS </a:t>
            </a:r>
          </a:p>
          <a:p>
            <a:pPr eaLnBrk="1" fontAlgn="auto" hangingPunct="1">
              <a:spcBef>
                <a:spcPts val="0"/>
              </a:spcBef>
              <a:spcAft>
                <a:spcPts val="0"/>
              </a:spcAft>
              <a:defRPr/>
            </a:pPr>
            <a:r>
              <a:rPr lang="en-US" sz="3600" kern="0" dirty="0">
                <a:solidFill>
                  <a:schemeClr val="bg1"/>
                </a:solidFill>
                <a:latin typeface="+mn-lt"/>
                <a:cs typeface="Arial"/>
              </a:rPr>
              <a:t>Does the LWP address an item?</a:t>
            </a:r>
          </a:p>
        </p:txBody>
      </p:sp>
      <p:sp>
        <p:nvSpPr>
          <p:cNvPr id="10" name="Rectangle 9"/>
          <p:cNvSpPr/>
          <p:nvPr/>
        </p:nvSpPr>
        <p:spPr>
          <a:xfrm>
            <a:off x="12700" y="3500438"/>
            <a:ext cx="6862763" cy="2873375"/>
          </a:xfrm>
          <a:prstGeom prst="rect">
            <a:avLst/>
          </a:prstGeom>
          <a:solidFill>
            <a:srgbClr val="92D050"/>
          </a:solidFill>
          <a:ln w="28575" cap="flat" cmpd="sng" algn="ctr">
            <a:solidFill>
              <a:srgbClr val="FFFFFF"/>
            </a:solidFill>
            <a:prstDash val="solid"/>
            <a:miter lim="800000"/>
          </a:ln>
          <a:effectLst/>
        </p:spPr>
        <p:txBody>
          <a:bodyPr lIns="548640" tIns="365760" anchor="ctr"/>
          <a:lstStyle/>
          <a:p>
            <a:pPr eaLnBrk="1" fontAlgn="auto" hangingPunct="1">
              <a:spcBef>
                <a:spcPts val="0"/>
              </a:spcBef>
              <a:spcAft>
                <a:spcPts val="0"/>
              </a:spcAft>
              <a:defRPr/>
            </a:pPr>
            <a:r>
              <a:rPr lang="en-US" sz="4800" b="1" kern="0" dirty="0">
                <a:solidFill>
                  <a:schemeClr val="bg1"/>
                </a:solidFill>
                <a:latin typeface="+mn-lt"/>
                <a:cs typeface="Arial"/>
              </a:rPr>
              <a:t>STRENGTH</a:t>
            </a:r>
            <a:r>
              <a:rPr lang="en-US" sz="4400" b="1" kern="0" dirty="0">
                <a:solidFill>
                  <a:schemeClr val="bg1"/>
                </a:solidFill>
                <a:latin typeface="+mn-lt"/>
                <a:cs typeface="Arial"/>
              </a:rPr>
              <a:t> </a:t>
            </a:r>
          </a:p>
          <a:p>
            <a:pPr eaLnBrk="1" fontAlgn="auto" hangingPunct="1">
              <a:spcBef>
                <a:spcPts val="0"/>
              </a:spcBef>
              <a:spcAft>
                <a:spcPts val="0"/>
              </a:spcAft>
              <a:defRPr/>
            </a:pPr>
            <a:r>
              <a:rPr lang="en-US" sz="3600" kern="0" dirty="0">
                <a:solidFill>
                  <a:schemeClr val="bg1"/>
                </a:solidFill>
                <a:latin typeface="+mn-lt"/>
                <a:cs typeface="Arial"/>
              </a:rPr>
              <a:t>How well does the LWP address the item?</a:t>
            </a:r>
          </a:p>
        </p:txBody>
      </p:sp>
      <p:sp>
        <p:nvSpPr>
          <p:cNvPr id="19" name="TextBox 26"/>
          <p:cNvSpPr txBox="1">
            <a:spLocks noChangeArrowheads="1"/>
          </p:cNvSpPr>
          <p:nvPr/>
        </p:nvSpPr>
        <p:spPr bwMode="auto">
          <a:xfrm rot="16200000">
            <a:off x="6586537" y="2871788"/>
            <a:ext cx="29305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r>
              <a:rPr lang="en-US" altLang="en-US" sz="7200" dirty="0">
                <a:solidFill>
                  <a:schemeClr val="bg1"/>
                </a:solidFill>
                <a:latin typeface="+mn-lt"/>
              </a:rPr>
              <a:t>0-100</a:t>
            </a:r>
          </a:p>
        </p:txBody>
      </p:sp>
      <p:sp>
        <p:nvSpPr>
          <p:cNvPr id="21" name="Right Arrow 20"/>
          <p:cNvSpPr/>
          <p:nvPr/>
        </p:nvSpPr>
        <p:spPr>
          <a:xfrm>
            <a:off x="5915025" y="2427288"/>
            <a:ext cx="1584325" cy="2089150"/>
          </a:xfrm>
          <a:prstGeom prst="rightArrow">
            <a:avLst/>
          </a:prstGeom>
          <a:solidFill>
            <a:srgbClr val="FF66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9" grpId="0"/>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40"/>
            <a:ext cx="9144000" cy="6984776"/>
          </a:xfrm>
          <a:prstGeom prst="rect">
            <a:avLst/>
          </a:prstGeom>
        </p:spPr>
      </p:pic>
      <p:sp>
        <p:nvSpPr>
          <p:cNvPr id="3" name="TextBox 2">
            <a:extLst>
              <a:ext uri="{FF2B5EF4-FFF2-40B4-BE49-F238E27FC236}">
                <a16:creationId xmlns:a16="http://schemas.microsoft.com/office/drawing/2014/main" id="{DB24DD44-5C4B-4C98-8B19-4CEF6174E228}"/>
              </a:ext>
            </a:extLst>
          </p:cNvPr>
          <p:cNvSpPr txBox="1"/>
          <p:nvPr/>
        </p:nvSpPr>
        <p:spPr>
          <a:xfrm>
            <a:off x="1114994" y="980728"/>
            <a:ext cx="6914011" cy="854080"/>
          </a:xfrm>
          <a:prstGeom prst="rect">
            <a:avLst/>
          </a:prstGeom>
          <a:noFill/>
          <a:ln>
            <a:noFill/>
          </a:ln>
          <a:effectLst>
            <a:glow rad="101600">
              <a:schemeClr val="tx1">
                <a:alpha val="60000"/>
              </a:schemeClr>
            </a:glow>
          </a:effectLst>
        </p:spPr>
        <p:txBody>
          <a:bodyPr wrap="square" rtlCol="0">
            <a:spAutoFit/>
          </a:bodyPr>
          <a:lstStyle/>
          <a:p>
            <a:pPr algn="ctr" defTabSz="685800" eaLnBrk="1" fontAlgn="auto" hangingPunct="1">
              <a:spcBef>
                <a:spcPts val="0"/>
              </a:spcBef>
              <a:spcAft>
                <a:spcPts val="0"/>
              </a:spcAft>
            </a:pPr>
            <a:r>
              <a:rPr lang="en-US" sz="4950" b="1" dirty="0">
                <a:solidFill>
                  <a:prstClr val="white"/>
                </a:solidFill>
                <a:latin typeface="Calibri"/>
                <a:cs typeface="+mn-cs"/>
              </a:rPr>
              <a:t>Questions</a:t>
            </a:r>
          </a:p>
        </p:txBody>
      </p:sp>
    </p:spTree>
    <p:extLst>
      <p:ext uri="{BB962C8B-B14F-4D97-AF65-F5344CB8AC3E}">
        <p14:creationId xmlns:p14="http://schemas.microsoft.com/office/powerpoint/2010/main" val="2380076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312738" y="608013"/>
            <a:ext cx="8229600" cy="620712"/>
          </a:xfrm>
        </p:spPr>
        <p:txBody>
          <a:bodyPr/>
          <a:lstStyle/>
          <a:p>
            <a:pPr eaLnBrk="1" hangingPunct="1">
              <a:defRPr/>
            </a:pPr>
            <a:r>
              <a:rPr lang="en-US" altLang="en-US" b="1" dirty="0">
                <a:solidFill>
                  <a:srgbClr val="224B50"/>
                </a:solidFill>
              </a:rPr>
              <a:t>Party</a:t>
            </a:r>
            <a:r>
              <a:rPr lang="en-US" altLang="en-US" b="1" dirty="0">
                <a:solidFill>
                  <a:schemeClr val="accent5">
                    <a:lumMod val="25000"/>
                  </a:schemeClr>
                </a:solidFill>
              </a:rPr>
              <a:t> Time!</a:t>
            </a:r>
          </a:p>
        </p:txBody>
      </p:sp>
      <p:sp>
        <p:nvSpPr>
          <p:cNvPr id="106499" name="Rectangle 3"/>
          <p:cNvSpPr>
            <a:spLocks noGrp="1" noChangeArrowheads="1"/>
          </p:cNvSpPr>
          <p:nvPr>
            <p:ph type="body" idx="1"/>
          </p:nvPr>
        </p:nvSpPr>
        <p:spPr>
          <a:xfrm>
            <a:off x="611188" y="1341438"/>
            <a:ext cx="8075612" cy="4525962"/>
          </a:xfrm>
        </p:spPr>
        <p:txBody>
          <a:bodyPr/>
          <a:lstStyle/>
          <a:p>
            <a:pPr marL="0" indent="0" eaLnBrk="1" hangingPunct="1">
              <a:buFontTx/>
              <a:buNone/>
              <a:defRPr/>
            </a:pPr>
            <a:r>
              <a:rPr lang="en-US" altLang="en-US" dirty="0">
                <a:solidFill>
                  <a:schemeClr val="accent5">
                    <a:lumMod val="25000"/>
                  </a:schemeClr>
                </a:solidFill>
              </a:rPr>
              <a:t>Which WellSAT section improved the most for </a:t>
            </a:r>
            <a:r>
              <a:rPr lang="en-US" altLang="en-US" b="1" dirty="0">
                <a:solidFill>
                  <a:schemeClr val="accent5">
                    <a:lumMod val="25000"/>
                  </a:schemeClr>
                </a:solidFill>
              </a:rPr>
              <a:t>comprehensiveness</a:t>
            </a:r>
            <a:r>
              <a:rPr lang="en-US" altLang="en-US" dirty="0">
                <a:solidFill>
                  <a:schemeClr val="accent6">
                    <a:lumMod val="75000"/>
                  </a:schemeClr>
                </a:solidFill>
              </a:rPr>
              <a:t> </a:t>
            </a:r>
            <a:r>
              <a:rPr lang="en-US" altLang="en-US" dirty="0">
                <a:solidFill>
                  <a:schemeClr val="accent5">
                    <a:lumMod val="25000"/>
                  </a:schemeClr>
                </a:solidFill>
              </a:rPr>
              <a:t>from FY16-18? </a:t>
            </a:r>
          </a:p>
        </p:txBody>
      </p:sp>
      <p:grpSp>
        <p:nvGrpSpPr>
          <p:cNvPr id="11" name="Group 10"/>
          <p:cNvGrpSpPr>
            <a:grpSpLocks/>
          </p:cNvGrpSpPr>
          <p:nvPr/>
        </p:nvGrpSpPr>
        <p:grpSpPr bwMode="auto">
          <a:xfrm>
            <a:off x="1476375" y="2560638"/>
            <a:ext cx="6245225" cy="3848100"/>
            <a:chOff x="1475656" y="2561222"/>
            <a:chExt cx="6245623" cy="3847748"/>
          </a:xfrm>
        </p:grpSpPr>
        <p:grpSp>
          <p:nvGrpSpPr>
            <p:cNvPr id="11269" name="Group 7"/>
            <p:cNvGrpSpPr>
              <a:grpSpLocks/>
            </p:cNvGrpSpPr>
            <p:nvPr/>
          </p:nvGrpSpPr>
          <p:grpSpPr bwMode="auto">
            <a:xfrm>
              <a:off x="1475656" y="2561222"/>
              <a:ext cx="2952328" cy="3847747"/>
              <a:chOff x="1475656" y="2561222"/>
              <a:chExt cx="2952328" cy="384774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475656" y="2561222"/>
                <a:ext cx="2952328" cy="3847747"/>
              </a:xfrm>
              <a:prstGeom prst="ellipse">
                <a:avLst/>
              </a:prstGeom>
              <a:ln>
                <a:noFill/>
              </a:ln>
              <a:effectLst>
                <a:softEdge rad="112500"/>
              </a:effectLst>
            </p:spPr>
          </p:pic>
          <p:sp>
            <p:nvSpPr>
              <p:cNvPr id="11274" name="TextBox 6"/>
              <p:cNvSpPr txBox="1">
                <a:spLocks noChangeArrowheads="1"/>
              </p:cNvSpPr>
              <p:nvPr/>
            </p:nvSpPr>
            <p:spPr bwMode="auto">
              <a:xfrm>
                <a:off x="1619672" y="3933056"/>
                <a:ext cx="25922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Implementation, Evaluation &amp; Communication</a:t>
                </a:r>
              </a:p>
            </p:txBody>
          </p:sp>
        </p:grpSp>
        <p:grpSp>
          <p:nvGrpSpPr>
            <p:cNvPr id="11270" name="Group 8"/>
            <p:cNvGrpSpPr>
              <a:grpSpLocks/>
            </p:cNvGrpSpPr>
            <p:nvPr/>
          </p:nvGrpSpPr>
          <p:grpSpPr bwMode="auto">
            <a:xfrm>
              <a:off x="4830156" y="2561224"/>
              <a:ext cx="2891123" cy="3847746"/>
              <a:chOff x="4830156" y="2561224"/>
              <a:chExt cx="2891123" cy="3847746"/>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0156" y="2561224"/>
                <a:ext cx="2891123" cy="3847746"/>
              </a:xfrm>
              <a:prstGeom prst="ellipse">
                <a:avLst/>
              </a:prstGeom>
              <a:ln>
                <a:noFill/>
              </a:ln>
              <a:effectLst>
                <a:softEdge rad="112500"/>
              </a:effectLst>
            </p:spPr>
          </p:pic>
          <p:sp>
            <p:nvSpPr>
              <p:cNvPr id="11272" name="TextBox 9"/>
              <p:cNvSpPr txBox="1">
                <a:spLocks noChangeArrowheads="1"/>
              </p:cNvSpPr>
              <p:nvPr/>
            </p:nvSpPr>
            <p:spPr bwMode="auto">
              <a:xfrm>
                <a:off x="4979573" y="4117721"/>
                <a:ext cx="2592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US" altLang="en-US" sz="2400" b="1">
                    <a:solidFill>
                      <a:schemeClr val="bg1"/>
                    </a:solidFill>
                  </a:rPr>
                  <a:t>Nutrition Education</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88913"/>
            <a:ext cx="8258175"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052638" y="1216025"/>
            <a:ext cx="4248150" cy="573088"/>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5" name="Rectangle 4"/>
          <p:cNvSpPr/>
          <p:nvPr/>
        </p:nvSpPr>
        <p:spPr>
          <a:xfrm>
            <a:off x="5795963" y="1789113"/>
            <a:ext cx="2736850" cy="565150"/>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7" name="Rectangle 6"/>
          <p:cNvSpPr/>
          <p:nvPr/>
        </p:nvSpPr>
        <p:spPr>
          <a:xfrm>
            <a:off x="1116013" y="2354263"/>
            <a:ext cx="6696075" cy="3019425"/>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4" name="Content Placeholder 3"/>
          <p:cNvSpPr>
            <a:spLocks noGrp="1"/>
          </p:cNvSpPr>
          <p:nvPr>
            <p:ph idx="1"/>
          </p:nvPr>
        </p:nvSpPr>
        <p:spPr>
          <a:xfrm>
            <a:off x="449263" y="2054225"/>
            <a:ext cx="8229600" cy="4122738"/>
          </a:xfrm>
        </p:spPr>
        <p:txBody>
          <a:bodyPr rtlCol="0">
            <a:normAutofit/>
          </a:bodyPr>
          <a:lstStyle/>
          <a:p>
            <a:pPr fontAlgn="auto">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 presetClass="exit"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 presetClass="exit" presetSubtype="0" fill="hold" grpId="1"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113" y="549275"/>
            <a:ext cx="7950200"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187450" y="1836738"/>
            <a:ext cx="3168650" cy="573087"/>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
        <p:nvSpPr>
          <p:cNvPr id="5" name="Rectangle 4"/>
          <p:cNvSpPr/>
          <p:nvPr/>
        </p:nvSpPr>
        <p:spPr>
          <a:xfrm>
            <a:off x="646113" y="2409825"/>
            <a:ext cx="7526337" cy="2963863"/>
          </a:xfrm>
          <a:prstGeom prst="rect">
            <a:avLst/>
          </a:prstGeom>
          <a:noFill/>
          <a:ln w="76200">
            <a:solidFill>
              <a:srgbClr val="D60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en-US" sz="135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1" presetClass="exit" presetSubtype="0" fill="hold" grpId="1"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a:grpSpLocks/>
          </p:cNvGrpSpPr>
          <p:nvPr/>
        </p:nvGrpSpPr>
        <p:grpSpPr bwMode="auto">
          <a:xfrm>
            <a:off x="3705225" y="1189038"/>
            <a:ext cx="1439863" cy="1181100"/>
            <a:chOff x="3704899" y="1189708"/>
            <a:chExt cx="1440159" cy="1180875"/>
          </a:xfrm>
        </p:grpSpPr>
        <p:sp>
          <p:nvSpPr>
            <p:cNvPr id="35" name="Rounded Rectangle 34"/>
            <p:cNvSpPr/>
            <p:nvPr/>
          </p:nvSpPr>
          <p:spPr>
            <a:xfrm>
              <a:off x="3704899" y="1440485"/>
              <a:ext cx="1440159" cy="698367"/>
            </a:xfrm>
            <a:prstGeom prst="roundRect">
              <a:avLst/>
            </a:prstGeom>
            <a:noFill/>
            <a:ln w="190500" cap="flat" cmpd="sng" algn="ctr">
              <a:solidFill>
                <a:schemeClr val="bg1"/>
              </a:solidFill>
              <a:prstDash val="solid"/>
              <a:miter lim="800000"/>
            </a:ln>
            <a:effectLst/>
          </p:spPr>
          <p:txBody>
            <a:bodyPr anchor="ctr"/>
            <a:lstStyle/>
            <a:p>
              <a:pPr eaLnBrk="1" fontAlgn="auto" hangingPunct="1">
                <a:spcBef>
                  <a:spcPts val="0"/>
                </a:spcBef>
                <a:spcAft>
                  <a:spcPts val="0"/>
                </a:spcAft>
                <a:defRPr/>
              </a:pPr>
              <a:endParaRPr lang="en-US" kern="0">
                <a:solidFill>
                  <a:sysClr val="window" lastClr="FFFFFF"/>
                </a:solidFill>
                <a:latin typeface="Calibri" panose="020F0502020204030204"/>
                <a:cs typeface="+mn-cs"/>
              </a:endParaRPr>
            </a:p>
          </p:txBody>
        </p:sp>
        <p:sp>
          <p:nvSpPr>
            <p:cNvPr id="37" name="Isosceles Triangle 36"/>
            <p:cNvSpPr/>
            <p:nvPr/>
          </p:nvSpPr>
          <p:spPr>
            <a:xfrm rot="5400000">
              <a:off x="4233740" y="1995950"/>
              <a:ext cx="476159" cy="273106"/>
            </a:xfrm>
            <a:prstGeom prst="triangle">
              <a:avLst/>
            </a:prstGeom>
            <a:solidFill>
              <a:schemeClr val="bg1"/>
            </a:solidFill>
            <a:ln w="12700" cap="flat" cmpd="sng" algn="ctr">
              <a:solidFill>
                <a:schemeClr val="bg1">
                  <a:lumMod val="7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 lastClr="FFFFFF"/>
                </a:solidFill>
                <a:latin typeface="Calibri" panose="020F0502020204030204"/>
                <a:cs typeface="+mn-cs"/>
              </a:endParaRPr>
            </a:p>
          </p:txBody>
        </p:sp>
        <p:sp>
          <p:nvSpPr>
            <p:cNvPr id="39" name="Isosceles Triangle 38"/>
            <p:cNvSpPr/>
            <p:nvPr/>
          </p:nvSpPr>
          <p:spPr>
            <a:xfrm rot="16200000" flipH="1">
              <a:off x="4186899" y="1292028"/>
              <a:ext cx="476159" cy="271519"/>
            </a:xfrm>
            <a:prstGeom prst="triangle">
              <a:avLst/>
            </a:prstGeom>
            <a:solidFill>
              <a:schemeClr val="bg1"/>
            </a:solidFill>
            <a:ln w="12700" cap="flat" cmpd="sng" algn="ctr">
              <a:solidFill>
                <a:schemeClr val="bg1">
                  <a:lumMod val="7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grpSp>
      <p:grpSp>
        <p:nvGrpSpPr>
          <p:cNvPr id="97" name="Group 96"/>
          <p:cNvGrpSpPr>
            <a:grpSpLocks/>
          </p:cNvGrpSpPr>
          <p:nvPr/>
        </p:nvGrpSpPr>
        <p:grpSpPr bwMode="auto">
          <a:xfrm>
            <a:off x="6086475" y="2565400"/>
            <a:ext cx="811213" cy="2087563"/>
            <a:chOff x="6086669" y="2564903"/>
            <a:chExt cx="810358" cy="2088234"/>
          </a:xfrm>
        </p:grpSpPr>
        <p:sp>
          <p:nvSpPr>
            <p:cNvPr id="36" name="Rounded Rectangle 35"/>
            <p:cNvSpPr/>
            <p:nvPr/>
          </p:nvSpPr>
          <p:spPr>
            <a:xfrm>
              <a:off x="6286483" y="2564903"/>
              <a:ext cx="437688" cy="2088234"/>
            </a:xfrm>
            <a:prstGeom prst="roundRect">
              <a:avLst/>
            </a:prstGeom>
            <a:noFill/>
            <a:ln w="190500" cap="flat" cmpd="sng" algn="ctr">
              <a:solidFill>
                <a:schemeClr val="bg1"/>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40" name="Isosceles Triangle 39"/>
            <p:cNvSpPr/>
            <p:nvPr/>
          </p:nvSpPr>
          <p:spPr>
            <a:xfrm flipH="1" flipV="1">
              <a:off x="6086669" y="3468481"/>
              <a:ext cx="358397" cy="362066"/>
            </a:xfrm>
            <a:prstGeom prst="triangle">
              <a:avLst/>
            </a:prstGeom>
            <a:solidFill>
              <a:schemeClr val="bg1"/>
            </a:solidFill>
            <a:ln w="12700" cap="flat" cmpd="sng" algn="ctr">
              <a:solidFill>
                <a:schemeClr val="bg1">
                  <a:lumMod val="7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38" name="Isosceles Triangle 37"/>
            <p:cNvSpPr/>
            <p:nvPr/>
          </p:nvSpPr>
          <p:spPr>
            <a:xfrm flipH="1">
              <a:off x="6538630" y="3468481"/>
              <a:ext cx="358397" cy="362066"/>
            </a:xfrm>
            <a:prstGeom prst="triangle">
              <a:avLst/>
            </a:prstGeom>
            <a:solidFill>
              <a:schemeClr val="bg1"/>
            </a:solidFill>
            <a:ln w="12700" cap="flat" cmpd="sng" algn="ctr">
              <a:solidFill>
                <a:schemeClr val="bg1">
                  <a:lumMod val="8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grpSp>
      <p:sp>
        <p:nvSpPr>
          <p:cNvPr id="23" name="Rectangle 22"/>
          <p:cNvSpPr/>
          <p:nvPr/>
        </p:nvSpPr>
        <p:spPr>
          <a:xfrm>
            <a:off x="5407025" y="4792663"/>
            <a:ext cx="3379788" cy="890587"/>
          </a:xfrm>
          <a:prstGeom prst="rect">
            <a:avLst/>
          </a:prstGeom>
          <a:noFill/>
          <a:ln w="12700" cap="flat" cmpd="sng" algn="ctr">
            <a:noFill/>
            <a:prstDash val="solid"/>
            <a:miter lim="800000"/>
          </a:ln>
          <a:effectLst/>
        </p:spPr>
        <p:txBody>
          <a:bodyPr rIns="45720" anchor="ctr"/>
          <a:lstStyle/>
          <a:p>
            <a:pPr eaLnBrk="1" fontAlgn="auto" hangingPunct="1">
              <a:lnSpc>
                <a:spcPct val="107000"/>
              </a:lnSpc>
              <a:spcBef>
                <a:spcPts val="0"/>
              </a:spcBef>
              <a:spcAft>
                <a:spcPts val="800"/>
              </a:spcAft>
              <a:defRPr/>
            </a:pP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DISTRICT EXPRESSES INTEREST</a:t>
            </a:r>
            <a:r>
              <a:rPr lang="en-US" sz="2400"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 in revising LWP </a:t>
            </a:r>
            <a:endParaRPr lang="en-US"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5" name="Rectangle 24"/>
          <p:cNvSpPr/>
          <p:nvPr/>
        </p:nvSpPr>
        <p:spPr>
          <a:xfrm>
            <a:off x="5397500" y="1171575"/>
            <a:ext cx="3514725" cy="1203325"/>
          </a:xfrm>
          <a:prstGeom prst="rect">
            <a:avLst/>
          </a:prstGeom>
          <a:noFill/>
          <a:ln w="12700" cap="flat" cmpd="sng" algn="ctr">
            <a:noFill/>
            <a:prstDash val="solid"/>
            <a:miter lim="800000"/>
          </a:ln>
          <a:effectLst/>
        </p:spPr>
        <p:txBody>
          <a:bodyPr rIns="45720" anchor="ctr"/>
          <a:lstStyle/>
          <a:p>
            <a:pPr eaLnBrk="1" fontAlgn="auto" hangingPunct="1">
              <a:lnSpc>
                <a:spcPct val="107000"/>
              </a:lnSpc>
              <a:spcBef>
                <a:spcPts val="0"/>
              </a:spcBef>
              <a:spcAft>
                <a:spcPts val="800"/>
              </a:spcAft>
              <a:defRPr/>
            </a:pPr>
            <a:r>
              <a:rPr lang="en-US" sz="2400"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Local SNAP-Ed Agency </a:t>
            </a: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PROVIDES DISTRICT SUPPORT</a:t>
            </a:r>
            <a:r>
              <a:rPr lang="en-US" sz="2400"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 for LWP revision</a:t>
            </a:r>
            <a:endParaRPr lang="en-US" sz="24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7" name="Rectangle 26"/>
          <p:cNvSpPr/>
          <p:nvPr/>
        </p:nvSpPr>
        <p:spPr>
          <a:xfrm>
            <a:off x="371475" y="1189038"/>
            <a:ext cx="3162300" cy="1201737"/>
          </a:xfrm>
          <a:prstGeom prst="rect">
            <a:avLst/>
          </a:prstGeom>
          <a:noFill/>
          <a:ln w="12700" cap="flat" cmpd="sng" algn="ctr">
            <a:noFill/>
            <a:prstDash val="solid"/>
            <a:miter lim="800000"/>
          </a:ln>
          <a:effectLst/>
        </p:spPr>
        <p:txBody>
          <a:bodyPr rIns="0" anchor="ctr"/>
          <a:lstStyle/>
          <a:p>
            <a:pPr eaLnBrk="1" fontAlgn="auto" hangingPunct="1">
              <a:lnSpc>
                <a:spcPct val="107000"/>
              </a:lnSpc>
              <a:spcBef>
                <a:spcPts val="0"/>
              </a:spcBef>
              <a:spcAft>
                <a:spcPts val="300"/>
              </a:spcAft>
              <a:defRPr/>
            </a:pP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Local SNAP-Ed Agency BUILDS RELATIONSHIP with School District</a:t>
            </a:r>
            <a:endParaRPr lang="en-US" sz="2400" b="1" kern="0" dirty="0">
              <a:solidFill>
                <a:schemeClr val="bg1"/>
              </a:solidFill>
              <a:latin typeface="Calibri" panose="020F0502020204030204"/>
              <a:ea typeface="Calibri" panose="020F0502020204030204" pitchFamily="34" charset="0"/>
              <a:cs typeface="Times New Roman" panose="02020603050405020304" pitchFamily="18" charset="0"/>
            </a:endParaRPr>
          </a:p>
        </p:txBody>
      </p:sp>
      <p:grpSp>
        <p:nvGrpSpPr>
          <p:cNvPr id="98" name="Group 97"/>
          <p:cNvGrpSpPr>
            <a:grpSpLocks/>
          </p:cNvGrpSpPr>
          <p:nvPr/>
        </p:nvGrpSpPr>
        <p:grpSpPr bwMode="auto">
          <a:xfrm>
            <a:off x="6897688" y="2967038"/>
            <a:ext cx="2060575" cy="1193800"/>
            <a:chOff x="6897027" y="2966820"/>
            <a:chExt cx="2061576" cy="1194472"/>
          </a:xfrm>
        </p:grpSpPr>
        <p:sp>
          <p:nvSpPr>
            <p:cNvPr id="9" name="Right Arrow 8"/>
            <p:cNvSpPr/>
            <p:nvPr/>
          </p:nvSpPr>
          <p:spPr>
            <a:xfrm>
              <a:off x="6897027" y="3149485"/>
              <a:ext cx="557483" cy="906973"/>
            </a:xfrm>
            <a:prstGeom prst="rightArrow">
              <a:avLst>
                <a:gd name="adj1" fmla="val 39756"/>
                <a:gd name="adj2" fmla="val 63533"/>
              </a:avLst>
            </a:prstGeom>
            <a:solidFill>
              <a:schemeClr val="bg1"/>
            </a:solidFill>
            <a:ln w="12700" cap="flat" cmpd="sng" algn="ctr">
              <a:no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29" name="Rectangle 28"/>
            <p:cNvSpPr/>
            <p:nvPr/>
          </p:nvSpPr>
          <p:spPr>
            <a:xfrm>
              <a:off x="7402097" y="2966820"/>
              <a:ext cx="1556506" cy="1194472"/>
            </a:xfrm>
            <a:prstGeom prst="rect">
              <a:avLst/>
            </a:prstGeom>
            <a:noFill/>
            <a:ln w="12700" cap="flat" cmpd="sng" algn="ctr">
              <a:noFill/>
              <a:prstDash val="solid"/>
              <a:miter lim="800000"/>
            </a:ln>
            <a:effectLst/>
          </p:spPr>
          <p:txBody>
            <a:bodyPr rIns="0" anchor="ctr"/>
            <a:lstStyle/>
            <a:p>
              <a:pPr eaLnBrk="1" fontAlgn="auto" hangingPunct="1">
                <a:lnSpc>
                  <a:spcPct val="107000"/>
                </a:lnSpc>
                <a:spcBef>
                  <a:spcPts val="0"/>
                </a:spcBef>
                <a:spcAft>
                  <a:spcPts val="800"/>
                </a:spcAft>
                <a:defRPr/>
              </a:pP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DISTRICT IMPROVES  LWP </a:t>
              </a:r>
              <a:endParaRPr lang="en-US" sz="20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96" name="Group 95"/>
          <p:cNvGrpSpPr>
            <a:grpSpLocks/>
          </p:cNvGrpSpPr>
          <p:nvPr/>
        </p:nvGrpSpPr>
        <p:grpSpPr bwMode="auto">
          <a:xfrm>
            <a:off x="796925" y="2544763"/>
            <a:ext cx="4262438" cy="3355975"/>
            <a:chOff x="824824" y="2589544"/>
            <a:chExt cx="4262052" cy="3356383"/>
          </a:xfrm>
        </p:grpSpPr>
        <p:cxnSp>
          <p:nvCxnSpPr>
            <p:cNvPr id="17426" name="Elbow Connector 17"/>
            <p:cNvCxnSpPr>
              <a:cxnSpLocks noChangeShapeType="1"/>
            </p:cNvCxnSpPr>
            <p:nvPr/>
          </p:nvCxnSpPr>
          <p:spPr bwMode="auto">
            <a:xfrm>
              <a:off x="824824" y="2589544"/>
              <a:ext cx="4262052" cy="3090098"/>
            </a:xfrm>
            <a:prstGeom prst="bentConnector3">
              <a:avLst>
                <a:gd name="adj1" fmla="val -884"/>
              </a:avLst>
            </a:prstGeom>
            <a:noFill/>
            <a:ln w="127000" algn="ctr">
              <a:solidFill>
                <a:schemeClr val="bg1"/>
              </a:solidFill>
              <a:round/>
              <a:headEnd/>
              <a:tailEnd/>
            </a:ln>
            <a:extLst>
              <a:ext uri="{909E8E84-426E-40DD-AFC4-6F175D3DCCD1}">
                <a14:hiddenFill xmlns:a14="http://schemas.microsoft.com/office/drawing/2010/main">
                  <a:noFill/>
                </a14:hiddenFill>
              </a:ext>
            </a:extLst>
          </p:spPr>
        </p:cxnSp>
        <p:cxnSp>
          <p:nvCxnSpPr>
            <p:cNvPr id="17427" name="Elbow Connector 18"/>
            <p:cNvCxnSpPr>
              <a:cxnSpLocks noChangeShapeType="1"/>
            </p:cNvCxnSpPr>
            <p:nvPr/>
          </p:nvCxnSpPr>
          <p:spPr bwMode="auto">
            <a:xfrm>
              <a:off x="824824" y="2592611"/>
              <a:ext cx="4199853" cy="2281916"/>
            </a:xfrm>
            <a:prstGeom prst="bentConnector3">
              <a:avLst>
                <a:gd name="adj1" fmla="val 24565"/>
              </a:avLst>
            </a:prstGeom>
            <a:noFill/>
            <a:ln w="127000" algn="ctr">
              <a:solidFill>
                <a:schemeClr val="bg1"/>
              </a:solidFill>
              <a:round/>
              <a:headEnd/>
              <a:tailEnd/>
            </a:ln>
            <a:extLst>
              <a:ext uri="{909E8E84-426E-40DD-AFC4-6F175D3DCCD1}">
                <a14:hiddenFill xmlns:a14="http://schemas.microsoft.com/office/drawing/2010/main">
                  <a:noFill/>
                </a14:hiddenFill>
              </a:ext>
            </a:extLst>
          </p:spPr>
        </p:cxnSp>
        <p:cxnSp>
          <p:nvCxnSpPr>
            <p:cNvPr id="17428" name="Elbow Connector 19"/>
            <p:cNvCxnSpPr>
              <a:cxnSpLocks noChangeShapeType="1"/>
            </p:cNvCxnSpPr>
            <p:nvPr/>
          </p:nvCxnSpPr>
          <p:spPr bwMode="auto">
            <a:xfrm rot="16200000" flipH="1">
              <a:off x="4636647" y="5321369"/>
              <a:ext cx="849292" cy="6734"/>
            </a:xfrm>
            <a:prstGeom prst="bentConnector3">
              <a:avLst>
                <a:gd name="adj1" fmla="val -4310"/>
              </a:avLst>
            </a:prstGeom>
            <a:noFill/>
            <a:ln w="127000" algn="ctr">
              <a:solidFill>
                <a:schemeClr val="bg1"/>
              </a:solidFill>
              <a:round/>
              <a:headEnd/>
              <a:tailEnd/>
            </a:ln>
            <a:extLst>
              <a:ext uri="{909E8E84-426E-40DD-AFC4-6F175D3DCCD1}">
                <a14:hiddenFill xmlns:a14="http://schemas.microsoft.com/office/drawing/2010/main">
                  <a:noFill/>
                </a14:hiddenFill>
              </a:ext>
            </a:extLst>
          </p:spPr>
        </p:cxnSp>
        <p:sp>
          <p:nvSpPr>
            <p:cNvPr id="16" name="Isosceles Triangle 15"/>
            <p:cNvSpPr/>
            <p:nvPr/>
          </p:nvSpPr>
          <p:spPr>
            <a:xfrm rot="5400000">
              <a:off x="2823255" y="5571260"/>
              <a:ext cx="476308" cy="273025"/>
            </a:xfrm>
            <a:prstGeom prst="triangle">
              <a:avLst/>
            </a:prstGeom>
            <a:solidFill>
              <a:schemeClr val="bg1"/>
            </a:solidFill>
            <a:ln w="12700" cap="flat" cmpd="sng" algn="ctr">
              <a:solidFill>
                <a:schemeClr val="bg1">
                  <a:lumMod val="7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17" name="Isosceles Triangle 16"/>
            <p:cNvSpPr/>
            <p:nvPr/>
          </p:nvSpPr>
          <p:spPr>
            <a:xfrm rot="16200000" flipH="1">
              <a:off x="2717696" y="4751217"/>
              <a:ext cx="476308" cy="271437"/>
            </a:xfrm>
            <a:prstGeom prst="triangle">
              <a:avLst/>
            </a:prstGeom>
            <a:solidFill>
              <a:schemeClr val="bg1"/>
            </a:solidFill>
            <a:ln w="12700" cap="flat" cmpd="sng" algn="ctr">
              <a:solidFill>
                <a:schemeClr val="bg1">
                  <a:lumMod val="75000"/>
                </a:schemeClr>
              </a:solid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grpSp>
      <p:grpSp>
        <p:nvGrpSpPr>
          <p:cNvPr id="99" name="Group 98"/>
          <p:cNvGrpSpPr>
            <a:grpSpLocks/>
          </p:cNvGrpSpPr>
          <p:nvPr/>
        </p:nvGrpSpPr>
        <p:grpSpPr bwMode="auto">
          <a:xfrm>
            <a:off x="2136775" y="2984500"/>
            <a:ext cx="4022725" cy="1238250"/>
            <a:chOff x="2137132" y="2983791"/>
            <a:chExt cx="4022722" cy="1239271"/>
          </a:xfrm>
        </p:grpSpPr>
        <p:sp>
          <p:nvSpPr>
            <p:cNvPr id="30" name="Text Box 2"/>
            <p:cNvSpPr txBox="1">
              <a:spLocks noChangeArrowheads="1"/>
            </p:cNvSpPr>
            <p:nvPr/>
          </p:nvSpPr>
          <p:spPr bwMode="auto">
            <a:xfrm>
              <a:off x="4492980" y="3307908"/>
              <a:ext cx="1666874" cy="773750"/>
            </a:xfrm>
            <a:prstGeom prst="rect">
              <a:avLst/>
            </a:prstGeom>
            <a:noFill/>
            <a:ln w="9525">
              <a:noFill/>
              <a:miter lim="800000"/>
              <a:headEnd/>
              <a:tailEnd/>
            </a:ln>
          </p:spPr>
          <p:txBody>
            <a:bodyPr/>
            <a:lstStyle/>
            <a:p>
              <a:pPr eaLnBrk="1" fontAlgn="auto" hangingPunct="1">
                <a:lnSpc>
                  <a:spcPct val="107000"/>
                </a:lnSpc>
                <a:spcBef>
                  <a:spcPts val="0"/>
                </a:spcBef>
                <a:spcAft>
                  <a:spcPts val="800"/>
                </a:spcAft>
                <a:defRPr/>
              </a:pP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ADE INFLUENCE</a:t>
              </a:r>
              <a:endParaRPr lang="en-US" sz="24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2" name="Right Arrow 31"/>
            <p:cNvSpPr/>
            <p:nvPr/>
          </p:nvSpPr>
          <p:spPr>
            <a:xfrm>
              <a:off x="5397855" y="3404826"/>
              <a:ext cx="422275" cy="260565"/>
            </a:xfrm>
            <a:prstGeom prst="rightArrow">
              <a:avLst>
                <a:gd name="adj1" fmla="val 39756"/>
                <a:gd name="adj2" fmla="val 63533"/>
              </a:avLst>
            </a:prstGeom>
            <a:solidFill>
              <a:schemeClr val="bg1"/>
            </a:solidFill>
            <a:ln w="12700" cap="flat" cmpd="sng" algn="ctr">
              <a:no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33" name="Text Box 2"/>
            <p:cNvSpPr txBox="1">
              <a:spLocks noChangeArrowheads="1"/>
            </p:cNvSpPr>
            <p:nvPr/>
          </p:nvSpPr>
          <p:spPr bwMode="auto">
            <a:xfrm>
              <a:off x="2137132" y="2983791"/>
              <a:ext cx="1747837" cy="1239271"/>
            </a:xfrm>
            <a:prstGeom prst="rect">
              <a:avLst/>
            </a:prstGeom>
            <a:noFill/>
            <a:ln w="9525">
              <a:noFill/>
              <a:miter lim="800000"/>
              <a:headEnd/>
              <a:tailEnd/>
            </a:ln>
          </p:spPr>
          <p:txBody>
            <a:bodyPr/>
            <a:lstStyle/>
            <a:p>
              <a:pPr eaLnBrk="1" fontAlgn="auto" hangingPunct="1">
                <a:lnSpc>
                  <a:spcPct val="107000"/>
                </a:lnSpc>
                <a:spcBef>
                  <a:spcPts val="0"/>
                </a:spcBef>
                <a:spcAft>
                  <a:spcPts val="800"/>
                </a:spcAft>
                <a:defRPr/>
              </a:pPr>
              <a:r>
                <a:rPr lang="en-US" sz="2400" b="1" kern="0" dirty="0">
                  <a:solidFill>
                    <a:schemeClr val="bg1"/>
                  </a:solidFill>
                  <a:latin typeface="Tw Cen MT" panose="020B0602020104020603" pitchFamily="34" charset="0"/>
                  <a:ea typeface="Calibri" panose="020F0502020204030204" pitchFamily="34" charset="0"/>
                  <a:cs typeface="Times New Roman" panose="02020603050405020304" pitchFamily="18" charset="0"/>
                </a:rPr>
                <a:t>FEDERAL FINAL RULE INFLUENCE</a:t>
              </a:r>
              <a:endParaRPr lang="en-US" sz="2400" kern="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9" name="Right Arrow 78"/>
            <p:cNvSpPr/>
            <p:nvPr/>
          </p:nvSpPr>
          <p:spPr>
            <a:xfrm>
              <a:off x="3978631" y="3427069"/>
              <a:ext cx="423863" cy="238321"/>
            </a:xfrm>
            <a:prstGeom prst="rightArrow">
              <a:avLst>
                <a:gd name="adj1" fmla="val 39756"/>
                <a:gd name="adj2" fmla="val 63533"/>
              </a:avLst>
            </a:prstGeom>
            <a:solidFill>
              <a:schemeClr val="bg1"/>
            </a:solidFill>
            <a:ln w="12700" cap="flat" cmpd="sng" algn="ctr">
              <a:no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grpSp>
      <p:grpSp>
        <p:nvGrpSpPr>
          <p:cNvPr id="100" name="Group 99"/>
          <p:cNvGrpSpPr>
            <a:grpSpLocks/>
          </p:cNvGrpSpPr>
          <p:nvPr/>
        </p:nvGrpSpPr>
        <p:grpSpPr bwMode="auto">
          <a:xfrm>
            <a:off x="3844925" y="2517775"/>
            <a:ext cx="1238250" cy="762000"/>
            <a:chOff x="3885694" y="2708920"/>
            <a:chExt cx="1237283" cy="555848"/>
          </a:xfrm>
        </p:grpSpPr>
        <p:sp>
          <p:nvSpPr>
            <p:cNvPr id="34" name="Right Arrow 33"/>
            <p:cNvSpPr/>
            <p:nvPr/>
          </p:nvSpPr>
          <p:spPr>
            <a:xfrm rot="16200000" flipV="1">
              <a:off x="3824810" y="2769804"/>
              <a:ext cx="550058" cy="428290"/>
            </a:xfrm>
            <a:prstGeom prst="rightArrow">
              <a:avLst>
                <a:gd name="adj1" fmla="val 39756"/>
                <a:gd name="adj2" fmla="val 63533"/>
              </a:avLst>
            </a:prstGeom>
            <a:solidFill>
              <a:schemeClr val="bg1"/>
            </a:solidFill>
            <a:ln w="12700" cap="flat" cmpd="sng" algn="ctr">
              <a:no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sp>
          <p:nvSpPr>
            <p:cNvPr id="86" name="Right Arrow 85"/>
            <p:cNvSpPr/>
            <p:nvPr/>
          </p:nvSpPr>
          <p:spPr>
            <a:xfrm rot="16200000">
              <a:off x="4578561" y="2720352"/>
              <a:ext cx="555848" cy="532983"/>
            </a:xfrm>
            <a:prstGeom prst="rightArrow">
              <a:avLst>
                <a:gd name="adj1" fmla="val 39756"/>
                <a:gd name="adj2" fmla="val 63533"/>
              </a:avLst>
            </a:prstGeom>
            <a:solidFill>
              <a:schemeClr val="bg1"/>
            </a:solidFill>
            <a:ln w="12700" cap="flat" cmpd="sng" algn="ctr">
              <a:noFill/>
              <a:prstDash val="solid"/>
              <a:miter lim="800000"/>
            </a:ln>
            <a:effectLst/>
          </p:spPr>
          <p:txBody>
            <a:bodyPr anchor="ctr"/>
            <a:lstStyle/>
            <a:p>
              <a:pPr eaLnBrk="1" fontAlgn="auto" hangingPunct="1">
                <a:spcBef>
                  <a:spcPts val="0"/>
                </a:spcBef>
                <a:spcAft>
                  <a:spcPts val="0"/>
                </a:spcAft>
                <a:defRPr/>
              </a:pPr>
              <a:endParaRPr lang="en-US" kern="0">
                <a:solidFill>
                  <a:sysClr val="windowText" lastClr="000000"/>
                </a:solidFill>
              </a:endParaRPr>
            </a:p>
          </p:txBody>
        </p:sp>
      </p:grpSp>
      <p:pic>
        <p:nvPicPr>
          <p:cNvPr id="101" name="Picture 100" descr="&lt;strong&gt;Confetti PNG&lt;/strong&gt; Transparent Images | &lt;strong&gt;PNG&lt;/strong&gt; All"/>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 y="0"/>
            <a:ext cx="9361488"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500" fill="hold"/>
                                        <p:tgtEl>
                                          <p:spTgt spid="95"/>
                                        </p:tgtEl>
                                        <p:attrNameLst>
                                          <p:attrName>ppt_x</p:attrName>
                                        </p:attrNameLst>
                                      </p:cBhvr>
                                      <p:tavLst>
                                        <p:tav tm="0">
                                          <p:val>
                                            <p:strVal val="0-#ppt_w/2"/>
                                          </p:val>
                                        </p:tav>
                                        <p:tav tm="100000">
                                          <p:val>
                                            <p:strVal val="#ppt_x"/>
                                          </p:val>
                                        </p:tav>
                                      </p:tavLst>
                                    </p:anim>
                                    <p:anim calcmode="lin" valueType="num">
                                      <p:cBhvr additive="base">
                                        <p:cTn id="12" dur="5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500" fill="hold"/>
                                        <p:tgtEl>
                                          <p:spTgt spid="96"/>
                                        </p:tgtEl>
                                        <p:attrNameLst>
                                          <p:attrName>ppt_x</p:attrName>
                                        </p:attrNameLst>
                                      </p:cBhvr>
                                      <p:tavLst>
                                        <p:tav tm="0">
                                          <p:val>
                                            <p:strVal val="#ppt_x"/>
                                          </p:val>
                                        </p:tav>
                                        <p:tav tm="100000">
                                          <p:val>
                                            <p:strVal val="#ppt_x"/>
                                          </p:val>
                                        </p:tav>
                                      </p:tavLst>
                                    </p:anim>
                                    <p:anim calcmode="lin" valueType="num">
                                      <p:cBhvr additive="base">
                                        <p:cTn id="22" dur="500" fill="hold"/>
                                        <p:tgtEl>
                                          <p:spTgt spid="9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nodeType="click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additive="base">
                                        <p:cTn id="31" dur="500" fill="hold"/>
                                        <p:tgtEl>
                                          <p:spTgt spid="97"/>
                                        </p:tgtEl>
                                        <p:attrNameLst>
                                          <p:attrName>ppt_x</p:attrName>
                                        </p:attrNameLst>
                                      </p:cBhvr>
                                      <p:tavLst>
                                        <p:tav tm="0">
                                          <p:val>
                                            <p:strVal val="1+#ppt_w/2"/>
                                          </p:val>
                                        </p:tav>
                                        <p:tav tm="100000">
                                          <p:val>
                                            <p:strVal val="#ppt_x"/>
                                          </p:val>
                                        </p:tav>
                                      </p:tavLst>
                                    </p:anim>
                                    <p:anim calcmode="lin" valueType="num">
                                      <p:cBhvr additive="base">
                                        <p:cTn id="32" dur="5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500" fill="hold"/>
                                        <p:tgtEl>
                                          <p:spTgt spid="98"/>
                                        </p:tgtEl>
                                        <p:attrNameLst>
                                          <p:attrName>ppt_x</p:attrName>
                                        </p:attrNameLst>
                                      </p:cBhvr>
                                      <p:tavLst>
                                        <p:tav tm="0">
                                          <p:val>
                                            <p:strVal val="1+#ppt_w/2"/>
                                          </p:val>
                                        </p:tav>
                                        <p:tav tm="100000">
                                          <p:val>
                                            <p:strVal val="#ppt_x"/>
                                          </p:val>
                                        </p:tav>
                                      </p:tavLst>
                                    </p:anim>
                                    <p:anim calcmode="lin" valueType="num">
                                      <p:cBhvr additive="base">
                                        <p:cTn id="38" dur="500" fill="hold"/>
                                        <p:tgtEl>
                                          <p:spTgt spid="98"/>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99"/>
                                        </p:tgtEl>
                                        <p:attrNameLst>
                                          <p:attrName>style.visibility</p:attrName>
                                        </p:attrNameLst>
                                      </p:cBhvr>
                                      <p:to>
                                        <p:strVal val="visible"/>
                                      </p:to>
                                    </p:set>
                                    <p:anim calcmode="lin" valueType="num">
                                      <p:cBhvr additive="base">
                                        <p:cTn id="43" dur="500" fill="hold"/>
                                        <p:tgtEl>
                                          <p:spTgt spid="99"/>
                                        </p:tgtEl>
                                        <p:attrNameLst>
                                          <p:attrName>ppt_x</p:attrName>
                                        </p:attrNameLst>
                                      </p:cBhvr>
                                      <p:tavLst>
                                        <p:tav tm="0">
                                          <p:val>
                                            <p:strVal val="0-#ppt_w/2"/>
                                          </p:val>
                                        </p:tav>
                                        <p:tav tm="100000">
                                          <p:val>
                                            <p:strVal val="#ppt_x"/>
                                          </p:val>
                                        </p:tav>
                                      </p:tavLst>
                                    </p:anim>
                                    <p:anim calcmode="lin" valueType="num">
                                      <p:cBhvr additive="base">
                                        <p:cTn id="44"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ppt_x"/>
                                          </p:val>
                                        </p:tav>
                                        <p:tav tm="100000">
                                          <p:val>
                                            <p:strVal val="#ppt_x"/>
                                          </p:val>
                                        </p:tav>
                                      </p:tavLst>
                                    </p:anim>
                                    <p:anim calcmode="lin" valueType="num">
                                      <p:cBhvr additive="base">
                                        <p:cTn id="5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1" fill="hold" nodeType="click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ppt_x"/>
                                          </p:val>
                                        </p:tav>
                                        <p:tav tm="100000">
                                          <p:val>
                                            <p:strVal val="#ppt_x"/>
                                          </p:val>
                                        </p:tav>
                                      </p:tavLst>
                                    </p:anim>
                                    <p:anim calcmode="lin" valueType="num">
                                      <p:cBhvr additive="base">
                                        <p:cTn id="56" dur="500" fill="hold"/>
                                        <p:tgtEl>
                                          <p:spTgt spid="10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4650</TotalTime>
  <Words>4385</Words>
  <Application>Microsoft Office PowerPoint</Application>
  <PresentationFormat>On-screen Show (4:3)</PresentationFormat>
  <Paragraphs>477</Paragraphs>
  <Slides>50</Slides>
  <Notes>46</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50</vt:i4>
      </vt:variant>
    </vt:vector>
  </HeadingPairs>
  <TitlesOfParts>
    <vt:vector size="65" baseType="lpstr">
      <vt:lpstr>Arial</vt:lpstr>
      <vt:lpstr>Berlin Sans FB Demi</vt:lpstr>
      <vt:lpstr>Calibri</vt:lpstr>
      <vt:lpstr>Cambria</vt:lpstr>
      <vt:lpstr>Goudy Stout</vt:lpstr>
      <vt:lpstr>Tw Cen MT</vt:lpstr>
      <vt:lpstr>Wingdings</vt:lpstr>
      <vt:lpstr>Diseño predeterminado</vt:lpstr>
      <vt:lpstr>Office Theme</vt:lpstr>
      <vt:lpstr>1_Office Theme</vt:lpstr>
      <vt:lpstr>3_Office Theme</vt:lpstr>
      <vt:lpstr>2_Office Theme</vt:lpstr>
      <vt:lpstr>4_Office Theme</vt:lpstr>
      <vt:lpstr>5_Office Theme</vt:lpstr>
      <vt:lpstr>6_Office Theme</vt:lpstr>
      <vt:lpstr>Data Party!</vt:lpstr>
      <vt:lpstr>Party Time!</vt:lpstr>
      <vt:lpstr>Written Local Wellness Policies (LWPs)</vt:lpstr>
      <vt:lpstr>PowerPoint Presentation</vt:lpstr>
      <vt:lpstr>PowerPoint Presentation</vt:lpstr>
      <vt:lpstr>Party Time!</vt:lpstr>
      <vt:lpstr>PowerPoint Presentation</vt:lpstr>
      <vt:lpstr>PowerPoint Presentation</vt:lpstr>
      <vt:lpstr>PowerPoint Presentation</vt:lpstr>
      <vt:lpstr>Multi-level Interventions in Schools</vt:lpstr>
      <vt:lpstr>PowerPoint Presentation</vt:lpstr>
      <vt:lpstr>PowerPoint Presentation</vt:lpstr>
      <vt:lpstr>PowerPoint Presentation</vt:lpstr>
      <vt:lpstr>Party Time!</vt:lpstr>
      <vt:lpstr>PowerPoint Presentation</vt:lpstr>
      <vt:lpstr>Behavior Change in Adults </vt:lpstr>
      <vt:lpstr>PowerPoint Presentation</vt:lpstr>
      <vt:lpstr>PowerPoint Presentation</vt:lpstr>
      <vt:lpstr>PowerPoint Presentation</vt:lpstr>
      <vt:lpstr>PowerPoint Presentation</vt:lpstr>
      <vt:lpstr>Party Time!</vt:lpstr>
      <vt:lpstr>PowerPoint Presentation</vt:lpstr>
      <vt:lpstr>Active Living Coalition Assessment</vt:lpstr>
      <vt:lpstr>PowerPoint Presentation</vt:lpstr>
      <vt:lpstr>PowerPoint Presentation</vt:lpstr>
      <vt:lpstr>Party Time!</vt:lpstr>
      <vt:lpstr>PowerPoint Presentation</vt:lpstr>
      <vt:lpstr>PowerPoint Presentation</vt:lpstr>
      <vt:lpstr>PowerPoint Presentation</vt:lpstr>
      <vt:lpstr>Early Childhood PSEs</vt:lpstr>
      <vt:lpstr>PowerPoint Presentation</vt:lpstr>
      <vt:lpstr>PowerPoint Presentation</vt:lpstr>
      <vt:lpstr>Party Time!</vt:lpstr>
      <vt:lpstr>PowerPoint Presentation</vt:lpstr>
      <vt:lpstr>PowerPoint Presentation</vt:lpstr>
      <vt:lpstr>PowerPoint Presentation</vt:lpstr>
      <vt:lpstr>PowerPoint Presentation</vt:lpstr>
      <vt:lpstr>Food Systems Coalition Assessment</vt:lpstr>
      <vt:lpstr>PowerPoint Presentation</vt:lpstr>
      <vt:lpstr>PowerPoint Presentation</vt:lpstr>
      <vt:lpstr>Party Time!</vt:lpstr>
      <vt:lpstr>PowerPoint Presentation</vt:lpstr>
      <vt:lpstr>Summer Food Service Program Assessment</vt:lpstr>
      <vt:lpstr>2016 – 2018 Evaluation</vt:lpstr>
      <vt:lpstr>SFSP Changes Across Two Years</vt:lpstr>
      <vt:lpstr>Party Time!</vt:lpstr>
      <vt:lpstr>2016 to 2018 Daily Meals at LIA-supported Sites</vt:lpstr>
      <vt:lpstr>How did SNAP-Ed supports relate to families’ meal participation in FY18?   </vt:lpstr>
      <vt:lpstr>Evaluating SNAP-Ed:  Where to go from here?</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Jacobs, Laurel E - (jacobsl)</cp:lastModifiedBy>
  <cp:revision>591</cp:revision>
  <cp:lastPrinted>2019-09-26T21:52:32Z</cp:lastPrinted>
  <dcterms:created xsi:type="dcterms:W3CDTF">2010-05-23T14:28:12Z</dcterms:created>
  <dcterms:modified xsi:type="dcterms:W3CDTF">2019-10-02T18:19:53Z</dcterms:modified>
</cp:coreProperties>
</file>