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1" r:id="rId3"/>
    <p:sldMasterId id="2147483682" r:id="rId4"/>
    <p:sldMasterId id="214748368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12192000"/>
  <p:notesSz cx="6858000" cy="9144000"/>
  <p:embeddedFontLst>
    <p:embeddedFont>
      <p:font typeface="Roboto Slab"/>
      <p:regular r:id="rId32"/>
      <p:bold r:id="rId33"/>
    </p:embeddedFont>
    <p:embeddedFont>
      <p:font typeface="Nunito"/>
      <p:regular r:id="rId34"/>
      <p:bold r:id="rId35"/>
      <p:italic r:id="rId36"/>
      <p:boldItalic r:id="rId37"/>
    </p:embeddedFont>
    <p:embeddedFont>
      <p:font typeface="Maven Pro"/>
      <p:regular r:id="rId38"/>
      <p:bold r:id="rId39"/>
    </p:embeddedFont>
    <p:embeddedFont>
      <p:font typeface="Merriweather"/>
      <p:regular r:id="rId40"/>
      <p:bold r:id="rId41"/>
      <p:italic r:id="rId42"/>
      <p:boldItalic r:id="rId43"/>
    </p:embeddedFont>
    <p:embeddedFont>
      <p:font typeface="Source Sans Pro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-regular.fntdata"/><Relationship Id="rId20" Type="http://schemas.openxmlformats.org/officeDocument/2006/relationships/slide" Target="slides/slide14.xml"/><Relationship Id="rId42" Type="http://schemas.openxmlformats.org/officeDocument/2006/relationships/font" Target="fonts/Merriweather-italic.fntdata"/><Relationship Id="rId41" Type="http://schemas.openxmlformats.org/officeDocument/2006/relationships/font" Target="fonts/Merriweather-bold.fntdata"/><Relationship Id="rId22" Type="http://schemas.openxmlformats.org/officeDocument/2006/relationships/slide" Target="slides/slide16.xml"/><Relationship Id="rId44" Type="http://schemas.openxmlformats.org/officeDocument/2006/relationships/font" Target="fonts/SourceSansPro-regular.fntdata"/><Relationship Id="rId21" Type="http://schemas.openxmlformats.org/officeDocument/2006/relationships/slide" Target="slides/slide15.xml"/><Relationship Id="rId43" Type="http://schemas.openxmlformats.org/officeDocument/2006/relationships/font" Target="fonts/Merriweather-boldItalic.fntdata"/><Relationship Id="rId24" Type="http://schemas.openxmlformats.org/officeDocument/2006/relationships/slide" Target="slides/slide18.xml"/><Relationship Id="rId46" Type="http://schemas.openxmlformats.org/officeDocument/2006/relationships/font" Target="fonts/SourceSansPro-italic.fntdata"/><Relationship Id="rId23" Type="http://schemas.openxmlformats.org/officeDocument/2006/relationships/slide" Target="slides/slide17.xml"/><Relationship Id="rId45" Type="http://schemas.openxmlformats.org/officeDocument/2006/relationships/font" Target="fonts/SourceSansPr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47" Type="http://schemas.openxmlformats.org/officeDocument/2006/relationships/font" Target="fonts/SourceSansPro-bold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Slab-bold.fntdata"/><Relationship Id="rId10" Type="http://schemas.openxmlformats.org/officeDocument/2006/relationships/slide" Target="slides/slide4.xml"/><Relationship Id="rId32" Type="http://schemas.openxmlformats.org/officeDocument/2006/relationships/font" Target="fonts/RobotoSlab-regular.fntdata"/><Relationship Id="rId13" Type="http://schemas.openxmlformats.org/officeDocument/2006/relationships/slide" Target="slides/slide7.xml"/><Relationship Id="rId35" Type="http://schemas.openxmlformats.org/officeDocument/2006/relationships/font" Target="fonts/Nunito-bold.fntdata"/><Relationship Id="rId12" Type="http://schemas.openxmlformats.org/officeDocument/2006/relationships/slide" Target="slides/slide6.xml"/><Relationship Id="rId34" Type="http://schemas.openxmlformats.org/officeDocument/2006/relationships/font" Target="fonts/Nunito-regular.fntdata"/><Relationship Id="rId15" Type="http://schemas.openxmlformats.org/officeDocument/2006/relationships/slide" Target="slides/slide9.xml"/><Relationship Id="rId37" Type="http://schemas.openxmlformats.org/officeDocument/2006/relationships/font" Target="fonts/Nunito-boldItalic.fntdata"/><Relationship Id="rId14" Type="http://schemas.openxmlformats.org/officeDocument/2006/relationships/slide" Target="slides/slide8.xml"/><Relationship Id="rId36" Type="http://schemas.openxmlformats.org/officeDocument/2006/relationships/font" Target="fonts/Nunito-italic.fntdata"/><Relationship Id="rId17" Type="http://schemas.openxmlformats.org/officeDocument/2006/relationships/slide" Target="slides/slide11.xml"/><Relationship Id="rId39" Type="http://schemas.openxmlformats.org/officeDocument/2006/relationships/font" Target="fonts/MavenPro-bold.fntdata"/><Relationship Id="rId16" Type="http://schemas.openxmlformats.org/officeDocument/2006/relationships/slide" Target="slides/slide10.xml"/><Relationship Id="rId38" Type="http://schemas.openxmlformats.org/officeDocument/2006/relationships/font" Target="fonts/MavenPro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493e1e989f_0_7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493e1e989f_0_7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64ba226448_0_12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64ba226448_0_1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64ba226448_0_70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64ba226448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These narratives are the foundation of our dominant culture and determine who is valued and who is marginalized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4cb23d792a_1_2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4cb23d792a_1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www.intersectionalityscore.com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64ba226448_0_11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64ba226448_0_1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493e1e989f_0_138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493e1e989f_0_1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Strengths-based perspective/deficit 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493e1e989f_0_13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493e1e989f_0_1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one approach-- building an equitable team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comes in many forms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64ba226448_0_131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64ba226448_0_1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www.intersectionalityscore.com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64ba226448_0_11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64ba226448_0_1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100"/>
              <a:buFont typeface="Source Sans Pro"/>
              <a:buChar char="◎"/>
            </a:pPr>
            <a:r>
              <a:rPr lang="en-US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Individual reflection- sticky notes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100"/>
              <a:buFont typeface="Source Sans Pro"/>
              <a:buChar char="◎"/>
            </a:pPr>
            <a:r>
              <a:rPr lang="en-US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Pair share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100"/>
              <a:buFont typeface="Source Sans Pro"/>
              <a:buChar char="◎"/>
            </a:pPr>
            <a:r>
              <a:rPr lang="en-US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Large group share reflections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64ba226448_0_12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64ba226448_0_1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64ba226448_0_12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6" name="Google Shape;736;g64ba226448_0_1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64ba226448_0_11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64ba226448_0_1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4cb23d792a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4cb23d792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64ba226448_0_129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64ba226448_0_1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100"/>
              <a:buFont typeface="Source Sans Pro"/>
              <a:buChar char="◎"/>
            </a:pPr>
            <a:r>
              <a:rPr lang="en-US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Individual reflection- sticky notes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100"/>
              <a:buFont typeface="Source Sans Pro"/>
              <a:buChar char="◎"/>
            </a:pPr>
            <a:r>
              <a:rPr lang="en-US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Pair share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100"/>
              <a:buFont typeface="Source Sans Pro"/>
              <a:buChar char="◎"/>
            </a:pPr>
            <a:r>
              <a:rPr lang="en-US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Large group share reflections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64ba226448_0_130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64ba226448_0_1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493e1e989f_0_136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493e1e989f_0_1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US"/>
              <a:t>may need to bring in outside groups to do this for them→ mitigate power differentials→ difficult on their own 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64ba226448_0_12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64ba226448_0_1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493e1e989f_0_139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493e1e989f_0_1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64ba226448_0_9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64ba226448_0_9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64ba226448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64ba22644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1- dominant narratives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2- alternative narratives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3- there’s history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4-history (written by white men- way of understanding our past) is not the past (written by all of us)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64ba226448_0_6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Google Shape;639;g64ba226448_0_6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64ba226448_0_12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7" name="Google Shape;647;g64ba226448_0_1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64ba226448_0_2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64ba226448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64ba226448_0_10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64ba226448_0_10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64ba226448_0_2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8" name="Google Shape;668;g64ba226448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 still want to share this slide. 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9790426" y="4546120"/>
            <a:ext cx="2255173" cy="2310006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6724502" y="0"/>
            <a:ext cx="5085303" cy="5118675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1098667" y="2151750"/>
            <a:ext cx="5673900" cy="2497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1098667" y="4795067"/>
            <a:ext cx="5673900" cy="927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69" y="5465463"/>
            <a:ext cx="12191743" cy="1392365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851500" y="1030300"/>
            <a:ext cx="8489100" cy="248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851500" y="3616400"/>
            <a:ext cx="8489100" cy="1481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1pPr>
            <a:lvl2pPr indent="-323850" lvl="1" marL="9144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2pPr>
            <a:lvl3pPr indent="-323850" lvl="2" marL="13716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3pPr>
            <a:lvl4pPr indent="-323850" lvl="3" marL="18288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>
                <a:solidFill>
                  <a:schemeClr val="lt1"/>
                </a:solidFill>
              </a:defRPr>
            </a:lvl4pPr>
            <a:lvl5pPr indent="-323850" lvl="4" marL="22860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5pPr>
            <a:lvl6pPr indent="-323850" lvl="5" marL="27432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6pPr>
            <a:lvl7pPr indent="-323850" lvl="6" marL="32004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>
                <a:solidFill>
                  <a:schemeClr val="lt1"/>
                </a:solidFill>
              </a:defRPr>
            </a:lvl7pPr>
            <a:lvl8pPr indent="-323850" lvl="7" marL="3657600" algn="ctr"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8pPr>
            <a:lvl9pPr indent="-323850" lvl="8" marL="4114800" algn="ctr">
              <a:spcBef>
                <a:spcPts val="2100"/>
              </a:spcBef>
              <a:spcAft>
                <a:spcPts val="210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75" name="Google Shape;275;p1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276" name="Google Shape;276;p1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1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oogle Shape;284;p15"/>
          <p:cNvGrpSpPr/>
          <p:nvPr/>
        </p:nvGrpSpPr>
        <p:grpSpPr>
          <a:xfrm>
            <a:off x="9790426" y="4546120"/>
            <a:ext cx="2255173" cy="2310006"/>
            <a:chOff x="7343003" y="3409675"/>
            <a:chExt cx="1691422" cy="1732548"/>
          </a:xfrm>
        </p:grpSpPr>
        <p:grpSp>
          <p:nvGrpSpPr>
            <p:cNvPr id="285" name="Google Shape;285;p15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286" name="Google Shape;286;p15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15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8" name="Google Shape;288;p15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289" name="Google Shape;289;p15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15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1" name="Google Shape;291;p15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2" name="Google Shape;292;p15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293" name="Google Shape;293;p15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4" name="Google Shape;294;p15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15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15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7" name="Google Shape;297;p15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98" name="Google Shape;298;p15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" name="Google Shape;299;p15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" name="Google Shape;300;p15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" name="Google Shape;301;p15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15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03" name="Google Shape;303;p15"/>
          <p:cNvGrpSpPr/>
          <p:nvPr/>
        </p:nvGrpSpPr>
        <p:grpSpPr>
          <a:xfrm>
            <a:off x="6724502" y="0"/>
            <a:ext cx="5085303" cy="5118675"/>
            <a:chOff x="5043503" y="0"/>
            <a:chExt cx="3814072" cy="3839102"/>
          </a:xfrm>
        </p:grpSpPr>
        <p:sp>
          <p:nvSpPr>
            <p:cNvPr id="304" name="Google Shape;304;p15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5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6" name="Google Shape;306;p15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07" name="Google Shape;307;p15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8" name="Google Shape;308;p15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9" name="Google Shape;309;p15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10" name="Google Shape;310;p15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11" name="Google Shape;311;p15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12" name="Google Shape;312;p15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3" name="Google Shape;313;p15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14" name="Google Shape;314;p15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5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5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5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5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5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0" name="Google Shape;320;p15"/>
          <p:cNvSpPr txBox="1"/>
          <p:nvPr>
            <p:ph type="ctrTitle"/>
          </p:nvPr>
        </p:nvSpPr>
        <p:spPr>
          <a:xfrm>
            <a:off x="1098667" y="2151750"/>
            <a:ext cx="5673900" cy="249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1" name="Google Shape;321;p15"/>
          <p:cNvSpPr txBox="1"/>
          <p:nvPr>
            <p:ph idx="1" type="subTitle"/>
          </p:nvPr>
        </p:nvSpPr>
        <p:spPr>
          <a:xfrm>
            <a:off x="1098667" y="4795067"/>
            <a:ext cx="5673900" cy="9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2" name="Google Shape;322;p15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16"/>
          <p:cNvGrpSpPr/>
          <p:nvPr/>
        </p:nvGrpSpPr>
        <p:grpSpPr>
          <a:xfrm>
            <a:off x="195687" y="4541"/>
            <a:ext cx="1644245" cy="1846001"/>
            <a:chOff x="146769" y="3406"/>
            <a:chExt cx="1233215" cy="1384535"/>
          </a:xfrm>
        </p:grpSpPr>
        <p:grpSp>
          <p:nvGrpSpPr>
            <p:cNvPr id="325" name="Google Shape;325;p16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326" name="Google Shape;326;p16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7" name="Google Shape;327;p16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28" name="Google Shape;328;p16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329" name="Google Shape;329;p16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0" name="Google Shape;330;p16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1" name="Google Shape;331;p16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32" name="Google Shape;332;p16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333" name="Google Shape;333;p16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4" name="Google Shape;334;p16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5" name="Google Shape;335;p16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6" name="Google Shape;336;p16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37" name="Google Shape;337;p16"/>
          <p:cNvGrpSpPr/>
          <p:nvPr/>
        </p:nvGrpSpPr>
        <p:grpSpPr>
          <a:xfrm>
            <a:off x="9033219" y="3871914"/>
            <a:ext cx="2914791" cy="2985925"/>
            <a:chOff x="6775084" y="2904008"/>
            <a:chExt cx="2186148" cy="2239500"/>
          </a:xfrm>
        </p:grpSpPr>
        <p:grpSp>
          <p:nvGrpSpPr>
            <p:cNvPr id="338" name="Google Shape;338;p16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339" name="Google Shape;339;p16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0" name="Google Shape;340;p16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41" name="Google Shape;341;p16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342" name="Google Shape;342;p16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3" name="Google Shape;343;p16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4" name="Google Shape;344;p16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45" name="Google Shape;345;p16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346" name="Google Shape;346;p16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7" name="Google Shape;347;p16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16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16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50" name="Google Shape;350;p16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351" name="Google Shape;351;p16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16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3" name="Google Shape;353;p16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4" name="Google Shape;354;p16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5" name="Google Shape;355;p16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56" name="Google Shape;356;p16"/>
          <p:cNvSpPr txBox="1"/>
          <p:nvPr>
            <p:ph type="title"/>
          </p:nvPr>
        </p:nvSpPr>
        <p:spPr>
          <a:xfrm>
            <a:off x="1098667" y="2151767"/>
            <a:ext cx="7810500" cy="249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7" name="Google Shape;357;p16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Google Shape;359;p17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360" name="Google Shape;360;p1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2" name="Google Shape;362;p17"/>
          <p:cNvSpPr txBox="1"/>
          <p:nvPr>
            <p:ph type="title"/>
          </p:nvPr>
        </p:nvSpPr>
        <p:spPr>
          <a:xfrm>
            <a:off x="1738400" y="798100"/>
            <a:ext cx="9374100" cy="13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3" name="Google Shape;363;p17"/>
          <p:cNvSpPr txBox="1"/>
          <p:nvPr>
            <p:ph idx="1" type="body"/>
          </p:nvPr>
        </p:nvSpPr>
        <p:spPr>
          <a:xfrm>
            <a:off x="1738400" y="2653400"/>
            <a:ext cx="9374100" cy="338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64" name="Google Shape;364;p17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Google Shape;366;p18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367" name="Google Shape;367;p18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9" name="Google Shape;369;p18"/>
          <p:cNvSpPr txBox="1"/>
          <p:nvPr>
            <p:ph type="title"/>
          </p:nvPr>
        </p:nvSpPr>
        <p:spPr>
          <a:xfrm>
            <a:off x="1738400" y="798100"/>
            <a:ext cx="9374100" cy="13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0" name="Google Shape;370;p18"/>
          <p:cNvSpPr txBox="1"/>
          <p:nvPr>
            <p:ph idx="1" type="body"/>
          </p:nvPr>
        </p:nvSpPr>
        <p:spPr>
          <a:xfrm>
            <a:off x="1738400" y="2653400"/>
            <a:ext cx="4574100" cy="338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71" name="Google Shape;371;p18"/>
          <p:cNvSpPr txBox="1"/>
          <p:nvPr>
            <p:ph idx="2" type="body"/>
          </p:nvPr>
        </p:nvSpPr>
        <p:spPr>
          <a:xfrm>
            <a:off x="6538200" y="2653400"/>
            <a:ext cx="4574100" cy="338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72" name="Google Shape;372;p18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19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375" name="Google Shape;375;p1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7" name="Google Shape;377;p19"/>
          <p:cNvSpPr txBox="1"/>
          <p:nvPr>
            <p:ph type="title"/>
          </p:nvPr>
        </p:nvSpPr>
        <p:spPr>
          <a:xfrm>
            <a:off x="1738400" y="798100"/>
            <a:ext cx="9374100" cy="13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8" name="Google Shape;378;p19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Google Shape;380;p20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381" name="Google Shape;381;p2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3" name="Google Shape;383;p20"/>
          <p:cNvSpPr txBox="1"/>
          <p:nvPr>
            <p:ph type="title"/>
          </p:nvPr>
        </p:nvSpPr>
        <p:spPr>
          <a:xfrm>
            <a:off x="1738400" y="798100"/>
            <a:ext cx="44160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4" name="Google Shape;384;p20"/>
          <p:cNvSpPr txBox="1"/>
          <p:nvPr>
            <p:ph idx="1" type="body"/>
          </p:nvPr>
        </p:nvSpPr>
        <p:spPr>
          <a:xfrm>
            <a:off x="1738400" y="3079567"/>
            <a:ext cx="4416000" cy="29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5" name="Google Shape;385;p20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" name="Google Shape;387;p21"/>
          <p:cNvGrpSpPr/>
          <p:nvPr/>
        </p:nvGrpSpPr>
        <p:grpSpPr>
          <a:xfrm>
            <a:off x="9155392" y="1742"/>
            <a:ext cx="3023192" cy="3468833"/>
            <a:chOff x="6790514" y="1306"/>
            <a:chExt cx="2267451" cy="2601690"/>
          </a:xfrm>
        </p:grpSpPr>
        <p:grpSp>
          <p:nvGrpSpPr>
            <p:cNvPr id="388" name="Google Shape;388;p21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389" name="Google Shape;389;p21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0" name="Google Shape;390;p21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1" name="Google Shape;391;p21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2" name="Google Shape;392;p21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393" name="Google Shape;393;p21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4" name="Google Shape;394;p21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5" name="Google Shape;395;p21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6" name="Google Shape;396;p21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397" name="Google Shape;397;p21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8" name="Google Shape;398;p21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99" name="Google Shape;399;p21"/>
          <p:cNvSpPr txBox="1"/>
          <p:nvPr>
            <p:ph type="title"/>
          </p:nvPr>
        </p:nvSpPr>
        <p:spPr>
          <a:xfrm>
            <a:off x="1098667" y="1018133"/>
            <a:ext cx="7810500" cy="47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0" name="Google Shape;400;p21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95687" y="4541"/>
            <a:ext cx="1644245" cy="1846001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9033219" y="3871914"/>
            <a:ext cx="2914791" cy="2985925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1098667" y="2151767"/>
            <a:ext cx="7810500" cy="2497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" name="Google Shape;402;p22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403" name="Google Shape;403;p22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5" name="Google Shape;405;p22"/>
          <p:cNvSpPr txBox="1"/>
          <p:nvPr>
            <p:ph type="title"/>
          </p:nvPr>
        </p:nvSpPr>
        <p:spPr>
          <a:xfrm>
            <a:off x="1738400" y="798100"/>
            <a:ext cx="4574100" cy="26535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6" name="Google Shape;406;p22"/>
          <p:cNvSpPr txBox="1"/>
          <p:nvPr>
            <p:ph idx="1" type="subTitle"/>
          </p:nvPr>
        </p:nvSpPr>
        <p:spPr>
          <a:xfrm>
            <a:off x="1738400" y="3657604"/>
            <a:ext cx="4574100" cy="9681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07" name="Google Shape;407;p22"/>
          <p:cNvSpPr txBox="1"/>
          <p:nvPr>
            <p:ph idx="2" type="body"/>
          </p:nvPr>
        </p:nvSpPr>
        <p:spPr>
          <a:xfrm>
            <a:off x="6538267" y="881333"/>
            <a:ext cx="4574100" cy="51609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8" name="Google Shape;408;p22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" name="Google Shape;410;p23"/>
          <p:cNvGrpSpPr/>
          <p:nvPr/>
        </p:nvGrpSpPr>
        <p:grpSpPr>
          <a:xfrm>
            <a:off x="951176" y="5129497"/>
            <a:ext cx="1100560" cy="1100560"/>
            <a:chOff x="348199" y="179450"/>
            <a:chExt cx="1116300" cy="1116300"/>
          </a:xfrm>
        </p:grpSpPr>
        <p:sp>
          <p:nvSpPr>
            <p:cNvPr id="411" name="Google Shape;411;p23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3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3" name="Google Shape;413;p23"/>
          <p:cNvSpPr txBox="1"/>
          <p:nvPr>
            <p:ph idx="1" type="body"/>
          </p:nvPr>
        </p:nvSpPr>
        <p:spPr>
          <a:xfrm>
            <a:off x="1738400" y="5518633"/>
            <a:ext cx="7790700" cy="71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414" name="Google Shape;414;p23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6" name="Google Shape;416;p24"/>
          <p:cNvGrpSpPr/>
          <p:nvPr/>
        </p:nvGrpSpPr>
        <p:grpSpPr>
          <a:xfrm>
            <a:off x="69" y="5465463"/>
            <a:ext cx="12191743" cy="1392365"/>
            <a:chOff x="52" y="4099200"/>
            <a:chExt cx="9144036" cy="1044300"/>
          </a:xfrm>
        </p:grpSpPr>
        <p:grpSp>
          <p:nvGrpSpPr>
            <p:cNvPr id="417" name="Google Shape;417;p24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418" name="Google Shape;418;p24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9" name="Google Shape;419;p24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0" name="Google Shape;420;p24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1" name="Google Shape;421;p24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2" name="Google Shape;422;p24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423" name="Google Shape;423;p24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4" name="Google Shape;424;p24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5" name="Google Shape;425;p24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6" name="Google Shape;426;p24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7" name="Google Shape;427;p24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8" name="Google Shape;428;p24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429" name="Google Shape;429;p24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0" name="Google Shape;430;p24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1" name="Google Shape;431;p24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2" name="Google Shape;432;p24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3" name="Google Shape;433;p24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434" name="Google Shape;434;p24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5" name="Google Shape;435;p24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24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7" name="Google Shape;437;p24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438" name="Google Shape;438;p24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9" name="Google Shape;439;p24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0" name="Google Shape;440;p24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24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2" name="Google Shape;442;p24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3" name="Google Shape;443;p24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444" name="Google Shape;444;p24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5" name="Google Shape;445;p24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6" name="Google Shape;446;p24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7" name="Google Shape;447;p24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8" name="Google Shape;448;p24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449" name="Google Shape;449;p24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0" name="Google Shape;450;p24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1" name="Google Shape;451;p24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2" name="Google Shape;452;p24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453" name="Google Shape;453;p24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4" name="Google Shape;454;p24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5" name="Google Shape;455;p24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6" name="Google Shape;456;p24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7" name="Google Shape;457;p24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8" name="Google Shape;458;p24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459" name="Google Shape;459;p24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0" name="Google Shape;460;p24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1" name="Google Shape;461;p24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2" name="Google Shape;462;p24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3" name="Google Shape;463;p24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464" name="Google Shape;464;p24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5" name="Google Shape;465;p24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6" name="Google Shape;466;p24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7" name="Google Shape;467;p24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8" name="Google Shape;468;p24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469" name="Google Shape;469;p24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0" name="Google Shape;470;p24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1" name="Google Shape;471;p24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2" name="Google Shape;472;p24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473" name="Google Shape;473;p24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4" name="Google Shape;474;p24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24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6" name="Google Shape;476;p24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7" name="Google Shape;477;p24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478" name="Google Shape;478;p24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9" name="Google Shape;479;p24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24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1" name="Google Shape;481;p24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2" name="Google Shape;482;p24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483" name="Google Shape;483;p24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p24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24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24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24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8" name="Google Shape;488;p24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489" name="Google Shape;489;p24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24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24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24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93" name="Google Shape;493;p24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494" name="Google Shape;494;p24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24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24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97" name="Google Shape;497;p24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498" name="Google Shape;498;p24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24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24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24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2" name="Google Shape;502;p24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503" name="Google Shape;503;p24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24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5" name="Google Shape;505;p24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24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24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8" name="Google Shape;508;p24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509" name="Google Shape;509;p24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24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1" name="Google Shape;511;p24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p24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3" name="Google Shape;513;p24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514" name="Google Shape;514;p24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24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24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7" name="Google Shape;517;p24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518" name="Google Shape;518;p24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24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24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p24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p24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23" name="Google Shape;523;p24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524" name="Google Shape;524;p24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24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24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24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28" name="Google Shape;528;p24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529" name="Google Shape;529;p24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24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1" name="Google Shape;531;p24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2" name="Google Shape;532;p24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3" name="Google Shape;533;p24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534" name="Google Shape;534;p24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24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6" name="Google Shape;536;p24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7" name="Google Shape;537;p24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538" name="Google Shape;538;p24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9" name="Google Shape;539;p24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0" name="Google Shape;540;p24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1" name="Google Shape;541;p24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42" name="Google Shape;542;p24"/>
          <p:cNvSpPr txBox="1"/>
          <p:nvPr>
            <p:ph hasCustomPrompt="1" type="title"/>
          </p:nvPr>
        </p:nvSpPr>
        <p:spPr>
          <a:xfrm>
            <a:off x="1851500" y="1030300"/>
            <a:ext cx="8489100" cy="24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3" name="Google Shape;543;p24"/>
          <p:cNvSpPr txBox="1"/>
          <p:nvPr>
            <p:ph idx="1" type="body"/>
          </p:nvPr>
        </p:nvSpPr>
        <p:spPr>
          <a:xfrm>
            <a:off x="1851500" y="3616400"/>
            <a:ext cx="8489100" cy="14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4" name="Google Shape;544;p24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5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27"/>
          <p:cNvSpPr txBox="1"/>
          <p:nvPr>
            <p:ph type="ctrTitle"/>
          </p:nvPr>
        </p:nvSpPr>
        <p:spPr>
          <a:xfrm>
            <a:off x="2266913" y="1360350"/>
            <a:ext cx="7743300" cy="15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9pPr>
          </a:lstStyle>
          <a:p/>
        </p:txBody>
      </p:sp>
      <p:sp>
        <p:nvSpPr>
          <p:cNvPr id="553" name="Google Shape;553;p27"/>
          <p:cNvSpPr/>
          <p:nvPr/>
        </p:nvSpPr>
        <p:spPr>
          <a:xfrm>
            <a:off x="9196833" y="6199950"/>
            <a:ext cx="1692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27"/>
          <p:cNvSpPr/>
          <p:nvPr/>
        </p:nvSpPr>
        <p:spPr>
          <a:xfrm>
            <a:off x="9939167" y="5638800"/>
            <a:ext cx="1692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27"/>
          <p:cNvSpPr/>
          <p:nvPr/>
        </p:nvSpPr>
        <p:spPr>
          <a:xfrm>
            <a:off x="11770303" y="4597554"/>
            <a:ext cx="1011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27"/>
          <p:cNvSpPr/>
          <p:nvPr/>
        </p:nvSpPr>
        <p:spPr>
          <a:xfrm>
            <a:off x="11569400" y="6577875"/>
            <a:ext cx="1692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27"/>
          <p:cNvSpPr/>
          <p:nvPr/>
        </p:nvSpPr>
        <p:spPr>
          <a:xfrm>
            <a:off x="3962967" y="633400"/>
            <a:ext cx="1692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27"/>
          <p:cNvSpPr/>
          <p:nvPr/>
        </p:nvSpPr>
        <p:spPr>
          <a:xfrm>
            <a:off x="772847" y="3373479"/>
            <a:ext cx="1692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27"/>
          <p:cNvSpPr/>
          <p:nvPr/>
        </p:nvSpPr>
        <p:spPr>
          <a:xfrm>
            <a:off x="415791" y="791518"/>
            <a:ext cx="1692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27"/>
          <p:cNvSpPr/>
          <p:nvPr/>
        </p:nvSpPr>
        <p:spPr>
          <a:xfrm>
            <a:off x="835096" y="1339872"/>
            <a:ext cx="338400" cy="2538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27"/>
          <p:cNvSpPr/>
          <p:nvPr/>
        </p:nvSpPr>
        <p:spPr>
          <a:xfrm>
            <a:off x="10806000" y="4963100"/>
            <a:ext cx="253500" cy="1905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27"/>
          <p:cNvSpPr/>
          <p:nvPr/>
        </p:nvSpPr>
        <p:spPr>
          <a:xfrm>
            <a:off x="11738600" y="5654657"/>
            <a:ext cx="253500" cy="1905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27"/>
          <p:cNvSpPr/>
          <p:nvPr/>
        </p:nvSpPr>
        <p:spPr>
          <a:xfrm>
            <a:off x="261747" y="1990890"/>
            <a:ext cx="1011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27"/>
          <p:cNvSpPr/>
          <p:nvPr/>
        </p:nvSpPr>
        <p:spPr>
          <a:xfrm>
            <a:off x="2317400" y="271322"/>
            <a:ext cx="338400" cy="2538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p27"/>
          <p:cNvSpPr/>
          <p:nvPr/>
        </p:nvSpPr>
        <p:spPr>
          <a:xfrm>
            <a:off x="1028878" y="2504485"/>
            <a:ext cx="1011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27"/>
          <p:cNvSpPr/>
          <p:nvPr/>
        </p:nvSpPr>
        <p:spPr>
          <a:xfrm>
            <a:off x="5695445" y="474825"/>
            <a:ext cx="1011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27"/>
          <p:cNvSpPr/>
          <p:nvPr/>
        </p:nvSpPr>
        <p:spPr>
          <a:xfrm>
            <a:off x="10305618" y="6127438"/>
            <a:ext cx="338400" cy="2541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28"/>
          <p:cNvSpPr txBox="1"/>
          <p:nvPr>
            <p:ph type="ctrTitle"/>
          </p:nvPr>
        </p:nvSpPr>
        <p:spPr>
          <a:xfrm>
            <a:off x="2061367" y="2034925"/>
            <a:ext cx="77769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9pPr>
          </a:lstStyle>
          <a:p/>
        </p:txBody>
      </p:sp>
      <p:sp>
        <p:nvSpPr>
          <p:cNvPr id="570" name="Google Shape;570;p28"/>
          <p:cNvSpPr txBox="1"/>
          <p:nvPr>
            <p:ph idx="1" type="subTitle"/>
          </p:nvPr>
        </p:nvSpPr>
        <p:spPr>
          <a:xfrm>
            <a:off x="2061367" y="3710548"/>
            <a:ext cx="77769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>
                <a:solidFill>
                  <a:srgbClr val="607D8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nnections-05.png" id="572" name="Google Shape;572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7927" y="0"/>
            <a:ext cx="913210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29"/>
          <p:cNvSpPr txBox="1"/>
          <p:nvPr>
            <p:ph idx="1" type="body"/>
          </p:nvPr>
        </p:nvSpPr>
        <p:spPr>
          <a:xfrm>
            <a:off x="1620400" y="2501400"/>
            <a:ext cx="8951100" cy="10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57200" lvl="0" marL="457200" rtl="0" algn="ctr">
              <a:spcBef>
                <a:spcPts val="600"/>
              </a:spcBef>
              <a:spcAft>
                <a:spcPts val="0"/>
              </a:spcAft>
              <a:buClr>
                <a:srgbClr val="263238"/>
              </a:buClr>
              <a:buSzPts val="3600"/>
              <a:buChar char="◎"/>
              <a:defRPr i="1" sz="3600"/>
            </a:lvl1pPr>
            <a:lvl2pPr indent="-457200" lvl="1" marL="9144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○"/>
              <a:defRPr i="1" sz="3600"/>
            </a:lvl2pPr>
            <a:lvl3pPr indent="-457200" lvl="2" marL="13716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◉"/>
              <a:defRPr i="1" sz="3600"/>
            </a:lvl3pPr>
            <a:lvl4pPr indent="-457200" lvl="3" marL="18288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●"/>
              <a:defRPr i="1" sz="3600"/>
            </a:lvl4pPr>
            <a:lvl5pPr indent="-457200" lvl="4" marL="22860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○"/>
              <a:defRPr i="1" sz="3600"/>
            </a:lvl5pPr>
            <a:lvl6pPr indent="-457200" lvl="5" marL="27432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■"/>
              <a:defRPr i="1" sz="3600"/>
            </a:lvl6pPr>
            <a:lvl7pPr indent="-457200" lvl="6" marL="32004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●"/>
              <a:defRPr i="1" sz="3600"/>
            </a:lvl7pPr>
            <a:lvl8pPr indent="-457200" lvl="7" marL="36576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○"/>
              <a:defRPr i="1" sz="3600"/>
            </a:lvl8pPr>
            <a:lvl9pPr indent="-457200" lvl="8" marL="41148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■"/>
              <a:defRPr i="1" sz="3600"/>
            </a:lvl9pPr>
          </a:lstStyle>
          <a:p/>
        </p:txBody>
      </p:sp>
      <p:grpSp>
        <p:nvGrpSpPr>
          <p:cNvPr id="574" name="Google Shape;574;p29"/>
          <p:cNvGrpSpPr/>
          <p:nvPr/>
        </p:nvGrpSpPr>
        <p:grpSpPr>
          <a:xfrm>
            <a:off x="4791080" y="1074285"/>
            <a:ext cx="2609535" cy="1093200"/>
            <a:chOff x="3593400" y="1760085"/>
            <a:chExt cx="1957200" cy="1093200"/>
          </a:xfrm>
        </p:grpSpPr>
        <p:sp>
          <p:nvSpPr>
            <p:cNvPr id="575" name="Google Shape;575;p29"/>
            <p:cNvSpPr txBox="1"/>
            <p:nvPr/>
          </p:nvSpPr>
          <p:spPr>
            <a:xfrm>
              <a:off x="3593400" y="1872097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0091E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b="1" sz="60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6" name="Google Shape;576;p29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cap="flat" cmpd="sng" w="9525">
              <a:solidFill>
                <a:srgbClr val="CFD8D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29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cap="flat" cmpd="sng" w="19050">
              <a:solidFill>
                <a:srgbClr val="CFD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78" name="Google Shape;578;p29"/>
          <p:cNvCxnSpPr>
            <a:endCxn id="576" idx="1"/>
          </p:cNvCxnSpPr>
          <p:nvPr/>
        </p:nvCxnSpPr>
        <p:spPr>
          <a:xfrm>
            <a:off x="4989221" y="871980"/>
            <a:ext cx="591300" cy="3624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9" name="Google Shape;579;p29"/>
          <p:cNvCxnSpPr/>
          <p:nvPr/>
        </p:nvCxnSpPr>
        <p:spPr>
          <a:xfrm rot="10800000">
            <a:off x="5486400" y="269685"/>
            <a:ext cx="609600" cy="8046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0" name="Google Shape;580;p29"/>
          <p:cNvCxnSpPr/>
          <p:nvPr/>
        </p:nvCxnSpPr>
        <p:spPr>
          <a:xfrm flipH="1" rot="10800000">
            <a:off x="6332100" y="753125"/>
            <a:ext cx="126900" cy="3489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1" name="Google Shape;581;p29"/>
          <p:cNvSpPr txBox="1"/>
          <p:nvPr>
            <p:ph idx="12" type="sldNum"/>
          </p:nvPr>
        </p:nvSpPr>
        <p:spPr>
          <a:xfrm>
            <a:off x="-116" y="6333125"/>
            <a:ext cx="121920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30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84" name="Google Shape;584;p30"/>
          <p:cNvSpPr txBox="1"/>
          <p:nvPr>
            <p:ph idx="1" type="body"/>
          </p:nvPr>
        </p:nvSpPr>
        <p:spPr>
          <a:xfrm>
            <a:off x="1048200" y="1682267"/>
            <a:ext cx="10095600" cy="47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◎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85" name="Google Shape;585;p30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31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88" name="Google Shape;588;p31"/>
          <p:cNvSpPr txBox="1"/>
          <p:nvPr>
            <p:ph idx="1" type="body"/>
          </p:nvPr>
        </p:nvSpPr>
        <p:spPr>
          <a:xfrm>
            <a:off x="1048183" y="1600200"/>
            <a:ext cx="4900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SzPts val="2600"/>
              <a:buChar char="◎"/>
              <a:defRPr sz="2600"/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SzPts val="2600"/>
              <a:buChar char="◉"/>
              <a:defRPr sz="2600"/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indent="-393700" lvl="8" marL="41148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/>
        </p:txBody>
      </p:sp>
      <p:sp>
        <p:nvSpPr>
          <p:cNvPr id="589" name="Google Shape;589;p31"/>
          <p:cNvSpPr txBox="1"/>
          <p:nvPr>
            <p:ph idx="2" type="body"/>
          </p:nvPr>
        </p:nvSpPr>
        <p:spPr>
          <a:xfrm>
            <a:off x="6243545" y="1600200"/>
            <a:ext cx="4900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SzPts val="2600"/>
              <a:buChar char="◎"/>
              <a:defRPr sz="2600"/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SzPts val="2600"/>
              <a:buChar char="◉"/>
              <a:defRPr sz="2600"/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indent="-393700" lvl="8" marL="41148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/>
        </p:txBody>
      </p:sp>
      <p:sp>
        <p:nvSpPr>
          <p:cNvPr id="590" name="Google Shape;590;p31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32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93" name="Google Shape;593;p32"/>
          <p:cNvSpPr txBox="1"/>
          <p:nvPr>
            <p:ph idx="1" type="body"/>
          </p:nvPr>
        </p:nvSpPr>
        <p:spPr>
          <a:xfrm>
            <a:off x="1048200" y="1600200"/>
            <a:ext cx="3226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94" name="Google Shape;594;p32"/>
          <p:cNvSpPr txBox="1"/>
          <p:nvPr>
            <p:ph idx="2" type="body"/>
          </p:nvPr>
        </p:nvSpPr>
        <p:spPr>
          <a:xfrm>
            <a:off x="4439989" y="1600200"/>
            <a:ext cx="3226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95" name="Google Shape;595;p32"/>
          <p:cNvSpPr txBox="1"/>
          <p:nvPr>
            <p:ph idx="3" type="body"/>
          </p:nvPr>
        </p:nvSpPr>
        <p:spPr>
          <a:xfrm>
            <a:off x="7831778" y="1600200"/>
            <a:ext cx="3226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96" name="Google Shape;596;p32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738400" y="798100"/>
            <a:ext cx="9374100" cy="1332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738400" y="2653400"/>
            <a:ext cx="9374100" cy="338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2100"/>
              </a:spcBef>
              <a:spcAft>
                <a:spcPts val="21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3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99" name="Google Shape;599;p33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34"/>
          <p:cNvSpPr txBox="1"/>
          <p:nvPr>
            <p:ph idx="1" type="body"/>
          </p:nvPr>
        </p:nvSpPr>
        <p:spPr>
          <a:xfrm>
            <a:off x="609600" y="5407123"/>
            <a:ext cx="10972800" cy="4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602" name="Google Shape;602;p34"/>
          <p:cNvSpPr txBox="1"/>
          <p:nvPr>
            <p:ph idx="12" type="sldNum"/>
          </p:nvPr>
        </p:nvSpPr>
        <p:spPr>
          <a:xfrm>
            <a:off x="-123" y="6333125"/>
            <a:ext cx="121920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35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6"/>
          <p:cNvSpPr/>
          <p:nvPr/>
        </p:nvSpPr>
        <p:spPr>
          <a:xfrm>
            <a:off x="-35400" y="-19800"/>
            <a:ext cx="12262800" cy="68976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36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738400" y="798100"/>
            <a:ext cx="9374100" cy="1332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738400" y="2653400"/>
            <a:ext cx="4574100" cy="338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2100"/>
              </a:spcBef>
              <a:spcAft>
                <a:spcPts val="21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6538200" y="2653400"/>
            <a:ext cx="4574100" cy="338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2100"/>
              </a:spcBef>
              <a:spcAft>
                <a:spcPts val="21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738400" y="798100"/>
            <a:ext cx="9374100" cy="1332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738400" y="798100"/>
            <a:ext cx="4416000" cy="2120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738400" y="3079567"/>
            <a:ext cx="4416000" cy="2962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2100"/>
              </a:spcBef>
              <a:spcAft>
                <a:spcPts val="21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9155392" y="1742"/>
            <a:ext cx="3023192" cy="3468833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1098667" y="1018133"/>
            <a:ext cx="7810500" cy="476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834621" y="399168"/>
            <a:ext cx="1332416" cy="1332416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738400" y="798100"/>
            <a:ext cx="4574100" cy="26535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738400" y="3657604"/>
            <a:ext cx="4574100" cy="9681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6538267" y="881333"/>
            <a:ext cx="4574100" cy="51609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21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21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21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2100"/>
              </a:spcBef>
              <a:spcAft>
                <a:spcPts val="21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951176" y="5129497"/>
            <a:ext cx="1100560" cy="1100560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738400" y="5518633"/>
            <a:ext cx="7790700" cy="713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Maven Pro"/>
              <a:buNone/>
              <a:defRPr b="1" sz="37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Nunito"/>
              <a:buChar char="●"/>
              <a:defRPr sz="17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23850" lvl="1" marL="9144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○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323850" lvl="2" marL="13716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■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323850" lvl="3" marL="18288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323850" lvl="4" marL="22860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○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323850" lvl="5" marL="27432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■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323850" lvl="6" marL="32004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●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323850" lvl="7" marL="36576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unito"/>
              <a:buChar char="○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323850" lvl="8" marL="411480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500"/>
              <a:buFont typeface="Nunito"/>
              <a:buChar char="■"/>
              <a:defRPr sz="15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281" name="Google Shape;281;p1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282" name="Google Shape;282;p14"/>
          <p:cNvSpPr txBox="1"/>
          <p:nvPr>
            <p:ph idx="12" type="sldNum"/>
          </p:nvPr>
        </p:nvSpPr>
        <p:spPr>
          <a:xfrm>
            <a:off x="11268061" y="6315968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26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549" name="Google Shape;549;p26"/>
          <p:cNvSpPr txBox="1"/>
          <p:nvPr>
            <p:ph idx="1" type="body"/>
          </p:nvPr>
        </p:nvSpPr>
        <p:spPr>
          <a:xfrm>
            <a:off x="1048200" y="1682267"/>
            <a:ext cx="10095600" cy="4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rgbClr val="CFD8DC"/>
              </a:buClr>
              <a:buSzPts val="3000"/>
              <a:buFont typeface="Source Sans Pro"/>
              <a:buChar char="◎"/>
              <a:defRPr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2400"/>
              <a:buFont typeface="Source Sans Pro"/>
              <a:buChar char="○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2400"/>
              <a:buFont typeface="Source Sans Pro"/>
              <a:buChar char="◉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●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○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■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●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○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■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50" name="Google Shape;550;p26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37"/>
          <p:cNvSpPr txBox="1"/>
          <p:nvPr>
            <p:ph type="ctrTitle"/>
          </p:nvPr>
        </p:nvSpPr>
        <p:spPr>
          <a:xfrm>
            <a:off x="1594075" y="2214150"/>
            <a:ext cx="9879900" cy="21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latin typeface="Merriweather"/>
                <a:ea typeface="Merriweather"/>
                <a:cs typeface="Merriweather"/>
                <a:sym typeface="Merriweather"/>
              </a:rPr>
              <a:t>Equitable</a:t>
            </a:r>
            <a:r>
              <a:rPr lang="en-US" sz="4100">
                <a:latin typeface="Merriweather"/>
                <a:ea typeface="Merriweather"/>
                <a:cs typeface="Merriweather"/>
                <a:sym typeface="Merriweather"/>
              </a:rPr>
              <a:t> Community Engagement</a:t>
            </a:r>
            <a:endParaRPr sz="4100"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3500">
                <a:solidFill>
                  <a:srgbClr val="666666"/>
                </a:solidFill>
                <a:latin typeface="Merriweather"/>
                <a:ea typeface="Merriweather"/>
                <a:cs typeface="Merriweather"/>
                <a:sym typeface="Merriweather"/>
              </a:rPr>
              <a:t>AZ Health Zone Annual Conference</a:t>
            </a:r>
            <a:endParaRPr b="0" sz="3500">
              <a:solidFill>
                <a:srgbClr val="666666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3200">
                <a:solidFill>
                  <a:srgbClr val="666666"/>
                </a:solidFill>
                <a:latin typeface="Merriweather"/>
                <a:ea typeface="Merriweather"/>
                <a:cs typeface="Merriweather"/>
                <a:sym typeface="Merriweather"/>
              </a:rPr>
              <a:t>October 9, 2019</a:t>
            </a:r>
            <a:endParaRPr b="0" i="1" sz="3200">
              <a:solidFill>
                <a:srgbClr val="666666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46"/>
          <p:cNvSpPr txBox="1"/>
          <p:nvPr>
            <p:ph type="ctrTitle"/>
          </p:nvPr>
        </p:nvSpPr>
        <p:spPr>
          <a:xfrm>
            <a:off x="2061375" y="2034925"/>
            <a:ext cx="9206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Othering and Belonging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47"/>
          <p:cNvSpPr txBox="1"/>
          <p:nvPr/>
        </p:nvSpPr>
        <p:spPr>
          <a:xfrm>
            <a:off x="2318975" y="3145550"/>
            <a:ext cx="998700" cy="19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1" name="Google Shape;681;p47"/>
          <p:cNvSpPr txBox="1"/>
          <p:nvPr/>
        </p:nvSpPr>
        <p:spPr>
          <a:xfrm>
            <a:off x="8900300" y="3145550"/>
            <a:ext cx="998700" cy="19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82" name="Google Shape;68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2569" y="0"/>
            <a:ext cx="8608980" cy="6704075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47"/>
          <p:cNvSpPr txBox="1"/>
          <p:nvPr/>
        </p:nvSpPr>
        <p:spPr>
          <a:xfrm>
            <a:off x="-160225" y="285800"/>
            <a:ext cx="34779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 Identity Wheel</a:t>
            </a:r>
            <a:endParaRPr b="1" sz="2400"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4" name="Google Shape;684;p47"/>
          <p:cNvSpPr txBox="1"/>
          <p:nvPr/>
        </p:nvSpPr>
        <p:spPr>
          <a:xfrm>
            <a:off x="9005150" y="1255075"/>
            <a:ext cx="2215800" cy="8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Belonging</a:t>
            </a:r>
            <a:endParaRPr b="1" sz="1800"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85" name="Google Shape;685;p47"/>
          <p:cNvSpPr txBox="1"/>
          <p:nvPr/>
        </p:nvSpPr>
        <p:spPr>
          <a:xfrm>
            <a:off x="8900300" y="4494450"/>
            <a:ext cx="2425500" cy="7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Othering</a:t>
            </a:r>
            <a:endParaRPr b="1" sz="1800"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86" name="Google Shape;686;p47"/>
          <p:cNvPicPr preferRelativeResize="0"/>
          <p:nvPr/>
        </p:nvPicPr>
        <p:blipFill rotWithShape="1">
          <a:blip r:embed="rId4">
            <a:alphaModFix/>
          </a:blip>
          <a:srcRect b="90236" l="17194" r="14736" t="5011"/>
          <a:stretch/>
        </p:blipFill>
        <p:spPr>
          <a:xfrm>
            <a:off x="6750125" y="6559500"/>
            <a:ext cx="5441863" cy="2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48"/>
          <p:cNvSpPr txBox="1"/>
          <p:nvPr>
            <p:ph type="title"/>
          </p:nvPr>
        </p:nvSpPr>
        <p:spPr>
          <a:xfrm>
            <a:off x="1110250" y="44756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Reflect on Your Identities </a:t>
            </a:r>
            <a:endParaRPr b="1" sz="3500"/>
          </a:p>
        </p:txBody>
      </p:sp>
      <p:sp>
        <p:nvSpPr>
          <p:cNvPr id="692" name="Google Shape;692;p48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93" name="Google Shape;69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2475" y="1257675"/>
            <a:ext cx="4327050" cy="28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49"/>
          <p:cNvSpPr txBox="1"/>
          <p:nvPr>
            <p:ph type="ctrTitle"/>
          </p:nvPr>
        </p:nvSpPr>
        <p:spPr>
          <a:xfrm>
            <a:off x="2061375" y="2034925"/>
            <a:ext cx="9206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Valuing Lived Experience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50"/>
          <p:cNvSpPr txBox="1"/>
          <p:nvPr>
            <p:ph type="title"/>
          </p:nvPr>
        </p:nvSpPr>
        <p:spPr>
          <a:xfrm>
            <a:off x="1048200" y="451851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Valuing Lived Experience</a:t>
            </a:r>
            <a:endParaRPr b="1" sz="3500"/>
          </a:p>
        </p:txBody>
      </p:sp>
      <p:sp>
        <p:nvSpPr>
          <p:cNvPr id="704" name="Google Shape;704;p50"/>
          <p:cNvSpPr txBox="1"/>
          <p:nvPr>
            <p:ph idx="1" type="body"/>
          </p:nvPr>
        </p:nvSpPr>
        <p:spPr>
          <a:xfrm>
            <a:off x="1048200" y="1603925"/>
            <a:ext cx="10696200" cy="48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Rather than begin by defining people and communities by their deficits and trying to fix them, see people as inherently able to create the conditions that best serve them</a:t>
            </a:r>
            <a:endParaRPr sz="3600">
              <a:solidFill>
                <a:schemeClr val="dk2"/>
              </a:solidFill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As people who possess assets (experience, knowledge, skills, talents, passions, and relationships)</a:t>
            </a:r>
            <a:endParaRPr sz="3600">
              <a:solidFill>
                <a:schemeClr val="dk2"/>
              </a:solidFill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Engage them as authors of their own lives</a:t>
            </a:r>
            <a:endParaRPr sz="3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5" name="Google Shape;705;p50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0" name="Google Shape;71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2525" y="152400"/>
            <a:ext cx="9956359" cy="6705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52"/>
          <p:cNvSpPr txBox="1"/>
          <p:nvPr>
            <p:ph type="title"/>
          </p:nvPr>
        </p:nvSpPr>
        <p:spPr>
          <a:xfrm>
            <a:off x="1110250" y="86707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Reflect on Your Organization </a:t>
            </a:r>
            <a:endParaRPr b="1" sz="3500"/>
          </a:p>
        </p:txBody>
      </p:sp>
      <p:sp>
        <p:nvSpPr>
          <p:cNvPr id="716" name="Google Shape;716;p52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17" name="Google Shape;71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7325" y="2116725"/>
            <a:ext cx="8777351" cy="309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53"/>
          <p:cNvSpPr txBox="1"/>
          <p:nvPr>
            <p:ph type="title"/>
          </p:nvPr>
        </p:nvSpPr>
        <p:spPr>
          <a:xfrm>
            <a:off x="1048200" y="3481776"/>
            <a:ext cx="10095600" cy="41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Partner Share</a:t>
            </a:r>
            <a:endParaRPr b="1" sz="3500"/>
          </a:p>
        </p:txBody>
      </p:sp>
      <p:sp>
        <p:nvSpPr>
          <p:cNvPr id="723" name="Google Shape;723;p53"/>
          <p:cNvSpPr txBox="1"/>
          <p:nvPr>
            <p:ph idx="1" type="body"/>
          </p:nvPr>
        </p:nvSpPr>
        <p:spPr>
          <a:xfrm>
            <a:off x="823300" y="3898775"/>
            <a:ext cx="10738200" cy="23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◎"/>
            </a:pPr>
            <a:r>
              <a:rPr lang="en-US">
                <a:solidFill>
                  <a:schemeClr val="dk2"/>
                </a:solidFill>
              </a:rPr>
              <a:t>Do you feel you have the right mix of actors involved to understand the population, issue, and neighborhoods you wish to help?</a:t>
            </a:r>
            <a:endParaRPr>
              <a:solidFill>
                <a:schemeClr val="dk2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◎"/>
            </a:pPr>
            <a:r>
              <a:rPr lang="en-US">
                <a:solidFill>
                  <a:schemeClr val="dk2"/>
                </a:solidFill>
              </a:rPr>
              <a:t>What gaps are at your tables? What steps could you take to correct for that?</a:t>
            </a:r>
            <a:endParaRPr>
              <a:solidFill>
                <a:schemeClr val="dk2"/>
              </a:solidFill>
            </a:endParaRPr>
          </a:p>
          <a:p>
            <a:pPr indent="0" lvl="0" marL="137160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4" name="Google Shape;724;p53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25" name="Google Shape;725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2400" y="373925"/>
            <a:ext cx="2740000" cy="27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54"/>
          <p:cNvSpPr txBox="1"/>
          <p:nvPr>
            <p:ph type="title"/>
          </p:nvPr>
        </p:nvSpPr>
        <p:spPr>
          <a:xfrm>
            <a:off x="1048200" y="32226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Group Reflection</a:t>
            </a:r>
            <a:endParaRPr b="1" sz="3500"/>
          </a:p>
        </p:txBody>
      </p:sp>
      <p:sp>
        <p:nvSpPr>
          <p:cNvPr id="731" name="Google Shape;731;p54"/>
          <p:cNvSpPr txBox="1"/>
          <p:nvPr>
            <p:ph idx="1" type="body"/>
          </p:nvPr>
        </p:nvSpPr>
        <p:spPr>
          <a:xfrm>
            <a:off x="1200613" y="4268775"/>
            <a:ext cx="10095600" cy="19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2"/>
                </a:solidFill>
              </a:rPr>
              <a:t>What insight did you gain during this activity?</a:t>
            </a:r>
            <a:endParaRPr sz="3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2" name="Google Shape;732;p54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33" name="Google Shape;73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2875" y="512425"/>
            <a:ext cx="4751074" cy="263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55"/>
          <p:cNvSpPr txBox="1"/>
          <p:nvPr>
            <p:ph type="ctrTitle"/>
          </p:nvPr>
        </p:nvSpPr>
        <p:spPr>
          <a:xfrm>
            <a:off x="1594075" y="2034925"/>
            <a:ext cx="101250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00"/>
              <a:t>Equitable Community Engagement</a:t>
            </a:r>
            <a:endParaRPr sz="4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" name="Google Shape;61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1100" y="1347725"/>
            <a:ext cx="4682351" cy="3191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38"/>
          <p:cNvSpPr txBox="1"/>
          <p:nvPr>
            <p:ph idx="4294967295" type="body"/>
          </p:nvPr>
        </p:nvSpPr>
        <p:spPr>
          <a:xfrm>
            <a:off x="1048200" y="4511775"/>
            <a:ext cx="10095600" cy="17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08000" lvl="0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400"/>
              <a:buFont typeface="Nunito"/>
              <a:buChar char="◎"/>
            </a:pPr>
            <a:r>
              <a:rPr lang="en-US" sz="44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Name</a:t>
            </a:r>
            <a:endParaRPr sz="44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508000" lvl="0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400"/>
              <a:buFont typeface="Nunito"/>
              <a:buChar char="◎"/>
            </a:pPr>
            <a:r>
              <a:rPr lang="en-US" sz="44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Organization</a:t>
            </a:r>
            <a:endParaRPr sz="44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br>
              <a:rPr lang="en-US"/>
            </a:b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38"/>
          <p:cNvSpPr txBox="1"/>
          <p:nvPr>
            <p:ph idx="4294967295"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About You</a:t>
            </a:r>
            <a:endParaRPr b="1" sz="35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3" name="Google Shape;74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250" y="559350"/>
            <a:ext cx="10781653" cy="6025050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56"/>
          <p:cNvSpPr txBox="1"/>
          <p:nvPr/>
        </p:nvSpPr>
        <p:spPr>
          <a:xfrm>
            <a:off x="1355000" y="4839325"/>
            <a:ext cx="3885300" cy="5808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Input Zone</a:t>
            </a:r>
            <a:endParaRPr b="1" sz="2400">
              <a:solidFill>
                <a:srgbClr val="0000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45" name="Google Shape;745;p56"/>
          <p:cNvSpPr txBox="1"/>
          <p:nvPr/>
        </p:nvSpPr>
        <p:spPr>
          <a:xfrm>
            <a:off x="5470525" y="4839325"/>
            <a:ext cx="4139100" cy="5808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Engagement</a:t>
            </a:r>
            <a:r>
              <a:rPr lang="en-US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b="1" lang="en-US" sz="2400">
                <a:solidFill>
                  <a:srgbClr val="0000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Zone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57"/>
          <p:cNvSpPr txBox="1"/>
          <p:nvPr>
            <p:ph type="title"/>
          </p:nvPr>
        </p:nvSpPr>
        <p:spPr>
          <a:xfrm>
            <a:off x="1048200" y="3043850"/>
            <a:ext cx="10095600" cy="76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Partner Share</a:t>
            </a:r>
            <a:endParaRPr b="1" sz="3500"/>
          </a:p>
        </p:txBody>
      </p:sp>
      <p:sp>
        <p:nvSpPr>
          <p:cNvPr id="751" name="Google Shape;751;p57"/>
          <p:cNvSpPr txBox="1"/>
          <p:nvPr>
            <p:ph idx="1" type="body"/>
          </p:nvPr>
        </p:nvSpPr>
        <p:spPr>
          <a:xfrm>
            <a:off x="823300" y="3626075"/>
            <a:ext cx="102126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Char char="◎"/>
            </a:pPr>
            <a:r>
              <a:rPr lang="en-US" sz="3200">
                <a:solidFill>
                  <a:schemeClr val="dk2"/>
                </a:solidFill>
              </a:rPr>
              <a:t>Where are your community engagement efforts now on the spectrum? Where do you aspire to be?</a:t>
            </a:r>
            <a:endParaRPr sz="3200">
              <a:solidFill>
                <a:schemeClr val="dk2"/>
              </a:solidFill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Char char="◎"/>
            </a:pPr>
            <a:r>
              <a:rPr lang="en-US" sz="3200">
                <a:solidFill>
                  <a:schemeClr val="dk2"/>
                </a:solidFill>
              </a:rPr>
              <a:t>For where you aspire to be, what steps will you need to take to pursue that level of engagement? What power or control do you have to give up?</a:t>
            </a:r>
            <a:endParaRPr sz="3200">
              <a:solidFill>
                <a:schemeClr val="dk2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37160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57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53" name="Google Shape;75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6075" y="303850"/>
            <a:ext cx="2740000" cy="27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58"/>
          <p:cNvSpPr txBox="1"/>
          <p:nvPr>
            <p:ph type="title"/>
          </p:nvPr>
        </p:nvSpPr>
        <p:spPr>
          <a:xfrm>
            <a:off x="1048200" y="32226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Group Reflection</a:t>
            </a:r>
            <a:endParaRPr b="1" sz="3500"/>
          </a:p>
        </p:txBody>
      </p:sp>
      <p:sp>
        <p:nvSpPr>
          <p:cNvPr id="759" name="Google Shape;759;p58"/>
          <p:cNvSpPr txBox="1"/>
          <p:nvPr>
            <p:ph idx="1" type="body"/>
          </p:nvPr>
        </p:nvSpPr>
        <p:spPr>
          <a:xfrm>
            <a:off x="1200613" y="4268775"/>
            <a:ext cx="10095600" cy="19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/>
              <a:t>What insight did you gain during this activity?</a:t>
            </a:r>
            <a:endParaRPr sz="3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p58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61" name="Google Shape;761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2875" y="512425"/>
            <a:ext cx="4751074" cy="263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59"/>
          <p:cNvSpPr txBox="1"/>
          <p:nvPr>
            <p:ph type="title"/>
          </p:nvPr>
        </p:nvSpPr>
        <p:spPr>
          <a:xfrm>
            <a:off x="1048200" y="17807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Tips for Equitable Engagement </a:t>
            </a:r>
            <a:endParaRPr b="1" sz="3500"/>
          </a:p>
        </p:txBody>
      </p:sp>
      <p:sp>
        <p:nvSpPr>
          <p:cNvPr id="767" name="Google Shape;767;p59"/>
          <p:cNvSpPr txBox="1"/>
          <p:nvPr>
            <p:ph idx="1" type="body"/>
          </p:nvPr>
        </p:nvSpPr>
        <p:spPr>
          <a:xfrm>
            <a:off x="496500" y="1039550"/>
            <a:ext cx="11000700" cy="540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25450" lvl="0" marL="9144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Build relationships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Acknowledge past mistakes/lost trust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Co-create a supportive work space for all participants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Develop shared understanding of success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Co-develop shared language 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Clarify roles and boundaries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Acknowledge and mitigate power differentials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Consistent Communication 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Facilitate inclusively</a:t>
            </a:r>
            <a:endParaRPr sz="3100">
              <a:solidFill>
                <a:schemeClr val="dk2"/>
              </a:solidFill>
            </a:endParaRPr>
          </a:p>
          <a:p>
            <a:pPr indent="-42545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◎"/>
            </a:pPr>
            <a:r>
              <a:rPr lang="en-US" sz="3100">
                <a:solidFill>
                  <a:schemeClr val="dk2"/>
                </a:solidFill>
              </a:rPr>
              <a:t>Be Transparent</a:t>
            </a:r>
            <a:endParaRPr sz="3100">
              <a:solidFill>
                <a:schemeClr val="dk2"/>
              </a:solidFill>
            </a:endParaRPr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59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60"/>
          <p:cNvSpPr txBox="1"/>
          <p:nvPr>
            <p:ph type="ctrTitle"/>
          </p:nvPr>
        </p:nvSpPr>
        <p:spPr>
          <a:xfrm>
            <a:off x="1575925" y="2053600"/>
            <a:ext cx="9206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Closing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61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The Journey Doesn't End Here!</a:t>
            </a:r>
            <a:endParaRPr b="1" sz="3500"/>
          </a:p>
        </p:txBody>
      </p:sp>
      <p:sp>
        <p:nvSpPr>
          <p:cNvPr id="779" name="Google Shape;779;p61"/>
          <p:cNvSpPr txBox="1"/>
          <p:nvPr>
            <p:ph idx="1" type="body"/>
          </p:nvPr>
        </p:nvSpPr>
        <p:spPr>
          <a:xfrm>
            <a:off x="1048200" y="1487950"/>
            <a:ext cx="6889800" cy="49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91440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Equity is complicated! </a:t>
            </a:r>
            <a:endParaRPr sz="3600">
              <a:solidFill>
                <a:schemeClr val="dk2"/>
              </a:solidFill>
            </a:endParaRPr>
          </a:p>
          <a:p>
            <a:pPr indent="-45720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Ever-evolving journey</a:t>
            </a:r>
            <a:endParaRPr sz="3600">
              <a:solidFill>
                <a:schemeClr val="dk2"/>
              </a:solidFill>
            </a:endParaRPr>
          </a:p>
          <a:p>
            <a:pPr indent="-45720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Continue personal development and growth</a:t>
            </a:r>
            <a:endParaRPr sz="3600">
              <a:solidFill>
                <a:schemeClr val="dk2"/>
              </a:solidFill>
            </a:endParaRPr>
          </a:p>
          <a:p>
            <a:pPr indent="-45720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◎"/>
            </a:pPr>
            <a:r>
              <a:rPr lang="en-US" sz="3600">
                <a:solidFill>
                  <a:schemeClr val="dk2"/>
                </a:solidFill>
              </a:rPr>
              <a:t>Reflect on your sphere of influence</a:t>
            </a:r>
            <a:endParaRPr sz="360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61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81" name="Google Shape;781;p61"/>
          <p:cNvPicPr preferRelativeResize="0"/>
          <p:nvPr/>
        </p:nvPicPr>
        <p:blipFill rotWithShape="1">
          <a:blip r:embed="rId3">
            <a:alphaModFix/>
          </a:blip>
          <a:srcRect b="13718" l="0" r="0" t="0"/>
          <a:stretch/>
        </p:blipFill>
        <p:spPr>
          <a:xfrm>
            <a:off x="7938000" y="1981575"/>
            <a:ext cx="3115450" cy="289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39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About Us</a:t>
            </a:r>
            <a:endParaRPr b="1" sz="3500"/>
          </a:p>
        </p:txBody>
      </p:sp>
      <p:sp>
        <p:nvSpPr>
          <p:cNvPr id="625" name="Google Shape;625;p39"/>
          <p:cNvSpPr txBox="1"/>
          <p:nvPr>
            <p:ph idx="1" type="body"/>
          </p:nvPr>
        </p:nvSpPr>
        <p:spPr>
          <a:xfrm>
            <a:off x="137850" y="1487950"/>
            <a:ext cx="3758400" cy="39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/>
              <a:t>Sharifa Rowe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/>
              <a:t>Founder of </a:t>
            </a:r>
            <a:r>
              <a:rPr lang="en-US" u="sng"/>
              <a:t>S.Rowe Consulting </a:t>
            </a:r>
            <a:r>
              <a:rPr lang="en-US"/>
              <a:t> works as a</a:t>
            </a:r>
            <a:r>
              <a:rPr lang="en-US"/>
              <a:t> neutral facilitator to support collective impact and systems change rooted in  equity.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39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7" name="Google Shape;627;p39"/>
          <p:cNvSpPr txBox="1"/>
          <p:nvPr>
            <p:ph idx="1" type="body"/>
          </p:nvPr>
        </p:nvSpPr>
        <p:spPr>
          <a:xfrm>
            <a:off x="3896250" y="1487950"/>
            <a:ext cx="4090500" cy="342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/>
              <a:t>Stephanie Luz Cordel</a:t>
            </a:r>
            <a:endParaRPr b="1"/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Founder of </a:t>
            </a:r>
            <a:r>
              <a:rPr lang="en-US" u="sng"/>
              <a:t>All Voices Consulting</a:t>
            </a:r>
            <a:r>
              <a:rPr lang="en-US"/>
              <a:t> and works as a collaborative consultant focused on enhancing social impact through equitable change strategies.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39"/>
          <p:cNvSpPr txBox="1"/>
          <p:nvPr>
            <p:ph idx="1" type="body"/>
          </p:nvPr>
        </p:nvSpPr>
        <p:spPr>
          <a:xfrm>
            <a:off x="8089450" y="1427175"/>
            <a:ext cx="3758400" cy="41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/>
              <a:t>Sarah C. Gonzalez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/>
              <a:t>Founder of </a:t>
            </a:r>
            <a:r>
              <a:rPr lang="en-US" u="sng"/>
              <a:t>Gonzalez Consulting</a:t>
            </a:r>
            <a:r>
              <a:rPr lang="en-US"/>
              <a:t> and works alongside communities to address issues and lift the voices of those most impacted. </a:t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40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Today’s Workshop</a:t>
            </a:r>
            <a:endParaRPr b="1" sz="3500"/>
          </a:p>
        </p:txBody>
      </p:sp>
      <p:sp>
        <p:nvSpPr>
          <p:cNvPr id="634" name="Google Shape;634;p40"/>
          <p:cNvSpPr txBox="1"/>
          <p:nvPr>
            <p:ph idx="1" type="body"/>
          </p:nvPr>
        </p:nvSpPr>
        <p:spPr>
          <a:xfrm>
            <a:off x="1048200" y="1347725"/>
            <a:ext cx="10095600" cy="49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82600" lvl="0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000"/>
              <a:buFont typeface="Nunito"/>
              <a:buChar char="◎"/>
            </a:pPr>
            <a:r>
              <a:rPr lang="en-US" sz="40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Introduce our approach to community engagement</a:t>
            </a:r>
            <a:endParaRPr sz="40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482600" lvl="0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000"/>
              <a:buFont typeface="Nunito"/>
              <a:buChar char="◎"/>
            </a:pPr>
            <a:r>
              <a:rPr lang="en-US" sz="40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Provide opportunity to reflect on your practices</a:t>
            </a:r>
            <a:endParaRPr sz="40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482600" lvl="0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000"/>
              <a:buFont typeface="Nunito"/>
              <a:buChar char="◎"/>
            </a:pPr>
            <a:r>
              <a:rPr lang="en-US" sz="40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Materials to take with you and continue reflection</a:t>
            </a:r>
            <a:endParaRPr sz="40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br>
              <a:rPr lang="en-US"/>
            </a:b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40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36" name="Google Shape;63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8863" y="3723213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41"/>
          <p:cNvSpPr txBox="1"/>
          <p:nvPr>
            <p:ph type="title"/>
          </p:nvPr>
        </p:nvSpPr>
        <p:spPr>
          <a:xfrm>
            <a:off x="1048200" y="410826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Facilitator </a:t>
            </a:r>
            <a:r>
              <a:rPr b="1" lang="en-US" sz="3500"/>
              <a:t>Agreements</a:t>
            </a:r>
            <a:endParaRPr b="1" sz="3500"/>
          </a:p>
        </p:txBody>
      </p:sp>
      <p:sp>
        <p:nvSpPr>
          <p:cNvPr id="642" name="Google Shape;642;p41"/>
          <p:cNvSpPr txBox="1"/>
          <p:nvPr>
            <p:ph idx="1" type="body"/>
          </p:nvPr>
        </p:nvSpPr>
        <p:spPr>
          <a:xfrm>
            <a:off x="1048200" y="1487950"/>
            <a:ext cx="10095600" cy="49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0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3500"/>
              <a:buFont typeface="Nunito"/>
              <a:buChar char="◎"/>
            </a:pPr>
            <a:r>
              <a:rPr lang="en-US" sz="35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Assume positive intent (ask clarifying questions)</a:t>
            </a:r>
            <a:endParaRPr sz="35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450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3500"/>
              <a:buFont typeface="Nunito"/>
              <a:buChar char="◎"/>
            </a:pPr>
            <a:r>
              <a:rPr lang="en-US" sz="35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Lean in/Lean back</a:t>
            </a:r>
            <a:endParaRPr sz="35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450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3500"/>
              <a:buFont typeface="Nunito"/>
              <a:buChar char="◎"/>
            </a:pPr>
            <a:r>
              <a:rPr lang="en-US" sz="35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Permission to respectfully interrupt</a:t>
            </a:r>
            <a:endParaRPr sz="35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450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3500"/>
              <a:buFont typeface="Nunito"/>
              <a:buChar char="◎"/>
            </a:pPr>
            <a:r>
              <a:rPr lang="en-US" sz="35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Remain Flexible</a:t>
            </a:r>
            <a:endParaRPr sz="35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450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3500"/>
              <a:buFont typeface="Nunito"/>
              <a:buChar char="◎"/>
            </a:pPr>
            <a:r>
              <a:rPr lang="en-US" sz="35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Allow space for imperfection</a:t>
            </a:r>
            <a:endParaRPr sz="35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br>
              <a:rPr lang="en-US"/>
            </a:b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41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44" name="Google Shape;64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12153" y="2416571"/>
            <a:ext cx="2400425" cy="23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42"/>
          <p:cNvSpPr txBox="1"/>
          <p:nvPr>
            <p:ph type="ctrTitle"/>
          </p:nvPr>
        </p:nvSpPr>
        <p:spPr>
          <a:xfrm>
            <a:off x="2061375" y="2034925"/>
            <a:ext cx="9206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 to Equity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43"/>
          <p:cNvSpPr txBox="1"/>
          <p:nvPr>
            <p:ph type="title"/>
          </p:nvPr>
        </p:nvSpPr>
        <p:spPr>
          <a:xfrm>
            <a:off x="1169600" y="3711301"/>
            <a:ext cx="100956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Activity</a:t>
            </a:r>
            <a:endParaRPr b="1" sz="3500"/>
          </a:p>
        </p:txBody>
      </p:sp>
      <p:sp>
        <p:nvSpPr>
          <p:cNvPr id="655" name="Google Shape;655;p43"/>
          <p:cNvSpPr txBox="1"/>
          <p:nvPr>
            <p:ph idx="1" type="body"/>
          </p:nvPr>
        </p:nvSpPr>
        <p:spPr>
          <a:xfrm>
            <a:off x="1048200" y="4243200"/>
            <a:ext cx="10095600" cy="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How would you describe an inclusive society? </a:t>
            </a:r>
            <a:endParaRPr/>
          </a:p>
          <a:p>
            <a:pPr indent="0" lvl="0" marL="91440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i="1" lang="en-US"/>
              <a:t>Reflect &amp; Draw Characteristics</a:t>
            </a:r>
            <a:endParaRPr i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6" name="Google Shape;656;p43"/>
          <p:cNvSpPr txBox="1"/>
          <p:nvPr>
            <p:ph idx="12" type="sldNum"/>
          </p:nvPr>
        </p:nvSpPr>
        <p:spPr>
          <a:xfrm>
            <a:off x="11205845" y="6333134"/>
            <a:ext cx="731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57" name="Google Shape;65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0850" y="625700"/>
            <a:ext cx="5713088" cy="308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44"/>
          <p:cNvSpPr txBox="1"/>
          <p:nvPr/>
        </p:nvSpPr>
        <p:spPr>
          <a:xfrm>
            <a:off x="1544200" y="554813"/>
            <a:ext cx="9374100" cy="10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US" sz="36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rPr>
              <a:t>This is Equity:</a:t>
            </a:r>
            <a:endParaRPr b="1" sz="3600">
              <a:solidFill>
                <a:srgbClr val="0091E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663" name="Google Shape;663;p44"/>
          <p:cNvSpPr txBox="1"/>
          <p:nvPr/>
        </p:nvSpPr>
        <p:spPr>
          <a:xfrm>
            <a:off x="778400" y="1743925"/>
            <a:ext cx="102270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3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“Just and fair inclusion into a society in which all can participate, prosper, and reach their full potential.”</a:t>
            </a:r>
            <a:br>
              <a:rPr lang="en-US" sz="30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</a:br>
            <a:endParaRPr sz="30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64" name="Google Shape;664;p44"/>
          <p:cNvSpPr txBox="1"/>
          <p:nvPr/>
        </p:nvSpPr>
        <p:spPr>
          <a:xfrm>
            <a:off x="11073861" y="5778480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‹#›</a:t>
            </a:fld>
            <a:endParaRPr sz="9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65" name="Google Shape;66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3642" y="4450913"/>
            <a:ext cx="4051514" cy="88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0" name="Google Shape;670;p45"/>
          <p:cNvPicPr preferRelativeResize="0"/>
          <p:nvPr/>
        </p:nvPicPr>
        <p:blipFill rotWithShape="1">
          <a:blip r:embed="rId3">
            <a:alphaModFix/>
          </a:blip>
          <a:srcRect b="0" l="0" r="0" t="31553"/>
          <a:stretch/>
        </p:blipFill>
        <p:spPr>
          <a:xfrm>
            <a:off x="346550" y="337450"/>
            <a:ext cx="11498901" cy="5620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rdel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