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89" r:id="rId1"/>
  </p:sldMasterIdLst>
  <p:notesMasterIdLst>
    <p:notesMasterId r:id="rId41"/>
  </p:notesMasterIdLst>
  <p:handoutMasterIdLst>
    <p:handoutMasterId r:id="rId42"/>
  </p:handoutMasterIdLst>
  <p:sldIdLst>
    <p:sldId id="258" r:id="rId2"/>
    <p:sldId id="259" r:id="rId3"/>
    <p:sldId id="302" r:id="rId4"/>
    <p:sldId id="261" r:id="rId5"/>
    <p:sldId id="265" r:id="rId6"/>
    <p:sldId id="266" r:id="rId7"/>
    <p:sldId id="271" r:id="rId8"/>
    <p:sldId id="278" r:id="rId9"/>
    <p:sldId id="288" r:id="rId10"/>
    <p:sldId id="270" r:id="rId11"/>
    <p:sldId id="275" r:id="rId12"/>
    <p:sldId id="276" r:id="rId13"/>
    <p:sldId id="277" r:id="rId14"/>
    <p:sldId id="267" r:id="rId15"/>
    <p:sldId id="274" r:id="rId16"/>
    <p:sldId id="273" r:id="rId17"/>
    <p:sldId id="301" r:id="rId18"/>
    <p:sldId id="293" r:id="rId19"/>
    <p:sldId id="310" r:id="rId20"/>
    <p:sldId id="290" r:id="rId21"/>
    <p:sldId id="294" r:id="rId22"/>
    <p:sldId id="287" r:id="rId23"/>
    <p:sldId id="299" r:id="rId24"/>
    <p:sldId id="297" r:id="rId25"/>
    <p:sldId id="300" r:id="rId26"/>
    <p:sldId id="280" r:id="rId27"/>
    <p:sldId id="284" r:id="rId28"/>
    <p:sldId id="291" r:id="rId29"/>
    <p:sldId id="279" r:id="rId30"/>
    <p:sldId id="283" r:id="rId31"/>
    <p:sldId id="286" r:id="rId32"/>
    <p:sldId id="263" r:id="rId33"/>
    <p:sldId id="282" r:id="rId34"/>
    <p:sldId id="303" r:id="rId35"/>
    <p:sldId id="304" r:id="rId36"/>
    <p:sldId id="305" r:id="rId37"/>
    <p:sldId id="311" r:id="rId38"/>
    <p:sldId id="307" r:id="rId39"/>
    <p:sldId id="308" r:id="rId4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6600"/>
    <a:srgbClr val="517737"/>
    <a:srgbClr val="224184"/>
    <a:srgbClr val="EE3A43"/>
    <a:srgbClr val="80FFE8"/>
    <a:srgbClr val="93BE3E"/>
    <a:srgbClr val="00A1E5"/>
    <a:srgbClr val="AD1FA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74" autoAdjust="0"/>
    <p:restoredTop sz="89202" autoAdjust="0"/>
  </p:normalViewPr>
  <p:slideViewPr>
    <p:cSldViewPr>
      <p:cViewPr varScale="1">
        <p:scale>
          <a:sx n="94" d="100"/>
          <a:sy n="94" d="100"/>
        </p:scale>
        <p:origin x="1200" y="38"/>
      </p:cViewPr>
      <p:guideLst>
        <p:guide orient="horz" pos="2160"/>
        <p:guide pos="288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>
      <p:cViewPr varScale="1">
        <p:scale>
          <a:sx n="45" d="100"/>
          <a:sy n="45" d="100"/>
        </p:scale>
        <p:origin x="3108" y="54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255FCF0-C7AF-439E-AD4B-DCF70AB1AB28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</dgm:pt>
    <dgm:pt modelId="{6C59C15A-7964-4FFF-AA16-AB4CAA86641D}">
      <dgm:prSet phldrT="[Text]" custT="1"/>
      <dgm:spPr>
        <a:solidFill>
          <a:srgbClr val="224184"/>
        </a:solidFill>
      </dgm:spPr>
      <dgm:t>
        <a:bodyPr/>
        <a:lstStyle/>
        <a:p>
          <a:r>
            <a:rPr lang="en-US" sz="1800" dirty="0">
              <a:latin typeface="Gill Sans MT" panose="020B0502020104020203" pitchFamily="34" charset="0"/>
            </a:rPr>
            <a:t>Kids Eat Local Act of 2019</a:t>
          </a:r>
        </a:p>
      </dgm:t>
    </dgm:pt>
    <dgm:pt modelId="{E497A18F-18C1-4565-AE2B-71C80D8640A0}" type="parTrans" cxnId="{BFB55499-48A2-4FEC-8EA8-6F697C21D6FC}">
      <dgm:prSet/>
      <dgm:spPr/>
      <dgm:t>
        <a:bodyPr/>
        <a:lstStyle/>
        <a:p>
          <a:endParaRPr lang="en-US"/>
        </a:p>
      </dgm:t>
    </dgm:pt>
    <dgm:pt modelId="{4E34987A-3D86-4260-BACB-19DC4471E8AC}" type="sibTrans" cxnId="{BFB55499-48A2-4FEC-8EA8-6F697C21D6FC}">
      <dgm:prSet/>
      <dgm:spPr/>
      <dgm:t>
        <a:bodyPr/>
        <a:lstStyle/>
        <a:p>
          <a:endParaRPr lang="en-US"/>
        </a:p>
      </dgm:t>
    </dgm:pt>
    <dgm:pt modelId="{0577568E-CEF9-41B6-ADCE-64A5D2DFA507}">
      <dgm:prSet phldrT="[Text]" custT="1"/>
      <dgm:spPr>
        <a:solidFill>
          <a:srgbClr val="224184"/>
        </a:solidFill>
      </dgm:spPr>
      <dgm:t>
        <a:bodyPr/>
        <a:lstStyle/>
        <a:p>
          <a:r>
            <a:rPr lang="en-US" sz="1800" dirty="0">
              <a:latin typeface="Gill Sans MT" panose="020B0502020104020203" pitchFamily="34" charset="0"/>
            </a:rPr>
            <a:t>Access to Healthy Foods for Young Children Act of 2019</a:t>
          </a:r>
        </a:p>
      </dgm:t>
    </dgm:pt>
    <dgm:pt modelId="{608E823E-C0A4-45C4-839F-4344351D1BDA}" type="parTrans" cxnId="{DBCA8D1A-EBD1-4405-AF3F-D0190AED154C}">
      <dgm:prSet/>
      <dgm:spPr/>
      <dgm:t>
        <a:bodyPr/>
        <a:lstStyle/>
        <a:p>
          <a:endParaRPr lang="en-US"/>
        </a:p>
      </dgm:t>
    </dgm:pt>
    <dgm:pt modelId="{DC134DEA-CCD5-415B-B481-775524F0E661}" type="sibTrans" cxnId="{DBCA8D1A-EBD1-4405-AF3F-D0190AED154C}">
      <dgm:prSet/>
      <dgm:spPr/>
      <dgm:t>
        <a:bodyPr/>
        <a:lstStyle/>
        <a:p>
          <a:endParaRPr lang="en-US"/>
        </a:p>
      </dgm:t>
    </dgm:pt>
    <dgm:pt modelId="{ACBC9BAB-1887-4DDC-A1FE-24D1E6B17FA6}">
      <dgm:prSet phldrT="[Text]" custT="1"/>
      <dgm:spPr>
        <a:solidFill>
          <a:srgbClr val="224184"/>
        </a:solidFill>
      </dgm:spPr>
      <dgm:t>
        <a:bodyPr/>
        <a:lstStyle/>
        <a:p>
          <a:r>
            <a:rPr lang="en-US" sz="1800" dirty="0">
              <a:latin typeface="Gill Sans MT" panose="020B0502020104020203" pitchFamily="34" charset="0"/>
            </a:rPr>
            <a:t>Farm to School Act of 2019</a:t>
          </a:r>
        </a:p>
      </dgm:t>
    </dgm:pt>
    <dgm:pt modelId="{53CF388A-F11C-455F-A8CB-A146D93EDB8D}" type="parTrans" cxnId="{0A8BFC5B-6504-41A8-9F0D-AE1AE8F3D529}">
      <dgm:prSet/>
      <dgm:spPr/>
      <dgm:t>
        <a:bodyPr/>
        <a:lstStyle/>
        <a:p>
          <a:endParaRPr lang="en-US"/>
        </a:p>
      </dgm:t>
    </dgm:pt>
    <dgm:pt modelId="{A19ADE77-DC66-4BAE-A333-9EC592121F34}" type="sibTrans" cxnId="{0A8BFC5B-6504-41A8-9F0D-AE1AE8F3D529}">
      <dgm:prSet/>
      <dgm:spPr/>
      <dgm:t>
        <a:bodyPr/>
        <a:lstStyle/>
        <a:p>
          <a:endParaRPr lang="en-US"/>
        </a:p>
      </dgm:t>
    </dgm:pt>
    <dgm:pt modelId="{0F2DA68E-E0DE-456C-8E11-F2968F1F532E}">
      <dgm:prSet phldrT="[Text]" custT="1"/>
      <dgm:spPr>
        <a:solidFill>
          <a:srgbClr val="224184"/>
        </a:solidFill>
      </dgm:spPr>
      <dgm:t>
        <a:bodyPr/>
        <a:lstStyle/>
        <a:p>
          <a:r>
            <a:rPr lang="en-US" sz="1800" dirty="0">
              <a:latin typeface="Gill Sans MT" panose="020B0502020104020203" pitchFamily="34" charset="0"/>
            </a:rPr>
            <a:t>No Shame at School Act of 2019</a:t>
          </a:r>
        </a:p>
      </dgm:t>
    </dgm:pt>
    <dgm:pt modelId="{91B06AF2-BFC4-4DB2-A31D-1F4668EE2BE2}" type="parTrans" cxnId="{C832DD3B-CE23-4A4F-879D-F9C7BCE87F3E}">
      <dgm:prSet/>
      <dgm:spPr/>
      <dgm:t>
        <a:bodyPr/>
        <a:lstStyle/>
        <a:p>
          <a:endParaRPr lang="en-US"/>
        </a:p>
      </dgm:t>
    </dgm:pt>
    <dgm:pt modelId="{833ECE8F-04A7-499E-B794-C460A5BD53C5}" type="sibTrans" cxnId="{C832DD3B-CE23-4A4F-879D-F9C7BCE87F3E}">
      <dgm:prSet/>
      <dgm:spPr/>
      <dgm:t>
        <a:bodyPr/>
        <a:lstStyle/>
        <a:p>
          <a:endParaRPr lang="en-US"/>
        </a:p>
      </dgm:t>
    </dgm:pt>
    <dgm:pt modelId="{1A48AE9F-31BD-4377-823E-1D07E3E5A812}">
      <dgm:prSet phldrT="[Text]" custT="1"/>
      <dgm:spPr>
        <a:solidFill>
          <a:srgbClr val="224184"/>
        </a:solidFill>
      </dgm:spPr>
      <dgm:t>
        <a:bodyPr/>
        <a:lstStyle/>
        <a:p>
          <a:r>
            <a:rPr lang="en-US" sz="1800" dirty="0">
              <a:latin typeface="Gill Sans MT" panose="020B0502020104020203" pitchFamily="34" charset="0"/>
            </a:rPr>
            <a:t>Stop Child Summer Hunger Act of 2019</a:t>
          </a:r>
        </a:p>
      </dgm:t>
    </dgm:pt>
    <dgm:pt modelId="{DB4097EE-DD5D-441E-AFD8-A98386025FD0}" type="parTrans" cxnId="{635ACEFA-61F6-4FAB-8C38-B0090FFB1135}">
      <dgm:prSet/>
      <dgm:spPr/>
      <dgm:t>
        <a:bodyPr/>
        <a:lstStyle/>
        <a:p>
          <a:endParaRPr lang="en-US"/>
        </a:p>
      </dgm:t>
    </dgm:pt>
    <dgm:pt modelId="{472C8451-7911-4F09-9CB5-265B0579C9C4}" type="sibTrans" cxnId="{635ACEFA-61F6-4FAB-8C38-B0090FFB1135}">
      <dgm:prSet/>
      <dgm:spPr/>
      <dgm:t>
        <a:bodyPr/>
        <a:lstStyle/>
        <a:p>
          <a:endParaRPr lang="en-US"/>
        </a:p>
      </dgm:t>
    </dgm:pt>
    <dgm:pt modelId="{55F568A0-2E1C-4224-9475-CB07405213C0}">
      <dgm:prSet phldrT="[Text]" custT="1"/>
      <dgm:spPr>
        <a:solidFill>
          <a:srgbClr val="224184"/>
        </a:solidFill>
      </dgm:spPr>
      <dgm:t>
        <a:bodyPr/>
        <a:lstStyle/>
        <a:p>
          <a:r>
            <a:rPr lang="en-US" sz="1800" dirty="0">
              <a:latin typeface="Gill Sans MT" panose="020B0502020104020203" pitchFamily="34" charset="0"/>
            </a:rPr>
            <a:t>Summer Meals Act of 2019</a:t>
          </a:r>
        </a:p>
      </dgm:t>
    </dgm:pt>
    <dgm:pt modelId="{7AE3174E-CD44-41E6-A266-187849AD4C9C}" type="parTrans" cxnId="{0A8DAC64-F291-469C-96F4-EF8DC12D2068}">
      <dgm:prSet/>
      <dgm:spPr/>
      <dgm:t>
        <a:bodyPr/>
        <a:lstStyle/>
        <a:p>
          <a:endParaRPr lang="en-US"/>
        </a:p>
      </dgm:t>
    </dgm:pt>
    <dgm:pt modelId="{ED56C973-6B8E-4EF4-887F-3076A2BAD172}" type="sibTrans" cxnId="{0A8DAC64-F291-469C-96F4-EF8DC12D2068}">
      <dgm:prSet/>
      <dgm:spPr/>
      <dgm:t>
        <a:bodyPr/>
        <a:lstStyle/>
        <a:p>
          <a:endParaRPr lang="en-US"/>
        </a:p>
      </dgm:t>
    </dgm:pt>
    <dgm:pt modelId="{C7609EAB-8BB6-4263-B364-A604E5CA3420}" type="pres">
      <dgm:prSet presAssocID="{D255FCF0-C7AF-439E-AD4B-DCF70AB1AB28}" presName="linear" presStyleCnt="0">
        <dgm:presLayoutVars>
          <dgm:dir/>
          <dgm:animLvl val="lvl"/>
          <dgm:resizeHandles val="exact"/>
        </dgm:presLayoutVars>
      </dgm:prSet>
      <dgm:spPr/>
    </dgm:pt>
    <dgm:pt modelId="{D84FF6CC-7E99-48FA-8DEC-F8E56267C6A8}" type="pres">
      <dgm:prSet presAssocID="{6C59C15A-7964-4FFF-AA16-AB4CAA86641D}" presName="parentLin" presStyleCnt="0"/>
      <dgm:spPr/>
    </dgm:pt>
    <dgm:pt modelId="{8F5B6EC8-2FC2-4C63-A3D4-54D89D328B84}" type="pres">
      <dgm:prSet presAssocID="{6C59C15A-7964-4FFF-AA16-AB4CAA86641D}" presName="parentLeftMargin" presStyleLbl="node1" presStyleIdx="0" presStyleCnt="6"/>
      <dgm:spPr/>
    </dgm:pt>
    <dgm:pt modelId="{5EF6688D-D3D4-4DE1-985A-B69402F5D43E}" type="pres">
      <dgm:prSet presAssocID="{6C59C15A-7964-4FFF-AA16-AB4CAA86641D}" presName="parentText" presStyleLbl="node1" presStyleIdx="0" presStyleCnt="6" custScaleY="133469">
        <dgm:presLayoutVars>
          <dgm:chMax val="0"/>
          <dgm:bulletEnabled val="1"/>
        </dgm:presLayoutVars>
      </dgm:prSet>
      <dgm:spPr/>
    </dgm:pt>
    <dgm:pt modelId="{1892445B-A69D-4802-8D25-19349C2B6ECB}" type="pres">
      <dgm:prSet presAssocID="{6C59C15A-7964-4FFF-AA16-AB4CAA86641D}" presName="negativeSpace" presStyleCnt="0"/>
      <dgm:spPr/>
    </dgm:pt>
    <dgm:pt modelId="{299535ED-6040-4191-A04A-9EB9B90AFE1B}" type="pres">
      <dgm:prSet presAssocID="{6C59C15A-7964-4FFF-AA16-AB4CAA86641D}" presName="childText" presStyleLbl="conFgAcc1" presStyleIdx="0" presStyleCnt="6">
        <dgm:presLayoutVars>
          <dgm:bulletEnabled val="1"/>
        </dgm:presLayoutVars>
      </dgm:prSet>
      <dgm:spPr/>
    </dgm:pt>
    <dgm:pt modelId="{561334E3-50DE-4182-BB7F-DCCBF3DD9995}" type="pres">
      <dgm:prSet presAssocID="{4E34987A-3D86-4260-BACB-19DC4471E8AC}" presName="spaceBetweenRectangles" presStyleCnt="0"/>
      <dgm:spPr/>
    </dgm:pt>
    <dgm:pt modelId="{158C2A06-C5C3-40A7-98B2-234DC231D39D}" type="pres">
      <dgm:prSet presAssocID="{0577568E-CEF9-41B6-ADCE-64A5D2DFA507}" presName="parentLin" presStyleCnt="0"/>
      <dgm:spPr/>
    </dgm:pt>
    <dgm:pt modelId="{DF12F06A-17C5-485B-9701-5A4B31CA6224}" type="pres">
      <dgm:prSet presAssocID="{0577568E-CEF9-41B6-ADCE-64A5D2DFA507}" presName="parentLeftMargin" presStyleLbl="node1" presStyleIdx="0" presStyleCnt="6"/>
      <dgm:spPr/>
    </dgm:pt>
    <dgm:pt modelId="{25059FFC-77B9-419D-BDC2-F80045B87542}" type="pres">
      <dgm:prSet presAssocID="{0577568E-CEF9-41B6-ADCE-64A5D2DFA507}" presName="parentText" presStyleLbl="node1" presStyleIdx="1" presStyleCnt="6" custScaleY="136534">
        <dgm:presLayoutVars>
          <dgm:chMax val="0"/>
          <dgm:bulletEnabled val="1"/>
        </dgm:presLayoutVars>
      </dgm:prSet>
      <dgm:spPr/>
    </dgm:pt>
    <dgm:pt modelId="{1A61F31F-7FA5-4C74-8C0C-3E424FAC2411}" type="pres">
      <dgm:prSet presAssocID="{0577568E-CEF9-41B6-ADCE-64A5D2DFA507}" presName="negativeSpace" presStyleCnt="0"/>
      <dgm:spPr/>
    </dgm:pt>
    <dgm:pt modelId="{030EFD37-1720-4965-9ADC-FE2EC8217DE2}" type="pres">
      <dgm:prSet presAssocID="{0577568E-CEF9-41B6-ADCE-64A5D2DFA507}" presName="childText" presStyleLbl="conFgAcc1" presStyleIdx="1" presStyleCnt="6">
        <dgm:presLayoutVars>
          <dgm:bulletEnabled val="1"/>
        </dgm:presLayoutVars>
      </dgm:prSet>
      <dgm:spPr/>
    </dgm:pt>
    <dgm:pt modelId="{FB49C086-7014-4825-BC72-34D4BD2D4236}" type="pres">
      <dgm:prSet presAssocID="{DC134DEA-CCD5-415B-B481-775524F0E661}" presName="spaceBetweenRectangles" presStyleCnt="0"/>
      <dgm:spPr/>
    </dgm:pt>
    <dgm:pt modelId="{9C5E0742-B3D5-40AD-95CD-CF05C8A40022}" type="pres">
      <dgm:prSet presAssocID="{ACBC9BAB-1887-4DDC-A1FE-24D1E6B17FA6}" presName="parentLin" presStyleCnt="0"/>
      <dgm:spPr/>
    </dgm:pt>
    <dgm:pt modelId="{098E8D0F-A103-482F-8D55-98A7B73493AA}" type="pres">
      <dgm:prSet presAssocID="{ACBC9BAB-1887-4DDC-A1FE-24D1E6B17FA6}" presName="parentLeftMargin" presStyleLbl="node1" presStyleIdx="1" presStyleCnt="6"/>
      <dgm:spPr/>
    </dgm:pt>
    <dgm:pt modelId="{3E2CB5AC-109A-4B42-AFE4-C57FB71EA6A0}" type="pres">
      <dgm:prSet presAssocID="{ACBC9BAB-1887-4DDC-A1FE-24D1E6B17FA6}" presName="parentText" presStyleLbl="node1" presStyleIdx="2" presStyleCnt="6" custScaleY="153439">
        <dgm:presLayoutVars>
          <dgm:chMax val="0"/>
          <dgm:bulletEnabled val="1"/>
        </dgm:presLayoutVars>
      </dgm:prSet>
      <dgm:spPr/>
    </dgm:pt>
    <dgm:pt modelId="{B95EEA0E-DAEB-419E-B113-81E916AC49B8}" type="pres">
      <dgm:prSet presAssocID="{ACBC9BAB-1887-4DDC-A1FE-24D1E6B17FA6}" presName="negativeSpace" presStyleCnt="0"/>
      <dgm:spPr/>
    </dgm:pt>
    <dgm:pt modelId="{B94482D4-74CB-4C21-91E4-F7D98C516D59}" type="pres">
      <dgm:prSet presAssocID="{ACBC9BAB-1887-4DDC-A1FE-24D1E6B17FA6}" presName="childText" presStyleLbl="conFgAcc1" presStyleIdx="2" presStyleCnt="6">
        <dgm:presLayoutVars>
          <dgm:bulletEnabled val="1"/>
        </dgm:presLayoutVars>
      </dgm:prSet>
      <dgm:spPr/>
    </dgm:pt>
    <dgm:pt modelId="{B17DF4DF-FF0D-4615-98AE-D6281A4452BC}" type="pres">
      <dgm:prSet presAssocID="{A19ADE77-DC66-4BAE-A333-9EC592121F34}" presName="spaceBetweenRectangles" presStyleCnt="0"/>
      <dgm:spPr/>
    </dgm:pt>
    <dgm:pt modelId="{FBFD555B-82DA-40C4-B9FB-8450D9113668}" type="pres">
      <dgm:prSet presAssocID="{0F2DA68E-E0DE-456C-8E11-F2968F1F532E}" presName="parentLin" presStyleCnt="0"/>
      <dgm:spPr/>
    </dgm:pt>
    <dgm:pt modelId="{5B862A47-54BA-4401-9C86-E17DC5F05F11}" type="pres">
      <dgm:prSet presAssocID="{0F2DA68E-E0DE-456C-8E11-F2968F1F532E}" presName="parentLeftMargin" presStyleLbl="node1" presStyleIdx="2" presStyleCnt="6"/>
      <dgm:spPr/>
    </dgm:pt>
    <dgm:pt modelId="{9430C5CD-DFD9-418A-9EF0-93F893237E6B}" type="pres">
      <dgm:prSet presAssocID="{0F2DA68E-E0DE-456C-8E11-F2968F1F532E}" presName="parentText" presStyleLbl="node1" presStyleIdx="3" presStyleCnt="6" custScaleY="136856">
        <dgm:presLayoutVars>
          <dgm:chMax val="0"/>
          <dgm:bulletEnabled val="1"/>
        </dgm:presLayoutVars>
      </dgm:prSet>
      <dgm:spPr/>
    </dgm:pt>
    <dgm:pt modelId="{5FF4EBDC-5027-4FC8-AB02-147F731851E5}" type="pres">
      <dgm:prSet presAssocID="{0F2DA68E-E0DE-456C-8E11-F2968F1F532E}" presName="negativeSpace" presStyleCnt="0"/>
      <dgm:spPr/>
    </dgm:pt>
    <dgm:pt modelId="{24C11E5D-CEC7-451E-B725-3E061F5ADE42}" type="pres">
      <dgm:prSet presAssocID="{0F2DA68E-E0DE-456C-8E11-F2968F1F532E}" presName="childText" presStyleLbl="conFgAcc1" presStyleIdx="3" presStyleCnt="6">
        <dgm:presLayoutVars>
          <dgm:bulletEnabled val="1"/>
        </dgm:presLayoutVars>
      </dgm:prSet>
      <dgm:spPr/>
    </dgm:pt>
    <dgm:pt modelId="{456973BD-7916-4968-BA46-F5AB7C1119C3}" type="pres">
      <dgm:prSet presAssocID="{833ECE8F-04A7-499E-B794-C460A5BD53C5}" presName="spaceBetweenRectangles" presStyleCnt="0"/>
      <dgm:spPr/>
    </dgm:pt>
    <dgm:pt modelId="{676EB02A-6FFF-4F71-B289-56D45C10BA4D}" type="pres">
      <dgm:prSet presAssocID="{1A48AE9F-31BD-4377-823E-1D07E3E5A812}" presName="parentLin" presStyleCnt="0"/>
      <dgm:spPr/>
    </dgm:pt>
    <dgm:pt modelId="{585AAB13-7AEB-43F0-945E-1E67CF2B9E55}" type="pres">
      <dgm:prSet presAssocID="{1A48AE9F-31BD-4377-823E-1D07E3E5A812}" presName="parentLeftMargin" presStyleLbl="node1" presStyleIdx="3" presStyleCnt="6"/>
      <dgm:spPr/>
    </dgm:pt>
    <dgm:pt modelId="{ADE8BF7A-F22C-431E-A91B-0F2E44EF2DB7}" type="pres">
      <dgm:prSet presAssocID="{1A48AE9F-31BD-4377-823E-1D07E3E5A812}" presName="parentText" presStyleLbl="node1" presStyleIdx="4" presStyleCnt="6" custScaleY="136857">
        <dgm:presLayoutVars>
          <dgm:chMax val="0"/>
          <dgm:bulletEnabled val="1"/>
        </dgm:presLayoutVars>
      </dgm:prSet>
      <dgm:spPr/>
    </dgm:pt>
    <dgm:pt modelId="{AADC8518-0E35-4C8F-BB0F-4FFEC251C77D}" type="pres">
      <dgm:prSet presAssocID="{1A48AE9F-31BD-4377-823E-1D07E3E5A812}" presName="negativeSpace" presStyleCnt="0"/>
      <dgm:spPr/>
    </dgm:pt>
    <dgm:pt modelId="{A48505DF-F7B7-4433-A90E-02975C4BB0D2}" type="pres">
      <dgm:prSet presAssocID="{1A48AE9F-31BD-4377-823E-1D07E3E5A812}" presName="childText" presStyleLbl="conFgAcc1" presStyleIdx="4" presStyleCnt="6">
        <dgm:presLayoutVars>
          <dgm:bulletEnabled val="1"/>
        </dgm:presLayoutVars>
      </dgm:prSet>
      <dgm:spPr/>
    </dgm:pt>
    <dgm:pt modelId="{4874407B-A51A-4536-A7E9-5DD81A40BE49}" type="pres">
      <dgm:prSet presAssocID="{472C8451-7911-4F09-9CB5-265B0579C9C4}" presName="spaceBetweenRectangles" presStyleCnt="0"/>
      <dgm:spPr/>
    </dgm:pt>
    <dgm:pt modelId="{04BA2013-83D5-46A4-B3E5-8E9A6E186ED9}" type="pres">
      <dgm:prSet presAssocID="{55F568A0-2E1C-4224-9475-CB07405213C0}" presName="parentLin" presStyleCnt="0"/>
      <dgm:spPr/>
    </dgm:pt>
    <dgm:pt modelId="{0F424EBD-6B9E-4581-A4AA-329D69A32BDD}" type="pres">
      <dgm:prSet presAssocID="{55F568A0-2E1C-4224-9475-CB07405213C0}" presName="parentLeftMargin" presStyleLbl="node1" presStyleIdx="4" presStyleCnt="6"/>
      <dgm:spPr/>
    </dgm:pt>
    <dgm:pt modelId="{106748F8-BC47-4E6D-8EC9-4476F56D1A61}" type="pres">
      <dgm:prSet presAssocID="{55F568A0-2E1C-4224-9475-CB07405213C0}" presName="parentText" presStyleLbl="node1" presStyleIdx="5" presStyleCnt="6" custScaleY="136856">
        <dgm:presLayoutVars>
          <dgm:chMax val="0"/>
          <dgm:bulletEnabled val="1"/>
        </dgm:presLayoutVars>
      </dgm:prSet>
      <dgm:spPr/>
    </dgm:pt>
    <dgm:pt modelId="{34876522-039D-4AF2-8D53-44309C3A08B1}" type="pres">
      <dgm:prSet presAssocID="{55F568A0-2E1C-4224-9475-CB07405213C0}" presName="negativeSpace" presStyleCnt="0"/>
      <dgm:spPr/>
    </dgm:pt>
    <dgm:pt modelId="{8F697B1C-E6D4-4955-A6C9-53BB881EC69C}" type="pres">
      <dgm:prSet presAssocID="{55F568A0-2E1C-4224-9475-CB07405213C0}" presName="childText" presStyleLbl="conFgAcc1" presStyleIdx="5" presStyleCnt="6">
        <dgm:presLayoutVars>
          <dgm:bulletEnabled val="1"/>
        </dgm:presLayoutVars>
      </dgm:prSet>
      <dgm:spPr/>
    </dgm:pt>
  </dgm:ptLst>
  <dgm:cxnLst>
    <dgm:cxn modelId="{BF698900-8D0B-4ACC-99D5-757DF8EAF277}" type="presOf" srcId="{1A48AE9F-31BD-4377-823E-1D07E3E5A812}" destId="{585AAB13-7AEB-43F0-945E-1E67CF2B9E55}" srcOrd="0" destOrd="0" presId="urn:microsoft.com/office/officeart/2005/8/layout/list1"/>
    <dgm:cxn modelId="{75A0A60A-38F9-423F-9A74-F8D93CB77AA6}" type="presOf" srcId="{0577568E-CEF9-41B6-ADCE-64A5D2DFA507}" destId="{DF12F06A-17C5-485B-9701-5A4B31CA6224}" srcOrd="0" destOrd="0" presId="urn:microsoft.com/office/officeart/2005/8/layout/list1"/>
    <dgm:cxn modelId="{DBCA8D1A-EBD1-4405-AF3F-D0190AED154C}" srcId="{D255FCF0-C7AF-439E-AD4B-DCF70AB1AB28}" destId="{0577568E-CEF9-41B6-ADCE-64A5D2DFA507}" srcOrd="1" destOrd="0" parTransId="{608E823E-C0A4-45C4-839F-4344351D1BDA}" sibTransId="{DC134DEA-CCD5-415B-B481-775524F0E661}"/>
    <dgm:cxn modelId="{C832DD3B-CE23-4A4F-879D-F9C7BCE87F3E}" srcId="{D255FCF0-C7AF-439E-AD4B-DCF70AB1AB28}" destId="{0F2DA68E-E0DE-456C-8E11-F2968F1F532E}" srcOrd="3" destOrd="0" parTransId="{91B06AF2-BFC4-4DB2-A31D-1F4668EE2BE2}" sibTransId="{833ECE8F-04A7-499E-B794-C460A5BD53C5}"/>
    <dgm:cxn modelId="{0A8BFC5B-6504-41A8-9F0D-AE1AE8F3D529}" srcId="{D255FCF0-C7AF-439E-AD4B-DCF70AB1AB28}" destId="{ACBC9BAB-1887-4DDC-A1FE-24D1E6B17FA6}" srcOrd="2" destOrd="0" parTransId="{53CF388A-F11C-455F-A8CB-A146D93EDB8D}" sibTransId="{A19ADE77-DC66-4BAE-A333-9EC592121F34}"/>
    <dgm:cxn modelId="{0A8DAC64-F291-469C-96F4-EF8DC12D2068}" srcId="{D255FCF0-C7AF-439E-AD4B-DCF70AB1AB28}" destId="{55F568A0-2E1C-4224-9475-CB07405213C0}" srcOrd="5" destOrd="0" parTransId="{7AE3174E-CD44-41E6-A266-187849AD4C9C}" sibTransId="{ED56C973-6B8E-4EF4-887F-3076A2BAD172}"/>
    <dgm:cxn modelId="{E6617350-DF27-4F42-ADE8-137A11D86FDC}" type="presOf" srcId="{ACBC9BAB-1887-4DDC-A1FE-24D1E6B17FA6}" destId="{098E8D0F-A103-482F-8D55-98A7B73493AA}" srcOrd="0" destOrd="0" presId="urn:microsoft.com/office/officeart/2005/8/layout/list1"/>
    <dgm:cxn modelId="{2ED40351-20D0-49AA-9B84-8C886DACB1AA}" type="presOf" srcId="{0F2DA68E-E0DE-456C-8E11-F2968F1F532E}" destId="{9430C5CD-DFD9-418A-9EF0-93F893237E6B}" srcOrd="1" destOrd="0" presId="urn:microsoft.com/office/officeart/2005/8/layout/list1"/>
    <dgm:cxn modelId="{914A5B56-55FD-4AF2-9082-A74747E2F7F7}" type="presOf" srcId="{ACBC9BAB-1887-4DDC-A1FE-24D1E6B17FA6}" destId="{3E2CB5AC-109A-4B42-AFE4-C57FB71EA6A0}" srcOrd="1" destOrd="0" presId="urn:microsoft.com/office/officeart/2005/8/layout/list1"/>
    <dgm:cxn modelId="{8A18E184-782D-424B-9FF5-76C4C168884B}" type="presOf" srcId="{6C59C15A-7964-4FFF-AA16-AB4CAA86641D}" destId="{5EF6688D-D3D4-4DE1-985A-B69402F5D43E}" srcOrd="1" destOrd="0" presId="urn:microsoft.com/office/officeart/2005/8/layout/list1"/>
    <dgm:cxn modelId="{BFB55499-48A2-4FEC-8EA8-6F697C21D6FC}" srcId="{D255FCF0-C7AF-439E-AD4B-DCF70AB1AB28}" destId="{6C59C15A-7964-4FFF-AA16-AB4CAA86641D}" srcOrd="0" destOrd="0" parTransId="{E497A18F-18C1-4565-AE2B-71C80D8640A0}" sibTransId="{4E34987A-3D86-4260-BACB-19DC4471E8AC}"/>
    <dgm:cxn modelId="{7C13F6A8-3389-4109-9222-BA33CB8FEB4C}" type="presOf" srcId="{55F568A0-2E1C-4224-9475-CB07405213C0}" destId="{106748F8-BC47-4E6D-8EC9-4476F56D1A61}" srcOrd="1" destOrd="0" presId="urn:microsoft.com/office/officeart/2005/8/layout/list1"/>
    <dgm:cxn modelId="{2361E1B2-7330-4A5D-8B00-D81CAC7590FB}" type="presOf" srcId="{0577568E-CEF9-41B6-ADCE-64A5D2DFA507}" destId="{25059FFC-77B9-419D-BDC2-F80045B87542}" srcOrd="1" destOrd="0" presId="urn:microsoft.com/office/officeart/2005/8/layout/list1"/>
    <dgm:cxn modelId="{B0A241B5-15E5-43BF-920F-51DAE27BA72E}" type="presOf" srcId="{D255FCF0-C7AF-439E-AD4B-DCF70AB1AB28}" destId="{C7609EAB-8BB6-4263-B364-A604E5CA3420}" srcOrd="0" destOrd="0" presId="urn:microsoft.com/office/officeart/2005/8/layout/list1"/>
    <dgm:cxn modelId="{B6020DC5-79F4-4D53-9372-0AF80102D663}" type="presOf" srcId="{6C59C15A-7964-4FFF-AA16-AB4CAA86641D}" destId="{8F5B6EC8-2FC2-4C63-A3D4-54D89D328B84}" srcOrd="0" destOrd="0" presId="urn:microsoft.com/office/officeart/2005/8/layout/list1"/>
    <dgm:cxn modelId="{40AFE5CB-F8D0-4220-B0BA-BF6B9B010BEE}" type="presOf" srcId="{55F568A0-2E1C-4224-9475-CB07405213C0}" destId="{0F424EBD-6B9E-4581-A4AA-329D69A32BDD}" srcOrd="0" destOrd="0" presId="urn:microsoft.com/office/officeart/2005/8/layout/list1"/>
    <dgm:cxn modelId="{CA3FC5D5-42B8-406F-9D4A-DD9482871A77}" type="presOf" srcId="{0F2DA68E-E0DE-456C-8E11-F2968F1F532E}" destId="{5B862A47-54BA-4401-9C86-E17DC5F05F11}" srcOrd="0" destOrd="0" presId="urn:microsoft.com/office/officeart/2005/8/layout/list1"/>
    <dgm:cxn modelId="{635ACEFA-61F6-4FAB-8C38-B0090FFB1135}" srcId="{D255FCF0-C7AF-439E-AD4B-DCF70AB1AB28}" destId="{1A48AE9F-31BD-4377-823E-1D07E3E5A812}" srcOrd="4" destOrd="0" parTransId="{DB4097EE-DD5D-441E-AFD8-A98386025FD0}" sibTransId="{472C8451-7911-4F09-9CB5-265B0579C9C4}"/>
    <dgm:cxn modelId="{F38528FD-9A89-4560-B771-85862D86C1D7}" type="presOf" srcId="{1A48AE9F-31BD-4377-823E-1D07E3E5A812}" destId="{ADE8BF7A-F22C-431E-A91B-0F2E44EF2DB7}" srcOrd="1" destOrd="0" presId="urn:microsoft.com/office/officeart/2005/8/layout/list1"/>
    <dgm:cxn modelId="{993E44C4-8A73-4971-93C0-4778C20D1AAA}" type="presParOf" srcId="{C7609EAB-8BB6-4263-B364-A604E5CA3420}" destId="{D84FF6CC-7E99-48FA-8DEC-F8E56267C6A8}" srcOrd="0" destOrd="0" presId="urn:microsoft.com/office/officeart/2005/8/layout/list1"/>
    <dgm:cxn modelId="{4141FC38-9828-4AE0-ADCD-E30CE26CB9D5}" type="presParOf" srcId="{D84FF6CC-7E99-48FA-8DEC-F8E56267C6A8}" destId="{8F5B6EC8-2FC2-4C63-A3D4-54D89D328B84}" srcOrd="0" destOrd="0" presId="urn:microsoft.com/office/officeart/2005/8/layout/list1"/>
    <dgm:cxn modelId="{DB82075E-F7AF-448A-BB8A-54031672B61E}" type="presParOf" srcId="{D84FF6CC-7E99-48FA-8DEC-F8E56267C6A8}" destId="{5EF6688D-D3D4-4DE1-985A-B69402F5D43E}" srcOrd="1" destOrd="0" presId="urn:microsoft.com/office/officeart/2005/8/layout/list1"/>
    <dgm:cxn modelId="{B1E47A1E-CECE-4527-B58A-9977D88D192C}" type="presParOf" srcId="{C7609EAB-8BB6-4263-B364-A604E5CA3420}" destId="{1892445B-A69D-4802-8D25-19349C2B6ECB}" srcOrd="1" destOrd="0" presId="urn:microsoft.com/office/officeart/2005/8/layout/list1"/>
    <dgm:cxn modelId="{C3A0914C-A667-4804-91D0-1CF4CD803C69}" type="presParOf" srcId="{C7609EAB-8BB6-4263-B364-A604E5CA3420}" destId="{299535ED-6040-4191-A04A-9EB9B90AFE1B}" srcOrd="2" destOrd="0" presId="urn:microsoft.com/office/officeart/2005/8/layout/list1"/>
    <dgm:cxn modelId="{C56F8B36-0259-434C-A1D5-7644E04C430D}" type="presParOf" srcId="{C7609EAB-8BB6-4263-B364-A604E5CA3420}" destId="{561334E3-50DE-4182-BB7F-DCCBF3DD9995}" srcOrd="3" destOrd="0" presId="urn:microsoft.com/office/officeart/2005/8/layout/list1"/>
    <dgm:cxn modelId="{F081DC88-2AC2-4469-9A8D-B24245356133}" type="presParOf" srcId="{C7609EAB-8BB6-4263-B364-A604E5CA3420}" destId="{158C2A06-C5C3-40A7-98B2-234DC231D39D}" srcOrd="4" destOrd="0" presId="urn:microsoft.com/office/officeart/2005/8/layout/list1"/>
    <dgm:cxn modelId="{EA6C05FD-A3E9-4DF9-ABEE-D93116D09AE4}" type="presParOf" srcId="{158C2A06-C5C3-40A7-98B2-234DC231D39D}" destId="{DF12F06A-17C5-485B-9701-5A4B31CA6224}" srcOrd="0" destOrd="0" presId="urn:microsoft.com/office/officeart/2005/8/layout/list1"/>
    <dgm:cxn modelId="{892378D7-37D7-4D1A-A4CA-39AB29958BF6}" type="presParOf" srcId="{158C2A06-C5C3-40A7-98B2-234DC231D39D}" destId="{25059FFC-77B9-419D-BDC2-F80045B87542}" srcOrd="1" destOrd="0" presId="urn:microsoft.com/office/officeart/2005/8/layout/list1"/>
    <dgm:cxn modelId="{09E2AFB6-7FD9-4FAB-A5B2-6CE29423335D}" type="presParOf" srcId="{C7609EAB-8BB6-4263-B364-A604E5CA3420}" destId="{1A61F31F-7FA5-4C74-8C0C-3E424FAC2411}" srcOrd="5" destOrd="0" presId="urn:microsoft.com/office/officeart/2005/8/layout/list1"/>
    <dgm:cxn modelId="{AF47E316-051A-443B-A7DD-9AB992ED99F3}" type="presParOf" srcId="{C7609EAB-8BB6-4263-B364-A604E5CA3420}" destId="{030EFD37-1720-4965-9ADC-FE2EC8217DE2}" srcOrd="6" destOrd="0" presId="urn:microsoft.com/office/officeart/2005/8/layout/list1"/>
    <dgm:cxn modelId="{5CA5DD9A-E30C-4185-AB83-6645DA29236C}" type="presParOf" srcId="{C7609EAB-8BB6-4263-B364-A604E5CA3420}" destId="{FB49C086-7014-4825-BC72-34D4BD2D4236}" srcOrd="7" destOrd="0" presId="urn:microsoft.com/office/officeart/2005/8/layout/list1"/>
    <dgm:cxn modelId="{AD9D92C6-6585-4C98-84B6-5317A5A719D7}" type="presParOf" srcId="{C7609EAB-8BB6-4263-B364-A604E5CA3420}" destId="{9C5E0742-B3D5-40AD-95CD-CF05C8A40022}" srcOrd="8" destOrd="0" presId="urn:microsoft.com/office/officeart/2005/8/layout/list1"/>
    <dgm:cxn modelId="{6C74AAE3-FF80-466F-87EA-39F73E71C4C7}" type="presParOf" srcId="{9C5E0742-B3D5-40AD-95CD-CF05C8A40022}" destId="{098E8D0F-A103-482F-8D55-98A7B73493AA}" srcOrd="0" destOrd="0" presId="urn:microsoft.com/office/officeart/2005/8/layout/list1"/>
    <dgm:cxn modelId="{19EF25B6-ABF5-451F-B57B-ACE2999B0A2D}" type="presParOf" srcId="{9C5E0742-B3D5-40AD-95CD-CF05C8A40022}" destId="{3E2CB5AC-109A-4B42-AFE4-C57FB71EA6A0}" srcOrd="1" destOrd="0" presId="urn:microsoft.com/office/officeart/2005/8/layout/list1"/>
    <dgm:cxn modelId="{FF6FE9D3-41BC-4C7D-8BAF-5F1744B55967}" type="presParOf" srcId="{C7609EAB-8BB6-4263-B364-A604E5CA3420}" destId="{B95EEA0E-DAEB-419E-B113-81E916AC49B8}" srcOrd="9" destOrd="0" presId="urn:microsoft.com/office/officeart/2005/8/layout/list1"/>
    <dgm:cxn modelId="{A80CBD98-013C-4524-823D-9F8D0B6CA0CE}" type="presParOf" srcId="{C7609EAB-8BB6-4263-B364-A604E5CA3420}" destId="{B94482D4-74CB-4C21-91E4-F7D98C516D59}" srcOrd="10" destOrd="0" presId="urn:microsoft.com/office/officeart/2005/8/layout/list1"/>
    <dgm:cxn modelId="{A6A04333-BBE3-4284-B108-66DF85A50C1E}" type="presParOf" srcId="{C7609EAB-8BB6-4263-B364-A604E5CA3420}" destId="{B17DF4DF-FF0D-4615-98AE-D6281A4452BC}" srcOrd="11" destOrd="0" presId="urn:microsoft.com/office/officeart/2005/8/layout/list1"/>
    <dgm:cxn modelId="{F806911A-BC4B-46FC-AB60-70675B371E62}" type="presParOf" srcId="{C7609EAB-8BB6-4263-B364-A604E5CA3420}" destId="{FBFD555B-82DA-40C4-B9FB-8450D9113668}" srcOrd="12" destOrd="0" presId="urn:microsoft.com/office/officeart/2005/8/layout/list1"/>
    <dgm:cxn modelId="{7303B4F0-338C-4E9E-A972-D9601F5B0586}" type="presParOf" srcId="{FBFD555B-82DA-40C4-B9FB-8450D9113668}" destId="{5B862A47-54BA-4401-9C86-E17DC5F05F11}" srcOrd="0" destOrd="0" presId="urn:microsoft.com/office/officeart/2005/8/layout/list1"/>
    <dgm:cxn modelId="{16E5E719-E11E-46F2-B1FC-6E13E3F7BFB4}" type="presParOf" srcId="{FBFD555B-82DA-40C4-B9FB-8450D9113668}" destId="{9430C5CD-DFD9-418A-9EF0-93F893237E6B}" srcOrd="1" destOrd="0" presId="urn:microsoft.com/office/officeart/2005/8/layout/list1"/>
    <dgm:cxn modelId="{460C521B-E4EE-4783-92F6-B5C461DB5988}" type="presParOf" srcId="{C7609EAB-8BB6-4263-B364-A604E5CA3420}" destId="{5FF4EBDC-5027-4FC8-AB02-147F731851E5}" srcOrd="13" destOrd="0" presId="urn:microsoft.com/office/officeart/2005/8/layout/list1"/>
    <dgm:cxn modelId="{97AF9533-8FAA-472E-B5B7-E8B24D802244}" type="presParOf" srcId="{C7609EAB-8BB6-4263-B364-A604E5CA3420}" destId="{24C11E5D-CEC7-451E-B725-3E061F5ADE42}" srcOrd="14" destOrd="0" presId="urn:microsoft.com/office/officeart/2005/8/layout/list1"/>
    <dgm:cxn modelId="{FA1C72FB-006E-434C-BA1F-1B402A814B6F}" type="presParOf" srcId="{C7609EAB-8BB6-4263-B364-A604E5CA3420}" destId="{456973BD-7916-4968-BA46-F5AB7C1119C3}" srcOrd="15" destOrd="0" presId="urn:microsoft.com/office/officeart/2005/8/layout/list1"/>
    <dgm:cxn modelId="{2FB19CD0-C946-4F93-9D19-C907DA3B57CD}" type="presParOf" srcId="{C7609EAB-8BB6-4263-B364-A604E5CA3420}" destId="{676EB02A-6FFF-4F71-B289-56D45C10BA4D}" srcOrd="16" destOrd="0" presId="urn:microsoft.com/office/officeart/2005/8/layout/list1"/>
    <dgm:cxn modelId="{97EB9B3F-F354-404F-B257-503B84C9B288}" type="presParOf" srcId="{676EB02A-6FFF-4F71-B289-56D45C10BA4D}" destId="{585AAB13-7AEB-43F0-945E-1E67CF2B9E55}" srcOrd="0" destOrd="0" presId="urn:microsoft.com/office/officeart/2005/8/layout/list1"/>
    <dgm:cxn modelId="{B35268FA-8A1A-4719-AEF5-F7F14214DD0F}" type="presParOf" srcId="{676EB02A-6FFF-4F71-B289-56D45C10BA4D}" destId="{ADE8BF7A-F22C-431E-A91B-0F2E44EF2DB7}" srcOrd="1" destOrd="0" presId="urn:microsoft.com/office/officeart/2005/8/layout/list1"/>
    <dgm:cxn modelId="{659429E1-337F-4AA8-8E21-39C0D3CC6057}" type="presParOf" srcId="{C7609EAB-8BB6-4263-B364-A604E5CA3420}" destId="{AADC8518-0E35-4C8F-BB0F-4FFEC251C77D}" srcOrd="17" destOrd="0" presId="urn:microsoft.com/office/officeart/2005/8/layout/list1"/>
    <dgm:cxn modelId="{16A02B30-5F8A-468E-8550-7CF62CBFD0E5}" type="presParOf" srcId="{C7609EAB-8BB6-4263-B364-A604E5CA3420}" destId="{A48505DF-F7B7-4433-A90E-02975C4BB0D2}" srcOrd="18" destOrd="0" presId="urn:microsoft.com/office/officeart/2005/8/layout/list1"/>
    <dgm:cxn modelId="{E0CC117A-E41C-47EB-825D-2A06A48DB289}" type="presParOf" srcId="{C7609EAB-8BB6-4263-B364-A604E5CA3420}" destId="{4874407B-A51A-4536-A7E9-5DD81A40BE49}" srcOrd="19" destOrd="0" presId="urn:microsoft.com/office/officeart/2005/8/layout/list1"/>
    <dgm:cxn modelId="{B201137C-0915-4300-86E2-FDCCB4F27B7B}" type="presParOf" srcId="{C7609EAB-8BB6-4263-B364-A604E5CA3420}" destId="{04BA2013-83D5-46A4-B3E5-8E9A6E186ED9}" srcOrd="20" destOrd="0" presId="urn:microsoft.com/office/officeart/2005/8/layout/list1"/>
    <dgm:cxn modelId="{504604A8-0C41-4F8B-9C01-E6F8718506F5}" type="presParOf" srcId="{04BA2013-83D5-46A4-B3E5-8E9A6E186ED9}" destId="{0F424EBD-6B9E-4581-A4AA-329D69A32BDD}" srcOrd="0" destOrd="0" presId="urn:microsoft.com/office/officeart/2005/8/layout/list1"/>
    <dgm:cxn modelId="{8B1E7967-D186-4F6B-B0C9-1E957C4C683C}" type="presParOf" srcId="{04BA2013-83D5-46A4-B3E5-8E9A6E186ED9}" destId="{106748F8-BC47-4E6D-8EC9-4476F56D1A61}" srcOrd="1" destOrd="0" presId="urn:microsoft.com/office/officeart/2005/8/layout/list1"/>
    <dgm:cxn modelId="{CF0AAE66-D9A0-4845-A803-E0C7ECE79F67}" type="presParOf" srcId="{C7609EAB-8BB6-4263-B364-A604E5CA3420}" destId="{34876522-039D-4AF2-8D53-44309C3A08B1}" srcOrd="21" destOrd="0" presId="urn:microsoft.com/office/officeart/2005/8/layout/list1"/>
    <dgm:cxn modelId="{2F348757-4290-42C1-9CD1-C502BFC09FE5}" type="presParOf" srcId="{C7609EAB-8BB6-4263-B364-A604E5CA3420}" destId="{8F697B1C-E6D4-4955-A6C9-53BB881EC69C}" srcOrd="22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99535ED-6040-4191-A04A-9EB9B90AFE1B}">
      <dsp:nvSpPr>
        <dsp:cNvPr id="0" name=""/>
        <dsp:cNvSpPr/>
      </dsp:nvSpPr>
      <dsp:spPr>
        <a:xfrm>
          <a:off x="0" y="526920"/>
          <a:ext cx="9991344" cy="4032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EF6688D-D3D4-4DE1-985A-B69402F5D43E}">
      <dsp:nvSpPr>
        <dsp:cNvPr id="0" name=""/>
        <dsp:cNvSpPr/>
      </dsp:nvSpPr>
      <dsp:spPr>
        <a:xfrm>
          <a:off x="499567" y="132679"/>
          <a:ext cx="6993940" cy="630400"/>
        </a:xfrm>
        <a:prstGeom prst="roundRect">
          <a:avLst/>
        </a:prstGeom>
        <a:solidFill>
          <a:srgbClr val="224184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4354" tIns="0" rIns="264354" bIns="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>
              <a:latin typeface="Gill Sans MT" panose="020B0502020104020203" pitchFamily="34" charset="0"/>
            </a:rPr>
            <a:t>Kids Eat Local Act of 2019</a:t>
          </a:r>
        </a:p>
      </dsp:txBody>
      <dsp:txXfrm>
        <a:off x="530341" y="163453"/>
        <a:ext cx="6932392" cy="568852"/>
      </dsp:txXfrm>
    </dsp:sp>
    <dsp:sp modelId="{030EFD37-1720-4965-9ADC-FE2EC8217DE2}">
      <dsp:nvSpPr>
        <dsp:cNvPr id="0" name=""/>
        <dsp:cNvSpPr/>
      </dsp:nvSpPr>
      <dsp:spPr>
        <a:xfrm>
          <a:off x="0" y="1425237"/>
          <a:ext cx="9991344" cy="4032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5059FFC-77B9-419D-BDC2-F80045B87542}">
      <dsp:nvSpPr>
        <dsp:cNvPr id="0" name=""/>
        <dsp:cNvSpPr/>
      </dsp:nvSpPr>
      <dsp:spPr>
        <a:xfrm>
          <a:off x="499567" y="1016520"/>
          <a:ext cx="6993940" cy="644877"/>
        </a:xfrm>
        <a:prstGeom prst="roundRect">
          <a:avLst/>
        </a:prstGeom>
        <a:solidFill>
          <a:srgbClr val="224184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4354" tIns="0" rIns="264354" bIns="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>
              <a:latin typeface="Gill Sans MT" panose="020B0502020104020203" pitchFamily="34" charset="0"/>
            </a:rPr>
            <a:t>Access to Healthy Foods for Young Children Act of 2019</a:t>
          </a:r>
        </a:p>
      </dsp:txBody>
      <dsp:txXfrm>
        <a:off x="531047" y="1048000"/>
        <a:ext cx="6930980" cy="581917"/>
      </dsp:txXfrm>
    </dsp:sp>
    <dsp:sp modelId="{B94482D4-74CB-4C21-91E4-F7D98C516D59}">
      <dsp:nvSpPr>
        <dsp:cNvPr id="0" name=""/>
        <dsp:cNvSpPr/>
      </dsp:nvSpPr>
      <dsp:spPr>
        <a:xfrm>
          <a:off x="0" y="2403400"/>
          <a:ext cx="9991344" cy="4032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E2CB5AC-109A-4B42-AFE4-C57FB71EA6A0}">
      <dsp:nvSpPr>
        <dsp:cNvPr id="0" name=""/>
        <dsp:cNvSpPr/>
      </dsp:nvSpPr>
      <dsp:spPr>
        <a:xfrm>
          <a:off x="499567" y="1914837"/>
          <a:ext cx="6993940" cy="724723"/>
        </a:xfrm>
        <a:prstGeom prst="roundRect">
          <a:avLst/>
        </a:prstGeom>
        <a:solidFill>
          <a:srgbClr val="224184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4354" tIns="0" rIns="264354" bIns="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>
              <a:latin typeface="Gill Sans MT" panose="020B0502020104020203" pitchFamily="34" charset="0"/>
            </a:rPr>
            <a:t>Farm to School Act of 2019</a:t>
          </a:r>
        </a:p>
      </dsp:txBody>
      <dsp:txXfrm>
        <a:off x="534945" y="1950215"/>
        <a:ext cx="6923184" cy="653967"/>
      </dsp:txXfrm>
    </dsp:sp>
    <dsp:sp modelId="{24C11E5D-CEC7-451E-B725-3E061F5ADE42}">
      <dsp:nvSpPr>
        <dsp:cNvPr id="0" name=""/>
        <dsp:cNvSpPr/>
      </dsp:nvSpPr>
      <dsp:spPr>
        <a:xfrm>
          <a:off x="0" y="3303239"/>
          <a:ext cx="9991344" cy="4032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430C5CD-DFD9-418A-9EF0-93F893237E6B}">
      <dsp:nvSpPr>
        <dsp:cNvPr id="0" name=""/>
        <dsp:cNvSpPr/>
      </dsp:nvSpPr>
      <dsp:spPr>
        <a:xfrm>
          <a:off x="499567" y="2893000"/>
          <a:ext cx="6993940" cy="646398"/>
        </a:xfrm>
        <a:prstGeom prst="roundRect">
          <a:avLst/>
        </a:prstGeom>
        <a:solidFill>
          <a:srgbClr val="224184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4354" tIns="0" rIns="264354" bIns="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>
              <a:latin typeface="Gill Sans MT" panose="020B0502020104020203" pitchFamily="34" charset="0"/>
            </a:rPr>
            <a:t>No Shame at School Act of 2019</a:t>
          </a:r>
        </a:p>
      </dsp:txBody>
      <dsp:txXfrm>
        <a:off x="531122" y="2924555"/>
        <a:ext cx="6930830" cy="583288"/>
      </dsp:txXfrm>
    </dsp:sp>
    <dsp:sp modelId="{A48505DF-F7B7-4433-A90E-02975C4BB0D2}">
      <dsp:nvSpPr>
        <dsp:cNvPr id="0" name=""/>
        <dsp:cNvSpPr/>
      </dsp:nvSpPr>
      <dsp:spPr>
        <a:xfrm>
          <a:off x="0" y="4203082"/>
          <a:ext cx="9991344" cy="4032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DE8BF7A-F22C-431E-A91B-0F2E44EF2DB7}">
      <dsp:nvSpPr>
        <dsp:cNvPr id="0" name=""/>
        <dsp:cNvSpPr/>
      </dsp:nvSpPr>
      <dsp:spPr>
        <a:xfrm>
          <a:off x="499567" y="3792839"/>
          <a:ext cx="6993940" cy="646402"/>
        </a:xfrm>
        <a:prstGeom prst="roundRect">
          <a:avLst/>
        </a:prstGeom>
        <a:solidFill>
          <a:srgbClr val="224184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4354" tIns="0" rIns="264354" bIns="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>
              <a:latin typeface="Gill Sans MT" panose="020B0502020104020203" pitchFamily="34" charset="0"/>
            </a:rPr>
            <a:t>Stop Child Summer Hunger Act of 2019</a:t>
          </a:r>
        </a:p>
      </dsp:txBody>
      <dsp:txXfrm>
        <a:off x="531122" y="3824394"/>
        <a:ext cx="6930830" cy="583292"/>
      </dsp:txXfrm>
    </dsp:sp>
    <dsp:sp modelId="{8F697B1C-E6D4-4955-A6C9-53BB881EC69C}">
      <dsp:nvSpPr>
        <dsp:cNvPr id="0" name=""/>
        <dsp:cNvSpPr/>
      </dsp:nvSpPr>
      <dsp:spPr>
        <a:xfrm>
          <a:off x="0" y="5102920"/>
          <a:ext cx="9991344" cy="4032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06748F8-BC47-4E6D-8EC9-4476F56D1A61}">
      <dsp:nvSpPr>
        <dsp:cNvPr id="0" name=""/>
        <dsp:cNvSpPr/>
      </dsp:nvSpPr>
      <dsp:spPr>
        <a:xfrm>
          <a:off x="499567" y="4692682"/>
          <a:ext cx="6993940" cy="646398"/>
        </a:xfrm>
        <a:prstGeom prst="roundRect">
          <a:avLst/>
        </a:prstGeom>
        <a:solidFill>
          <a:srgbClr val="224184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4354" tIns="0" rIns="264354" bIns="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>
              <a:latin typeface="Gill Sans MT" panose="020B0502020104020203" pitchFamily="34" charset="0"/>
            </a:rPr>
            <a:t>Summer Meals Act of 2019</a:t>
          </a:r>
        </a:p>
      </dsp:txBody>
      <dsp:txXfrm>
        <a:off x="531122" y="4724237"/>
        <a:ext cx="6930830" cy="58328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ED85B76F-10F9-48FE-B35D-C77676EEB950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07141AD-1AAA-4F2B-91C3-41F54B527B20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A0CDDF2-9E00-44AD-9EBE-CD1D1577F6F5}" type="datetimeFigureOut">
              <a:rPr lang="en-US" smtClean="0"/>
              <a:t>10/8/2019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EE7C3D0-0DDD-4039-916A-65A6D2F97FED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2ED53E5-7D39-4E1D-AEA5-62163BCF837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04B8C32-4B31-49BC-90FE-4303323818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718414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E7DCAC2-74C4-4168-8C64-108F6615A7A1}" type="datetimeFigureOut">
              <a:rPr lang="en-US" smtClean="0"/>
              <a:t>10/8/2019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DA9E010-38C8-49F9-B06E-71AC8C090CB9}" type="slidenum">
              <a:rPr lang="en-US" smtClean="0"/>
              <a:t>‹#›</a:t>
            </a:fld>
            <a:endParaRPr lang="en-US"/>
          </a:p>
        </p:txBody>
      </p:sp>
      <p:sp>
        <p:nvSpPr>
          <p:cNvPr id="8" name="Notes Placeholder 7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8074746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DA9E010-38C8-49F9-B06E-71AC8C090CB9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883204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DA9E010-38C8-49F9-B06E-71AC8C090CB9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591362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DA9E010-38C8-49F9-B06E-71AC8C090CB9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151653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DA9E010-38C8-49F9-B06E-71AC8C090CB9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379671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DA9E010-38C8-49F9-B06E-71AC8C090CB9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280928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DA9E010-38C8-49F9-B06E-71AC8C090CB9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007212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DA9E010-38C8-49F9-B06E-71AC8C090CB9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92140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 hasCustomPrompt="1"/>
          </p:nvPr>
        </p:nvSpPr>
        <p:spPr>
          <a:xfrm>
            <a:off x="-9698" y="-42203"/>
            <a:ext cx="7863804" cy="5257800"/>
          </a:xfrm>
        </p:spPr>
        <p:txBody>
          <a:bodyPr/>
          <a:lstStyle>
            <a:lvl1pPr algn="l">
              <a:defRPr sz="4400" b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dirty="0"/>
              <a:t>Click to edit title style</a:t>
            </a:r>
          </a:p>
        </p:txBody>
      </p:sp>
      <p:sp>
        <p:nvSpPr>
          <p:cNvPr id="4" name="Rectangle 3"/>
          <p:cNvSpPr/>
          <p:nvPr/>
        </p:nvSpPr>
        <p:spPr>
          <a:xfrm>
            <a:off x="7954964" y="0"/>
            <a:ext cx="1189037" cy="52578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pic>
        <p:nvPicPr>
          <p:cNvPr id="7" name="Picture 3" descr="PH Letterhead Header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04813" y="5897564"/>
            <a:ext cx="2795587" cy="688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" name="Text Placeholder 19"/>
          <p:cNvSpPr>
            <a:spLocks noGrp="1"/>
          </p:cNvSpPr>
          <p:nvPr>
            <p:ph type="body" sz="quarter" idx="10"/>
          </p:nvPr>
        </p:nvSpPr>
        <p:spPr>
          <a:xfrm>
            <a:off x="1" y="5350165"/>
            <a:ext cx="7864475" cy="547688"/>
          </a:xfrm>
          <a:prstGeom prst="rect">
            <a:avLst/>
          </a:prstGeom>
        </p:spPr>
        <p:txBody>
          <a:bodyPr lIns="411480"/>
          <a:lstStyle>
            <a:lvl1pPr marL="0" indent="0">
              <a:buNone/>
              <a:defRPr sz="2400" i="1" baseline="0">
                <a:solidFill>
                  <a:schemeClr val="tx1">
                    <a:lumMod val="65000"/>
                    <a:lumOff val="3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457200" indent="0">
              <a:buFontTx/>
              <a:buNone/>
              <a:defRPr sz="2400" i="1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marL="914400" indent="0">
              <a:buFontTx/>
              <a:buNone/>
              <a:defRPr sz="2400" i="1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marL="1371600" indent="0">
              <a:buFontTx/>
              <a:buNone/>
              <a:defRPr sz="2400" i="1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marL="1828800" indent="0">
              <a:buFontTx/>
              <a:buNone/>
              <a:defRPr sz="2400" i="1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8" name="TextBox 7"/>
          <p:cNvSpPr txBox="1">
            <a:spLocks noChangeArrowheads="1"/>
          </p:cNvSpPr>
          <p:nvPr userDrawn="1"/>
        </p:nvSpPr>
        <p:spPr bwMode="auto">
          <a:xfrm>
            <a:off x="3673476" y="6354763"/>
            <a:ext cx="5106526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r>
              <a:rPr lang="en-US" sz="1000" b="0" dirty="0">
                <a:solidFill>
                  <a:srgbClr val="25406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WeArePublicHealth.org                @</a:t>
            </a:r>
            <a:r>
              <a:rPr lang="en-US" sz="1000" b="0" dirty="0" err="1">
                <a:solidFill>
                  <a:srgbClr val="25406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MaricopaHealth</a:t>
            </a:r>
            <a:r>
              <a:rPr lang="en-US" sz="1000" b="0" dirty="0">
                <a:solidFill>
                  <a:srgbClr val="25406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    </a:t>
            </a:r>
            <a:r>
              <a:rPr lang="en-US" sz="1000" b="0" baseline="0" dirty="0">
                <a:solidFill>
                  <a:srgbClr val="25406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                   /</a:t>
            </a:r>
            <a:r>
              <a:rPr lang="en-US" sz="1000" b="0" dirty="0">
                <a:solidFill>
                  <a:srgbClr val="25406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MCDPH</a:t>
            </a: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61471" y="6332801"/>
            <a:ext cx="329729" cy="268183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96200" y="6314492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55570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Full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2BB0B365-C2DD-4580-9EAE-B421CDCEE0C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34878" y="6229702"/>
            <a:ext cx="2474244" cy="59477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ADFEF252-EC97-47BE-946F-5B39E3153ABA}"/>
              </a:ext>
            </a:extLst>
          </p:cNvPr>
          <p:cNvSpPr/>
          <p:nvPr userDrawn="1"/>
        </p:nvSpPr>
        <p:spPr>
          <a:xfrm flipV="1">
            <a:off x="0" y="6126480"/>
            <a:ext cx="9144000" cy="6705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146034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tandard Slide Alt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-9699" y="0"/>
            <a:ext cx="2752899" cy="6858000"/>
          </a:xfrm>
        </p:spPr>
        <p:txBody>
          <a:bodyPr tIns="411480" bIns="411480" anchor="t"/>
          <a:lstStyle>
            <a:lvl1pPr algn="l">
              <a:defRPr sz="3600" b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dirty="0"/>
              <a:t>Click to edit title style</a:t>
            </a:r>
          </a:p>
        </p:txBody>
      </p:sp>
      <p:sp>
        <p:nvSpPr>
          <p:cNvPr id="9" name="Content Placeholder 2"/>
          <p:cNvSpPr>
            <a:spLocks noGrp="1"/>
          </p:cNvSpPr>
          <p:nvPr>
            <p:ph idx="1"/>
          </p:nvPr>
        </p:nvSpPr>
        <p:spPr>
          <a:xfrm>
            <a:off x="2971801" y="502952"/>
            <a:ext cx="5715000" cy="5943886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>
              <a:buClr>
                <a:schemeClr val="tx2"/>
              </a:buClr>
              <a:buFont typeface="Wingdings" pitchFamily="2" charset="2"/>
              <a:buChar char="§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742950" indent="-285750">
              <a:buClr>
                <a:schemeClr val="tx2"/>
              </a:buClr>
              <a:buFont typeface="Calibri" pitchFamily="34" charset="0"/>
              <a:buChar char="–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 marL="1143000" indent="-228600">
              <a:buClr>
                <a:schemeClr val="tx2"/>
              </a:buClr>
              <a:buFont typeface="Wingdings" pitchFamily="2" charset="2"/>
              <a:buChar char="§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 marL="1600200" indent="-228600">
              <a:buClr>
                <a:schemeClr val="tx2"/>
              </a:buClr>
              <a:buFont typeface="Calibri" pitchFamily="34" charset="0"/>
              <a:buChar char="–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  <a:lvl5pPr marL="2057400" indent="-228600">
              <a:buClr>
                <a:schemeClr val="tx2"/>
              </a:buClr>
              <a:buFont typeface="Calibri" pitchFamily="34" charset="0"/>
              <a:buChar char="»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82724373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tandard Slide Al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279525" y="0"/>
            <a:ext cx="7864475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1" y="0"/>
            <a:ext cx="1189039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pic>
        <p:nvPicPr>
          <p:cNvPr id="6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7296" t="17010" r="21719" b="22163"/>
          <a:stretch>
            <a:fillRect/>
          </a:stretch>
        </p:blipFill>
        <p:spPr bwMode="auto">
          <a:xfrm>
            <a:off x="382588" y="503238"/>
            <a:ext cx="806451" cy="742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Content Placeholder 2"/>
          <p:cNvSpPr>
            <a:spLocks noGrp="1"/>
          </p:cNvSpPr>
          <p:nvPr>
            <p:ph idx="1"/>
          </p:nvPr>
        </p:nvSpPr>
        <p:spPr>
          <a:xfrm>
            <a:off x="1645952" y="1600200"/>
            <a:ext cx="7040848" cy="4846638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>
              <a:buClr>
                <a:schemeClr val="tx2"/>
              </a:buClr>
              <a:buFont typeface="Wingdings" pitchFamily="2" charset="2"/>
              <a:buChar char="§"/>
              <a:defRPr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742950" indent="-285750">
              <a:buClr>
                <a:schemeClr val="tx2"/>
              </a:buClr>
              <a:buFont typeface="Calibri" pitchFamily="34" charset="0"/>
              <a:buChar char="–"/>
              <a:defRPr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 marL="1143000" indent="-228600">
              <a:buClr>
                <a:schemeClr val="tx2"/>
              </a:buClr>
              <a:buFont typeface="Wingdings" pitchFamily="2" charset="2"/>
              <a:buChar char="§"/>
              <a:defRPr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 marL="1600200" indent="-228600">
              <a:buClr>
                <a:schemeClr val="tx2"/>
              </a:buClr>
              <a:buFont typeface="Calibri" pitchFamily="34" charset="0"/>
              <a:buChar char="–"/>
              <a:defRPr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  <a:lvl5pPr marL="2057400" indent="-228600">
              <a:buClr>
                <a:schemeClr val="tx2"/>
              </a:buClr>
              <a:buFont typeface="Calibri" pitchFamily="34" charset="0"/>
              <a:buChar char="»"/>
              <a:defRPr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295401" y="1"/>
            <a:ext cx="7863804" cy="1378527"/>
          </a:xfrm>
          <a:noFill/>
        </p:spPr>
        <p:txBody>
          <a:bodyPr/>
          <a:lstStyle>
            <a:lvl1pPr algn="l">
              <a:defRPr sz="4000" b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dirty="0"/>
              <a:t>Click to edit title style</a:t>
            </a:r>
          </a:p>
        </p:txBody>
      </p:sp>
    </p:spTree>
    <p:extLst>
      <p:ext uri="{BB962C8B-B14F-4D97-AF65-F5344CB8AC3E}">
        <p14:creationId xmlns:p14="http://schemas.microsoft.com/office/powerpoint/2010/main" val="242155474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3673476" y="6354763"/>
            <a:ext cx="5106526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r>
              <a:rPr lang="en-US" sz="1000" b="0" dirty="0">
                <a:solidFill>
                  <a:srgbClr val="25406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WeArePublicHealth.org                @</a:t>
            </a:r>
            <a:r>
              <a:rPr lang="en-US" sz="1000" b="0" dirty="0" err="1">
                <a:solidFill>
                  <a:srgbClr val="25406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MaricopaHealth</a:t>
            </a:r>
            <a:r>
              <a:rPr lang="en-US" sz="1000" b="0" dirty="0">
                <a:solidFill>
                  <a:srgbClr val="25406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    </a:t>
            </a:r>
            <a:r>
              <a:rPr lang="en-US" sz="1000" b="0" baseline="0" dirty="0">
                <a:solidFill>
                  <a:srgbClr val="25406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                   /</a:t>
            </a:r>
            <a:r>
              <a:rPr lang="en-US" sz="1000" b="0" dirty="0">
                <a:solidFill>
                  <a:srgbClr val="25406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MCDPH</a:t>
            </a:r>
          </a:p>
        </p:txBody>
      </p:sp>
      <p:pic>
        <p:nvPicPr>
          <p:cNvPr id="6" name="Picture 2" descr="PH Letterhead Header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04813" y="5897564"/>
            <a:ext cx="2795587" cy="688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" name="Text Placeholder 19"/>
          <p:cNvSpPr>
            <a:spLocks noGrp="1"/>
          </p:cNvSpPr>
          <p:nvPr>
            <p:ph type="body" sz="quarter" idx="10"/>
          </p:nvPr>
        </p:nvSpPr>
        <p:spPr>
          <a:xfrm>
            <a:off x="0" y="5349876"/>
            <a:ext cx="8686800" cy="547688"/>
          </a:xfrm>
          <a:prstGeom prst="rect">
            <a:avLst/>
          </a:prstGeom>
        </p:spPr>
        <p:txBody>
          <a:bodyPr lIns="411480"/>
          <a:lstStyle>
            <a:lvl1pPr marL="0" indent="0">
              <a:buNone/>
              <a:defRPr sz="2400" i="1" baseline="0">
                <a:solidFill>
                  <a:schemeClr val="tx1">
                    <a:lumMod val="65000"/>
                    <a:lumOff val="3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457200" indent="0">
              <a:buFontTx/>
              <a:buNone/>
              <a:defRPr sz="2400" i="1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marL="914400" indent="0">
              <a:buFontTx/>
              <a:buNone/>
              <a:defRPr sz="2400" i="1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marL="1371600" indent="0">
              <a:buFontTx/>
              <a:buNone/>
              <a:defRPr sz="2400" i="1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marL="1828800" indent="0">
              <a:buFontTx/>
              <a:buNone/>
              <a:defRPr sz="2400" i="1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8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048001" y="0"/>
            <a:ext cx="6096000" cy="5257800"/>
          </a:xfrm>
          <a:prstGeom prst="rect">
            <a:avLst/>
          </a:prstGeom>
          <a:noFill/>
        </p:spPr>
        <p:txBody>
          <a:bodyPr anchor="ctr" anchorCtr="1"/>
          <a:lstStyle>
            <a:lvl1pPr>
              <a:defRPr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en-US" noProof="0" dirty="0"/>
              <a:t>Click icon to add picture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0" y="0"/>
            <a:ext cx="3048000" cy="5257800"/>
          </a:xfrm>
        </p:spPr>
        <p:txBody>
          <a:bodyPr/>
          <a:lstStyle>
            <a:lvl1pPr algn="l">
              <a:defRPr sz="4000" b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dirty="0"/>
              <a:t>Click to edit title style</a:t>
            </a:r>
          </a:p>
        </p:txBody>
      </p:sp>
      <p:pic>
        <p:nvPicPr>
          <p:cNvPr id="3" name="Picture 2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61471" y="6332801"/>
            <a:ext cx="329729" cy="268183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96200" y="6314492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354671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PH Letterhead Header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04813" y="5897564"/>
            <a:ext cx="2795587" cy="688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6"/>
          <p:cNvSpPr/>
          <p:nvPr/>
        </p:nvSpPr>
        <p:spPr>
          <a:xfrm>
            <a:off x="6762749" y="-15875"/>
            <a:ext cx="2381251" cy="454183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0" name="Text Placeholder 19"/>
          <p:cNvSpPr>
            <a:spLocks noGrp="1"/>
          </p:cNvSpPr>
          <p:nvPr>
            <p:ph type="body" sz="quarter" idx="10"/>
          </p:nvPr>
        </p:nvSpPr>
        <p:spPr>
          <a:xfrm>
            <a:off x="0" y="5334000"/>
            <a:ext cx="9144000" cy="471468"/>
          </a:xfrm>
          <a:prstGeom prst="rect">
            <a:avLst/>
          </a:prstGeom>
        </p:spPr>
        <p:txBody>
          <a:bodyPr lIns="411480"/>
          <a:lstStyle>
            <a:lvl1pPr marL="0" indent="0">
              <a:buNone/>
              <a:defRPr sz="2400" i="1" baseline="0">
                <a:solidFill>
                  <a:schemeClr val="tx1">
                    <a:lumMod val="65000"/>
                    <a:lumOff val="3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457200" indent="0">
              <a:buFontTx/>
              <a:buNone/>
              <a:defRPr sz="2400" i="1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marL="914400" indent="0">
              <a:buFontTx/>
              <a:buNone/>
              <a:defRPr sz="2400" i="1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marL="1371600" indent="0">
              <a:buFontTx/>
              <a:buNone/>
              <a:defRPr sz="2400" i="1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marL="1828800" indent="0">
              <a:buFontTx/>
              <a:buNone/>
              <a:defRPr sz="2400" i="1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8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-1" y="0"/>
            <a:ext cx="6675097" cy="4526269"/>
          </a:xfrm>
          <a:prstGeom prst="rect">
            <a:avLst/>
          </a:prstGeom>
        </p:spPr>
        <p:txBody>
          <a:bodyPr anchor="ctr" anchorCtr="1"/>
          <a:lstStyle>
            <a:lvl1pPr>
              <a:defRPr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en-US" noProof="0" dirty="0"/>
              <a:t>Click icon to add picture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0" y="4724400"/>
            <a:ext cx="9144000" cy="609600"/>
          </a:xfrm>
          <a:noFill/>
        </p:spPr>
        <p:txBody>
          <a:bodyPr/>
          <a:lstStyle>
            <a:lvl1pPr algn="l">
              <a:defRPr sz="4400" b="1">
                <a:solidFill>
                  <a:schemeClr val="bg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dirty="0"/>
              <a:t>Click to edit title style</a:t>
            </a:r>
          </a:p>
        </p:txBody>
      </p:sp>
      <p:sp>
        <p:nvSpPr>
          <p:cNvPr id="9" name="TextBox 8"/>
          <p:cNvSpPr txBox="1">
            <a:spLocks noChangeArrowheads="1"/>
          </p:cNvSpPr>
          <p:nvPr userDrawn="1"/>
        </p:nvSpPr>
        <p:spPr bwMode="auto">
          <a:xfrm>
            <a:off x="3673476" y="6354763"/>
            <a:ext cx="5106526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r>
              <a:rPr lang="en-US" sz="1000" b="0" dirty="0">
                <a:solidFill>
                  <a:srgbClr val="25406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WeArePublicHealth.org                @</a:t>
            </a:r>
            <a:r>
              <a:rPr lang="en-US" sz="1000" b="0" dirty="0" err="1">
                <a:solidFill>
                  <a:srgbClr val="25406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MaricopaHealth</a:t>
            </a:r>
            <a:r>
              <a:rPr lang="en-US" sz="1000" b="0" dirty="0">
                <a:solidFill>
                  <a:srgbClr val="25406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    </a:t>
            </a:r>
            <a:r>
              <a:rPr lang="en-US" sz="1000" b="0" baseline="0" dirty="0">
                <a:solidFill>
                  <a:srgbClr val="25406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                   /</a:t>
            </a:r>
            <a:r>
              <a:rPr lang="en-US" sz="1000" b="0" dirty="0">
                <a:solidFill>
                  <a:srgbClr val="25406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MCDPH</a:t>
            </a:r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61471" y="6332801"/>
            <a:ext cx="329729" cy="268183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96200" y="6314492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786135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_Chapter/Transi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1" y="0"/>
            <a:ext cx="1189039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1279525" y="-12700"/>
            <a:ext cx="7864475" cy="52705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pic>
        <p:nvPicPr>
          <p:cNvPr id="5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7296" t="17010" r="21719" b="22163"/>
          <a:stretch>
            <a:fillRect/>
          </a:stretch>
        </p:blipFill>
        <p:spPr bwMode="auto">
          <a:xfrm>
            <a:off x="382588" y="5165725"/>
            <a:ext cx="806451" cy="742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" name="Title 25"/>
          <p:cNvSpPr>
            <a:spLocks noGrp="1"/>
          </p:cNvSpPr>
          <p:nvPr>
            <p:ph type="title" hasCustomPrompt="1"/>
          </p:nvPr>
        </p:nvSpPr>
        <p:spPr>
          <a:xfrm>
            <a:off x="1279526" y="5257800"/>
            <a:ext cx="7863804" cy="990600"/>
          </a:xfrm>
          <a:noFill/>
        </p:spPr>
        <p:txBody>
          <a:bodyPr anchor="t"/>
          <a:lstStyle>
            <a:lvl1pPr>
              <a:defRPr sz="4400" b="1">
                <a:solidFill>
                  <a:schemeClr val="bg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dirty="0"/>
              <a:t>Click to edit title style</a:t>
            </a:r>
          </a:p>
        </p:txBody>
      </p:sp>
    </p:spTree>
    <p:extLst>
      <p:ext uri="{BB962C8B-B14F-4D97-AF65-F5344CB8AC3E}">
        <p14:creationId xmlns:p14="http://schemas.microsoft.com/office/powerpoint/2010/main" val="65887266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Image Chapter/Transi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80197" y="5257800"/>
            <a:ext cx="7863804" cy="1600200"/>
          </a:xfrm>
        </p:spPr>
        <p:txBody>
          <a:bodyPr anchor="t"/>
          <a:lstStyle>
            <a:lvl1pPr>
              <a:defRPr sz="4400" b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Rectangle 2"/>
          <p:cNvSpPr/>
          <p:nvPr/>
        </p:nvSpPr>
        <p:spPr>
          <a:xfrm>
            <a:off x="1" y="0"/>
            <a:ext cx="1189039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pic>
        <p:nvPicPr>
          <p:cNvPr id="5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7296" t="17010" r="21719" b="22163"/>
          <a:stretch>
            <a:fillRect/>
          </a:stretch>
        </p:blipFill>
        <p:spPr bwMode="auto">
          <a:xfrm>
            <a:off x="382588" y="5165725"/>
            <a:ext cx="806451" cy="742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Picture Placeholder 8"/>
          <p:cNvSpPr>
            <a:spLocks noGrp="1"/>
          </p:cNvSpPr>
          <p:nvPr>
            <p:ph type="pic" sz="quarter" idx="14"/>
          </p:nvPr>
        </p:nvSpPr>
        <p:spPr>
          <a:xfrm>
            <a:off x="1279524" y="0"/>
            <a:ext cx="7864475" cy="5257780"/>
          </a:xfrm>
          <a:prstGeom prst="rect">
            <a:avLst/>
          </a:prstGeom>
        </p:spPr>
        <p:txBody>
          <a:bodyPr/>
          <a:lstStyle>
            <a:lvl1pPr>
              <a:defRPr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dirty="0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129251820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Image_Chapter/Transi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1189037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7296" t="17011" r="21720" b="22164"/>
          <a:stretch/>
        </p:blipFill>
        <p:spPr>
          <a:xfrm>
            <a:off x="382845" y="5166341"/>
            <a:ext cx="805912" cy="742950"/>
          </a:xfrm>
          <a:prstGeom prst="rect">
            <a:avLst/>
          </a:prstGeom>
        </p:spPr>
      </p:pic>
      <p:sp>
        <p:nvSpPr>
          <p:cNvPr id="4" name="Picture Placeholder 3"/>
          <p:cNvSpPr>
            <a:spLocks noGrp="1"/>
          </p:cNvSpPr>
          <p:nvPr>
            <p:ph type="pic" sz="quarter" idx="14"/>
          </p:nvPr>
        </p:nvSpPr>
        <p:spPr>
          <a:xfrm>
            <a:off x="1188757" y="0"/>
            <a:ext cx="7955243" cy="6858000"/>
          </a:xfrm>
          <a:prstGeom prst="rect">
            <a:avLst/>
          </a:prstGeom>
        </p:spPr>
        <p:txBody>
          <a:bodyPr/>
          <a:lstStyle>
            <a:lvl1pPr>
              <a:defRPr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209216" y="990600"/>
            <a:ext cx="7863804" cy="990599"/>
          </a:xfrm>
          <a:noFill/>
        </p:spPr>
        <p:txBody>
          <a:bodyPr anchor="t"/>
          <a:lstStyle>
            <a:lvl1pPr>
              <a:defRPr sz="3200" b="1">
                <a:solidFill>
                  <a:schemeClr val="bg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dirty="0"/>
              <a:t>Click to edit title style</a:t>
            </a:r>
          </a:p>
        </p:txBody>
      </p:sp>
    </p:spTree>
    <p:extLst>
      <p:ext uri="{BB962C8B-B14F-4D97-AF65-F5344CB8AC3E}">
        <p14:creationId xmlns:p14="http://schemas.microsoft.com/office/powerpoint/2010/main" val="336050545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es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7296" t="17010" r="21719" b="22163"/>
          <a:stretch>
            <a:fillRect/>
          </a:stretch>
        </p:blipFill>
        <p:spPr bwMode="auto">
          <a:xfrm>
            <a:off x="8047038" y="503238"/>
            <a:ext cx="804863" cy="742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Rectangle 12"/>
          <p:cNvSpPr/>
          <p:nvPr/>
        </p:nvSpPr>
        <p:spPr>
          <a:xfrm>
            <a:off x="7954962" y="1295400"/>
            <a:ext cx="1189039" cy="55626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9" name="Title 8"/>
          <p:cNvSpPr>
            <a:spLocks noGrp="1"/>
          </p:cNvSpPr>
          <p:nvPr>
            <p:ph type="title" hasCustomPrompt="1"/>
          </p:nvPr>
        </p:nvSpPr>
        <p:spPr>
          <a:xfrm>
            <a:off x="-9698" y="1"/>
            <a:ext cx="7863804" cy="1378527"/>
          </a:xfrm>
        </p:spPr>
        <p:txBody>
          <a:bodyPr/>
          <a:lstStyle>
            <a:lvl1pPr>
              <a:defRPr sz="4000" b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dirty="0"/>
              <a:t>Recap—Any Questions?</a:t>
            </a:r>
          </a:p>
        </p:txBody>
      </p:sp>
      <p:sp>
        <p:nvSpPr>
          <p:cNvPr id="6" name="Rectangle 5"/>
          <p:cNvSpPr/>
          <p:nvPr userDrawn="1"/>
        </p:nvSpPr>
        <p:spPr>
          <a:xfrm>
            <a:off x="7954962" y="1295400"/>
            <a:ext cx="1189039" cy="55626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7" name="Content Placeholder 5"/>
          <p:cNvSpPr>
            <a:spLocks noGrp="1"/>
          </p:cNvSpPr>
          <p:nvPr>
            <p:ph sz="quarter" idx="10" hasCustomPrompt="1"/>
          </p:nvPr>
        </p:nvSpPr>
        <p:spPr>
          <a:xfrm>
            <a:off x="457200" y="1600200"/>
            <a:ext cx="7396906" cy="4495800"/>
          </a:xfrm>
        </p:spPr>
        <p:txBody>
          <a:bodyPr/>
          <a:lstStyle>
            <a:lvl1pPr>
              <a:defRPr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>
              <a:defRPr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>
              <a:defRPr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>
              <a:defRPr baseline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  <a:lvl5pPr>
              <a:defRPr baseline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5pPr>
          </a:lstStyle>
          <a:p>
            <a:pPr lvl="0"/>
            <a:r>
              <a:rPr lang="en-US" dirty="0"/>
              <a:t>Use this as your final slide: Summarize main points, ask for questions, audience will be reminded of questions by your main points, the summary will reinforce key points and takeaways</a:t>
            </a:r>
          </a:p>
        </p:txBody>
      </p:sp>
    </p:spTree>
    <p:extLst>
      <p:ext uri="{BB962C8B-B14F-4D97-AF65-F5344CB8AC3E}">
        <p14:creationId xmlns:p14="http://schemas.microsoft.com/office/powerpoint/2010/main" val="72139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ndard Slide w/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3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algn="l">
              <a:defRPr sz="4000" b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dirty="0"/>
              <a:t>Click to edit title style</a:t>
            </a:r>
          </a:p>
        </p:txBody>
      </p:sp>
      <p:sp>
        <p:nvSpPr>
          <p:cNvPr id="9" name="Content Placeholder 5"/>
          <p:cNvSpPr>
            <a:spLocks noGrp="1"/>
          </p:cNvSpPr>
          <p:nvPr>
            <p:ph sz="quarter" idx="10"/>
          </p:nvPr>
        </p:nvSpPr>
        <p:spPr>
          <a:xfrm>
            <a:off x="457200" y="1600200"/>
            <a:ext cx="8229600" cy="4495800"/>
          </a:xfrm>
        </p:spPr>
        <p:txBody>
          <a:bodyPr/>
          <a:lstStyle>
            <a:lvl1pPr>
              <a:defRPr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>
              <a:defRPr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>
              <a:defRPr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>
              <a:defRPr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  <a:lvl5pPr>
              <a:defRPr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grpSp>
        <p:nvGrpSpPr>
          <p:cNvPr id="5" name="Group 4"/>
          <p:cNvGrpSpPr/>
          <p:nvPr userDrawn="1"/>
        </p:nvGrpSpPr>
        <p:grpSpPr>
          <a:xfrm>
            <a:off x="-9698" y="6555671"/>
            <a:ext cx="9153698" cy="376133"/>
            <a:chOff x="-9698" y="6479471"/>
            <a:chExt cx="9153698" cy="376133"/>
          </a:xfrm>
        </p:grpSpPr>
        <p:sp>
          <p:nvSpPr>
            <p:cNvPr id="2" name="Rectangle 1"/>
            <p:cNvSpPr/>
            <p:nvPr userDrawn="1"/>
          </p:nvSpPr>
          <p:spPr>
            <a:xfrm>
              <a:off x="-9698" y="6481116"/>
              <a:ext cx="9153698" cy="374072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Rectangle 2"/>
            <p:cNvSpPr/>
            <p:nvPr userDrawn="1"/>
          </p:nvSpPr>
          <p:spPr>
            <a:xfrm>
              <a:off x="8441872" y="6479471"/>
              <a:ext cx="174172" cy="374904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Rectangle 11"/>
            <p:cNvSpPr/>
            <p:nvPr userDrawn="1"/>
          </p:nvSpPr>
          <p:spPr>
            <a:xfrm>
              <a:off x="8670472" y="6480700"/>
              <a:ext cx="185056" cy="37490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Rectangle 12"/>
            <p:cNvSpPr/>
            <p:nvPr userDrawn="1"/>
          </p:nvSpPr>
          <p:spPr>
            <a:xfrm>
              <a:off x="8909956" y="6480372"/>
              <a:ext cx="185056" cy="374904"/>
            </a:xfrm>
            <a:prstGeom prst="rect">
              <a:avLst/>
            </a:prstGeom>
            <a:solidFill>
              <a:srgbClr val="AD1F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479389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ndar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algn="l">
              <a:defRPr b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dirty="0"/>
              <a:t>Click to edit title style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10"/>
          </p:nvPr>
        </p:nvSpPr>
        <p:spPr>
          <a:xfrm>
            <a:off x="457200" y="1600200"/>
            <a:ext cx="8229600" cy="4495800"/>
          </a:xfrm>
        </p:spPr>
        <p:txBody>
          <a:bodyPr/>
          <a:lstStyle>
            <a:lvl1pPr>
              <a:defRPr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>
              <a:defRPr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>
              <a:defRPr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>
              <a:defRPr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  <a:lvl5pPr>
              <a:defRPr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558223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ndard Slide 2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38600" cy="639762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>
              <a:buNone/>
              <a:defRPr sz="2000" b="1">
                <a:solidFill>
                  <a:schemeClr val="tx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8" name="Content Placeholder 3"/>
          <p:cNvSpPr>
            <a:spLocks noGrp="1"/>
          </p:cNvSpPr>
          <p:nvPr>
            <p:ph sz="half" idx="2"/>
          </p:nvPr>
        </p:nvSpPr>
        <p:spPr>
          <a:xfrm>
            <a:off x="457201" y="2174875"/>
            <a:ext cx="4023361" cy="4271963"/>
          </a:xfrm>
          <a:prstGeom prst="rect">
            <a:avLst/>
          </a:prstGeom>
        </p:spPr>
        <p:txBody>
          <a:bodyPr/>
          <a:lstStyle>
            <a:lvl1pPr marL="342900" indent="-342900">
              <a:buClr>
                <a:schemeClr val="tx2"/>
              </a:buClr>
              <a:buFont typeface="Wingdings" pitchFamily="2" charset="2"/>
              <a:buChar char="§"/>
              <a:defRPr sz="2400">
                <a:solidFill>
                  <a:schemeClr val="tx1">
                    <a:lumMod val="65000"/>
                    <a:lumOff val="3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742950" indent="-285750">
              <a:buClr>
                <a:schemeClr val="tx2"/>
              </a:buClr>
              <a:buFont typeface="Calibri" pitchFamily="34" charset="0"/>
              <a:buChar char="–"/>
              <a:defRPr sz="2000">
                <a:solidFill>
                  <a:schemeClr val="tx1">
                    <a:lumMod val="65000"/>
                    <a:lumOff val="3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 marL="1143000" indent="-228600">
              <a:buClr>
                <a:schemeClr val="tx2"/>
              </a:buClr>
              <a:buFont typeface="Wingdings" pitchFamily="2" charset="2"/>
              <a:buChar char="§"/>
              <a:defRPr sz="1800">
                <a:solidFill>
                  <a:schemeClr val="tx1">
                    <a:lumMod val="65000"/>
                    <a:lumOff val="3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 marL="1600200" indent="-228600">
              <a:buClr>
                <a:schemeClr val="tx2"/>
              </a:buClr>
              <a:buFont typeface="Calibri" pitchFamily="34" charset="0"/>
              <a:buChar char="–"/>
              <a:defRPr sz="1600">
                <a:solidFill>
                  <a:schemeClr val="tx1">
                    <a:lumMod val="65000"/>
                    <a:lumOff val="3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  <a:lvl5pPr marL="2114550" indent="-285750">
              <a:buClr>
                <a:schemeClr val="tx2"/>
              </a:buClr>
              <a:buFont typeface="Calibri" pitchFamily="34" charset="0"/>
              <a:buChar char="»"/>
              <a:defRPr sz="1600">
                <a:solidFill>
                  <a:schemeClr val="tx1">
                    <a:lumMod val="65000"/>
                    <a:lumOff val="3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Content Placeholder 3"/>
          <p:cNvSpPr>
            <a:spLocks noGrp="1"/>
          </p:cNvSpPr>
          <p:nvPr>
            <p:ph sz="half" idx="14" hasCustomPrompt="1"/>
          </p:nvPr>
        </p:nvSpPr>
        <p:spPr>
          <a:xfrm>
            <a:off x="4649152" y="1535114"/>
            <a:ext cx="4023361" cy="4911726"/>
          </a:xfrm>
          <a:prstGeom prst="rect">
            <a:avLst/>
          </a:prstGeom>
        </p:spPr>
        <p:txBody>
          <a:bodyPr/>
          <a:lstStyle>
            <a:lvl1pPr marL="0" indent="0">
              <a:buClr>
                <a:schemeClr val="tx2"/>
              </a:buClr>
              <a:buFont typeface="Wingdings" pitchFamily="2" charset="2"/>
              <a:buNone/>
              <a:defRPr sz="2400">
                <a:solidFill>
                  <a:schemeClr val="tx1">
                    <a:lumMod val="65000"/>
                    <a:lumOff val="3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742950" indent="-285750">
              <a:buClr>
                <a:schemeClr val="tx2"/>
              </a:buClr>
              <a:buFont typeface="Calibri" pitchFamily="34" charset="0"/>
              <a:buChar char="–"/>
              <a:defRPr sz="2000">
                <a:solidFill>
                  <a:schemeClr val="tx1">
                    <a:lumMod val="65000"/>
                    <a:lumOff val="35000"/>
                  </a:schemeClr>
                </a:solidFill>
                <a:latin typeface="Franklin Gothic Demi" panose="020B0703020102020204" pitchFamily="34" charset="0"/>
              </a:defRPr>
            </a:lvl2pPr>
            <a:lvl3pPr marL="1143000" indent="-228600">
              <a:buClr>
                <a:schemeClr val="tx2"/>
              </a:buClr>
              <a:buFont typeface="Wingdings" pitchFamily="2" charset="2"/>
              <a:buChar char="§"/>
              <a:defRPr sz="1800">
                <a:solidFill>
                  <a:schemeClr val="tx1">
                    <a:lumMod val="65000"/>
                    <a:lumOff val="35000"/>
                  </a:schemeClr>
                </a:solidFill>
                <a:latin typeface="Franklin Gothic Demi" panose="020B0703020102020204" pitchFamily="34" charset="0"/>
              </a:defRPr>
            </a:lvl3pPr>
            <a:lvl4pPr marL="1600200" indent="-228600">
              <a:buClr>
                <a:schemeClr val="tx2"/>
              </a:buClr>
              <a:buFont typeface="Calibri" pitchFamily="34" charset="0"/>
              <a:buChar char="–"/>
              <a:defRPr sz="1600">
                <a:solidFill>
                  <a:schemeClr val="tx1">
                    <a:lumMod val="65000"/>
                    <a:lumOff val="35000"/>
                  </a:schemeClr>
                </a:solidFill>
                <a:latin typeface="Franklin Gothic Demi" panose="020B0703020102020204" pitchFamily="34" charset="0"/>
              </a:defRPr>
            </a:lvl4pPr>
            <a:lvl5pPr marL="2114550" indent="-285750">
              <a:buClr>
                <a:schemeClr val="tx2"/>
              </a:buClr>
              <a:buFont typeface="Calibri" pitchFamily="34" charset="0"/>
              <a:buChar char="»"/>
              <a:defRPr sz="1600">
                <a:solidFill>
                  <a:schemeClr val="tx1">
                    <a:lumMod val="65000"/>
                    <a:lumOff val="35000"/>
                  </a:schemeClr>
                </a:solidFill>
                <a:latin typeface="Franklin Gothic Demi" panose="020B0703020102020204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Insert graphic here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sz="4000" b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dirty="0"/>
              <a:t>Click to edit title style</a:t>
            </a:r>
          </a:p>
        </p:txBody>
      </p:sp>
    </p:spTree>
    <p:extLst>
      <p:ext uri="{BB962C8B-B14F-4D97-AF65-F5344CB8AC3E}">
        <p14:creationId xmlns:p14="http://schemas.microsoft.com/office/powerpoint/2010/main" val="25683437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tandard Slide 2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half" idx="2"/>
          </p:nvPr>
        </p:nvSpPr>
        <p:spPr>
          <a:xfrm>
            <a:off x="457201" y="1371599"/>
            <a:ext cx="4023361" cy="4890868"/>
          </a:xfrm>
          <a:prstGeom prst="rect">
            <a:avLst/>
          </a:prstGeom>
        </p:spPr>
        <p:txBody>
          <a:bodyPr/>
          <a:lstStyle>
            <a:lvl1pPr marL="342900" indent="-342900">
              <a:buClr>
                <a:schemeClr val="tx2"/>
              </a:buClr>
              <a:buFont typeface="Wingdings" pitchFamily="2" charset="2"/>
              <a:buChar char="§"/>
              <a:defRPr sz="2400">
                <a:solidFill>
                  <a:schemeClr val="tx1">
                    <a:lumMod val="65000"/>
                    <a:lumOff val="3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742950" indent="-285750">
              <a:buClr>
                <a:schemeClr val="tx2"/>
              </a:buClr>
              <a:buFont typeface="Calibri" pitchFamily="34" charset="0"/>
              <a:buChar char="–"/>
              <a:defRPr sz="2000">
                <a:solidFill>
                  <a:schemeClr val="tx1">
                    <a:lumMod val="65000"/>
                    <a:lumOff val="3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 marL="1143000" indent="-228600">
              <a:buClr>
                <a:schemeClr val="tx2"/>
              </a:buClr>
              <a:buFont typeface="Wingdings" pitchFamily="2" charset="2"/>
              <a:buChar char="§"/>
              <a:defRPr sz="1800">
                <a:solidFill>
                  <a:schemeClr val="tx1">
                    <a:lumMod val="65000"/>
                    <a:lumOff val="3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 marL="1600200" indent="-228600">
              <a:buClr>
                <a:schemeClr val="tx2"/>
              </a:buClr>
              <a:buFont typeface="Calibri" pitchFamily="34" charset="0"/>
              <a:buChar char="–"/>
              <a:defRPr sz="1600">
                <a:solidFill>
                  <a:schemeClr val="tx1">
                    <a:lumMod val="65000"/>
                    <a:lumOff val="3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  <a:lvl5pPr marL="2114550" indent="-285750">
              <a:buClr>
                <a:schemeClr val="tx2"/>
              </a:buClr>
              <a:buFont typeface="Calibri" pitchFamily="34" charset="0"/>
              <a:buChar char="»"/>
              <a:defRPr sz="1600">
                <a:solidFill>
                  <a:schemeClr val="tx1">
                    <a:lumMod val="65000"/>
                    <a:lumOff val="3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</a:t>
            </a:r>
            <a:r>
              <a:rPr lang="en-US" dirty="0" err="1"/>
              <a:t>levl</a:t>
            </a:r>
            <a:endParaRPr lang="en-US" dirty="0"/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9494E8B-AE07-490A-AE7B-CEE8C3BE23AF}"/>
              </a:ext>
            </a:extLst>
          </p:cNvPr>
          <p:cNvSpPr/>
          <p:nvPr userDrawn="1"/>
        </p:nvSpPr>
        <p:spPr>
          <a:xfrm>
            <a:off x="0" y="-28136"/>
            <a:ext cx="9144000" cy="139973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Content Placeholder 3">
            <a:extLst>
              <a:ext uri="{FF2B5EF4-FFF2-40B4-BE49-F238E27FC236}">
                <a16:creationId xmlns:a16="http://schemas.microsoft.com/office/drawing/2014/main" id="{F6764828-2BC7-40DE-8835-B62A7CCB06FC}"/>
              </a:ext>
            </a:extLst>
          </p:cNvPr>
          <p:cNvSpPr>
            <a:spLocks noGrp="1"/>
          </p:cNvSpPr>
          <p:nvPr>
            <p:ph sz="half" idx="10"/>
          </p:nvPr>
        </p:nvSpPr>
        <p:spPr>
          <a:xfrm>
            <a:off x="4663440" y="1357533"/>
            <a:ext cx="4023361" cy="4890868"/>
          </a:xfrm>
          <a:prstGeom prst="rect">
            <a:avLst/>
          </a:prstGeom>
        </p:spPr>
        <p:txBody>
          <a:bodyPr/>
          <a:lstStyle>
            <a:lvl1pPr marL="342900" indent="-342900">
              <a:buClr>
                <a:schemeClr val="tx2"/>
              </a:buClr>
              <a:buFont typeface="Wingdings" pitchFamily="2" charset="2"/>
              <a:buChar char="§"/>
              <a:defRPr sz="2400">
                <a:solidFill>
                  <a:schemeClr val="tx1">
                    <a:lumMod val="65000"/>
                    <a:lumOff val="3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742950" indent="-285750">
              <a:buClr>
                <a:schemeClr val="tx2"/>
              </a:buClr>
              <a:buFont typeface="Calibri" pitchFamily="34" charset="0"/>
              <a:buChar char="–"/>
              <a:defRPr sz="2000">
                <a:solidFill>
                  <a:schemeClr val="tx1">
                    <a:lumMod val="65000"/>
                    <a:lumOff val="3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 marL="1143000" indent="-228600">
              <a:buClr>
                <a:schemeClr val="tx2"/>
              </a:buClr>
              <a:buFont typeface="Wingdings" pitchFamily="2" charset="2"/>
              <a:buChar char="§"/>
              <a:defRPr sz="1800">
                <a:solidFill>
                  <a:schemeClr val="tx1">
                    <a:lumMod val="65000"/>
                    <a:lumOff val="3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 marL="1600200" indent="-228600">
              <a:buClr>
                <a:schemeClr val="tx2"/>
              </a:buClr>
              <a:buFont typeface="Calibri" pitchFamily="34" charset="0"/>
              <a:buChar char="–"/>
              <a:defRPr sz="1600">
                <a:solidFill>
                  <a:schemeClr val="tx1">
                    <a:lumMod val="65000"/>
                    <a:lumOff val="3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  <a:lvl5pPr marL="2114550" indent="-285750">
              <a:buClr>
                <a:schemeClr val="tx2"/>
              </a:buClr>
              <a:buFont typeface="Calibri" pitchFamily="34" charset="0"/>
              <a:buChar char="»"/>
              <a:defRPr sz="1600">
                <a:solidFill>
                  <a:schemeClr val="tx1">
                    <a:lumMod val="65000"/>
                    <a:lumOff val="3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</a:t>
            </a:r>
            <a:r>
              <a:rPr lang="en-US" dirty="0" err="1"/>
              <a:t>levl</a:t>
            </a:r>
            <a:endParaRPr lang="en-US" dirty="0"/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32D73ACD-450C-4E6D-B90E-A9A5DF6DEB9E}"/>
              </a:ext>
            </a:extLst>
          </p:cNvPr>
          <p:cNvSpPr/>
          <p:nvPr userDrawn="1"/>
        </p:nvSpPr>
        <p:spPr>
          <a:xfrm>
            <a:off x="0" y="6324600"/>
            <a:ext cx="9144000" cy="533400"/>
          </a:xfrm>
          <a:prstGeom prst="rect">
            <a:avLst/>
          </a:prstGeom>
          <a:solidFill>
            <a:srgbClr val="5177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6D6F6C0A-4F9D-447C-A879-1EA2F1E6F38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8229" y="6397662"/>
            <a:ext cx="999254" cy="395617"/>
          </a:xfrm>
          <a:prstGeom prst="rect">
            <a:avLst/>
          </a:prstGeom>
        </p:spPr>
      </p:pic>
      <p:sp>
        <p:nvSpPr>
          <p:cNvPr id="13" name="Plus Sign 12">
            <a:extLst>
              <a:ext uri="{FF2B5EF4-FFF2-40B4-BE49-F238E27FC236}">
                <a16:creationId xmlns:a16="http://schemas.microsoft.com/office/drawing/2014/main" id="{FE3ED229-15C6-4C2F-BAF0-B09124C284B1}"/>
              </a:ext>
            </a:extLst>
          </p:cNvPr>
          <p:cNvSpPr/>
          <p:nvPr userDrawn="1"/>
        </p:nvSpPr>
        <p:spPr>
          <a:xfrm>
            <a:off x="4446143" y="6468224"/>
            <a:ext cx="252042" cy="246152"/>
          </a:xfrm>
          <a:prstGeom prst="mathPlus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75D3BBF8-D3E0-4908-9E5C-941BEE4A03EA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6519" y="6366453"/>
            <a:ext cx="1155318" cy="4268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62356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Image with Left Bar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>
          <a:xfrm>
            <a:off x="2" y="0"/>
            <a:ext cx="2057399" cy="6858000"/>
          </a:xfrm>
          <a:prstGeom prst="rect">
            <a:avLst/>
          </a:prstGeom>
          <a:solidFill>
            <a:schemeClr val="accent3">
              <a:lumMod val="75000"/>
            </a:schemeClr>
          </a:solidFill>
        </p:spPr>
        <p:txBody>
          <a:bodyPr lIns="411480" tIns="640080" bIns="45720" anchor="t" anchorCtr="0">
            <a:noAutofit/>
          </a:bodyPr>
          <a:lstStyle>
            <a:lvl1pPr marL="0" indent="0">
              <a:buNone/>
              <a:defRPr sz="44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7"/>
          </p:nvPr>
        </p:nvSpPr>
        <p:spPr>
          <a:xfrm>
            <a:off x="2057400" y="0"/>
            <a:ext cx="7086600" cy="6858000"/>
          </a:xfrm>
          <a:prstGeom prst="rect">
            <a:avLst/>
          </a:prstGeom>
        </p:spPr>
        <p:txBody>
          <a:bodyPr/>
          <a:lstStyle>
            <a:lvl1pPr>
              <a:defRPr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-9699" y="0"/>
            <a:ext cx="2067099" cy="6858000"/>
          </a:xfrm>
        </p:spPr>
        <p:txBody>
          <a:bodyPr tIns="411480" bIns="411480" anchor="b"/>
          <a:lstStyle>
            <a:lvl1pPr algn="l">
              <a:defRPr sz="3600" b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dirty="0"/>
              <a:t>Click to edit title style</a:t>
            </a:r>
          </a:p>
        </p:txBody>
      </p:sp>
    </p:spTree>
    <p:extLst>
      <p:ext uri="{BB962C8B-B14F-4D97-AF65-F5344CB8AC3E}">
        <p14:creationId xmlns:p14="http://schemas.microsoft.com/office/powerpoint/2010/main" val="34224449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Full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F33A2B2A-16F1-431C-A7E8-69A9EBE4618C}"/>
              </a:ext>
            </a:extLst>
          </p:cNvPr>
          <p:cNvSpPr/>
          <p:nvPr userDrawn="1"/>
        </p:nvSpPr>
        <p:spPr>
          <a:xfrm>
            <a:off x="0" y="6324600"/>
            <a:ext cx="9144000" cy="533400"/>
          </a:xfrm>
          <a:prstGeom prst="rect">
            <a:avLst/>
          </a:prstGeom>
          <a:solidFill>
            <a:srgbClr val="5177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8398AC6B-D566-44F3-AC02-6A119DBB61D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8229" y="6397662"/>
            <a:ext cx="999254" cy="395617"/>
          </a:xfrm>
          <a:prstGeom prst="rect">
            <a:avLst/>
          </a:prstGeom>
        </p:spPr>
      </p:pic>
      <p:sp>
        <p:nvSpPr>
          <p:cNvPr id="2" name="Plus Sign 1">
            <a:extLst>
              <a:ext uri="{FF2B5EF4-FFF2-40B4-BE49-F238E27FC236}">
                <a16:creationId xmlns:a16="http://schemas.microsoft.com/office/drawing/2014/main" id="{C6512320-D7E1-4930-B208-215074DD0ABF}"/>
              </a:ext>
            </a:extLst>
          </p:cNvPr>
          <p:cNvSpPr/>
          <p:nvPr userDrawn="1"/>
        </p:nvSpPr>
        <p:spPr>
          <a:xfrm>
            <a:off x="4446143" y="6468224"/>
            <a:ext cx="252042" cy="246152"/>
          </a:xfrm>
          <a:prstGeom prst="mathPlus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4EFBF90C-003E-4254-A39F-9FFD51A37B3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6519" y="6366453"/>
            <a:ext cx="1155318" cy="4268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02552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4_Full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7"/>
          </p:nvPr>
        </p:nvSpPr>
        <p:spPr>
          <a:xfrm>
            <a:off x="0" y="0"/>
            <a:ext cx="9144000" cy="6858000"/>
          </a:xfrm>
          <a:prstGeom prst="rect">
            <a:avLst/>
          </a:prstGeom>
        </p:spPr>
        <p:txBody>
          <a:bodyPr/>
          <a:lstStyle>
            <a:lvl1pPr>
              <a:defRPr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F33A2B2A-16F1-431C-A7E8-69A9EBE4618C}"/>
              </a:ext>
            </a:extLst>
          </p:cNvPr>
          <p:cNvSpPr/>
          <p:nvPr userDrawn="1"/>
        </p:nvSpPr>
        <p:spPr>
          <a:xfrm>
            <a:off x="0" y="6324600"/>
            <a:ext cx="9144000" cy="533400"/>
          </a:xfrm>
          <a:prstGeom prst="rect">
            <a:avLst/>
          </a:prstGeom>
          <a:solidFill>
            <a:srgbClr val="00A1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3CF6B88-B9D4-4323-8DA0-B248C19CEC5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2373" y="6393491"/>
            <a:ext cx="999254" cy="3956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57747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Full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Rectangle 87">
            <a:extLst>
              <a:ext uri="{FF2B5EF4-FFF2-40B4-BE49-F238E27FC236}">
                <a16:creationId xmlns:a16="http://schemas.microsoft.com/office/drawing/2014/main" id="{B77E1CFA-D0AB-447C-A2D4-33AF302860D3}"/>
              </a:ext>
            </a:extLst>
          </p:cNvPr>
          <p:cNvSpPr/>
          <p:nvPr userDrawn="1"/>
        </p:nvSpPr>
        <p:spPr>
          <a:xfrm>
            <a:off x="0" y="6324600"/>
            <a:ext cx="9144000" cy="53340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90" name="Picture 89">
            <a:extLst>
              <a:ext uri="{FF2B5EF4-FFF2-40B4-BE49-F238E27FC236}">
                <a16:creationId xmlns:a16="http://schemas.microsoft.com/office/drawing/2014/main" id="{45780E8A-2610-4289-B05D-BA85B409CD0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1262" y="6173456"/>
            <a:ext cx="835688" cy="83568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B87FB15E-EEB7-4D38-B5E7-5A3E26BF1D9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89106" y="6173456"/>
            <a:ext cx="835688" cy="835688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1E466937-9390-4DA8-B008-A8937EEC7CD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3800" y="6248400"/>
            <a:ext cx="685800" cy="68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6018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7954964" y="0"/>
            <a:ext cx="1189037" cy="13716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7296" t="17010" r="21719" b="22163"/>
          <a:stretch>
            <a:fillRect/>
          </a:stretch>
        </p:blipFill>
        <p:spPr bwMode="auto">
          <a:xfrm>
            <a:off x="8047038" y="503238"/>
            <a:ext cx="804863" cy="742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Date Placeholder 2"/>
          <p:cNvSpPr>
            <a:spLocks noGrp="1"/>
          </p:cNvSpPr>
          <p:nvPr>
            <p:ph type="dt" sz="half" idx="2"/>
          </p:nvPr>
        </p:nvSpPr>
        <p:spPr>
          <a:xfrm>
            <a:off x="1" y="6446838"/>
            <a:ext cx="1554163" cy="411162"/>
          </a:xfrm>
          <a:prstGeom prst="rect">
            <a:avLst/>
          </a:prstGeom>
          <a:noFill/>
        </p:spPr>
        <p:txBody>
          <a:bodyPr lIns="411480" anchor="ctr"/>
          <a:lstStyle>
            <a:lvl1pPr fontAlgn="auto">
              <a:spcBef>
                <a:spcPts val="0"/>
              </a:spcBef>
              <a:spcAft>
                <a:spcPts val="0"/>
              </a:spcAft>
              <a:defRPr sz="1600" b="0">
                <a:solidFill>
                  <a:schemeClr val="bg1"/>
                </a:solidFill>
                <a:latin typeface="+mn-lt"/>
              </a:defRPr>
            </a:lvl1pPr>
          </a:lstStyle>
          <a:p>
            <a:fld id="{979FD58E-4C26-4964-9DBE-DCC4C0E1C83A}" type="datetime1">
              <a:rPr lang="en-US" smtClean="0"/>
              <a:t>10/8/2019</a:t>
            </a:fld>
            <a:endParaRPr lang="en-US" dirty="0"/>
          </a:p>
        </p:txBody>
      </p:sp>
      <p:sp>
        <p:nvSpPr>
          <p:cNvPr id="9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1554163" y="6446838"/>
            <a:ext cx="6310312" cy="411162"/>
          </a:xfrm>
          <a:prstGeom prst="rect">
            <a:avLst/>
          </a:prstGeom>
          <a:noFill/>
        </p:spPr>
        <p:txBody>
          <a:bodyPr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600">
                <a:solidFill>
                  <a:schemeClr val="bg1"/>
                </a:solidFill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10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7954964" y="6446838"/>
            <a:ext cx="1189037" cy="411162"/>
          </a:xfrm>
          <a:prstGeom prst="rect">
            <a:avLst/>
          </a:prstGeom>
          <a:noFill/>
        </p:spPr>
        <p:txBody>
          <a:bodyPr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600" b="1">
                <a:solidFill>
                  <a:schemeClr val="bg1"/>
                </a:solidFill>
                <a:latin typeface="+mn-lt"/>
              </a:defRPr>
            </a:lvl1pPr>
          </a:lstStyle>
          <a:p>
            <a:fld id="{E4426CF3-2378-4F03-9E2E-A138F9194D9A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1" name="Title Placeholder 10"/>
          <p:cNvSpPr>
            <a:spLocks noGrp="1"/>
          </p:cNvSpPr>
          <p:nvPr>
            <p:ph type="title"/>
          </p:nvPr>
        </p:nvSpPr>
        <p:spPr>
          <a:xfrm>
            <a:off x="-9698" y="1"/>
            <a:ext cx="7863804" cy="1378527"/>
          </a:xfrm>
          <a:prstGeom prst="rect">
            <a:avLst/>
          </a:prstGeom>
          <a:solidFill>
            <a:schemeClr val="bg2"/>
          </a:solidFill>
        </p:spPr>
        <p:txBody>
          <a:bodyPr lIns="411480" bIns="45720" anchor="b" anchorCtr="0">
            <a:noAutofit/>
          </a:bodyPr>
          <a:lstStyle/>
          <a:p>
            <a:pPr marL="0" lvl="0" indent="0" algn="l" defTabSz="914400" latinLnBrk="0">
              <a:spcBef>
                <a:spcPct val="20000"/>
              </a:spcBef>
              <a:buFont typeface="Arial" charset="0"/>
              <a:buNone/>
            </a:pPr>
            <a:r>
              <a:rPr lang="en-US" dirty="0"/>
              <a:t>Click to edit title style</a:t>
            </a:r>
          </a:p>
        </p:txBody>
      </p:sp>
      <p:sp>
        <p:nvSpPr>
          <p:cNvPr id="13" name="Rectangle 12"/>
          <p:cNvSpPr/>
          <p:nvPr userDrawn="1"/>
        </p:nvSpPr>
        <p:spPr>
          <a:xfrm>
            <a:off x="7954964" y="0"/>
            <a:ext cx="1189037" cy="13716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20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7296" t="17010" r="21719" b="22163"/>
          <a:stretch>
            <a:fillRect/>
          </a:stretch>
        </p:blipFill>
        <p:spPr bwMode="auto">
          <a:xfrm>
            <a:off x="8047038" y="503238"/>
            <a:ext cx="804863" cy="742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0" r:id="rId1"/>
    <p:sldLayoutId id="2147483701" r:id="rId2"/>
    <p:sldLayoutId id="2147483700" r:id="rId3"/>
    <p:sldLayoutId id="2147483703" r:id="rId4"/>
    <p:sldLayoutId id="2147483720" r:id="rId5"/>
    <p:sldLayoutId id="2147483708" r:id="rId6"/>
    <p:sldLayoutId id="2147483719" r:id="rId7"/>
    <p:sldLayoutId id="2147483721" r:id="rId8"/>
    <p:sldLayoutId id="2147483717" r:id="rId9"/>
    <p:sldLayoutId id="2147483722" r:id="rId10"/>
    <p:sldLayoutId id="2147483702" r:id="rId11"/>
    <p:sldLayoutId id="2147483705" r:id="rId12"/>
    <p:sldLayoutId id="2147483691" r:id="rId13"/>
    <p:sldLayoutId id="2147483692" r:id="rId14"/>
    <p:sldLayoutId id="2147483694" r:id="rId15"/>
    <p:sldLayoutId id="2147483696" r:id="rId16"/>
    <p:sldLayoutId id="2147483698" r:id="rId17"/>
    <p:sldLayoutId id="2147483716" r:id="rId18"/>
  </p:sldLayoutIdLst>
  <p:hf hdr="0"/>
  <p:txStyles>
    <p:titleStyle>
      <a:lvl1pPr algn="l" rtl="0" eaLnBrk="1" fontAlgn="base" hangingPunct="1">
        <a:spcBef>
          <a:spcPct val="0"/>
        </a:spcBef>
        <a:spcAft>
          <a:spcPct val="0"/>
        </a:spcAft>
        <a:defRPr lang="en-US" sz="4000" b="1" i="0" kern="1200" baseline="0" smtClean="0">
          <a:solidFill>
            <a:schemeClr val="bg1"/>
          </a:solidFill>
          <a:latin typeface="Gill Sans MT" panose="020B0502020104020203" pitchFamily="34" charset="0"/>
          <a:ea typeface="+mn-ea"/>
          <a:cs typeface="+mn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Font typeface="Arial" charset="0"/>
        <a:buChar char="•"/>
        <a:defRPr lang="en-US" sz="3200" kern="1200" smtClean="0">
          <a:solidFill>
            <a:schemeClr val="tx1">
              <a:lumMod val="65000"/>
              <a:lumOff val="35000"/>
            </a:schemeClr>
          </a:solidFill>
          <a:latin typeface="Gill Sans MT" panose="020B0502020104020203" pitchFamily="34" charset="0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Font typeface="Arial" charset="0"/>
        <a:buChar char="–"/>
        <a:defRPr lang="en-US" sz="2800" kern="1200" smtClean="0">
          <a:solidFill>
            <a:schemeClr val="tx1">
              <a:lumMod val="65000"/>
              <a:lumOff val="35000"/>
            </a:schemeClr>
          </a:solidFill>
          <a:latin typeface="Gill Sans MT" panose="020B0502020104020203" pitchFamily="34" charset="0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Font typeface="Arial" charset="0"/>
        <a:buChar char="•"/>
        <a:defRPr lang="en-US" sz="2400" kern="1200" smtClean="0">
          <a:solidFill>
            <a:schemeClr val="tx1">
              <a:lumMod val="65000"/>
              <a:lumOff val="35000"/>
            </a:schemeClr>
          </a:solidFill>
          <a:latin typeface="Gill Sans MT" panose="020B0502020104020203" pitchFamily="34" charset="0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Font typeface="Arial" charset="0"/>
        <a:buChar char="–"/>
        <a:defRPr lang="en-US" sz="2000" kern="1200" smtClean="0">
          <a:solidFill>
            <a:schemeClr val="tx1">
              <a:lumMod val="65000"/>
              <a:lumOff val="35000"/>
            </a:schemeClr>
          </a:solidFill>
          <a:latin typeface="Gill Sans MT" panose="020B0502020104020203" pitchFamily="34" charset="0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Font typeface="Arial" charset="0"/>
        <a:buChar char="»"/>
        <a:defRPr lang="en-US" sz="2000" kern="1200" smtClean="0">
          <a:solidFill>
            <a:schemeClr val="tx1">
              <a:lumMod val="65000"/>
              <a:lumOff val="35000"/>
            </a:schemeClr>
          </a:solidFill>
          <a:latin typeface="Gill Sans MT" panose="020B0502020104020203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31.jpg"/><Relationship Id="rId5" Type="http://schemas.openxmlformats.org/officeDocument/2006/relationships/image" Target="../media/image30.jpg"/><Relationship Id="rId4" Type="http://schemas.openxmlformats.org/officeDocument/2006/relationships/image" Target="../media/image29.jp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emf"/><Relationship Id="rId1" Type="http://schemas.openxmlformats.org/officeDocument/2006/relationships/slideLayout" Target="../slideLayouts/slideLayout9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7" Type="http://schemas.openxmlformats.org/officeDocument/2006/relationships/image" Target="../media/image4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40.png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7" Type="http://schemas.openxmlformats.org/officeDocument/2006/relationships/image" Target="../media/image47.jpe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46.jpeg"/><Relationship Id="rId5" Type="http://schemas.openxmlformats.org/officeDocument/2006/relationships/image" Target="../media/image45.png"/><Relationship Id="rId4" Type="http://schemas.openxmlformats.org/officeDocument/2006/relationships/image" Target="../media/image44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9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g"/><Relationship Id="rId1" Type="http://schemas.openxmlformats.org/officeDocument/2006/relationships/slideLayout" Target="../slideLayouts/slideLayout9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52.jpg"/><Relationship Id="rId4" Type="http://schemas.openxmlformats.org/officeDocument/2006/relationships/image" Target="../media/image51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g"/><Relationship Id="rId1" Type="http://schemas.openxmlformats.org/officeDocument/2006/relationships/slideLayout" Target="../slideLayouts/slideLayout9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56.jp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9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60.pn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hyperlink" Target="mailto:meghanne.bearden@maricopa.gov" TargetMode="External"/><Relationship Id="rId1" Type="http://schemas.openxmlformats.org/officeDocument/2006/relationships/slideLayout" Target="../slideLayouts/slideLayout15.xml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federalregister.gov/documents/2019/04/05/2019-06597/providing-regulatory-flexibility-for-retailers-in-the-supplemental-nutrition-assistance-program-snap" TargetMode="External"/><Relationship Id="rId3" Type="http://schemas.openxmlformats.org/officeDocument/2006/relationships/hyperlink" Target="https://www.azhealthzone.org/collaborators/resources/direct-education" TargetMode="External"/><Relationship Id="rId7" Type="http://schemas.openxmlformats.org/officeDocument/2006/relationships/hyperlink" Target="https://fas.org/sgp/crs/misc/IF10266.pdf" TargetMode="External"/><Relationship Id="rId2" Type="http://schemas.openxmlformats.org/officeDocument/2006/relationships/hyperlink" Target="https://www.congress.gov/115/plaws/publ334/PLAW-115publ334.pdf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azhealthzone.org/collaborators/resources/school-health" TargetMode="External"/><Relationship Id="rId5" Type="http://schemas.openxmlformats.org/officeDocument/2006/relationships/hyperlink" Target="https://www.azhealthzone.org/collaborators/resources/food-systems" TargetMode="External"/><Relationship Id="rId4" Type="http://schemas.openxmlformats.org/officeDocument/2006/relationships/hyperlink" Target="https://www.azhealthzone.org/collaborators/resources/early-childhood-development" TargetMode="External"/><Relationship Id="rId9" Type="http://schemas.openxmlformats.org/officeDocument/2006/relationships/hyperlink" Target="https://www.federalregister.gov/documents/2019/05/07/2019-09106/request-for-comment-on-the-consumer-inflation-measures-produced-by-federal-statistical-agencies" TargetMode="External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hyperlink" Target="https://nifa.usda.gov/program/gus-schumacher-nutrition-incentive-grant-program" TargetMode="External"/><Relationship Id="rId3" Type="http://schemas.openxmlformats.org/officeDocument/2006/relationships/hyperlink" Target="https://www.federalregister.gov/documents/2019/02/01/2018-28059/supplemental-nutrition-assistance-program-requirements-for-able-bodied-adults-without-dependents" TargetMode="External"/><Relationship Id="rId7" Type="http://schemas.openxmlformats.org/officeDocument/2006/relationships/hyperlink" Target="https://www.fns.usda.gov/sfmnp/senior-farmers-market-nutrition-program" TargetMode="External"/><Relationship Id="rId2" Type="http://schemas.openxmlformats.org/officeDocument/2006/relationships/hyperlink" Target="https://www.federalregister.gov/documents/2019/07/24/2019-15670/revision-of-categorical-eligibility-in-the-supplemental-nutrition-assistance-program-snap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fudge.house.gov/uploads/HFFI%20Bill%20Summary.pdf" TargetMode="External"/><Relationship Id="rId5" Type="http://schemas.openxmlformats.org/officeDocument/2006/relationships/hyperlink" Target="http://www.farmtoschool.org/news-and-articles/gearing-up-for-child-nutrition-reauthorization-in-2019" TargetMode="External"/><Relationship Id="rId4" Type="http://schemas.openxmlformats.org/officeDocument/2006/relationships/hyperlink" Target="https://www.frac.org/wp-content/uploads/primer-child-nutrition-reauthorization.pdf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7" Type="http://schemas.openxmlformats.org/officeDocument/2006/relationships/image" Target="../media/image20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9.jpg"/><Relationship Id="rId5" Type="http://schemas.openxmlformats.org/officeDocument/2006/relationships/image" Target="../media/image18.png"/><Relationship Id="rId4" Type="http://schemas.openxmlformats.org/officeDocument/2006/relationships/image" Target="../media/image17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From DC to AZ:</a:t>
            </a:r>
            <a:br>
              <a:rPr lang="en-US" dirty="0"/>
            </a:br>
            <a:r>
              <a:rPr lang="en-US" dirty="0"/>
              <a:t>How federal policies impact our community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fontScale="62500" lnSpcReduction="20000"/>
          </a:bodyPr>
          <a:lstStyle/>
          <a:p>
            <a:r>
              <a:rPr lang="en-US" dirty="0">
                <a:solidFill>
                  <a:schemeClr val="tx1"/>
                </a:solidFill>
              </a:rPr>
              <a:t>Meghanne Bearden, MPA</a:t>
            </a:r>
          </a:p>
          <a:p>
            <a:r>
              <a:rPr lang="en-US" dirty="0">
                <a:solidFill>
                  <a:schemeClr val="tx1"/>
                </a:solidFill>
              </a:rPr>
              <a:t>Office of Public Health Policy</a:t>
            </a:r>
          </a:p>
        </p:txBody>
      </p:sp>
    </p:spTree>
    <p:extLst>
      <p:ext uri="{BB962C8B-B14F-4D97-AF65-F5344CB8AC3E}">
        <p14:creationId xmlns:p14="http://schemas.microsoft.com/office/powerpoint/2010/main" val="234653198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1A0FA440-6728-447E-A729-5FDA6E907473}"/>
              </a:ext>
            </a:extLst>
          </p:cNvPr>
          <p:cNvSpPr txBox="1"/>
          <p:nvPr/>
        </p:nvSpPr>
        <p:spPr>
          <a:xfrm>
            <a:off x="600075" y="1219200"/>
            <a:ext cx="794385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 dirty="0">
                <a:latin typeface="Gill Sans MT" panose="020B0502020104020203" pitchFamily="34" charset="0"/>
              </a:rPr>
              <a:t>Strategy 5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1E3254E-F7AB-4DEB-87CF-0935FD1A2321}"/>
              </a:ext>
            </a:extLst>
          </p:cNvPr>
          <p:cNvSpPr txBox="1"/>
          <p:nvPr/>
        </p:nvSpPr>
        <p:spPr>
          <a:xfrm>
            <a:off x="409575" y="2362200"/>
            <a:ext cx="832485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latin typeface="Gill Sans MT" panose="020B0502020104020203" pitchFamily="34" charset="0"/>
              </a:rPr>
              <a:t>Encourage the use of farmers' market </a:t>
            </a:r>
          </a:p>
          <a:p>
            <a:pPr algn="ctr"/>
            <a:r>
              <a:rPr lang="en-US" sz="3600" dirty="0">
                <a:latin typeface="Gill Sans MT" panose="020B0502020104020203" pitchFamily="34" charset="0"/>
              </a:rPr>
              <a:t>with SNAP and WIC access </a:t>
            </a:r>
          </a:p>
          <a:p>
            <a:pPr algn="ctr"/>
            <a:r>
              <a:rPr lang="en-US" sz="3600" dirty="0">
                <a:latin typeface="Gill Sans MT" panose="020B0502020104020203" pitchFamily="34" charset="0"/>
              </a:rPr>
              <a:t>at key community outlets.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102B83A-E732-4BE2-88B1-8280163B815C}"/>
              </a:ext>
            </a:extLst>
          </p:cNvPr>
          <p:cNvSpPr txBox="1"/>
          <p:nvPr/>
        </p:nvSpPr>
        <p:spPr>
          <a:xfrm>
            <a:off x="-2628" y="53369"/>
            <a:ext cx="16002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latin typeface="Gill Sans MT" panose="020B0502020104020203" pitchFamily="34" charset="0"/>
              </a:rPr>
              <a:t>Food Systems</a:t>
            </a:r>
          </a:p>
        </p:txBody>
      </p:sp>
    </p:spTree>
    <p:extLst>
      <p:ext uri="{BB962C8B-B14F-4D97-AF65-F5344CB8AC3E}">
        <p14:creationId xmlns:p14="http://schemas.microsoft.com/office/powerpoint/2010/main" val="203356769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C588C428-49EE-4468-B1AC-AA9BDA801BA5}"/>
              </a:ext>
            </a:extLst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71992D2B-2CD4-4C2F-8E3B-B58278C92B1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141220"/>
            <a:ext cx="9163051" cy="25755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802068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Placeholder 4">
            <a:extLst>
              <a:ext uri="{FF2B5EF4-FFF2-40B4-BE49-F238E27FC236}">
                <a16:creationId xmlns:a16="http://schemas.microsoft.com/office/drawing/2014/main" id="{BB5D32B7-753C-4D50-BA16-95A04E6BFE4B}"/>
              </a:ext>
            </a:extLst>
          </p:cNvPr>
          <p:cNvPicPr>
            <a:picLocks noGrp="1" noChangeAspect="1"/>
          </p:cNvPicPr>
          <p:nvPr>
            <p:ph type="pic" sz="quarter" idx="429496729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56" r="5556"/>
          <a:stretch>
            <a:fillRect/>
          </a:stretch>
        </p:blipFill>
        <p:spPr/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109E59B7-9AF1-46BF-817D-B660C8563634}"/>
              </a:ext>
            </a:extLst>
          </p:cNvPr>
          <p:cNvSpPr/>
          <p:nvPr/>
        </p:nvSpPr>
        <p:spPr>
          <a:xfrm>
            <a:off x="-19050" y="-19050"/>
            <a:ext cx="9315450" cy="718185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F6B2532B-7709-4D9A-A207-A0FEDA3A387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" y="381000"/>
            <a:ext cx="9144000" cy="6096000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77A0316A-365D-4D62-BD7D-1BD35268D725}"/>
              </a:ext>
            </a:extLst>
          </p:cNvPr>
          <p:cNvSpPr/>
          <p:nvPr/>
        </p:nvSpPr>
        <p:spPr>
          <a:xfrm>
            <a:off x="4496202" y="5097840"/>
            <a:ext cx="4685898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9600" b="1" cap="none" spc="0" dirty="0" err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Gill Sans MT" panose="020B0502020104020203" pitchFamily="34" charset="0"/>
              </a:rPr>
              <a:t>GusNIP</a:t>
            </a:r>
            <a:endParaRPr lang="en-US" sz="96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51730563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A15DF95E-7FB8-41A9-A151-D2EAF171593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00" y="2762250"/>
            <a:ext cx="6400800" cy="2905125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E70D6CF6-92CC-4FD3-B17F-9D184D5AD48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9475" y="457200"/>
            <a:ext cx="2305050" cy="2305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032039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1A0FA440-6728-447E-A729-5FDA6E907473}"/>
              </a:ext>
            </a:extLst>
          </p:cNvPr>
          <p:cNvSpPr txBox="1"/>
          <p:nvPr/>
        </p:nvSpPr>
        <p:spPr>
          <a:xfrm>
            <a:off x="600075" y="1219200"/>
            <a:ext cx="794385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 dirty="0">
                <a:latin typeface="Gill Sans MT" panose="020B0502020104020203" pitchFamily="34" charset="0"/>
              </a:rPr>
              <a:t>Strategy 1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1E3254E-F7AB-4DEB-87CF-0935FD1A2321}"/>
              </a:ext>
            </a:extLst>
          </p:cNvPr>
          <p:cNvSpPr txBox="1"/>
          <p:nvPr/>
        </p:nvSpPr>
        <p:spPr>
          <a:xfrm>
            <a:off x="409575" y="2362200"/>
            <a:ext cx="832485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latin typeface="Gill Sans MT" panose="020B0502020104020203" pitchFamily="34" charset="0"/>
              </a:rPr>
              <a:t>Increase availability of healthy food retail, including mobile vendors, farmers’ markets, corner/country stores, and grocery stores.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136E336-364B-4A9B-AD48-1ADAEE3B6E44}"/>
              </a:ext>
            </a:extLst>
          </p:cNvPr>
          <p:cNvSpPr txBox="1"/>
          <p:nvPr/>
        </p:nvSpPr>
        <p:spPr>
          <a:xfrm>
            <a:off x="-2628" y="53369"/>
            <a:ext cx="16002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latin typeface="Gill Sans MT" panose="020B0502020104020203" pitchFamily="34" charset="0"/>
              </a:rPr>
              <a:t>Food Systems</a:t>
            </a:r>
          </a:p>
        </p:txBody>
      </p:sp>
    </p:spTree>
    <p:extLst>
      <p:ext uri="{BB962C8B-B14F-4D97-AF65-F5344CB8AC3E}">
        <p14:creationId xmlns:p14="http://schemas.microsoft.com/office/powerpoint/2010/main" val="109126722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59B01D1D-B737-474B-8432-B1E6F435CAB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05990" y="0"/>
            <a:ext cx="13101446" cy="739140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B7C51195-35CE-4EFC-A2EC-05C86BCB3925}"/>
              </a:ext>
            </a:extLst>
          </p:cNvPr>
          <p:cNvSpPr/>
          <p:nvPr/>
        </p:nvSpPr>
        <p:spPr>
          <a:xfrm>
            <a:off x="-63403" y="2093655"/>
            <a:ext cx="9270808" cy="255454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80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Gill Sans MT" panose="020B0502020104020203" pitchFamily="34" charset="0"/>
              </a:rPr>
              <a:t>Healthy Food </a:t>
            </a:r>
          </a:p>
          <a:p>
            <a:pPr algn="ctr"/>
            <a:r>
              <a:rPr lang="en-US" sz="80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Gill Sans MT" panose="020B0502020104020203" pitchFamily="34" charset="0"/>
              </a:rPr>
              <a:t>Financing Initiative</a:t>
            </a:r>
            <a:endParaRPr lang="en-US" sz="80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94938005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F46E1A30-72A0-4E3A-8468-741623AAAB21}"/>
              </a:ext>
            </a:extLst>
          </p:cNvPr>
          <p:cNvSpPr txBox="1"/>
          <p:nvPr/>
        </p:nvSpPr>
        <p:spPr>
          <a:xfrm>
            <a:off x="600075" y="808707"/>
            <a:ext cx="794385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 dirty="0">
                <a:latin typeface="Gill Sans MT" panose="020B0502020104020203" pitchFamily="34" charset="0"/>
              </a:rPr>
              <a:t>Store Tracker for Opportunities in the Retail Environment (STORE)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ABF7F69-0AFE-46CF-8342-2B9F3FBCBF5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08103">
            <a:off x="6602232" y="4233487"/>
            <a:ext cx="1781706" cy="1781706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81AC10F5-5D18-44E3-895D-6E9CF5D6257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6075" y="4199389"/>
            <a:ext cx="1849904" cy="18499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331141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5EC0E6DA-4F0D-4250-B5DD-483A4CFD1C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Child Nutrition Reauthorization</a:t>
            </a:r>
          </a:p>
        </p:txBody>
      </p:sp>
    </p:spTree>
    <p:extLst>
      <p:ext uri="{BB962C8B-B14F-4D97-AF65-F5344CB8AC3E}">
        <p14:creationId xmlns:p14="http://schemas.microsoft.com/office/powerpoint/2010/main" val="25499168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02098C7B-2169-49C7-A6FE-B613CF8F0470}"/>
              </a:ext>
            </a:extLst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7BA59DB8-355D-475B-9150-1478B96F662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19797" y="659549"/>
            <a:ext cx="2070714" cy="2070714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68E36049-38C5-4E86-877E-A64293D55C1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692286" cy="342900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FE838B1B-2012-45FA-9FA8-313BCB8DC6E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1714" y="3429000"/>
            <a:ext cx="6692286" cy="3433354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8E981B20-EDDE-4979-BA66-C2B877DC6B8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750" y="3624398"/>
            <a:ext cx="2352215" cy="30469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652624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02098C7B-2169-49C7-A6FE-B613CF8F0470}"/>
              </a:ext>
            </a:extLst>
          </p:cNvPr>
          <p:cNvSpPr/>
          <p:nvPr/>
        </p:nvSpPr>
        <p:spPr>
          <a:xfrm>
            <a:off x="0" y="0"/>
            <a:ext cx="9144000" cy="7010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CE52D87-7A08-4FBF-ADF6-EEA094111A7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48150" y="6248400"/>
            <a:ext cx="647700" cy="647700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052C451D-AC87-4B0D-8966-6B40B2D3EE65}"/>
              </a:ext>
            </a:extLst>
          </p:cNvPr>
          <p:cNvSpPr/>
          <p:nvPr/>
        </p:nvSpPr>
        <p:spPr>
          <a:xfrm>
            <a:off x="15240" y="6248400"/>
            <a:ext cx="9144000" cy="76200"/>
          </a:xfrm>
          <a:prstGeom prst="rect">
            <a:avLst/>
          </a:prstGeom>
          <a:solidFill>
            <a:srgbClr val="EE3A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3688FB2-1A46-44EB-8185-92993AF231D9}"/>
              </a:ext>
            </a:extLst>
          </p:cNvPr>
          <p:cNvSpPr txBox="1"/>
          <p:nvPr/>
        </p:nvSpPr>
        <p:spPr>
          <a:xfrm>
            <a:off x="600075" y="1219200"/>
            <a:ext cx="794385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 dirty="0">
                <a:latin typeface="Gill Sans MT" panose="020B0502020104020203" pitchFamily="34" charset="0"/>
              </a:rPr>
              <a:t>Strategy 10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7AB374E-07B8-4999-906F-5FAA3681E89B}"/>
              </a:ext>
            </a:extLst>
          </p:cNvPr>
          <p:cNvSpPr txBox="1"/>
          <p:nvPr/>
        </p:nvSpPr>
        <p:spPr>
          <a:xfrm>
            <a:off x="409575" y="2362200"/>
            <a:ext cx="832485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latin typeface="Gill Sans MT" panose="020B0502020104020203" pitchFamily="34" charset="0"/>
              </a:rPr>
              <a:t>Support the development, implementation, and evaluation of nutrition and physical activity Local Wellness Policies in collaboration with Local Education Agencies (LEAs).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ACB7299-EB73-49E8-BA85-FFE3E31FAE5C}"/>
              </a:ext>
            </a:extLst>
          </p:cNvPr>
          <p:cNvSpPr txBox="1"/>
          <p:nvPr/>
        </p:nvSpPr>
        <p:spPr>
          <a:xfrm>
            <a:off x="-2628" y="53369"/>
            <a:ext cx="16002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latin typeface="Gill Sans MT" panose="020B0502020104020203" pitchFamily="34" charset="0"/>
              </a:rPr>
              <a:t>School Health</a:t>
            </a:r>
          </a:p>
        </p:txBody>
      </p:sp>
    </p:spTree>
    <p:extLst>
      <p:ext uri="{BB962C8B-B14F-4D97-AF65-F5344CB8AC3E}">
        <p14:creationId xmlns:p14="http://schemas.microsoft.com/office/powerpoint/2010/main" val="2200532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Presentation Snapshot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/>
        <p:txBody>
          <a:bodyPr>
            <a:normAutofit lnSpcReduction="10000"/>
          </a:bodyPr>
          <a:lstStyle/>
          <a:p>
            <a:endParaRPr lang="en-US" dirty="0"/>
          </a:p>
          <a:p>
            <a:r>
              <a:rPr lang="en-US" sz="4400" dirty="0">
                <a:solidFill>
                  <a:schemeClr val="tx1"/>
                </a:solidFill>
                <a:latin typeface="Gill Sans MT" panose="020B0502020104020203" pitchFamily="34" charset="0"/>
              </a:rPr>
              <a:t>Farm Bill 2018</a:t>
            </a:r>
          </a:p>
          <a:p>
            <a:endParaRPr lang="en-US" sz="4400" dirty="0">
              <a:solidFill>
                <a:schemeClr val="tx1"/>
              </a:solidFill>
              <a:latin typeface="Gill Sans MT" panose="020B0502020104020203" pitchFamily="34" charset="0"/>
            </a:endParaRPr>
          </a:p>
          <a:p>
            <a:r>
              <a:rPr lang="en-US" sz="4400" dirty="0">
                <a:solidFill>
                  <a:schemeClr val="tx1"/>
                </a:solidFill>
                <a:latin typeface="Gill Sans MT" panose="020B0502020104020203" pitchFamily="34" charset="0"/>
              </a:rPr>
              <a:t>Child Nutrition Reauthorization</a:t>
            </a:r>
          </a:p>
          <a:p>
            <a:endParaRPr lang="en-US" sz="4400" dirty="0">
              <a:solidFill>
                <a:schemeClr val="tx1"/>
              </a:solidFill>
              <a:latin typeface="Gill Sans MT" panose="020B0502020104020203" pitchFamily="34" charset="0"/>
            </a:endParaRPr>
          </a:p>
          <a:p>
            <a:r>
              <a:rPr lang="en-US" sz="4400" dirty="0">
                <a:solidFill>
                  <a:schemeClr val="tx1"/>
                </a:solidFill>
                <a:latin typeface="Gill Sans MT" panose="020B0502020104020203" pitchFamily="34" charset="0"/>
              </a:rPr>
              <a:t>Federal Rulemaking</a:t>
            </a:r>
          </a:p>
        </p:txBody>
      </p:sp>
    </p:spTree>
    <p:extLst>
      <p:ext uri="{BB962C8B-B14F-4D97-AF65-F5344CB8AC3E}">
        <p14:creationId xmlns:p14="http://schemas.microsoft.com/office/powerpoint/2010/main" val="1733479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02098C7B-2169-49C7-A6FE-B613CF8F0470}"/>
              </a:ext>
            </a:extLst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6" name="ParentPP_slide20.eps" title="Graphic of school officials with kids titled Be A SChool Wellness Champion.">
            <a:extLst>
              <a:ext uri="{FF2B5EF4-FFF2-40B4-BE49-F238E27FC236}">
                <a16:creationId xmlns:a16="http://schemas.microsoft.com/office/drawing/2014/main" id="{FD9B3F33-B202-47E8-BBA9-6ABD1EDCABF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413000"/>
            <a:ext cx="9144000" cy="444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527637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F2E73149-CAB8-4B7C-BF68-3575C62F966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338741">
            <a:off x="832344" y="1043363"/>
            <a:ext cx="3247770" cy="419215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35505BB0-23F1-486B-87B8-3F4D9E797F1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00869" y="3459480"/>
            <a:ext cx="1449655" cy="1449655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1E202919-A7EF-4F65-AA93-DCA0C22164AF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834"/>
          <a:stretch/>
        </p:blipFill>
        <p:spPr>
          <a:xfrm>
            <a:off x="4571997" y="600355"/>
            <a:ext cx="4307397" cy="25146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13330166-23EC-4D19-8299-B9FDEEA5F2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2799" y="5029200"/>
            <a:ext cx="2705791" cy="8523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513154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92B51643-51A4-4E0D-B720-6B69F6CDCBC9}"/>
              </a:ext>
            </a:extLst>
          </p:cNvPr>
          <p:cNvSpPr txBox="1"/>
          <p:nvPr/>
        </p:nvSpPr>
        <p:spPr>
          <a:xfrm>
            <a:off x="514350" y="533400"/>
            <a:ext cx="794385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>
                <a:latin typeface="Gill Sans MT" panose="020B0502020104020203" pitchFamily="34" charset="0"/>
              </a:rPr>
              <a:t>Child Nutrition Programs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FD994BA0-D847-415B-81C9-E75A9A2DAE82}"/>
              </a:ext>
            </a:extLst>
          </p:cNvPr>
          <p:cNvSpPr txBox="1">
            <a:spLocks/>
          </p:cNvSpPr>
          <p:nvPr/>
        </p:nvSpPr>
        <p:spPr>
          <a:xfrm>
            <a:off x="484685" y="1447800"/>
            <a:ext cx="4023361" cy="4281267"/>
          </a:xfrm>
          <a:prstGeom prst="rect">
            <a:avLst/>
          </a:prstGeom>
        </p:spPr>
        <p:txBody>
          <a:bodyPr/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•"/>
              <a:defRPr lang="en-US" sz="3200" kern="1200" smtClean="0">
                <a:solidFill>
                  <a:schemeClr val="tx1">
                    <a:lumMod val="65000"/>
                    <a:lumOff val="35000"/>
                  </a:schemeClr>
                </a:solidFill>
                <a:latin typeface="Gill Sans MT" panose="020B0502020104020203" pitchFamily="34" charset="0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–"/>
              <a:defRPr lang="en-US" sz="2800" kern="1200" smtClean="0">
                <a:solidFill>
                  <a:schemeClr val="tx1">
                    <a:lumMod val="65000"/>
                    <a:lumOff val="35000"/>
                  </a:schemeClr>
                </a:solidFill>
                <a:latin typeface="Gill Sans MT" panose="020B0502020104020203" pitchFamily="34" charset="0"/>
                <a:ea typeface="+mn-ea"/>
                <a:cs typeface="+mn-cs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•"/>
              <a:defRPr lang="en-US" sz="2400" kern="1200" smtClean="0">
                <a:solidFill>
                  <a:schemeClr val="tx1">
                    <a:lumMod val="65000"/>
                    <a:lumOff val="35000"/>
                  </a:schemeClr>
                </a:solidFill>
                <a:latin typeface="Gill Sans MT" panose="020B0502020104020203" pitchFamily="34" charset="0"/>
                <a:ea typeface="+mn-ea"/>
                <a:cs typeface="+mn-cs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–"/>
              <a:defRPr lang="en-US" sz="2000" kern="1200" smtClean="0">
                <a:solidFill>
                  <a:schemeClr val="tx1">
                    <a:lumMod val="65000"/>
                    <a:lumOff val="35000"/>
                  </a:schemeClr>
                </a:solidFill>
                <a:latin typeface="Gill Sans MT" panose="020B0502020104020203" pitchFamily="34" charset="0"/>
                <a:ea typeface="+mn-ea"/>
                <a:cs typeface="+mn-cs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»"/>
              <a:defRPr lang="en-US" sz="2000" kern="1200" smtClean="0">
                <a:solidFill>
                  <a:schemeClr val="tx1">
                    <a:lumMod val="65000"/>
                    <a:lumOff val="35000"/>
                  </a:schemeClr>
                </a:solidFill>
                <a:latin typeface="Gill Sans MT" panose="020B0502020104020203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solidFill>
                  <a:schemeClr val="tx1"/>
                </a:solidFill>
              </a:rPr>
              <a:t>National School Lunch Program</a:t>
            </a:r>
          </a:p>
          <a:p>
            <a:r>
              <a:rPr lang="en-US" dirty="0">
                <a:solidFill>
                  <a:schemeClr val="tx1"/>
                </a:solidFill>
              </a:rPr>
              <a:t>School Breakfast Program</a:t>
            </a:r>
          </a:p>
          <a:p>
            <a:r>
              <a:rPr lang="en-US" dirty="0">
                <a:solidFill>
                  <a:schemeClr val="tx1"/>
                </a:solidFill>
              </a:rPr>
              <a:t>Child &amp; Adult Care Food Program</a:t>
            </a:r>
          </a:p>
          <a:p>
            <a:r>
              <a:rPr lang="en-US" dirty="0">
                <a:solidFill>
                  <a:schemeClr val="tx1"/>
                </a:solidFill>
              </a:rPr>
              <a:t>Summer Food Service Program</a:t>
            </a:r>
          </a:p>
          <a:p>
            <a:pPr marL="0" indent="0">
              <a:buFont typeface="Arial" charset="0"/>
              <a:buNone/>
            </a:pPr>
            <a:endParaRPr lang="en-US" dirty="0"/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19C7B2E2-AE70-4423-86CE-B83050CD366D}"/>
              </a:ext>
            </a:extLst>
          </p:cNvPr>
          <p:cNvSpPr txBox="1">
            <a:spLocks/>
          </p:cNvSpPr>
          <p:nvPr/>
        </p:nvSpPr>
        <p:spPr>
          <a:xfrm>
            <a:off x="4724400" y="1316669"/>
            <a:ext cx="4023361" cy="4281267"/>
          </a:xfrm>
          <a:prstGeom prst="rect">
            <a:avLst/>
          </a:prstGeom>
        </p:spPr>
        <p:txBody>
          <a:bodyPr/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•"/>
              <a:defRPr lang="en-US" sz="3200" kern="1200" smtClean="0">
                <a:solidFill>
                  <a:schemeClr val="tx1">
                    <a:lumMod val="65000"/>
                    <a:lumOff val="35000"/>
                  </a:schemeClr>
                </a:solidFill>
                <a:latin typeface="Gill Sans MT" panose="020B0502020104020203" pitchFamily="34" charset="0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–"/>
              <a:defRPr lang="en-US" sz="2800" kern="1200" smtClean="0">
                <a:solidFill>
                  <a:schemeClr val="tx1">
                    <a:lumMod val="65000"/>
                    <a:lumOff val="35000"/>
                  </a:schemeClr>
                </a:solidFill>
                <a:latin typeface="Gill Sans MT" panose="020B0502020104020203" pitchFamily="34" charset="0"/>
                <a:ea typeface="+mn-ea"/>
                <a:cs typeface="+mn-cs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•"/>
              <a:defRPr lang="en-US" sz="2400" kern="1200" smtClean="0">
                <a:solidFill>
                  <a:schemeClr val="tx1">
                    <a:lumMod val="65000"/>
                    <a:lumOff val="35000"/>
                  </a:schemeClr>
                </a:solidFill>
                <a:latin typeface="Gill Sans MT" panose="020B0502020104020203" pitchFamily="34" charset="0"/>
                <a:ea typeface="+mn-ea"/>
                <a:cs typeface="+mn-cs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–"/>
              <a:defRPr lang="en-US" sz="2000" kern="1200" smtClean="0">
                <a:solidFill>
                  <a:schemeClr val="tx1">
                    <a:lumMod val="65000"/>
                    <a:lumOff val="35000"/>
                  </a:schemeClr>
                </a:solidFill>
                <a:latin typeface="Gill Sans MT" panose="020B0502020104020203" pitchFamily="34" charset="0"/>
                <a:ea typeface="+mn-ea"/>
                <a:cs typeface="+mn-cs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»"/>
              <a:defRPr lang="en-US" sz="2000" kern="1200" smtClean="0">
                <a:solidFill>
                  <a:schemeClr val="tx1">
                    <a:lumMod val="65000"/>
                    <a:lumOff val="35000"/>
                  </a:schemeClr>
                </a:solidFill>
                <a:latin typeface="Gill Sans MT" panose="020B0502020104020203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solidFill>
                  <a:schemeClr val="tx1"/>
                </a:solidFill>
              </a:rPr>
              <a:t>Afterschool Meal Program</a:t>
            </a:r>
          </a:p>
          <a:p>
            <a:r>
              <a:rPr lang="en-US" dirty="0">
                <a:solidFill>
                  <a:schemeClr val="tx1"/>
                </a:solidFill>
              </a:rPr>
              <a:t>WIC</a:t>
            </a:r>
          </a:p>
          <a:p>
            <a:r>
              <a:rPr lang="en-US" dirty="0">
                <a:solidFill>
                  <a:schemeClr val="tx1"/>
                </a:solidFill>
              </a:rPr>
              <a:t>WIC Farmers Market Nutrition Program</a:t>
            </a:r>
          </a:p>
          <a:p>
            <a:r>
              <a:rPr lang="en-US" dirty="0">
                <a:solidFill>
                  <a:schemeClr val="tx1"/>
                </a:solidFill>
              </a:rPr>
              <a:t>Fresh Fruit &amp; Vegetable Program</a:t>
            </a:r>
          </a:p>
          <a:p>
            <a:r>
              <a:rPr lang="en-US" dirty="0">
                <a:solidFill>
                  <a:schemeClr val="tx1"/>
                </a:solidFill>
              </a:rPr>
              <a:t>Special Milk Program</a:t>
            </a:r>
          </a:p>
          <a:p>
            <a:pPr marL="0" indent="0">
              <a:buFont typeface="Arial" charset="0"/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8782845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1B471A22-6304-4A9F-A89F-28BC6BCB278D}"/>
              </a:ext>
            </a:extLst>
          </p:cNvPr>
          <p:cNvSpPr txBox="1"/>
          <p:nvPr/>
        </p:nvSpPr>
        <p:spPr>
          <a:xfrm>
            <a:off x="514350" y="533400"/>
            <a:ext cx="794385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>
                <a:latin typeface="Gill Sans MT" panose="020B0502020104020203" pitchFamily="34" charset="0"/>
              </a:rPr>
              <a:t>Child Nutrition Reauthorization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BCD30F1-7144-46F5-BB51-EA9DBBCD080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400" y="2476500"/>
            <a:ext cx="1452291" cy="1905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DE10C97E-F72E-4BD3-80D9-E2FDC39948B5}"/>
              </a:ext>
            </a:extLst>
          </p:cNvPr>
          <p:cNvSpPr txBox="1"/>
          <p:nvPr/>
        </p:nvSpPr>
        <p:spPr>
          <a:xfrm>
            <a:off x="228600" y="1982039"/>
            <a:ext cx="36576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latin typeface="Gill Sans MT" panose="020B0502020104020203" pitchFamily="34" charset="0"/>
              </a:rPr>
              <a:t>Healthy, Hunger-Free Kids Act 2010</a:t>
            </a:r>
          </a:p>
        </p:txBody>
      </p: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2BF3D767-6F50-4BB6-996E-F26D679F2775}"/>
              </a:ext>
            </a:extLst>
          </p:cNvPr>
          <p:cNvCxnSpPr>
            <a:cxnSpLocks/>
          </p:cNvCxnSpPr>
          <p:nvPr/>
        </p:nvCxnSpPr>
        <p:spPr>
          <a:xfrm>
            <a:off x="2743200" y="3429000"/>
            <a:ext cx="902677" cy="0"/>
          </a:xfrm>
          <a:prstGeom prst="straightConnector1">
            <a:avLst/>
          </a:prstGeom>
          <a:ln w="762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7EFAD32D-1C15-4A36-A624-45144053E864}"/>
              </a:ext>
            </a:extLst>
          </p:cNvPr>
          <p:cNvSpPr txBox="1"/>
          <p:nvPr/>
        </p:nvSpPr>
        <p:spPr>
          <a:xfrm>
            <a:off x="454223" y="4475945"/>
            <a:ext cx="237824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solidFill>
                  <a:srgbClr val="C00000"/>
                </a:solidFill>
                <a:latin typeface="Gill Sans MT" panose="020B0502020104020203" pitchFamily="34" charset="0"/>
              </a:rPr>
              <a:t>Expired September 30, 2015</a:t>
            </a:r>
          </a:p>
        </p:txBody>
      </p: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D07728B2-EDBE-4818-98DC-CD17FE678764}"/>
              </a:ext>
            </a:extLst>
          </p:cNvPr>
          <p:cNvCxnSpPr>
            <a:cxnSpLocks/>
          </p:cNvCxnSpPr>
          <p:nvPr/>
        </p:nvCxnSpPr>
        <p:spPr>
          <a:xfrm>
            <a:off x="5516634" y="3429000"/>
            <a:ext cx="902677" cy="0"/>
          </a:xfrm>
          <a:prstGeom prst="straightConnector1">
            <a:avLst/>
          </a:prstGeom>
          <a:ln w="762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Picture 15">
            <a:extLst>
              <a:ext uri="{FF2B5EF4-FFF2-40B4-BE49-F238E27FC236}">
                <a16:creationId xmlns:a16="http://schemas.microsoft.com/office/drawing/2014/main" id="{617F151F-B3F2-4D6F-99E8-E63E5B76B69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3607" y="2395212"/>
            <a:ext cx="1932412" cy="992860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EFA3D27E-2EDB-400D-985F-175E1AB3FE6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93949" y="3539730"/>
            <a:ext cx="2091727" cy="1074715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183EFFA5-0936-4A2F-A935-85310603500B}"/>
              </a:ext>
            </a:extLst>
          </p:cNvPr>
          <p:cNvSpPr txBox="1"/>
          <p:nvPr/>
        </p:nvSpPr>
        <p:spPr>
          <a:xfrm>
            <a:off x="6840529" y="1980832"/>
            <a:ext cx="1798566" cy="338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>
                <a:latin typeface="Gill Sans MT" panose="020B0502020104020203" pitchFamily="34" charset="0"/>
              </a:rPr>
              <a:t>116</a:t>
            </a:r>
            <a:r>
              <a:rPr lang="en-US" sz="1600" b="1" baseline="30000" dirty="0">
                <a:latin typeface="Gill Sans MT" panose="020B0502020104020203" pitchFamily="34" charset="0"/>
              </a:rPr>
              <a:t>th</a:t>
            </a:r>
            <a:r>
              <a:rPr lang="en-US" sz="1600" b="1" dirty="0">
                <a:latin typeface="Gill Sans MT" panose="020B0502020104020203" pitchFamily="34" charset="0"/>
              </a:rPr>
              <a:t> Congress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A1B51DC-25C8-42C9-B402-7F327DAA715B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547848" y="2205189"/>
            <a:ext cx="2176311" cy="2176311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484FD466-274E-440A-AA76-6A563CC22918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78553" y="3149497"/>
            <a:ext cx="586894" cy="477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98403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1" grpId="0"/>
      <p:bldP spid="19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81BB370E-6C01-4F9A-A5D0-11F60C1F0A65}"/>
              </a:ext>
            </a:extLst>
          </p:cNvPr>
          <p:cNvSpPr txBox="1"/>
          <p:nvPr/>
        </p:nvSpPr>
        <p:spPr>
          <a:xfrm>
            <a:off x="514350" y="533400"/>
            <a:ext cx="794385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>
                <a:latin typeface="Gill Sans MT" panose="020B0502020104020203" pitchFamily="34" charset="0"/>
              </a:rPr>
              <a:t>Congressional Committees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A41E52AD-35FF-443C-AAE4-249E36BD4258}"/>
              </a:ext>
            </a:extLst>
          </p:cNvPr>
          <p:cNvSpPr txBox="1">
            <a:spLocks/>
          </p:cNvSpPr>
          <p:nvPr/>
        </p:nvSpPr>
        <p:spPr>
          <a:xfrm>
            <a:off x="484685" y="1447800"/>
            <a:ext cx="4023361" cy="4281267"/>
          </a:xfrm>
          <a:prstGeom prst="rect">
            <a:avLst/>
          </a:prstGeom>
        </p:spPr>
        <p:txBody>
          <a:bodyPr/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•"/>
              <a:defRPr lang="en-US" sz="3200" kern="1200" smtClean="0">
                <a:solidFill>
                  <a:schemeClr val="tx1">
                    <a:lumMod val="65000"/>
                    <a:lumOff val="35000"/>
                  </a:schemeClr>
                </a:solidFill>
                <a:latin typeface="Gill Sans MT" panose="020B0502020104020203" pitchFamily="34" charset="0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–"/>
              <a:defRPr lang="en-US" sz="2800" kern="1200" smtClean="0">
                <a:solidFill>
                  <a:schemeClr val="tx1">
                    <a:lumMod val="65000"/>
                    <a:lumOff val="35000"/>
                  </a:schemeClr>
                </a:solidFill>
                <a:latin typeface="Gill Sans MT" panose="020B0502020104020203" pitchFamily="34" charset="0"/>
                <a:ea typeface="+mn-ea"/>
                <a:cs typeface="+mn-cs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•"/>
              <a:defRPr lang="en-US" sz="2400" kern="1200" smtClean="0">
                <a:solidFill>
                  <a:schemeClr val="tx1">
                    <a:lumMod val="65000"/>
                    <a:lumOff val="35000"/>
                  </a:schemeClr>
                </a:solidFill>
                <a:latin typeface="Gill Sans MT" panose="020B0502020104020203" pitchFamily="34" charset="0"/>
                <a:ea typeface="+mn-ea"/>
                <a:cs typeface="+mn-cs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–"/>
              <a:defRPr lang="en-US" sz="2000" kern="1200" smtClean="0">
                <a:solidFill>
                  <a:schemeClr val="tx1">
                    <a:lumMod val="65000"/>
                    <a:lumOff val="35000"/>
                  </a:schemeClr>
                </a:solidFill>
                <a:latin typeface="Gill Sans MT" panose="020B0502020104020203" pitchFamily="34" charset="0"/>
                <a:ea typeface="+mn-ea"/>
                <a:cs typeface="+mn-cs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»"/>
              <a:defRPr lang="en-US" sz="2000" kern="1200" smtClean="0">
                <a:solidFill>
                  <a:schemeClr val="tx1">
                    <a:lumMod val="65000"/>
                    <a:lumOff val="35000"/>
                  </a:schemeClr>
                </a:solidFill>
                <a:latin typeface="Gill Sans MT" panose="020B0502020104020203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charset="0"/>
              <a:buNone/>
            </a:pPr>
            <a:endParaRPr lang="en-US" b="1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5884B37F-CE4B-40D6-9262-98581EFD0EE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1183" y="2337048"/>
            <a:ext cx="2370364" cy="804719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32FA0247-133A-4687-83E2-AFC8E2FA04C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1183" y="3460240"/>
            <a:ext cx="2370364" cy="791955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D88BBB2F-A43A-4B35-B617-BE2901F1F1E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796" y="1680393"/>
            <a:ext cx="4646371" cy="40840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7" name="Rectangle 16">
            <a:extLst>
              <a:ext uri="{FF2B5EF4-FFF2-40B4-BE49-F238E27FC236}">
                <a16:creationId xmlns:a16="http://schemas.microsoft.com/office/drawing/2014/main" id="{DD19EA15-E277-4BF7-892C-D2C6BA2DA53D}"/>
              </a:ext>
            </a:extLst>
          </p:cNvPr>
          <p:cNvSpPr/>
          <p:nvPr/>
        </p:nvSpPr>
        <p:spPr>
          <a:xfrm>
            <a:off x="5737728" y="1638371"/>
            <a:ext cx="2921587" cy="707887"/>
          </a:xfrm>
          <a:prstGeom prst="rect">
            <a:avLst/>
          </a:prstGeom>
          <a:solidFill>
            <a:srgbClr val="224184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C50C25E7-6E07-482A-A518-ACEA2E7A3FB5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2331" y="1727650"/>
            <a:ext cx="2485869" cy="558350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51DC913D-60DF-4C8B-8797-5D959E7D8F0B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8400" y="2619900"/>
            <a:ext cx="850766" cy="1544709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8F6E0CB5-1A75-4A84-A568-007A21917F81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57897" y="2602984"/>
            <a:ext cx="949839" cy="16642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955774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1B471A22-6304-4A9F-A89F-28BC6BCB278D}"/>
              </a:ext>
            </a:extLst>
          </p:cNvPr>
          <p:cNvSpPr txBox="1"/>
          <p:nvPr/>
        </p:nvSpPr>
        <p:spPr>
          <a:xfrm>
            <a:off x="152400" y="152400"/>
            <a:ext cx="86106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>
                <a:latin typeface="Gill Sans MT" panose="020B0502020104020203" pitchFamily="34" charset="0"/>
              </a:rPr>
              <a:t>Current CNR Bills – 116</a:t>
            </a:r>
            <a:r>
              <a:rPr lang="en-US" sz="4000" b="1" baseline="30000" dirty="0">
                <a:latin typeface="Gill Sans MT" panose="020B0502020104020203" pitchFamily="34" charset="0"/>
              </a:rPr>
              <a:t>th</a:t>
            </a:r>
            <a:r>
              <a:rPr lang="en-US" sz="4000" b="1" dirty="0">
                <a:latin typeface="Gill Sans MT" panose="020B0502020104020203" pitchFamily="34" charset="0"/>
              </a:rPr>
              <a:t> Congress</a:t>
            </a:r>
          </a:p>
        </p:txBody>
      </p:sp>
      <p:graphicFrame>
        <p:nvGraphicFramePr>
          <p:cNvPr id="2" name="Diagram 1">
            <a:extLst>
              <a:ext uri="{FF2B5EF4-FFF2-40B4-BE49-F238E27FC236}">
                <a16:creationId xmlns:a16="http://schemas.microsoft.com/office/drawing/2014/main" id="{A94E1A91-55E8-437F-8BC1-85C524E6458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048985230"/>
              </p:ext>
            </p:extLst>
          </p:nvPr>
        </p:nvGraphicFramePr>
        <p:xfrm>
          <a:off x="-228600" y="860286"/>
          <a:ext cx="9991344" cy="5638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32809601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CD1E4F95-6666-4C64-BE20-5371FF60F4E2}"/>
              </a:ext>
            </a:extLst>
          </p:cNvPr>
          <p:cNvSpPr txBox="1"/>
          <p:nvPr/>
        </p:nvSpPr>
        <p:spPr>
          <a:xfrm>
            <a:off x="600075" y="1219200"/>
            <a:ext cx="794385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 dirty="0">
                <a:latin typeface="Gill Sans MT" panose="020B0502020104020203" pitchFamily="34" charset="0"/>
              </a:rPr>
              <a:t>Strategy 5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C27DCE7-B6D9-4475-AA46-B3DEFDAA9319}"/>
              </a:ext>
            </a:extLst>
          </p:cNvPr>
          <p:cNvSpPr txBox="1"/>
          <p:nvPr/>
        </p:nvSpPr>
        <p:spPr>
          <a:xfrm>
            <a:off x="409575" y="2362200"/>
            <a:ext cx="832485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latin typeface="Gill Sans MT" panose="020B0502020104020203" pitchFamily="34" charset="0"/>
              </a:rPr>
              <a:t>Encourage the use of farmers' market </a:t>
            </a:r>
          </a:p>
          <a:p>
            <a:pPr algn="ctr"/>
            <a:r>
              <a:rPr lang="en-US" sz="3600" dirty="0">
                <a:latin typeface="Gill Sans MT" panose="020B0502020104020203" pitchFamily="34" charset="0"/>
              </a:rPr>
              <a:t>with SNAP and WIC access </a:t>
            </a:r>
          </a:p>
          <a:p>
            <a:pPr algn="ctr"/>
            <a:r>
              <a:rPr lang="en-US" sz="3600" dirty="0">
                <a:latin typeface="Gill Sans MT" panose="020B0502020104020203" pitchFamily="34" charset="0"/>
              </a:rPr>
              <a:t>at key community outlets.</a:t>
            </a:r>
          </a:p>
          <a:p>
            <a:pPr algn="ctr"/>
            <a:endParaRPr lang="en-US" sz="3600" dirty="0">
              <a:latin typeface="Gill Sans MT" panose="020B0502020104020203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C43274E-5CEB-4E32-B5D7-792E65214545}"/>
              </a:ext>
            </a:extLst>
          </p:cNvPr>
          <p:cNvSpPr txBox="1"/>
          <p:nvPr/>
        </p:nvSpPr>
        <p:spPr>
          <a:xfrm>
            <a:off x="-2628" y="53369"/>
            <a:ext cx="16002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latin typeface="Gill Sans MT" panose="020B0502020104020203" pitchFamily="34" charset="0"/>
              </a:rPr>
              <a:t>Food Systems</a:t>
            </a:r>
          </a:p>
        </p:txBody>
      </p:sp>
    </p:spTree>
    <p:extLst>
      <p:ext uri="{BB962C8B-B14F-4D97-AF65-F5344CB8AC3E}">
        <p14:creationId xmlns:p14="http://schemas.microsoft.com/office/powerpoint/2010/main" val="10435012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02098C7B-2169-49C7-A6FE-B613CF8F0470}"/>
              </a:ext>
            </a:extLst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E0866C4-3667-424D-B097-F8F67368B9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7585" y="2283802"/>
            <a:ext cx="9161585" cy="22903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912411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AE0C697D-D60B-4D93-B18A-D14593AF928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/>
          <a:stretch/>
        </p:blipFill>
        <p:spPr>
          <a:xfrm rot="20669677">
            <a:off x="662857" y="472323"/>
            <a:ext cx="3384876" cy="438308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470049DE-EC6F-443F-A387-BA86FCE9153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9600" y="187568"/>
            <a:ext cx="4585810" cy="296908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89DC4DC3-5469-44DF-8F21-649FE12F812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4310" y="3685580"/>
            <a:ext cx="1165575" cy="642054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EF0E6A33-9C24-412A-9C33-958B0029DFA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76968" y="4495748"/>
            <a:ext cx="3471074" cy="146467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09356708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CD1E4F95-6666-4C64-BE20-5371FF60F4E2}"/>
              </a:ext>
            </a:extLst>
          </p:cNvPr>
          <p:cNvSpPr txBox="1"/>
          <p:nvPr/>
        </p:nvSpPr>
        <p:spPr>
          <a:xfrm>
            <a:off x="600075" y="1219200"/>
            <a:ext cx="794385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 dirty="0">
                <a:latin typeface="Gill Sans MT" panose="020B0502020104020203" pitchFamily="34" charset="0"/>
              </a:rPr>
              <a:t>Strategy 4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C27DCE7-B6D9-4475-AA46-B3DEFDAA9319}"/>
              </a:ext>
            </a:extLst>
          </p:cNvPr>
          <p:cNvSpPr txBox="1"/>
          <p:nvPr/>
        </p:nvSpPr>
        <p:spPr>
          <a:xfrm>
            <a:off x="409575" y="2362200"/>
            <a:ext cx="832485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latin typeface="Gill Sans MT" panose="020B0502020104020203" pitchFamily="34" charset="0"/>
              </a:rPr>
              <a:t>Support the implementation and promotion of the Summer Food Service Program.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1725D82-9E4C-4725-9CBD-6BC9BC5A25E4}"/>
              </a:ext>
            </a:extLst>
          </p:cNvPr>
          <p:cNvSpPr txBox="1"/>
          <p:nvPr/>
        </p:nvSpPr>
        <p:spPr>
          <a:xfrm>
            <a:off x="-2628" y="53369"/>
            <a:ext cx="16002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latin typeface="Gill Sans MT" panose="020B0502020104020203" pitchFamily="34" charset="0"/>
              </a:rPr>
              <a:t>Food Systems</a:t>
            </a:r>
          </a:p>
        </p:txBody>
      </p:sp>
    </p:spTree>
    <p:extLst>
      <p:ext uri="{BB962C8B-B14F-4D97-AF65-F5344CB8AC3E}">
        <p14:creationId xmlns:p14="http://schemas.microsoft.com/office/powerpoint/2010/main" val="294045763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5EC0E6DA-4F0D-4250-B5DD-483A4CFD1C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79526" y="5257800"/>
            <a:ext cx="7863804" cy="990600"/>
          </a:xfrm>
        </p:spPr>
        <p:txBody>
          <a:bodyPr/>
          <a:lstStyle/>
          <a:p>
            <a:r>
              <a:rPr lang="en-US" dirty="0"/>
              <a:t>Farm Bill 2018</a:t>
            </a:r>
          </a:p>
        </p:txBody>
      </p:sp>
    </p:spTree>
    <p:extLst>
      <p:ext uri="{BB962C8B-B14F-4D97-AF65-F5344CB8AC3E}">
        <p14:creationId xmlns:p14="http://schemas.microsoft.com/office/powerpoint/2010/main" val="254537855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02098C7B-2169-49C7-A6FE-B613CF8F0470}"/>
              </a:ext>
            </a:extLst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65632613-6118-4433-BF7A-616C8C61155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450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7477092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8DCF27E9-B530-4EBC-A75D-3FF66541FF2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617065">
            <a:off x="4724173" y="1033215"/>
            <a:ext cx="2817346" cy="364597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51ABAAA6-1EC1-4D55-B207-53D7173011F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5475" y="1273504"/>
            <a:ext cx="2881490" cy="372898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E340F31A-5E5A-42DD-A5FD-CAB53C7BC75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" y="1447800"/>
            <a:ext cx="3554691" cy="35546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8751406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CD1E4F95-6666-4C64-BE20-5371FF60F4E2}"/>
              </a:ext>
            </a:extLst>
          </p:cNvPr>
          <p:cNvSpPr txBox="1"/>
          <p:nvPr/>
        </p:nvSpPr>
        <p:spPr>
          <a:xfrm>
            <a:off x="600075" y="1219200"/>
            <a:ext cx="794385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 dirty="0">
                <a:latin typeface="Gill Sans MT" panose="020B0502020104020203" pitchFamily="34" charset="0"/>
              </a:rPr>
              <a:t>Strategy 3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C27DCE7-B6D9-4475-AA46-B3DEFDAA9319}"/>
              </a:ext>
            </a:extLst>
          </p:cNvPr>
          <p:cNvSpPr txBox="1"/>
          <p:nvPr/>
        </p:nvSpPr>
        <p:spPr>
          <a:xfrm>
            <a:off x="409575" y="2362200"/>
            <a:ext cx="832485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latin typeface="Gill Sans MT" panose="020B0502020104020203" pitchFamily="34" charset="0"/>
              </a:rPr>
              <a:t>Start and expand Farm to School, Farm to Child Care, Farm to Worksite programs.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8A9E043-47A9-49FF-89B8-98C84D95E862}"/>
              </a:ext>
            </a:extLst>
          </p:cNvPr>
          <p:cNvSpPr txBox="1"/>
          <p:nvPr/>
        </p:nvSpPr>
        <p:spPr>
          <a:xfrm>
            <a:off x="-2628" y="53369"/>
            <a:ext cx="16002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latin typeface="Gill Sans MT" panose="020B0502020104020203" pitchFamily="34" charset="0"/>
              </a:rPr>
              <a:t>Food Systems</a:t>
            </a:r>
          </a:p>
        </p:txBody>
      </p:sp>
    </p:spTree>
    <p:extLst>
      <p:ext uri="{BB962C8B-B14F-4D97-AF65-F5344CB8AC3E}">
        <p14:creationId xmlns:p14="http://schemas.microsoft.com/office/powerpoint/2010/main" val="1552937593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02098C7B-2169-49C7-A6FE-B613CF8F0470}"/>
              </a:ext>
            </a:extLst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10C8794-D14E-431B-BDCC-B9CD2F7ED18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6200" y="163286"/>
            <a:ext cx="9220200" cy="65314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2263400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DF0938DD-2ABA-4522-9036-0FBDE49EEEE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543333">
            <a:off x="601260" y="518311"/>
            <a:ext cx="2568030" cy="330449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54F60DBE-05B0-4CDC-9465-F1533AC3B4A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79527" y="3230152"/>
            <a:ext cx="5112074" cy="28194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9428DC3E-7706-4F02-8448-7C9CEA056CA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59817" y="228600"/>
            <a:ext cx="2551493" cy="2819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9420930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5EC0E6DA-4F0D-4250-B5DD-483A4CFD1C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dirty="0"/>
              <a:t>Federal Rulemaking</a:t>
            </a:r>
          </a:p>
        </p:txBody>
      </p:sp>
    </p:spTree>
    <p:extLst>
      <p:ext uri="{BB962C8B-B14F-4D97-AF65-F5344CB8AC3E}">
        <p14:creationId xmlns:p14="http://schemas.microsoft.com/office/powerpoint/2010/main" val="215928584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837D41A7-9B06-46B1-B117-27A56E1368AB}"/>
              </a:ext>
            </a:extLst>
          </p:cNvPr>
          <p:cNvSpPr txBox="1"/>
          <p:nvPr/>
        </p:nvSpPr>
        <p:spPr>
          <a:xfrm>
            <a:off x="514350" y="533400"/>
            <a:ext cx="794385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>
                <a:latin typeface="Gill Sans MT" panose="020B0502020104020203" pitchFamily="34" charset="0"/>
              </a:rPr>
              <a:t>Pending Review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1B819CC9-D3A8-4F83-A1B4-6C15A60D538D}"/>
              </a:ext>
            </a:extLst>
          </p:cNvPr>
          <p:cNvSpPr txBox="1">
            <a:spLocks/>
          </p:cNvSpPr>
          <p:nvPr/>
        </p:nvSpPr>
        <p:spPr>
          <a:xfrm>
            <a:off x="484685" y="1447800"/>
            <a:ext cx="4023361" cy="4281267"/>
          </a:xfrm>
          <a:prstGeom prst="rect">
            <a:avLst/>
          </a:prstGeom>
        </p:spPr>
        <p:txBody>
          <a:bodyPr/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•"/>
              <a:defRPr lang="en-US" sz="3200" kern="1200" smtClean="0">
                <a:solidFill>
                  <a:schemeClr val="tx1">
                    <a:lumMod val="65000"/>
                    <a:lumOff val="35000"/>
                  </a:schemeClr>
                </a:solidFill>
                <a:latin typeface="Gill Sans MT" panose="020B0502020104020203" pitchFamily="34" charset="0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–"/>
              <a:defRPr lang="en-US" sz="2800" kern="1200" smtClean="0">
                <a:solidFill>
                  <a:schemeClr val="tx1">
                    <a:lumMod val="65000"/>
                    <a:lumOff val="35000"/>
                  </a:schemeClr>
                </a:solidFill>
                <a:latin typeface="Gill Sans MT" panose="020B0502020104020203" pitchFamily="34" charset="0"/>
                <a:ea typeface="+mn-ea"/>
                <a:cs typeface="+mn-cs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•"/>
              <a:defRPr lang="en-US" sz="2400" kern="1200" smtClean="0">
                <a:solidFill>
                  <a:schemeClr val="tx1">
                    <a:lumMod val="65000"/>
                    <a:lumOff val="35000"/>
                  </a:schemeClr>
                </a:solidFill>
                <a:latin typeface="Gill Sans MT" panose="020B0502020104020203" pitchFamily="34" charset="0"/>
                <a:ea typeface="+mn-ea"/>
                <a:cs typeface="+mn-cs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–"/>
              <a:defRPr lang="en-US" sz="2000" kern="1200" smtClean="0">
                <a:solidFill>
                  <a:schemeClr val="tx1">
                    <a:lumMod val="65000"/>
                    <a:lumOff val="35000"/>
                  </a:schemeClr>
                </a:solidFill>
                <a:latin typeface="Gill Sans MT" panose="020B0502020104020203" pitchFamily="34" charset="0"/>
                <a:ea typeface="+mn-ea"/>
                <a:cs typeface="+mn-cs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»"/>
              <a:defRPr lang="en-US" sz="2000" kern="1200" smtClean="0">
                <a:solidFill>
                  <a:schemeClr val="tx1">
                    <a:lumMod val="65000"/>
                    <a:lumOff val="35000"/>
                  </a:schemeClr>
                </a:solidFill>
                <a:latin typeface="Gill Sans MT" panose="020B0502020104020203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800" dirty="0">
                <a:solidFill>
                  <a:schemeClr val="tx1"/>
                </a:solidFill>
              </a:rPr>
              <a:t>Revision of Categorical Eligibility in the Supplemental Nutrition Assistance Program (SNAP)</a:t>
            </a:r>
          </a:p>
          <a:p>
            <a:r>
              <a:rPr lang="en-US" sz="2800" dirty="0">
                <a:solidFill>
                  <a:schemeClr val="tx1"/>
                </a:solidFill>
              </a:rPr>
              <a:t>Supplemental Nutrition Assistance Program: Requirements for Able-Bodied Adults Without Dependents</a:t>
            </a:r>
          </a:p>
          <a:p>
            <a:endParaRPr lang="en-US" sz="2800" dirty="0">
              <a:solidFill>
                <a:schemeClr val="tx1"/>
              </a:solidFill>
            </a:endParaRPr>
          </a:p>
          <a:p>
            <a:endParaRPr lang="en-US" sz="2800" dirty="0">
              <a:solidFill>
                <a:schemeClr val="tx1"/>
              </a:solidFill>
            </a:endParaRPr>
          </a:p>
          <a:p>
            <a:endParaRPr lang="en-US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A1248EEA-1CF4-4C37-A353-732DC839DE53}"/>
              </a:ext>
            </a:extLst>
          </p:cNvPr>
          <p:cNvSpPr txBox="1">
            <a:spLocks/>
          </p:cNvSpPr>
          <p:nvPr/>
        </p:nvSpPr>
        <p:spPr>
          <a:xfrm>
            <a:off x="4635956" y="1447799"/>
            <a:ext cx="4023361" cy="4281267"/>
          </a:xfrm>
          <a:prstGeom prst="rect">
            <a:avLst/>
          </a:prstGeom>
        </p:spPr>
        <p:txBody>
          <a:bodyPr/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•"/>
              <a:defRPr lang="en-US" sz="3200" kern="1200" smtClean="0">
                <a:solidFill>
                  <a:schemeClr val="tx1">
                    <a:lumMod val="65000"/>
                    <a:lumOff val="35000"/>
                  </a:schemeClr>
                </a:solidFill>
                <a:latin typeface="Gill Sans MT" panose="020B0502020104020203" pitchFamily="34" charset="0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–"/>
              <a:defRPr lang="en-US" sz="2800" kern="1200" smtClean="0">
                <a:solidFill>
                  <a:schemeClr val="tx1">
                    <a:lumMod val="65000"/>
                    <a:lumOff val="35000"/>
                  </a:schemeClr>
                </a:solidFill>
                <a:latin typeface="Gill Sans MT" panose="020B0502020104020203" pitchFamily="34" charset="0"/>
                <a:ea typeface="+mn-ea"/>
                <a:cs typeface="+mn-cs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•"/>
              <a:defRPr lang="en-US" sz="2400" kern="1200" smtClean="0">
                <a:solidFill>
                  <a:schemeClr val="tx1">
                    <a:lumMod val="65000"/>
                    <a:lumOff val="35000"/>
                  </a:schemeClr>
                </a:solidFill>
                <a:latin typeface="Gill Sans MT" panose="020B0502020104020203" pitchFamily="34" charset="0"/>
                <a:ea typeface="+mn-ea"/>
                <a:cs typeface="+mn-cs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–"/>
              <a:defRPr lang="en-US" sz="2000" kern="1200" smtClean="0">
                <a:solidFill>
                  <a:schemeClr val="tx1">
                    <a:lumMod val="65000"/>
                    <a:lumOff val="35000"/>
                  </a:schemeClr>
                </a:solidFill>
                <a:latin typeface="Gill Sans MT" panose="020B0502020104020203" pitchFamily="34" charset="0"/>
                <a:ea typeface="+mn-ea"/>
                <a:cs typeface="+mn-cs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»"/>
              <a:defRPr lang="en-US" sz="2000" kern="1200" smtClean="0">
                <a:solidFill>
                  <a:schemeClr val="tx1">
                    <a:lumMod val="65000"/>
                    <a:lumOff val="35000"/>
                  </a:schemeClr>
                </a:solidFill>
                <a:latin typeface="Gill Sans MT" panose="020B0502020104020203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800" dirty="0">
                <a:solidFill>
                  <a:schemeClr val="tx1"/>
                </a:solidFill>
              </a:rPr>
              <a:t>Request for Comment on the Consumer Inflation Measures Produced by Federal Statistical Agencies</a:t>
            </a:r>
          </a:p>
          <a:p>
            <a:r>
              <a:rPr lang="en-US" sz="2800" dirty="0">
                <a:solidFill>
                  <a:schemeClr val="tx1"/>
                </a:solidFill>
              </a:rPr>
              <a:t>Providing Regulatory Flexibility for Retailers in the Supplemental Nutrition Assistance Program (SNAP)</a:t>
            </a:r>
          </a:p>
          <a:p>
            <a:endParaRPr lang="en-US" sz="2800" dirty="0">
              <a:solidFill>
                <a:schemeClr val="tx1"/>
              </a:solidFill>
            </a:endParaRPr>
          </a:p>
          <a:p>
            <a:endParaRPr lang="en-US" sz="2800" dirty="0">
              <a:solidFill>
                <a:schemeClr val="tx1"/>
              </a:solidFill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86180517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E8F2F5-194E-4D09-A175-90EF7C1167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90600" y="4495800"/>
            <a:ext cx="7863804" cy="990600"/>
          </a:xfrm>
        </p:spPr>
        <p:txBody>
          <a:bodyPr/>
          <a:lstStyle/>
          <a:p>
            <a:r>
              <a:rPr lang="en-US" dirty="0">
                <a:solidFill>
                  <a:schemeClr val="bg1"/>
                </a:solidFill>
              </a:rPr>
              <a:t>Contact Information</a:t>
            </a:r>
            <a:br>
              <a:rPr lang="en-US" dirty="0"/>
            </a:br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9D6F7C8-8F29-4AF6-A56B-FF9DFB08F52F}"/>
              </a:ext>
            </a:extLst>
          </p:cNvPr>
          <p:cNvSpPr txBox="1"/>
          <p:nvPr/>
        </p:nvSpPr>
        <p:spPr>
          <a:xfrm>
            <a:off x="1295400" y="5334000"/>
            <a:ext cx="85344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Gill Sans MT" panose="020B0502020104020203" pitchFamily="34" charset="0"/>
              </a:rPr>
              <a:t>Meghanne Bearden</a:t>
            </a:r>
          </a:p>
          <a:p>
            <a:r>
              <a:rPr lang="en-US" sz="2800" dirty="0">
                <a:latin typeface="Gill Sans MT" panose="020B0502020104020203" pitchFamily="34" charset="0"/>
              </a:rPr>
              <a:t>Email: </a:t>
            </a:r>
            <a:r>
              <a:rPr lang="en-US" sz="2800" dirty="0">
                <a:latin typeface="Gill Sans MT" panose="020B0502020104020203" pitchFamily="34" charset="0"/>
                <a:hlinkClick r:id="rId2"/>
              </a:rPr>
              <a:t>meghanne.bearden@maricopa.gov</a:t>
            </a:r>
            <a:endParaRPr lang="en-US" sz="2800" dirty="0">
              <a:latin typeface="Gill Sans MT" panose="020B0502020104020203" pitchFamily="34" charset="0"/>
            </a:endParaRPr>
          </a:p>
          <a:p>
            <a:r>
              <a:rPr lang="en-US" sz="2800" dirty="0">
                <a:latin typeface="Gill Sans MT" panose="020B0502020104020203" pitchFamily="34" charset="0"/>
              </a:rPr>
              <a:t>Phone: 602-359-6861</a:t>
            </a:r>
          </a:p>
        </p:txBody>
      </p:sp>
    </p:spTree>
    <p:extLst>
      <p:ext uri="{BB962C8B-B14F-4D97-AF65-F5344CB8AC3E}">
        <p14:creationId xmlns:p14="http://schemas.microsoft.com/office/powerpoint/2010/main" val="818689983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D307F0-5B9C-4738-9DFB-C474FD9541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References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6D4F7F3-15DF-4B71-98EE-6370BEAA7E1B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52400" y="1447800"/>
            <a:ext cx="8839200" cy="4648200"/>
          </a:xfrm>
        </p:spPr>
        <p:txBody>
          <a:bodyPr>
            <a:normAutofit fontScale="92500" lnSpcReduction="20000"/>
          </a:bodyPr>
          <a:lstStyle/>
          <a:p>
            <a:endParaRPr lang="en-US" sz="1200" dirty="0"/>
          </a:p>
          <a:p>
            <a:r>
              <a:rPr lang="en-US" sz="1300" dirty="0">
                <a:latin typeface="Gill Sans MT" panose="020B0502020104020203" pitchFamily="34" charset="0"/>
              </a:rPr>
              <a:t>Agriculture Improvement Act of 2018, H.R. 2. 115</a:t>
            </a:r>
            <a:r>
              <a:rPr lang="en-US" sz="1300" baseline="30000" dirty="0">
                <a:latin typeface="Gill Sans MT" panose="020B0502020104020203" pitchFamily="34" charset="0"/>
              </a:rPr>
              <a:t>th</a:t>
            </a:r>
            <a:r>
              <a:rPr lang="en-US" sz="1300" dirty="0">
                <a:latin typeface="Gill Sans MT" panose="020B0502020104020203" pitchFamily="34" charset="0"/>
              </a:rPr>
              <a:t> Cong. (2018) Retrieved from </a:t>
            </a:r>
            <a:r>
              <a:rPr lang="en-US" sz="1300" dirty="0">
                <a:latin typeface="Gill Sans MT" panose="020B0502020104020203" pitchFamily="34" charset="0"/>
                <a:hlinkClick r:id="rId2"/>
              </a:rPr>
              <a:t>https://www.congress.gov/115/plaws/publ334/PLAW-115publ334.pdf</a:t>
            </a:r>
            <a:r>
              <a:rPr lang="en-US" sz="1300" dirty="0">
                <a:latin typeface="Gill Sans MT" panose="020B0502020104020203" pitchFamily="34" charset="0"/>
              </a:rPr>
              <a:t>. </a:t>
            </a:r>
          </a:p>
          <a:p>
            <a:endParaRPr lang="en-US" sz="1300" dirty="0">
              <a:latin typeface="Gill Sans MT" panose="020B0502020104020203" pitchFamily="34" charset="0"/>
            </a:endParaRPr>
          </a:p>
          <a:p>
            <a:r>
              <a:rPr lang="en-US" sz="1300" dirty="0">
                <a:latin typeface="Gill Sans MT" panose="020B0502020104020203" pitchFamily="34" charset="0"/>
              </a:rPr>
              <a:t>Arizona Health Zone. (2019). Strategies for Direct Education. Retrieved from </a:t>
            </a:r>
            <a:r>
              <a:rPr lang="en-US" sz="1300" dirty="0">
                <a:latin typeface="Gill Sans MT" panose="020B0502020104020203" pitchFamily="34" charset="0"/>
                <a:hlinkClick r:id="rId3"/>
              </a:rPr>
              <a:t>https://www.azhealthzone.org/collaborators/resources/direct-education</a:t>
            </a:r>
            <a:r>
              <a:rPr lang="en-US" sz="1300" dirty="0">
                <a:latin typeface="Gill Sans MT" panose="020B0502020104020203" pitchFamily="34" charset="0"/>
              </a:rPr>
              <a:t>.  </a:t>
            </a:r>
          </a:p>
          <a:p>
            <a:endParaRPr lang="en-US" sz="1300" dirty="0">
              <a:latin typeface="Gill Sans MT" panose="020B0502020104020203" pitchFamily="34" charset="0"/>
            </a:endParaRPr>
          </a:p>
          <a:p>
            <a:r>
              <a:rPr lang="en-US" sz="1300" dirty="0">
                <a:latin typeface="Gill Sans MT" panose="020B0502020104020203" pitchFamily="34" charset="0"/>
              </a:rPr>
              <a:t>Arizona Health Zone. (2019). Strategies for Early Childhood Development. Retrieved from </a:t>
            </a:r>
            <a:r>
              <a:rPr lang="en-US" sz="1300" dirty="0">
                <a:latin typeface="Gill Sans MT" panose="020B0502020104020203" pitchFamily="34" charset="0"/>
                <a:hlinkClick r:id="rId4"/>
              </a:rPr>
              <a:t>https://www.azhealthzone.org/collaborators/resources/early-childhood-development</a:t>
            </a:r>
            <a:r>
              <a:rPr lang="en-US" sz="1300" dirty="0">
                <a:latin typeface="Gill Sans MT" panose="020B0502020104020203" pitchFamily="34" charset="0"/>
              </a:rPr>
              <a:t>. </a:t>
            </a:r>
          </a:p>
          <a:p>
            <a:endParaRPr lang="en-US" sz="1300" dirty="0">
              <a:latin typeface="Gill Sans MT" panose="020B0502020104020203" pitchFamily="34" charset="0"/>
            </a:endParaRPr>
          </a:p>
          <a:p>
            <a:r>
              <a:rPr lang="en-US" sz="1300" dirty="0">
                <a:latin typeface="Gill Sans MT" panose="020B0502020104020203" pitchFamily="34" charset="0"/>
              </a:rPr>
              <a:t>Arizona Health Zone. (2019). Strategies for Food Systems. Retrieved from </a:t>
            </a:r>
            <a:r>
              <a:rPr lang="en-US" sz="1300" dirty="0">
                <a:latin typeface="Gill Sans MT" panose="020B0502020104020203" pitchFamily="34" charset="0"/>
                <a:hlinkClick r:id="rId5"/>
              </a:rPr>
              <a:t>https://www.azhealthzone.org/collaborators/resources/food-systems</a:t>
            </a:r>
            <a:r>
              <a:rPr lang="en-US" sz="1300" dirty="0">
                <a:latin typeface="Gill Sans MT" panose="020B0502020104020203" pitchFamily="34" charset="0"/>
              </a:rPr>
              <a:t>.</a:t>
            </a:r>
          </a:p>
          <a:p>
            <a:endParaRPr lang="en-US" sz="1300" dirty="0">
              <a:latin typeface="Gill Sans MT" panose="020B0502020104020203" pitchFamily="34" charset="0"/>
            </a:endParaRPr>
          </a:p>
          <a:p>
            <a:r>
              <a:rPr lang="en-US" sz="1300" dirty="0">
                <a:latin typeface="Gill Sans MT" panose="020B0502020104020203" pitchFamily="34" charset="0"/>
              </a:rPr>
              <a:t>Arizona Health Zone. (2019). Strategies for School Health. Retrieved from </a:t>
            </a:r>
            <a:r>
              <a:rPr lang="en-US" sz="1300" dirty="0">
                <a:latin typeface="Gill Sans MT" panose="020B0502020104020203" pitchFamily="34" charset="0"/>
                <a:hlinkClick r:id="rId6"/>
              </a:rPr>
              <a:t>https://www.azhealthzone.org/collaborators/resources/school-health</a:t>
            </a:r>
            <a:r>
              <a:rPr lang="en-US" sz="1300" dirty="0">
                <a:latin typeface="Gill Sans MT" panose="020B0502020104020203" pitchFamily="34" charset="0"/>
              </a:rPr>
              <a:t>. </a:t>
            </a:r>
          </a:p>
          <a:p>
            <a:endParaRPr lang="en-US" sz="1300" dirty="0">
              <a:latin typeface="Gill Sans MT" panose="020B0502020104020203" pitchFamily="34" charset="0"/>
            </a:endParaRPr>
          </a:p>
          <a:p>
            <a:r>
              <a:rPr lang="en-US" sz="1300" dirty="0">
                <a:latin typeface="Gill Sans MT" panose="020B0502020104020203" pitchFamily="34" charset="0"/>
              </a:rPr>
              <a:t>Congressional Research Service. (2019). An Introduction to Child Nutrition Reauthorization. Retrieved from </a:t>
            </a:r>
            <a:r>
              <a:rPr lang="en-US" sz="1300" dirty="0">
                <a:latin typeface="Gill Sans MT" panose="020B0502020104020203" pitchFamily="34" charset="0"/>
                <a:hlinkClick r:id="rId7"/>
              </a:rPr>
              <a:t>https://fas.org/sgp/crs/misc/IF10266.pdf</a:t>
            </a:r>
            <a:r>
              <a:rPr lang="en-US" sz="1300" dirty="0">
                <a:latin typeface="Gill Sans MT" panose="020B0502020104020203" pitchFamily="34" charset="0"/>
              </a:rPr>
              <a:t>. </a:t>
            </a:r>
          </a:p>
          <a:p>
            <a:endParaRPr lang="en-US" sz="1300" dirty="0">
              <a:latin typeface="Gill Sans MT" panose="020B0502020104020203" pitchFamily="34" charset="0"/>
            </a:endParaRPr>
          </a:p>
          <a:p>
            <a:r>
              <a:rPr lang="en-US" sz="1300" dirty="0">
                <a:latin typeface="Gill Sans MT" panose="020B0502020104020203" pitchFamily="34" charset="0"/>
              </a:rPr>
              <a:t>Federal Register. (2019). Providing Regulatory Flexibility for Retailers in the Supplemental Nutrition Assistance Program (SNAP). Retrieved from </a:t>
            </a:r>
            <a:r>
              <a:rPr lang="en-US" sz="1300" dirty="0">
                <a:latin typeface="Gill Sans MT" panose="020B0502020104020203" pitchFamily="34" charset="0"/>
                <a:hlinkClick r:id="rId8"/>
              </a:rPr>
              <a:t>https://www.federalregister.gov/documents/2019/04/05/2019-06597/providing-regulatory-flexibility-for-retailers-in-the-supplemental-nutrition-assistance-program-snap</a:t>
            </a:r>
            <a:r>
              <a:rPr lang="en-US" sz="1300" dirty="0">
                <a:latin typeface="Gill Sans MT" panose="020B0502020104020203" pitchFamily="34" charset="0"/>
              </a:rPr>
              <a:t>. </a:t>
            </a:r>
          </a:p>
          <a:p>
            <a:endParaRPr lang="en-US" sz="1300" dirty="0">
              <a:latin typeface="Gill Sans MT" panose="020B0502020104020203" pitchFamily="34" charset="0"/>
            </a:endParaRPr>
          </a:p>
          <a:p>
            <a:r>
              <a:rPr lang="en-US" sz="1300" dirty="0">
                <a:latin typeface="Gill Sans MT" panose="020B0502020104020203" pitchFamily="34" charset="0"/>
              </a:rPr>
              <a:t>Federal Register. (2019). Request for Comment on the Consumer Inflation Measures Produced by Federal Statistical Agencies. Retrieved from </a:t>
            </a:r>
            <a:r>
              <a:rPr lang="en-US" sz="1300" dirty="0">
                <a:latin typeface="Gill Sans MT" panose="020B0502020104020203" pitchFamily="34" charset="0"/>
                <a:hlinkClick r:id="rId9"/>
              </a:rPr>
              <a:t>https://www.federalregister.gov/documents/2019/05/07/2019-09106/request-for-comment-on-the-consumer-inflation-measures-produced-by-federal-statistical-agencies</a:t>
            </a:r>
            <a:r>
              <a:rPr lang="en-US" sz="1300" dirty="0">
                <a:latin typeface="Gill Sans MT" panose="020B0502020104020203" pitchFamily="34" charset="0"/>
              </a:rPr>
              <a:t>. </a:t>
            </a:r>
          </a:p>
          <a:p>
            <a:endParaRPr lang="en-US" sz="1200" dirty="0"/>
          </a:p>
          <a:p>
            <a:endParaRPr lang="en-US" sz="1600" dirty="0"/>
          </a:p>
          <a:p>
            <a:endParaRPr lang="en-US" sz="1000" dirty="0"/>
          </a:p>
        </p:txBody>
      </p:sp>
    </p:spTree>
    <p:extLst>
      <p:ext uri="{BB962C8B-B14F-4D97-AF65-F5344CB8AC3E}">
        <p14:creationId xmlns:p14="http://schemas.microsoft.com/office/powerpoint/2010/main" val="3423734523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D307F0-5B9C-4738-9DFB-C474FD9541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References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6D4F7F3-15DF-4B71-98EE-6370BEAA7E1B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52400" y="1447800"/>
            <a:ext cx="8839200" cy="5105400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endParaRPr lang="en-US" sz="1600" dirty="0"/>
          </a:p>
          <a:p>
            <a:r>
              <a:rPr lang="en-US" sz="1400" dirty="0">
                <a:latin typeface="Gill Sans MT" panose="020B0502020104020203" pitchFamily="34" charset="0"/>
              </a:rPr>
              <a:t>Federal Register. (2019). Revision of Categorical Eligibility in the Supplemental Nutrition Assistance Program (SNAP). Retrieved from </a:t>
            </a:r>
            <a:r>
              <a:rPr lang="en-US" sz="1400" dirty="0">
                <a:latin typeface="Gill Sans MT" panose="020B0502020104020203" pitchFamily="34" charset="0"/>
                <a:hlinkClick r:id="rId2"/>
              </a:rPr>
              <a:t>https://www.federalregister.gov/documents/2019/07/24/2019-15670/revision-of-categorical-eligibility-in-the-supplemental-nutrition-assistance-program-snap</a:t>
            </a:r>
            <a:r>
              <a:rPr lang="en-US" sz="1400" dirty="0">
                <a:latin typeface="Gill Sans MT" panose="020B0502020104020203" pitchFamily="34" charset="0"/>
              </a:rPr>
              <a:t>.</a:t>
            </a:r>
          </a:p>
          <a:p>
            <a:endParaRPr lang="en-US" sz="1400" dirty="0">
              <a:latin typeface="Gill Sans MT" panose="020B0502020104020203" pitchFamily="34" charset="0"/>
            </a:endParaRPr>
          </a:p>
          <a:p>
            <a:r>
              <a:rPr lang="en-US" sz="1400" dirty="0">
                <a:latin typeface="Gill Sans MT" panose="020B0502020104020203" pitchFamily="34" charset="0"/>
              </a:rPr>
              <a:t>Federal Register. (2019). Supplemental Nutrition Assistance Program: Requirements for Able-Bodied Adults Without Dependents. Retrieved from </a:t>
            </a:r>
            <a:r>
              <a:rPr lang="en-US" sz="1400" dirty="0">
                <a:latin typeface="Gill Sans MT" panose="020B0502020104020203" pitchFamily="34" charset="0"/>
                <a:hlinkClick r:id="rId3"/>
              </a:rPr>
              <a:t>https://www.federalregister.gov/documents/2019/02/01/2018-28059/supplemental-nutrition-assistance-program-requirements-for-able-bodied-adults-without-dependents</a:t>
            </a:r>
            <a:r>
              <a:rPr lang="en-US" sz="1400" dirty="0">
                <a:latin typeface="Gill Sans MT" panose="020B0502020104020203" pitchFamily="34" charset="0"/>
              </a:rPr>
              <a:t>. </a:t>
            </a:r>
          </a:p>
          <a:p>
            <a:endParaRPr lang="en-US" sz="1400" dirty="0">
              <a:latin typeface="Gill Sans MT" panose="020B0502020104020203" pitchFamily="34" charset="0"/>
            </a:endParaRPr>
          </a:p>
          <a:p>
            <a:r>
              <a:rPr lang="en-US" sz="1400" dirty="0">
                <a:latin typeface="Gill Sans MT" panose="020B0502020104020203" pitchFamily="34" charset="0"/>
              </a:rPr>
              <a:t>Food Research &amp; Action Center. (2019). Child Nutrition Reauthorization. Retrieved from </a:t>
            </a:r>
            <a:r>
              <a:rPr lang="en-US" sz="1400" dirty="0">
                <a:latin typeface="Gill Sans MT" panose="020B0502020104020203" pitchFamily="34" charset="0"/>
                <a:hlinkClick r:id="rId4"/>
              </a:rPr>
              <a:t>https://www.frac.org/wp-content/uploads/primer-child-nutrition-reauthorization.pdf</a:t>
            </a:r>
            <a:r>
              <a:rPr lang="en-US" sz="1400" dirty="0">
                <a:latin typeface="Gill Sans MT" panose="020B0502020104020203" pitchFamily="34" charset="0"/>
              </a:rPr>
              <a:t>. </a:t>
            </a:r>
          </a:p>
          <a:p>
            <a:endParaRPr lang="en-US" sz="1400" dirty="0">
              <a:latin typeface="Gill Sans MT" panose="020B0502020104020203" pitchFamily="34" charset="0"/>
            </a:endParaRPr>
          </a:p>
          <a:p>
            <a:r>
              <a:rPr lang="en-US" sz="1400" dirty="0">
                <a:latin typeface="Gill Sans MT" panose="020B0502020104020203" pitchFamily="34" charset="0"/>
              </a:rPr>
              <a:t>National Farm to School Network. (2019). Gearing up for Child Nutrition Reauthorization in 2019. Retrieved from </a:t>
            </a:r>
            <a:r>
              <a:rPr lang="en-US" sz="1400" dirty="0">
                <a:latin typeface="Gill Sans MT" panose="020B0502020104020203" pitchFamily="34" charset="0"/>
                <a:hlinkClick r:id="rId5"/>
              </a:rPr>
              <a:t>http://www.farmtoschool.org/news-and-articles/gearing-up-for-child-nutrition-reauthorization-in-2019</a:t>
            </a:r>
            <a:r>
              <a:rPr lang="en-US" sz="1400" dirty="0">
                <a:latin typeface="Gill Sans MT" panose="020B0502020104020203" pitchFamily="34" charset="0"/>
              </a:rPr>
              <a:t>.</a:t>
            </a:r>
          </a:p>
          <a:p>
            <a:endParaRPr lang="en-US" sz="1400" dirty="0">
              <a:latin typeface="Gill Sans MT" panose="020B0502020104020203" pitchFamily="34" charset="0"/>
            </a:endParaRPr>
          </a:p>
          <a:p>
            <a:r>
              <a:rPr lang="en-US" sz="1400" dirty="0" err="1">
                <a:latin typeface="Gill Sans MT" panose="020B0502020104020203" pitchFamily="34" charset="0"/>
              </a:rPr>
              <a:t>PolicyLink</a:t>
            </a:r>
            <a:r>
              <a:rPr lang="en-US" sz="1400" dirty="0">
                <a:latin typeface="Gill Sans MT" panose="020B0502020104020203" pitchFamily="34" charset="0"/>
              </a:rPr>
              <a:t>, Reinvestment Fund and The Food Trust. (2018). Healthy Food Financing Initiative (HFFI) Legislative Summary &amp; Outline. Retrieved from </a:t>
            </a:r>
            <a:r>
              <a:rPr lang="en-US" sz="1400" dirty="0">
                <a:latin typeface="Gill Sans MT" panose="020B0502020104020203" pitchFamily="34" charset="0"/>
                <a:hlinkClick r:id="rId6"/>
              </a:rPr>
              <a:t>https://fudge.house.gov/uploads/HFFI%20Bill%20Summary.pdf</a:t>
            </a:r>
            <a:r>
              <a:rPr lang="en-US" sz="1400" dirty="0">
                <a:latin typeface="Gill Sans MT" panose="020B0502020104020203" pitchFamily="34" charset="0"/>
              </a:rPr>
              <a:t>. </a:t>
            </a:r>
          </a:p>
          <a:p>
            <a:endParaRPr lang="en-US" sz="1400" dirty="0">
              <a:latin typeface="Gill Sans MT" panose="020B0502020104020203" pitchFamily="34" charset="0"/>
            </a:endParaRPr>
          </a:p>
          <a:p>
            <a:r>
              <a:rPr lang="en-US" sz="1400" dirty="0">
                <a:latin typeface="Gill Sans MT" panose="020B0502020104020203" pitchFamily="34" charset="0"/>
              </a:rPr>
              <a:t>USDA Food and Nutrition Service. (n.d.). Senior Farmers’ Market Nutrition Program. Retrieved from </a:t>
            </a:r>
            <a:r>
              <a:rPr lang="en-US" sz="1400" dirty="0">
                <a:latin typeface="Gill Sans MT" panose="020B0502020104020203" pitchFamily="34" charset="0"/>
                <a:hlinkClick r:id="rId7"/>
              </a:rPr>
              <a:t>https://www.fns.usda.gov/sfmnp/senior-farmers-market-nutrition-program</a:t>
            </a:r>
            <a:r>
              <a:rPr lang="en-US" sz="1400" dirty="0">
                <a:latin typeface="Gill Sans MT" panose="020B0502020104020203" pitchFamily="34" charset="0"/>
              </a:rPr>
              <a:t>. </a:t>
            </a:r>
          </a:p>
          <a:p>
            <a:endParaRPr lang="en-US" sz="1400" dirty="0">
              <a:latin typeface="Gill Sans MT" panose="020B0502020104020203" pitchFamily="34" charset="0"/>
            </a:endParaRPr>
          </a:p>
          <a:p>
            <a:r>
              <a:rPr lang="en-US" sz="1400" dirty="0">
                <a:latin typeface="Gill Sans MT" panose="020B0502020104020203" pitchFamily="34" charset="0"/>
              </a:rPr>
              <a:t>USDA National Institute of Food Agriculture. (2019). Gus Schumacher Nutrition Incentive Program (formerly FINI). Retrieved from </a:t>
            </a:r>
            <a:r>
              <a:rPr lang="en-US" sz="1400" dirty="0">
                <a:latin typeface="Gill Sans MT" panose="020B0502020104020203" pitchFamily="34" charset="0"/>
                <a:hlinkClick r:id="rId8"/>
              </a:rPr>
              <a:t>https://nifa.usda.gov/program/gus-schumacher-nutrition-incentive-grant-program</a:t>
            </a:r>
            <a:r>
              <a:rPr lang="en-US" sz="1400" dirty="0">
                <a:latin typeface="Gill Sans MT" panose="020B0502020104020203" pitchFamily="34" charset="0"/>
              </a:rPr>
              <a:t>.</a:t>
            </a:r>
          </a:p>
          <a:p>
            <a:endParaRPr lang="en-US" sz="1000" dirty="0"/>
          </a:p>
          <a:p>
            <a:endParaRPr lang="en-US" sz="1000" dirty="0"/>
          </a:p>
        </p:txBody>
      </p:sp>
    </p:spTree>
    <p:extLst>
      <p:ext uri="{BB962C8B-B14F-4D97-AF65-F5344CB8AC3E}">
        <p14:creationId xmlns:p14="http://schemas.microsoft.com/office/powerpoint/2010/main" val="48745384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3">
            <a:extLst>
              <a:ext uri="{FF2B5EF4-FFF2-40B4-BE49-F238E27FC236}">
                <a16:creationId xmlns:a16="http://schemas.microsoft.com/office/drawing/2014/main" id="{48AD17B0-20AD-4E15-88F3-C576BA14E09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672" b="8091"/>
          <a:stretch/>
        </p:blipFill>
        <p:spPr>
          <a:xfrm>
            <a:off x="514350" y="1600200"/>
            <a:ext cx="8115300" cy="33147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1B471A22-6304-4A9F-A89F-28BC6BCB278D}"/>
              </a:ext>
            </a:extLst>
          </p:cNvPr>
          <p:cNvSpPr txBox="1"/>
          <p:nvPr/>
        </p:nvSpPr>
        <p:spPr>
          <a:xfrm>
            <a:off x="514350" y="533400"/>
            <a:ext cx="794385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>
                <a:latin typeface="Gill Sans MT" panose="020B0502020104020203" pitchFamily="34" charset="0"/>
              </a:rPr>
              <a:t>The Process: Bill to Law</a:t>
            </a:r>
          </a:p>
        </p:txBody>
      </p:sp>
    </p:spTree>
    <p:extLst>
      <p:ext uri="{BB962C8B-B14F-4D97-AF65-F5344CB8AC3E}">
        <p14:creationId xmlns:p14="http://schemas.microsoft.com/office/powerpoint/2010/main" val="2590972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B3AA384-6DF0-4912-928A-1E45B5A6A1D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57199" y="1752600"/>
            <a:ext cx="4023361" cy="4281267"/>
          </a:xfrm>
        </p:spPr>
        <p:txBody>
          <a:bodyPr/>
          <a:lstStyle/>
          <a:p>
            <a:pPr marL="0" indent="0">
              <a:buNone/>
            </a:pPr>
            <a:r>
              <a:rPr lang="en-US" dirty="0">
                <a:solidFill>
                  <a:schemeClr val="tx1"/>
                </a:solidFill>
                <a:latin typeface="Gill Sans MT" panose="020B0502020104020203" pitchFamily="34" charset="0"/>
              </a:rPr>
              <a:t>Title I – Commodities</a:t>
            </a:r>
          </a:p>
          <a:p>
            <a:pPr marL="0" indent="0">
              <a:buNone/>
            </a:pPr>
            <a:r>
              <a:rPr lang="en-US" dirty="0">
                <a:solidFill>
                  <a:schemeClr val="tx1"/>
                </a:solidFill>
                <a:latin typeface="Gill Sans MT" panose="020B0502020104020203" pitchFamily="34" charset="0"/>
              </a:rPr>
              <a:t>Title II – Conservation</a:t>
            </a:r>
          </a:p>
          <a:p>
            <a:pPr marL="0" indent="0">
              <a:buNone/>
            </a:pPr>
            <a:r>
              <a:rPr lang="en-US" dirty="0">
                <a:solidFill>
                  <a:schemeClr val="tx1"/>
                </a:solidFill>
                <a:latin typeface="Gill Sans MT" panose="020B0502020104020203" pitchFamily="34" charset="0"/>
              </a:rPr>
              <a:t>Title III – Trade</a:t>
            </a:r>
          </a:p>
          <a:p>
            <a:pPr marL="0" indent="0">
              <a:buNone/>
            </a:pPr>
            <a:r>
              <a:rPr lang="en-US" dirty="0">
                <a:solidFill>
                  <a:schemeClr val="tx1"/>
                </a:solidFill>
                <a:latin typeface="Gill Sans MT" panose="020B0502020104020203" pitchFamily="34" charset="0"/>
              </a:rPr>
              <a:t>Title IV – Nutrition</a:t>
            </a:r>
          </a:p>
          <a:p>
            <a:pPr marL="0" indent="0">
              <a:buNone/>
            </a:pPr>
            <a:r>
              <a:rPr lang="en-US" dirty="0">
                <a:solidFill>
                  <a:schemeClr val="tx1"/>
                </a:solidFill>
                <a:latin typeface="Gill Sans MT" panose="020B0502020104020203" pitchFamily="34" charset="0"/>
              </a:rPr>
              <a:t>Title V – Credit</a:t>
            </a:r>
          </a:p>
          <a:p>
            <a:pPr marL="0" indent="0">
              <a:buNone/>
            </a:pPr>
            <a:r>
              <a:rPr lang="en-US" dirty="0">
                <a:solidFill>
                  <a:schemeClr val="tx1"/>
                </a:solidFill>
                <a:latin typeface="Gill Sans MT" panose="020B0502020104020203" pitchFamily="34" charset="0"/>
              </a:rPr>
              <a:t>Title VI – Rural Development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C2F3B8E-7B8E-4D6B-8BC1-6B19015A81D3}"/>
              </a:ext>
            </a:extLst>
          </p:cNvPr>
          <p:cNvSpPr>
            <a:spLocks noGrp="1"/>
          </p:cNvSpPr>
          <p:nvPr>
            <p:ph sz="half" idx="10"/>
          </p:nvPr>
        </p:nvSpPr>
        <p:spPr>
          <a:xfrm>
            <a:off x="4678682" y="1766665"/>
            <a:ext cx="4023361" cy="4267202"/>
          </a:xfrm>
        </p:spPr>
        <p:txBody>
          <a:bodyPr/>
          <a:lstStyle/>
          <a:p>
            <a:pPr marL="0" indent="0">
              <a:buNone/>
            </a:pPr>
            <a:r>
              <a:rPr lang="en-US" dirty="0">
                <a:solidFill>
                  <a:schemeClr val="tx1"/>
                </a:solidFill>
                <a:latin typeface="Gill Sans MT" panose="020B0502020104020203" pitchFamily="34" charset="0"/>
              </a:rPr>
              <a:t>Title VII – Research, Extension, and Related Matters</a:t>
            </a:r>
          </a:p>
          <a:p>
            <a:pPr marL="0" indent="0">
              <a:buNone/>
            </a:pPr>
            <a:r>
              <a:rPr lang="en-US" dirty="0">
                <a:solidFill>
                  <a:schemeClr val="tx1"/>
                </a:solidFill>
                <a:latin typeface="Gill Sans MT" panose="020B0502020104020203" pitchFamily="34" charset="0"/>
              </a:rPr>
              <a:t>Title VIII – Forestry</a:t>
            </a:r>
          </a:p>
          <a:p>
            <a:pPr marL="0" indent="0">
              <a:buNone/>
            </a:pPr>
            <a:r>
              <a:rPr lang="en-US" dirty="0">
                <a:solidFill>
                  <a:schemeClr val="tx1"/>
                </a:solidFill>
                <a:latin typeface="Gill Sans MT" panose="020B0502020104020203" pitchFamily="34" charset="0"/>
              </a:rPr>
              <a:t>Title IX – Energy</a:t>
            </a:r>
          </a:p>
          <a:p>
            <a:pPr marL="0" indent="0">
              <a:buNone/>
            </a:pPr>
            <a:r>
              <a:rPr lang="en-US" dirty="0">
                <a:solidFill>
                  <a:schemeClr val="tx1"/>
                </a:solidFill>
                <a:latin typeface="Gill Sans MT" panose="020B0502020104020203" pitchFamily="34" charset="0"/>
              </a:rPr>
              <a:t>Title X – Horticulture</a:t>
            </a:r>
          </a:p>
          <a:p>
            <a:pPr marL="0" indent="0">
              <a:buNone/>
            </a:pPr>
            <a:r>
              <a:rPr lang="en-US" dirty="0">
                <a:solidFill>
                  <a:schemeClr val="tx1"/>
                </a:solidFill>
                <a:latin typeface="Gill Sans MT" panose="020B0502020104020203" pitchFamily="34" charset="0"/>
              </a:rPr>
              <a:t>Title XI – Crop Insurance </a:t>
            </a:r>
          </a:p>
          <a:p>
            <a:pPr marL="0" indent="0">
              <a:buNone/>
            </a:pPr>
            <a:r>
              <a:rPr lang="en-US" dirty="0">
                <a:solidFill>
                  <a:schemeClr val="tx1"/>
                </a:solidFill>
                <a:latin typeface="Gill Sans MT" panose="020B0502020104020203" pitchFamily="34" charset="0"/>
              </a:rPr>
              <a:t>Title XII – Miscellaneous </a:t>
            </a:r>
          </a:p>
          <a:p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46CAE97-D4A1-4820-889E-649B731EE122}"/>
              </a:ext>
            </a:extLst>
          </p:cNvPr>
          <p:cNvSpPr txBox="1"/>
          <p:nvPr/>
        </p:nvSpPr>
        <p:spPr>
          <a:xfrm>
            <a:off x="514350" y="533400"/>
            <a:ext cx="794385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>
                <a:latin typeface="Gill Sans MT" panose="020B0502020104020203" pitchFamily="34" charset="0"/>
              </a:rPr>
              <a:t>What’s in Farm Bill 2018?</a:t>
            </a:r>
          </a:p>
        </p:txBody>
      </p:sp>
    </p:spTree>
    <p:extLst>
      <p:ext uri="{BB962C8B-B14F-4D97-AF65-F5344CB8AC3E}">
        <p14:creationId xmlns:p14="http://schemas.microsoft.com/office/powerpoint/2010/main" val="394876947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F3CC8A80-89EF-4D04-B35C-39E373E86BB8}"/>
              </a:ext>
            </a:extLst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F362F5F9-9004-4A93-A3C9-717E8545ECE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68895" y="4376005"/>
            <a:ext cx="3406210" cy="1348560"/>
          </a:xfrm>
          <a:prstGeom prst="rect">
            <a:avLst/>
          </a:prstGeom>
        </p:spPr>
      </p:pic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766270F4-01E4-4D88-9405-799191770A55}"/>
              </a:ext>
            </a:extLst>
          </p:cNvPr>
          <p:cNvCxnSpPr>
            <a:cxnSpLocks/>
          </p:cNvCxnSpPr>
          <p:nvPr/>
        </p:nvCxnSpPr>
        <p:spPr>
          <a:xfrm>
            <a:off x="4560277" y="2823571"/>
            <a:ext cx="0" cy="1210858"/>
          </a:xfrm>
          <a:prstGeom prst="straightConnector1">
            <a:avLst/>
          </a:prstGeom>
          <a:ln w="762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F0C1F5C4-5694-451E-B072-5FB70B696C9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5138" y="1330140"/>
            <a:ext cx="3133723" cy="11518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76435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1A0FA440-6728-447E-A729-5FDA6E907473}"/>
              </a:ext>
            </a:extLst>
          </p:cNvPr>
          <p:cNvSpPr txBox="1"/>
          <p:nvPr/>
        </p:nvSpPr>
        <p:spPr>
          <a:xfrm>
            <a:off x="600075" y="838200"/>
            <a:ext cx="794385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 dirty="0">
                <a:latin typeface="Gill Sans MT" panose="020B0502020104020203" pitchFamily="34" charset="0"/>
              </a:rPr>
              <a:t>Strategy 16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1E3254E-F7AB-4DEB-87CF-0935FD1A2321}"/>
              </a:ext>
            </a:extLst>
          </p:cNvPr>
          <p:cNvSpPr txBox="1"/>
          <p:nvPr/>
        </p:nvSpPr>
        <p:spPr>
          <a:xfrm>
            <a:off x="409575" y="1853863"/>
            <a:ext cx="8324850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latin typeface="Gill Sans MT" panose="020B0502020104020203" pitchFamily="34" charset="0"/>
              </a:rPr>
              <a:t>Provide evidence-based healthy eating and active living education in support of policy, systems, and environmental change strategies to eligible audiences </a:t>
            </a:r>
          </a:p>
          <a:p>
            <a:pPr algn="ctr"/>
            <a:r>
              <a:rPr lang="en-US" sz="3600" dirty="0">
                <a:latin typeface="Gill Sans MT" panose="020B0502020104020203" pitchFamily="34" charset="0"/>
              </a:rPr>
              <a:t>in eligible community sites to promote consumption of healthy foods and beverages and active lifestyles.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B0EA6C3-65D1-4C3E-8CCB-EFA7B79D3651}"/>
              </a:ext>
            </a:extLst>
          </p:cNvPr>
          <p:cNvSpPr txBox="1"/>
          <p:nvPr/>
        </p:nvSpPr>
        <p:spPr>
          <a:xfrm>
            <a:off x="-2628" y="53369"/>
            <a:ext cx="16002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latin typeface="Gill Sans MT" panose="020B0502020104020203" pitchFamily="34" charset="0"/>
              </a:rPr>
              <a:t>Direct Education</a:t>
            </a:r>
          </a:p>
        </p:txBody>
      </p:sp>
    </p:spTree>
    <p:extLst>
      <p:ext uri="{BB962C8B-B14F-4D97-AF65-F5344CB8AC3E}">
        <p14:creationId xmlns:p14="http://schemas.microsoft.com/office/powerpoint/2010/main" val="205563868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28F4F531-88FE-49E0-8ECC-0D5EF6091544}"/>
              </a:ext>
            </a:extLst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48178E8-924C-4FA3-A0DE-A68AAE4D789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88620"/>
            <a:ext cx="9144000" cy="608076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DC309A5F-A3EB-42B1-956D-994BF8958E8C}"/>
              </a:ext>
            </a:extLst>
          </p:cNvPr>
          <p:cNvSpPr/>
          <p:nvPr/>
        </p:nvSpPr>
        <p:spPr>
          <a:xfrm>
            <a:off x="874513" y="5648027"/>
            <a:ext cx="7394973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60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Gill Sans MT" panose="020B0502020104020203" pitchFamily="34" charset="0"/>
              </a:rPr>
              <a:t>Nutrition Education</a:t>
            </a:r>
            <a:endParaRPr lang="en-US" sz="60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86112560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47383C17-80B0-44BB-BA34-45A60A242A4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829406">
            <a:off x="648700" y="268013"/>
            <a:ext cx="1095250" cy="488951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767D602F-4D87-477A-804C-33B8A2549D6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527837">
            <a:off x="5638670" y="2847078"/>
            <a:ext cx="2023807" cy="262063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2BAA6B75-BA51-4D7D-9BA7-D5683F359D3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655803">
            <a:off x="662446" y="622399"/>
            <a:ext cx="2180596" cy="2545443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86998B36-EA18-4893-AAE7-C6D11AE095A5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574" y="3203576"/>
            <a:ext cx="2023807" cy="262063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66909ABA-5449-440F-AE40-81611A304E1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6921" y="281343"/>
            <a:ext cx="4379571" cy="2153289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4D66C335-B7C1-4941-8C54-CFC03FBB91C0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2840" y="3633283"/>
            <a:ext cx="3341173" cy="226463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890381597"/>
      </p:ext>
    </p:extLst>
  </p:cSld>
  <p:clrMapOvr>
    <a:masterClrMapping/>
  </p:clrMapOvr>
</p:sld>
</file>

<file path=ppt/theme/theme1.xml><?xml version="1.0" encoding="utf-8"?>
<a:theme xmlns:a="http://schemas.openxmlformats.org/drawingml/2006/main" name="MCDPH - Master">
  <a:themeElements>
    <a:clrScheme name="MCDPH">
      <a:dk1>
        <a:sysClr val="windowText" lastClr="000000"/>
      </a:dk1>
      <a:lt1>
        <a:sysClr val="window" lastClr="FFFFFF"/>
      </a:lt1>
      <a:dk2>
        <a:srgbClr val="FF9900"/>
      </a:dk2>
      <a:lt2>
        <a:srgbClr val="244061"/>
      </a:lt2>
      <a:accent1>
        <a:srgbClr val="8EBCFF"/>
      </a:accent1>
      <a:accent2>
        <a:srgbClr val="80FFE8"/>
      </a:accent2>
      <a:accent3>
        <a:srgbClr val="000000"/>
      </a:accent3>
      <a:accent4>
        <a:srgbClr val="8EBCFF"/>
      </a:accent4>
      <a:accent5>
        <a:srgbClr val="80FFE8"/>
      </a:accent5>
      <a:accent6>
        <a:srgbClr val="000000"/>
      </a:accent6>
      <a:hlink>
        <a:srgbClr val="0000FF"/>
      </a:hlink>
      <a:folHlink>
        <a:srgbClr val="800080"/>
      </a:folHlink>
    </a:clrScheme>
    <a:fontScheme name="MCDPH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PH Green-Blue Updated</Template>
  <TotalTime>4453</TotalTime>
  <Words>974</Words>
  <Application>Microsoft Office PowerPoint</Application>
  <PresentationFormat>On-screen Show (4:3)</PresentationFormat>
  <Paragraphs>132</Paragraphs>
  <Slides>39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39</vt:i4>
      </vt:variant>
    </vt:vector>
  </HeadingPairs>
  <TitlesOfParts>
    <vt:vector size="46" baseType="lpstr">
      <vt:lpstr>Arial</vt:lpstr>
      <vt:lpstr>Calibri</vt:lpstr>
      <vt:lpstr>Franklin Gothic Demi</vt:lpstr>
      <vt:lpstr>Gill Sans MT</vt:lpstr>
      <vt:lpstr>Verdana</vt:lpstr>
      <vt:lpstr>Wingdings</vt:lpstr>
      <vt:lpstr>MCDPH - Master</vt:lpstr>
      <vt:lpstr>From DC to AZ: How federal policies impact our community</vt:lpstr>
      <vt:lpstr>Presentation Snapshot</vt:lpstr>
      <vt:lpstr>Farm Bill 2018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Child Nutrition Reauthorization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Federal Rulemaking</vt:lpstr>
      <vt:lpstr>PowerPoint Presentation</vt:lpstr>
      <vt:lpstr>Contact Information </vt:lpstr>
      <vt:lpstr>References</vt:lpstr>
      <vt:lpstr>References</vt:lpstr>
    </vt:vector>
  </TitlesOfParts>
  <Company>Maricopa County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Frieda Pollack</dc:creator>
  <cp:lastModifiedBy>Meghanne Bearden (PHS)</cp:lastModifiedBy>
  <cp:revision>141</cp:revision>
  <dcterms:created xsi:type="dcterms:W3CDTF">2015-10-06T22:48:45Z</dcterms:created>
  <dcterms:modified xsi:type="dcterms:W3CDTF">2019-10-09T00:55:45Z</dcterms:modified>
</cp:coreProperties>
</file>