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4"/>
  </p:notesMasterIdLst>
  <p:handoutMasterIdLst>
    <p:handoutMasterId r:id="rId15"/>
  </p:handoutMasterIdLst>
  <p:sldIdLst>
    <p:sldId id="462" r:id="rId2"/>
    <p:sldId id="468" r:id="rId3"/>
    <p:sldId id="470" r:id="rId4"/>
    <p:sldId id="471" r:id="rId5"/>
    <p:sldId id="472" r:id="rId6"/>
    <p:sldId id="483" r:id="rId7"/>
    <p:sldId id="473" r:id="rId8"/>
    <p:sldId id="482" r:id="rId9"/>
    <p:sldId id="480" r:id="rId10"/>
    <p:sldId id="477" r:id="rId11"/>
    <p:sldId id="484" r:id="rId12"/>
    <p:sldId id="485" r:id="rId13"/>
  </p:sldIdLst>
  <p:sldSz cx="9144000" cy="5143500" type="screen16x9"/>
  <p:notesSz cx="6881813" cy="9296400"/>
  <p:defaultTextStyle>
    <a:defPPr>
      <a:defRPr lang="en-US"/>
    </a:defPPr>
    <a:lvl1pPr algn="ctr" rtl="0" fontAlgn="base">
      <a:spcBef>
        <a:spcPct val="0"/>
      </a:spcBef>
      <a:spcAft>
        <a:spcPct val="0"/>
      </a:spcAft>
      <a:defRPr sz="4200" kern="1200">
        <a:solidFill>
          <a:srgbClr val="000000"/>
        </a:solidFill>
        <a:latin typeface="Gill Sans" charset="0"/>
        <a:ea typeface="ヒラギノ角ゴ ProN W3" charset="0"/>
        <a:cs typeface="ヒラギノ角ゴ ProN W3" charset="0"/>
        <a:sym typeface="Gill Sans" charset="0"/>
      </a:defRPr>
    </a:lvl1pPr>
    <a:lvl2pPr marL="457200" algn="ctr" rtl="0" fontAlgn="base">
      <a:spcBef>
        <a:spcPct val="0"/>
      </a:spcBef>
      <a:spcAft>
        <a:spcPct val="0"/>
      </a:spcAft>
      <a:defRPr sz="4200" kern="1200">
        <a:solidFill>
          <a:srgbClr val="000000"/>
        </a:solidFill>
        <a:latin typeface="Gill Sans" charset="0"/>
        <a:ea typeface="ヒラギノ角ゴ ProN W3" charset="0"/>
        <a:cs typeface="ヒラギノ角ゴ ProN W3" charset="0"/>
        <a:sym typeface="Gill Sans" charset="0"/>
      </a:defRPr>
    </a:lvl2pPr>
    <a:lvl3pPr marL="914400" algn="ctr" rtl="0" fontAlgn="base">
      <a:spcBef>
        <a:spcPct val="0"/>
      </a:spcBef>
      <a:spcAft>
        <a:spcPct val="0"/>
      </a:spcAft>
      <a:defRPr sz="4200" kern="1200">
        <a:solidFill>
          <a:srgbClr val="000000"/>
        </a:solidFill>
        <a:latin typeface="Gill Sans" charset="0"/>
        <a:ea typeface="ヒラギノ角ゴ ProN W3" charset="0"/>
        <a:cs typeface="ヒラギノ角ゴ ProN W3" charset="0"/>
        <a:sym typeface="Gill Sans" charset="0"/>
      </a:defRPr>
    </a:lvl3pPr>
    <a:lvl4pPr marL="1371600" algn="ctr" rtl="0" fontAlgn="base">
      <a:spcBef>
        <a:spcPct val="0"/>
      </a:spcBef>
      <a:spcAft>
        <a:spcPct val="0"/>
      </a:spcAft>
      <a:defRPr sz="4200" kern="1200">
        <a:solidFill>
          <a:srgbClr val="000000"/>
        </a:solidFill>
        <a:latin typeface="Gill Sans" charset="0"/>
        <a:ea typeface="ヒラギノ角ゴ ProN W3" charset="0"/>
        <a:cs typeface="ヒラギノ角ゴ ProN W3" charset="0"/>
        <a:sym typeface="Gill Sans" charset="0"/>
      </a:defRPr>
    </a:lvl4pPr>
    <a:lvl5pPr marL="1828800" algn="ctr" rtl="0" fontAlgn="base">
      <a:spcBef>
        <a:spcPct val="0"/>
      </a:spcBef>
      <a:spcAft>
        <a:spcPct val="0"/>
      </a:spcAft>
      <a:defRPr sz="4200" kern="1200">
        <a:solidFill>
          <a:srgbClr val="000000"/>
        </a:solidFill>
        <a:latin typeface="Gill Sans" charset="0"/>
        <a:ea typeface="ヒラギノ角ゴ ProN W3" charset="0"/>
        <a:cs typeface="ヒラギノ角ゴ ProN W3" charset="0"/>
        <a:sym typeface="Gill Sans" charset="0"/>
      </a:defRPr>
    </a:lvl5pPr>
    <a:lvl6pPr marL="2286000" algn="l" defTabSz="457200" rtl="0" eaLnBrk="1" latinLnBrk="0" hangingPunct="1">
      <a:defRPr sz="4200" kern="1200">
        <a:solidFill>
          <a:srgbClr val="000000"/>
        </a:solidFill>
        <a:latin typeface="Gill Sans" charset="0"/>
        <a:ea typeface="ヒラギノ角ゴ ProN W3" charset="0"/>
        <a:cs typeface="ヒラギノ角ゴ ProN W3" charset="0"/>
        <a:sym typeface="Gill Sans" charset="0"/>
      </a:defRPr>
    </a:lvl6pPr>
    <a:lvl7pPr marL="2743200" algn="l" defTabSz="457200" rtl="0" eaLnBrk="1" latinLnBrk="0" hangingPunct="1">
      <a:defRPr sz="4200" kern="1200">
        <a:solidFill>
          <a:srgbClr val="000000"/>
        </a:solidFill>
        <a:latin typeface="Gill Sans" charset="0"/>
        <a:ea typeface="ヒラギノ角ゴ ProN W3" charset="0"/>
        <a:cs typeface="ヒラギノ角ゴ ProN W3" charset="0"/>
        <a:sym typeface="Gill Sans" charset="0"/>
      </a:defRPr>
    </a:lvl7pPr>
    <a:lvl8pPr marL="3200400" algn="l" defTabSz="457200" rtl="0" eaLnBrk="1" latinLnBrk="0" hangingPunct="1">
      <a:defRPr sz="4200" kern="1200">
        <a:solidFill>
          <a:srgbClr val="000000"/>
        </a:solidFill>
        <a:latin typeface="Gill Sans" charset="0"/>
        <a:ea typeface="ヒラギノ角ゴ ProN W3" charset="0"/>
        <a:cs typeface="ヒラギノ角ゴ ProN W3" charset="0"/>
        <a:sym typeface="Gill Sans" charset="0"/>
      </a:defRPr>
    </a:lvl8pPr>
    <a:lvl9pPr marL="3657600" algn="l" defTabSz="457200" rtl="0" eaLnBrk="1" latinLnBrk="0" hangingPunct="1">
      <a:defRPr sz="4200" kern="1200">
        <a:solidFill>
          <a:srgbClr val="000000"/>
        </a:solidFill>
        <a:latin typeface="Gill Sans" charset="0"/>
        <a:ea typeface="ヒラギノ角ゴ ProN W3" charset="0"/>
        <a:cs typeface="ヒラギノ角ゴ ProN W3" charset="0"/>
        <a:sym typeface="Gill Sans" charset="0"/>
      </a:defRPr>
    </a:lvl9pPr>
  </p:defaultTextStyle>
  <p:extLst>
    <p:ext uri="{EFAFB233-063F-42B5-8137-9DF3F51BA10A}">
      <p15:sldGuideLst xmlns:p15="http://schemas.microsoft.com/office/powerpoint/2012/main">
        <p15:guide id="1" orient="horz" pos="311">
          <p15:clr>
            <a:srgbClr val="A4A3A4"/>
          </p15:clr>
        </p15:guide>
        <p15:guide id="2" pos="22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cobs, Laurel E - (jacobsl)" initials="JLE-(" lastIdx="1" clrIdx="0">
    <p:extLst>
      <p:ext uri="{19B8F6BF-5375-455C-9EA6-DF929625EA0E}">
        <p15:presenceInfo xmlns:p15="http://schemas.microsoft.com/office/powerpoint/2012/main" userId="Jacobs, Laurel E - (jacobs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E0B34"/>
    <a:srgbClr val="0686EF"/>
    <a:srgbClr val="AB0520"/>
    <a:srgbClr val="0C234B"/>
    <a:srgbClr val="333333"/>
    <a:srgbClr val="C8D9D8"/>
    <a:srgbClr val="6F868D"/>
    <a:srgbClr val="83B1E3"/>
    <a:srgbClr val="FAD7AA"/>
    <a:srgbClr val="8BBEE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683" autoAdjust="0"/>
    <p:restoredTop sz="72644" autoAdjust="0"/>
  </p:normalViewPr>
  <p:slideViewPr>
    <p:cSldViewPr snapToGrid="0">
      <p:cViewPr varScale="1">
        <p:scale>
          <a:sx n="51" d="100"/>
          <a:sy n="51" d="100"/>
        </p:scale>
        <p:origin x="1128" y="21"/>
      </p:cViewPr>
      <p:guideLst>
        <p:guide orient="horz" pos="311"/>
        <p:guide pos="2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673316847873674E-2"/>
          <c:y val="5.5776233739458704E-2"/>
          <c:w val="0.90903420438978988"/>
          <c:h val="0.9113442113442114"/>
        </c:manualLayout>
      </c:layout>
      <c:barChart>
        <c:barDir val="col"/>
        <c:grouping val="clustered"/>
        <c:varyColors val="0"/>
        <c:ser>
          <c:idx val="0"/>
          <c:order val="0"/>
          <c:tx>
            <c:strRef>
              <c:f>'Food Behav'!$C$1</c:f>
              <c:strCache>
                <c:ptCount val="1"/>
                <c:pt idx="0">
                  <c:v>Eat Vegetables</c:v>
                </c:pt>
              </c:strCache>
            </c:strRef>
          </c:tx>
          <c:spPr>
            <a:solidFill>
              <a:srgbClr val="70B865"/>
            </a:solidFill>
            <a:ln>
              <a:solidFill>
                <a:srgbClr val="70B865"/>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'Food Behav'!$A$2:$B$5</c:f>
              <c:multiLvlStrCache>
                <c:ptCount val="4"/>
                <c:lvl>
                  <c:pt idx="0">
                    <c:v>Healthier Behavior</c:v>
                  </c:pt>
                  <c:pt idx="1">
                    <c:v>Less Healthy</c:v>
                  </c:pt>
                  <c:pt idx="2">
                    <c:v>Healthier Behavior</c:v>
                  </c:pt>
                  <c:pt idx="3">
                    <c:v>Less Healthy</c:v>
                  </c:pt>
                </c:lvl>
                <c:lvl>
                  <c:pt idx="0">
                    <c:v>English Speakers</c:v>
                  </c:pt>
                  <c:pt idx="2">
                    <c:v>Spanish Speakers</c:v>
                  </c:pt>
                </c:lvl>
              </c:multiLvlStrCache>
            </c:multiLvlStrRef>
          </c:cat>
          <c:val>
            <c:numRef>
              <c:f>'Food Behav'!$C$2:$C$5</c:f>
              <c:numCache>
                <c:formatCode>General</c:formatCode>
                <c:ptCount val="4"/>
                <c:pt idx="0">
                  <c:v>31</c:v>
                </c:pt>
                <c:pt idx="1">
                  <c:v>-17</c:v>
                </c:pt>
                <c:pt idx="2">
                  <c:v>42</c:v>
                </c:pt>
                <c:pt idx="3">
                  <c:v>-11</c:v>
                </c:pt>
              </c:numCache>
            </c:numRef>
          </c:val>
          <c:extLst>
            <c:ext xmlns:c16="http://schemas.microsoft.com/office/drawing/2014/chart" uri="{C3380CC4-5D6E-409C-BE32-E72D297353CC}">
              <c16:uniqueId val="{00000000-D791-4898-8077-C70951BD0DBA}"/>
            </c:ext>
          </c:extLst>
        </c:ser>
        <c:ser>
          <c:idx val="1"/>
          <c:order val="1"/>
          <c:tx>
            <c:strRef>
              <c:f>'Food Behav'!$D$1</c:f>
              <c:strCache>
                <c:ptCount val="1"/>
                <c:pt idx="0">
                  <c:v>Take Skin Off Chicken</c:v>
                </c:pt>
              </c:strCache>
            </c:strRef>
          </c:tx>
          <c:spPr>
            <a:solidFill>
              <a:srgbClr val="604C79"/>
            </a:solidFill>
            <a:ln>
              <a:solidFill>
                <a:srgbClr val="604C79"/>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'Food Behav'!$A$2:$B$5</c:f>
              <c:multiLvlStrCache>
                <c:ptCount val="4"/>
                <c:lvl>
                  <c:pt idx="0">
                    <c:v>Healthier Behavior</c:v>
                  </c:pt>
                  <c:pt idx="1">
                    <c:v>Less Healthy</c:v>
                  </c:pt>
                  <c:pt idx="2">
                    <c:v>Healthier Behavior</c:v>
                  </c:pt>
                  <c:pt idx="3">
                    <c:v>Less Healthy</c:v>
                  </c:pt>
                </c:lvl>
                <c:lvl>
                  <c:pt idx="0">
                    <c:v>English Speakers</c:v>
                  </c:pt>
                  <c:pt idx="2">
                    <c:v>Spanish Speakers</c:v>
                  </c:pt>
                </c:lvl>
              </c:multiLvlStrCache>
            </c:multiLvlStrRef>
          </c:cat>
          <c:val>
            <c:numRef>
              <c:f>'Food Behav'!$D$2:$D$5</c:f>
              <c:numCache>
                <c:formatCode>General</c:formatCode>
                <c:ptCount val="4"/>
                <c:pt idx="0">
                  <c:v>20</c:v>
                </c:pt>
                <c:pt idx="1">
                  <c:v>-27</c:v>
                </c:pt>
                <c:pt idx="2">
                  <c:v>24</c:v>
                </c:pt>
                <c:pt idx="3">
                  <c:v>-6</c:v>
                </c:pt>
              </c:numCache>
            </c:numRef>
          </c:val>
          <c:extLst>
            <c:ext xmlns:c16="http://schemas.microsoft.com/office/drawing/2014/chart" uri="{C3380CC4-5D6E-409C-BE32-E72D297353CC}">
              <c16:uniqueId val="{00000001-D791-4898-8077-C70951BD0DBA}"/>
            </c:ext>
          </c:extLst>
        </c:ser>
        <c:ser>
          <c:idx val="2"/>
          <c:order val="2"/>
          <c:tx>
            <c:strRef>
              <c:f>'Food Behav'!$E$1</c:f>
              <c:strCache>
                <c:ptCount val="1"/>
                <c:pt idx="0">
                  <c:v>Drink Sugary Drinks</c:v>
                </c:pt>
              </c:strCache>
            </c:strRef>
          </c:tx>
          <c:spPr>
            <a:solidFill>
              <a:srgbClr val="F15960"/>
            </a:solidFill>
            <a:ln>
              <a:solidFill>
                <a:srgbClr val="F15960"/>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'Food Behav'!$A$2:$B$5</c:f>
              <c:multiLvlStrCache>
                <c:ptCount val="4"/>
                <c:lvl>
                  <c:pt idx="0">
                    <c:v>Healthier Behavior</c:v>
                  </c:pt>
                  <c:pt idx="1">
                    <c:v>Less Healthy</c:v>
                  </c:pt>
                  <c:pt idx="2">
                    <c:v>Healthier Behavior</c:v>
                  </c:pt>
                  <c:pt idx="3">
                    <c:v>Less Healthy</c:v>
                  </c:pt>
                </c:lvl>
                <c:lvl>
                  <c:pt idx="0">
                    <c:v>English Speakers</c:v>
                  </c:pt>
                  <c:pt idx="2">
                    <c:v>Spanish Speakers</c:v>
                  </c:pt>
                </c:lvl>
              </c:multiLvlStrCache>
            </c:multiLvlStrRef>
          </c:cat>
          <c:val>
            <c:numRef>
              <c:f>'Food Behav'!$E$2:$E$5</c:f>
              <c:numCache>
                <c:formatCode>General</c:formatCode>
                <c:ptCount val="4"/>
                <c:pt idx="0">
                  <c:v>27</c:v>
                </c:pt>
                <c:pt idx="1">
                  <c:v>-14</c:v>
                </c:pt>
                <c:pt idx="2">
                  <c:v>30</c:v>
                </c:pt>
                <c:pt idx="3">
                  <c:v>-13</c:v>
                </c:pt>
              </c:numCache>
            </c:numRef>
          </c:val>
          <c:extLst>
            <c:ext xmlns:c16="http://schemas.microsoft.com/office/drawing/2014/chart" uri="{C3380CC4-5D6E-409C-BE32-E72D297353CC}">
              <c16:uniqueId val="{00000002-D791-4898-8077-C70951BD0DBA}"/>
            </c:ext>
          </c:extLst>
        </c:ser>
        <c:dLbls>
          <c:showLegendKey val="0"/>
          <c:showVal val="0"/>
          <c:showCatName val="0"/>
          <c:showSerName val="0"/>
          <c:showPercent val="0"/>
          <c:showBubbleSize val="0"/>
        </c:dLbls>
        <c:gapWidth val="219"/>
        <c:overlap val="-27"/>
        <c:axId val="463449279"/>
        <c:axId val="694203007"/>
      </c:barChart>
      <c:catAx>
        <c:axId val="463449279"/>
        <c:scaling>
          <c:orientation val="minMax"/>
        </c:scaling>
        <c:delete val="1"/>
        <c:axPos val="b"/>
        <c:numFmt formatCode="General" sourceLinked="1"/>
        <c:majorTickMark val="none"/>
        <c:minorTickMark val="none"/>
        <c:tickLblPos val="low"/>
        <c:crossAx val="694203007"/>
        <c:crosses val="autoZero"/>
        <c:auto val="1"/>
        <c:lblAlgn val="ctr"/>
        <c:lblOffset val="100"/>
        <c:noMultiLvlLbl val="0"/>
      </c:catAx>
      <c:valAx>
        <c:axId val="69420300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463449279"/>
        <c:crosses val="autoZero"/>
        <c:crossBetween val="between"/>
      </c:valAx>
      <c:spPr>
        <a:noFill/>
        <a:ln>
          <a:noFill/>
        </a:ln>
        <a:effectLst/>
      </c:spPr>
    </c:plotArea>
    <c:plotVisOnly val="1"/>
    <c:dispBlanksAs val="gap"/>
    <c:showDLblsOverMax val="0"/>
  </c:chart>
  <c:spPr>
    <a:solidFill>
      <a:schemeClr val="bg1"/>
    </a:solid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6435"/>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898102" y="0"/>
            <a:ext cx="2982119" cy="466435"/>
          </a:xfrm>
          <a:prstGeom prst="rect">
            <a:avLst/>
          </a:prstGeom>
        </p:spPr>
        <p:txBody>
          <a:bodyPr vert="horz" lIns="92446" tIns="46223" rIns="92446" bIns="46223" rtlCol="0"/>
          <a:lstStyle>
            <a:lvl1pPr algn="r">
              <a:defRPr sz="1200"/>
            </a:lvl1pPr>
          </a:lstStyle>
          <a:p>
            <a:fld id="{859C9A3E-F460-45DD-879E-1240012D7738}" type="datetimeFigureOut">
              <a:rPr lang="en-US" smtClean="0"/>
              <a:t>10/1/2019</a:t>
            </a:fld>
            <a:endParaRPr lang="en-US"/>
          </a:p>
        </p:txBody>
      </p:sp>
      <p:sp>
        <p:nvSpPr>
          <p:cNvPr id="4" name="Footer Placeholder 3"/>
          <p:cNvSpPr>
            <a:spLocks noGrp="1"/>
          </p:cNvSpPr>
          <p:nvPr>
            <p:ph type="ftr" sz="quarter" idx="2"/>
          </p:nvPr>
        </p:nvSpPr>
        <p:spPr>
          <a:xfrm>
            <a:off x="0" y="8829967"/>
            <a:ext cx="2982119" cy="466433"/>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967"/>
            <a:ext cx="2982119" cy="466433"/>
          </a:xfrm>
          <a:prstGeom prst="rect">
            <a:avLst/>
          </a:prstGeom>
        </p:spPr>
        <p:txBody>
          <a:bodyPr vert="horz" lIns="92446" tIns="46223" rIns="92446" bIns="46223" rtlCol="0" anchor="b"/>
          <a:lstStyle>
            <a:lvl1pPr algn="r">
              <a:defRPr sz="1200"/>
            </a:lvl1pPr>
          </a:lstStyle>
          <a:p>
            <a:fld id="{DD2317FD-C80F-499F-B4A1-074E4D8CCC85}" type="slidenum">
              <a:rPr lang="en-US" smtClean="0"/>
              <a:t>‹#›</a:t>
            </a:fld>
            <a:endParaRPr lang="en-US"/>
          </a:p>
        </p:txBody>
      </p:sp>
    </p:spTree>
    <p:extLst>
      <p:ext uri="{BB962C8B-B14F-4D97-AF65-F5344CB8AC3E}">
        <p14:creationId xmlns:p14="http://schemas.microsoft.com/office/powerpoint/2010/main" val="10982258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98102" y="1"/>
            <a:ext cx="2982119" cy="464820"/>
          </a:xfrm>
          <a:prstGeom prst="rect">
            <a:avLst/>
          </a:prstGeom>
        </p:spPr>
        <p:txBody>
          <a:bodyPr vert="horz" lIns="92446" tIns="46223" rIns="92446" bIns="46223" rtlCol="0"/>
          <a:lstStyle>
            <a:lvl1pPr algn="r">
              <a:defRPr sz="1200"/>
            </a:lvl1pPr>
          </a:lstStyle>
          <a:p>
            <a:fld id="{B9E3684C-F081-544B-8C90-A5795DCABDF2}" type="datetimeFigureOut">
              <a:rPr lang="en-US" smtClean="0"/>
              <a:t>10/1/2019</a:t>
            </a:fld>
            <a:endParaRPr lang="en-US"/>
          </a:p>
        </p:txBody>
      </p:sp>
      <p:sp>
        <p:nvSpPr>
          <p:cNvPr id="4" name="Slide Image Placeholder 3"/>
          <p:cNvSpPr>
            <a:spLocks noGrp="1" noRot="1" noChangeAspect="1"/>
          </p:cNvSpPr>
          <p:nvPr>
            <p:ph type="sldImg" idx="2"/>
          </p:nvPr>
        </p:nvSpPr>
        <p:spPr>
          <a:xfrm>
            <a:off x="341313" y="696913"/>
            <a:ext cx="6199187" cy="3487737"/>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8"/>
            <a:ext cx="2982119" cy="464820"/>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8"/>
            <a:ext cx="2982119" cy="464820"/>
          </a:xfrm>
          <a:prstGeom prst="rect">
            <a:avLst/>
          </a:prstGeom>
        </p:spPr>
        <p:txBody>
          <a:bodyPr vert="horz" lIns="92446" tIns="46223" rIns="92446" bIns="46223" rtlCol="0" anchor="b"/>
          <a:lstStyle>
            <a:lvl1pPr algn="r">
              <a:defRPr sz="1200"/>
            </a:lvl1pPr>
          </a:lstStyle>
          <a:p>
            <a:fld id="{F541DD33-2A06-9443-920E-9A8794B89243}" type="slidenum">
              <a:rPr lang="en-US" smtClean="0"/>
              <a:t>‹#›</a:t>
            </a:fld>
            <a:endParaRPr lang="en-US"/>
          </a:p>
        </p:txBody>
      </p:sp>
    </p:spTree>
    <p:extLst>
      <p:ext uri="{BB962C8B-B14F-4D97-AF65-F5344CB8AC3E}">
        <p14:creationId xmlns:p14="http://schemas.microsoft.com/office/powerpoint/2010/main" val="11450248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My name is Laurel</a:t>
            </a:r>
            <a:r>
              <a:rPr lang="en-US" baseline="0" dirty="0"/>
              <a:t> Jacobs and this is Kay Orzech, we are part of the evaluation team for the AZ health zone program, and we wanted to talk with you about some results we found in a recent SNAP-Ed evaluation. We have a short PPT to highlight a few key findings, and then we want to transition into a workshop format about the possible WHYs behind the findings.</a:t>
            </a:r>
            <a:endParaRPr lang="en-US" dirty="0"/>
          </a:p>
        </p:txBody>
      </p:sp>
      <p:sp>
        <p:nvSpPr>
          <p:cNvPr id="4" name="Slide Number Placeholder 3"/>
          <p:cNvSpPr>
            <a:spLocks noGrp="1"/>
          </p:cNvSpPr>
          <p:nvPr>
            <p:ph type="sldNum" sz="quarter" idx="10"/>
          </p:nvPr>
        </p:nvSpPr>
        <p:spPr/>
        <p:txBody>
          <a:bodyPr/>
          <a:lstStyle/>
          <a:p>
            <a:fld id="{F541DD33-2A06-9443-920E-9A8794B89243}" type="slidenum">
              <a:rPr lang="en-US" smtClean="0"/>
              <a:t>1</a:t>
            </a:fld>
            <a:endParaRPr lang="en-US"/>
          </a:p>
        </p:txBody>
      </p:sp>
    </p:spTree>
    <p:extLst>
      <p:ext uri="{BB962C8B-B14F-4D97-AF65-F5344CB8AC3E}">
        <p14:creationId xmlns:p14="http://schemas.microsoft.com/office/powerpoint/2010/main" val="17601821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want to mention</a:t>
            </a:r>
            <a:r>
              <a:rPr lang="en-US" baseline="0" dirty="0"/>
              <a:t> a few other points of interest with the data: one, we did not find significant differences by age, which we wondered might be contributing to the findings, since we had 27% of the sample over the age of 60. </a:t>
            </a:r>
          </a:p>
          <a:p>
            <a:endParaRPr lang="en-US" baseline="0" dirty="0"/>
          </a:p>
          <a:p>
            <a:r>
              <a:rPr lang="en-US" baseline="0" dirty="0"/>
              <a:t>We also didn’t find significant differences by county, which we wanted to check because a majority of the data came from just one county (Maricopa). </a:t>
            </a:r>
          </a:p>
          <a:p>
            <a:endParaRPr lang="en-US" baseline="0" dirty="0"/>
          </a:p>
          <a:p>
            <a:r>
              <a:rPr lang="en-US" baseline="0" dirty="0"/>
              <a:t>We also looked back at data from the year BEFORE this year, to try to ascertain if this current year’s data was a fluke, but in fact, we saw similar results between language groups in 2017 as well.</a:t>
            </a:r>
          </a:p>
          <a:p>
            <a:endParaRPr lang="en-US" baseline="0" dirty="0"/>
          </a:p>
          <a:p>
            <a:r>
              <a:rPr lang="en-US" baseline="0" dirty="0"/>
              <a:t>So where DO we go from here? We want to understand why</a:t>
            </a:r>
            <a:endParaRPr lang="en-US" dirty="0"/>
          </a:p>
        </p:txBody>
      </p:sp>
      <p:sp>
        <p:nvSpPr>
          <p:cNvPr id="4" name="Slide Number Placeholder 3"/>
          <p:cNvSpPr>
            <a:spLocks noGrp="1"/>
          </p:cNvSpPr>
          <p:nvPr>
            <p:ph type="sldNum" sz="quarter" idx="10"/>
          </p:nvPr>
        </p:nvSpPr>
        <p:spPr/>
        <p:txBody>
          <a:bodyPr/>
          <a:lstStyle/>
          <a:p>
            <a:fld id="{F541DD33-2A06-9443-920E-9A8794B89243}" type="slidenum">
              <a:rPr lang="en-US" smtClean="0"/>
              <a:t>10</a:t>
            </a:fld>
            <a:endParaRPr lang="en-US"/>
          </a:p>
        </p:txBody>
      </p:sp>
    </p:spTree>
    <p:extLst>
      <p:ext uri="{BB962C8B-B14F-4D97-AF65-F5344CB8AC3E}">
        <p14:creationId xmlns:p14="http://schemas.microsoft.com/office/powerpoint/2010/main" val="15727503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want to mention</a:t>
            </a:r>
            <a:r>
              <a:rPr lang="en-US" baseline="0" dirty="0"/>
              <a:t> a few other points of interest with the data: one, we did not find significant differences by age, which we wondered might be contributing to the findings, since we had 27% of the sample over the age of 60. </a:t>
            </a:r>
          </a:p>
          <a:p>
            <a:endParaRPr lang="en-US" baseline="0" dirty="0"/>
          </a:p>
          <a:p>
            <a:r>
              <a:rPr lang="en-US" baseline="0" dirty="0"/>
              <a:t>We also didn’t find significant differences by county, which we wanted to check because a majority of the data came from just one county (Maricopa). </a:t>
            </a:r>
          </a:p>
          <a:p>
            <a:endParaRPr lang="en-US" baseline="0" dirty="0"/>
          </a:p>
          <a:p>
            <a:r>
              <a:rPr lang="en-US" baseline="0" dirty="0"/>
              <a:t>We also looked back at data from the year BEFORE this year, to try to ascertain if this current year’s data was a fluke, but in fact, we saw similar results between language groups in 2017 as well.</a:t>
            </a:r>
          </a:p>
          <a:p>
            <a:endParaRPr lang="en-US" baseline="0" dirty="0"/>
          </a:p>
          <a:p>
            <a:r>
              <a:rPr lang="en-US" baseline="0" dirty="0"/>
              <a:t>So where DO we go from here? We want to understand why</a:t>
            </a:r>
            <a:endParaRPr lang="en-US" dirty="0"/>
          </a:p>
        </p:txBody>
      </p:sp>
      <p:sp>
        <p:nvSpPr>
          <p:cNvPr id="4" name="Slide Number Placeholder 3"/>
          <p:cNvSpPr>
            <a:spLocks noGrp="1"/>
          </p:cNvSpPr>
          <p:nvPr>
            <p:ph type="sldNum" sz="quarter" idx="10"/>
          </p:nvPr>
        </p:nvSpPr>
        <p:spPr/>
        <p:txBody>
          <a:bodyPr/>
          <a:lstStyle/>
          <a:p>
            <a:fld id="{F541DD33-2A06-9443-920E-9A8794B89243}" type="slidenum">
              <a:rPr lang="en-US" smtClean="0"/>
              <a:t>11</a:t>
            </a:fld>
            <a:endParaRPr lang="en-US"/>
          </a:p>
        </p:txBody>
      </p:sp>
    </p:spTree>
    <p:extLst>
      <p:ext uri="{BB962C8B-B14F-4D97-AF65-F5344CB8AC3E}">
        <p14:creationId xmlns:p14="http://schemas.microsoft.com/office/powerpoint/2010/main" val="34021910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want to mention</a:t>
            </a:r>
            <a:r>
              <a:rPr lang="en-US" baseline="0" dirty="0"/>
              <a:t> a few other points of interest with the data: one, we did not find significant differences by age, which we wondered might be contributing to the findings, since we had 27% of the sample over the age of 60. </a:t>
            </a:r>
          </a:p>
          <a:p>
            <a:endParaRPr lang="en-US" baseline="0" dirty="0"/>
          </a:p>
          <a:p>
            <a:r>
              <a:rPr lang="en-US" baseline="0" dirty="0"/>
              <a:t>We also didn’t find significant differences by county, which we wanted to check because a majority of the data came from just one county (Maricopa). </a:t>
            </a:r>
          </a:p>
          <a:p>
            <a:endParaRPr lang="en-US" baseline="0" dirty="0"/>
          </a:p>
          <a:p>
            <a:r>
              <a:rPr lang="en-US" baseline="0" dirty="0"/>
              <a:t>We also looked back at data from the year BEFORE this year, to try to ascertain if this current year’s data was a fluke, but in fact, we saw similar results between language groups in 2017 as well.</a:t>
            </a:r>
          </a:p>
          <a:p>
            <a:endParaRPr lang="en-US" baseline="0" dirty="0"/>
          </a:p>
          <a:p>
            <a:r>
              <a:rPr lang="en-US" baseline="0" dirty="0"/>
              <a:t>So where DO we go from here? We want to understand why</a:t>
            </a:r>
            <a:endParaRPr lang="en-US" dirty="0"/>
          </a:p>
        </p:txBody>
      </p:sp>
      <p:sp>
        <p:nvSpPr>
          <p:cNvPr id="4" name="Slide Number Placeholder 3"/>
          <p:cNvSpPr>
            <a:spLocks noGrp="1"/>
          </p:cNvSpPr>
          <p:nvPr>
            <p:ph type="sldNum" sz="quarter" idx="10"/>
          </p:nvPr>
        </p:nvSpPr>
        <p:spPr/>
        <p:txBody>
          <a:bodyPr/>
          <a:lstStyle/>
          <a:p>
            <a:fld id="{F541DD33-2A06-9443-920E-9A8794B89243}" type="slidenum">
              <a:rPr lang="en-US" smtClean="0"/>
              <a:t>12</a:t>
            </a:fld>
            <a:endParaRPr lang="en-US"/>
          </a:p>
        </p:txBody>
      </p:sp>
    </p:spTree>
    <p:extLst>
      <p:ext uri="{BB962C8B-B14F-4D97-AF65-F5344CB8AC3E}">
        <p14:creationId xmlns:p14="http://schemas.microsoft.com/office/powerpoint/2010/main" val="3040005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a little about the SNAP-Ed program</a:t>
            </a:r>
            <a:r>
              <a:rPr lang="en-US" baseline="0" dirty="0"/>
              <a:t>, which is the educational outreach arm of SNAP, formerly known as the food stamp program.</a:t>
            </a:r>
            <a:endParaRPr lang="en-US" dirty="0"/>
          </a:p>
        </p:txBody>
      </p:sp>
      <p:sp>
        <p:nvSpPr>
          <p:cNvPr id="4" name="Slide Number Placeholder 3"/>
          <p:cNvSpPr>
            <a:spLocks noGrp="1"/>
          </p:cNvSpPr>
          <p:nvPr>
            <p:ph type="sldNum" sz="quarter" idx="10"/>
          </p:nvPr>
        </p:nvSpPr>
        <p:spPr/>
        <p:txBody>
          <a:bodyPr/>
          <a:lstStyle/>
          <a:p>
            <a:fld id="{F541DD33-2A06-9443-920E-9A8794B89243}" type="slidenum">
              <a:rPr lang="en-US" smtClean="0"/>
              <a:t>2</a:t>
            </a:fld>
            <a:endParaRPr lang="en-US"/>
          </a:p>
        </p:txBody>
      </p:sp>
    </p:spTree>
    <p:extLst>
      <p:ext uri="{BB962C8B-B14F-4D97-AF65-F5344CB8AC3E}">
        <p14:creationId xmlns:p14="http://schemas.microsoft.com/office/powerpoint/2010/main" val="388468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41DD33-2A06-9443-920E-9A8794B89243}" type="slidenum">
              <a:rPr lang="en-US" smtClean="0"/>
              <a:t>3</a:t>
            </a:fld>
            <a:endParaRPr lang="en-US"/>
          </a:p>
        </p:txBody>
      </p:sp>
    </p:spTree>
    <p:extLst>
      <p:ext uri="{BB962C8B-B14F-4D97-AF65-F5344CB8AC3E}">
        <p14:creationId xmlns:p14="http://schemas.microsoft.com/office/powerpoint/2010/main" val="35001464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41DD33-2A06-9443-920E-9A8794B89243}" type="slidenum">
              <a:rPr lang="en-US" smtClean="0"/>
              <a:t>4</a:t>
            </a:fld>
            <a:endParaRPr lang="en-US"/>
          </a:p>
        </p:txBody>
      </p:sp>
    </p:spTree>
    <p:extLst>
      <p:ext uri="{BB962C8B-B14F-4D97-AF65-F5344CB8AC3E}">
        <p14:creationId xmlns:p14="http://schemas.microsoft.com/office/powerpoint/2010/main" val="22549917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local SNAP-Ed programs had many more participants than that, but only those who attended the first session and the last session to complete a pre and post survey were matched for this evaluation. </a:t>
            </a:r>
          </a:p>
          <a:p>
            <a:endParaRPr lang="en-US" baseline="0" dirty="0"/>
          </a:p>
          <a:p>
            <a:r>
              <a:rPr lang="en-US" baseline="0" dirty="0"/>
              <a:t>Majority of participants were between 30-49, with a substantial proportion also over the age of 60. Most of our Spanish speaking participants came from Maricopa and Sta Cruz counties, while English speakers came from all over.</a:t>
            </a:r>
          </a:p>
          <a:p>
            <a:endParaRPr lang="en-US" baseline="0" dirty="0"/>
          </a:p>
          <a:p>
            <a:r>
              <a:rPr lang="en-US" baseline="0" dirty="0"/>
              <a:t>The next slide I want to show you describes some of the differences we found between English and Spanish respondents, which tended to track with ethnicity in this evaluation, but not entirely. By this I mean that some respondents who identified as Hispanic completed surveys in English. So in these next slides, keep in mind that we are describing those who completed surveys by language, not by ethnicity.</a:t>
            </a:r>
          </a:p>
          <a:p>
            <a:endParaRPr lang="en-US" baseline="0" dirty="0"/>
          </a:p>
        </p:txBody>
      </p:sp>
      <p:sp>
        <p:nvSpPr>
          <p:cNvPr id="4" name="Slide Number Placeholder 3"/>
          <p:cNvSpPr>
            <a:spLocks noGrp="1"/>
          </p:cNvSpPr>
          <p:nvPr>
            <p:ph type="sldNum" sz="quarter" idx="10"/>
          </p:nvPr>
        </p:nvSpPr>
        <p:spPr/>
        <p:txBody>
          <a:bodyPr/>
          <a:lstStyle/>
          <a:p>
            <a:fld id="{F541DD33-2A06-9443-920E-9A8794B89243}" type="slidenum">
              <a:rPr lang="en-US" smtClean="0"/>
              <a:t>5</a:t>
            </a:fld>
            <a:endParaRPr lang="en-US"/>
          </a:p>
        </p:txBody>
      </p:sp>
    </p:spTree>
    <p:extLst>
      <p:ext uri="{BB962C8B-B14F-4D97-AF65-F5344CB8AC3E}">
        <p14:creationId xmlns:p14="http://schemas.microsoft.com/office/powerpoint/2010/main" val="26459343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41DD33-2A06-9443-920E-9A8794B89243}" type="slidenum">
              <a:rPr lang="en-US" smtClean="0"/>
              <a:t>6</a:t>
            </a:fld>
            <a:endParaRPr lang="en-US"/>
          </a:p>
        </p:txBody>
      </p:sp>
    </p:spTree>
    <p:extLst>
      <p:ext uri="{BB962C8B-B14F-4D97-AF65-F5344CB8AC3E}">
        <p14:creationId xmlns:p14="http://schemas.microsoft.com/office/powerpoint/2010/main" val="28621110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a:t>
            </a:r>
            <a:r>
              <a:rPr lang="en-US" baseline="0" dirty="0"/>
              <a:t> here in this slide we have the average number of PA minutes on a representative day, either vigorous or moderate, for English respondents and for Spanish respondents. What we can see first off is that Spanish respondents reported more initial PA – before they received the lesson series, at PRE, compared to those who completed surveys in English. </a:t>
            </a:r>
          </a:p>
          <a:p>
            <a:endParaRPr lang="en-US" baseline="0" dirty="0"/>
          </a:p>
          <a:p>
            <a:r>
              <a:rPr lang="en-US" baseline="0" dirty="0"/>
              <a:t>After participating in the lesson series, Spanish respondents also reported increasing their PA minutes more than English respondents, for both moderate and vigorous.</a:t>
            </a:r>
            <a:endParaRPr lang="en-US" dirty="0"/>
          </a:p>
        </p:txBody>
      </p:sp>
      <p:sp>
        <p:nvSpPr>
          <p:cNvPr id="4" name="Slide Number Placeholder 3"/>
          <p:cNvSpPr>
            <a:spLocks noGrp="1"/>
          </p:cNvSpPr>
          <p:nvPr>
            <p:ph type="sldNum" sz="quarter" idx="10"/>
          </p:nvPr>
        </p:nvSpPr>
        <p:spPr/>
        <p:txBody>
          <a:bodyPr/>
          <a:lstStyle/>
          <a:p>
            <a:fld id="{F541DD33-2A06-9443-920E-9A8794B89243}" type="slidenum">
              <a:rPr lang="en-US" smtClean="0"/>
              <a:t>7</a:t>
            </a:fld>
            <a:endParaRPr lang="en-US"/>
          </a:p>
        </p:txBody>
      </p:sp>
    </p:spTree>
    <p:extLst>
      <p:ext uri="{BB962C8B-B14F-4D97-AF65-F5344CB8AC3E}">
        <p14:creationId xmlns:p14="http://schemas.microsoft.com/office/powerpoint/2010/main" val="42300928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41DD33-2A06-9443-920E-9A8794B89243}" type="slidenum">
              <a:rPr lang="en-US" smtClean="0"/>
              <a:t>8</a:t>
            </a:fld>
            <a:endParaRPr lang="en-US"/>
          </a:p>
        </p:txBody>
      </p:sp>
    </p:spTree>
    <p:extLst>
      <p:ext uri="{BB962C8B-B14F-4D97-AF65-F5344CB8AC3E}">
        <p14:creationId xmlns:p14="http://schemas.microsoft.com/office/powerpoint/2010/main" val="34476876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additional</a:t>
            </a:r>
            <a:r>
              <a:rPr lang="en-US" baseline="0" dirty="0"/>
              <a:t> </a:t>
            </a:r>
            <a:r>
              <a:rPr lang="en-US" dirty="0"/>
              <a:t>results we found</a:t>
            </a:r>
            <a:r>
              <a:rPr lang="en-US" baseline="0" dirty="0"/>
              <a:t> in reported food behaviors.</a:t>
            </a:r>
          </a:p>
          <a:p>
            <a:endParaRPr lang="en-US" baseline="0" dirty="0"/>
          </a:p>
          <a:p>
            <a:r>
              <a:rPr lang="en-US" dirty="0"/>
              <a:t>Here’s the percentage of English respondents who improved their nutrition behaviors (on the left), and the percentage of Spanish speakers who improved (on the right) by POST.</a:t>
            </a:r>
          </a:p>
          <a:p>
            <a:endParaRPr lang="en-US" dirty="0"/>
          </a:p>
          <a:p>
            <a:r>
              <a:rPr lang="en-US" dirty="0"/>
              <a:t>And with the blue fly-ins, here are the percentage of English respondents who reported less healthy behaviors by post (on the left) and the percentage of Spanish speakers who reported less healthy behaviors, compared to what they reported at PRE.</a:t>
            </a:r>
          </a:p>
          <a:p>
            <a:endParaRPr lang="en-US" dirty="0"/>
          </a:p>
          <a:p>
            <a:r>
              <a:rPr lang="en-US" dirty="0"/>
              <a:t>Among </a:t>
            </a:r>
            <a:r>
              <a:rPr lang="en-US" dirty="0">
                <a:solidFill>
                  <a:schemeClr val="bg1"/>
                </a:solidFill>
              </a:rPr>
              <a:t>Spanish speakers, there was significant improvement for vegetables, lean protein, and sugary drinks </a:t>
            </a:r>
          </a:p>
          <a:p>
            <a:endParaRPr lang="en-US" dirty="0">
              <a:solidFill>
                <a:schemeClr val="bg1"/>
              </a:solidFill>
            </a:endParaRPr>
          </a:p>
          <a:p>
            <a:r>
              <a:rPr lang="en-US" dirty="0">
                <a:solidFill>
                  <a:schemeClr val="bg1"/>
                </a:solidFill>
              </a:rPr>
              <a:t>But among English speakers, there was no significant change</a:t>
            </a:r>
            <a:endParaRPr lang="en-US" sz="800" dirty="0">
              <a:solidFill>
                <a:schemeClr val="bg1"/>
              </a:solidFill>
              <a:latin typeface="Times New Roman"/>
            </a:endParaRPr>
          </a:p>
          <a:p>
            <a:endParaRPr lang="en-US" dirty="0"/>
          </a:p>
          <a:p>
            <a:endParaRPr lang="en-US" dirty="0"/>
          </a:p>
        </p:txBody>
      </p:sp>
      <p:sp>
        <p:nvSpPr>
          <p:cNvPr id="4" name="Slide Number Placeholder 3"/>
          <p:cNvSpPr>
            <a:spLocks noGrp="1"/>
          </p:cNvSpPr>
          <p:nvPr>
            <p:ph type="sldNum" sz="quarter" idx="10"/>
          </p:nvPr>
        </p:nvSpPr>
        <p:spPr/>
        <p:txBody>
          <a:bodyPr/>
          <a:lstStyle/>
          <a:p>
            <a:fld id="{F541DD33-2A06-9443-920E-9A8794B89243}" type="slidenum">
              <a:rPr lang="en-US" smtClean="0"/>
              <a:t>9</a:t>
            </a:fld>
            <a:endParaRPr lang="en-US"/>
          </a:p>
        </p:txBody>
      </p:sp>
    </p:spTree>
    <p:extLst>
      <p:ext uri="{BB962C8B-B14F-4D97-AF65-F5344CB8AC3E}">
        <p14:creationId xmlns:p14="http://schemas.microsoft.com/office/powerpoint/2010/main" val="15973679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1153206"/>
            <a:ext cx="7772400" cy="1101725"/>
          </a:xfrm>
        </p:spPr>
        <p:txBody>
          <a:bodyPr/>
          <a:lstStyle>
            <a:lvl1pPr>
              <a:defRPr baseline="0"/>
            </a:lvl1pPr>
          </a:lstStyle>
          <a:p>
            <a:r>
              <a:rPr lang="en-US" dirty="0"/>
              <a:t>SAMPLE TITLE</a:t>
            </a:r>
          </a:p>
        </p:txBody>
      </p:sp>
      <p:sp>
        <p:nvSpPr>
          <p:cNvPr id="3" name="Subtitle 2"/>
          <p:cNvSpPr>
            <a:spLocks noGrp="1"/>
          </p:cNvSpPr>
          <p:nvPr>
            <p:ph type="subTitle" idx="1" hasCustomPrompt="1"/>
          </p:nvPr>
        </p:nvSpPr>
        <p:spPr>
          <a:xfrm>
            <a:off x="1371600" y="2431336"/>
            <a:ext cx="6400800" cy="828662"/>
          </a:xfrm>
        </p:spPr>
        <p:txBody>
          <a:bodyPr/>
          <a:lstStyle>
            <a:lvl1pPr marL="0" indent="0" algn="ctr">
              <a:buNone/>
              <a:defRPr sz="2000" baseline="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Sample text or subtitle</a:t>
            </a:r>
          </a:p>
        </p:txBody>
      </p:sp>
      <p:sp>
        <p:nvSpPr>
          <p:cNvPr id="4" name="Text Box 3"/>
          <p:cNvSpPr txBox="1">
            <a:spLocks noGrp="1" noChangeArrowheads="1"/>
          </p:cNvSpPr>
          <p:nvPr>
            <p:ph type="sldNum" sz="quarter" idx="10"/>
          </p:nvPr>
        </p:nvSpPr>
        <p:spPr>
          <a:ln/>
        </p:spPr>
        <p:txBody>
          <a:bodyPr/>
          <a:lstStyle>
            <a:lvl1pPr>
              <a:defRPr/>
            </a:lvl1pPr>
          </a:lstStyle>
          <a:p>
            <a:pPr>
              <a:defRPr/>
            </a:pPr>
            <a:fld id="{DA48CD09-1EE7-8745-AB3C-21E7A359E5F3}" type="slidenum">
              <a:rPr lang="en-US"/>
              <a:pPr>
                <a:defRPr/>
              </a:pPr>
              <a:t>‹#›</a:t>
            </a:fld>
            <a:endParaRPr lang="en-US"/>
          </a:p>
        </p:txBody>
      </p:sp>
      <p:pic>
        <p:nvPicPr>
          <p:cNvPr id="5" name="Picture 4" title="The University of Arizona"/>
          <p:cNvPicPr>
            <a:picLocks noChangeAspect="1"/>
          </p:cNvPicPr>
          <p:nvPr userDrawn="1"/>
        </p:nvPicPr>
        <p:blipFill>
          <a:blip r:embed="rId2"/>
          <a:stretch>
            <a:fillRect/>
          </a:stretch>
        </p:blipFill>
        <p:spPr>
          <a:xfrm>
            <a:off x="3446813" y="4015014"/>
            <a:ext cx="2256972" cy="1128486"/>
          </a:xfrm>
          <a:prstGeom prst="rect">
            <a:avLst/>
          </a:prstGeom>
        </p:spPr>
      </p:pic>
      <p:pic>
        <p:nvPicPr>
          <p:cNvPr id="6" name="Picture 5" descr="triangles_2.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268724" y="989547"/>
            <a:ext cx="606552" cy="82296"/>
          </a:xfrm>
          <a:prstGeom prst="rect">
            <a:avLst/>
          </a:prstGeom>
        </p:spPr>
      </p:pic>
    </p:spTree>
    <p:extLst>
      <p:ext uri="{BB962C8B-B14F-4D97-AF65-F5344CB8AC3E}">
        <p14:creationId xmlns:p14="http://schemas.microsoft.com/office/powerpoint/2010/main" val="409063611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ulleted Slide">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23131D21-4A4F-034C-896A-AD009F94F6BB}" type="slidenum">
              <a:rPr lang="en-US" smtClean="0"/>
              <a:t>‹#›</a:t>
            </a:fld>
            <a:endParaRPr lang="en-US"/>
          </a:p>
        </p:txBody>
      </p:sp>
      <p:sp>
        <p:nvSpPr>
          <p:cNvPr id="10" name="Title 1"/>
          <p:cNvSpPr>
            <a:spLocks noGrp="1"/>
          </p:cNvSpPr>
          <p:nvPr>
            <p:ph type="title" hasCustomPrompt="1"/>
          </p:nvPr>
        </p:nvSpPr>
        <p:spPr>
          <a:xfrm>
            <a:off x="685291" y="0"/>
            <a:ext cx="7772400" cy="1103313"/>
          </a:xfrm>
        </p:spPr>
        <p:txBody>
          <a:bodyPr/>
          <a:lstStyle>
            <a:lvl1pPr>
              <a:defRPr sz="2000" baseline="0">
                <a:solidFill>
                  <a:srgbClr val="C8D9D8"/>
                </a:solidFill>
              </a:defRPr>
            </a:lvl1pPr>
          </a:lstStyle>
          <a:p>
            <a:r>
              <a:rPr lang="en-US" dirty="0"/>
              <a:t>SAMPLE HEADER</a:t>
            </a:r>
          </a:p>
        </p:txBody>
      </p:sp>
      <p:pic>
        <p:nvPicPr>
          <p:cNvPr id="11" name="Picture 10" descr="triangles_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0800000">
            <a:off x="4322390" y="896597"/>
            <a:ext cx="440054" cy="59706"/>
          </a:xfrm>
          <a:prstGeom prst="rect">
            <a:avLst/>
          </a:prstGeom>
        </p:spPr>
      </p:pic>
      <p:pic>
        <p:nvPicPr>
          <p:cNvPr id="12" name="Picture 11" descr="triangles_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22390" y="196091"/>
            <a:ext cx="440054" cy="59706"/>
          </a:xfrm>
          <a:prstGeom prst="rect">
            <a:avLst/>
          </a:prstGeom>
        </p:spPr>
      </p:pic>
      <p:sp>
        <p:nvSpPr>
          <p:cNvPr id="13" name="Text Placeholder 2"/>
          <p:cNvSpPr>
            <a:spLocks noGrp="1"/>
          </p:cNvSpPr>
          <p:nvPr>
            <p:ph idx="1"/>
          </p:nvPr>
        </p:nvSpPr>
        <p:spPr>
          <a:xfrm>
            <a:off x="765443" y="1713986"/>
            <a:ext cx="3599264" cy="2971732"/>
          </a:xfrm>
          <a:prstGeom prst="rect">
            <a:avLst/>
          </a:prstGeom>
        </p:spPr>
        <p:txBody>
          <a:bodyPr vert="horz" lIns="91440" tIns="45720" rIns="91440" bIns="45720" rtlCol="0">
            <a:normAutofit/>
          </a:bodyPr>
          <a:lstStyle>
            <a:lvl1pPr algn="l">
              <a:defRPr/>
            </a:lvl1pPr>
            <a:lvl2pPr algn="l">
              <a:defRPr/>
            </a:lvl2pPr>
            <a:lvl3pPr algn="l">
              <a:defRPr/>
            </a:lvl3pPr>
            <a:lvl4pPr algn="l">
              <a:defRPr/>
            </a:lvl4pPr>
            <a:lvl5pPr algn="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2"/>
          <p:cNvSpPr>
            <a:spLocks noGrp="1"/>
          </p:cNvSpPr>
          <p:nvPr>
            <p:ph idx="13"/>
          </p:nvPr>
        </p:nvSpPr>
        <p:spPr>
          <a:xfrm>
            <a:off x="4723271" y="1713986"/>
            <a:ext cx="3599264" cy="2971732"/>
          </a:xfrm>
          <a:prstGeom prst="rect">
            <a:avLst/>
          </a:prstGeom>
        </p:spPr>
        <p:txBody>
          <a:bodyPr vert="horz" lIns="91440" tIns="45720" rIns="91440" bIns="45720" rtlCol="0">
            <a:normAutofit/>
          </a:bodyPr>
          <a:lstStyle>
            <a:lvl1pPr algn="l">
              <a:defRPr/>
            </a:lvl1pPr>
            <a:lvl2pPr algn="l">
              <a:defRPr/>
            </a:lvl2pPr>
            <a:lvl3pPr algn="l">
              <a:defRPr/>
            </a:lvl3pPr>
            <a:lvl4pPr algn="l">
              <a:defRPr/>
            </a:lvl4pPr>
            <a:lvl5pPr algn="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8216821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aragraph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5291" y="0"/>
            <a:ext cx="7772400" cy="1103313"/>
          </a:xfrm>
        </p:spPr>
        <p:txBody>
          <a:bodyPr/>
          <a:lstStyle>
            <a:lvl1pPr>
              <a:defRPr sz="2000" baseline="0">
                <a:solidFill>
                  <a:srgbClr val="C8D9D8"/>
                </a:solidFill>
              </a:defRPr>
            </a:lvl1pPr>
          </a:lstStyle>
          <a:p>
            <a:r>
              <a:rPr lang="en-US" dirty="0"/>
              <a:t>SAMPLE HEADER</a:t>
            </a:r>
          </a:p>
        </p:txBody>
      </p:sp>
      <p:sp>
        <p:nvSpPr>
          <p:cNvPr id="5" name="Text Box 3"/>
          <p:cNvSpPr txBox="1">
            <a:spLocks noGrp="1" noChangeArrowheads="1"/>
          </p:cNvSpPr>
          <p:nvPr>
            <p:ph type="sldNum" sz="quarter" idx="10"/>
          </p:nvPr>
        </p:nvSpPr>
        <p:spPr>
          <a:ln/>
        </p:spPr>
        <p:txBody>
          <a:bodyPr/>
          <a:lstStyle>
            <a:lvl1pPr>
              <a:defRPr/>
            </a:lvl1pPr>
          </a:lstStyle>
          <a:p>
            <a:pPr>
              <a:defRPr/>
            </a:pPr>
            <a:fld id="{58B17539-672D-2847-B799-9A2A8D95C747}" type="slidenum">
              <a:rPr lang="en-US"/>
              <a:pPr>
                <a:defRPr/>
              </a:pPr>
              <a:t>‹#›</a:t>
            </a:fld>
            <a:endParaRPr lang="en-US"/>
          </a:p>
        </p:txBody>
      </p:sp>
      <p:pic>
        <p:nvPicPr>
          <p:cNvPr id="8" name="Picture 7" descr="triangles_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0800000">
            <a:off x="4322390" y="896597"/>
            <a:ext cx="440054" cy="59706"/>
          </a:xfrm>
          <a:prstGeom prst="rect">
            <a:avLst/>
          </a:prstGeom>
        </p:spPr>
      </p:pic>
      <p:pic>
        <p:nvPicPr>
          <p:cNvPr id="11" name="Picture 10" descr="triangles_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22390" y="196091"/>
            <a:ext cx="440054" cy="59706"/>
          </a:xfrm>
          <a:prstGeom prst="rect">
            <a:avLst/>
          </a:prstGeom>
        </p:spPr>
      </p:pic>
      <p:sp>
        <p:nvSpPr>
          <p:cNvPr id="14" name="Text Placeholder 2"/>
          <p:cNvSpPr>
            <a:spLocks noGrp="1"/>
          </p:cNvSpPr>
          <p:nvPr>
            <p:ph idx="11" hasCustomPrompt="1"/>
          </p:nvPr>
        </p:nvSpPr>
        <p:spPr>
          <a:xfrm>
            <a:off x="930172" y="1817064"/>
            <a:ext cx="3845859" cy="353163"/>
          </a:xfrm>
          <a:prstGeom prst="rect">
            <a:avLst/>
          </a:prstGeom>
        </p:spPr>
        <p:txBody>
          <a:bodyPr vert="horz" lIns="91440" tIns="45720" rIns="91440" bIns="45720" rtlCol="0">
            <a:normAutofit/>
          </a:bodyPr>
          <a:lstStyle>
            <a:lvl1pPr marL="0" marR="0" indent="0" algn="l" defTabSz="914400" rtl="0" eaLnBrk="0" fontAlgn="base" latinLnBrk="0" hangingPunct="0">
              <a:lnSpc>
                <a:spcPct val="100000"/>
              </a:lnSpc>
              <a:spcBef>
                <a:spcPts val="800"/>
              </a:spcBef>
              <a:spcAft>
                <a:spcPct val="0"/>
              </a:spcAft>
              <a:buClrTx/>
              <a:buSzTx/>
              <a:buFontTx/>
              <a:buNone/>
              <a:tabLst/>
              <a:defRPr sz="1800" b="0" i="0">
                <a:solidFill>
                  <a:srgbClr val="C8D9D8"/>
                </a:solidFill>
              </a:defRPr>
            </a:lvl1pPr>
          </a:lstStyle>
          <a:p>
            <a:pPr marL="0" marR="0" lvl="0" indent="0" algn="l" defTabSz="914400" rtl="0" eaLnBrk="0" fontAlgn="base" latinLnBrk="0" hangingPunct="0">
              <a:lnSpc>
                <a:spcPct val="100000"/>
              </a:lnSpc>
              <a:spcBef>
                <a:spcPts val="800"/>
              </a:spcBef>
              <a:spcAft>
                <a:spcPct val="0"/>
              </a:spcAft>
              <a:buClrTx/>
              <a:buSzTx/>
              <a:buFontTx/>
              <a:buNone/>
              <a:tabLst/>
              <a:defRPr/>
            </a:pPr>
            <a:r>
              <a:rPr lang="en-US" dirty="0"/>
              <a:t>PARAGRAPH TITLE</a:t>
            </a:r>
          </a:p>
        </p:txBody>
      </p:sp>
      <p:sp>
        <p:nvSpPr>
          <p:cNvPr id="9" name="Text Placeholder 2"/>
          <p:cNvSpPr>
            <a:spLocks noGrp="1"/>
          </p:cNvSpPr>
          <p:nvPr>
            <p:ph idx="1" hasCustomPrompt="1"/>
          </p:nvPr>
        </p:nvSpPr>
        <p:spPr>
          <a:xfrm>
            <a:off x="950387" y="2157897"/>
            <a:ext cx="3845859" cy="1418046"/>
          </a:xfrm>
          <a:prstGeom prst="rect">
            <a:avLst/>
          </a:prstGeom>
        </p:spPr>
        <p:txBody>
          <a:bodyPr vert="horz" lIns="91440" tIns="45720" rIns="91440" bIns="45720" rtlCol="0">
            <a:normAutofit/>
          </a:bodyPr>
          <a:lstStyle>
            <a:lvl1pPr marL="0" marR="0" indent="0" algn="l" defTabSz="914400" rtl="0" eaLnBrk="0" fontAlgn="base" latinLnBrk="0" hangingPunct="0">
              <a:lnSpc>
                <a:spcPct val="100000"/>
              </a:lnSpc>
              <a:spcBef>
                <a:spcPts val="800"/>
              </a:spcBef>
              <a:spcAft>
                <a:spcPct val="0"/>
              </a:spcAft>
              <a:buClrTx/>
              <a:buSzTx/>
              <a:buFontTx/>
              <a:buNone/>
              <a:tabLst/>
              <a:defRPr sz="1400" b="0" i="0"/>
            </a:lvl1pPr>
          </a:lstStyle>
          <a:p>
            <a:pPr marL="0" marR="0" lvl="0" indent="0" algn="l" defTabSz="914400" rtl="0" eaLnBrk="0" fontAlgn="base" latinLnBrk="0" hangingPunct="0">
              <a:lnSpc>
                <a:spcPct val="100000"/>
              </a:lnSpc>
              <a:spcBef>
                <a:spcPts val="800"/>
              </a:spcBef>
              <a:spcAft>
                <a:spcPct val="0"/>
              </a:spcAft>
              <a:buClrTx/>
              <a:buSzTx/>
              <a:buFontTx/>
              <a:buNone/>
              <a:tabLst/>
              <a:defRPr/>
            </a:pPr>
            <a:r>
              <a:rPr lang="en-US" dirty="0"/>
              <a:t>Sample Basic Paragraph.</a:t>
            </a:r>
            <a:r>
              <a:rPr lang="en-US" baseline="0" dirty="0"/>
              <a:t> </a:t>
            </a:r>
            <a:r>
              <a:rPr lang="en-US" dirty="0"/>
              <a:t>This is what the text would look</a:t>
            </a:r>
            <a:r>
              <a:rPr lang="en-US" baseline="0" dirty="0"/>
              <a:t> like in a paragraph. This is what the text would look like in a paragraph. This is what the text would look like.</a:t>
            </a:r>
            <a:endParaRPr lang="en-US" dirty="0"/>
          </a:p>
          <a:p>
            <a:pPr lvl="0"/>
            <a:endParaRPr lang="en-US" dirty="0"/>
          </a:p>
        </p:txBody>
      </p:sp>
    </p:spTree>
    <p:extLst>
      <p:ext uri="{BB962C8B-B14F-4D97-AF65-F5344CB8AC3E}">
        <p14:creationId xmlns:p14="http://schemas.microsoft.com/office/powerpoint/2010/main" val="1389436310"/>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Paragraph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23131D21-4A4F-034C-896A-AD009F94F6BB}" type="slidenum">
              <a:rPr lang="en-US" smtClean="0"/>
              <a:t>‹#›</a:t>
            </a:fld>
            <a:endParaRPr lang="en-US"/>
          </a:p>
        </p:txBody>
      </p:sp>
      <p:sp>
        <p:nvSpPr>
          <p:cNvPr id="9" name="Title 1"/>
          <p:cNvSpPr>
            <a:spLocks noGrp="1"/>
          </p:cNvSpPr>
          <p:nvPr>
            <p:ph type="title" hasCustomPrompt="1"/>
          </p:nvPr>
        </p:nvSpPr>
        <p:spPr>
          <a:xfrm>
            <a:off x="685291" y="0"/>
            <a:ext cx="7772400" cy="1103313"/>
          </a:xfrm>
        </p:spPr>
        <p:txBody>
          <a:bodyPr/>
          <a:lstStyle>
            <a:lvl1pPr>
              <a:defRPr sz="2000" baseline="0">
                <a:solidFill>
                  <a:srgbClr val="C8D9D8"/>
                </a:solidFill>
              </a:defRPr>
            </a:lvl1pPr>
          </a:lstStyle>
          <a:p>
            <a:r>
              <a:rPr lang="en-US" dirty="0"/>
              <a:t>SAMPLE HEADER</a:t>
            </a:r>
          </a:p>
        </p:txBody>
      </p:sp>
      <p:pic>
        <p:nvPicPr>
          <p:cNvPr id="10" name="Picture 9" descr="triangles_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0800000">
            <a:off x="4322390" y="896597"/>
            <a:ext cx="440054" cy="59706"/>
          </a:xfrm>
          <a:prstGeom prst="rect">
            <a:avLst/>
          </a:prstGeom>
        </p:spPr>
      </p:pic>
      <p:pic>
        <p:nvPicPr>
          <p:cNvPr id="11" name="Picture 10" descr="triangles_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22390" y="196091"/>
            <a:ext cx="440054" cy="59706"/>
          </a:xfrm>
          <a:prstGeom prst="rect">
            <a:avLst/>
          </a:prstGeom>
        </p:spPr>
      </p:pic>
      <p:sp>
        <p:nvSpPr>
          <p:cNvPr id="12" name="Text Placeholder 2"/>
          <p:cNvSpPr>
            <a:spLocks noGrp="1"/>
          </p:cNvSpPr>
          <p:nvPr>
            <p:ph idx="1" hasCustomPrompt="1"/>
          </p:nvPr>
        </p:nvSpPr>
        <p:spPr>
          <a:xfrm>
            <a:off x="987377" y="1664663"/>
            <a:ext cx="3377331" cy="2929562"/>
          </a:xfrm>
          <a:prstGeom prst="rect">
            <a:avLst/>
          </a:prstGeom>
        </p:spPr>
        <p:txBody>
          <a:bodyPr vert="horz" lIns="91440" tIns="45720" rIns="91440" bIns="45720" rtlCol="0">
            <a:normAutofit/>
          </a:bodyPr>
          <a:lstStyle>
            <a:lvl1pPr marL="0" marR="0" indent="0" algn="l" defTabSz="914400" rtl="0" eaLnBrk="0" fontAlgn="base" latinLnBrk="0" hangingPunct="0">
              <a:lnSpc>
                <a:spcPct val="100000"/>
              </a:lnSpc>
              <a:spcBef>
                <a:spcPts val="800"/>
              </a:spcBef>
              <a:spcAft>
                <a:spcPct val="0"/>
              </a:spcAft>
              <a:buClrTx/>
              <a:buSzTx/>
              <a:buFontTx/>
              <a:buNone/>
              <a:tabLst/>
              <a:defRPr/>
            </a:lvl1pPr>
          </a:lstStyle>
          <a:p>
            <a:pPr marL="0" marR="0" lvl="0" indent="0" algn="l" defTabSz="914400" rtl="0" eaLnBrk="0" fontAlgn="base" latinLnBrk="0" hangingPunct="0">
              <a:lnSpc>
                <a:spcPct val="100000"/>
              </a:lnSpc>
              <a:spcBef>
                <a:spcPts val="800"/>
              </a:spcBef>
              <a:spcAft>
                <a:spcPct val="0"/>
              </a:spcAft>
              <a:buClrTx/>
              <a:buSzTx/>
              <a:buFontTx/>
              <a:buNone/>
              <a:tabLst/>
              <a:defRPr/>
            </a:pPr>
            <a:r>
              <a:rPr lang="en-US" dirty="0"/>
              <a:t>Sample Basic Paragraph.</a:t>
            </a:r>
            <a:r>
              <a:rPr lang="en-US" baseline="0" dirty="0"/>
              <a:t> </a:t>
            </a:r>
            <a:r>
              <a:rPr lang="en-US" dirty="0"/>
              <a:t>This is what the text would look</a:t>
            </a:r>
            <a:r>
              <a:rPr lang="en-US" baseline="0" dirty="0"/>
              <a:t> like in a paragraph. This is what the text would look like in a paragraph. This is what the text would look like.</a:t>
            </a:r>
            <a:endParaRPr lang="en-US" dirty="0"/>
          </a:p>
          <a:p>
            <a:pPr lvl="0"/>
            <a:endParaRPr lang="en-US" dirty="0"/>
          </a:p>
        </p:txBody>
      </p:sp>
      <p:sp>
        <p:nvSpPr>
          <p:cNvPr id="15" name="Text Placeholder 2"/>
          <p:cNvSpPr>
            <a:spLocks noGrp="1"/>
          </p:cNvSpPr>
          <p:nvPr>
            <p:ph idx="13" hasCustomPrompt="1"/>
          </p:nvPr>
        </p:nvSpPr>
        <p:spPr>
          <a:xfrm>
            <a:off x="4772589" y="1664663"/>
            <a:ext cx="3377331" cy="2929562"/>
          </a:xfrm>
          <a:prstGeom prst="rect">
            <a:avLst/>
          </a:prstGeom>
        </p:spPr>
        <p:txBody>
          <a:bodyPr vert="horz" lIns="91440" tIns="45720" rIns="91440" bIns="45720" rtlCol="0">
            <a:normAutofit/>
          </a:bodyPr>
          <a:lstStyle>
            <a:lvl1pPr marL="0" marR="0" indent="0" algn="l" defTabSz="914400" rtl="0" eaLnBrk="0" fontAlgn="base" latinLnBrk="0" hangingPunct="0">
              <a:lnSpc>
                <a:spcPct val="100000"/>
              </a:lnSpc>
              <a:spcBef>
                <a:spcPts val="800"/>
              </a:spcBef>
              <a:spcAft>
                <a:spcPct val="0"/>
              </a:spcAft>
              <a:buClrTx/>
              <a:buSzTx/>
              <a:buFontTx/>
              <a:buNone/>
              <a:tabLst/>
              <a:defRPr/>
            </a:lvl1pPr>
          </a:lstStyle>
          <a:p>
            <a:pPr marL="0" marR="0" lvl="0" indent="0" algn="l" defTabSz="914400" rtl="0" eaLnBrk="0" fontAlgn="base" latinLnBrk="0" hangingPunct="0">
              <a:lnSpc>
                <a:spcPct val="100000"/>
              </a:lnSpc>
              <a:spcBef>
                <a:spcPts val="800"/>
              </a:spcBef>
              <a:spcAft>
                <a:spcPct val="0"/>
              </a:spcAft>
              <a:buClrTx/>
              <a:buSzTx/>
              <a:buFontTx/>
              <a:buNone/>
              <a:tabLst/>
              <a:defRPr/>
            </a:pPr>
            <a:r>
              <a:rPr lang="en-US" dirty="0"/>
              <a:t>Sample Basic Paragraph.</a:t>
            </a:r>
            <a:r>
              <a:rPr lang="en-US" baseline="0" dirty="0"/>
              <a:t> </a:t>
            </a:r>
            <a:r>
              <a:rPr lang="en-US" dirty="0"/>
              <a:t>This is what the text would look</a:t>
            </a:r>
            <a:r>
              <a:rPr lang="en-US" baseline="0" dirty="0"/>
              <a:t> like in a paragraph. This is what the text would look like in a paragraph. This is what the text would look like.</a:t>
            </a:r>
            <a:endParaRPr lang="en-US" dirty="0"/>
          </a:p>
          <a:p>
            <a:pPr lvl="0"/>
            <a:endParaRPr lang="en-US" dirty="0"/>
          </a:p>
        </p:txBody>
      </p:sp>
    </p:spTree>
    <p:extLst>
      <p:ext uri="{BB962C8B-B14F-4D97-AF65-F5344CB8AC3E}">
        <p14:creationId xmlns:p14="http://schemas.microsoft.com/office/powerpoint/2010/main" val="294929315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Statement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1598613"/>
            <a:ext cx="7772400" cy="1101725"/>
          </a:xfrm>
        </p:spPr>
        <p:txBody>
          <a:bodyPr/>
          <a:lstStyle>
            <a:lvl1pPr>
              <a:defRPr sz="3400" b="0" i="0" baseline="0">
                <a:latin typeface="Times New Roman"/>
              </a:defRPr>
            </a:lvl1pPr>
          </a:lstStyle>
          <a:p>
            <a:r>
              <a:rPr lang="en-US" dirty="0"/>
              <a:t>STATEMENT PARAGRAPH</a:t>
            </a:r>
          </a:p>
        </p:txBody>
      </p:sp>
      <p:sp>
        <p:nvSpPr>
          <p:cNvPr id="3" name="Subtitle 2"/>
          <p:cNvSpPr>
            <a:spLocks noGrp="1"/>
          </p:cNvSpPr>
          <p:nvPr>
            <p:ph type="subTitle" idx="1" hasCustomPrompt="1"/>
          </p:nvPr>
        </p:nvSpPr>
        <p:spPr>
          <a:xfrm>
            <a:off x="1371600" y="2803672"/>
            <a:ext cx="6400800" cy="1314450"/>
          </a:xfrm>
        </p:spPr>
        <p:txBody>
          <a:bodyPr/>
          <a:lstStyle>
            <a:lvl1pPr marL="0" indent="0" algn="l">
              <a:buNone/>
              <a:defRPr sz="2000">
                <a:solidFill>
                  <a:srgbClr val="C8D9D8"/>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z="1800" b="1" dirty="0">
                <a:solidFill>
                  <a:srgbClr val="C8D9D8"/>
                </a:solidFill>
              </a:rPr>
              <a:t>This is what the text would look</a:t>
            </a:r>
            <a:r>
              <a:rPr lang="en-US" sz="1800" b="1" baseline="0" dirty="0">
                <a:solidFill>
                  <a:srgbClr val="C8D9D8"/>
                </a:solidFill>
              </a:rPr>
              <a:t> like in a paragraph. This is what the text would look like in a paragraph. This is what the text would look like.</a:t>
            </a:r>
            <a:endParaRPr lang="en-US" sz="1800" b="1" dirty="0">
              <a:solidFill>
                <a:srgbClr val="C8D9D8"/>
              </a:solidFill>
            </a:endParaRPr>
          </a:p>
        </p:txBody>
      </p:sp>
      <p:sp>
        <p:nvSpPr>
          <p:cNvPr id="6" name="Slide Number Placeholder 5"/>
          <p:cNvSpPr>
            <a:spLocks noGrp="1"/>
          </p:cNvSpPr>
          <p:nvPr>
            <p:ph type="sldNum" sz="quarter" idx="12"/>
          </p:nvPr>
        </p:nvSpPr>
        <p:spPr/>
        <p:txBody>
          <a:bodyPr/>
          <a:lstStyle/>
          <a:p>
            <a:fld id="{8FA3B0AC-9194-3147-91C1-7FC7FBA87A18}" type="slidenum">
              <a:rPr lang="en-US" smtClean="0"/>
              <a:t>‹#›</a:t>
            </a:fld>
            <a:endParaRPr lang="en-US"/>
          </a:p>
        </p:txBody>
      </p:sp>
      <p:sp>
        <p:nvSpPr>
          <p:cNvPr id="8" name="Title 1"/>
          <p:cNvSpPr txBox="1">
            <a:spLocks/>
          </p:cNvSpPr>
          <p:nvPr userDrawn="1"/>
        </p:nvSpPr>
        <p:spPr bwMode="auto">
          <a:xfrm>
            <a:off x="685291" y="0"/>
            <a:ext cx="7772400" cy="1103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vert="horz" wrap="square" lIns="38100" tIns="38100" rIns="38100" bIns="38100" numCol="1" anchor="ctr" anchorCtr="0" compatLnSpc="1">
            <a:prstTxWarp prst="textNoShape">
              <a:avLst/>
            </a:prstTxWarp>
          </a:bodyPr>
          <a:lstStyle>
            <a:lvl1pPr algn="ctr" rtl="0" eaLnBrk="0" fontAlgn="base" hangingPunct="0">
              <a:spcBef>
                <a:spcPct val="0"/>
              </a:spcBef>
              <a:spcAft>
                <a:spcPct val="0"/>
              </a:spcAft>
              <a:defRPr sz="2000" b="1" i="0" baseline="0">
                <a:solidFill>
                  <a:srgbClr val="C8D9D8"/>
                </a:solidFill>
                <a:latin typeface="+mj-lt"/>
                <a:ea typeface="+mj-ea"/>
                <a:cs typeface="+mj-cs"/>
                <a:sym typeface="Calibri" charset="0"/>
              </a:defRPr>
            </a:lvl1pPr>
            <a:lvl2pPr algn="ctr" rtl="0" eaLnBrk="0" fontAlgn="base" hangingPunct="0">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eaLnBrk="0" fontAlgn="base" hangingPunct="0">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eaLnBrk="0" fontAlgn="base" hangingPunct="0">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eaLnBrk="0" fontAlgn="base" hangingPunct="0">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r>
              <a:rPr lang="en-US"/>
              <a:t>SAMPLE HEADER</a:t>
            </a:r>
            <a:endParaRPr lang="en-US" dirty="0"/>
          </a:p>
        </p:txBody>
      </p:sp>
      <p:pic>
        <p:nvPicPr>
          <p:cNvPr id="9" name="Picture 8" descr="triangles_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0800000">
            <a:off x="4322390" y="896597"/>
            <a:ext cx="440054" cy="59706"/>
          </a:xfrm>
          <a:prstGeom prst="rect">
            <a:avLst/>
          </a:prstGeom>
        </p:spPr>
      </p:pic>
      <p:pic>
        <p:nvPicPr>
          <p:cNvPr id="10" name="Picture 9" descr="triangles_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22390" y="196091"/>
            <a:ext cx="440054" cy="59706"/>
          </a:xfrm>
          <a:prstGeom prst="rect">
            <a:avLst/>
          </a:prstGeom>
        </p:spPr>
      </p:pic>
    </p:spTree>
    <p:extLst>
      <p:ext uri="{BB962C8B-B14F-4D97-AF65-F5344CB8AC3E}">
        <p14:creationId xmlns:p14="http://schemas.microsoft.com/office/powerpoint/2010/main" val="77021302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bject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5291" y="0"/>
            <a:ext cx="7772400" cy="1103313"/>
          </a:xfrm>
        </p:spPr>
        <p:txBody>
          <a:bodyPr/>
          <a:lstStyle>
            <a:lvl1pPr>
              <a:defRPr sz="2000" baseline="0">
                <a:solidFill>
                  <a:srgbClr val="C8D9D8"/>
                </a:solidFill>
              </a:defRPr>
            </a:lvl1pPr>
          </a:lstStyle>
          <a:p>
            <a:r>
              <a:rPr lang="en-US" dirty="0"/>
              <a:t>SAMPLE HEADER</a:t>
            </a:r>
          </a:p>
        </p:txBody>
      </p:sp>
      <p:sp>
        <p:nvSpPr>
          <p:cNvPr id="5" name="Text Box 3"/>
          <p:cNvSpPr txBox="1">
            <a:spLocks noGrp="1" noChangeArrowheads="1"/>
          </p:cNvSpPr>
          <p:nvPr>
            <p:ph type="sldNum" sz="quarter" idx="10"/>
          </p:nvPr>
        </p:nvSpPr>
        <p:spPr>
          <a:ln/>
        </p:spPr>
        <p:txBody>
          <a:bodyPr/>
          <a:lstStyle>
            <a:lvl1pPr>
              <a:defRPr/>
            </a:lvl1pPr>
          </a:lstStyle>
          <a:p>
            <a:pPr>
              <a:defRPr/>
            </a:pPr>
            <a:fld id="{58B17539-672D-2847-B799-9A2A8D95C747}" type="slidenum">
              <a:rPr lang="en-US"/>
              <a:pPr>
                <a:defRPr/>
              </a:pPr>
              <a:t>‹#›</a:t>
            </a:fld>
            <a:endParaRPr lang="en-US"/>
          </a:p>
        </p:txBody>
      </p:sp>
      <p:sp>
        <p:nvSpPr>
          <p:cNvPr id="10" name="Subtitle 2"/>
          <p:cNvSpPr txBox="1">
            <a:spLocks/>
          </p:cNvSpPr>
          <p:nvPr userDrawn="1"/>
        </p:nvSpPr>
        <p:spPr bwMode="auto">
          <a:xfrm>
            <a:off x="4641547" y="1350987"/>
            <a:ext cx="3291626" cy="20795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vert="horz" wrap="square" lIns="38100" tIns="38100" rIns="38100" bIns="38100" numCol="1" anchor="t" anchorCtr="0" compatLnSpc="1">
            <a:prstTxWarp prst="textNoShape">
              <a:avLst/>
            </a:prstTxWarp>
          </a:bodyPr>
          <a:lstStyle>
            <a:lvl1pPr marL="0" indent="0" algn="l" rtl="0" eaLnBrk="0" fontAlgn="base" hangingPunct="0">
              <a:spcBef>
                <a:spcPts val="800"/>
              </a:spcBef>
              <a:spcAft>
                <a:spcPct val="0"/>
              </a:spcAft>
              <a:buNone/>
              <a:defRPr sz="2000" baseline="0">
                <a:solidFill>
                  <a:srgbClr val="FFFFFF"/>
                </a:solidFill>
                <a:latin typeface="+mn-lt"/>
                <a:ea typeface="+mn-ea"/>
                <a:cs typeface="Times New Roman"/>
                <a:sym typeface="Calibri" charset="0"/>
              </a:defRPr>
            </a:lvl1pPr>
            <a:lvl2pPr marL="457200" indent="0" algn="ctr" rtl="0" eaLnBrk="0" fontAlgn="base" hangingPunct="0">
              <a:spcBef>
                <a:spcPts val="700"/>
              </a:spcBef>
              <a:spcAft>
                <a:spcPct val="0"/>
              </a:spcAft>
              <a:buNone/>
              <a:defRPr sz="2800">
                <a:solidFill>
                  <a:srgbClr val="FFFFFF"/>
                </a:solidFill>
                <a:latin typeface="+mn-lt"/>
                <a:ea typeface="+mn-ea"/>
                <a:cs typeface="+mn-cs"/>
                <a:sym typeface="Calibri" charset="0"/>
              </a:defRPr>
            </a:lvl2pPr>
            <a:lvl3pPr marL="914400" indent="0" algn="ctr" rtl="0" eaLnBrk="0" fontAlgn="base" hangingPunct="0">
              <a:spcBef>
                <a:spcPts val="600"/>
              </a:spcBef>
              <a:spcAft>
                <a:spcPct val="0"/>
              </a:spcAft>
              <a:buNone/>
              <a:defRPr sz="2400">
                <a:solidFill>
                  <a:srgbClr val="FFFFFF"/>
                </a:solidFill>
                <a:latin typeface="+mn-lt"/>
                <a:ea typeface="+mn-ea"/>
                <a:cs typeface="+mn-cs"/>
                <a:sym typeface="Calibri" charset="0"/>
              </a:defRPr>
            </a:lvl3pPr>
            <a:lvl4pPr marL="1371600" indent="0" algn="ctr" rtl="0" eaLnBrk="0" fontAlgn="base" hangingPunct="0">
              <a:spcBef>
                <a:spcPts val="500"/>
              </a:spcBef>
              <a:spcAft>
                <a:spcPct val="0"/>
              </a:spcAft>
              <a:buNone/>
              <a:defRPr sz="2000">
                <a:solidFill>
                  <a:srgbClr val="FFFFFF"/>
                </a:solidFill>
                <a:latin typeface="+mn-lt"/>
                <a:ea typeface="+mn-ea"/>
                <a:cs typeface="+mn-cs"/>
                <a:sym typeface="Calibri" charset="0"/>
              </a:defRPr>
            </a:lvl4pPr>
            <a:lvl5pPr marL="1828800" indent="0" algn="ctr" rtl="0" eaLnBrk="0" fontAlgn="base" hangingPunct="0">
              <a:spcBef>
                <a:spcPts val="500"/>
              </a:spcBef>
              <a:spcAft>
                <a:spcPct val="0"/>
              </a:spcAft>
              <a:buNone/>
              <a:defRPr sz="2000">
                <a:solidFill>
                  <a:srgbClr val="FFFFFF"/>
                </a:solidFill>
                <a:latin typeface="+mn-lt"/>
                <a:ea typeface="+mn-ea"/>
                <a:cs typeface="+mn-cs"/>
                <a:sym typeface="Calibri" charset="0"/>
              </a:defRPr>
            </a:lvl5pPr>
            <a:lvl6pPr marL="2286000" indent="0" algn="ctr" rtl="0" fontAlgn="base">
              <a:spcBef>
                <a:spcPts val="500"/>
              </a:spcBef>
              <a:spcAft>
                <a:spcPct val="0"/>
              </a:spcAft>
              <a:buNone/>
              <a:defRPr sz="2000">
                <a:solidFill>
                  <a:srgbClr val="878787"/>
                </a:solidFill>
                <a:latin typeface="+mn-lt"/>
                <a:ea typeface="+mn-ea"/>
                <a:cs typeface="+mn-cs"/>
                <a:sym typeface="Calibri" charset="0"/>
              </a:defRPr>
            </a:lvl6pPr>
            <a:lvl7pPr marL="2743200" indent="0" algn="ctr" rtl="0" fontAlgn="base">
              <a:spcBef>
                <a:spcPts val="500"/>
              </a:spcBef>
              <a:spcAft>
                <a:spcPct val="0"/>
              </a:spcAft>
              <a:buNone/>
              <a:defRPr sz="2000">
                <a:solidFill>
                  <a:srgbClr val="878787"/>
                </a:solidFill>
                <a:latin typeface="+mn-lt"/>
                <a:ea typeface="+mn-ea"/>
                <a:cs typeface="+mn-cs"/>
                <a:sym typeface="Calibri" charset="0"/>
              </a:defRPr>
            </a:lvl7pPr>
            <a:lvl8pPr marL="3200400" indent="0" algn="ctr" rtl="0" fontAlgn="base">
              <a:spcBef>
                <a:spcPts val="500"/>
              </a:spcBef>
              <a:spcAft>
                <a:spcPct val="0"/>
              </a:spcAft>
              <a:buNone/>
              <a:defRPr sz="2000">
                <a:solidFill>
                  <a:srgbClr val="878787"/>
                </a:solidFill>
                <a:latin typeface="+mn-lt"/>
                <a:ea typeface="+mn-ea"/>
                <a:cs typeface="+mn-cs"/>
                <a:sym typeface="Calibri" charset="0"/>
              </a:defRPr>
            </a:lvl8pPr>
            <a:lvl9pPr marL="3657600" indent="0" algn="ctr" rtl="0" fontAlgn="base">
              <a:spcBef>
                <a:spcPts val="500"/>
              </a:spcBef>
              <a:spcAft>
                <a:spcPct val="0"/>
              </a:spcAft>
              <a:buNone/>
              <a:defRPr sz="2000">
                <a:solidFill>
                  <a:srgbClr val="878787"/>
                </a:solidFill>
                <a:latin typeface="+mn-lt"/>
                <a:ea typeface="+mn-ea"/>
                <a:cs typeface="+mn-cs"/>
                <a:sym typeface="Calibri" charset="0"/>
              </a:defRPr>
            </a:lvl9pPr>
          </a:lstStyle>
          <a:p>
            <a:endParaRPr lang="en-US" dirty="0"/>
          </a:p>
        </p:txBody>
      </p:sp>
      <p:pic>
        <p:nvPicPr>
          <p:cNvPr id="8" name="Picture 7" descr="triangles_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0800000">
            <a:off x="4322390" y="896597"/>
            <a:ext cx="440054" cy="59706"/>
          </a:xfrm>
          <a:prstGeom prst="rect">
            <a:avLst/>
          </a:prstGeom>
        </p:spPr>
      </p:pic>
      <p:pic>
        <p:nvPicPr>
          <p:cNvPr id="11" name="Picture 10" descr="triangles_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22390" y="196091"/>
            <a:ext cx="440054" cy="59706"/>
          </a:xfrm>
          <a:prstGeom prst="rect">
            <a:avLst/>
          </a:prstGeom>
        </p:spPr>
      </p:pic>
      <p:sp>
        <p:nvSpPr>
          <p:cNvPr id="9" name="Content Placeholder 2"/>
          <p:cNvSpPr>
            <a:spLocks noGrp="1"/>
          </p:cNvSpPr>
          <p:nvPr>
            <p:ph sz="half" idx="1"/>
          </p:nvPr>
        </p:nvSpPr>
        <p:spPr>
          <a:xfrm>
            <a:off x="1209963" y="1575377"/>
            <a:ext cx="6467763" cy="13144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endParaRPr lang="en-US" dirty="0"/>
          </a:p>
        </p:txBody>
      </p:sp>
    </p:spTree>
    <p:extLst>
      <p:ext uri="{BB962C8B-B14F-4D97-AF65-F5344CB8AC3E}">
        <p14:creationId xmlns:p14="http://schemas.microsoft.com/office/powerpoint/2010/main" val="256894416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118789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hasCustomPrompt="1"/>
          </p:nvPr>
        </p:nvSpPr>
        <p:spPr>
          <a:xfrm>
            <a:off x="1792288" y="4297179"/>
            <a:ext cx="5486400" cy="400870"/>
          </a:xfrm>
        </p:spPr>
        <p:txBody>
          <a:bodyPr/>
          <a:lstStyle>
            <a:lvl1pPr marL="0" indent="0">
              <a:buNone/>
              <a:defRPr sz="1200">
                <a:solidFill>
                  <a:srgbClr val="C8D9D8"/>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IMAGE CAPTION</a:t>
            </a:r>
          </a:p>
        </p:txBody>
      </p:sp>
      <p:sp>
        <p:nvSpPr>
          <p:cNvPr id="7" name="Slide Number Placeholder 6"/>
          <p:cNvSpPr>
            <a:spLocks noGrp="1"/>
          </p:cNvSpPr>
          <p:nvPr>
            <p:ph type="sldNum" sz="quarter" idx="12"/>
          </p:nvPr>
        </p:nvSpPr>
        <p:spPr/>
        <p:txBody>
          <a:bodyPr/>
          <a:lstStyle/>
          <a:p>
            <a:fld id="{23131D21-4A4F-034C-896A-AD009F94F6BB}" type="slidenum">
              <a:rPr lang="en-US" smtClean="0"/>
              <a:t>‹#›</a:t>
            </a:fld>
            <a:endParaRPr lang="en-US"/>
          </a:p>
        </p:txBody>
      </p:sp>
      <p:sp>
        <p:nvSpPr>
          <p:cNvPr id="8" name="Title 1"/>
          <p:cNvSpPr>
            <a:spLocks noGrp="1"/>
          </p:cNvSpPr>
          <p:nvPr>
            <p:ph type="title" hasCustomPrompt="1"/>
          </p:nvPr>
        </p:nvSpPr>
        <p:spPr>
          <a:xfrm>
            <a:off x="685291" y="0"/>
            <a:ext cx="7772400" cy="1103313"/>
          </a:xfrm>
        </p:spPr>
        <p:txBody>
          <a:bodyPr/>
          <a:lstStyle>
            <a:lvl1pPr>
              <a:defRPr sz="2000" baseline="0">
                <a:solidFill>
                  <a:srgbClr val="C8D9D8"/>
                </a:solidFill>
              </a:defRPr>
            </a:lvl1pPr>
          </a:lstStyle>
          <a:p>
            <a:r>
              <a:rPr lang="en-US" dirty="0"/>
              <a:t>SAMPLE HEADER</a:t>
            </a:r>
          </a:p>
        </p:txBody>
      </p:sp>
      <p:pic>
        <p:nvPicPr>
          <p:cNvPr id="9" name="Picture 8" descr="triangles_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0800000">
            <a:off x="4322390" y="896597"/>
            <a:ext cx="440054" cy="59706"/>
          </a:xfrm>
          <a:prstGeom prst="rect">
            <a:avLst/>
          </a:prstGeom>
        </p:spPr>
      </p:pic>
      <p:pic>
        <p:nvPicPr>
          <p:cNvPr id="10" name="Picture 9" descr="triangles_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22390" y="196091"/>
            <a:ext cx="440054" cy="59706"/>
          </a:xfrm>
          <a:prstGeom prst="rect">
            <a:avLst/>
          </a:prstGeom>
        </p:spPr>
      </p:pic>
    </p:spTree>
    <p:extLst>
      <p:ext uri="{BB962C8B-B14F-4D97-AF65-F5344CB8AC3E}">
        <p14:creationId xmlns:p14="http://schemas.microsoft.com/office/powerpoint/2010/main" val="1865571262"/>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eft Aligned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5291" y="0"/>
            <a:ext cx="7772400" cy="1103313"/>
          </a:xfrm>
        </p:spPr>
        <p:txBody>
          <a:bodyPr/>
          <a:lstStyle>
            <a:lvl1pPr algn="l">
              <a:defRPr sz="2000" baseline="0">
                <a:solidFill>
                  <a:srgbClr val="C8D9D8"/>
                </a:solidFill>
              </a:defRPr>
            </a:lvl1pPr>
          </a:lstStyle>
          <a:p>
            <a:r>
              <a:rPr lang="en-US" dirty="0"/>
              <a:t>SAMPLE HEADER</a:t>
            </a:r>
          </a:p>
        </p:txBody>
      </p:sp>
      <p:sp>
        <p:nvSpPr>
          <p:cNvPr id="5" name="Text Box 3"/>
          <p:cNvSpPr txBox="1">
            <a:spLocks noGrp="1" noChangeArrowheads="1"/>
          </p:cNvSpPr>
          <p:nvPr>
            <p:ph type="sldNum" sz="quarter" idx="10"/>
          </p:nvPr>
        </p:nvSpPr>
        <p:spPr>
          <a:ln/>
        </p:spPr>
        <p:txBody>
          <a:bodyPr/>
          <a:lstStyle>
            <a:lvl1pPr>
              <a:defRPr/>
            </a:lvl1pPr>
          </a:lstStyle>
          <a:p>
            <a:pPr>
              <a:defRPr/>
            </a:pPr>
            <a:fld id="{58B17539-672D-2847-B799-9A2A8D95C747}" type="slidenum">
              <a:rPr lang="en-US"/>
              <a:pPr>
                <a:defRPr/>
              </a:pPr>
              <a:t>‹#›</a:t>
            </a:fld>
            <a:endParaRPr lang="en-US"/>
          </a:p>
        </p:txBody>
      </p:sp>
      <p:sp>
        <p:nvSpPr>
          <p:cNvPr id="12" name="Text Placeholder 2"/>
          <p:cNvSpPr>
            <a:spLocks noGrp="1"/>
          </p:cNvSpPr>
          <p:nvPr>
            <p:ph idx="1" hasCustomPrompt="1"/>
          </p:nvPr>
        </p:nvSpPr>
        <p:spPr>
          <a:xfrm>
            <a:off x="679135" y="1109775"/>
            <a:ext cx="2255330" cy="2219550"/>
          </a:xfrm>
          <a:prstGeom prst="rect">
            <a:avLst/>
          </a:prstGeom>
        </p:spPr>
        <p:txBody>
          <a:bodyPr vert="horz" lIns="91440" tIns="45720" rIns="91440" bIns="45720" rtlCol="0">
            <a:normAutofit/>
          </a:bodyPr>
          <a:lstStyle>
            <a:lvl1pPr marL="0" marR="0" indent="0" algn="l" defTabSz="914400" rtl="0" eaLnBrk="0" fontAlgn="base" latinLnBrk="0" hangingPunct="0">
              <a:lnSpc>
                <a:spcPct val="100000"/>
              </a:lnSpc>
              <a:spcBef>
                <a:spcPts val="800"/>
              </a:spcBef>
              <a:spcAft>
                <a:spcPct val="0"/>
              </a:spcAft>
              <a:buClrTx/>
              <a:buSzTx/>
              <a:buFontTx/>
              <a:buNone/>
              <a:tabLst/>
              <a:defRPr sz="1400" b="0" i="0"/>
            </a:lvl1pPr>
          </a:lstStyle>
          <a:p>
            <a:pPr marL="0" marR="0" lvl="0" indent="0" algn="l" defTabSz="914400" rtl="0" eaLnBrk="0" fontAlgn="base" latinLnBrk="0" hangingPunct="0">
              <a:lnSpc>
                <a:spcPct val="100000"/>
              </a:lnSpc>
              <a:spcBef>
                <a:spcPts val="800"/>
              </a:spcBef>
              <a:spcAft>
                <a:spcPct val="0"/>
              </a:spcAft>
              <a:buClrTx/>
              <a:buSzTx/>
              <a:buFontTx/>
              <a:buNone/>
              <a:tabLst/>
              <a:defRPr/>
            </a:pPr>
            <a:r>
              <a:rPr lang="en-US" dirty="0"/>
              <a:t>Sample Basic Paragraph.</a:t>
            </a:r>
            <a:r>
              <a:rPr lang="en-US" baseline="0" dirty="0"/>
              <a:t> </a:t>
            </a:r>
            <a:r>
              <a:rPr lang="en-US" dirty="0"/>
              <a:t>This is what the text would look</a:t>
            </a:r>
            <a:r>
              <a:rPr lang="en-US" baseline="0" dirty="0"/>
              <a:t> like in a paragraph. This is what the text would look like in a paragraph. This is what the text would look like.</a:t>
            </a:r>
            <a:endParaRPr lang="en-US" dirty="0"/>
          </a:p>
          <a:p>
            <a:pPr lvl="0"/>
            <a:endParaRPr lang="en-US" dirty="0"/>
          </a:p>
        </p:txBody>
      </p:sp>
      <p:sp>
        <p:nvSpPr>
          <p:cNvPr id="6" name="Picture Placeholder 2"/>
          <p:cNvSpPr>
            <a:spLocks noGrp="1"/>
          </p:cNvSpPr>
          <p:nvPr>
            <p:ph type="pic" idx="11"/>
          </p:nvPr>
        </p:nvSpPr>
        <p:spPr>
          <a:xfrm>
            <a:off x="3049915" y="118789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7" name="Text Placeholder 3"/>
          <p:cNvSpPr>
            <a:spLocks noGrp="1"/>
          </p:cNvSpPr>
          <p:nvPr>
            <p:ph type="body" sz="half" idx="2" hasCustomPrompt="1"/>
          </p:nvPr>
        </p:nvSpPr>
        <p:spPr>
          <a:xfrm>
            <a:off x="3049915" y="4297179"/>
            <a:ext cx="5486400" cy="400870"/>
          </a:xfrm>
        </p:spPr>
        <p:txBody>
          <a:bodyPr/>
          <a:lstStyle>
            <a:lvl1pPr marL="0" indent="0">
              <a:buNone/>
              <a:defRPr sz="1200">
                <a:solidFill>
                  <a:srgbClr val="C8D9D8"/>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IMAGE CAPTION</a:t>
            </a:r>
          </a:p>
        </p:txBody>
      </p:sp>
    </p:spTree>
    <p:extLst>
      <p:ext uri="{BB962C8B-B14F-4D97-AF65-F5344CB8AC3E}">
        <p14:creationId xmlns:p14="http://schemas.microsoft.com/office/powerpoint/2010/main" val="1549862989"/>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Text Box 3"/>
          <p:cNvSpPr txBox="1">
            <a:spLocks noGrp="1" noChangeArrowheads="1"/>
          </p:cNvSpPr>
          <p:nvPr>
            <p:ph type="sldNum" sz="quarter" idx="10"/>
          </p:nvPr>
        </p:nvSpPr>
        <p:spPr>
          <a:ln/>
        </p:spPr>
        <p:txBody>
          <a:bodyPr/>
          <a:lstStyle>
            <a:lvl1pPr>
              <a:defRPr/>
            </a:lvl1pPr>
          </a:lstStyle>
          <a:p>
            <a:pPr>
              <a:defRPr/>
            </a:pPr>
            <a:fld id="{58B17539-672D-2847-B799-9A2A8D95C747}" type="slidenum">
              <a:rPr lang="en-US"/>
              <a:pPr>
                <a:defRPr/>
              </a:pPr>
              <a:t>‹#›</a:t>
            </a:fld>
            <a:endParaRPr lang="en-US"/>
          </a:p>
        </p:txBody>
      </p:sp>
    </p:spTree>
    <p:extLst>
      <p:ext uri="{BB962C8B-B14F-4D97-AF65-F5344CB8AC3E}">
        <p14:creationId xmlns:p14="http://schemas.microsoft.com/office/powerpoint/2010/main" val="3257080420"/>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C234B"/>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1597025"/>
            <a:ext cx="7772400" cy="1103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vert="horz" wrap="square" lIns="38100" tIns="38100" rIns="38100" bIns="38100" numCol="1" anchor="ctr" anchorCtr="0" compatLnSpc="1">
            <a:prstTxWarp prst="textNoShape">
              <a:avLst/>
            </a:prstTxWarp>
          </a:bodyPr>
          <a:lstStyle/>
          <a:p>
            <a:pPr lvl="0"/>
            <a:r>
              <a:rPr lang="en-US" dirty="0">
                <a:sym typeface="Calibri" charset="0"/>
              </a:rPr>
              <a:t>Click to edit Master title style</a:t>
            </a:r>
          </a:p>
        </p:txBody>
      </p:sp>
      <p:sp>
        <p:nvSpPr>
          <p:cNvPr id="1026" name="Rectangle 2"/>
          <p:cNvSpPr>
            <a:spLocks noGrp="1" noChangeArrowheads="1"/>
          </p:cNvSpPr>
          <p:nvPr>
            <p:ph type="body" idx="1"/>
          </p:nvPr>
        </p:nvSpPr>
        <p:spPr bwMode="auto">
          <a:xfrm>
            <a:off x="1371600" y="2914650"/>
            <a:ext cx="6400800" cy="1314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vert="horz" wrap="square" lIns="38100" tIns="38100" rIns="38100" bIns="38100" numCol="1" anchor="t" anchorCtr="0" compatLnSpc="1">
            <a:prstTxWarp prst="textNoShape">
              <a:avLst/>
            </a:prstTxWarp>
          </a:bodyPr>
          <a:lstStyle/>
          <a:p>
            <a:pPr lvl="0"/>
            <a:r>
              <a:rPr lang="en-US" dirty="0">
                <a:sym typeface="Calibri" charset="0"/>
              </a:rPr>
              <a:t>Click to edit Master text styles</a:t>
            </a:r>
          </a:p>
          <a:p>
            <a:pPr lvl="1"/>
            <a:r>
              <a:rPr lang="en-US" dirty="0">
                <a:sym typeface="Calibri" charset="0"/>
              </a:rPr>
              <a:t>Second level</a:t>
            </a:r>
          </a:p>
          <a:p>
            <a:pPr lvl="2"/>
            <a:r>
              <a:rPr lang="en-US" dirty="0">
                <a:sym typeface="Calibri" charset="0"/>
              </a:rPr>
              <a:t>Third level</a:t>
            </a:r>
          </a:p>
          <a:p>
            <a:pPr lvl="3"/>
            <a:r>
              <a:rPr lang="en-US" dirty="0">
                <a:sym typeface="Calibri" charset="0"/>
              </a:rPr>
              <a:t>Fourth level</a:t>
            </a:r>
          </a:p>
          <a:p>
            <a:pPr lvl="4"/>
            <a:r>
              <a:rPr lang="en-US" dirty="0">
                <a:sym typeface="Calibri" charset="0"/>
              </a:rPr>
              <a:t>Fifth level</a:t>
            </a:r>
          </a:p>
        </p:txBody>
      </p:sp>
      <p:pic>
        <p:nvPicPr>
          <p:cNvPr id="8" name="Picture 7" descr="triangle_page#.png"/>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4285118" y="4825556"/>
            <a:ext cx="575518" cy="317944"/>
          </a:xfrm>
          <a:prstGeom prst="rect">
            <a:avLst/>
          </a:prstGeom>
        </p:spPr>
      </p:pic>
      <p:sp>
        <p:nvSpPr>
          <p:cNvPr id="1027" name="Text Box 3"/>
          <p:cNvSpPr txBox="1">
            <a:spLocks noGrp="1" noChangeArrowheads="1"/>
          </p:cNvSpPr>
          <p:nvPr>
            <p:ph type="sldNum" sz="quarter" idx="4"/>
          </p:nvPr>
        </p:nvSpPr>
        <p:spPr bwMode="auto">
          <a:xfrm>
            <a:off x="4315389" y="4882202"/>
            <a:ext cx="505516" cy="2612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none" lIns="91440" tIns="45720" rIns="91440" bIns="45720" numCol="1" anchor="ctr" anchorCtr="0" compatLnSpc="1">
            <a:prstTxWarp prst="textNoShape">
              <a:avLst/>
            </a:prstTxWarp>
          </a:bodyPr>
          <a:lstStyle>
            <a:lvl1pPr algn="ctr">
              <a:defRPr sz="1200">
                <a:solidFill>
                  <a:srgbClr val="FFFFFF"/>
                </a:solidFill>
                <a:latin typeface="+mn-lt"/>
                <a:ea typeface="ＭＳ Ｐゴシック" charset="0"/>
                <a:cs typeface="Calibri" charset="0"/>
                <a:sym typeface="Calibri" charset="0"/>
              </a:defRPr>
            </a:lvl1pPr>
            <a:lvl2pPr algn="l">
              <a:defRPr sz="1200">
                <a:solidFill>
                  <a:schemeClr val="tx1"/>
                </a:solidFill>
                <a:latin typeface="Gill Sans" charset="0"/>
                <a:ea typeface="ＭＳ Ｐゴシック" charset="0"/>
              </a:defRPr>
            </a:lvl2pPr>
            <a:lvl3pPr algn="l">
              <a:defRPr sz="1200">
                <a:solidFill>
                  <a:schemeClr val="tx1"/>
                </a:solidFill>
                <a:latin typeface="Gill Sans" charset="0"/>
                <a:ea typeface="ＭＳ Ｐゴシック" charset="0"/>
              </a:defRPr>
            </a:lvl3pPr>
            <a:lvl4pPr algn="l">
              <a:defRPr sz="1200">
                <a:solidFill>
                  <a:schemeClr val="tx1"/>
                </a:solidFill>
                <a:latin typeface="Gill Sans" charset="0"/>
                <a:ea typeface="ＭＳ Ｐゴシック" charset="0"/>
              </a:defRPr>
            </a:lvl4pPr>
            <a:lvl5pPr algn="l">
              <a:defRPr sz="1200">
                <a:solidFill>
                  <a:schemeClr val="tx1"/>
                </a:solidFill>
                <a:latin typeface="Gill Sans" charset="0"/>
                <a:ea typeface="ＭＳ Ｐゴシック" charset="0"/>
              </a:defRPr>
            </a:lvl5pPr>
            <a:lvl6pPr fontAlgn="base">
              <a:spcBef>
                <a:spcPct val="0"/>
              </a:spcBef>
              <a:spcAft>
                <a:spcPct val="0"/>
              </a:spcAft>
              <a:defRPr sz="1200">
                <a:solidFill>
                  <a:schemeClr val="tx1"/>
                </a:solidFill>
                <a:latin typeface="Gill Sans" charset="0"/>
                <a:ea typeface="ＭＳ Ｐゴシック" charset="0"/>
              </a:defRPr>
            </a:lvl6pPr>
            <a:lvl7pPr fontAlgn="base">
              <a:spcBef>
                <a:spcPct val="0"/>
              </a:spcBef>
              <a:spcAft>
                <a:spcPct val="0"/>
              </a:spcAft>
              <a:defRPr sz="1200">
                <a:solidFill>
                  <a:schemeClr val="tx1"/>
                </a:solidFill>
                <a:latin typeface="Gill Sans" charset="0"/>
                <a:ea typeface="ＭＳ Ｐゴシック" charset="0"/>
              </a:defRPr>
            </a:lvl7pPr>
            <a:lvl8pPr fontAlgn="base">
              <a:spcBef>
                <a:spcPct val="0"/>
              </a:spcBef>
              <a:spcAft>
                <a:spcPct val="0"/>
              </a:spcAft>
              <a:defRPr sz="1200">
                <a:solidFill>
                  <a:schemeClr val="tx1"/>
                </a:solidFill>
                <a:latin typeface="Gill Sans" charset="0"/>
                <a:ea typeface="ＭＳ Ｐゴシック" charset="0"/>
              </a:defRPr>
            </a:lvl8pPr>
            <a:lvl9pPr fontAlgn="base">
              <a:spcBef>
                <a:spcPct val="0"/>
              </a:spcBef>
              <a:spcAft>
                <a:spcPct val="0"/>
              </a:spcAft>
              <a:defRPr sz="1200">
                <a:solidFill>
                  <a:schemeClr val="tx1"/>
                </a:solidFill>
                <a:latin typeface="Gill Sans" charset="0"/>
                <a:ea typeface="ＭＳ Ｐゴシック" charset="0"/>
              </a:defRPr>
            </a:lvl9pPr>
          </a:lstStyle>
          <a:p>
            <a:pPr>
              <a:defRPr/>
            </a:pPr>
            <a:fld id="{49B76813-089B-5346-A50D-90CF445FC7AE}"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88" r:id="rId2"/>
    <p:sldLayoutId id="2147483677" r:id="rId3"/>
    <p:sldLayoutId id="2147483687" r:id="rId4"/>
    <p:sldLayoutId id="2147483708" r:id="rId5"/>
    <p:sldLayoutId id="2147483678" r:id="rId6"/>
    <p:sldLayoutId id="2147483692" r:id="rId7"/>
    <p:sldLayoutId id="2147483709" r:id="rId8"/>
    <p:sldLayoutId id="2147483710" r:id="rId9"/>
  </p:sldLayoutIdLst>
  <p:transition/>
  <p:hf hdr="0" ftr="0" dt="0"/>
  <p:txStyles>
    <p:titleStyle>
      <a:lvl1pPr algn="ctr" rtl="0" eaLnBrk="0" fontAlgn="base" hangingPunct="0">
        <a:spcBef>
          <a:spcPct val="0"/>
        </a:spcBef>
        <a:spcAft>
          <a:spcPct val="0"/>
        </a:spcAft>
        <a:defRPr sz="4400" b="1" i="0">
          <a:solidFill>
            <a:schemeClr val="bg1"/>
          </a:solidFill>
          <a:latin typeface="+mj-lt"/>
          <a:ea typeface="+mj-ea"/>
          <a:cs typeface="+mj-cs"/>
          <a:sym typeface="Calibri" charset="0"/>
        </a:defRPr>
      </a:lvl1pPr>
      <a:lvl2pPr algn="ctr" rtl="0" eaLnBrk="0" fontAlgn="base" hangingPunct="0">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eaLnBrk="0" fontAlgn="base" hangingPunct="0">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eaLnBrk="0" fontAlgn="base" hangingPunct="0">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eaLnBrk="0" fontAlgn="base" hangingPunct="0">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p:titleStyle>
    <p:bodyStyle>
      <a:lvl1pPr marL="342900" indent="-342900" algn="ctr" rtl="0" eaLnBrk="0" fontAlgn="base" hangingPunct="0">
        <a:spcBef>
          <a:spcPts val="800"/>
        </a:spcBef>
        <a:spcAft>
          <a:spcPct val="0"/>
        </a:spcAft>
        <a:buFontTx/>
        <a:buBlip>
          <a:blip r:embed="rId12"/>
        </a:buBlip>
        <a:defRPr sz="2000">
          <a:solidFill>
            <a:srgbClr val="FFFFFF"/>
          </a:solidFill>
          <a:latin typeface="+mn-lt"/>
          <a:ea typeface="+mn-ea"/>
          <a:cs typeface="+mn-cs"/>
          <a:sym typeface="Calibri" charset="0"/>
        </a:defRPr>
      </a:lvl1pPr>
      <a:lvl2pPr marL="704850" indent="-285750" algn="ctr" rtl="0" eaLnBrk="0" fontAlgn="base" hangingPunct="0">
        <a:spcBef>
          <a:spcPts val="700"/>
        </a:spcBef>
        <a:spcAft>
          <a:spcPct val="0"/>
        </a:spcAft>
        <a:buFontTx/>
        <a:buBlip>
          <a:blip r:embed="rId12"/>
        </a:buBlip>
        <a:defRPr sz="1600">
          <a:solidFill>
            <a:srgbClr val="FFFFFF"/>
          </a:solidFill>
          <a:latin typeface="+mn-lt"/>
          <a:ea typeface="+mn-ea"/>
          <a:cs typeface="+mn-cs"/>
          <a:sym typeface="Calibri" charset="0"/>
        </a:defRPr>
      </a:lvl2pPr>
      <a:lvl3pPr marL="1047750" indent="-171450" algn="ctr" rtl="0" eaLnBrk="0" fontAlgn="base" hangingPunct="0">
        <a:spcBef>
          <a:spcPts val="600"/>
        </a:spcBef>
        <a:spcAft>
          <a:spcPct val="0"/>
        </a:spcAft>
        <a:buFontTx/>
        <a:buBlip>
          <a:blip r:embed="rId12"/>
        </a:buBlip>
        <a:defRPr sz="1200">
          <a:solidFill>
            <a:srgbClr val="FFFFFF"/>
          </a:solidFill>
          <a:latin typeface="+mn-lt"/>
          <a:ea typeface="+mn-ea"/>
          <a:cs typeface="+mn-cs"/>
          <a:sym typeface="Calibri" charset="0"/>
        </a:defRPr>
      </a:lvl3pPr>
      <a:lvl4pPr marL="1504950" indent="-171450" algn="ctr" rtl="0" eaLnBrk="0" fontAlgn="base" hangingPunct="0">
        <a:spcBef>
          <a:spcPts val="500"/>
        </a:spcBef>
        <a:spcAft>
          <a:spcPct val="0"/>
        </a:spcAft>
        <a:buFontTx/>
        <a:buBlip>
          <a:blip r:embed="rId12"/>
        </a:buBlip>
        <a:defRPr sz="1200">
          <a:solidFill>
            <a:srgbClr val="FFFFFF"/>
          </a:solidFill>
          <a:latin typeface="+mn-lt"/>
          <a:ea typeface="+mn-ea"/>
          <a:cs typeface="+mn-cs"/>
          <a:sym typeface="Calibri" charset="0"/>
        </a:defRPr>
      </a:lvl4pPr>
      <a:lvl5pPr marL="1962150" indent="-171450" algn="ctr" rtl="0" eaLnBrk="0" fontAlgn="base" hangingPunct="0">
        <a:spcBef>
          <a:spcPts val="500"/>
        </a:spcBef>
        <a:spcAft>
          <a:spcPct val="0"/>
        </a:spcAft>
        <a:buFontTx/>
        <a:buBlip>
          <a:blip r:embed="rId12"/>
        </a:buBlip>
        <a:defRPr sz="1200">
          <a:solidFill>
            <a:srgbClr val="FFFFFF"/>
          </a:solidFill>
          <a:latin typeface="+mn-lt"/>
          <a:ea typeface="+mn-ea"/>
          <a:cs typeface="+mn-cs"/>
          <a:sym typeface="Calibri" charset="0"/>
        </a:defRPr>
      </a:lvl5pPr>
      <a:lvl6pPr marL="2247900" algn="ctr" rtl="0" fontAlgn="base">
        <a:spcBef>
          <a:spcPts val="500"/>
        </a:spcBef>
        <a:spcAft>
          <a:spcPct val="0"/>
        </a:spcAft>
        <a:defRPr sz="2000">
          <a:solidFill>
            <a:srgbClr val="878787"/>
          </a:solidFill>
          <a:latin typeface="+mn-lt"/>
          <a:ea typeface="+mn-ea"/>
          <a:cs typeface="+mn-cs"/>
          <a:sym typeface="Calibri" charset="0"/>
        </a:defRPr>
      </a:lvl6pPr>
      <a:lvl7pPr marL="2705100" algn="ctr" rtl="0" fontAlgn="base">
        <a:spcBef>
          <a:spcPts val="500"/>
        </a:spcBef>
        <a:spcAft>
          <a:spcPct val="0"/>
        </a:spcAft>
        <a:defRPr sz="2000">
          <a:solidFill>
            <a:srgbClr val="878787"/>
          </a:solidFill>
          <a:latin typeface="+mn-lt"/>
          <a:ea typeface="+mn-ea"/>
          <a:cs typeface="+mn-cs"/>
          <a:sym typeface="Calibri" charset="0"/>
        </a:defRPr>
      </a:lvl7pPr>
      <a:lvl8pPr marL="3162300" algn="ctr" rtl="0" fontAlgn="base">
        <a:spcBef>
          <a:spcPts val="500"/>
        </a:spcBef>
        <a:spcAft>
          <a:spcPct val="0"/>
        </a:spcAft>
        <a:defRPr sz="2000">
          <a:solidFill>
            <a:srgbClr val="878787"/>
          </a:solidFill>
          <a:latin typeface="+mn-lt"/>
          <a:ea typeface="+mn-ea"/>
          <a:cs typeface="+mn-cs"/>
          <a:sym typeface="Calibri" charset="0"/>
        </a:defRPr>
      </a:lvl8pPr>
      <a:lvl9pPr marL="3619500" algn="ctr" rtl="0" fontAlgn="base">
        <a:spcBef>
          <a:spcPts val="500"/>
        </a:spcBef>
        <a:spcAft>
          <a:spcPct val="0"/>
        </a:spcAft>
        <a:defRPr sz="2000">
          <a:solidFill>
            <a:srgbClr val="878787"/>
          </a:solidFill>
          <a:latin typeface="+mn-lt"/>
          <a:ea typeface="+mn-ea"/>
          <a:cs typeface="+mn-cs"/>
          <a:sym typeface="Calibri"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image" Target="../media/image5.png"/><Relationship Id="rId7" Type="http://schemas.microsoft.com/office/2007/relationships/hdphoto" Target="../media/hdphoto2.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microsoft.com/office/2007/relationships/hdphoto" Target="../media/hdphoto1.wdp"/><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image" Target="../media/image9.pn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microsoft.com/office/2007/relationships/hdphoto" Target="../media/hdphoto4.wdp"/><Relationship Id="rId5" Type="http://schemas.openxmlformats.org/officeDocument/2006/relationships/image" Target="../media/image10.png"/><Relationship Id="rId4" Type="http://schemas.microsoft.com/office/2007/relationships/hdphoto" Target="../media/hdphoto3.wdp"/></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6090" y="1126863"/>
            <a:ext cx="8491818" cy="1183340"/>
          </a:xfrm>
        </p:spPr>
        <p:txBody>
          <a:bodyPr/>
          <a:lstStyle/>
          <a:p>
            <a:r>
              <a:rPr lang="en-US" sz="2800" dirty="0"/>
              <a:t>Why do English and Spanish speakers report </a:t>
            </a:r>
            <a:br>
              <a:rPr lang="en-US" sz="2800" dirty="0"/>
            </a:br>
            <a:r>
              <a:rPr lang="en-US" sz="2800" dirty="0"/>
              <a:t>different behavior changes in response to the same </a:t>
            </a:r>
            <a:br>
              <a:rPr lang="en-US" sz="2800" dirty="0"/>
            </a:br>
            <a:r>
              <a:rPr lang="en-US" sz="2800" dirty="0"/>
              <a:t>SNAP-Ed lesson series?</a:t>
            </a:r>
          </a:p>
        </p:txBody>
      </p:sp>
      <p:sp>
        <p:nvSpPr>
          <p:cNvPr id="3" name="Subtitle 2"/>
          <p:cNvSpPr>
            <a:spLocks noGrp="1"/>
          </p:cNvSpPr>
          <p:nvPr>
            <p:ph type="subTitle" idx="1"/>
          </p:nvPr>
        </p:nvSpPr>
        <p:spPr>
          <a:xfrm>
            <a:off x="1371599" y="2310203"/>
            <a:ext cx="6400800" cy="828662"/>
          </a:xfrm>
        </p:spPr>
        <p:txBody>
          <a:bodyPr/>
          <a:lstStyle/>
          <a:p>
            <a:pPr>
              <a:spcBef>
                <a:spcPts val="0"/>
              </a:spcBef>
            </a:pPr>
            <a:endParaRPr lang="en-US" sz="1800" dirty="0">
              <a:solidFill>
                <a:srgbClr val="FF0000"/>
              </a:solidFill>
            </a:endParaRPr>
          </a:p>
          <a:p>
            <a:pPr>
              <a:spcBef>
                <a:spcPts val="0"/>
              </a:spcBef>
            </a:pPr>
            <a:r>
              <a:rPr lang="en-US" sz="1800" dirty="0">
                <a:solidFill>
                  <a:srgbClr val="FF0000"/>
                </a:solidFill>
              </a:rPr>
              <a:t>Laurel Jacobs, DrPH, MPH</a:t>
            </a:r>
          </a:p>
          <a:p>
            <a:pPr>
              <a:spcBef>
                <a:spcPts val="0"/>
              </a:spcBef>
            </a:pPr>
            <a:r>
              <a:rPr lang="en-US" sz="1800" dirty="0">
                <a:solidFill>
                  <a:srgbClr val="FF0000"/>
                </a:solidFill>
              </a:rPr>
              <a:t>Kathryn Orzech, PhD</a:t>
            </a:r>
          </a:p>
          <a:p>
            <a:pPr>
              <a:spcBef>
                <a:spcPts val="0"/>
              </a:spcBef>
            </a:pPr>
            <a:endParaRPr lang="en-US" sz="1800" dirty="0">
              <a:solidFill>
                <a:schemeClr val="bg1"/>
              </a:solidFill>
            </a:endParaRPr>
          </a:p>
          <a:p>
            <a:pPr>
              <a:spcBef>
                <a:spcPts val="0"/>
              </a:spcBef>
            </a:pPr>
            <a:r>
              <a:rPr lang="en-US" sz="1800" dirty="0">
                <a:solidFill>
                  <a:schemeClr val="bg1"/>
                </a:solidFill>
              </a:rPr>
              <a:t>AZ Health Zone State Evaluation Team &amp; </a:t>
            </a:r>
          </a:p>
          <a:p>
            <a:pPr>
              <a:spcBef>
                <a:spcPts val="0"/>
              </a:spcBef>
            </a:pPr>
            <a:r>
              <a:rPr lang="en-US" sz="1800" dirty="0">
                <a:solidFill>
                  <a:schemeClr val="bg1"/>
                </a:solidFill>
              </a:rPr>
              <a:t>UA Department of Nutritional Sciences </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20871" y="234998"/>
            <a:ext cx="3165753" cy="552751"/>
          </a:xfrm>
          <a:prstGeom prst="rect">
            <a:avLst/>
          </a:prstGeom>
        </p:spPr>
      </p:pic>
      <p:pic>
        <p:nvPicPr>
          <p:cNvPr id="6" name="Picture 5"/>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a:ext>
            </a:extLst>
          </a:blip>
          <a:stretch>
            <a:fillRect/>
          </a:stretch>
        </p:blipFill>
        <p:spPr>
          <a:xfrm>
            <a:off x="590562" y="3553208"/>
            <a:ext cx="1748047" cy="1137738"/>
          </a:xfrm>
          <a:prstGeom prst="rect">
            <a:avLst/>
          </a:prstGeom>
        </p:spPr>
      </p:pic>
      <p:pic>
        <p:nvPicPr>
          <p:cNvPr id="7" name="Picture 6"/>
          <p:cNvPicPr>
            <a:picLocks noChangeAspect="1"/>
          </p:cNvPicPr>
          <p:nvPr/>
        </p:nvPicPr>
        <p:blipFill rotWithShape="1">
          <a:blip r:embed="rId6" cstate="email">
            <a:extLst>
              <a:ext uri="{BEBA8EAE-BF5A-486C-A8C5-ECC9F3942E4B}">
                <a14:imgProps xmlns:a14="http://schemas.microsoft.com/office/drawing/2010/main">
                  <a14:imgLayer r:embed="rId7">
                    <a14:imgEffect>
                      <a14:sharpenSoften amount="25000"/>
                    </a14:imgEffect>
                    <a14:imgEffect>
                      <a14:brightnessContrast bright="20000" contrast="20000"/>
                    </a14:imgEffect>
                  </a14:imgLayer>
                </a14:imgProps>
              </a:ext>
              <a:ext uri="{28A0092B-C50C-407E-A947-70E740481C1C}">
                <a14:useLocalDpi xmlns:a14="http://schemas.microsoft.com/office/drawing/2010/main"/>
              </a:ext>
            </a:extLst>
          </a:blip>
          <a:srcRect l="3274" t="4822" r="6147" b="10730"/>
          <a:stretch/>
        </p:blipFill>
        <p:spPr>
          <a:xfrm>
            <a:off x="6943492" y="3609082"/>
            <a:ext cx="1778111" cy="1081864"/>
          </a:xfrm>
          <a:prstGeom prst="rect">
            <a:avLst/>
          </a:prstGeom>
          <a:ln w="19050">
            <a:solidFill>
              <a:srgbClr val="FF0000"/>
            </a:solidFill>
          </a:ln>
        </p:spPr>
      </p:pic>
      <p:pic>
        <p:nvPicPr>
          <p:cNvPr id="5" name="Picture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12017" y="4414016"/>
            <a:ext cx="1241733" cy="553860"/>
          </a:xfrm>
          <a:prstGeom prst="roundRect">
            <a:avLst>
              <a:gd name="adj" fmla="val 8594"/>
            </a:avLst>
          </a:prstGeom>
          <a:solidFill>
            <a:srgbClr val="FFFFFF">
              <a:shade val="85000"/>
            </a:srgbClr>
          </a:solidFill>
          <a:ln w="57150">
            <a:solidFill>
              <a:schemeClr val="bg1"/>
            </a:solidFill>
          </a:ln>
          <a:effectLst>
            <a:reflection blurRad="12700" stA="38000" endPos="28000" dist="5000" dir="5400000" sy="-100000" algn="bl" rotWithShape="0"/>
          </a:effectLst>
        </p:spPr>
      </p:pic>
    </p:spTree>
    <p:extLst>
      <p:ext uri="{BB962C8B-B14F-4D97-AF65-F5344CB8AC3E}">
        <p14:creationId xmlns:p14="http://schemas.microsoft.com/office/powerpoint/2010/main" val="4076017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490437" y="302560"/>
            <a:ext cx="4988313" cy="574964"/>
          </a:xfrm>
        </p:spPr>
        <p:txBody>
          <a:bodyPr/>
          <a:lstStyle/>
          <a:p>
            <a:r>
              <a:rPr lang="en-US" sz="2800" dirty="0">
                <a:solidFill>
                  <a:schemeClr val="bg1"/>
                </a:solidFill>
              </a:rPr>
              <a:t>So Where Do We Go From Here?</a:t>
            </a:r>
          </a:p>
        </p:txBody>
      </p:sp>
      <p:sp>
        <p:nvSpPr>
          <p:cNvPr id="7" name="Content Placeholder 6"/>
          <p:cNvSpPr>
            <a:spLocks noGrp="1"/>
          </p:cNvSpPr>
          <p:nvPr>
            <p:ph idx="1"/>
          </p:nvPr>
        </p:nvSpPr>
        <p:spPr>
          <a:xfrm>
            <a:off x="7434" y="1240274"/>
            <a:ext cx="9136566" cy="4321864"/>
          </a:xfrm>
        </p:spPr>
        <p:txBody>
          <a:bodyPr>
            <a:noAutofit/>
          </a:bodyPr>
          <a:lstStyle/>
          <a:p>
            <a:pPr lvl="0">
              <a:buFont typeface="Arial" panose="020B0604020202020204" pitchFamily="34" charset="0"/>
              <a:buChar char="•"/>
              <a:defRPr/>
            </a:pPr>
            <a:r>
              <a:rPr lang="en-US" sz="2800" dirty="0"/>
              <a:t>Interpreting findings accurately informs program planning and implementation</a:t>
            </a:r>
          </a:p>
          <a:p>
            <a:pPr lvl="0">
              <a:buFont typeface="Arial" panose="020B0604020202020204" pitchFamily="34" charset="0"/>
              <a:buChar char="•"/>
              <a:defRPr/>
            </a:pPr>
            <a:r>
              <a:rPr lang="en-US" sz="2800" dirty="0"/>
              <a:t>Implications for supporting health equity</a:t>
            </a:r>
          </a:p>
          <a:p>
            <a:pPr>
              <a:buFont typeface="Arial" panose="020B0604020202020204" pitchFamily="34" charset="0"/>
              <a:buChar char="•"/>
              <a:defRPr/>
            </a:pPr>
            <a:r>
              <a:rPr lang="en-US" sz="2800" dirty="0"/>
              <a:t>Data analysis decisions illuminate the stories behind the data</a:t>
            </a:r>
          </a:p>
          <a:p>
            <a:pPr>
              <a:buFont typeface="Arial" panose="020B0604020202020204" pitchFamily="34" charset="0"/>
              <a:buChar char="•"/>
              <a:defRPr/>
            </a:pPr>
            <a:r>
              <a:rPr lang="en-US" sz="2800" dirty="0"/>
              <a:t>How do we interpret these results?</a:t>
            </a:r>
          </a:p>
          <a:p>
            <a:pPr lvl="1">
              <a:buFont typeface="Arial" panose="020B0604020202020204" pitchFamily="34" charset="0"/>
              <a:buChar char="•"/>
              <a:defRPr/>
            </a:pPr>
            <a:r>
              <a:rPr lang="en-US" sz="2000" dirty="0"/>
              <a:t>By talking with and learning from you...</a:t>
            </a:r>
          </a:p>
          <a:p>
            <a:pPr>
              <a:buFont typeface="Arial" panose="020B0604020202020204" pitchFamily="34" charset="0"/>
              <a:buChar char="•"/>
              <a:defRPr/>
            </a:pPr>
            <a:endParaRPr lang="en-US" sz="1800" dirty="0"/>
          </a:p>
          <a:p>
            <a:pPr lvl="1">
              <a:buFont typeface="Arial" panose="020B0604020202020204" pitchFamily="34" charset="0"/>
              <a:buChar char="•"/>
              <a:defRPr/>
            </a:pPr>
            <a:endParaRPr lang="en-US" dirty="0"/>
          </a:p>
          <a:p>
            <a:pPr lvl="1">
              <a:buFont typeface="Arial" panose="020B0604020202020204" pitchFamily="34" charset="0"/>
              <a:buChar char="•"/>
              <a:defRPr/>
            </a:pPr>
            <a:endParaRPr lang="en-US" dirty="0"/>
          </a:p>
        </p:txBody>
      </p:sp>
    </p:spTree>
    <p:extLst>
      <p:ext uri="{BB962C8B-B14F-4D97-AF65-F5344CB8AC3E}">
        <p14:creationId xmlns:p14="http://schemas.microsoft.com/office/powerpoint/2010/main" val="194463873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xEl>
                                              <p:pRg st="1" end="1"/>
                                            </p:txEl>
                                          </p:spTgt>
                                        </p:tgtEl>
                                        <p:attrNameLst>
                                          <p:attrName>style.visibility</p:attrName>
                                        </p:attrNameLst>
                                      </p:cBhvr>
                                      <p:to>
                                        <p:strVal val="visible"/>
                                      </p:to>
                                    </p:set>
                                    <p:animEffect transition="in" filter="fade">
                                      <p:cBhvr>
                                        <p:cTn id="14" dur="1000"/>
                                        <p:tgtEl>
                                          <p:spTgt spid="7">
                                            <p:txEl>
                                              <p:pRg st="1" end="1"/>
                                            </p:txEl>
                                          </p:spTgt>
                                        </p:tgtEl>
                                      </p:cBhvr>
                                    </p:animEffect>
                                    <p:anim calcmode="lin" valueType="num">
                                      <p:cBhvr>
                                        <p:cTn id="15"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animEffect transition="in" filter="fade">
                                      <p:cBhvr>
                                        <p:cTn id="21" dur="1000"/>
                                        <p:tgtEl>
                                          <p:spTgt spid="7">
                                            <p:txEl>
                                              <p:pRg st="2" end="2"/>
                                            </p:txEl>
                                          </p:spTgt>
                                        </p:tgtEl>
                                      </p:cBhvr>
                                    </p:animEffect>
                                    <p:anim calcmode="lin" valueType="num">
                                      <p:cBhvr>
                                        <p:cTn id="22"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xEl>
                                              <p:pRg st="3" end="3"/>
                                            </p:txEl>
                                          </p:spTgt>
                                        </p:tgtEl>
                                        <p:attrNameLst>
                                          <p:attrName>style.visibility</p:attrName>
                                        </p:attrNameLst>
                                      </p:cBhvr>
                                      <p:to>
                                        <p:strVal val="visible"/>
                                      </p:to>
                                    </p:set>
                                    <p:animEffect transition="in" filter="fade">
                                      <p:cBhvr>
                                        <p:cTn id="28" dur="1000"/>
                                        <p:tgtEl>
                                          <p:spTgt spid="7">
                                            <p:txEl>
                                              <p:pRg st="3" end="3"/>
                                            </p:txEl>
                                          </p:spTgt>
                                        </p:tgtEl>
                                      </p:cBhvr>
                                    </p:animEffect>
                                    <p:anim calcmode="lin" valueType="num">
                                      <p:cBhvr>
                                        <p:cTn id="29"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7">
                                            <p:txEl>
                                              <p:pRg st="3" end="3"/>
                                            </p:txEl>
                                          </p:spTgt>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7">
                                            <p:txEl>
                                              <p:pRg st="4" end="4"/>
                                            </p:txEl>
                                          </p:spTgt>
                                        </p:tgtEl>
                                        <p:attrNameLst>
                                          <p:attrName>style.visibility</p:attrName>
                                        </p:attrNameLst>
                                      </p:cBhvr>
                                      <p:to>
                                        <p:strVal val="visible"/>
                                      </p:to>
                                    </p:set>
                                    <p:animEffect transition="in" filter="fade">
                                      <p:cBhvr>
                                        <p:cTn id="33" dur="1000"/>
                                        <p:tgtEl>
                                          <p:spTgt spid="7">
                                            <p:txEl>
                                              <p:pRg st="4" end="4"/>
                                            </p:txEl>
                                          </p:spTgt>
                                        </p:tgtEl>
                                      </p:cBhvr>
                                    </p:animEffect>
                                    <p:anim calcmode="lin" valueType="num">
                                      <p:cBhvr>
                                        <p:cTn id="34"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854504" y="324075"/>
            <a:ext cx="5932801" cy="574964"/>
          </a:xfrm>
        </p:spPr>
        <p:txBody>
          <a:bodyPr/>
          <a:lstStyle/>
          <a:p>
            <a:r>
              <a:rPr lang="en-US" sz="2800" dirty="0">
                <a:solidFill>
                  <a:schemeClr val="bg1"/>
                </a:solidFill>
              </a:rPr>
              <a:t>Small Group Discussion Questions</a:t>
            </a:r>
          </a:p>
        </p:txBody>
      </p:sp>
      <p:sp>
        <p:nvSpPr>
          <p:cNvPr id="7" name="Content Placeholder 6"/>
          <p:cNvSpPr>
            <a:spLocks noGrp="1"/>
          </p:cNvSpPr>
          <p:nvPr>
            <p:ph idx="1"/>
          </p:nvPr>
        </p:nvSpPr>
        <p:spPr>
          <a:xfrm>
            <a:off x="7434" y="1078909"/>
            <a:ext cx="9136566" cy="4321864"/>
          </a:xfrm>
        </p:spPr>
        <p:txBody>
          <a:bodyPr>
            <a:noAutofit/>
          </a:bodyPr>
          <a:lstStyle/>
          <a:p>
            <a:pPr lvl="0"/>
            <a:r>
              <a:rPr lang="en-US" sz="2400" dirty="0"/>
              <a:t>Do you think the factor your group was given could lead to different results for English and Spanish-speaking participants? </a:t>
            </a:r>
            <a:endParaRPr lang="en-US" sz="1800" dirty="0"/>
          </a:p>
          <a:p>
            <a:pPr lvl="1"/>
            <a:r>
              <a:rPr lang="en-US" sz="1800" dirty="0"/>
              <a:t>If YES, on your first piece of paper, list at least three ways (words/short phrases) the factor your group was given might lead to different nutrition and physical activity results in the two groups. </a:t>
            </a:r>
            <a:endParaRPr lang="en-US" sz="1400" dirty="0"/>
          </a:p>
          <a:p>
            <a:pPr lvl="1"/>
            <a:r>
              <a:rPr lang="en-US" sz="1800" dirty="0"/>
              <a:t>If NO, on the paper list why you think all participants would respond in the same way to the factor.</a:t>
            </a:r>
          </a:p>
          <a:p>
            <a:pPr lvl="0"/>
            <a:r>
              <a:rPr lang="en-US" sz="2400" dirty="0"/>
              <a:t>On your second piece of paper, brainstorm at least two other factors that might lead to different nutrition and physical activity results for the two language groups – give each factor a short name, and describe its potential effect in a few words.</a:t>
            </a:r>
            <a:endParaRPr lang="en-US" sz="1800" dirty="0"/>
          </a:p>
          <a:p>
            <a:pPr lvl="0">
              <a:buFont typeface="Arial" panose="020B0604020202020204" pitchFamily="34" charset="0"/>
              <a:buChar char="•"/>
              <a:defRPr/>
            </a:pPr>
            <a:endParaRPr lang="en-US" dirty="0"/>
          </a:p>
          <a:p>
            <a:pPr lvl="1">
              <a:buFont typeface="Arial" panose="020B0604020202020204" pitchFamily="34" charset="0"/>
              <a:buChar char="•"/>
              <a:defRPr/>
            </a:pPr>
            <a:endParaRPr lang="en-US" dirty="0"/>
          </a:p>
        </p:txBody>
      </p:sp>
    </p:spTree>
    <p:extLst>
      <p:ext uri="{BB962C8B-B14F-4D97-AF65-F5344CB8AC3E}">
        <p14:creationId xmlns:p14="http://schemas.microsoft.com/office/powerpoint/2010/main" val="108242249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1000"/>
                                        <p:tgtEl>
                                          <p:spTgt spid="7">
                                            <p:txEl>
                                              <p:pRg st="1" end="1"/>
                                            </p:txEl>
                                          </p:spTgt>
                                        </p:tgtEl>
                                      </p:cBhvr>
                                    </p:animEffect>
                                    <p:anim calcmode="lin" valueType="num">
                                      <p:cBhvr>
                                        <p:cTn id="13"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1000"/>
                                        <p:tgtEl>
                                          <p:spTgt spid="7">
                                            <p:txEl>
                                              <p:pRg st="2" end="2"/>
                                            </p:txEl>
                                          </p:spTgt>
                                        </p:tgtEl>
                                      </p:cBhvr>
                                    </p:animEffect>
                                    <p:anim calcmode="lin" valueType="num">
                                      <p:cBhvr>
                                        <p:cTn id="18"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7">
                                            <p:txEl>
                                              <p:pRg st="3" end="3"/>
                                            </p:txEl>
                                          </p:spTgt>
                                        </p:tgtEl>
                                        <p:attrNameLst>
                                          <p:attrName>style.visibility</p:attrName>
                                        </p:attrNameLst>
                                      </p:cBhvr>
                                      <p:to>
                                        <p:strVal val="visible"/>
                                      </p:to>
                                    </p:set>
                                    <p:animEffect transition="in" filter="fade">
                                      <p:cBhvr>
                                        <p:cTn id="24" dur="1000"/>
                                        <p:tgtEl>
                                          <p:spTgt spid="7">
                                            <p:txEl>
                                              <p:pRg st="3" end="3"/>
                                            </p:txEl>
                                          </p:spTgt>
                                        </p:tgtEl>
                                      </p:cBhvr>
                                    </p:animEffect>
                                    <p:anim calcmode="lin" valueType="num">
                                      <p:cBhvr>
                                        <p:cTn id="25"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077843" y="302560"/>
            <a:ext cx="4988313" cy="574964"/>
          </a:xfrm>
        </p:spPr>
        <p:txBody>
          <a:bodyPr/>
          <a:lstStyle/>
          <a:p>
            <a:r>
              <a:rPr lang="en-US" sz="2800" dirty="0">
                <a:solidFill>
                  <a:schemeClr val="bg1"/>
                </a:solidFill>
              </a:rPr>
              <a:t>Final Thoughts</a:t>
            </a:r>
          </a:p>
        </p:txBody>
      </p:sp>
      <p:sp>
        <p:nvSpPr>
          <p:cNvPr id="7" name="Content Placeholder 6"/>
          <p:cNvSpPr>
            <a:spLocks noGrp="1"/>
          </p:cNvSpPr>
          <p:nvPr>
            <p:ph idx="1"/>
          </p:nvPr>
        </p:nvSpPr>
        <p:spPr>
          <a:xfrm>
            <a:off x="7434" y="1570616"/>
            <a:ext cx="9136566" cy="3991522"/>
          </a:xfrm>
        </p:spPr>
        <p:txBody>
          <a:bodyPr>
            <a:noAutofit/>
          </a:bodyPr>
          <a:lstStyle/>
          <a:p>
            <a:pPr lvl="0">
              <a:buFont typeface="Arial" panose="020B0604020202020204" pitchFamily="34" charset="0"/>
              <a:buChar char="•"/>
              <a:defRPr/>
            </a:pPr>
            <a:r>
              <a:rPr lang="en-US" sz="2800" dirty="0"/>
              <a:t>Do the findings and discussion shift your thinking about your DE or PSE programs?</a:t>
            </a:r>
          </a:p>
          <a:p>
            <a:pPr lvl="0">
              <a:buFont typeface="Arial" panose="020B0604020202020204" pitchFamily="34" charset="0"/>
              <a:buChar char="•"/>
              <a:defRPr/>
            </a:pPr>
            <a:r>
              <a:rPr lang="en-US" sz="2800" dirty="0"/>
              <a:t>What actions might you take when you return to your county?</a:t>
            </a:r>
          </a:p>
          <a:p>
            <a:pPr lvl="0">
              <a:buFont typeface="Arial" panose="020B0604020202020204" pitchFamily="34" charset="0"/>
              <a:buChar char="•"/>
              <a:defRPr/>
            </a:pPr>
            <a:r>
              <a:rPr lang="en-US" sz="2800" dirty="0"/>
              <a:t>Other thoughts?</a:t>
            </a:r>
            <a:endParaRPr lang="en-US" sz="2000" dirty="0"/>
          </a:p>
          <a:p>
            <a:pPr>
              <a:buFont typeface="Arial" panose="020B0604020202020204" pitchFamily="34" charset="0"/>
              <a:buChar char="•"/>
              <a:defRPr/>
            </a:pPr>
            <a:endParaRPr lang="en-US" sz="1800" dirty="0"/>
          </a:p>
          <a:p>
            <a:pPr lvl="1">
              <a:buFont typeface="Arial" panose="020B0604020202020204" pitchFamily="34" charset="0"/>
              <a:buChar char="•"/>
              <a:defRPr/>
            </a:pPr>
            <a:endParaRPr lang="en-US" dirty="0"/>
          </a:p>
          <a:p>
            <a:pPr lvl="1">
              <a:buFont typeface="Arial" panose="020B0604020202020204" pitchFamily="34" charset="0"/>
              <a:buChar char="•"/>
              <a:defRPr/>
            </a:pPr>
            <a:endParaRPr lang="en-US" dirty="0"/>
          </a:p>
        </p:txBody>
      </p:sp>
    </p:spTree>
    <p:extLst>
      <p:ext uri="{BB962C8B-B14F-4D97-AF65-F5344CB8AC3E}">
        <p14:creationId xmlns:p14="http://schemas.microsoft.com/office/powerpoint/2010/main" val="428772787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1000"/>
                                        <p:tgtEl>
                                          <p:spTgt spid="7">
                                            <p:txEl>
                                              <p:pRg st="1" end="1"/>
                                            </p:txEl>
                                          </p:spTgt>
                                        </p:tgtEl>
                                      </p:cBhvr>
                                    </p:animEffect>
                                    <p:anim calcmode="lin" valueType="num">
                                      <p:cBhvr>
                                        <p:cTn id="13"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Effect transition="in" filter="fade">
                                      <p:cBhvr>
                                        <p:cTn id="19" dur="1000"/>
                                        <p:tgtEl>
                                          <p:spTgt spid="7">
                                            <p:txEl>
                                              <p:pRg st="2" end="2"/>
                                            </p:txEl>
                                          </p:spTgt>
                                        </p:tgtEl>
                                      </p:cBhvr>
                                    </p:animEffect>
                                    <p:anim calcmode="lin" valueType="num">
                                      <p:cBhvr>
                                        <p:cTn id="20"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58B17539-672D-2847-B799-9A2A8D95C747}" type="slidenum">
              <a:rPr lang="en-US" smtClean="0"/>
              <a:pPr>
                <a:defRPr/>
              </a:pPr>
              <a:t>2</a:t>
            </a:fld>
            <a:endParaRPr lang="en-US" dirty="0"/>
          </a:p>
        </p:txBody>
      </p:sp>
      <p:sp>
        <p:nvSpPr>
          <p:cNvPr id="6" name="Title 5"/>
          <p:cNvSpPr>
            <a:spLocks noGrp="1"/>
          </p:cNvSpPr>
          <p:nvPr>
            <p:ph type="title"/>
          </p:nvPr>
        </p:nvSpPr>
        <p:spPr>
          <a:xfrm>
            <a:off x="204577" y="44644"/>
            <a:ext cx="8727140" cy="1010951"/>
          </a:xfrm>
        </p:spPr>
        <p:txBody>
          <a:bodyPr/>
          <a:lstStyle/>
          <a:p>
            <a:r>
              <a:rPr lang="en-US" sz="2800" dirty="0">
                <a:solidFill>
                  <a:schemeClr val="bg1"/>
                </a:solidFill>
              </a:rPr>
              <a:t>What is the SNAP-Ed Program?</a:t>
            </a:r>
          </a:p>
        </p:txBody>
      </p:sp>
      <p:sp>
        <p:nvSpPr>
          <p:cNvPr id="7" name="Content Placeholder 6"/>
          <p:cNvSpPr>
            <a:spLocks noGrp="1"/>
          </p:cNvSpPr>
          <p:nvPr>
            <p:ph idx="1"/>
          </p:nvPr>
        </p:nvSpPr>
        <p:spPr>
          <a:xfrm>
            <a:off x="166266" y="1055594"/>
            <a:ext cx="8689264" cy="3957255"/>
          </a:xfrm>
        </p:spPr>
        <p:txBody>
          <a:bodyPr>
            <a:normAutofit fontScale="92500" lnSpcReduction="10000"/>
          </a:bodyPr>
          <a:lstStyle/>
          <a:p>
            <a:pPr>
              <a:buFont typeface="Wingdings" panose="05000000000000000000" pitchFamily="2" charset="2"/>
              <a:buChar char="Ø"/>
              <a:defRPr/>
            </a:pPr>
            <a:r>
              <a:rPr lang="en-US" sz="2600" dirty="0"/>
              <a:t>Reduce diet- and activity- related health disparities </a:t>
            </a:r>
          </a:p>
          <a:p>
            <a:pPr lvl="0">
              <a:buFont typeface="Wingdings" panose="05000000000000000000" pitchFamily="2" charset="2"/>
              <a:buChar char="Ø"/>
              <a:defRPr/>
            </a:pPr>
            <a:r>
              <a:rPr lang="en-US" sz="2600" dirty="0"/>
              <a:t>Federally-funded by USDA in all states</a:t>
            </a:r>
          </a:p>
          <a:p>
            <a:pPr lvl="1">
              <a:buFont typeface="Wingdings" panose="05000000000000000000" pitchFamily="2" charset="2"/>
              <a:buChar char="Ø"/>
              <a:defRPr/>
            </a:pPr>
            <a:r>
              <a:rPr lang="en-US" sz="1900" dirty="0"/>
              <a:t>$12.6 million annually in Arizona </a:t>
            </a:r>
          </a:p>
          <a:p>
            <a:pPr lvl="2">
              <a:buFont typeface="Wingdings" panose="05000000000000000000" pitchFamily="2" charset="2"/>
              <a:buChar char="Ø"/>
              <a:defRPr/>
            </a:pPr>
            <a:r>
              <a:rPr lang="en-US" sz="1500" dirty="0"/>
              <a:t>UA Extension receives ~$5.5 million</a:t>
            </a:r>
            <a:endParaRPr lang="en-US" sz="2600" dirty="0"/>
          </a:p>
          <a:p>
            <a:pPr>
              <a:buFont typeface="Wingdings" panose="05000000000000000000" pitchFamily="2" charset="2"/>
              <a:buChar char="Ø"/>
              <a:defRPr/>
            </a:pPr>
            <a:r>
              <a:rPr lang="en-US" sz="2600" dirty="0">
                <a:solidFill>
                  <a:srgbClr val="FF0000"/>
                </a:solidFill>
              </a:rPr>
              <a:t>Community</a:t>
            </a:r>
            <a:r>
              <a:rPr lang="en-US" sz="2600" dirty="0"/>
              <a:t> approaches</a:t>
            </a:r>
          </a:p>
          <a:p>
            <a:pPr lvl="1">
              <a:buFont typeface="Wingdings" panose="05000000000000000000" pitchFamily="2" charset="2"/>
              <a:buChar char="Ø"/>
              <a:defRPr/>
            </a:pPr>
            <a:r>
              <a:rPr lang="en-US" sz="1900" dirty="0"/>
              <a:t>Healthier products in food stores</a:t>
            </a:r>
          </a:p>
          <a:p>
            <a:pPr lvl="1">
              <a:buFont typeface="Wingdings" panose="05000000000000000000" pitchFamily="2" charset="2"/>
              <a:buChar char="Ø"/>
              <a:defRPr/>
            </a:pPr>
            <a:r>
              <a:rPr lang="en-US" sz="1900" dirty="0"/>
              <a:t>School gardens</a:t>
            </a:r>
          </a:p>
          <a:p>
            <a:pPr lvl="1">
              <a:buFont typeface="Wingdings" panose="05000000000000000000" pitchFamily="2" charset="2"/>
              <a:buChar char="Ø"/>
              <a:defRPr/>
            </a:pPr>
            <a:r>
              <a:rPr lang="en-US" sz="1900" dirty="0"/>
              <a:t>Better public transportation in SNAP-eligible communities</a:t>
            </a:r>
          </a:p>
          <a:p>
            <a:pPr>
              <a:buFont typeface="Wingdings" panose="05000000000000000000" pitchFamily="2" charset="2"/>
              <a:buChar char="Ø"/>
              <a:defRPr/>
            </a:pPr>
            <a:r>
              <a:rPr lang="en-US" sz="2600" dirty="0">
                <a:solidFill>
                  <a:srgbClr val="FF0000"/>
                </a:solidFill>
              </a:rPr>
              <a:t>Individual</a:t>
            </a:r>
            <a:r>
              <a:rPr lang="en-US" sz="2600" dirty="0"/>
              <a:t> approaches</a:t>
            </a:r>
          </a:p>
          <a:p>
            <a:pPr lvl="1">
              <a:buFont typeface="Wingdings" panose="05000000000000000000" pitchFamily="2" charset="2"/>
              <a:buChar char="Ø"/>
              <a:defRPr/>
            </a:pPr>
            <a:r>
              <a:rPr lang="en-US" sz="1900" dirty="0"/>
              <a:t>Nutrition and activity education classes</a:t>
            </a:r>
          </a:p>
          <a:p>
            <a:pPr marL="419100" lvl="1" indent="0">
              <a:buNone/>
              <a:defRPr/>
            </a:pPr>
            <a:endParaRPr lang="en-US" dirty="0"/>
          </a:p>
        </p:txBody>
      </p:sp>
      <p:pic>
        <p:nvPicPr>
          <p:cNvPr id="2" name="Picture 1"/>
          <p:cNvPicPr>
            <a:picLocks noChangeAspect="1"/>
          </p:cNvPicPr>
          <p:nvPr/>
        </p:nvPicPr>
        <p:blipFill rotWithShape="1">
          <a:blip r:embed="rId3" cstate="print">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a:ext>
            </a:extLst>
          </a:blip>
          <a:srcRect/>
          <a:stretch/>
        </p:blipFill>
        <p:spPr>
          <a:xfrm>
            <a:off x="7237731" y="453475"/>
            <a:ext cx="1364673" cy="1348527"/>
          </a:xfrm>
          <a:prstGeom prst="rect">
            <a:avLst/>
          </a:prstGeom>
          <a:ln w="12700">
            <a:solidFill>
              <a:srgbClr val="FF0000"/>
            </a:solidFill>
          </a:ln>
        </p:spPr>
      </p:pic>
      <p:pic>
        <p:nvPicPr>
          <p:cNvPr id="4" name="Picture 3"/>
          <p:cNvPicPr>
            <a:picLocks noChangeAspect="1"/>
          </p:cNvPicPr>
          <p:nvPr/>
        </p:nvPicPr>
        <p:blipFill rotWithShape="1">
          <a:blip r:embed="rId5" cstate="print">
            <a:extLst>
              <a:ext uri="{BEBA8EAE-BF5A-486C-A8C5-ECC9F3942E4B}">
                <a14:imgProps xmlns:a14="http://schemas.microsoft.com/office/drawing/2010/main">
                  <a14:imgLayer r:embed="rId6">
                    <a14:imgEffect>
                      <a14:brightnessContrast bright="40000" contrast="-20000"/>
                    </a14:imgEffect>
                  </a14:imgLayer>
                </a14:imgProps>
              </a:ext>
              <a:ext uri="{28A0092B-C50C-407E-A947-70E740481C1C}">
                <a14:useLocalDpi xmlns:a14="http://schemas.microsoft.com/office/drawing/2010/main"/>
              </a:ext>
            </a:extLst>
          </a:blip>
          <a:srcRect/>
          <a:stretch/>
        </p:blipFill>
        <p:spPr>
          <a:xfrm>
            <a:off x="7237731" y="3493057"/>
            <a:ext cx="1419734" cy="1348528"/>
          </a:xfrm>
          <a:prstGeom prst="rect">
            <a:avLst/>
          </a:prstGeom>
          <a:ln w="12700">
            <a:solidFill>
              <a:srgbClr val="FF0000"/>
            </a:solidFill>
          </a:ln>
        </p:spPr>
      </p:pic>
      <p:pic>
        <p:nvPicPr>
          <p:cNvPr id="5" name="Picture 4"/>
          <p:cNvPicPr>
            <a:picLocks noChangeAspect="1"/>
          </p:cNvPicPr>
          <p:nvPr/>
        </p:nvPicPr>
        <p:blipFill rotWithShape="1">
          <a:blip r:embed="rId7" cstate="print">
            <a:extLst>
              <a:ext uri="{BEBA8EAE-BF5A-486C-A8C5-ECC9F3942E4B}">
                <a14:imgProps xmlns:a14="http://schemas.microsoft.com/office/drawing/2010/main">
                  <a14:imgLayer r:embed="rId8">
                    <a14:imgEffect>
                      <a14:brightnessContrast bright="40000" contrast="-20000"/>
                    </a14:imgEffect>
                  </a14:imgLayer>
                </a14:imgProps>
              </a:ext>
              <a:ext uri="{28A0092B-C50C-407E-A947-70E740481C1C}">
                <a14:useLocalDpi xmlns:a14="http://schemas.microsoft.com/office/drawing/2010/main"/>
              </a:ext>
            </a:extLst>
          </a:blip>
          <a:srcRect b="-2"/>
          <a:stretch/>
        </p:blipFill>
        <p:spPr>
          <a:xfrm>
            <a:off x="7237731" y="1973266"/>
            <a:ext cx="1364674" cy="1348527"/>
          </a:xfrm>
          <a:prstGeom prst="rect">
            <a:avLst/>
          </a:prstGeom>
          <a:ln w="12700">
            <a:solidFill>
              <a:srgbClr val="FF0000"/>
            </a:solidFill>
          </a:ln>
        </p:spPr>
      </p:pic>
      <p:sp>
        <p:nvSpPr>
          <p:cNvPr id="10" name="Rounded Rectangle 9"/>
          <p:cNvSpPr/>
          <p:nvPr/>
        </p:nvSpPr>
        <p:spPr bwMode="auto">
          <a:xfrm>
            <a:off x="166265" y="3981256"/>
            <a:ext cx="4838871" cy="900946"/>
          </a:xfrm>
          <a:prstGeom prst="roundRect">
            <a:avLst/>
          </a:prstGeom>
          <a:noFill/>
          <a:ln w="254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Tree>
    <p:extLst>
      <p:ext uri="{BB962C8B-B14F-4D97-AF65-F5344CB8AC3E}">
        <p14:creationId xmlns:p14="http://schemas.microsoft.com/office/powerpoint/2010/main" val="250015100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xEl>
                                              <p:pRg st="1" end="1"/>
                                            </p:txEl>
                                          </p:spTgt>
                                        </p:tgtEl>
                                        <p:attrNameLst>
                                          <p:attrName>style.visibility</p:attrName>
                                        </p:attrNameLst>
                                      </p:cBhvr>
                                      <p:to>
                                        <p:strVal val="visible"/>
                                      </p:to>
                                    </p:set>
                                    <p:animEffect transition="in" filter="fade">
                                      <p:cBhvr>
                                        <p:cTn id="14" dur="1000"/>
                                        <p:tgtEl>
                                          <p:spTgt spid="7">
                                            <p:txEl>
                                              <p:pRg st="1" end="1"/>
                                            </p:txEl>
                                          </p:spTgt>
                                        </p:tgtEl>
                                      </p:cBhvr>
                                    </p:animEffect>
                                    <p:anim calcmode="lin" valueType="num">
                                      <p:cBhvr>
                                        <p:cTn id="15"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1" end="1"/>
                                            </p:tx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Effect transition="in" filter="fade">
                                      <p:cBhvr>
                                        <p:cTn id="19" dur="1000"/>
                                        <p:tgtEl>
                                          <p:spTgt spid="7">
                                            <p:txEl>
                                              <p:pRg st="2" end="2"/>
                                            </p:txEl>
                                          </p:spTgt>
                                        </p:tgtEl>
                                      </p:cBhvr>
                                    </p:animEffect>
                                    <p:anim calcmode="lin" valueType="num">
                                      <p:cBhvr>
                                        <p:cTn id="20"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7">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7">
                                            <p:txEl>
                                              <p:pRg st="3" end="3"/>
                                            </p:txEl>
                                          </p:spTgt>
                                        </p:tgtEl>
                                        <p:attrNameLst>
                                          <p:attrName>style.visibility</p:attrName>
                                        </p:attrNameLst>
                                      </p:cBhvr>
                                      <p:to>
                                        <p:strVal val="visible"/>
                                      </p:to>
                                    </p:set>
                                    <p:animEffect transition="in" filter="fade">
                                      <p:cBhvr>
                                        <p:cTn id="24" dur="1000"/>
                                        <p:tgtEl>
                                          <p:spTgt spid="7">
                                            <p:txEl>
                                              <p:pRg st="3" end="3"/>
                                            </p:txEl>
                                          </p:spTgt>
                                        </p:tgtEl>
                                      </p:cBhvr>
                                    </p:animEffect>
                                    <p:anim calcmode="lin" valueType="num">
                                      <p:cBhvr>
                                        <p:cTn id="25"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Effect transition="in" filter="fade">
                                      <p:cBhvr>
                                        <p:cTn id="31" dur="1000"/>
                                        <p:tgtEl>
                                          <p:spTgt spid="7">
                                            <p:txEl>
                                              <p:pRg st="4" end="4"/>
                                            </p:txEl>
                                          </p:spTgt>
                                        </p:tgtEl>
                                      </p:cBhvr>
                                    </p:animEffect>
                                    <p:anim calcmode="lin" valueType="num">
                                      <p:cBhvr>
                                        <p:cTn id="32"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7">
                                            <p:txEl>
                                              <p:pRg st="4" end="4"/>
                                            </p:tx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7">
                                            <p:txEl>
                                              <p:pRg st="5" end="5"/>
                                            </p:txEl>
                                          </p:spTgt>
                                        </p:tgtEl>
                                        <p:attrNameLst>
                                          <p:attrName>style.visibility</p:attrName>
                                        </p:attrNameLst>
                                      </p:cBhvr>
                                      <p:to>
                                        <p:strVal val="visible"/>
                                      </p:to>
                                    </p:set>
                                    <p:animEffect transition="in" filter="fade">
                                      <p:cBhvr>
                                        <p:cTn id="36" dur="1000"/>
                                        <p:tgtEl>
                                          <p:spTgt spid="7">
                                            <p:txEl>
                                              <p:pRg st="5" end="5"/>
                                            </p:txEl>
                                          </p:spTgt>
                                        </p:tgtEl>
                                      </p:cBhvr>
                                    </p:animEffect>
                                    <p:anim calcmode="lin" valueType="num">
                                      <p:cBhvr>
                                        <p:cTn id="37" dur="10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38" dur="1000" fill="hold"/>
                                        <p:tgtEl>
                                          <p:spTgt spid="7">
                                            <p:txEl>
                                              <p:pRg st="5" end="5"/>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7">
                                            <p:txEl>
                                              <p:pRg st="6" end="6"/>
                                            </p:txEl>
                                          </p:spTgt>
                                        </p:tgtEl>
                                        <p:attrNameLst>
                                          <p:attrName>style.visibility</p:attrName>
                                        </p:attrNameLst>
                                      </p:cBhvr>
                                      <p:to>
                                        <p:strVal val="visible"/>
                                      </p:to>
                                    </p:set>
                                    <p:animEffect transition="in" filter="fade">
                                      <p:cBhvr>
                                        <p:cTn id="41" dur="1000"/>
                                        <p:tgtEl>
                                          <p:spTgt spid="7">
                                            <p:txEl>
                                              <p:pRg st="6" end="6"/>
                                            </p:txEl>
                                          </p:spTgt>
                                        </p:tgtEl>
                                      </p:cBhvr>
                                    </p:animEffect>
                                    <p:anim calcmode="lin" valueType="num">
                                      <p:cBhvr>
                                        <p:cTn id="42" dur="1000" fill="hold"/>
                                        <p:tgtEl>
                                          <p:spTgt spid="7">
                                            <p:txEl>
                                              <p:pRg st="6" end="6"/>
                                            </p:txEl>
                                          </p:spTgt>
                                        </p:tgtEl>
                                        <p:attrNameLst>
                                          <p:attrName>ppt_x</p:attrName>
                                        </p:attrNameLst>
                                      </p:cBhvr>
                                      <p:tavLst>
                                        <p:tav tm="0">
                                          <p:val>
                                            <p:strVal val="#ppt_x"/>
                                          </p:val>
                                        </p:tav>
                                        <p:tav tm="100000">
                                          <p:val>
                                            <p:strVal val="#ppt_x"/>
                                          </p:val>
                                        </p:tav>
                                      </p:tavLst>
                                    </p:anim>
                                    <p:anim calcmode="lin" valueType="num">
                                      <p:cBhvr>
                                        <p:cTn id="43" dur="1000" fill="hold"/>
                                        <p:tgtEl>
                                          <p:spTgt spid="7">
                                            <p:txEl>
                                              <p:pRg st="6" end="6"/>
                                            </p:txEl>
                                          </p:spTgt>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7">
                                            <p:txEl>
                                              <p:pRg st="7" end="7"/>
                                            </p:txEl>
                                          </p:spTgt>
                                        </p:tgtEl>
                                        <p:attrNameLst>
                                          <p:attrName>style.visibility</p:attrName>
                                        </p:attrNameLst>
                                      </p:cBhvr>
                                      <p:to>
                                        <p:strVal val="visible"/>
                                      </p:to>
                                    </p:set>
                                    <p:animEffect transition="in" filter="fade">
                                      <p:cBhvr>
                                        <p:cTn id="46" dur="1000"/>
                                        <p:tgtEl>
                                          <p:spTgt spid="7">
                                            <p:txEl>
                                              <p:pRg st="7" end="7"/>
                                            </p:txEl>
                                          </p:spTgt>
                                        </p:tgtEl>
                                      </p:cBhvr>
                                    </p:animEffect>
                                    <p:anim calcmode="lin" valueType="num">
                                      <p:cBhvr>
                                        <p:cTn id="47" dur="1000" fill="hold"/>
                                        <p:tgtEl>
                                          <p:spTgt spid="7">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7">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7">
                                            <p:txEl>
                                              <p:pRg st="8" end="8"/>
                                            </p:txEl>
                                          </p:spTgt>
                                        </p:tgtEl>
                                        <p:attrNameLst>
                                          <p:attrName>style.visibility</p:attrName>
                                        </p:attrNameLst>
                                      </p:cBhvr>
                                      <p:to>
                                        <p:strVal val="visible"/>
                                      </p:to>
                                    </p:set>
                                    <p:animEffect transition="in" filter="fade">
                                      <p:cBhvr>
                                        <p:cTn id="53" dur="1000"/>
                                        <p:tgtEl>
                                          <p:spTgt spid="7">
                                            <p:txEl>
                                              <p:pRg st="8" end="8"/>
                                            </p:txEl>
                                          </p:spTgt>
                                        </p:tgtEl>
                                      </p:cBhvr>
                                    </p:animEffect>
                                    <p:anim calcmode="lin" valueType="num">
                                      <p:cBhvr>
                                        <p:cTn id="54" dur="1000" fill="hold"/>
                                        <p:tgtEl>
                                          <p:spTgt spid="7">
                                            <p:txEl>
                                              <p:pRg st="8" end="8"/>
                                            </p:txEl>
                                          </p:spTgt>
                                        </p:tgtEl>
                                        <p:attrNameLst>
                                          <p:attrName>ppt_x</p:attrName>
                                        </p:attrNameLst>
                                      </p:cBhvr>
                                      <p:tavLst>
                                        <p:tav tm="0">
                                          <p:val>
                                            <p:strVal val="#ppt_x"/>
                                          </p:val>
                                        </p:tav>
                                        <p:tav tm="100000">
                                          <p:val>
                                            <p:strVal val="#ppt_x"/>
                                          </p:val>
                                        </p:tav>
                                      </p:tavLst>
                                    </p:anim>
                                    <p:anim calcmode="lin" valueType="num">
                                      <p:cBhvr>
                                        <p:cTn id="55" dur="1000" fill="hold"/>
                                        <p:tgtEl>
                                          <p:spTgt spid="7">
                                            <p:txEl>
                                              <p:pRg st="8" end="8"/>
                                            </p:txEl>
                                          </p:spTgt>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7">
                                            <p:txEl>
                                              <p:pRg st="9" end="9"/>
                                            </p:txEl>
                                          </p:spTgt>
                                        </p:tgtEl>
                                        <p:attrNameLst>
                                          <p:attrName>style.visibility</p:attrName>
                                        </p:attrNameLst>
                                      </p:cBhvr>
                                      <p:to>
                                        <p:strVal val="visible"/>
                                      </p:to>
                                    </p:set>
                                    <p:animEffect transition="in" filter="fade">
                                      <p:cBhvr>
                                        <p:cTn id="58" dur="1000"/>
                                        <p:tgtEl>
                                          <p:spTgt spid="7">
                                            <p:txEl>
                                              <p:pRg st="9" end="9"/>
                                            </p:txEl>
                                          </p:spTgt>
                                        </p:tgtEl>
                                      </p:cBhvr>
                                    </p:animEffect>
                                    <p:anim calcmode="lin" valueType="num">
                                      <p:cBhvr>
                                        <p:cTn id="59" dur="1000" fill="hold"/>
                                        <p:tgtEl>
                                          <p:spTgt spid="7">
                                            <p:txEl>
                                              <p:pRg st="9" end="9"/>
                                            </p:txEl>
                                          </p:spTgt>
                                        </p:tgtEl>
                                        <p:attrNameLst>
                                          <p:attrName>ppt_x</p:attrName>
                                        </p:attrNameLst>
                                      </p:cBhvr>
                                      <p:tavLst>
                                        <p:tav tm="0">
                                          <p:val>
                                            <p:strVal val="#ppt_x"/>
                                          </p:val>
                                        </p:tav>
                                        <p:tav tm="100000">
                                          <p:val>
                                            <p:strVal val="#ppt_x"/>
                                          </p:val>
                                        </p:tav>
                                      </p:tavLst>
                                    </p:anim>
                                    <p:anim calcmode="lin" valueType="num">
                                      <p:cBhvr>
                                        <p:cTn id="60" dur="1000" fill="hold"/>
                                        <p:tgtEl>
                                          <p:spTgt spid="7">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10"/>
                                        </p:tgtEl>
                                        <p:attrNameLst>
                                          <p:attrName>style.visibility</p:attrName>
                                        </p:attrNameLst>
                                      </p:cBhvr>
                                      <p:to>
                                        <p:strVal val="visible"/>
                                      </p:to>
                                    </p:set>
                                    <p:animEffect transition="in" filter="fade">
                                      <p:cBhvr>
                                        <p:cTn id="65" dur="1000"/>
                                        <p:tgtEl>
                                          <p:spTgt spid="10"/>
                                        </p:tgtEl>
                                      </p:cBhvr>
                                    </p:animEffect>
                                    <p:anim calcmode="lin" valueType="num">
                                      <p:cBhvr>
                                        <p:cTn id="66" dur="1000" fill="hold"/>
                                        <p:tgtEl>
                                          <p:spTgt spid="10"/>
                                        </p:tgtEl>
                                        <p:attrNameLst>
                                          <p:attrName>ppt_x</p:attrName>
                                        </p:attrNameLst>
                                      </p:cBhvr>
                                      <p:tavLst>
                                        <p:tav tm="0">
                                          <p:val>
                                            <p:strVal val="#ppt_x"/>
                                          </p:val>
                                        </p:tav>
                                        <p:tav tm="100000">
                                          <p:val>
                                            <p:strVal val="#ppt_x"/>
                                          </p:val>
                                        </p:tav>
                                      </p:tavLst>
                                    </p:anim>
                                    <p:anim calcmode="lin" valueType="num">
                                      <p:cBhvr>
                                        <p:cTn id="6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490439" y="342899"/>
            <a:ext cx="4163122" cy="502744"/>
          </a:xfrm>
        </p:spPr>
        <p:txBody>
          <a:bodyPr/>
          <a:lstStyle/>
          <a:p>
            <a:r>
              <a:rPr lang="en-US" sz="2800" dirty="0">
                <a:solidFill>
                  <a:schemeClr val="bg1"/>
                </a:solidFill>
              </a:rPr>
              <a:t>Nutrition Education Classes</a:t>
            </a:r>
          </a:p>
        </p:txBody>
      </p:sp>
      <p:sp>
        <p:nvSpPr>
          <p:cNvPr id="7" name="Content Placeholder 6"/>
          <p:cNvSpPr>
            <a:spLocks noGrp="1"/>
          </p:cNvSpPr>
          <p:nvPr>
            <p:ph idx="1"/>
          </p:nvPr>
        </p:nvSpPr>
        <p:spPr>
          <a:xfrm>
            <a:off x="103775" y="1109383"/>
            <a:ext cx="6721280" cy="4034117"/>
          </a:xfrm>
        </p:spPr>
        <p:txBody>
          <a:bodyPr>
            <a:normAutofit fontScale="92500" lnSpcReduction="10000"/>
          </a:bodyPr>
          <a:lstStyle/>
          <a:p>
            <a:pPr lvl="0">
              <a:buFont typeface="Arial" panose="020B0604020202020204" pitchFamily="34" charset="0"/>
              <a:buChar char="•"/>
              <a:defRPr/>
            </a:pPr>
            <a:r>
              <a:rPr lang="en-US" dirty="0"/>
              <a:t>Evidence-based curricula: </a:t>
            </a:r>
          </a:p>
          <a:p>
            <a:pPr lvl="1">
              <a:buFont typeface="Arial" panose="020B0604020202020204" pitchFamily="34" charset="0"/>
              <a:buChar char="•"/>
              <a:defRPr/>
            </a:pPr>
            <a:r>
              <a:rPr lang="en-US" i="1" dirty="0"/>
              <a:t>MyPlate for My Family</a:t>
            </a:r>
          </a:p>
          <a:p>
            <a:pPr lvl="1">
              <a:buFont typeface="Arial" panose="020B0604020202020204" pitchFamily="34" charset="0"/>
              <a:buChar char="•"/>
              <a:defRPr/>
            </a:pPr>
            <a:r>
              <a:rPr lang="en-US" i="1" dirty="0"/>
              <a:t>Eat Healthy Be Active</a:t>
            </a:r>
          </a:p>
          <a:p>
            <a:pPr lvl="0">
              <a:buFont typeface="Arial" panose="020B0604020202020204" pitchFamily="34" charset="0"/>
              <a:buChar char="•"/>
              <a:defRPr/>
            </a:pPr>
            <a:r>
              <a:rPr lang="en-US" dirty="0"/>
              <a:t>4-6 sessions</a:t>
            </a:r>
          </a:p>
          <a:p>
            <a:pPr lvl="0">
              <a:buFont typeface="Arial" panose="020B0604020202020204" pitchFamily="34" charset="0"/>
              <a:buChar char="•"/>
              <a:defRPr/>
            </a:pPr>
            <a:r>
              <a:rPr lang="en-US" dirty="0"/>
              <a:t>Skill-building lessons</a:t>
            </a:r>
          </a:p>
          <a:p>
            <a:pPr lvl="1">
              <a:buFont typeface="Arial" panose="020B0604020202020204" pitchFamily="34" charset="0"/>
              <a:buChar char="•"/>
              <a:defRPr/>
            </a:pPr>
            <a:r>
              <a:rPr lang="en-US" dirty="0"/>
              <a:t>Enjoying meals and snacks from all food groups</a:t>
            </a:r>
          </a:p>
          <a:p>
            <a:pPr lvl="1">
              <a:buFont typeface="Arial" panose="020B0604020202020204" pitchFamily="34" charset="0"/>
              <a:buChar char="•"/>
              <a:defRPr/>
            </a:pPr>
            <a:r>
              <a:rPr lang="en-US" dirty="0"/>
              <a:t>Incorporating leisure physical activity </a:t>
            </a:r>
          </a:p>
          <a:p>
            <a:pPr lvl="1">
              <a:buFont typeface="Arial" panose="020B0604020202020204" pitchFamily="34" charset="0"/>
              <a:buChar char="•"/>
              <a:defRPr/>
            </a:pPr>
            <a:r>
              <a:rPr lang="en-US" dirty="0"/>
              <a:t>Shopping healthy on a budget</a:t>
            </a:r>
          </a:p>
          <a:p>
            <a:pPr lvl="1">
              <a:buFont typeface="Arial" panose="020B0604020202020204" pitchFamily="34" charset="0"/>
              <a:buChar char="•"/>
              <a:defRPr/>
            </a:pPr>
            <a:r>
              <a:rPr lang="en-US" dirty="0"/>
              <a:t>Overcoming barriers</a:t>
            </a:r>
          </a:p>
          <a:p>
            <a:pPr>
              <a:buFont typeface="Arial" panose="020B0604020202020204" pitchFamily="34" charset="0"/>
              <a:buChar char="•"/>
              <a:defRPr/>
            </a:pPr>
            <a:r>
              <a:rPr lang="en-US" dirty="0"/>
              <a:t>Local adaptations </a:t>
            </a:r>
          </a:p>
          <a:p>
            <a:pPr>
              <a:buFont typeface="Arial" panose="020B0604020202020204" pitchFamily="34" charset="0"/>
              <a:buChar char="•"/>
              <a:defRPr/>
            </a:pPr>
            <a:r>
              <a:rPr lang="en-US" dirty="0"/>
              <a:t>Outreach to adults through other SNAP-Ed programming at schools, senior centers and other sites reaching adults</a:t>
            </a:r>
          </a:p>
          <a:p>
            <a:pPr>
              <a:buFont typeface="Arial" panose="020B0604020202020204" pitchFamily="34" charset="0"/>
              <a:buChar char="•"/>
              <a:defRPr/>
            </a:pPr>
            <a:endParaRPr lang="en-US" dirty="0"/>
          </a:p>
        </p:txBody>
      </p:sp>
      <p:pic>
        <p:nvPicPr>
          <p:cNvPr id="10" name="Picture 9"/>
          <p:cNvPicPr/>
          <p:nvPr/>
        </p:nvPicPr>
        <p:blipFill rotWithShape="1">
          <a:blip r:embed="rId3" cstate="print">
            <a:extLst>
              <a:ext uri="{28A0092B-C50C-407E-A947-70E740481C1C}">
                <a14:useLocalDpi xmlns:a14="http://schemas.microsoft.com/office/drawing/2010/main"/>
              </a:ext>
            </a:extLst>
          </a:blip>
          <a:srcRect/>
          <a:stretch/>
        </p:blipFill>
        <p:spPr bwMode="auto">
          <a:xfrm>
            <a:off x="6720468" y="2892525"/>
            <a:ext cx="2007219" cy="1330070"/>
          </a:xfrm>
          <a:prstGeom prst="rect">
            <a:avLst/>
          </a:prstGeom>
          <a:noFill/>
          <a:ln w="28575" cap="flat" cmpd="sng" algn="ctr">
            <a:solidFill>
              <a:srgbClr val="AB0520"/>
            </a:solidFill>
            <a:prstDash val="solid"/>
            <a:round/>
            <a:headEnd type="none" w="med" len="med"/>
            <a:tailEnd type="none" w="med" len="med"/>
          </a:ln>
          <a:extLst>
            <a:ext uri="{53640926-AAD7-44D8-BBD7-CCE9431645EC}">
              <a14:shadowObscured xmlns:a14="http://schemas.microsoft.com/office/drawing/2010/main"/>
            </a:ext>
          </a:extLst>
        </p:spPr>
      </p:pic>
      <p:pic>
        <p:nvPicPr>
          <p:cNvPr id="4" name="Picture 3"/>
          <p:cNvPicPr>
            <a:picLocks noChangeAspect="1"/>
          </p:cNvPicPr>
          <p:nvPr/>
        </p:nvPicPr>
        <p:blipFill>
          <a:blip r:embed="rId4"/>
          <a:stretch>
            <a:fillRect/>
          </a:stretch>
        </p:blipFill>
        <p:spPr>
          <a:xfrm>
            <a:off x="6653561" y="925384"/>
            <a:ext cx="2186987" cy="1887400"/>
          </a:xfrm>
          <a:prstGeom prst="rect">
            <a:avLst/>
          </a:prstGeom>
        </p:spPr>
      </p:pic>
    </p:spTree>
    <p:extLst>
      <p:ext uri="{BB962C8B-B14F-4D97-AF65-F5344CB8AC3E}">
        <p14:creationId xmlns:p14="http://schemas.microsoft.com/office/powerpoint/2010/main" val="952506713"/>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490439" y="181535"/>
            <a:ext cx="4163122" cy="742585"/>
          </a:xfrm>
        </p:spPr>
        <p:txBody>
          <a:bodyPr/>
          <a:lstStyle/>
          <a:p>
            <a:r>
              <a:rPr lang="en-US" sz="3200" dirty="0">
                <a:solidFill>
                  <a:schemeClr val="bg1"/>
                </a:solidFill>
              </a:rPr>
              <a:t>Evaluation Model</a:t>
            </a:r>
          </a:p>
        </p:txBody>
      </p:sp>
      <p:sp>
        <p:nvSpPr>
          <p:cNvPr id="7" name="Content Placeholder 6"/>
          <p:cNvSpPr>
            <a:spLocks noGrp="1"/>
          </p:cNvSpPr>
          <p:nvPr>
            <p:ph idx="1"/>
          </p:nvPr>
        </p:nvSpPr>
        <p:spPr>
          <a:xfrm>
            <a:off x="192505" y="1070552"/>
            <a:ext cx="6603681" cy="3703154"/>
          </a:xfrm>
        </p:spPr>
        <p:txBody>
          <a:bodyPr>
            <a:normAutofit/>
          </a:bodyPr>
          <a:lstStyle/>
          <a:p>
            <a:pPr lvl="0">
              <a:buFont typeface="Arial" panose="020B0604020202020204" pitchFamily="34" charset="0"/>
              <a:buChar char="•"/>
              <a:defRPr/>
            </a:pPr>
            <a:r>
              <a:rPr lang="en-US" dirty="0"/>
              <a:t>Participants invited to complete surveys about their food and activity behaviors</a:t>
            </a:r>
          </a:p>
          <a:p>
            <a:pPr lvl="1">
              <a:buFont typeface="Arial" panose="020B0604020202020204" pitchFamily="34" charset="0"/>
              <a:buChar char="•"/>
              <a:defRPr/>
            </a:pPr>
            <a:r>
              <a:rPr lang="en-US" dirty="0"/>
              <a:t>Before first lesson </a:t>
            </a:r>
            <a:r>
              <a:rPr lang="en-US" dirty="0">
                <a:solidFill>
                  <a:srgbClr val="FF0000"/>
                </a:solidFill>
              </a:rPr>
              <a:t>(PRE)</a:t>
            </a:r>
          </a:p>
          <a:p>
            <a:pPr lvl="1">
              <a:buFont typeface="Arial" panose="020B0604020202020204" pitchFamily="34" charset="0"/>
              <a:buChar char="•"/>
              <a:defRPr/>
            </a:pPr>
            <a:r>
              <a:rPr lang="en-US" dirty="0"/>
              <a:t>After last lesson </a:t>
            </a:r>
            <a:r>
              <a:rPr lang="en-US" dirty="0">
                <a:solidFill>
                  <a:srgbClr val="FF0000"/>
                </a:solidFill>
              </a:rPr>
              <a:t>(POST)</a:t>
            </a:r>
          </a:p>
          <a:p>
            <a:pPr lvl="0">
              <a:buFont typeface="Arial" panose="020B0604020202020204" pitchFamily="34" charset="0"/>
              <a:buChar char="•"/>
              <a:defRPr/>
            </a:pPr>
            <a:r>
              <a:rPr lang="en-US" dirty="0"/>
              <a:t>Human subjects approved</a:t>
            </a:r>
          </a:p>
          <a:p>
            <a:pPr>
              <a:buFont typeface="Arial" panose="020B0604020202020204" pitchFamily="34" charset="0"/>
              <a:buChar char="•"/>
              <a:defRPr/>
            </a:pPr>
            <a:r>
              <a:rPr lang="en-US" dirty="0"/>
              <a:t>Validated tools by Univ. of CA Cooperative Extension</a:t>
            </a:r>
          </a:p>
          <a:p>
            <a:pPr lvl="0">
              <a:buFont typeface="Arial" panose="020B0604020202020204" pitchFamily="34" charset="0"/>
              <a:buChar char="•"/>
              <a:defRPr/>
            </a:pPr>
            <a:r>
              <a:rPr lang="en-US" dirty="0"/>
              <a:t>Provided in English or Spanish by trained SNAP-Ed staff</a:t>
            </a:r>
          </a:p>
          <a:p>
            <a:pPr>
              <a:buFont typeface="Arial" panose="020B0604020202020204" pitchFamily="34" charset="0"/>
              <a:buChar char="•"/>
              <a:defRPr/>
            </a:pPr>
            <a:r>
              <a:rPr lang="en-US" dirty="0"/>
              <a:t>Findings analyzed in alignment with National SNAP-Ed Evaluation Framework</a:t>
            </a:r>
          </a:p>
        </p:txBody>
      </p:sp>
      <p:sp>
        <p:nvSpPr>
          <p:cNvPr id="8" name="Content Placeholder 7"/>
          <p:cNvSpPr>
            <a:spLocks noGrp="1"/>
          </p:cNvSpPr>
          <p:nvPr>
            <p:ph idx="13"/>
          </p:nvPr>
        </p:nvSpPr>
        <p:spPr/>
        <p:txBody>
          <a:bodyPr/>
          <a:lstStyle/>
          <a:p>
            <a:pPr marL="0" lvl="0" indent="0">
              <a:buNone/>
            </a:pPr>
            <a:endParaRPr lang="en-US" dirty="0"/>
          </a:p>
          <a:p>
            <a:pPr marL="0" indent="0">
              <a:buNone/>
            </a:pP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7708" y="1625998"/>
            <a:ext cx="1995513" cy="1295622"/>
          </a:xfrm>
          <a:prstGeom prst="rect">
            <a:avLst/>
          </a:prstGeom>
          <a:ln w="12700">
            <a:solidFill>
              <a:srgbClr val="FF0000"/>
            </a:solidFill>
          </a:ln>
        </p:spPr>
      </p:pic>
      <p:pic>
        <p:nvPicPr>
          <p:cNvPr id="5" name="Picture 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667708" y="3199852"/>
            <a:ext cx="2066377" cy="1328384"/>
          </a:xfrm>
          <a:prstGeom prst="rect">
            <a:avLst/>
          </a:prstGeom>
          <a:ln w="12700">
            <a:solidFill>
              <a:srgbClr val="FF0000"/>
            </a:solidFill>
          </a:ln>
        </p:spPr>
      </p:pic>
    </p:spTree>
    <p:extLst>
      <p:ext uri="{BB962C8B-B14F-4D97-AF65-F5344CB8AC3E}">
        <p14:creationId xmlns:p14="http://schemas.microsoft.com/office/powerpoint/2010/main" val="2939242178"/>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62481" y="478322"/>
            <a:ext cx="3431633" cy="575374"/>
          </a:xfrm>
        </p:spPr>
        <p:txBody>
          <a:bodyPr/>
          <a:lstStyle/>
          <a:p>
            <a:r>
              <a:rPr lang="en-US" dirty="0">
                <a:solidFill>
                  <a:schemeClr val="bg1"/>
                </a:solidFill>
              </a:rPr>
              <a:t>184 Participants in 9 Counties</a:t>
            </a:r>
          </a:p>
        </p:txBody>
      </p:sp>
      <p:sp>
        <p:nvSpPr>
          <p:cNvPr id="8" name="Content Placeholder 7"/>
          <p:cNvSpPr>
            <a:spLocks noGrp="1"/>
          </p:cNvSpPr>
          <p:nvPr>
            <p:ph idx="13"/>
          </p:nvPr>
        </p:nvSpPr>
        <p:spPr/>
        <p:txBody>
          <a:bodyPr/>
          <a:lstStyle/>
          <a:p>
            <a:pPr marL="0" lvl="0" indent="0">
              <a:buNone/>
            </a:pPr>
            <a:endParaRPr lang="en-US" dirty="0"/>
          </a:p>
          <a:p>
            <a:pPr marL="0" indent="0">
              <a:buNone/>
            </a:pPr>
            <a:endParaRPr lang="en-US" dirty="0"/>
          </a:p>
        </p:txBody>
      </p:sp>
      <p:pic>
        <p:nvPicPr>
          <p:cNvPr id="2" name="Picture 1"/>
          <p:cNvPicPr>
            <a:picLocks noChangeAspect="1"/>
          </p:cNvPicPr>
          <p:nvPr/>
        </p:nvPicPr>
        <p:blipFill>
          <a:blip r:embed="rId3"/>
          <a:stretch>
            <a:fillRect/>
          </a:stretch>
        </p:blipFill>
        <p:spPr>
          <a:xfrm>
            <a:off x="462482" y="988069"/>
            <a:ext cx="3431633" cy="3894133"/>
          </a:xfrm>
          <a:prstGeom prst="rect">
            <a:avLst/>
          </a:prstGeom>
          <a:ln w="12700">
            <a:solidFill>
              <a:srgbClr val="FF0000"/>
            </a:solidFill>
          </a:ln>
        </p:spPr>
      </p:pic>
      <p:grpSp>
        <p:nvGrpSpPr>
          <p:cNvPr id="7" name="Group 6"/>
          <p:cNvGrpSpPr/>
          <p:nvPr/>
        </p:nvGrpSpPr>
        <p:grpSpPr>
          <a:xfrm>
            <a:off x="5840197" y="429518"/>
            <a:ext cx="2122522" cy="2313410"/>
            <a:chOff x="6395436" y="364920"/>
            <a:chExt cx="2122522" cy="2313410"/>
          </a:xfrm>
        </p:grpSpPr>
        <p:pic>
          <p:nvPicPr>
            <p:cNvPr id="4" name="Picture 3"/>
            <p:cNvPicPr>
              <a:picLocks noChangeAspect="1"/>
            </p:cNvPicPr>
            <p:nvPr/>
          </p:nvPicPr>
          <p:blipFill rotWithShape="1">
            <a:blip r:embed="rId4"/>
            <a:srcRect l="63913" t="19649" r="1076"/>
            <a:stretch/>
          </p:blipFill>
          <p:spPr>
            <a:xfrm>
              <a:off x="6522903" y="749641"/>
              <a:ext cx="1995055" cy="1928689"/>
            </a:xfrm>
            <a:prstGeom prst="rect">
              <a:avLst/>
            </a:prstGeom>
            <a:ln w="12700">
              <a:solidFill>
                <a:srgbClr val="FF0000"/>
              </a:solidFill>
            </a:ln>
          </p:spPr>
        </p:pic>
        <p:sp>
          <p:nvSpPr>
            <p:cNvPr id="16" name="TextBox 15"/>
            <p:cNvSpPr txBox="1"/>
            <p:nvPr/>
          </p:nvSpPr>
          <p:spPr bwMode="auto">
            <a:xfrm>
              <a:off x="6395436" y="364920"/>
              <a:ext cx="789902" cy="384721"/>
            </a:xfrm>
            <a:prstGeom prst="rect">
              <a:avLst/>
            </a:prstGeom>
            <a:noFill/>
            <a:ln w="12700">
              <a:noFill/>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vert="horz" wrap="square" lIns="38100" tIns="38100" rIns="38100" bIns="38100" numCol="1" rtlCol="0" anchor="ctr" anchorCtr="0" compatLnSpc="1">
              <a:prstTxWarp prst="textNoShape">
                <a:avLst/>
              </a:prstTxWarp>
              <a:spAutoFit/>
            </a:bodyPr>
            <a:lstStyle/>
            <a:p>
              <a:r>
                <a:rPr lang="en-US" sz="2000" b="1" i="0" dirty="0">
                  <a:solidFill>
                    <a:schemeClr val="bg1"/>
                  </a:solidFill>
                  <a:latin typeface="+mj-lt"/>
                </a:rPr>
                <a:t>Age</a:t>
              </a:r>
            </a:p>
          </p:txBody>
        </p:sp>
      </p:grpSp>
      <p:sp>
        <p:nvSpPr>
          <p:cNvPr id="10" name="Title 5"/>
          <p:cNvSpPr txBox="1">
            <a:spLocks/>
          </p:cNvSpPr>
          <p:nvPr/>
        </p:nvSpPr>
        <p:spPr bwMode="auto">
          <a:xfrm>
            <a:off x="2466977" y="16368"/>
            <a:ext cx="4163122" cy="7496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vert="horz" wrap="square" lIns="38100" tIns="38100" rIns="38100" bIns="38100" numCol="1" anchor="ctr" anchorCtr="0" compatLnSpc="1">
            <a:prstTxWarp prst="textNoShape">
              <a:avLst/>
            </a:prstTxWarp>
          </a:bodyPr>
          <a:lstStyle>
            <a:lvl1pPr algn="ctr" rtl="0" eaLnBrk="0" fontAlgn="base" hangingPunct="0">
              <a:spcBef>
                <a:spcPct val="0"/>
              </a:spcBef>
              <a:spcAft>
                <a:spcPct val="0"/>
              </a:spcAft>
              <a:defRPr sz="2000" b="1" i="0" baseline="0">
                <a:solidFill>
                  <a:srgbClr val="C8D9D8"/>
                </a:solidFill>
                <a:latin typeface="+mj-lt"/>
                <a:ea typeface="+mj-ea"/>
                <a:cs typeface="+mj-cs"/>
                <a:sym typeface="Calibri" charset="0"/>
              </a:defRPr>
            </a:lvl1pPr>
            <a:lvl2pPr algn="ctr" rtl="0" eaLnBrk="0" fontAlgn="base" hangingPunct="0">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eaLnBrk="0" fontAlgn="base" hangingPunct="0">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eaLnBrk="0" fontAlgn="base" hangingPunct="0">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eaLnBrk="0" fontAlgn="base" hangingPunct="0">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r>
              <a:rPr lang="en-US" sz="2400" kern="0" dirty="0">
                <a:solidFill>
                  <a:schemeClr val="bg1"/>
                </a:solidFill>
              </a:rPr>
              <a:t>2018 RESULTS</a:t>
            </a:r>
          </a:p>
        </p:txBody>
      </p:sp>
      <p:grpSp>
        <p:nvGrpSpPr>
          <p:cNvPr id="12" name="Group 11"/>
          <p:cNvGrpSpPr/>
          <p:nvPr/>
        </p:nvGrpSpPr>
        <p:grpSpPr>
          <a:xfrm>
            <a:off x="4654979" y="2839478"/>
            <a:ext cx="4342843" cy="2081962"/>
            <a:chOff x="4148957" y="2726322"/>
            <a:chExt cx="4342843" cy="2081962"/>
          </a:xfrm>
        </p:grpSpPr>
        <p:pic>
          <p:nvPicPr>
            <p:cNvPr id="5" name="Picture 4"/>
            <p:cNvPicPr>
              <a:picLocks noChangeAspect="1"/>
            </p:cNvPicPr>
            <p:nvPr/>
          </p:nvPicPr>
          <p:blipFill rotWithShape="1">
            <a:blip r:embed="rId5"/>
            <a:srcRect l="554" r="40687" b="42742"/>
            <a:stretch/>
          </p:blipFill>
          <p:spPr>
            <a:xfrm>
              <a:off x="4299072" y="3111043"/>
              <a:ext cx="4192728" cy="1697241"/>
            </a:xfrm>
            <a:prstGeom prst="rect">
              <a:avLst/>
            </a:prstGeom>
            <a:ln w="12700">
              <a:solidFill>
                <a:srgbClr val="FF0000"/>
              </a:solidFill>
            </a:ln>
          </p:spPr>
        </p:pic>
        <p:sp>
          <p:nvSpPr>
            <p:cNvPr id="11" name="TextBox 10"/>
            <p:cNvSpPr txBox="1"/>
            <p:nvPr/>
          </p:nvSpPr>
          <p:spPr bwMode="auto">
            <a:xfrm>
              <a:off x="4148957" y="2726322"/>
              <a:ext cx="3148675" cy="384721"/>
            </a:xfrm>
            <a:prstGeom prst="rect">
              <a:avLst/>
            </a:prstGeom>
            <a:noFill/>
            <a:ln w="12700">
              <a:noFill/>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vert="horz" wrap="square" lIns="38100" tIns="38100" rIns="38100" bIns="38100" numCol="1" rtlCol="0" anchor="ctr" anchorCtr="0" compatLnSpc="1">
              <a:prstTxWarp prst="textNoShape">
                <a:avLst/>
              </a:prstTxWarp>
              <a:spAutoFit/>
            </a:bodyPr>
            <a:lstStyle/>
            <a:p>
              <a:r>
                <a:rPr lang="en-US" sz="2000" b="1" dirty="0">
                  <a:solidFill>
                    <a:schemeClr val="bg1"/>
                  </a:solidFill>
                  <a:latin typeface="+mj-lt"/>
                </a:rPr>
                <a:t>Demographic Characteristics </a:t>
              </a:r>
              <a:endParaRPr lang="en-US" sz="2000" b="1" i="0" dirty="0">
                <a:solidFill>
                  <a:schemeClr val="bg1"/>
                </a:solidFill>
                <a:latin typeface="+mj-lt"/>
              </a:endParaRPr>
            </a:p>
          </p:txBody>
        </p:sp>
      </p:grpSp>
    </p:spTree>
    <p:extLst>
      <p:ext uri="{BB962C8B-B14F-4D97-AF65-F5344CB8AC3E}">
        <p14:creationId xmlns:p14="http://schemas.microsoft.com/office/powerpoint/2010/main" val="3133392337"/>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 y="0"/>
            <a:ext cx="9077092" cy="1103313"/>
          </a:xfrm>
        </p:spPr>
        <p:txBody>
          <a:bodyPr/>
          <a:lstStyle/>
          <a:p>
            <a:r>
              <a:rPr lang="en-US" sz="2800" dirty="0">
                <a:solidFill>
                  <a:schemeClr val="bg1"/>
                </a:solidFill>
              </a:rPr>
              <a:t>Physical Activity Results – All Participants</a:t>
            </a:r>
          </a:p>
        </p:txBody>
      </p:sp>
      <p:pic>
        <p:nvPicPr>
          <p:cNvPr id="2" name="Picture 1"/>
          <p:cNvPicPr>
            <a:picLocks noChangeAspect="1"/>
          </p:cNvPicPr>
          <p:nvPr/>
        </p:nvPicPr>
        <p:blipFill rotWithShape="1">
          <a:blip r:embed="rId3"/>
          <a:srcRect r="6909"/>
          <a:stretch/>
        </p:blipFill>
        <p:spPr>
          <a:xfrm>
            <a:off x="2631686" y="1785206"/>
            <a:ext cx="4341543" cy="2862851"/>
          </a:xfrm>
          <a:prstGeom prst="rect">
            <a:avLst/>
          </a:prstGeom>
          <a:ln w="12700">
            <a:solidFill>
              <a:srgbClr val="FF0000"/>
            </a:solidFill>
          </a:ln>
          <a:effectLst>
            <a:outerShdw blurRad="292100" dist="139700" dir="2700000" algn="tl" rotWithShape="0">
              <a:srgbClr val="333333">
                <a:alpha val="65000"/>
              </a:srgbClr>
            </a:outerShdw>
          </a:effectLst>
        </p:spPr>
      </p:pic>
      <p:sp>
        <p:nvSpPr>
          <p:cNvPr id="12" name="TextBox 11"/>
          <p:cNvSpPr txBox="1"/>
          <p:nvPr/>
        </p:nvSpPr>
        <p:spPr bwMode="auto">
          <a:xfrm>
            <a:off x="2594515" y="1400485"/>
            <a:ext cx="4415884" cy="384721"/>
          </a:xfrm>
          <a:prstGeom prst="rect">
            <a:avLst/>
          </a:prstGeom>
          <a:noFill/>
          <a:ln w="12700">
            <a:noFill/>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vert="horz" wrap="square" lIns="38100" tIns="38100" rIns="38100" bIns="38100" numCol="1" rtlCol="0" anchor="ctr" anchorCtr="0" compatLnSpc="1">
            <a:prstTxWarp prst="textNoShape">
              <a:avLst/>
            </a:prstTxWarp>
            <a:spAutoFit/>
          </a:bodyPr>
          <a:lstStyle/>
          <a:p>
            <a:pPr algn="l"/>
            <a:r>
              <a:rPr lang="en-US" sz="2000" b="1" dirty="0">
                <a:solidFill>
                  <a:schemeClr val="bg1"/>
                </a:solidFill>
                <a:latin typeface="+mj-lt"/>
              </a:rPr>
              <a:t>Change in Minutes Active </a:t>
            </a:r>
            <a:endParaRPr lang="es-ES" sz="2000" b="1" i="0" dirty="0">
              <a:solidFill>
                <a:schemeClr val="bg1"/>
              </a:solidFill>
              <a:latin typeface="+mj-lt"/>
            </a:endParaRPr>
          </a:p>
        </p:txBody>
      </p:sp>
      <p:cxnSp>
        <p:nvCxnSpPr>
          <p:cNvPr id="7" name="Straight Connector 6"/>
          <p:cNvCxnSpPr/>
          <p:nvPr/>
        </p:nvCxnSpPr>
        <p:spPr bwMode="auto">
          <a:xfrm flipV="1">
            <a:off x="2631686" y="2916454"/>
            <a:ext cx="4341543" cy="19251"/>
          </a:xfrm>
          <a:prstGeom prst="line">
            <a:avLst/>
          </a:prstGeom>
          <a:solidFill>
            <a:schemeClr val="accent1"/>
          </a:solidFill>
          <a:ln w="254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nvGrpSpPr>
          <p:cNvPr id="9" name="Group 8"/>
          <p:cNvGrpSpPr/>
          <p:nvPr/>
        </p:nvGrpSpPr>
        <p:grpSpPr>
          <a:xfrm>
            <a:off x="3493971" y="2347337"/>
            <a:ext cx="1644101" cy="1665779"/>
            <a:chOff x="3493971" y="2347337"/>
            <a:chExt cx="1644101" cy="1665779"/>
          </a:xfrm>
        </p:grpSpPr>
        <p:sp>
          <p:nvSpPr>
            <p:cNvPr id="8" name="TextBox 7"/>
            <p:cNvSpPr txBox="1"/>
            <p:nvPr/>
          </p:nvSpPr>
          <p:spPr bwMode="auto">
            <a:xfrm>
              <a:off x="3493971" y="2347337"/>
              <a:ext cx="572938" cy="3847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vert="horz" wrap="square" lIns="38100" tIns="38100" rIns="38100" bIns="38100" numCol="1" rtlCol="0" anchor="ctr" anchorCtr="0" compatLnSpc="1">
              <a:prstTxWarp prst="textNoShape">
                <a:avLst/>
              </a:prstTxWarp>
              <a:spAutoFit/>
            </a:bodyPr>
            <a:lstStyle/>
            <a:p>
              <a:r>
                <a:rPr lang="en-US" sz="2000" b="0" i="0" dirty="0">
                  <a:solidFill>
                    <a:schemeClr val="bg2"/>
                  </a:solidFill>
                  <a:latin typeface="+mj-lt"/>
                </a:rPr>
                <a:t>PRE</a:t>
              </a:r>
            </a:p>
          </p:txBody>
        </p:sp>
        <p:sp>
          <p:nvSpPr>
            <p:cNvPr id="10" name="TextBox 9"/>
            <p:cNvSpPr txBox="1"/>
            <p:nvPr/>
          </p:nvSpPr>
          <p:spPr bwMode="auto">
            <a:xfrm>
              <a:off x="4565134" y="3628395"/>
              <a:ext cx="572938" cy="3847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vert="horz" wrap="square" lIns="38100" tIns="38100" rIns="38100" bIns="38100" numCol="1" rtlCol="0" anchor="ctr" anchorCtr="0" compatLnSpc="1">
              <a:prstTxWarp prst="textNoShape">
                <a:avLst/>
              </a:prstTxWarp>
              <a:spAutoFit/>
            </a:bodyPr>
            <a:lstStyle/>
            <a:p>
              <a:r>
                <a:rPr lang="en-US" sz="2000" b="0" i="0" dirty="0">
                  <a:solidFill>
                    <a:schemeClr val="bg2"/>
                  </a:solidFill>
                  <a:latin typeface="+mj-lt"/>
                </a:rPr>
                <a:t>PRE</a:t>
              </a:r>
            </a:p>
          </p:txBody>
        </p:sp>
      </p:grpSp>
      <p:grpSp>
        <p:nvGrpSpPr>
          <p:cNvPr id="13" name="Group 12"/>
          <p:cNvGrpSpPr/>
          <p:nvPr/>
        </p:nvGrpSpPr>
        <p:grpSpPr>
          <a:xfrm>
            <a:off x="4406767" y="2383742"/>
            <a:ext cx="1849654" cy="1665779"/>
            <a:chOff x="3493971" y="2347337"/>
            <a:chExt cx="1644101" cy="1665779"/>
          </a:xfrm>
        </p:grpSpPr>
        <p:sp>
          <p:nvSpPr>
            <p:cNvPr id="14" name="TextBox 13"/>
            <p:cNvSpPr txBox="1"/>
            <p:nvPr/>
          </p:nvSpPr>
          <p:spPr bwMode="auto">
            <a:xfrm>
              <a:off x="3493971" y="2347337"/>
              <a:ext cx="572938" cy="3847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vert="horz" wrap="square" lIns="38100" tIns="38100" rIns="38100" bIns="38100" numCol="1" rtlCol="0" anchor="ctr" anchorCtr="0" compatLnSpc="1">
              <a:prstTxWarp prst="textNoShape">
                <a:avLst/>
              </a:prstTxWarp>
              <a:spAutoFit/>
            </a:bodyPr>
            <a:lstStyle/>
            <a:p>
              <a:r>
                <a:rPr lang="en-US" sz="2000" b="0" i="0" dirty="0">
                  <a:solidFill>
                    <a:srgbClr val="BE0B34"/>
                  </a:solidFill>
                  <a:latin typeface="+mj-lt"/>
                </a:rPr>
                <a:t>POST</a:t>
              </a:r>
            </a:p>
          </p:txBody>
        </p:sp>
        <p:sp>
          <p:nvSpPr>
            <p:cNvPr id="15" name="TextBox 14"/>
            <p:cNvSpPr txBox="1"/>
            <p:nvPr/>
          </p:nvSpPr>
          <p:spPr bwMode="auto">
            <a:xfrm>
              <a:off x="4565134" y="3628395"/>
              <a:ext cx="572938" cy="3847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vert="horz" wrap="square" lIns="38100" tIns="38100" rIns="38100" bIns="38100" numCol="1" rtlCol="0" anchor="ctr" anchorCtr="0" compatLnSpc="1">
              <a:prstTxWarp prst="textNoShape">
                <a:avLst/>
              </a:prstTxWarp>
              <a:spAutoFit/>
            </a:bodyPr>
            <a:lstStyle/>
            <a:p>
              <a:r>
                <a:rPr lang="en-US" sz="2000" b="0" i="0" dirty="0">
                  <a:solidFill>
                    <a:srgbClr val="BE0B34"/>
                  </a:solidFill>
                  <a:latin typeface="+mj-lt"/>
                </a:rPr>
                <a:t>POST</a:t>
              </a:r>
            </a:p>
          </p:txBody>
        </p:sp>
      </p:grpSp>
    </p:spTree>
    <p:extLst>
      <p:ext uri="{BB962C8B-B14F-4D97-AF65-F5344CB8AC3E}">
        <p14:creationId xmlns:p14="http://schemas.microsoft.com/office/powerpoint/2010/main" val="59609760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78411" y="308465"/>
            <a:ext cx="7179472" cy="504265"/>
          </a:xfrm>
        </p:spPr>
        <p:txBody>
          <a:bodyPr/>
          <a:lstStyle/>
          <a:p>
            <a:r>
              <a:rPr lang="en-US" sz="2800" dirty="0">
                <a:solidFill>
                  <a:schemeClr val="bg1"/>
                </a:solidFill>
              </a:rPr>
              <a:t>Physical Activity Changes – English and Spanish</a:t>
            </a:r>
          </a:p>
        </p:txBody>
      </p:sp>
      <p:pic>
        <p:nvPicPr>
          <p:cNvPr id="27" name="Picture 26"/>
          <p:cNvPicPr>
            <a:picLocks noChangeAspect="1"/>
          </p:cNvPicPr>
          <p:nvPr/>
        </p:nvPicPr>
        <p:blipFill>
          <a:blip r:embed="rId3"/>
          <a:stretch>
            <a:fillRect/>
          </a:stretch>
        </p:blipFill>
        <p:spPr>
          <a:xfrm>
            <a:off x="2377439" y="1245975"/>
            <a:ext cx="5074009" cy="3403881"/>
          </a:xfrm>
          <a:prstGeom prst="rect">
            <a:avLst/>
          </a:prstGeom>
        </p:spPr>
      </p:pic>
      <p:sp>
        <p:nvSpPr>
          <p:cNvPr id="28" name="TextBox 27"/>
          <p:cNvSpPr txBox="1"/>
          <p:nvPr/>
        </p:nvSpPr>
        <p:spPr bwMode="auto">
          <a:xfrm>
            <a:off x="3689405" y="3006241"/>
            <a:ext cx="326004"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vert="horz" wrap="square" lIns="38100" tIns="38100" rIns="38100" bIns="38100" numCol="1" rtlCol="0" anchor="ctr" anchorCtr="0" compatLnSpc="1">
            <a:prstTxWarp prst="textNoShape">
              <a:avLst/>
            </a:prstTxWarp>
            <a:spAutoFit/>
          </a:bodyPr>
          <a:lstStyle/>
          <a:p>
            <a:r>
              <a:rPr lang="en-US" sz="1300" i="0" dirty="0">
                <a:latin typeface="+mj-lt"/>
              </a:rPr>
              <a:t>41</a:t>
            </a:r>
          </a:p>
        </p:txBody>
      </p:sp>
      <p:grpSp>
        <p:nvGrpSpPr>
          <p:cNvPr id="39" name="Group 38"/>
          <p:cNvGrpSpPr/>
          <p:nvPr/>
        </p:nvGrpSpPr>
        <p:grpSpPr>
          <a:xfrm>
            <a:off x="2846567" y="1558456"/>
            <a:ext cx="3070529" cy="2297601"/>
            <a:chOff x="2846567" y="1558456"/>
            <a:chExt cx="3070529" cy="2297601"/>
          </a:xfrm>
        </p:grpSpPr>
        <p:grpSp>
          <p:nvGrpSpPr>
            <p:cNvPr id="37" name="Group 36"/>
            <p:cNvGrpSpPr/>
            <p:nvPr/>
          </p:nvGrpSpPr>
          <p:grpSpPr>
            <a:xfrm>
              <a:off x="2846567" y="1558456"/>
              <a:ext cx="1982289" cy="970058"/>
              <a:chOff x="2846567" y="1558456"/>
              <a:chExt cx="1982289" cy="970058"/>
            </a:xfrm>
          </p:grpSpPr>
          <p:sp>
            <p:nvSpPr>
              <p:cNvPr id="29" name="Oval 28"/>
              <p:cNvSpPr/>
              <p:nvPr/>
            </p:nvSpPr>
            <p:spPr bwMode="auto">
              <a:xfrm>
                <a:off x="2846567" y="1558456"/>
                <a:ext cx="500932" cy="485029"/>
              </a:xfrm>
              <a:prstGeom prst="ellipse">
                <a:avLst/>
              </a:prstGeom>
              <a:noFill/>
              <a:ln>
                <a:solidFill>
                  <a:srgbClr val="FFC000"/>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30" name="Oval 29"/>
              <p:cNvSpPr/>
              <p:nvPr/>
            </p:nvSpPr>
            <p:spPr bwMode="auto">
              <a:xfrm>
                <a:off x="4327924" y="2043485"/>
                <a:ext cx="500932" cy="485029"/>
              </a:xfrm>
              <a:prstGeom prst="ellipse">
                <a:avLst/>
              </a:prstGeom>
              <a:noFill/>
              <a:ln>
                <a:solidFill>
                  <a:srgbClr val="FFC000"/>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grpSp>
          <p:nvGrpSpPr>
            <p:cNvPr id="38" name="Group 37"/>
            <p:cNvGrpSpPr/>
            <p:nvPr/>
          </p:nvGrpSpPr>
          <p:grpSpPr>
            <a:xfrm>
              <a:off x="3641697" y="2918452"/>
              <a:ext cx="2275399" cy="937605"/>
              <a:chOff x="3641697" y="2918452"/>
              <a:chExt cx="2275399" cy="937605"/>
            </a:xfrm>
          </p:grpSpPr>
          <p:sp>
            <p:nvSpPr>
              <p:cNvPr id="31" name="Oval 30"/>
              <p:cNvSpPr/>
              <p:nvPr/>
            </p:nvSpPr>
            <p:spPr bwMode="auto">
              <a:xfrm>
                <a:off x="3641697" y="2918452"/>
                <a:ext cx="421420" cy="452576"/>
              </a:xfrm>
              <a:prstGeom prst="ellipse">
                <a:avLst/>
              </a:prstGeom>
              <a:noFill/>
              <a:ln>
                <a:solidFill>
                  <a:srgbClr val="0686EF"/>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32" name="Oval 31"/>
              <p:cNvSpPr/>
              <p:nvPr/>
            </p:nvSpPr>
            <p:spPr bwMode="auto">
              <a:xfrm>
                <a:off x="5327375" y="3283240"/>
                <a:ext cx="589721" cy="572817"/>
              </a:xfrm>
              <a:prstGeom prst="ellipse">
                <a:avLst/>
              </a:prstGeom>
              <a:noFill/>
              <a:ln>
                <a:solidFill>
                  <a:srgbClr val="0686EF"/>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grpSp>
      <p:grpSp>
        <p:nvGrpSpPr>
          <p:cNvPr id="47" name="Group 46"/>
          <p:cNvGrpSpPr/>
          <p:nvPr/>
        </p:nvGrpSpPr>
        <p:grpSpPr>
          <a:xfrm>
            <a:off x="3347499" y="1796955"/>
            <a:ext cx="3331597" cy="1776669"/>
            <a:chOff x="3347499" y="1796955"/>
            <a:chExt cx="3331597" cy="1776669"/>
          </a:xfrm>
        </p:grpSpPr>
        <p:grpSp>
          <p:nvGrpSpPr>
            <p:cNvPr id="40" name="Group 39"/>
            <p:cNvGrpSpPr/>
            <p:nvPr/>
          </p:nvGrpSpPr>
          <p:grpSpPr>
            <a:xfrm>
              <a:off x="4828856" y="2282024"/>
              <a:ext cx="1850240" cy="1291600"/>
              <a:chOff x="4828856" y="2282024"/>
              <a:chExt cx="1850240" cy="1291600"/>
            </a:xfrm>
          </p:grpSpPr>
          <p:cxnSp>
            <p:nvCxnSpPr>
              <p:cNvPr id="34" name="Straight Arrow Connector 33"/>
              <p:cNvCxnSpPr>
                <a:stCxn id="30" idx="6"/>
              </p:cNvCxnSpPr>
              <p:nvPr/>
            </p:nvCxnSpPr>
            <p:spPr bwMode="auto">
              <a:xfrm flipV="1">
                <a:off x="4828856" y="2282024"/>
                <a:ext cx="387200" cy="3976"/>
              </a:xfrm>
              <a:prstGeom prst="straightConnector1">
                <a:avLst/>
              </a:prstGeom>
              <a:solidFill>
                <a:schemeClr val="accent1"/>
              </a:solidFill>
              <a:ln w="25400" cap="flat" cmpd="sng" algn="ctr">
                <a:solidFill>
                  <a:srgbClr val="FFC000"/>
                </a:solidFill>
                <a:prstDash val="solid"/>
                <a:round/>
                <a:headEnd type="none" w="med" len="med"/>
                <a:tailEnd type="triangle"/>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5" name="Straight Arrow Connector 34"/>
              <p:cNvCxnSpPr/>
              <p:nvPr/>
            </p:nvCxnSpPr>
            <p:spPr bwMode="auto">
              <a:xfrm flipV="1">
                <a:off x="5917096" y="3569648"/>
                <a:ext cx="762000" cy="3976"/>
              </a:xfrm>
              <a:prstGeom prst="straightConnector1">
                <a:avLst/>
              </a:prstGeom>
              <a:solidFill>
                <a:schemeClr val="accent1"/>
              </a:solidFill>
              <a:ln w="25400" cap="flat" cmpd="sng" algn="ctr">
                <a:solidFill>
                  <a:srgbClr val="0686EF"/>
                </a:solidFill>
                <a:prstDash val="solid"/>
                <a:round/>
                <a:headEnd type="none" w="med" len="med"/>
                <a:tailEnd type="triangle"/>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46" name="Group 45"/>
            <p:cNvGrpSpPr/>
            <p:nvPr/>
          </p:nvGrpSpPr>
          <p:grpSpPr>
            <a:xfrm>
              <a:off x="3347499" y="1796955"/>
              <a:ext cx="842364" cy="1347785"/>
              <a:chOff x="3347499" y="1796955"/>
              <a:chExt cx="842364" cy="1347785"/>
            </a:xfrm>
          </p:grpSpPr>
          <p:cxnSp>
            <p:nvCxnSpPr>
              <p:cNvPr id="42" name="Straight Arrow Connector 41"/>
              <p:cNvCxnSpPr>
                <a:stCxn id="29" idx="6"/>
              </p:cNvCxnSpPr>
              <p:nvPr/>
            </p:nvCxnSpPr>
            <p:spPr bwMode="auto">
              <a:xfrm flipV="1">
                <a:off x="3347499" y="1796955"/>
                <a:ext cx="132680" cy="4016"/>
              </a:xfrm>
              <a:prstGeom prst="straightConnector1">
                <a:avLst/>
              </a:prstGeom>
              <a:solidFill>
                <a:schemeClr val="accent1"/>
              </a:solidFill>
              <a:ln w="25400" cap="flat" cmpd="sng" algn="ctr">
                <a:solidFill>
                  <a:srgbClr val="FFC000"/>
                </a:solidFill>
                <a:prstDash val="solid"/>
                <a:round/>
                <a:headEnd type="none" w="med" len="med"/>
                <a:tailEnd type="triangle"/>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4" name="Straight Arrow Connector 43"/>
              <p:cNvCxnSpPr/>
              <p:nvPr/>
            </p:nvCxnSpPr>
            <p:spPr bwMode="auto">
              <a:xfrm>
                <a:off x="4063117" y="3144740"/>
                <a:ext cx="126746" cy="0"/>
              </a:xfrm>
              <a:prstGeom prst="straightConnector1">
                <a:avLst/>
              </a:prstGeom>
              <a:solidFill>
                <a:schemeClr val="accent1"/>
              </a:solidFill>
              <a:ln w="25400" cap="flat" cmpd="sng" algn="ctr">
                <a:solidFill>
                  <a:srgbClr val="0686EF"/>
                </a:solidFill>
                <a:prstDash val="solid"/>
                <a:round/>
                <a:headEnd type="none" w="med" len="med"/>
                <a:tailEnd type="triangle"/>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spTree>
    <p:extLst>
      <p:ext uri="{BB962C8B-B14F-4D97-AF65-F5344CB8AC3E}">
        <p14:creationId xmlns:p14="http://schemas.microsoft.com/office/powerpoint/2010/main" val="136635767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0" y="0"/>
            <a:ext cx="9961755" cy="1103313"/>
          </a:xfrm>
        </p:spPr>
        <p:txBody>
          <a:bodyPr/>
          <a:lstStyle/>
          <a:p>
            <a:r>
              <a:rPr lang="en-US" sz="2800" dirty="0">
                <a:solidFill>
                  <a:schemeClr val="bg1"/>
                </a:solidFill>
              </a:rPr>
              <a:t> Food Behavior Results – All Participants</a:t>
            </a:r>
          </a:p>
        </p:txBody>
      </p:sp>
      <p:pic>
        <p:nvPicPr>
          <p:cNvPr id="4" name="Picture 3"/>
          <p:cNvPicPr>
            <a:picLocks noChangeAspect="1"/>
          </p:cNvPicPr>
          <p:nvPr/>
        </p:nvPicPr>
        <p:blipFill>
          <a:blip r:embed="rId3"/>
          <a:stretch>
            <a:fillRect/>
          </a:stretch>
        </p:blipFill>
        <p:spPr>
          <a:xfrm>
            <a:off x="638293" y="3380659"/>
            <a:ext cx="3591102" cy="1640568"/>
          </a:xfrm>
          <a:prstGeom prst="rect">
            <a:avLst/>
          </a:prstGeom>
          <a:ln w="12700">
            <a:solidFill>
              <a:srgbClr val="FF0000"/>
            </a:solidFill>
          </a:ln>
        </p:spPr>
      </p:pic>
      <p:pic>
        <p:nvPicPr>
          <p:cNvPr id="5" name="Picture 4"/>
          <p:cNvPicPr>
            <a:picLocks noChangeAspect="1"/>
          </p:cNvPicPr>
          <p:nvPr/>
        </p:nvPicPr>
        <p:blipFill>
          <a:blip r:embed="rId4"/>
          <a:stretch>
            <a:fillRect/>
          </a:stretch>
        </p:blipFill>
        <p:spPr>
          <a:xfrm>
            <a:off x="638293" y="1474549"/>
            <a:ext cx="3591102" cy="1371756"/>
          </a:xfrm>
          <a:prstGeom prst="rect">
            <a:avLst/>
          </a:prstGeom>
          <a:ln w="12700">
            <a:solidFill>
              <a:srgbClr val="FF0000"/>
            </a:solidFill>
          </a:ln>
        </p:spPr>
      </p:pic>
      <p:sp>
        <p:nvSpPr>
          <p:cNvPr id="3" name="TextBox 2"/>
          <p:cNvSpPr txBox="1"/>
          <p:nvPr/>
        </p:nvSpPr>
        <p:spPr bwMode="auto">
          <a:xfrm>
            <a:off x="638293" y="1030401"/>
            <a:ext cx="2104907" cy="353943"/>
          </a:xfrm>
          <a:prstGeom prst="rect">
            <a:avLst/>
          </a:prstGeom>
          <a:noFill/>
          <a:ln w="12700">
            <a:noFill/>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vert="horz" wrap="square" lIns="38100" tIns="38100" rIns="38100" bIns="38100" numCol="1" rtlCol="0" anchor="ctr" anchorCtr="0" compatLnSpc="1">
            <a:prstTxWarp prst="textNoShape">
              <a:avLst/>
            </a:prstTxWarp>
            <a:spAutoFit/>
          </a:bodyPr>
          <a:lstStyle/>
          <a:p>
            <a:pPr algn="l"/>
            <a:r>
              <a:rPr lang="en-US" sz="1800" b="1" dirty="0">
                <a:solidFill>
                  <a:schemeClr val="bg1"/>
                </a:solidFill>
                <a:latin typeface="+mj-lt"/>
              </a:rPr>
              <a:t>Vegetables</a:t>
            </a:r>
            <a:endParaRPr lang="en-US" sz="1800" b="1" i="0" dirty="0">
              <a:solidFill>
                <a:schemeClr val="bg1"/>
              </a:solidFill>
              <a:latin typeface="+mj-lt"/>
            </a:endParaRPr>
          </a:p>
        </p:txBody>
      </p:sp>
      <p:sp>
        <p:nvSpPr>
          <p:cNvPr id="11" name="TextBox 10"/>
          <p:cNvSpPr txBox="1"/>
          <p:nvPr/>
        </p:nvSpPr>
        <p:spPr bwMode="auto">
          <a:xfrm>
            <a:off x="621755" y="2936511"/>
            <a:ext cx="1649807" cy="353943"/>
          </a:xfrm>
          <a:prstGeom prst="rect">
            <a:avLst/>
          </a:prstGeom>
          <a:noFill/>
          <a:ln w="12700">
            <a:noFill/>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vert="horz" wrap="square" lIns="38100" tIns="38100" rIns="38100" bIns="38100" numCol="1" rtlCol="0" anchor="ctr" anchorCtr="0" compatLnSpc="1">
            <a:prstTxWarp prst="textNoShape">
              <a:avLst/>
            </a:prstTxWarp>
            <a:spAutoFit/>
          </a:bodyPr>
          <a:lstStyle/>
          <a:p>
            <a:pPr algn="l"/>
            <a:r>
              <a:rPr lang="en-US" sz="1800" b="1" i="0" dirty="0">
                <a:solidFill>
                  <a:schemeClr val="bg1"/>
                </a:solidFill>
                <a:latin typeface="+mj-lt"/>
              </a:rPr>
              <a:t>Fruit</a:t>
            </a:r>
          </a:p>
        </p:txBody>
      </p:sp>
      <p:grpSp>
        <p:nvGrpSpPr>
          <p:cNvPr id="13" name="Group 12"/>
          <p:cNvGrpSpPr/>
          <p:nvPr/>
        </p:nvGrpSpPr>
        <p:grpSpPr>
          <a:xfrm>
            <a:off x="5178392" y="1194431"/>
            <a:ext cx="3734601" cy="3442329"/>
            <a:chOff x="-27259" y="1445108"/>
            <a:chExt cx="3331568" cy="3164479"/>
          </a:xfrm>
        </p:grpSpPr>
        <p:sp>
          <p:nvSpPr>
            <p:cNvPr id="10" name="TextBox 9"/>
            <p:cNvSpPr txBox="1"/>
            <p:nvPr/>
          </p:nvSpPr>
          <p:spPr bwMode="auto">
            <a:xfrm>
              <a:off x="219949" y="2247087"/>
              <a:ext cx="3084360" cy="236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vert="horz" wrap="square" lIns="38100" tIns="38100" rIns="38100" bIns="38100" numCol="1" rtlCol="0" anchor="ctr" anchorCtr="0" compatLnSpc="1">
              <a:prstTxWarp prst="textNoShape">
                <a:avLst/>
              </a:prstTxWarp>
              <a:spAutoFit/>
            </a:bodyPr>
            <a:lstStyle/>
            <a:p>
              <a:pPr marL="285750" indent="-285750" algn="l">
                <a:buFont typeface="Arial" panose="020B0604020202020204" pitchFamily="34" charset="0"/>
                <a:buChar char="•"/>
              </a:pPr>
              <a:r>
                <a:rPr lang="en-US" sz="2400" dirty="0">
                  <a:solidFill>
                    <a:schemeClr val="bg1"/>
                  </a:solidFill>
                </a:rPr>
                <a:t>Spanish: increased fruit and vegetable</a:t>
              </a:r>
              <a:r>
                <a:rPr lang="en-US" sz="2400" i="1" dirty="0">
                  <a:solidFill>
                    <a:schemeClr val="bg1"/>
                  </a:solidFill>
                </a:rPr>
                <a:t> </a:t>
              </a:r>
              <a:r>
                <a:rPr lang="en-US" sz="2400" dirty="0">
                  <a:solidFill>
                    <a:schemeClr val="bg1"/>
                  </a:solidFill>
                </a:rPr>
                <a:t>intake</a:t>
              </a:r>
            </a:p>
            <a:p>
              <a:pPr algn="l"/>
              <a:r>
                <a:rPr lang="en-US" sz="2400" i="1" dirty="0">
                  <a:solidFill>
                    <a:schemeClr val="bg1"/>
                  </a:solidFill>
                </a:rPr>
                <a:t> </a:t>
              </a:r>
            </a:p>
            <a:p>
              <a:pPr marL="285750" indent="-285750" algn="l">
                <a:buFont typeface="Arial" panose="020B0604020202020204" pitchFamily="34" charset="0"/>
                <a:buChar char="•"/>
              </a:pPr>
              <a:r>
                <a:rPr lang="en-US" sz="2400" dirty="0">
                  <a:solidFill>
                    <a:schemeClr val="bg1"/>
                  </a:solidFill>
                </a:rPr>
                <a:t>English: increased fruit intake </a:t>
              </a:r>
            </a:p>
            <a:p>
              <a:pPr algn="l"/>
              <a:endParaRPr lang="en-US" sz="1800" dirty="0">
                <a:solidFill>
                  <a:schemeClr val="bg1"/>
                </a:solidFill>
              </a:endParaRPr>
            </a:p>
          </p:txBody>
        </p:sp>
        <p:sp>
          <p:nvSpPr>
            <p:cNvPr id="7" name="Rectangle 6"/>
            <p:cNvSpPr/>
            <p:nvPr/>
          </p:nvSpPr>
          <p:spPr>
            <a:xfrm>
              <a:off x="-27259" y="1445108"/>
              <a:ext cx="2247726" cy="424402"/>
            </a:xfrm>
            <a:prstGeom prst="rect">
              <a:avLst/>
            </a:prstGeom>
            <a:noFill/>
          </p:spPr>
          <p:txBody>
            <a:bodyPr wrap="square" lIns="91440" tIns="45720" rIns="91440" bIns="45720">
              <a:spAutoFit/>
            </a:bodyPr>
            <a:lstStyle/>
            <a:p>
              <a:pPr algn="ctr"/>
              <a:r>
                <a:rPr lang="en-US" sz="2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By Language:</a:t>
              </a:r>
            </a:p>
          </p:txBody>
        </p:sp>
      </p:grpSp>
    </p:spTree>
    <p:extLst>
      <p:ext uri="{BB962C8B-B14F-4D97-AF65-F5344CB8AC3E}">
        <p14:creationId xmlns:p14="http://schemas.microsoft.com/office/powerpoint/2010/main" val="188738663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9FF3D5C-99EC-4CA7-9EDC-7C955C964EC6}"/>
              </a:ext>
            </a:extLst>
          </p:cNvPr>
          <p:cNvSpPr>
            <a:spLocks noGrp="1"/>
          </p:cNvSpPr>
          <p:nvPr>
            <p:ph type="title"/>
          </p:nvPr>
        </p:nvSpPr>
        <p:spPr/>
        <p:txBody>
          <a:bodyPr/>
          <a:lstStyle/>
          <a:p>
            <a:r>
              <a:rPr lang="en-US" sz="2800" dirty="0">
                <a:solidFill>
                  <a:schemeClr val="bg1"/>
                </a:solidFill>
              </a:rPr>
              <a:t>Food Behavior Changes – English and Spanish </a:t>
            </a:r>
          </a:p>
        </p:txBody>
      </p:sp>
      <p:graphicFrame>
        <p:nvGraphicFramePr>
          <p:cNvPr id="6" name="Chart 5">
            <a:extLst>
              <a:ext uri="{FF2B5EF4-FFF2-40B4-BE49-F238E27FC236}">
                <a16:creationId xmlns:a16="http://schemas.microsoft.com/office/drawing/2014/main" id="{BCC45885-EE07-44A3-A4F9-F8BDC9F8BBBA}"/>
              </a:ext>
            </a:extLst>
          </p:cNvPr>
          <p:cNvGraphicFramePr/>
          <p:nvPr>
            <p:extLst>
              <p:ext uri="{D42A27DB-BD31-4B8C-83A1-F6EECF244321}">
                <p14:modId xmlns:p14="http://schemas.microsoft.com/office/powerpoint/2010/main" val="614879185"/>
              </p:ext>
            </p:extLst>
          </p:nvPr>
        </p:nvGraphicFramePr>
        <p:xfrm>
          <a:off x="1288419" y="1224380"/>
          <a:ext cx="6714604" cy="3526251"/>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 Box 8">
            <a:extLst>
              <a:ext uri="{FF2B5EF4-FFF2-40B4-BE49-F238E27FC236}">
                <a16:creationId xmlns:a16="http://schemas.microsoft.com/office/drawing/2014/main" id="{55BA7485-4BAD-4CFA-AFBA-D352B050A266}"/>
              </a:ext>
            </a:extLst>
          </p:cNvPr>
          <p:cNvSpPr txBox="1"/>
          <p:nvPr/>
        </p:nvSpPr>
        <p:spPr>
          <a:xfrm>
            <a:off x="1933996" y="3220664"/>
            <a:ext cx="1521303" cy="164131"/>
          </a:xfrm>
          <a:prstGeom prst="rect">
            <a:avLst/>
          </a:prstGeom>
          <a:solidFill>
            <a:schemeClr val="lt1"/>
          </a:solidFill>
          <a:ln w="6350">
            <a:solidFill>
              <a:schemeClr val="bg1"/>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200" b="1" dirty="0">
                <a:solidFill>
                  <a:srgbClr val="AB0520"/>
                </a:solidFill>
                <a:effectLst/>
                <a:latin typeface="Cambria" panose="02040503050406030204" pitchFamily="18" charset="0"/>
                <a:ea typeface="Calibri" panose="020F0502020204030204" pitchFamily="34" charset="0"/>
                <a:cs typeface="Times New Roman" panose="02020603050405020304" pitchFamily="18" charset="0"/>
              </a:rPr>
              <a:t>Healthier Behavior</a:t>
            </a:r>
            <a:endParaRPr lang="en-US" sz="1600" dirty="0">
              <a:solidFill>
                <a:srgbClr val="262729"/>
              </a:solidFill>
              <a:effectLst/>
              <a:latin typeface="Cambria" panose="02040503050406030204" pitchFamily="18" charset="0"/>
              <a:ea typeface="Calibri" panose="020F0502020204030204" pitchFamily="34" charset="0"/>
              <a:cs typeface="Times New Roman" panose="02020603050405020304" pitchFamily="18" charset="0"/>
            </a:endParaRPr>
          </a:p>
        </p:txBody>
      </p:sp>
      <p:sp>
        <p:nvSpPr>
          <p:cNvPr id="8" name="Text Box 8">
            <a:extLst>
              <a:ext uri="{FF2B5EF4-FFF2-40B4-BE49-F238E27FC236}">
                <a16:creationId xmlns:a16="http://schemas.microsoft.com/office/drawing/2014/main" id="{3F0F0901-6975-45E1-8CBA-C5B938C18F2D}"/>
              </a:ext>
            </a:extLst>
          </p:cNvPr>
          <p:cNvSpPr txBox="1"/>
          <p:nvPr/>
        </p:nvSpPr>
        <p:spPr>
          <a:xfrm>
            <a:off x="4820905" y="3249141"/>
            <a:ext cx="1616477" cy="189974"/>
          </a:xfrm>
          <a:prstGeom prst="rect">
            <a:avLst/>
          </a:prstGeom>
          <a:solidFill>
            <a:schemeClr val="lt1"/>
          </a:solidFill>
          <a:ln w="6350">
            <a:solidFill>
              <a:schemeClr val="bg1"/>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200" b="1" dirty="0">
                <a:solidFill>
                  <a:srgbClr val="AB0520"/>
                </a:solidFill>
                <a:effectLst/>
                <a:latin typeface="Cambria" panose="02040503050406030204" pitchFamily="18" charset="0"/>
                <a:ea typeface="Calibri" panose="020F0502020204030204" pitchFamily="34" charset="0"/>
                <a:cs typeface="Times New Roman" panose="02020603050405020304" pitchFamily="18" charset="0"/>
              </a:rPr>
              <a:t>Healthier Behavior</a:t>
            </a:r>
            <a:endParaRPr lang="en-US" sz="1600" dirty="0">
              <a:solidFill>
                <a:srgbClr val="262729"/>
              </a:solidFill>
              <a:effectLst/>
              <a:latin typeface="Cambria" panose="02040503050406030204" pitchFamily="18" charset="0"/>
              <a:ea typeface="Calibri" panose="020F0502020204030204" pitchFamily="34" charset="0"/>
              <a:cs typeface="Times New Roman" panose="02020603050405020304" pitchFamily="18" charset="0"/>
            </a:endParaRPr>
          </a:p>
        </p:txBody>
      </p:sp>
      <p:sp>
        <p:nvSpPr>
          <p:cNvPr id="9" name="Text Box 12">
            <a:extLst>
              <a:ext uri="{FF2B5EF4-FFF2-40B4-BE49-F238E27FC236}">
                <a16:creationId xmlns:a16="http://schemas.microsoft.com/office/drawing/2014/main" id="{36F96A3C-EF80-4A7B-9682-92728E2A66A7}"/>
              </a:ext>
            </a:extLst>
          </p:cNvPr>
          <p:cNvSpPr txBox="1"/>
          <p:nvPr/>
        </p:nvSpPr>
        <p:spPr>
          <a:xfrm>
            <a:off x="3590699" y="4404937"/>
            <a:ext cx="1288798" cy="272259"/>
          </a:xfrm>
          <a:prstGeom prst="rect">
            <a:avLst/>
          </a:prstGeom>
          <a:solidFill>
            <a:sysClr val="window" lastClr="FFFFFF"/>
          </a:solidFill>
          <a:ln w="6350">
            <a:solidFill>
              <a:schemeClr val="bg1"/>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100" b="1" dirty="0">
                <a:solidFill>
                  <a:srgbClr val="262729"/>
                </a:solidFill>
                <a:effectLst/>
                <a:latin typeface="Cambria" panose="02040503050406030204" pitchFamily="18" charset="0"/>
                <a:ea typeface="Calibri" panose="020F0502020204030204" pitchFamily="34" charset="0"/>
                <a:cs typeface="Times New Roman" panose="02020603050405020304" pitchFamily="18" charset="0"/>
              </a:rPr>
              <a:t>Less Healthy</a:t>
            </a:r>
            <a:endParaRPr lang="en-US" sz="1400" dirty="0">
              <a:solidFill>
                <a:srgbClr val="262729"/>
              </a:solidFill>
              <a:effectLst/>
              <a:latin typeface="Cambria" panose="02040503050406030204" pitchFamily="18" charset="0"/>
              <a:ea typeface="Calibri" panose="020F0502020204030204" pitchFamily="34" charset="0"/>
              <a:cs typeface="Times New Roman" panose="02020603050405020304" pitchFamily="18" charset="0"/>
            </a:endParaRPr>
          </a:p>
        </p:txBody>
      </p:sp>
      <p:sp>
        <p:nvSpPr>
          <p:cNvPr id="10" name="Text Box 12">
            <a:extLst>
              <a:ext uri="{FF2B5EF4-FFF2-40B4-BE49-F238E27FC236}">
                <a16:creationId xmlns:a16="http://schemas.microsoft.com/office/drawing/2014/main" id="{A9FD5CBC-D2E9-4740-9CD7-3DC8CE77CC75}"/>
              </a:ext>
            </a:extLst>
          </p:cNvPr>
          <p:cNvSpPr txBox="1"/>
          <p:nvPr/>
        </p:nvSpPr>
        <p:spPr>
          <a:xfrm>
            <a:off x="6505996" y="3887084"/>
            <a:ext cx="1224049" cy="372490"/>
          </a:xfrm>
          <a:prstGeom prst="rect">
            <a:avLst/>
          </a:prstGeom>
          <a:solidFill>
            <a:sysClr val="window" lastClr="FFFFFF"/>
          </a:solidFill>
          <a:ln w="6350">
            <a:solidFill>
              <a:schemeClr val="bg1"/>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200" b="1" dirty="0">
                <a:solidFill>
                  <a:srgbClr val="262729"/>
                </a:solidFill>
                <a:effectLst/>
                <a:latin typeface="Cambria" panose="02040503050406030204" pitchFamily="18" charset="0"/>
                <a:ea typeface="Calibri" panose="020F0502020204030204" pitchFamily="34" charset="0"/>
                <a:cs typeface="Times New Roman" panose="02020603050405020304" pitchFamily="18" charset="0"/>
              </a:rPr>
              <a:t>Less Healthy</a:t>
            </a:r>
            <a:endParaRPr lang="en-US" sz="1600" dirty="0">
              <a:solidFill>
                <a:srgbClr val="262729"/>
              </a:solidFill>
              <a:effectLst/>
              <a:latin typeface="Cambria" panose="02040503050406030204" pitchFamily="18" charset="0"/>
              <a:ea typeface="Calibri" panose="020F0502020204030204" pitchFamily="34" charset="0"/>
              <a:cs typeface="Times New Roman" panose="02020603050405020304" pitchFamily="18" charset="0"/>
            </a:endParaRPr>
          </a:p>
        </p:txBody>
      </p:sp>
      <p:sp>
        <p:nvSpPr>
          <p:cNvPr id="11" name="Text Box 15">
            <a:extLst>
              <a:ext uri="{FF2B5EF4-FFF2-40B4-BE49-F238E27FC236}">
                <a16:creationId xmlns:a16="http://schemas.microsoft.com/office/drawing/2014/main" id="{69436E98-E403-45E4-9110-87EA7E8D563A}"/>
              </a:ext>
            </a:extLst>
          </p:cNvPr>
          <p:cNvSpPr txBox="1"/>
          <p:nvPr/>
        </p:nvSpPr>
        <p:spPr>
          <a:xfrm>
            <a:off x="2497591" y="1356710"/>
            <a:ext cx="1998696" cy="284678"/>
          </a:xfrm>
          <a:prstGeom prst="rect">
            <a:avLst/>
          </a:prstGeom>
          <a:solidFill>
            <a:sysClr val="window" lastClr="FFFFFF"/>
          </a:solidFill>
          <a:ln w="6350">
            <a:solidFill>
              <a:schemeClr val="bg1"/>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600" b="1" dirty="0">
                <a:solidFill>
                  <a:srgbClr val="262729"/>
                </a:solidFill>
                <a:effectLst/>
                <a:latin typeface="Cambria" panose="02040503050406030204" pitchFamily="18" charset="0"/>
                <a:ea typeface="Calibri" panose="020F0502020204030204" pitchFamily="34" charset="0"/>
                <a:cs typeface="Times New Roman" panose="02020603050405020304" pitchFamily="18" charset="0"/>
              </a:rPr>
              <a:t>English Speakers</a:t>
            </a:r>
            <a:endParaRPr lang="en-US" sz="2000" dirty="0">
              <a:solidFill>
                <a:srgbClr val="262729"/>
              </a:solidFill>
              <a:effectLst/>
              <a:latin typeface="Cambria" panose="02040503050406030204" pitchFamily="18" charset="0"/>
              <a:ea typeface="Calibri" panose="020F0502020204030204" pitchFamily="34" charset="0"/>
              <a:cs typeface="Times New Roman" panose="02020603050405020304" pitchFamily="18" charset="0"/>
            </a:endParaRPr>
          </a:p>
        </p:txBody>
      </p:sp>
      <p:sp>
        <p:nvSpPr>
          <p:cNvPr id="12" name="Text Box 14">
            <a:extLst>
              <a:ext uri="{FF2B5EF4-FFF2-40B4-BE49-F238E27FC236}">
                <a16:creationId xmlns:a16="http://schemas.microsoft.com/office/drawing/2014/main" id="{36EEDB47-7214-4A7A-B94C-52B300C329F6}"/>
              </a:ext>
            </a:extLst>
          </p:cNvPr>
          <p:cNvSpPr txBox="1"/>
          <p:nvPr/>
        </p:nvSpPr>
        <p:spPr>
          <a:xfrm>
            <a:off x="6230866" y="1230708"/>
            <a:ext cx="1731695" cy="264598"/>
          </a:xfrm>
          <a:prstGeom prst="rect">
            <a:avLst/>
          </a:prstGeom>
          <a:solidFill>
            <a:sysClr val="window" lastClr="FFFFFF"/>
          </a:solidFill>
          <a:ln w="6350">
            <a:solidFill>
              <a:schemeClr val="bg1"/>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600" b="1" dirty="0">
                <a:solidFill>
                  <a:srgbClr val="AB0520"/>
                </a:solidFill>
                <a:effectLst/>
                <a:latin typeface="Cambria" panose="02040503050406030204" pitchFamily="18" charset="0"/>
                <a:ea typeface="Calibri" panose="020F0502020204030204" pitchFamily="34" charset="0"/>
                <a:cs typeface="Times New Roman" panose="02020603050405020304" pitchFamily="18" charset="0"/>
              </a:rPr>
              <a:t>Spanish Speakers</a:t>
            </a:r>
            <a:endParaRPr lang="en-US" sz="2000" dirty="0">
              <a:solidFill>
                <a:srgbClr val="262729"/>
              </a:solidFill>
              <a:effectLst/>
              <a:latin typeface="Cambria" panose="02040503050406030204" pitchFamily="18" charset="0"/>
              <a:ea typeface="Calibri" panose="020F0502020204030204" pitchFamily="34" charset="0"/>
              <a:cs typeface="Times New Roman" panose="02020603050405020304" pitchFamily="18" charset="0"/>
            </a:endParaRPr>
          </a:p>
        </p:txBody>
      </p:sp>
      <p:sp>
        <p:nvSpPr>
          <p:cNvPr id="13" name="Text Box 17">
            <a:extLst>
              <a:ext uri="{FF2B5EF4-FFF2-40B4-BE49-F238E27FC236}">
                <a16:creationId xmlns:a16="http://schemas.microsoft.com/office/drawing/2014/main" id="{E186E386-513D-4B60-A078-B7CBE99665E9}"/>
              </a:ext>
            </a:extLst>
          </p:cNvPr>
          <p:cNvSpPr txBox="1"/>
          <p:nvPr/>
        </p:nvSpPr>
        <p:spPr>
          <a:xfrm rot="16200000">
            <a:off x="98985" y="2424929"/>
            <a:ext cx="2490433" cy="120564"/>
          </a:xfrm>
          <a:prstGeom prst="rect">
            <a:avLst/>
          </a:prstGeom>
          <a:solidFill>
            <a:schemeClr val="bg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600" dirty="0">
                <a:solidFill>
                  <a:schemeClr val="tx1"/>
                </a:solidFill>
                <a:effectLst/>
                <a:latin typeface="Cambria" panose="02040503050406030204" pitchFamily="18" charset="0"/>
                <a:ea typeface="Calibri" panose="020F0502020204030204" pitchFamily="34" charset="0"/>
                <a:cs typeface="Times New Roman" panose="02020603050405020304" pitchFamily="18" charset="0"/>
              </a:rPr>
              <a:t>% of Survey </a:t>
            </a:r>
            <a:r>
              <a:rPr lang="en-US" sz="1600" dirty="0">
                <a:solidFill>
                  <a:schemeClr val="tx1"/>
                </a:solidFill>
                <a:latin typeface="Cambria" panose="02040503050406030204" pitchFamily="18" charset="0"/>
                <a:ea typeface="Calibri" panose="020F0502020204030204" pitchFamily="34" charset="0"/>
                <a:cs typeface="Times New Roman" panose="02020603050405020304" pitchFamily="18" charset="0"/>
              </a:rPr>
              <a:t>Respondent</a:t>
            </a:r>
            <a:r>
              <a:rPr lang="en-US" sz="1600" dirty="0">
                <a:solidFill>
                  <a:schemeClr val="tx1"/>
                </a:solidFill>
                <a:effectLst/>
                <a:latin typeface="Cambria" panose="02040503050406030204" pitchFamily="18" charset="0"/>
                <a:ea typeface="Calibri" panose="020F0502020204030204" pitchFamily="34" charset="0"/>
                <a:cs typeface="Times New Roman" panose="02020603050405020304" pitchFamily="18" charset="0"/>
              </a:rPr>
              <a:t>s</a:t>
            </a:r>
          </a:p>
        </p:txBody>
      </p:sp>
      <p:grpSp>
        <p:nvGrpSpPr>
          <p:cNvPr id="4" name="Group 3"/>
          <p:cNvGrpSpPr/>
          <p:nvPr/>
        </p:nvGrpSpPr>
        <p:grpSpPr>
          <a:xfrm>
            <a:off x="129440" y="3730428"/>
            <a:ext cx="2368151" cy="1365836"/>
            <a:chOff x="6748914" y="2196190"/>
            <a:chExt cx="2395086" cy="1461410"/>
          </a:xfrm>
        </p:grpSpPr>
        <p:sp>
          <p:nvSpPr>
            <p:cNvPr id="14" name="Text Box 16">
              <a:extLst>
                <a:ext uri="{FF2B5EF4-FFF2-40B4-BE49-F238E27FC236}">
                  <a16:creationId xmlns:a16="http://schemas.microsoft.com/office/drawing/2014/main" id="{F0756E99-16FB-4E7F-A153-23E21E4692C7}"/>
                </a:ext>
              </a:extLst>
            </p:cNvPr>
            <p:cNvSpPr txBox="1"/>
            <p:nvPr/>
          </p:nvSpPr>
          <p:spPr>
            <a:xfrm>
              <a:off x="6748914" y="2196190"/>
              <a:ext cx="2395086" cy="1461410"/>
            </a:xfrm>
            <a:prstGeom prst="rect">
              <a:avLst/>
            </a:prstGeom>
            <a:solidFill>
              <a:srgbClr val="0C234B"/>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400" b="1" dirty="0">
                  <a:solidFill>
                    <a:schemeClr val="bg1"/>
                  </a:solidFill>
                  <a:effectLst/>
                  <a:latin typeface="Cambria" panose="02040503050406030204" pitchFamily="18" charset="0"/>
                  <a:ea typeface="Calibri" panose="020F0502020204030204" pitchFamily="34" charset="0"/>
                  <a:cs typeface="Times New Roman" panose="02020603050405020304" pitchFamily="18" charset="0"/>
                </a:rPr>
                <a:t>Eat Vegetables</a:t>
              </a:r>
              <a:endParaRPr lang="en-US" sz="1400" dirty="0">
                <a:solidFill>
                  <a:schemeClr val="bg1"/>
                </a:solidFill>
                <a:effectLst/>
                <a:latin typeface="Cambria" panose="02040503050406030204" pitchFamily="18" charset="0"/>
                <a:ea typeface="Calibri" panose="020F0502020204030204" pitchFamily="34" charset="0"/>
                <a:cs typeface="Times New Roman" panose="02020603050405020304" pitchFamily="18" charset="0"/>
              </a:endParaRPr>
            </a:p>
            <a:p>
              <a:pPr marL="0" marR="0" algn="r">
                <a:lnSpc>
                  <a:spcPct val="107000"/>
                </a:lnSpc>
                <a:spcBef>
                  <a:spcPts val="0"/>
                </a:spcBef>
                <a:spcAft>
                  <a:spcPts val="800"/>
                </a:spcAft>
              </a:pPr>
              <a:endParaRPr lang="en-US" sz="500" b="1" dirty="0">
                <a:solidFill>
                  <a:schemeClr val="bg1"/>
                </a:solidFill>
                <a:effectLst/>
                <a:latin typeface="Cambria" panose="02040503050406030204" pitchFamily="18" charset="0"/>
                <a:ea typeface="Calibri" panose="020F0502020204030204" pitchFamily="34" charset="0"/>
                <a:cs typeface="Times New Roman" panose="02020603050405020304" pitchFamily="18" charset="0"/>
              </a:endParaRPr>
            </a:p>
            <a:p>
              <a:pPr marL="0" marR="0" algn="r">
                <a:lnSpc>
                  <a:spcPct val="107000"/>
                </a:lnSpc>
                <a:spcBef>
                  <a:spcPts val="0"/>
                </a:spcBef>
                <a:spcAft>
                  <a:spcPts val="800"/>
                </a:spcAft>
              </a:pPr>
              <a:r>
                <a:rPr lang="en-US" sz="1400" b="1" dirty="0">
                  <a:solidFill>
                    <a:schemeClr val="bg1"/>
                  </a:solidFill>
                  <a:effectLst/>
                  <a:latin typeface="Cambria" panose="02040503050406030204" pitchFamily="18" charset="0"/>
                  <a:ea typeface="Calibri" panose="020F0502020204030204" pitchFamily="34" charset="0"/>
                  <a:cs typeface="Times New Roman" panose="02020603050405020304" pitchFamily="18" charset="0"/>
                </a:rPr>
                <a:t>Take Skin Off Chicken</a:t>
              </a:r>
              <a:endParaRPr lang="en-US" sz="1400" dirty="0">
                <a:solidFill>
                  <a:schemeClr val="bg1"/>
                </a:solidFill>
                <a:effectLst/>
                <a:latin typeface="Cambria" panose="02040503050406030204" pitchFamily="18" charset="0"/>
                <a:ea typeface="Calibri" panose="020F0502020204030204" pitchFamily="34" charset="0"/>
                <a:cs typeface="Times New Roman" panose="02020603050405020304" pitchFamily="18" charset="0"/>
              </a:endParaRPr>
            </a:p>
            <a:p>
              <a:pPr marL="0" marR="0" algn="r">
                <a:lnSpc>
                  <a:spcPct val="107000"/>
                </a:lnSpc>
                <a:spcBef>
                  <a:spcPts val="0"/>
                </a:spcBef>
                <a:spcAft>
                  <a:spcPts val="800"/>
                </a:spcAft>
              </a:pPr>
              <a:endParaRPr lang="en-US" sz="600" b="1" dirty="0">
                <a:solidFill>
                  <a:schemeClr val="bg1"/>
                </a:solidFill>
                <a:effectLst/>
                <a:latin typeface="Cambria" panose="02040503050406030204" pitchFamily="18" charset="0"/>
                <a:ea typeface="Calibri" panose="020F0502020204030204" pitchFamily="34" charset="0"/>
                <a:cs typeface="Times New Roman" panose="02020603050405020304" pitchFamily="18" charset="0"/>
              </a:endParaRPr>
            </a:p>
            <a:p>
              <a:pPr marL="0" marR="0" algn="r">
                <a:lnSpc>
                  <a:spcPct val="107000"/>
                </a:lnSpc>
                <a:spcBef>
                  <a:spcPts val="0"/>
                </a:spcBef>
                <a:spcAft>
                  <a:spcPts val="800"/>
                </a:spcAft>
              </a:pPr>
              <a:r>
                <a:rPr lang="en-US" sz="1400" b="1" dirty="0">
                  <a:solidFill>
                    <a:schemeClr val="bg1"/>
                  </a:solidFill>
                  <a:effectLst/>
                  <a:latin typeface="Cambria" panose="02040503050406030204" pitchFamily="18" charset="0"/>
                  <a:ea typeface="Calibri" panose="020F0502020204030204" pitchFamily="34" charset="0"/>
                  <a:cs typeface="Times New Roman" panose="02020603050405020304" pitchFamily="18" charset="0"/>
                </a:rPr>
                <a:t>Fewer Sugary Drinks</a:t>
              </a:r>
              <a:endParaRPr lang="en-US" sz="1400" dirty="0">
                <a:solidFill>
                  <a:schemeClr val="bg1"/>
                </a:solidFill>
                <a:effectLst/>
                <a:latin typeface="Cambria" panose="02040503050406030204" pitchFamily="18" charset="0"/>
                <a:ea typeface="Calibri" panose="020F0502020204030204" pitchFamily="34" charset="0"/>
                <a:cs typeface="Times New Roman" panose="02020603050405020304" pitchFamily="18" charset="0"/>
              </a:endParaRPr>
            </a:p>
          </p:txBody>
        </p:sp>
        <p:sp>
          <p:nvSpPr>
            <p:cNvPr id="15" name="Rectangle 14">
              <a:extLst>
                <a:ext uri="{FF2B5EF4-FFF2-40B4-BE49-F238E27FC236}">
                  <a16:creationId xmlns:a16="http://schemas.microsoft.com/office/drawing/2014/main" id="{EC706474-31D1-4DA7-8E46-3CA7C9C4542C}"/>
                </a:ext>
              </a:extLst>
            </p:cNvPr>
            <p:cNvSpPr/>
            <p:nvPr/>
          </p:nvSpPr>
          <p:spPr bwMode="auto">
            <a:xfrm>
              <a:off x="6825916" y="2245895"/>
              <a:ext cx="376989" cy="224589"/>
            </a:xfrm>
            <a:prstGeom prst="rect">
              <a:avLst/>
            </a:prstGeom>
            <a:solidFill>
              <a:srgbClr val="70B865"/>
            </a:solidFill>
            <a:ln w="25400" cap="flat" cmpd="sng" algn="ctr">
              <a:solidFill>
                <a:srgbClr val="70B865"/>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16" name="Rectangle 15">
              <a:extLst>
                <a:ext uri="{FF2B5EF4-FFF2-40B4-BE49-F238E27FC236}">
                  <a16:creationId xmlns:a16="http://schemas.microsoft.com/office/drawing/2014/main" id="{C9552D21-2FF8-4E03-9E56-066118E8B9F3}"/>
                </a:ext>
              </a:extLst>
            </p:cNvPr>
            <p:cNvSpPr/>
            <p:nvPr/>
          </p:nvSpPr>
          <p:spPr bwMode="auto">
            <a:xfrm>
              <a:off x="6825916" y="2762363"/>
              <a:ext cx="376989" cy="224589"/>
            </a:xfrm>
            <a:prstGeom prst="rect">
              <a:avLst/>
            </a:prstGeom>
            <a:solidFill>
              <a:srgbClr val="604C79"/>
            </a:solidFill>
            <a:ln w="25400" cap="flat" cmpd="sng" algn="ctr">
              <a:solidFill>
                <a:srgbClr val="604C79"/>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17" name="Rectangle 16">
              <a:extLst>
                <a:ext uri="{FF2B5EF4-FFF2-40B4-BE49-F238E27FC236}">
                  <a16:creationId xmlns:a16="http://schemas.microsoft.com/office/drawing/2014/main" id="{23A0D4D8-767F-4E42-8E27-55DB4618745D}"/>
                </a:ext>
              </a:extLst>
            </p:cNvPr>
            <p:cNvSpPr/>
            <p:nvPr/>
          </p:nvSpPr>
          <p:spPr bwMode="auto">
            <a:xfrm>
              <a:off x="6825916" y="3338772"/>
              <a:ext cx="376989" cy="224589"/>
            </a:xfrm>
            <a:prstGeom prst="rect">
              <a:avLst/>
            </a:prstGeom>
            <a:solidFill>
              <a:srgbClr val="F15960"/>
            </a:solidFill>
            <a:ln w="25400" cap="flat" cmpd="sng" algn="ctr">
              <a:solidFill>
                <a:srgbClr val="F1596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grpSp>
        <p:nvGrpSpPr>
          <p:cNvPr id="5" name="Group 4"/>
          <p:cNvGrpSpPr/>
          <p:nvPr/>
        </p:nvGrpSpPr>
        <p:grpSpPr>
          <a:xfrm>
            <a:off x="1855011" y="1424198"/>
            <a:ext cx="4650985" cy="2127252"/>
            <a:chOff x="1855011" y="1424198"/>
            <a:chExt cx="4650985" cy="2127252"/>
          </a:xfrm>
        </p:grpSpPr>
        <p:sp>
          <p:nvSpPr>
            <p:cNvPr id="18" name="Rounded Rectangle 17"/>
            <p:cNvSpPr/>
            <p:nvPr/>
          </p:nvSpPr>
          <p:spPr bwMode="auto">
            <a:xfrm>
              <a:off x="4873223" y="1424198"/>
              <a:ext cx="1632773" cy="2117253"/>
            </a:xfrm>
            <a:prstGeom prst="roundRect">
              <a:avLst/>
            </a:prstGeom>
            <a:noFill/>
            <a:ln w="25400" cap="flat" cmpd="sng" algn="ctr">
              <a:solidFill>
                <a:srgbClr val="FFC000"/>
              </a:solidFill>
              <a:prstDash val="solid"/>
              <a:round/>
              <a:headEnd type="none" w="med" len="med"/>
              <a:tailEnd type="none" w="med" len="med"/>
            </a:ln>
            <a:effectLst/>
            <a:extLst/>
          </p:spPr>
          <p:txBody>
            <a:bodyPr vert="horz" wrap="square" lIns="91440" tIns="45720" rIns="91440" bIns="45720"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a:p>
          </p:txBody>
        </p:sp>
        <p:sp>
          <p:nvSpPr>
            <p:cNvPr id="19" name="Rounded Rectangle 18"/>
            <p:cNvSpPr/>
            <p:nvPr/>
          </p:nvSpPr>
          <p:spPr bwMode="auto">
            <a:xfrm>
              <a:off x="1855011" y="1762455"/>
              <a:ext cx="1685091" cy="1788995"/>
            </a:xfrm>
            <a:prstGeom prst="roundRect">
              <a:avLst/>
            </a:prstGeom>
            <a:noFill/>
            <a:ln w="25400" cap="flat" cmpd="sng" algn="ctr">
              <a:solidFill>
                <a:srgbClr val="FFC000"/>
              </a:solidFill>
              <a:prstDash val="solid"/>
              <a:round/>
              <a:headEnd type="none" w="med" len="med"/>
              <a:tailEnd type="none" w="med" len="med"/>
            </a:ln>
            <a:effectLst/>
            <a:extLst/>
          </p:spPr>
          <p:txBody>
            <a:bodyPr vert="horz" wrap="square" lIns="91440" tIns="45720" rIns="91440" bIns="45720"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a:p>
          </p:txBody>
        </p:sp>
      </p:grpSp>
      <p:grpSp>
        <p:nvGrpSpPr>
          <p:cNvPr id="22" name="Group 21"/>
          <p:cNvGrpSpPr/>
          <p:nvPr/>
        </p:nvGrpSpPr>
        <p:grpSpPr>
          <a:xfrm>
            <a:off x="3590698" y="3129372"/>
            <a:ext cx="4254237" cy="1547824"/>
            <a:chOff x="3590699" y="3129372"/>
            <a:chExt cx="4254236" cy="1547824"/>
          </a:xfrm>
        </p:grpSpPr>
        <p:sp>
          <p:nvSpPr>
            <p:cNvPr id="20" name="Rounded Rectangle 19"/>
            <p:cNvSpPr/>
            <p:nvPr/>
          </p:nvSpPr>
          <p:spPr bwMode="auto">
            <a:xfrm>
              <a:off x="3590699" y="3129373"/>
              <a:ext cx="1171616" cy="1547823"/>
            </a:xfrm>
            <a:prstGeom prst="roundRect">
              <a:avLst/>
            </a:prstGeom>
            <a:noFill/>
            <a:ln w="25400" cap="flat" cmpd="sng" algn="ctr">
              <a:solidFill>
                <a:srgbClr val="00B0F0"/>
              </a:solidFill>
              <a:prstDash val="solid"/>
              <a:round/>
              <a:headEnd type="none" w="med" len="med"/>
              <a:tailEnd type="none" w="med" len="med"/>
            </a:ln>
            <a:effectLst/>
            <a:extLst/>
          </p:spPr>
          <p:txBody>
            <a:bodyPr vert="horz" wrap="square" lIns="91440" tIns="45720" rIns="91440" bIns="45720"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a:p>
          </p:txBody>
        </p:sp>
        <p:sp>
          <p:nvSpPr>
            <p:cNvPr id="21" name="Rounded Rectangle 20"/>
            <p:cNvSpPr/>
            <p:nvPr/>
          </p:nvSpPr>
          <p:spPr bwMode="auto">
            <a:xfrm>
              <a:off x="6558314" y="3129372"/>
              <a:ext cx="1286621" cy="1216051"/>
            </a:xfrm>
            <a:prstGeom prst="roundRect">
              <a:avLst/>
            </a:prstGeom>
            <a:noFill/>
            <a:ln w="25400" cap="flat" cmpd="sng" algn="ctr">
              <a:solidFill>
                <a:srgbClr val="00B0F0"/>
              </a:solidFill>
              <a:prstDash val="solid"/>
              <a:round/>
              <a:headEnd type="none" w="med" len="med"/>
              <a:tailEnd type="none" w="med" len="med"/>
            </a:ln>
            <a:effectLst/>
            <a:extLst/>
          </p:spPr>
          <p:txBody>
            <a:bodyPr vert="horz" wrap="square" lIns="91440" tIns="45720" rIns="91440" bIns="45720"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a:p>
          </p:txBody>
        </p:sp>
      </p:grpSp>
      <p:cxnSp>
        <p:nvCxnSpPr>
          <p:cNvPr id="25" name="Straight Connector 24"/>
          <p:cNvCxnSpPr/>
          <p:nvPr/>
        </p:nvCxnSpPr>
        <p:spPr bwMode="auto">
          <a:xfrm>
            <a:off x="4820905" y="1224380"/>
            <a:ext cx="0" cy="3526251"/>
          </a:xfrm>
          <a:prstGeom prst="line">
            <a:avLst/>
          </a:prstGeom>
          <a:solidFill>
            <a:schemeClr val="accent1"/>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123987549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1000"/>
                                        <p:tgtEl>
                                          <p:spTgt spid="22"/>
                                        </p:tgtEl>
                                      </p:cBhvr>
                                    </p:animEffect>
                                    <p:anim calcmode="lin" valueType="num">
                                      <p:cBhvr>
                                        <p:cTn id="15" dur="1000" fill="hold"/>
                                        <p:tgtEl>
                                          <p:spTgt spid="22"/>
                                        </p:tgtEl>
                                        <p:attrNameLst>
                                          <p:attrName>ppt_x</p:attrName>
                                        </p:attrNameLst>
                                      </p:cBhvr>
                                      <p:tavLst>
                                        <p:tav tm="0">
                                          <p:val>
                                            <p:strVal val="#ppt_x"/>
                                          </p:val>
                                        </p:tav>
                                        <p:tav tm="100000">
                                          <p:val>
                                            <p:strVal val="#ppt_x"/>
                                          </p:val>
                                        </p:tav>
                                      </p:tavLst>
                                    </p:anim>
                                    <p:anim calcmode="lin" valueType="num">
                                      <p:cBhvr>
                                        <p:cTn id="1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 Title Slide">
  <a:themeElements>
    <a:clrScheme name="Default - 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 Title Slide">
      <a:majorFont>
        <a:latin typeface="Calibri"/>
        <a:ea typeface="ヒラギノ角ゴ ProN W3"/>
        <a:cs typeface="ヒラギノ角ゴ ProN W3"/>
      </a:majorFont>
      <a:minorFont>
        <a:latin typeface="Calibri"/>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txDef>
      <a:spPr bwMode="auto">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a:spPr>
      <a:bodyPr vert="horz" wrap="square" lIns="38100" tIns="38100" rIns="38100" bIns="38100" numCol="1" anchor="ctr" anchorCtr="0" compatLnSpc="1">
        <a:prstTxWarp prst="textNoShape">
          <a:avLst/>
        </a:prstTxWarp>
      </a:bodyPr>
      <a:lstStyle>
        <a:defPPr>
          <a:defRPr sz="3400" b="0" i="0" dirty="0" smtClean="0">
            <a:latin typeface="Times New Roman"/>
          </a:defRPr>
        </a:defPPr>
      </a:lstStyle>
    </a:txDef>
  </a:objectDefaults>
  <a:extraClrSchemeLst>
    <a:extraClrScheme>
      <a:clrScheme name="Default - 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11824</TotalTime>
  <Pages>0</Pages>
  <Words>1358</Words>
  <Characters>0</Characters>
  <Application>Microsoft Office PowerPoint</Application>
  <PresentationFormat>On-screen Show (16:9)</PresentationFormat>
  <Lines>0</Lines>
  <Paragraphs>140</Paragraphs>
  <Slides>12</Slides>
  <Notes>12</Notes>
  <HiddenSlides>1</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Calibri</vt:lpstr>
      <vt:lpstr>Cambria</vt:lpstr>
      <vt:lpstr>Gill Sans</vt:lpstr>
      <vt:lpstr>Times New Roman</vt:lpstr>
      <vt:lpstr>Wingdings</vt:lpstr>
      <vt:lpstr>Default - Title Slide</vt:lpstr>
      <vt:lpstr>Why do English and Spanish speakers report  different behavior changes in response to the same  SNAP-Ed lesson series?</vt:lpstr>
      <vt:lpstr>What is the SNAP-Ed Program?</vt:lpstr>
      <vt:lpstr>Nutrition Education Classes</vt:lpstr>
      <vt:lpstr>Evaluation Model</vt:lpstr>
      <vt:lpstr>184 Participants in 9 Counties</vt:lpstr>
      <vt:lpstr>Physical Activity Results – All Participants</vt:lpstr>
      <vt:lpstr>Physical Activity Changes – English and Spanish</vt:lpstr>
      <vt:lpstr> Food Behavior Results – All Participants</vt:lpstr>
      <vt:lpstr>Food Behavior Changes – English and Spanish </vt:lpstr>
      <vt:lpstr>So Where Do We Go From Here?</vt:lpstr>
      <vt:lpstr>Small Group Discussion Questions</vt:lpstr>
      <vt:lpstr>Final Thoughts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Love</dc:creator>
  <cp:lastModifiedBy>Jacobs, Laurel E - (jacobsl)</cp:lastModifiedBy>
  <cp:revision>268</cp:revision>
  <cp:lastPrinted>2019-08-06T23:37:28Z</cp:lastPrinted>
  <dcterms:modified xsi:type="dcterms:W3CDTF">2019-10-01T19:25:33Z</dcterms:modified>
</cp:coreProperties>
</file>