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260" r:id="rId2"/>
    <p:sldId id="257" r:id="rId3"/>
    <p:sldId id="277" r:id="rId4"/>
    <p:sldId id="266" r:id="rId5"/>
    <p:sldId id="286" r:id="rId6"/>
    <p:sldId id="321" r:id="rId7"/>
    <p:sldId id="296" r:id="rId8"/>
    <p:sldId id="324" r:id="rId9"/>
    <p:sldId id="323" r:id="rId10"/>
    <p:sldId id="289" r:id="rId11"/>
    <p:sldId id="326" r:id="rId12"/>
    <p:sldId id="325" r:id="rId13"/>
    <p:sldId id="327" r:id="rId14"/>
    <p:sldId id="330" r:id="rId15"/>
    <p:sldId id="328" r:id="rId16"/>
    <p:sldId id="329" r:id="rId17"/>
    <p:sldId id="331" r:id="rId18"/>
    <p:sldId id="334" r:id="rId19"/>
    <p:sldId id="270" r:id="rId20"/>
    <p:sldId id="333" r:id="rId21"/>
    <p:sldId id="290" r:id="rId22"/>
    <p:sldId id="309" r:id="rId23"/>
    <p:sldId id="311" r:id="rId24"/>
    <p:sldId id="308" r:id="rId25"/>
    <p:sldId id="313" r:id="rId26"/>
    <p:sldId id="335" r:id="rId27"/>
    <p:sldId id="336" r:id="rId28"/>
    <p:sldId id="337" r:id="rId29"/>
    <p:sldId id="338" r:id="rId30"/>
    <p:sldId id="340" r:id="rId31"/>
    <p:sldId id="341" r:id="rId32"/>
    <p:sldId id="339" r:id="rId33"/>
    <p:sldId id="343" r:id="rId34"/>
    <p:sldId id="344" r:id="rId35"/>
    <p:sldId id="342" r:id="rId36"/>
    <p:sldId id="293" r:id="rId37"/>
    <p:sldId id="294" r:id="rId3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9200"/>
    <a:srgbClr val="FBDCCB"/>
    <a:srgbClr val="FDEEE7"/>
    <a:srgbClr val="7FB61A"/>
    <a:srgbClr val="418A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83B2A7-CF1E-4344-8D6C-F40FF705325F}" v="112" dt="2019-10-08T16:21:20.4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94131" autoAdjust="0"/>
  </p:normalViewPr>
  <p:slideViewPr>
    <p:cSldViewPr snapToGrid="0">
      <p:cViewPr varScale="1">
        <p:scale>
          <a:sx n="104" d="100"/>
          <a:sy n="104" d="100"/>
        </p:scale>
        <p:origin x="105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FD8D69-403D-444D-B422-92A022DFED17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C7D586-B70E-4F8C-B0EC-14CB73975C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05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Here</a:t>
            </a:r>
            <a:r>
              <a:rPr lang="en-US" baseline="0" dirty="0"/>
              <a:t> we will further look at the planning processes so you can become familiar with the components, and know where you can get involved to implement change for healthier communities.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FD4349-0C1D-4211-B81A-21CA8F24100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1794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FD4349-0C1D-4211-B81A-21CA8F24100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956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Ask who they would identify and how they would discover them?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C7D586-B70E-4F8C-B0EC-14CB73975CC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6500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example, if a project is being built that</a:t>
            </a:r>
            <a:r>
              <a:rPr lang="en-US" baseline="0" dirty="0"/>
              <a:t> allows for park enhancements such as lighting and seats, more people can be willing to walk and have easier access routes, so get local organizations involved.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FD4349-0C1D-4211-B81A-21CA8F24100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3631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FD4349-0C1D-4211-B81A-21CA8F24100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8778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FD4349-0C1D-4211-B81A-21CA8F24100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3686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FD4349-0C1D-4211-B81A-21CA8F24100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1461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FD4349-0C1D-4211-B81A-21CA8F24100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3041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FD4349-0C1D-4211-B81A-21CA8F24100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5645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2EE09-603A-4D42-87EB-9C41A8241A56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5454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FD4349-0C1D-4211-B81A-21CA8F24100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5260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FD4349-0C1D-4211-B81A-21CA8F24100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6552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FD4349-0C1D-4211-B81A-21CA8F24100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6751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FD4349-0C1D-4211-B81A-21CA8F24100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7954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FD4349-0C1D-4211-B81A-21CA8F24100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5490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FD4349-0C1D-4211-B81A-21CA8F24100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7862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FD4349-0C1D-4211-B81A-21CA8F24100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0323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FD4349-0C1D-4211-B81A-21CA8F24100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037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FEB89-2ED9-471C-8B9A-38FEC2B2AE32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ED279-5CF6-4C59-92E0-07EB9FE7D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06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FEB89-2ED9-471C-8B9A-38FEC2B2AE32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ED279-5CF6-4C59-92E0-07EB9FE7D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77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FEB89-2ED9-471C-8B9A-38FEC2B2AE32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ED279-5CF6-4C59-92E0-07EB9FE7D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662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FEB89-2ED9-471C-8B9A-38FEC2B2AE32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ED279-5CF6-4C59-92E0-07EB9FE7D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175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FEB89-2ED9-471C-8B9A-38FEC2B2AE32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ED279-5CF6-4C59-92E0-07EB9FE7D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140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FEB89-2ED9-471C-8B9A-38FEC2B2AE32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ED279-5CF6-4C59-92E0-07EB9FE7D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37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FEB89-2ED9-471C-8B9A-38FEC2B2AE32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ED279-5CF6-4C59-92E0-07EB9FE7D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930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FEB89-2ED9-471C-8B9A-38FEC2B2AE32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ED279-5CF6-4C59-92E0-07EB9FE7D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077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FEB89-2ED9-471C-8B9A-38FEC2B2AE32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ED279-5CF6-4C59-92E0-07EB9FE7D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742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FEB89-2ED9-471C-8B9A-38FEC2B2AE32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ED279-5CF6-4C59-92E0-07EB9FE7D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78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FEB89-2ED9-471C-8B9A-38FEC2B2AE32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ED279-5CF6-4C59-92E0-07EB9FE7D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387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FEB89-2ED9-471C-8B9A-38FEC2B2AE32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1ED279-5CF6-4C59-92E0-07EB9FE7D6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662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pa.gov/international-cooperation/public-participation-guide-tools-inform-public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www.epa.gov/international-cooperation/public-participation-guide-tools" TargetMode="External"/><Relationship Id="rId5" Type="http://schemas.openxmlformats.org/officeDocument/2006/relationships/hyperlink" Target="https://www.epa.gov/international-cooperation/public-participation-guide-tools-consensus-building-and-agreement-seeking" TargetMode="External"/><Relationship Id="rId4" Type="http://schemas.openxmlformats.org/officeDocument/2006/relationships/hyperlink" Target="https://www.epa.gov/international-cooperation/public-participation-guide-tools-generate-and-obtain-public-input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jpeg"/><Relationship Id="rId11" Type="http://schemas.openxmlformats.org/officeDocument/2006/relationships/image" Target="../media/image34.gif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10" Type="http://schemas.openxmlformats.org/officeDocument/2006/relationships/image" Target="../media/image33.jpg"/><Relationship Id="rId4" Type="http://schemas.openxmlformats.org/officeDocument/2006/relationships/image" Target="../media/image27.jpe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pa.gov/international-cooperation/public-participation-guide-appreciative-inquiry-process" TargetMode="External"/><Relationship Id="rId3" Type="http://schemas.openxmlformats.org/officeDocument/2006/relationships/hyperlink" Target="https://www.epa.gov/international-cooperation/public-participation-guide-focus-groups" TargetMode="External"/><Relationship Id="rId7" Type="http://schemas.openxmlformats.org/officeDocument/2006/relationships/hyperlink" Target="https://www.epa.gov/webguide/exit-epa" TargetMode="External"/><Relationship Id="rId2" Type="http://schemas.openxmlformats.org/officeDocument/2006/relationships/hyperlink" Target="https://www.epa.gov/international-cooperation/public-participation-guide-stakeholder-interviews" TargetMode="Externa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dse.vic.gov.au/effective-engagement/toolkit" TargetMode="External"/><Relationship Id="rId5" Type="http://schemas.openxmlformats.org/officeDocument/2006/relationships/hyperlink" Target="https://www.epa.gov/international-cooperation/public-participation-guide-glossary-guide-terms#dialogue" TargetMode="External"/><Relationship Id="rId10" Type="http://schemas.openxmlformats.org/officeDocument/2006/relationships/hyperlink" Target="https://www.epa.gov/international-cooperation/public-participation-guide-charrettes" TargetMode="External"/><Relationship Id="rId4" Type="http://schemas.openxmlformats.org/officeDocument/2006/relationships/hyperlink" Target="https://www.epa.gov/international-cooperation/public-participation-guide-study-circles" TargetMode="External"/><Relationship Id="rId9" Type="http://schemas.openxmlformats.org/officeDocument/2006/relationships/hyperlink" Target="https://www.epa.gov/international-cooperation/public-participation-guide-world-cafes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pa.gov/international-cooperation/public-participation-guide-electronic-democracy" TargetMode="External"/><Relationship Id="rId2" Type="http://schemas.openxmlformats.org/officeDocument/2006/relationships/hyperlink" Target="https://www.epa.gov/international-cooperation/public-participation-guide-public-meetings" TargetMode="External"/><Relationship Id="rId1" Type="http://schemas.openxmlformats.org/officeDocument/2006/relationships/slideLayout" Target="../slideLayouts/slideLayout9.xml"/><Relationship Id="rId4" Type="http://schemas.openxmlformats.org/officeDocument/2006/relationships/hyperlink" Target="https://www.epa.gov/international-cooperation/public-participation-guide-computer-assisted-processes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hyperlink" Target="http://www.planqc/com" TargetMode="Externa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324852" y="5091762"/>
            <a:ext cx="5875644" cy="12645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Public Engagement: Why it’s Important and How to Do it</a:t>
            </a:r>
            <a:endParaRPr lang="en-US" sz="3300" dirty="0"/>
          </a:p>
        </p:txBody>
      </p:sp>
      <p:pic>
        <p:nvPicPr>
          <p:cNvPr id="3" name="Picture 2" descr="A group of people in a room&#10;&#10;Description automatically generated">
            <a:extLst>
              <a:ext uri="{FF2B5EF4-FFF2-40B4-BE49-F238E27FC236}">
                <a16:creationId xmlns:a16="http://schemas.microsoft.com/office/drawing/2014/main" id="{01A0F856-7FC8-4D55-8227-2EE06C0F46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99" b="412"/>
          <a:stretch/>
        </p:blipFill>
        <p:spPr>
          <a:xfrm>
            <a:off x="-2987" y="10"/>
            <a:ext cx="9143999" cy="4571990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126E481-B945-4179-BD79-05E96E9B2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210" y="5717187"/>
            <a:ext cx="1117883" cy="41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2557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69755" y="6029099"/>
            <a:ext cx="8592091" cy="679724"/>
          </a:xfrm>
          <a:prstGeom prst="rect">
            <a:avLst/>
          </a:prstGeom>
          <a:solidFill>
            <a:schemeClr val="accent2"/>
          </a:solidFill>
        </p:spPr>
        <p:txBody>
          <a:bodyPr vert="horz" lIns="68580" tIns="34291" rIns="68580" bIns="3429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</a:rPr>
              <a:t>Capital Improvement Program (CIP)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24883" y="489039"/>
            <a:ext cx="7724164" cy="1069451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How do </a:t>
            </a:r>
            <a:r>
              <a:rPr lang="en-US" sz="4400" b="1" dirty="0">
                <a:solidFill>
                  <a:schemeClr val="accent1"/>
                </a:solidFill>
              </a:rPr>
              <a:t>Plans and Policy </a:t>
            </a:r>
            <a:r>
              <a:rPr lang="en-US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translate into our </a:t>
            </a:r>
            <a:r>
              <a:rPr lang="en-US" sz="4400" b="1" dirty="0">
                <a:solidFill>
                  <a:schemeClr val="accent1"/>
                </a:solidFill>
              </a:rPr>
              <a:t>built environment</a:t>
            </a:r>
            <a:r>
              <a:rPr lang="en-US" sz="4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?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269755" y="4600926"/>
            <a:ext cx="8592091" cy="679723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vert="horz" lIns="68580" tIns="34291" rIns="68580" bIns="3429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</a:rPr>
              <a:t>Zoning</a:t>
            </a:r>
            <a:endParaRPr lang="en-US" sz="4500" b="1" dirty="0">
              <a:solidFill>
                <a:schemeClr val="bg1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269756" y="2002767"/>
            <a:ext cx="8592091" cy="679723"/>
          </a:xfrm>
          <a:prstGeom prst="rect">
            <a:avLst/>
          </a:prstGeom>
          <a:solidFill>
            <a:srgbClr val="002060"/>
          </a:solidFill>
        </p:spPr>
        <p:txBody>
          <a:bodyPr vert="horz" lIns="68580" tIns="34291" rIns="68580" bIns="34291" rtlCol="0" anchor="b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500" b="1" dirty="0">
                <a:solidFill>
                  <a:schemeClr val="bg1"/>
                </a:solidFill>
              </a:rPr>
              <a:t>Policy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82003" y="2766656"/>
            <a:ext cx="8679844" cy="1808858"/>
            <a:chOff x="185344" y="2108024"/>
            <a:chExt cx="8679844" cy="1808858"/>
          </a:xfrm>
        </p:grpSpPr>
        <p:sp>
          <p:nvSpPr>
            <p:cNvPr id="17" name="Arrow: Down 16"/>
            <p:cNvSpPr/>
            <p:nvPr/>
          </p:nvSpPr>
          <p:spPr>
            <a:xfrm>
              <a:off x="783847" y="3362059"/>
              <a:ext cx="649705" cy="505326"/>
            </a:xfrm>
            <a:prstGeom prst="down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Arrow: Down 24"/>
            <p:cNvSpPr/>
            <p:nvPr/>
          </p:nvSpPr>
          <p:spPr>
            <a:xfrm>
              <a:off x="3211625" y="3411556"/>
              <a:ext cx="649705" cy="505326"/>
            </a:xfrm>
            <a:prstGeom prst="down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Arrow: Down 25"/>
            <p:cNvSpPr/>
            <p:nvPr/>
          </p:nvSpPr>
          <p:spPr>
            <a:xfrm>
              <a:off x="5611016" y="3411556"/>
              <a:ext cx="649705" cy="505326"/>
            </a:xfrm>
            <a:prstGeom prst="down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Arrow: Down 26"/>
            <p:cNvSpPr/>
            <p:nvPr/>
          </p:nvSpPr>
          <p:spPr>
            <a:xfrm>
              <a:off x="7795248" y="3396536"/>
              <a:ext cx="649705" cy="505326"/>
            </a:xfrm>
            <a:prstGeom prst="down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ounded Rectangle 12"/>
            <p:cNvSpPr/>
            <p:nvPr/>
          </p:nvSpPr>
          <p:spPr>
            <a:xfrm>
              <a:off x="2582651" y="2128108"/>
              <a:ext cx="1907655" cy="1082844"/>
            </a:xfrm>
            <a:prstGeom prst="roundRect">
              <a:avLst/>
            </a:prstGeom>
            <a:blipFill>
              <a:blip r:embed="rId3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 t="-44680" b="-164297"/>
              </a:stretch>
            </a:blip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350" b="1" dirty="0"/>
                <a:t>Parks and Open Space</a:t>
              </a:r>
            </a:p>
          </p:txBody>
        </p:sp>
        <p:sp>
          <p:nvSpPr>
            <p:cNvPr id="29" name="Rounded Rectangle 16"/>
            <p:cNvSpPr/>
            <p:nvPr/>
          </p:nvSpPr>
          <p:spPr>
            <a:xfrm>
              <a:off x="185344" y="2110884"/>
              <a:ext cx="2027363" cy="1082843"/>
            </a:xfrm>
            <a:prstGeom prst="roundRect">
              <a:avLst/>
            </a:prstGeom>
            <a:blipFill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 t="-136299" b="-103167"/>
              </a:stretch>
            </a:blip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350" b="1" dirty="0"/>
                <a:t>Transportation</a:t>
              </a:r>
            </a:p>
          </p:txBody>
        </p:sp>
        <p:sp>
          <p:nvSpPr>
            <p:cNvPr id="30" name="Rounded Rectangle 16"/>
            <p:cNvSpPr/>
            <p:nvPr/>
          </p:nvSpPr>
          <p:spPr>
            <a:xfrm>
              <a:off x="7278959" y="2128108"/>
              <a:ext cx="1586229" cy="1082844"/>
            </a:xfrm>
            <a:prstGeom prst="roundRect">
              <a:avLst/>
            </a:prstGeom>
            <a:blipFill>
              <a:blip r:embed="rId5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 l="496" t="-82892" r="-496" b="-124470"/>
              </a:stretch>
            </a:blip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350" b="1" dirty="0"/>
                <a:t>Economic Development</a:t>
              </a:r>
            </a:p>
          </p:txBody>
        </p:sp>
        <p:sp>
          <p:nvSpPr>
            <p:cNvPr id="31" name="Rounded Rectangle 17"/>
            <p:cNvSpPr/>
            <p:nvPr/>
          </p:nvSpPr>
          <p:spPr>
            <a:xfrm>
              <a:off x="4860250" y="2108024"/>
              <a:ext cx="1982337" cy="1088163"/>
            </a:xfrm>
            <a:prstGeom prst="roundRect">
              <a:avLst/>
            </a:prstGeom>
            <a:blipFill>
              <a:blip r:embed="rId6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 t="-15364" b="-49101"/>
              </a:stretch>
            </a:blip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350" b="1" dirty="0"/>
                <a:t>Land Use</a:t>
              </a:r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E1D8AFFB-ED6D-4F5A-9168-917A73671D00}"/>
              </a:ext>
            </a:extLst>
          </p:cNvPr>
          <p:cNvSpPr txBox="1">
            <a:spLocks/>
          </p:cNvSpPr>
          <p:nvPr/>
        </p:nvSpPr>
        <p:spPr>
          <a:xfrm>
            <a:off x="269755" y="5306061"/>
            <a:ext cx="8592091" cy="679724"/>
          </a:xfrm>
          <a:prstGeom prst="rect">
            <a:avLst/>
          </a:prstGeom>
          <a:solidFill>
            <a:schemeClr val="accent2"/>
          </a:solidFill>
        </p:spPr>
        <p:txBody>
          <a:bodyPr vert="horz" lIns="68580" tIns="34291" rIns="68580" bIns="3429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</a:rPr>
              <a:t>Departmental Activities / Projects</a:t>
            </a:r>
          </a:p>
        </p:txBody>
      </p:sp>
    </p:spTree>
    <p:extLst>
      <p:ext uri="{BB962C8B-B14F-4D97-AF65-F5344CB8AC3E}">
        <p14:creationId xmlns:p14="http://schemas.microsoft.com/office/powerpoint/2010/main" val="22372254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group of people around each other&#10;&#10;Description automatically generated">
            <a:extLst>
              <a:ext uri="{FF2B5EF4-FFF2-40B4-BE49-F238E27FC236}">
                <a16:creationId xmlns:a16="http://schemas.microsoft.com/office/drawing/2014/main" id="{A1D75106-699C-4BF4-9AA5-789176FA281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9" r="18339"/>
          <a:stretch>
            <a:fillRect/>
          </a:stretch>
        </p:blipFill>
        <p:spPr/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6AE261B-F965-446D-A53A-8DF273885B55}"/>
              </a:ext>
            </a:extLst>
          </p:cNvPr>
          <p:cNvSpPr/>
          <p:nvPr/>
        </p:nvSpPr>
        <p:spPr>
          <a:xfrm>
            <a:off x="627458" y="1563362"/>
            <a:ext cx="303014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I thought this session was about community input!</a:t>
            </a:r>
          </a:p>
        </p:txBody>
      </p:sp>
    </p:spTree>
    <p:extLst>
      <p:ext uri="{BB962C8B-B14F-4D97-AF65-F5344CB8AC3E}">
        <p14:creationId xmlns:p14="http://schemas.microsoft.com/office/powerpoint/2010/main" val="12488220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6" descr="Image result for community planning process diagram">
            <a:extLst>
              <a:ext uri="{FF2B5EF4-FFF2-40B4-BE49-F238E27FC236}">
                <a16:creationId xmlns:a16="http://schemas.microsoft.com/office/drawing/2014/main" id="{6CD4DA71-6433-4AD9-B28B-7225F5F076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265" y="1483399"/>
            <a:ext cx="4738255" cy="4592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community planning process diagram">
            <a:extLst>
              <a:ext uri="{FF2B5EF4-FFF2-40B4-BE49-F238E27FC236}">
                <a16:creationId xmlns:a16="http://schemas.microsoft.com/office/drawing/2014/main" id="{A12B698C-081F-408A-9743-08A529284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072" y="1483399"/>
            <a:ext cx="4738255" cy="4592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110836" y="647113"/>
            <a:ext cx="8922327" cy="836286"/>
          </a:xfrm>
          <a:prstGeom prst="rect">
            <a:avLst/>
          </a:prstGeom>
        </p:spPr>
        <p:txBody>
          <a:bodyPr vert="horz" lIns="68580" tIns="34291" rIns="68580" bIns="34291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dirty="0">
                <a:solidFill>
                  <a:schemeClr val="accent3"/>
                </a:solidFill>
              </a:rPr>
              <a:t>How Are these Plans Developed?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0484251-CA6B-4212-8190-D59B1D41A221}"/>
              </a:ext>
            </a:extLst>
          </p:cNvPr>
          <p:cNvSpPr/>
          <p:nvPr/>
        </p:nvSpPr>
        <p:spPr>
          <a:xfrm>
            <a:off x="216334" y="1483398"/>
            <a:ext cx="1652154" cy="133927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Community Input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316BCED-F354-49DE-8221-FE91E3647612}"/>
              </a:ext>
            </a:extLst>
          </p:cNvPr>
          <p:cNvSpPr/>
          <p:nvPr/>
        </p:nvSpPr>
        <p:spPr>
          <a:xfrm>
            <a:off x="7094104" y="1483399"/>
            <a:ext cx="1652154" cy="133927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Community Input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9849133-253D-4569-913D-10150F6D9A82}"/>
              </a:ext>
            </a:extLst>
          </p:cNvPr>
          <p:cNvSpPr/>
          <p:nvPr/>
        </p:nvSpPr>
        <p:spPr>
          <a:xfrm>
            <a:off x="7150965" y="4871614"/>
            <a:ext cx="1652154" cy="133927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Community Input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F1301ED-16AD-41D9-BD74-8B5B4C9E6331}"/>
              </a:ext>
            </a:extLst>
          </p:cNvPr>
          <p:cNvSpPr/>
          <p:nvPr/>
        </p:nvSpPr>
        <p:spPr>
          <a:xfrm>
            <a:off x="237111" y="4862376"/>
            <a:ext cx="1652154" cy="133927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Community Input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E566E6C-5248-44A1-A3FC-FED41A6FBC68}"/>
              </a:ext>
            </a:extLst>
          </p:cNvPr>
          <p:cNvSpPr/>
          <p:nvPr/>
        </p:nvSpPr>
        <p:spPr>
          <a:xfrm>
            <a:off x="207675" y="3130170"/>
            <a:ext cx="1652154" cy="133927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Community Input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F722990F-3F5F-49C6-AAAC-10E11C17B335}"/>
              </a:ext>
            </a:extLst>
          </p:cNvPr>
          <p:cNvCxnSpPr>
            <a:cxnSpLocks/>
          </p:cNvCxnSpPr>
          <p:nvPr/>
        </p:nvCxnSpPr>
        <p:spPr>
          <a:xfrm flipH="1">
            <a:off x="5911273" y="2319685"/>
            <a:ext cx="1080655" cy="0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D508C564-54AA-4CC3-B595-207DF69D40B3}"/>
              </a:ext>
            </a:extLst>
          </p:cNvPr>
          <p:cNvCxnSpPr>
            <a:cxnSpLocks/>
          </p:cNvCxnSpPr>
          <p:nvPr/>
        </p:nvCxnSpPr>
        <p:spPr>
          <a:xfrm flipH="1">
            <a:off x="5763491" y="5532013"/>
            <a:ext cx="1387474" cy="0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E351D0E0-FF57-49C7-A46F-6C2882CBF9DA}"/>
              </a:ext>
            </a:extLst>
          </p:cNvPr>
          <p:cNvSpPr/>
          <p:nvPr/>
        </p:nvSpPr>
        <p:spPr>
          <a:xfrm>
            <a:off x="7150965" y="3130170"/>
            <a:ext cx="1652154" cy="133927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Technical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Input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C7B4461-9BB8-4D86-A982-568F404E898B}"/>
              </a:ext>
            </a:extLst>
          </p:cNvPr>
          <p:cNvCxnSpPr>
            <a:cxnSpLocks/>
          </p:cNvCxnSpPr>
          <p:nvPr/>
        </p:nvCxnSpPr>
        <p:spPr>
          <a:xfrm flipH="1">
            <a:off x="6604000" y="3876013"/>
            <a:ext cx="469327" cy="0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2785CEB4-6DCF-4C36-A296-ACCC75F5C6E9}"/>
              </a:ext>
            </a:extLst>
          </p:cNvPr>
          <p:cNvCxnSpPr>
            <a:cxnSpLocks/>
          </p:cNvCxnSpPr>
          <p:nvPr/>
        </p:nvCxnSpPr>
        <p:spPr>
          <a:xfrm>
            <a:off x="1939636" y="5541250"/>
            <a:ext cx="1209964" cy="0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330085C-B0E5-4FDD-A97C-87DD6D0ED467}"/>
              </a:ext>
            </a:extLst>
          </p:cNvPr>
          <p:cNvCxnSpPr>
            <a:cxnSpLocks/>
          </p:cNvCxnSpPr>
          <p:nvPr/>
        </p:nvCxnSpPr>
        <p:spPr>
          <a:xfrm>
            <a:off x="1939636" y="3799806"/>
            <a:ext cx="341746" cy="0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4ACF8E5C-8F08-403E-AADB-A43D01347D3B}"/>
              </a:ext>
            </a:extLst>
          </p:cNvPr>
          <p:cNvCxnSpPr>
            <a:cxnSpLocks/>
          </p:cNvCxnSpPr>
          <p:nvPr/>
        </p:nvCxnSpPr>
        <p:spPr>
          <a:xfrm>
            <a:off x="1889265" y="2153034"/>
            <a:ext cx="1209964" cy="0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06413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189345" y="840402"/>
            <a:ext cx="8765309" cy="836286"/>
          </a:xfrm>
          <a:prstGeom prst="rect">
            <a:avLst/>
          </a:prstGeom>
        </p:spPr>
        <p:txBody>
          <a:bodyPr vert="horz" lIns="68580" tIns="34291" rIns="68580" bIns="34291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dirty="0">
                <a:solidFill>
                  <a:schemeClr val="accent3"/>
                </a:solidFill>
              </a:rPr>
              <a:t>How Do I Find Out What A Community Wants?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0BE801F-4F5A-47B1-B5B7-BCC1EBC45521}"/>
              </a:ext>
            </a:extLst>
          </p:cNvPr>
          <p:cNvSpPr txBox="1">
            <a:spLocks/>
          </p:cNvSpPr>
          <p:nvPr/>
        </p:nvSpPr>
        <p:spPr>
          <a:xfrm>
            <a:off x="-263237" y="3429000"/>
            <a:ext cx="3422073" cy="836286"/>
          </a:xfrm>
          <a:prstGeom prst="rect">
            <a:avLst/>
          </a:prstGeom>
        </p:spPr>
        <p:txBody>
          <a:bodyPr vert="horz" lIns="68580" tIns="34291" rIns="68580" bIns="34291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b="1" dirty="0">
                <a:solidFill>
                  <a:srgbClr val="418AB3"/>
                </a:solidFill>
              </a:rPr>
              <a:t>ASK!</a:t>
            </a: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E1B158A2-A191-4148-8DE7-764F82137D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202" y="2142907"/>
            <a:ext cx="3916362" cy="391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0678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5915513-958F-41C3-8945-E393D33B9ADF}"/>
              </a:ext>
            </a:extLst>
          </p:cNvPr>
          <p:cNvSpPr txBox="1">
            <a:spLocks/>
          </p:cNvSpPr>
          <p:nvPr/>
        </p:nvSpPr>
        <p:spPr>
          <a:xfrm>
            <a:off x="189345" y="840402"/>
            <a:ext cx="8765309" cy="836286"/>
          </a:xfrm>
          <a:prstGeom prst="rect">
            <a:avLst/>
          </a:prstGeom>
        </p:spPr>
        <p:txBody>
          <a:bodyPr vert="horz" lIns="68580" tIns="34291" rIns="68580" bIns="34291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dirty="0">
                <a:solidFill>
                  <a:schemeClr val="accent3"/>
                </a:solidFill>
              </a:rPr>
              <a:t>Where do I Start?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953B6E-0845-4A2A-AAD4-2801C0DB3D64}"/>
              </a:ext>
            </a:extLst>
          </p:cNvPr>
          <p:cNvSpPr/>
          <p:nvPr/>
        </p:nvSpPr>
        <p:spPr>
          <a:xfrm>
            <a:off x="447963" y="2176189"/>
            <a:ext cx="850669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320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Are you raising awareness</a:t>
            </a:r>
          </a:p>
          <a:p>
            <a:pPr marL="342900" indent="-342900">
              <a:buFont typeface="+mj-lt"/>
              <a:buAutoNum type="arabicPeriod"/>
            </a:pPr>
            <a:endParaRPr lang="en-US" sz="320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20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Are you organizing to provide ideas/opinions into an existing process?</a:t>
            </a:r>
          </a:p>
          <a:p>
            <a:pPr marL="342900" indent="-342900">
              <a:buFont typeface="+mj-lt"/>
              <a:buAutoNum type="arabicPeriod"/>
            </a:pPr>
            <a:endParaRPr lang="en-US" sz="320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20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Are you designing your own process for your own plan?</a:t>
            </a:r>
          </a:p>
        </p:txBody>
      </p:sp>
    </p:spTree>
    <p:extLst>
      <p:ext uri="{BB962C8B-B14F-4D97-AF65-F5344CB8AC3E}">
        <p14:creationId xmlns:p14="http://schemas.microsoft.com/office/powerpoint/2010/main" val="16264711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189345" y="840402"/>
            <a:ext cx="8765309" cy="836286"/>
          </a:xfrm>
          <a:prstGeom prst="rect">
            <a:avLst/>
          </a:prstGeom>
        </p:spPr>
        <p:txBody>
          <a:bodyPr vert="horz" lIns="68580" tIns="34291" rIns="68580" bIns="34291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dirty="0">
                <a:solidFill>
                  <a:schemeClr val="accent3"/>
                </a:solidFill>
              </a:rPr>
              <a:t>Tools for Public Engagement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82299AD-A04A-403F-B893-F725D33E53DB}"/>
              </a:ext>
            </a:extLst>
          </p:cNvPr>
          <p:cNvSpPr/>
          <p:nvPr/>
        </p:nvSpPr>
        <p:spPr>
          <a:xfrm>
            <a:off x="715818" y="2148480"/>
            <a:ext cx="50292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4C2C92"/>
                </a:solidFill>
                <a:latin typeface="Source Sans Pro" panose="020B0503030403020204" pitchFamily="34" charset="0"/>
                <a:hlinkClick r:id="rId3"/>
              </a:rPr>
              <a:t>Tools to Inform the Public</a:t>
            </a:r>
            <a:r>
              <a:rPr lang="en-US" dirty="0">
                <a:solidFill>
                  <a:srgbClr val="212121"/>
                </a:solidFill>
                <a:latin typeface="Source Sans Pro" panose="020B0503030403020204" pitchFamily="34" charset="0"/>
              </a:rPr>
              <a:t> -- techniques that you can use to provide members of the public with the information they need to understand the project and decision process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4C2C92"/>
                </a:solidFill>
                <a:latin typeface="Source Sans Pro" panose="020B0503030403020204" pitchFamily="34" charset="0"/>
                <a:hlinkClick r:id="rId4"/>
              </a:rPr>
              <a:t>Tools to Generate and Obtain Input</a:t>
            </a:r>
            <a:r>
              <a:rPr lang="en-US" dirty="0">
                <a:solidFill>
                  <a:srgbClr val="212121"/>
                </a:solidFill>
                <a:latin typeface="Source Sans Pro" panose="020B0503030403020204" pitchFamily="34" charset="0"/>
              </a:rPr>
              <a:t> -- techniques that you can use to obtain public input to the decision process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4C2C92"/>
                </a:solidFill>
                <a:latin typeface="Source Sans Pro" panose="020B0503030403020204" pitchFamily="34" charset="0"/>
                <a:hlinkClick r:id="rId5"/>
              </a:rPr>
              <a:t>Tools for Consensus Building and Agreement-Seeking</a:t>
            </a:r>
            <a:r>
              <a:rPr lang="en-US" dirty="0">
                <a:solidFill>
                  <a:srgbClr val="212121"/>
                </a:solidFill>
                <a:latin typeface="Source Sans Pro" panose="020B0503030403020204" pitchFamily="34" charset="0"/>
              </a:rPr>
              <a:t> – techniques that you can use to bring diverse groups of stakeholders together to engage in shared learning and decision making.</a:t>
            </a:r>
            <a:endParaRPr lang="en-US" b="0" i="0" dirty="0">
              <a:solidFill>
                <a:srgbClr val="212121"/>
              </a:solidFill>
              <a:effectLst/>
              <a:latin typeface="Source Sans Pro" panose="020B0503030403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3775465-EDB1-4D21-B420-4C7A4098CC9E}"/>
              </a:ext>
            </a:extLst>
          </p:cNvPr>
          <p:cNvSpPr/>
          <p:nvPr/>
        </p:nvSpPr>
        <p:spPr>
          <a:xfrm>
            <a:off x="286327" y="5932207"/>
            <a:ext cx="84374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6"/>
              </a:rPr>
              <a:t>https://www.epa.gov/international-cooperation/public-participation-guide-tools</a:t>
            </a:r>
            <a:endParaRPr lang="en-US" sz="1200" dirty="0"/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8716315-5E18-439A-9600-6494947B21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701" y="2222101"/>
            <a:ext cx="2857143" cy="2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0237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5915513-958F-41C3-8945-E393D33B9ADF}"/>
              </a:ext>
            </a:extLst>
          </p:cNvPr>
          <p:cNvSpPr txBox="1">
            <a:spLocks/>
          </p:cNvSpPr>
          <p:nvPr/>
        </p:nvSpPr>
        <p:spPr>
          <a:xfrm>
            <a:off x="189345" y="840402"/>
            <a:ext cx="8765309" cy="836286"/>
          </a:xfrm>
          <a:prstGeom prst="rect">
            <a:avLst/>
          </a:prstGeom>
        </p:spPr>
        <p:txBody>
          <a:bodyPr vert="horz" lIns="68580" tIns="34291" rIns="68580" bIns="34291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dirty="0">
                <a:solidFill>
                  <a:schemeClr val="accent3"/>
                </a:solidFill>
              </a:rPr>
              <a:t>How Do I Know What Tool To Use?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5FE90A93-096D-4A7B-A19D-45FF4A2CDE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659974"/>
              </p:ext>
            </p:extLst>
          </p:nvPr>
        </p:nvGraphicFramePr>
        <p:xfrm>
          <a:off x="484907" y="2523837"/>
          <a:ext cx="8174184" cy="3114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087092">
                  <a:extLst>
                    <a:ext uri="{9D8B030D-6E8A-4147-A177-3AD203B41FA5}">
                      <a16:colId xmlns:a16="http://schemas.microsoft.com/office/drawing/2014/main" val="1875879829"/>
                    </a:ext>
                  </a:extLst>
                </a:gridCol>
                <a:gridCol w="4087092">
                  <a:extLst>
                    <a:ext uri="{9D8B030D-6E8A-4147-A177-3AD203B41FA5}">
                      <a16:colId xmlns:a16="http://schemas.microsoft.com/office/drawing/2014/main" val="11162285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Type of Tool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Situation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59518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Inform the Public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Project Start Up</a:t>
                      </a:r>
                    </a:p>
                    <a:p>
                      <a:r>
                        <a:rPr lang="en-US" b="1" dirty="0">
                          <a:solidFill>
                            <a:srgbClr val="7FB61A"/>
                          </a:solidFill>
                        </a:rPr>
                        <a:t>Raise Awareness</a:t>
                      </a:r>
                    </a:p>
                    <a:p>
                      <a:r>
                        <a:rPr lang="en-US" dirty="0"/>
                        <a:t>Education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85397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u="none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Tools to Generate and Obtain Input</a:t>
                      </a:r>
                      <a:endParaRPr lang="en-US" u="non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Problem Definition / Refinement</a:t>
                      </a:r>
                    </a:p>
                    <a:p>
                      <a:r>
                        <a:rPr lang="en-US" dirty="0"/>
                        <a:t>Priorities</a:t>
                      </a:r>
                    </a:p>
                    <a:p>
                      <a:r>
                        <a:rPr lang="en-US" dirty="0"/>
                        <a:t>Generate Options</a:t>
                      </a:r>
                    </a:p>
                    <a:p>
                      <a:r>
                        <a:rPr lang="en-US" dirty="0"/>
                        <a:t>Develop Alternatives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17493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u="sng" dirty="0">
                          <a:solidFill>
                            <a:schemeClr val="tx1"/>
                          </a:solidFill>
                          <a:latin typeface="Source Sans Pro" panose="020B0503030403020204" pitchFamily="34" charset="0"/>
                        </a:rPr>
                        <a:t>Tools for Consensus Building and Agreement Seeking</a:t>
                      </a:r>
                      <a:endParaRPr lang="en-US" u="sng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Determine Actions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81464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54555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23700B84-D95F-4565-8609-91353B705056}"/>
              </a:ext>
            </a:extLst>
          </p:cNvPr>
          <p:cNvSpPr txBox="1">
            <a:spLocks/>
          </p:cNvSpPr>
          <p:nvPr/>
        </p:nvSpPr>
        <p:spPr>
          <a:xfrm>
            <a:off x="189345" y="840402"/>
            <a:ext cx="8765309" cy="836286"/>
          </a:xfrm>
          <a:prstGeom prst="rect">
            <a:avLst/>
          </a:prstGeom>
        </p:spPr>
        <p:txBody>
          <a:bodyPr vert="horz" lIns="68580" tIns="34291" rIns="68580" bIns="34291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dirty="0">
                <a:solidFill>
                  <a:schemeClr val="accent3"/>
                </a:solidFill>
              </a:rPr>
              <a:t>Raising Awareness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D7C087-B1AE-4E49-A034-85C1C0E680D5}"/>
              </a:ext>
            </a:extLst>
          </p:cNvPr>
          <p:cNvSpPr/>
          <p:nvPr/>
        </p:nvSpPr>
        <p:spPr>
          <a:xfrm>
            <a:off x="447963" y="2176189"/>
            <a:ext cx="850669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8650" indent="-628650">
              <a:buFont typeface="+mj-lt"/>
              <a:buAutoNum type="arabicPeriod"/>
              <a:tabLst>
                <a:tab pos="628650" algn="l"/>
              </a:tabLst>
            </a:pPr>
            <a:r>
              <a:rPr lang="en-US" sz="320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Identify Stakeholders</a:t>
            </a:r>
          </a:p>
          <a:p>
            <a:pPr marL="628650" indent="-628650">
              <a:buFont typeface="+mj-lt"/>
              <a:buAutoNum type="arabicPeriod"/>
              <a:tabLst>
                <a:tab pos="628650" algn="l"/>
              </a:tabLst>
            </a:pPr>
            <a:endParaRPr lang="en-US" sz="320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  <a:p>
            <a:pPr marL="628650" indent="-628650">
              <a:buFont typeface="+mj-lt"/>
              <a:buAutoNum type="arabicPeriod"/>
              <a:tabLst>
                <a:tab pos="628650" algn="l"/>
              </a:tabLst>
            </a:pPr>
            <a:r>
              <a:rPr lang="en-US" sz="320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Inform/Educate</a:t>
            </a:r>
          </a:p>
          <a:p>
            <a:pPr marL="628650" indent="-628650">
              <a:buFont typeface="+mj-lt"/>
              <a:buAutoNum type="arabicPeriod"/>
              <a:tabLst>
                <a:tab pos="628650" algn="l"/>
              </a:tabLst>
            </a:pPr>
            <a:endParaRPr lang="en-US" sz="320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  <a:p>
            <a:pPr marL="628650" indent="-628650">
              <a:buFont typeface="+mj-lt"/>
              <a:buAutoNum type="arabicPeriod"/>
              <a:tabLst>
                <a:tab pos="628650" algn="l"/>
              </a:tabLst>
            </a:pPr>
            <a:r>
              <a:rPr lang="en-US" sz="320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Motivate to Participate</a:t>
            </a:r>
          </a:p>
        </p:txBody>
      </p:sp>
    </p:spTree>
    <p:extLst>
      <p:ext uri="{BB962C8B-B14F-4D97-AF65-F5344CB8AC3E}">
        <p14:creationId xmlns:p14="http://schemas.microsoft.com/office/powerpoint/2010/main" val="904937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27971871-39B9-40F4-B833-3F6D47E7B39C}"/>
              </a:ext>
            </a:extLst>
          </p:cNvPr>
          <p:cNvSpPr txBox="1">
            <a:spLocks/>
          </p:cNvSpPr>
          <p:nvPr/>
        </p:nvSpPr>
        <p:spPr>
          <a:xfrm>
            <a:off x="189345" y="840402"/>
            <a:ext cx="8765309" cy="836286"/>
          </a:xfrm>
          <a:prstGeom prst="rect">
            <a:avLst/>
          </a:prstGeom>
        </p:spPr>
        <p:txBody>
          <a:bodyPr vert="horz" lIns="68580" tIns="34291" rIns="68580" bIns="34291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dirty="0">
                <a:solidFill>
                  <a:schemeClr val="accent3"/>
                </a:solidFill>
              </a:rPr>
              <a:t>Exercise: Stakeholder Identification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1AFB6E-9534-4F6C-9B90-8B29FF77C198}"/>
              </a:ext>
            </a:extLst>
          </p:cNvPr>
          <p:cNvSpPr txBox="1"/>
          <p:nvPr/>
        </p:nvSpPr>
        <p:spPr>
          <a:xfrm>
            <a:off x="535708" y="1877435"/>
            <a:ext cx="80725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Challenge: You want to put a community garden in your local park.  The Parks and Recreation Board would need to approve this request.</a:t>
            </a:r>
          </a:p>
          <a:p>
            <a:r>
              <a:rPr lang="en-US" dirty="0"/>
              <a:t>How will you identify stakeholders? Who would you identify?</a:t>
            </a:r>
          </a:p>
        </p:txBody>
      </p:sp>
      <p:pic>
        <p:nvPicPr>
          <p:cNvPr id="8" name="Picture 7" descr="A picture containing clock&#10;&#10;Description automatically generated">
            <a:extLst>
              <a:ext uri="{FF2B5EF4-FFF2-40B4-BE49-F238E27FC236}">
                <a16:creationId xmlns:a16="http://schemas.microsoft.com/office/drawing/2014/main" id="{C314460B-F623-43FF-9331-02EEC70AFF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82" y="925964"/>
            <a:ext cx="5861049" cy="586104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8902585-2B24-46F8-9FAC-B288893CBC37}"/>
              </a:ext>
            </a:extLst>
          </p:cNvPr>
          <p:cNvSpPr/>
          <p:nvPr/>
        </p:nvSpPr>
        <p:spPr>
          <a:xfrm>
            <a:off x="5957454" y="3001512"/>
            <a:ext cx="2997199" cy="34163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buFont typeface="+mj-lt"/>
              <a:buAutoNum type="arabicPeriod"/>
              <a:tabLst>
                <a:tab pos="285750" algn="l"/>
              </a:tabLst>
            </a:pPr>
            <a:r>
              <a:rPr lang="en-US" dirty="0">
                <a:latin typeface="+mj-lt"/>
                <a:ea typeface="+mj-ea"/>
                <a:cs typeface="+mj-cs"/>
              </a:rPr>
              <a:t>Organized – Not for Profits, NGOs, Govt. Agencies, Established Groups</a:t>
            </a:r>
          </a:p>
          <a:p>
            <a:pPr marL="628650" indent="-628650">
              <a:buFont typeface="+mj-lt"/>
              <a:buAutoNum type="arabicPeriod"/>
              <a:tabLst>
                <a:tab pos="628650" algn="l"/>
              </a:tabLst>
            </a:pPr>
            <a:endParaRPr lang="en-US" dirty="0">
              <a:latin typeface="+mj-lt"/>
              <a:ea typeface="+mj-ea"/>
              <a:cs typeface="+mj-cs"/>
            </a:endParaRPr>
          </a:p>
          <a:p>
            <a:pPr marL="285750" indent="-285750">
              <a:buFont typeface="+mj-lt"/>
              <a:buAutoNum type="arabicPeriod"/>
              <a:tabLst>
                <a:tab pos="285750" algn="l"/>
              </a:tabLst>
            </a:pPr>
            <a:r>
              <a:rPr lang="en-US" dirty="0">
                <a:latin typeface="+mj-lt"/>
                <a:ea typeface="+mj-ea"/>
                <a:cs typeface="+mj-cs"/>
              </a:rPr>
              <a:t>Grass Roots – Neighborhood Organizations, Advocacy Groups</a:t>
            </a:r>
          </a:p>
          <a:p>
            <a:pPr marL="628650" indent="-628650">
              <a:buFont typeface="+mj-lt"/>
              <a:buAutoNum type="arabicPeriod"/>
              <a:tabLst>
                <a:tab pos="628650" algn="l"/>
              </a:tabLst>
            </a:pPr>
            <a:endParaRPr lang="en-US" dirty="0">
              <a:latin typeface="+mj-lt"/>
              <a:ea typeface="+mj-ea"/>
              <a:cs typeface="+mj-cs"/>
            </a:endParaRPr>
          </a:p>
          <a:p>
            <a:pPr marL="285750" indent="-285750">
              <a:buFont typeface="+mj-lt"/>
              <a:buAutoNum type="arabicPeriod"/>
              <a:tabLst>
                <a:tab pos="285750" algn="l"/>
              </a:tabLst>
            </a:pPr>
            <a:r>
              <a:rPr lang="en-US" dirty="0">
                <a:latin typeface="+mj-lt"/>
                <a:ea typeface="+mj-ea"/>
                <a:cs typeface="+mj-cs"/>
              </a:rPr>
              <a:t>Ad Hoc – Community Leaders</a:t>
            </a:r>
          </a:p>
        </p:txBody>
      </p:sp>
    </p:spTree>
    <p:extLst>
      <p:ext uri="{BB962C8B-B14F-4D97-AF65-F5344CB8AC3E}">
        <p14:creationId xmlns:p14="http://schemas.microsoft.com/office/powerpoint/2010/main" val="25244080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2559361" y="1393051"/>
            <a:ext cx="6271818" cy="481173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68580" tIns="34291" rIns="68580" bIns="3429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2400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119284" y="1393052"/>
            <a:ext cx="2479110" cy="791279"/>
          </a:xfrm>
          <a:prstGeom prst="rect">
            <a:avLst/>
          </a:prstGeom>
          <a:solidFill>
            <a:schemeClr val="accent1"/>
          </a:solidFill>
        </p:spPr>
        <p:txBody>
          <a:bodyPr vert="horz" lIns="68580" tIns="34291" rIns="68580" bIns="34291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b="1" dirty="0">
                <a:solidFill>
                  <a:schemeClr val="bg1"/>
                </a:solidFill>
              </a:rPr>
              <a:t>Transportation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197349" y="2714103"/>
            <a:ext cx="2401045" cy="791279"/>
          </a:xfrm>
          <a:prstGeom prst="rect">
            <a:avLst/>
          </a:prstGeom>
          <a:solidFill>
            <a:schemeClr val="accent1"/>
          </a:solidFill>
        </p:spPr>
        <p:txBody>
          <a:bodyPr vert="horz" lIns="68580" tIns="34291" rIns="68580" bIns="3429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solidFill>
                  <a:schemeClr val="bg1"/>
                </a:solidFill>
              </a:rPr>
              <a:t>Parks</a:t>
            </a:r>
            <a:endParaRPr lang="en-US" sz="4500" b="1" dirty="0">
              <a:solidFill>
                <a:schemeClr val="bg1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0" y="258862"/>
            <a:ext cx="8831179" cy="78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68580" tIns="34291" rIns="68580" bIns="3429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b="1" dirty="0"/>
              <a:t>You can enlist the help of other entities that have common interests in projects that benefit community health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158316" y="4148825"/>
            <a:ext cx="2401045" cy="791279"/>
          </a:xfrm>
          <a:prstGeom prst="rect">
            <a:avLst/>
          </a:prstGeom>
          <a:solidFill>
            <a:schemeClr val="accent1"/>
          </a:solidFill>
        </p:spPr>
        <p:txBody>
          <a:bodyPr vert="horz" lIns="68580" tIns="34291" rIns="68580" bIns="3429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solidFill>
                  <a:schemeClr val="bg1"/>
                </a:solidFill>
              </a:rPr>
              <a:t>Land Use</a:t>
            </a:r>
            <a:endParaRPr lang="en-US" sz="4500" b="1" dirty="0">
              <a:solidFill>
                <a:schemeClr val="bg1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197349" y="5413510"/>
            <a:ext cx="2401045" cy="791279"/>
          </a:xfrm>
          <a:prstGeom prst="rect">
            <a:avLst/>
          </a:prstGeom>
          <a:solidFill>
            <a:schemeClr val="accent1"/>
          </a:solidFill>
        </p:spPr>
        <p:txBody>
          <a:bodyPr vert="horz" lIns="68580" tIns="34291" rIns="68580" bIns="3429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solidFill>
                  <a:schemeClr val="bg1"/>
                </a:solidFill>
              </a:rPr>
              <a:t>Economic Development</a:t>
            </a:r>
            <a:endParaRPr lang="en-US" sz="4500" b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417" y="1551166"/>
            <a:ext cx="1950162" cy="55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5159078" y="2109731"/>
            <a:ext cx="15007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ULI Chapter</a:t>
            </a:r>
          </a:p>
        </p:txBody>
      </p:sp>
      <p:pic>
        <p:nvPicPr>
          <p:cNvPr id="2051" name="Picture 3" descr="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35" y="3697361"/>
            <a:ext cx="1424629" cy="824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0859925" y="4398747"/>
            <a:ext cx="822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AALC</a:t>
            </a:r>
          </a:p>
        </p:txBody>
      </p:sp>
      <p:pic>
        <p:nvPicPr>
          <p:cNvPr id="2052" name="Picture 4" descr="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535" y="4041030"/>
            <a:ext cx="1303545" cy="393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131" y="2561666"/>
            <a:ext cx="1317204" cy="700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883393" y="3243650"/>
            <a:ext cx="1493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Moms &amp; Me Groups</a:t>
            </a:r>
          </a:p>
        </p:txBody>
      </p:sp>
      <p:pic>
        <p:nvPicPr>
          <p:cNvPr id="2054" name="Picture 6" descr="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6900" y="1453246"/>
            <a:ext cx="929706" cy="92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9440312" y="319713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/>
              <a:t>Medical Association</a:t>
            </a:r>
          </a:p>
          <a:p>
            <a:pPr algn="ctr"/>
            <a:r>
              <a:rPr lang="en-US" dirty="0"/>
              <a:t>Gym,, Bike Shops/Retail group, AZ Ret. Association,, Health clubs, , , Neighbors, Local s, ,, , , Retailers,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081" y="1525010"/>
            <a:ext cx="1676776" cy="89823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260686" y="3295386"/>
            <a:ext cx="16674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CoAZ</a:t>
            </a:r>
            <a:r>
              <a:rPr lang="en-US" dirty="0"/>
              <a:t> Bicycle</a:t>
            </a:r>
          </a:p>
        </p:txBody>
      </p:sp>
      <p:pic>
        <p:nvPicPr>
          <p:cNvPr id="10" name="Picture 9" descr="Mastery Design Collaborative | Scaling Innovations That Personalize ...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386" y="4670452"/>
            <a:ext cx="1389164" cy="101635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937095" y="5702790"/>
            <a:ext cx="10278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Schools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955" y="2447875"/>
            <a:ext cx="702977" cy="702977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4765755" y="3071770"/>
            <a:ext cx="21547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Planning Chapter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582358" y="4135194"/>
            <a:ext cx="25843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Architecture Chapter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" r="56305"/>
          <a:stretch/>
        </p:blipFill>
        <p:spPr>
          <a:xfrm>
            <a:off x="4948500" y="3614967"/>
            <a:ext cx="1852079" cy="519256"/>
          </a:xfrm>
          <a:prstGeom prst="rect">
            <a:avLst/>
          </a:prstGeom>
        </p:spPr>
      </p:pic>
      <p:pic>
        <p:nvPicPr>
          <p:cNvPr id="22" name="Picture 21" descr="File:Hospital font awesome.svg - Wikimedia Commons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940" y="4562091"/>
            <a:ext cx="1207846" cy="1207846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4516214" y="5689813"/>
            <a:ext cx="11576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Hospitals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38"/>
          <a:stretch/>
        </p:blipFill>
        <p:spPr>
          <a:xfrm>
            <a:off x="7349736" y="2354300"/>
            <a:ext cx="1425202" cy="1057591"/>
          </a:xfrm>
          <a:prstGeom prst="rect">
            <a:avLst/>
          </a:prstGeom>
        </p:spPr>
      </p:pic>
      <p:pic>
        <p:nvPicPr>
          <p:cNvPr id="26" name="Picture 25" descr="Original file ‎ (SVG file, nominally 800 × 800 pixels, file size: 4 ...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439" y="4806056"/>
            <a:ext cx="991922" cy="991922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5904141" y="5718846"/>
            <a:ext cx="13724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Merchants</a:t>
            </a:r>
          </a:p>
        </p:txBody>
      </p:sp>
      <p:pic>
        <p:nvPicPr>
          <p:cNvPr id="28" name="Picture 27" descr="Log in | Sign Up Upload Clipart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534" y="4763003"/>
            <a:ext cx="587605" cy="858862"/>
          </a:xfrm>
          <a:prstGeom prst="rect">
            <a:avLst/>
          </a:prstGeom>
        </p:spPr>
      </p:pic>
      <p:sp>
        <p:nvSpPr>
          <p:cNvPr id="37" name="Rectangle 36"/>
          <p:cNvSpPr/>
          <p:nvPr/>
        </p:nvSpPr>
        <p:spPr>
          <a:xfrm>
            <a:off x="7349670" y="5731058"/>
            <a:ext cx="1305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Gyms</a:t>
            </a:r>
          </a:p>
        </p:txBody>
      </p:sp>
      <p:sp>
        <p:nvSpPr>
          <p:cNvPr id="38" name="Title 1"/>
          <p:cNvSpPr txBox="1">
            <a:spLocks/>
          </p:cNvSpPr>
          <p:nvPr/>
        </p:nvSpPr>
        <p:spPr>
          <a:xfrm>
            <a:off x="3961724" y="6141861"/>
            <a:ext cx="4779441" cy="54394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68580" tIns="34291" rIns="68580" bIns="3429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>
                <a:solidFill>
                  <a:schemeClr val="bg1"/>
                </a:solidFill>
              </a:rPr>
              <a:t>There are many more</a:t>
            </a:r>
            <a:endParaRPr lang="en-US" sz="45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130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69846" y="286095"/>
            <a:ext cx="2799827" cy="791279"/>
          </a:xfrm>
          <a:prstGeom prst="rect">
            <a:avLst/>
          </a:prstGeom>
        </p:spPr>
        <p:txBody>
          <a:bodyPr vert="horz" lIns="68580" tIns="34291" rIns="68580" bIns="34291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500" b="1" dirty="0">
                <a:solidFill>
                  <a:srgbClr val="7FB61A"/>
                </a:solidFill>
              </a:rPr>
              <a:t>Agenda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4276234" y="1369844"/>
            <a:ext cx="3971433" cy="746789"/>
          </a:xfrm>
          <a:prstGeom prst="rect">
            <a:avLst/>
          </a:prstGeom>
        </p:spPr>
        <p:txBody>
          <a:bodyPr vert="horz" lIns="68580" tIns="34291" rIns="68580" bIns="3429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Why it’s important to engage the community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CBB991E-3446-4035-9375-B00ADCDDCA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891" y="4919083"/>
            <a:ext cx="1163782" cy="123872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F4F844AA-8577-4021-A4C9-BDAE95E8B888}"/>
              </a:ext>
            </a:extLst>
          </p:cNvPr>
          <p:cNvSpPr/>
          <p:nvPr/>
        </p:nvSpPr>
        <p:spPr>
          <a:xfrm>
            <a:off x="4276234" y="5538443"/>
            <a:ext cx="41103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Community Engagement Exercise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98CFEE6-225F-4621-89F1-F05D8172D1DE}"/>
              </a:ext>
            </a:extLst>
          </p:cNvPr>
          <p:cNvSpPr/>
          <p:nvPr/>
        </p:nvSpPr>
        <p:spPr>
          <a:xfrm>
            <a:off x="4276234" y="3996376"/>
            <a:ext cx="4015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Tools for Engaging the Community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6A5592D-5EB9-4499-B6E3-EA5764720790}"/>
              </a:ext>
            </a:extLst>
          </p:cNvPr>
          <p:cNvSpPr/>
          <p:nvPr/>
        </p:nvSpPr>
        <p:spPr>
          <a:xfrm>
            <a:off x="4276234" y="254664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Why Community Engagement Results in Better Outcomes</a:t>
            </a:r>
          </a:p>
        </p:txBody>
      </p:sp>
      <p:pic>
        <p:nvPicPr>
          <p:cNvPr id="20" name="Picture 19" descr="A close up of a logo&#10;&#10;Description automatically generated">
            <a:extLst>
              <a:ext uri="{FF2B5EF4-FFF2-40B4-BE49-F238E27FC236}">
                <a16:creationId xmlns:a16="http://schemas.microsoft.com/office/drawing/2014/main" id="{1FC3E4BB-7905-4B12-B89B-E4B9D93C5E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573" y="3709944"/>
            <a:ext cx="1081100" cy="1081100"/>
          </a:xfrm>
          <a:prstGeom prst="rect">
            <a:avLst/>
          </a:prstGeom>
        </p:spPr>
      </p:pic>
      <p:pic>
        <p:nvPicPr>
          <p:cNvPr id="22" name="Picture 21" descr="A close up of a mans face&#10;&#10;Description automatically generated">
            <a:extLst>
              <a:ext uri="{FF2B5EF4-FFF2-40B4-BE49-F238E27FC236}">
                <a16:creationId xmlns:a16="http://schemas.microsoft.com/office/drawing/2014/main" id="{FBE28221-1CFD-427B-92E9-3E8A3BFC47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874759" y="2329265"/>
            <a:ext cx="1708728" cy="1189779"/>
          </a:xfrm>
          <a:prstGeom prst="rect">
            <a:avLst/>
          </a:prstGeom>
        </p:spPr>
      </p:pic>
      <p:pic>
        <p:nvPicPr>
          <p:cNvPr id="24" name="Picture 23" descr="A close up of a logo&#10;&#10;Description automatically generated">
            <a:extLst>
              <a:ext uri="{FF2B5EF4-FFF2-40B4-BE49-F238E27FC236}">
                <a16:creationId xmlns:a16="http://schemas.microsoft.com/office/drawing/2014/main" id="{A8F9BAEA-B6AE-430C-8EB7-B1F63CA86D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573" y="1248055"/>
            <a:ext cx="1081100" cy="969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5921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23700B84-D95F-4565-8609-91353B705056}"/>
              </a:ext>
            </a:extLst>
          </p:cNvPr>
          <p:cNvSpPr txBox="1">
            <a:spLocks/>
          </p:cNvSpPr>
          <p:nvPr/>
        </p:nvSpPr>
        <p:spPr>
          <a:xfrm>
            <a:off x="189345" y="627965"/>
            <a:ext cx="8765309" cy="836286"/>
          </a:xfrm>
          <a:prstGeom prst="rect">
            <a:avLst/>
          </a:prstGeom>
        </p:spPr>
        <p:txBody>
          <a:bodyPr vert="horz" lIns="68580" tIns="34291" rIns="68580" bIns="34291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dirty="0">
                <a:solidFill>
                  <a:schemeClr val="accent3"/>
                </a:solidFill>
              </a:rPr>
              <a:t>Inform / Educate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D7C087-B1AE-4E49-A034-85C1C0E680D5}"/>
              </a:ext>
            </a:extLst>
          </p:cNvPr>
          <p:cNvSpPr/>
          <p:nvPr/>
        </p:nvSpPr>
        <p:spPr>
          <a:xfrm>
            <a:off x="521855" y="1917571"/>
            <a:ext cx="4299528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8650" indent="-628650">
              <a:buFont typeface="+mj-lt"/>
              <a:buAutoNum type="arabicPeriod"/>
              <a:tabLst>
                <a:tab pos="628650" algn="l"/>
              </a:tabLst>
            </a:pPr>
            <a:r>
              <a:rPr lang="en-US" sz="240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Create an “elevator speech” for the Issue</a:t>
            </a:r>
          </a:p>
          <a:p>
            <a:pPr marL="628650" indent="-628650">
              <a:buFont typeface="+mj-lt"/>
              <a:buAutoNum type="arabicPeriod"/>
              <a:tabLst>
                <a:tab pos="628650" algn="l"/>
              </a:tabLst>
            </a:pPr>
            <a:endParaRPr lang="en-US" sz="240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  <a:p>
            <a:pPr marL="915987" indent="-342900">
              <a:buFont typeface="Arial" panose="020B0604020202020204" pitchFamily="34" charset="0"/>
              <a:buChar char="•"/>
              <a:tabLst>
                <a:tab pos="628650" algn="l"/>
              </a:tabLst>
            </a:pPr>
            <a:r>
              <a:rPr lang="en-US" sz="2000" i="1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Identify why it is important to that group (not all groups will have the same reason for engaging)</a:t>
            </a:r>
          </a:p>
          <a:p>
            <a:pPr marL="915987" indent="-342900">
              <a:buFont typeface="Arial" panose="020B0604020202020204" pitchFamily="34" charset="0"/>
              <a:buChar char="•"/>
              <a:tabLst>
                <a:tab pos="628650" algn="l"/>
              </a:tabLst>
            </a:pPr>
            <a:endParaRPr lang="en-US" sz="2000" i="1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  <a:p>
            <a:pPr marL="915987" indent="-342900">
              <a:buFont typeface="Arial" panose="020B0604020202020204" pitchFamily="34" charset="0"/>
              <a:buChar char="•"/>
              <a:tabLst>
                <a:tab pos="628650" algn="l"/>
              </a:tabLst>
            </a:pPr>
            <a:r>
              <a:rPr lang="en-US" sz="2000" i="1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Be specific about what they can do if they are interested.</a:t>
            </a:r>
          </a:p>
        </p:txBody>
      </p:sp>
      <p:pic>
        <p:nvPicPr>
          <p:cNvPr id="3" name="Picture 2" descr="A picture containing door&#10;&#10;Description automatically generated">
            <a:extLst>
              <a:ext uri="{FF2B5EF4-FFF2-40B4-BE49-F238E27FC236}">
                <a16:creationId xmlns:a16="http://schemas.microsoft.com/office/drawing/2014/main" id="{A6C80351-4617-47D9-A94B-978909831C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328" y="1917571"/>
            <a:ext cx="3628736" cy="3628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5653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713474" y="1456371"/>
            <a:ext cx="5990484" cy="902202"/>
          </a:xfrm>
          <a:prstGeom prst="rect">
            <a:avLst/>
          </a:prstGeom>
          <a:solidFill>
            <a:schemeClr val="bg2"/>
          </a:solidFill>
        </p:spPr>
        <p:txBody>
          <a:bodyPr vert="horz" lIns="68580" tIns="34291" rIns="68580" bIns="3429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500" b="1" dirty="0"/>
              <a:t>Most Important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302740" y="2789642"/>
            <a:ext cx="4854806" cy="148281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68580" tIns="34291" rIns="68580" bIns="34291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500" b="1" dirty="0">
                <a:solidFill>
                  <a:schemeClr val="accent3"/>
                </a:solidFill>
              </a:rPr>
              <a:t>Explain how changes that result in a healthy community are important to them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318048" y="4614568"/>
            <a:ext cx="3031581" cy="791279"/>
          </a:xfrm>
          <a:prstGeom prst="rect">
            <a:avLst/>
          </a:prstGeom>
          <a:noFill/>
        </p:spPr>
        <p:txBody>
          <a:bodyPr vert="horz" lIns="68580" tIns="34291" rIns="68580" bIns="34291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500" dirty="0">
                <a:solidFill>
                  <a:schemeClr val="accent1"/>
                </a:solidFill>
              </a:rPr>
              <a:t>Think outside health box</a:t>
            </a:r>
          </a:p>
        </p:txBody>
      </p:sp>
    </p:spTree>
    <p:extLst>
      <p:ext uri="{BB962C8B-B14F-4D97-AF65-F5344CB8AC3E}">
        <p14:creationId xmlns:p14="http://schemas.microsoft.com/office/powerpoint/2010/main" val="36048160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apezoid 3"/>
          <p:cNvSpPr/>
          <p:nvPr/>
        </p:nvSpPr>
        <p:spPr>
          <a:xfrm>
            <a:off x="514022" y="5088684"/>
            <a:ext cx="8503728" cy="571894"/>
          </a:xfrm>
          <a:prstGeom prst="trapezoid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64134" y="3282466"/>
            <a:ext cx="2401045" cy="11376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68580" tIns="34291" rIns="68580" bIns="34291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accent3"/>
                </a:solidFill>
              </a:rPr>
              <a:t>Interest</a:t>
            </a:r>
            <a:r>
              <a:rPr lang="en-US" sz="2400" dirty="0"/>
              <a:t>: Create healthier communities for people to walk more and thrive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514022" y="2300559"/>
            <a:ext cx="2401045" cy="791279"/>
          </a:xfrm>
          <a:prstGeom prst="rect">
            <a:avLst/>
          </a:prstGeom>
          <a:solidFill>
            <a:schemeClr val="accent1"/>
          </a:solidFill>
        </p:spPr>
        <p:txBody>
          <a:bodyPr vert="horz" lIns="68580" tIns="34291" rIns="68580" bIns="34291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500" dirty="0">
                <a:solidFill>
                  <a:schemeClr val="bg1"/>
                </a:solidFill>
              </a:rPr>
              <a:t>Health Practitioner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6167866" y="2291002"/>
            <a:ext cx="2778650" cy="791279"/>
          </a:xfrm>
          <a:prstGeom prst="rect">
            <a:avLst/>
          </a:prstGeom>
          <a:solidFill>
            <a:schemeClr val="accent1"/>
          </a:solidFill>
        </p:spPr>
        <p:txBody>
          <a:bodyPr vert="horz" lIns="68580" tIns="34291" rIns="68580" bIns="34291" rtlCol="0" anchor="b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500" dirty="0">
                <a:solidFill>
                  <a:schemeClr val="bg1"/>
                </a:solidFill>
              </a:rPr>
              <a:t>Merchants &amp; Retailers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6167866" y="3365829"/>
            <a:ext cx="2778650" cy="11376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68580" tIns="34291" rIns="68580" bIns="34291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accent3"/>
                </a:solidFill>
              </a:rPr>
              <a:t>Interest</a:t>
            </a:r>
            <a:r>
              <a:rPr lang="en-US" sz="2400" dirty="0"/>
              <a:t>: Support their business through good investment and cost savings</a:t>
            </a: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3688979" y="3103693"/>
            <a:ext cx="1826504" cy="699554"/>
          </a:xfrm>
          <a:prstGeom prst="rect">
            <a:avLst/>
          </a:prstGeom>
          <a:solidFill>
            <a:schemeClr val="accent3"/>
          </a:solidFill>
        </p:spPr>
        <p:txBody>
          <a:bodyPr vert="horz" lIns="68580" tIns="34291" rIns="68580" bIns="34291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500" b="1" dirty="0">
                <a:solidFill>
                  <a:schemeClr val="bg1"/>
                </a:solidFill>
              </a:rPr>
              <a:t>Interests may differ</a:t>
            </a: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379207" y="339205"/>
            <a:ext cx="4478383" cy="679723"/>
          </a:xfrm>
          <a:prstGeom prst="rect">
            <a:avLst/>
          </a:prstGeom>
          <a:solidFill>
            <a:srgbClr val="7030A0"/>
          </a:solidFill>
        </p:spPr>
        <p:txBody>
          <a:bodyPr vert="horz" lIns="68580" tIns="34291" rIns="68580" bIns="34291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500" b="1" dirty="0">
                <a:solidFill>
                  <a:schemeClr val="bg1"/>
                </a:solidFill>
              </a:rPr>
              <a:t>Corridor Plan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88" y="4420153"/>
            <a:ext cx="1347339" cy="1250231"/>
          </a:xfrm>
          <a:prstGeom prst="rect">
            <a:avLst/>
          </a:prstGeom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9259129" y="3950997"/>
            <a:ext cx="2778650" cy="11376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68580" tIns="34291" rIns="68580" bIns="34291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/>
              <a:t>Benefits of pedestrian environment statistics- economic benefits of sustainable streets- Year over year improvements from walkable streets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453" y="4388091"/>
            <a:ext cx="2159495" cy="1132534"/>
          </a:xfrm>
          <a:prstGeom prst="rect">
            <a:avLst/>
          </a:prstGeom>
        </p:spPr>
      </p:pic>
      <p:sp>
        <p:nvSpPr>
          <p:cNvPr id="20" name="Title 1"/>
          <p:cNvSpPr txBox="1">
            <a:spLocks/>
          </p:cNvSpPr>
          <p:nvPr/>
        </p:nvSpPr>
        <p:spPr>
          <a:xfrm>
            <a:off x="828511" y="1382284"/>
            <a:ext cx="7874750" cy="5712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68580" tIns="34291" rIns="68580" bIns="3429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i="1" dirty="0">
                <a:solidFill>
                  <a:schemeClr val="accent6"/>
                </a:solidFill>
              </a:rPr>
              <a:t>Supporting sidewalks can make people walk more</a:t>
            </a: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3141445" y="5905744"/>
            <a:ext cx="2921572" cy="664090"/>
          </a:xfrm>
          <a:prstGeom prst="rect">
            <a:avLst/>
          </a:prstGeom>
          <a:solidFill>
            <a:schemeClr val="accent3"/>
          </a:solidFill>
        </p:spPr>
        <p:txBody>
          <a:bodyPr vert="horz" lIns="68580" tIns="34291" rIns="68580" bIns="34291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b="1" dirty="0">
                <a:solidFill>
                  <a:schemeClr val="bg1"/>
                </a:solidFill>
              </a:rPr>
              <a:t>But why should </a:t>
            </a:r>
            <a:r>
              <a:rPr lang="en-US" sz="2400" b="1" i="1" dirty="0">
                <a:solidFill>
                  <a:schemeClr val="accent1"/>
                </a:solidFill>
              </a:rPr>
              <a:t>they</a:t>
            </a:r>
            <a:r>
              <a:rPr lang="en-US" sz="2400" b="1" dirty="0">
                <a:solidFill>
                  <a:schemeClr val="bg1"/>
                </a:solidFill>
              </a:rPr>
              <a:t> care?</a:t>
            </a:r>
          </a:p>
        </p:txBody>
      </p:sp>
    </p:spTree>
    <p:extLst>
      <p:ext uri="{BB962C8B-B14F-4D97-AF65-F5344CB8AC3E}">
        <p14:creationId xmlns:p14="http://schemas.microsoft.com/office/powerpoint/2010/main" val="7652802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apezoid 3"/>
          <p:cNvSpPr/>
          <p:nvPr/>
        </p:nvSpPr>
        <p:spPr>
          <a:xfrm>
            <a:off x="379207" y="4300817"/>
            <a:ext cx="8503728" cy="571894"/>
          </a:xfrm>
          <a:prstGeom prst="trapezoid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14022" y="2462537"/>
            <a:ext cx="2401045" cy="11376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68580" tIns="34291" rIns="68580" bIns="34291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accent3"/>
                </a:solidFill>
              </a:rPr>
              <a:t>Interest</a:t>
            </a:r>
            <a:r>
              <a:rPr lang="en-US" sz="2400" dirty="0"/>
              <a:t>: Create healthier communities for people to walk more and thrive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563910" y="1480630"/>
            <a:ext cx="2401045" cy="791279"/>
          </a:xfrm>
          <a:prstGeom prst="rect">
            <a:avLst/>
          </a:prstGeom>
          <a:solidFill>
            <a:schemeClr val="accent1"/>
          </a:solidFill>
        </p:spPr>
        <p:txBody>
          <a:bodyPr vert="horz" lIns="68580" tIns="34291" rIns="68580" bIns="34291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500" dirty="0">
                <a:solidFill>
                  <a:schemeClr val="bg1"/>
                </a:solidFill>
              </a:rPr>
              <a:t>Health Practitioner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6217754" y="1471073"/>
            <a:ext cx="2778650" cy="791279"/>
          </a:xfrm>
          <a:prstGeom prst="rect">
            <a:avLst/>
          </a:prstGeom>
          <a:solidFill>
            <a:schemeClr val="accent1"/>
          </a:solidFill>
        </p:spPr>
        <p:txBody>
          <a:bodyPr vert="horz" lIns="68580" tIns="34291" rIns="68580" bIns="34291" rtlCol="0" anchor="b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500" dirty="0">
                <a:solidFill>
                  <a:schemeClr val="bg1"/>
                </a:solidFill>
              </a:rPr>
              <a:t>Merchants &amp; Retailers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6217754" y="2545900"/>
            <a:ext cx="2778650" cy="11376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68580" tIns="34291" rIns="68580" bIns="34291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accent3"/>
                </a:solidFill>
              </a:rPr>
              <a:t>Interest</a:t>
            </a:r>
            <a:r>
              <a:rPr lang="en-US" sz="2400" dirty="0"/>
              <a:t>: Support their business through good investment and cost savings</a:t>
            </a: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379207" y="339205"/>
            <a:ext cx="4478383" cy="679723"/>
          </a:xfrm>
          <a:prstGeom prst="rect">
            <a:avLst/>
          </a:prstGeom>
          <a:solidFill>
            <a:srgbClr val="7030A0"/>
          </a:solidFill>
        </p:spPr>
        <p:txBody>
          <a:bodyPr vert="horz" lIns="68580" tIns="34291" rIns="68580" bIns="34291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500" b="1" dirty="0">
                <a:solidFill>
                  <a:schemeClr val="bg1"/>
                </a:solidFill>
              </a:rPr>
              <a:t>Corridor Plan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173" y="3632286"/>
            <a:ext cx="1347339" cy="1250231"/>
          </a:xfrm>
          <a:prstGeom prst="rect">
            <a:avLst/>
          </a:prstGeom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9259129" y="3950997"/>
            <a:ext cx="2778650" cy="11376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68580" tIns="34291" rIns="68580" bIns="34291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/>
              <a:t>Benefits of pedestrian environment statistics- economic benefits of sustainable streets- Year over year improvements from walkable streets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638" y="3600224"/>
            <a:ext cx="2159495" cy="1132534"/>
          </a:xfrm>
          <a:prstGeom prst="rect">
            <a:avLst/>
          </a:prstGeom>
        </p:spPr>
      </p:pic>
      <p:sp>
        <p:nvSpPr>
          <p:cNvPr id="20" name="Title 1"/>
          <p:cNvSpPr txBox="1">
            <a:spLocks/>
          </p:cNvSpPr>
          <p:nvPr/>
        </p:nvSpPr>
        <p:spPr>
          <a:xfrm>
            <a:off x="3396653" y="1554127"/>
            <a:ext cx="2561075" cy="174901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68580" tIns="34291" rIns="68580" bIns="3429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i="1" dirty="0">
                <a:solidFill>
                  <a:schemeClr val="accent6"/>
                </a:solidFill>
              </a:rPr>
              <a:t>Supporting sidewalks can make people walk more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270040" y="5169791"/>
            <a:ext cx="4136422" cy="11376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68580" tIns="34291" rIns="68580" bIns="3429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b="1" dirty="0">
                <a:solidFill>
                  <a:schemeClr val="accent1"/>
                </a:solidFill>
              </a:rPr>
              <a:t>Outcome</a:t>
            </a:r>
            <a:r>
              <a:rPr lang="en-US" sz="2400" b="1" dirty="0"/>
              <a:t>: Reduce obesity-related diseases</a:t>
            </a: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4524704" y="5169791"/>
            <a:ext cx="4471700" cy="11376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68580" tIns="34291" rIns="68580" bIns="3429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b="1" dirty="0">
                <a:solidFill>
                  <a:schemeClr val="accent1"/>
                </a:solidFill>
              </a:rPr>
              <a:t>Outcome</a:t>
            </a:r>
            <a:r>
              <a:rPr lang="en-US" sz="2400" b="1" dirty="0"/>
              <a:t>: Attract more people to business and have an ethical incentive for customer</a:t>
            </a:r>
          </a:p>
        </p:txBody>
      </p:sp>
    </p:spTree>
    <p:extLst>
      <p:ext uri="{BB962C8B-B14F-4D97-AF65-F5344CB8AC3E}">
        <p14:creationId xmlns:p14="http://schemas.microsoft.com/office/powerpoint/2010/main" val="11893355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974" y="2626158"/>
            <a:ext cx="2612097" cy="200957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>
          <a:xfrm>
            <a:off x="9558798" y="4000300"/>
            <a:ext cx="2695068" cy="2650399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469387" y="3212428"/>
            <a:ext cx="2401045" cy="11376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68580" tIns="34291" rIns="68580" bIns="34291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accent3"/>
                </a:solidFill>
              </a:rPr>
              <a:t>Interest</a:t>
            </a:r>
            <a:r>
              <a:rPr lang="en-US" sz="2400" dirty="0"/>
              <a:t>: Parks and trails are good for promoting physical activity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525917" y="2147157"/>
            <a:ext cx="2401045" cy="791279"/>
          </a:xfrm>
          <a:prstGeom prst="rect">
            <a:avLst/>
          </a:prstGeom>
          <a:solidFill>
            <a:schemeClr val="accent1"/>
          </a:solidFill>
        </p:spPr>
        <p:txBody>
          <a:bodyPr vert="horz" lIns="68580" tIns="34291" rIns="68580" bIns="34291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500" dirty="0">
                <a:solidFill>
                  <a:schemeClr val="bg1"/>
                </a:solidFill>
              </a:rPr>
              <a:t>Health Practitioner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6179761" y="2137600"/>
            <a:ext cx="2778650" cy="791279"/>
          </a:xfrm>
          <a:prstGeom prst="rect">
            <a:avLst/>
          </a:prstGeom>
          <a:solidFill>
            <a:schemeClr val="accent1"/>
          </a:solidFill>
        </p:spPr>
        <p:txBody>
          <a:bodyPr vert="horz" lIns="68580" tIns="34291" rIns="68580" bIns="34291" rtlCol="0" anchor="b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500" dirty="0">
                <a:solidFill>
                  <a:schemeClr val="bg1"/>
                </a:solidFill>
              </a:rPr>
              <a:t>Developer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6179761" y="3212427"/>
            <a:ext cx="2778650" cy="11376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68580" tIns="34291" rIns="68580" bIns="34291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accent3"/>
                </a:solidFill>
              </a:rPr>
              <a:t>Interest</a:t>
            </a:r>
            <a:r>
              <a:rPr lang="en-US" sz="2400" dirty="0"/>
              <a:t>: Develop amenities that have high return as a good investment or that are cost savings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3194619" y="1293799"/>
            <a:ext cx="2778650" cy="11376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68580" tIns="34291" rIns="68580" bIns="3429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i="1" dirty="0">
                <a:solidFill>
                  <a:schemeClr val="accent6"/>
                </a:solidFill>
              </a:rPr>
              <a:t>Parks &amp; Downtown Facilities</a:t>
            </a: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173788" y="318614"/>
            <a:ext cx="4478383" cy="679723"/>
          </a:xfrm>
          <a:prstGeom prst="rect">
            <a:avLst/>
          </a:prstGeom>
          <a:solidFill>
            <a:schemeClr val="accent2"/>
          </a:solidFill>
        </p:spPr>
        <p:txBody>
          <a:bodyPr vert="horz" lIns="68580" tIns="34291" rIns="68580" bIns="34291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500" b="1" dirty="0">
                <a:solidFill>
                  <a:schemeClr val="bg1"/>
                </a:solidFill>
              </a:rPr>
              <a:t>Master Planned Community</a:t>
            </a: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9405616" y="2057315"/>
            <a:ext cx="2401045" cy="11376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68580" tIns="34291" rIns="68580" bIns="34291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/>
              <a:t>ULI – Parks Economic Development / Alliance for Community Trees </a:t>
            </a:r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9405616" y="3781271"/>
            <a:ext cx="2401045" cy="11376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68580" tIns="34291" rIns="68580" bIns="34291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/>
              <a:t>+ impact of land values abutting parks area (2001)</a:t>
            </a:r>
          </a:p>
        </p:txBody>
      </p:sp>
    </p:spTree>
    <p:extLst>
      <p:ext uri="{BB962C8B-B14F-4D97-AF65-F5344CB8AC3E}">
        <p14:creationId xmlns:p14="http://schemas.microsoft.com/office/powerpoint/2010/main" val="10949602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824132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5075" y="2008019"/>
            <a:ext cx="6638925" cy="26289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949909" y="3688864"/>
            <a:ext cx="1963292" cy="197703"/>
          </a:xfrm>
          <a:prstGeom prst="rect">
            <a:avLst/>
          </a:prstGeom>
          <a:solidFill>
            <a:schemeClr val="accent5">
              <a:alpha val="28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647032" y="3886567"/>
            <a:ext cx="5355077" cy="299178"/>
          </a:xfrm>
          <a:prstGeom prst="rect">
            <a:avLst/>
          </a:prstGeom>
          <a:solidFill>
            <a:schemeClr val="accent5">
              <a:alpha val="28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47031" y="4185745"/>
            <a:ext cx="5355077" cy="197703"/>
          </a:xfrm>
          <a:prstGeom prst="rect">
            <a:avLst/>
          </a:prstGeom>
          <a:solidFill>
            <a:schemeClr val="accent5">
              <a:alpha val="28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647031" y="4407731"/>
            <a:ext cx="1177101" cy="164270"/>
          </a:xfrm>
          <a:prstGeom prst="rect">
            <a:avLst/>
          </a:prstGeom>
          <a:solidFill>
            <a:schemeClr val="accent5">
              <a:alpha val="28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824133" y="4936097"/>
            <a:ext cx="4177976" cy="1795794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accent5">
                <a:lumMod val="50000"/>
              </a:schemeClr>
            </a:solidFill>
          </a:ln>
        </p:spPr>
        <p:txBody>
          <a:bodyPr vert="horz" lIns="68580" tIns="34291" rIns="68580" bIns="34291" rtlCol="0" anchor="b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500" b="1" dirty="0">
                <a:solidFill>
                  <a:schemeClr val="bg1"/>
                </a:solidFill>
              </a:rPr>
              <a:t>Developers can increase the land value of houses and sell more units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5013434" y="4407731"/>
            <a:ext cx="70945" cy="87371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99444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23700B84-D95F-4565-8609-91353B705056}"/>
              </a:ext>
            </a:extLst>
          </p:cNvPr>
          <p:cNvSpPr txBox="1">
            <a:spLocks/>
          </p:cNvSpPr>
          <p:nvPr/>
        </p:nvSpPr>
        <p:spPr>
          <a:xfrm>
            <a:off x="189345" y="627965"/>
            <a:ext cx="8765309" cy="836286"/>
          </a:xfrm>
          <a:prstGeom prst="rect">
            <a:avLst/>
          </a:prstGeom>
        </p:spPr>
        <p:txBody>
          <a:bodyPr vert="horz" lIns="68580" tIns="34291" rIns="68580" bIns="34291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dirty="0">
                <a:solidFill>
                  <a:schemeClr val="accent3"/>
                </a:solidFill>
              </a:rPr>
              <a:t>Exercise: Inform / Educate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D7C087-B1AE-4E49-A034-85C1C0E680D5}"/>
              </a:ext>
            </a:extLst>
          </p:cNvPr>
          <p:cNvSpPr/>
          <p:nvPr/>
        </p:nvSpPr>
        <p:spPr>
          <a:xfrm>
            <a:off x="845128" y="2106477"/>
            <a:ext cx="4299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8650" indent="-628650">
              <a:buFont typeface="+mj-lt"/>
              <a:buAutoNum type="arabicPeriod"/>
              <a:tabLst>
                <a:tab pos="628650" algn="l"/>
              </a:tabLst>
            </a:pPr>
            <a:r>
              <a:rPr lang="en-US" sz="240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What is your “Elevator Speech?”</a:t>
            </a:r>
          </a:p>
        </p:txBody>
      </p:sp>
      <p:pic>
        <p:nvPicPr>
          <p:cNvPr id="1026" name="Picture 2" descr="Image result for picture of elevator doors closed">
            <a:extLst>
              <a:ext uri="{FF2B5EF4-FFF2-40B4-BE49-F238E27FC236}">
                <a16:creationId xmlns:a16="http://schemas.microsoft.com/office/drawing/2014/main" id="{81EEA883-0E75-47AE-922A-D3F733BB74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052" y="1657806"/>
            <a:ext cx="2846821" cy="4278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78E8D8A-C0DC-463A-95A5-618598D31620}"/>
              </a:ext>
            </a:extLst>
          </p:cNvPr>
          <p:cNvSpPr/>
          <p:nvPr/>
        </p:nvSpPr>
        <p:spPr>
          <a:xfrm>
            <a:off x="937491" y="3152247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5987" indent="-342900">
              <a:buFont typeface="Arial" panose="020B0604020202020204" pitchFamily="34" charset="0"/>
              <a:buChar char="•"/>
              <a:tabLst>
                <a:tab pos="628650" algn="l"/>
              </a:tabLst>
            </a:pPr>
            <a:r>
              <a:rPr lang="en-US" i="1" dirty="0">
                <a:solidFill>
                  <a:schemeClr val="accent3"/>
                </a:solidFill>
              </a:rPr>
              <a:t>Identify why it is important to that group (not all groups will have the same reason for engaging)</a:t>
            </a:r>
          </a:p>
          <a:p>
            <a:pPr marL="915987" indent="-342900">
              <a:buFont typeface="Arial" panose="020B0604020202020204" pitchFamily="34" charset="0"/>
              <a:buChar char="•"/>
              <a:tabLst>
                <a:tab pos="628650" algn="l"/>
              </a:tabLst>
            </a:pPr>
            <a:endParaRPr lang="en-US" i="1" dirty="0">
              <a:solidFill>
                <a:schemeClr val="accent3"/>
              </a:solidFill>
            </a:endParaRPr>
          </a:p>
          <a:p>
            <a:pPr marL="915987" indent="-342900">
              <a:buFont typeface="Arial" panose="020B0604020202020204" pitchFamily="34" charset="0"/>
              <a:buChar char="•"/>
              <a:tabLst>
                <a:tab pos="628650" algn="l"/>
              </a:tabLst>
            </a:pPr>
            <a:r>
              <a:rPr lang="en-US" i="1" dirty="0">
                <a:solidFill>
                  <a:schemeClr val="accent3"/>
                </a:solidFill>
              </a:rPr>
              <a:t>Be specific about what they can do if they are interested.</a:t>
            </a:r>
          </a:p>
        </p:txBody>
      </p:sp>
    </p:spTree>
    <p:extLst>
      <p:ext uri="{BB962C8B-B14F-4D97-AF65-F5344CB8AC3E}">
        <p14:creationId xmlns:p14="http://schemas.microsoft.com/office/powerpoint/2010/main" val="4059036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23700B84-D95F-4565-8609-91353B705056}"/>
              </a:ext>
            </a:extLst>
          </p:cNvPr>
          <p:cNvSpPr txBox="1">
            <a:spLocks/>
          </p:cNvSpPr>
          <p:nvPr/>
        </p:nvSpPr>
        <p:spPr>
          <a:xfrm>
            <a:off x="189345" y="840402"/>
            <a:ext cx="8765309" cy="836286"/>
          </a:xfrm>
          <a:prstGeom prst="rect">
            <a:avLst/>
          </a:prstGeom>
        </p:spPr>
        <p:txBody>
          <a:bodyPr vert="horz" lIns="68580" tIns="34291" rIns="68580" bIns="34291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dirty="0">
                <a:solidFill>
                  <a:schemeClr val="accent3"/>
                </a:solidFill>
              </a:rPr>
              <a:t>Tools to Generate &amp; Obtaining Input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D7C087-B1AE-4E49-A034-85C1C0E680D5}"/>
              </a:ext>
            </a:extLst>
          </p:cNvPr>
          <p:cNvSpPr/>
          <p:nvPr/>
        </p:nvSpPr>
        <p:spPr>
          <a:xfrm>
            <a:off x="447963" y="1791754"/>
            <a:ext cx="350520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8650" indent="-628650">
              <a:buFont typeface="+mj-lt"/>
              <a:buAutoNum type="arabicPeriod"/>
              <a:tabLst>
                <a:tab pos="628650" algn="l"/>
              </a:tabLst>
            </a:pPr>
            <a:r>
              <a:rPr lang="en-US" sz="200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What Are You Asking?</a:t>
            </a:r>
          </a:p>
          <a:p>
            <a:pPr marL="1085850" lvl="1" indent="-628650">
              <a:buFont typeface="Arial" panose="020B0604020202020204" pitchFamily="34" charset="0"/>
              <a:buChar char="•"/>
              <a:tabLst>
                <a:tab pos="628650" algn="l"/>
              </a:tabLst>
            </a:pPr>
            <a:r>
              <a:rPr lang="en-US" sz="200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Ideas</a:t>
            </a:r>
          </a:p>
          <a:p>
            <a:pPr marL="1085850" lvl="1" indent="-628650">
              <a:buFont typeface="Arial" panose="020B0604020202020204" pitchFamily="34" charset="0"/>
              <a:buChar char="•"/>
              <a:tabLst>
                <a:tab pos="628650" algn="l"/>
              </a:tabLst>
            </a:pPr>
            <a:r>
              <a:rPr lang="en-US" sz="200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Opinions</a:t>
            </a:r>
          </a:p>
          <a:p>
            <a:pPr marL="628650" indent="-628650">
              <a:buFont typeface="+mj-lt"/>
              <a:buAutoNum type="arabicPeriod"/>
              <a:tabLst>
                <a:tab pos="628650" algn="l"/>
              </a:tabLst>
            </a:pPr>
            <a:r>
              <a:rPr lang="en-US" sz="200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How do you want to ask?</a:t>
            </a:r>
          </a:p>
          <a:p>
            <a:pPr marL="1085850" lvl="1" indent="-628650">
              <a:buFont typeface="Arial" panose="020B0604020202020204" pitchFamily="34" charset="0"/>
              <a:buChar char="•"/>
              <a:tabLst>
                <a:tab pos="628650" algn="l"/>
              </a:tabLst>
            </a:pPr>
            <a:r>
              <a:rPr lang="en-US" sz="200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Individuals</a:t>
            </a:r>
          </a:p>
          <a:p>
            <a:pPr marL="1085850" lvl="1" indent="-628650">
              <a:buFont typeface="Arial" panose="020B0604020202020204" pitchFamily="34" charset="0"/>
              <a:buChar char="•"/>
              <a:tabLst>
                <a:tab pos="628650" algn="l"/>
              </a:tabLst>
            </a:pPr>
            <a:r>
              <a:rPr lang="en-US" sz="200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Group Think</a:t>
            </a:r>
          </a:p>
          <a:p>
            <a:pPr marL="628650" indent="-628650">
              <a:buFont typeface="+mj-lt"/>
              <a:buAutoNum type="arabicPeriod"/>
              <a:tabLst>
                <a:tab pos="628650" algn="l"/>
              </a:tabLst>
            </a:pPr>
            <a:r>
              <a:rPr lang="en-US" sz="200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Are you asking on-line OR face-to-face</a:t>
            </a: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F8419683-0514-4FBA-9E4A-490F951C67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564" y="2131788"/>
            <a:ext cx="5038436" cy="338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5246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742BE3C1-3A72-441D-B770-D34F80BC662A}"/>
              </a:ext>
            </a:extLst>
          </p:cNvPr>
          <p:cNvSpPr/>
          <p:nvPr/>
        </p:nvSpPr>
        <p:spPr>
          <a:xfrm>
            <a:off x="5514109" y="4000613"/>
            <a:ext cx="3325091" cy="2007178"/>
          </a:xfrm>
          <a:prstGeom prst="rect">
            <a:avLst/>
          </a:prstGeom>
          <a:solidFill>
            <a:srgbClr val="FDE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3983885B-01B0-4C6B-A820-573519D702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060509"/>
              </p:ext>
            </p:extLst>
          </p:nvPr>
        </p:nvGraphicFramePr>
        <p:xfrm>
          <a:off x="517236" y="1600199"/>
          <a:ext cx="4922982" cy="43891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05336">
                  <a:extLst>
                    <a:ext uri="{9D8B030D-6E8A-4147-A177-3AD203B41FA5}">
                      <a16:colId xmlns:a16="http://schemas.microsoft.com/office/drawing/2014/main" val="2272411002"/>
                    </a:ext>
                  </a:extLst>
                </a:gridCol>
                <a:gridCol w="3617646">
                  <a:extLst>
                    <a:ext uri="{9D8B030D-6E8A-4147-A177-3AD203B41FA5}">
                      <a16:colId xmlns:a16="http://schemas.microsoft.com/office/drawing/2014/main" val="23163185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What Are You Asking?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What it gets you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2675292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Idea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Introduces options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Provides a “starting point” for discussion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Provides boundaries for what is acceptable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2666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Opinion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Reaction to options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Requires a position or “stance”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Could be a vote or consensus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Could be a “meter” of preferences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6132297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4157826C-298F-42E5-83FE-3A785891E52D}"/>
              </a:ext>
            </a:extLst>
          </p:cNvPr>
          <p:cNvSpPr txBox="1">
            <a:spLocks/>
          </p:cNvSpPr>
          <p:nvPr/>
        </p:nvSpPr>
        <p:spPr>
          <a:xfrm>
            <a:off x="189345" y="627966"/>
            <a:ext cx="8765309" cy="836286"/>
          </a:xfrm>
          <a:prstGeom prst="rect">
            <a:avLst/>
          </a:prstGeom>
        </p:spPr>
        <p:txBody>
          <a:bodyPr vert="horz" lIns="68580" tIns="34291" rIns="68580" bIns="34291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dirty="0">
                <a:solidFill>
                  <a:schemeClr val="accent3"/>
                </a:solidFill>
              </a:rPr>
              <a:t>What Are you Asking?</a:t>
            </a:r>
          </a:p>
        </p:txBody>
      </p:sp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FFB0195C-C0A6-49B6-B1A4-9278845ECC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346" y="4075875"/>
            <a:ext cx="1819709" cy="181970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B93C9BC-2407-40A4-BB7A-5F250D674A3F}"/>
              </a:ext>
            </a:extLst>
          </p:cNvPr>
          <p:cNvSpPr/>
          <p:nvPr/>
        </p:nvSpPr>
        <p:spPr>
          <a:xfrm>
            <a:off x="5514109" y="2530764"/>
            <a:ext cx="3325091" cy="1442140"/>
          </a:xfrm>
          <a:prstGeom prst="rect">
            <a:avLst/>
          </a:prstGeom>
          <a:solidFill>
            <a:srgbClr val="FBDC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5CACAC52-6ED7-4F1E-98CB-C195BAD862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272" y="2605216"/>
            <a:ext cx="1293235" cy="129323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FEAAA4E0-D086-4BF3-91F2-885EC6C19E93}"/>
              </a:ext>
            </a:extLst>
          </p:cNvPr>
          <p:cNvSpPr/>
          <p:nvPr/>
        </p:nvSpPr>
        <p:spPr>
          <a:xfrm>
            <a:off x="5514108" y="1600199"/>
            <a:ext cx="3325091" cy="892810"/>
          </a:xfrm>
          <a:prstGeom prst="rect">
            <a:avLst/>
          </a:prstGeom>
          <a:solidFill>
            <a:srgbClr val="F69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516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2F5F2ACF-0889-48D3-AA1D-0130E1DD2655}"/>
              </a:ext>
            </a:extLst>
          </p:cNvPr>
          <p:cNvSpPr txBox="1">
            <a:spLocks/>
          </p:cNvSpPr>
          <p:nvPr/>
        </p:nvSpPr>
        <p:spPr>
          <a:xfrm>
            <a:off x="189345" y="267748"/>
            <a:ext cx="8765309" cy="836286"/>
          </a:xfrm>
          <a:prstGeom prst="rect">
            <a:avLst/>
          </a:prstGeom>
        </p:spPr>
        <p:txBody>
          <a:bodyPr vert="horz" lIns="68580" tIns="34291" rIns="68580" bIns="34291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dirty="0">
                <a:solidFill>
                  <a:schemeClr val="accent3"/>
                </a:solidFill>
              </a:rPr>
              <a:t>Tools for Generating Ideas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42544EE-14C2-4358-A618-DE92EA8D74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061510"/>
              </p:ext>
            </p:extLst>
          </p:nvPr>
        </p:nvGraphicFramePr>
        <p:xfrm>
          <a:off x="360218" y="1371889"/>
          <a:ext cx="8594436" cy="5120185"/>
        </p:xfrm>
        <a:graphic>
          <a:graphicData uri="http://schemas.openxmlformats.org/drawingml/2006/table">
            <a:tbl>
              <a:tblPr/>
              <a:tblGrid>
                <a:gridCol w="2864812">
                  <a:extLst>
                    <a:ext uri="{9D8B030D-6E8A-4147-A177-3AD203B41FA5}">
                      <a16:colId xmlns:a16="http://schemas.microsoft.com/office/drawing/2014/main" val="3094079329"/>
                    </a:ext>
                  </a:extLst>
                </a:gridCol>
                <a:gridCol w="2864812">
                  <a:extLst>
                    <a:ext uri="{9D8B030D-6E8A-4147-A177-3AD203B41FA5}">
                      <a16:colId xmlns:a16="http://schemas.microsoft.com/office/drawing/2014/main" val="241634529"/>
                    </a:ext>
                  </a:extLst>
                </a:gridCol>
                <a:gridCol w="2864812">
                  <a:extLst>
                    <a:ext uri="{9D8B030D-6E8A-4147-A177-3AD203B41FA5}">
                      <a16:colId xmlns:a16="http://schemas.microsoft.com/office/drawing/2014/main" val="2517205892"/>
                    </a:ext>
                  </a:extLst>
                </a:gridCol>
              </a:tblGrid>
              <a:tr h="21392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dirty="0">
                          <a:effectLst/>
                        </a:rPr>
                        <a:t>Tool</a:t>
                      </a: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>
                          <a:effectLst/>
                        </a:rPr>
                        <a:t># of Participants</a:t>
                      </a: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>
                          <a:effectLst/>
                        </a:rPr>
                        <a:t>Best Suited for</a:t>
                      </a: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3936051"/>
                  </a:ext>
                </a:extLst>
              </a:tr>
              <a:tr h="53482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>
                          <a:solidFill>
                            <a:srgbClr val="4C2C92"/>
                          </a:solidFill>
                          <a:effectLst/>
                          <a:hlinkClick r:id="rId2"/>
                        </a:rPr>
                        <a:t>Interviews</a:t>
                      </a:r>
                      <a:endParaRPr lang="en-US" sz="1600">
                        <a:effectLst/>
                      </a:endParaRP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>
                          <a:effectLst/>
                        </a:rPr>
                        <a:t>Individual or Small Group</a:t>
                      </a: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>
                          <a:effectLst/>
                        </a:rPr>
                        <a:t>Learning about individual perspectives on issues</a:t>
                      </a: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03517"/>
                  </a:ext>
                </a:extLst>
              </a:tr>
              <a:tr h="3743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>
                          <a:solidFill>
                            <a:srgbClr val="4C2C92"/>
                          </a:solidFill>
                          <a:effectLst/>
                          <a:hlinkClick r:id="rId3"/>
                        </a:rPr>
                        <a:t>Focus Groups</a:t>
                      </a:r>
                      <a:endParaRPr lang="en-US" sz="1600">
                        <a:effectLst/>
                      </a:endParaRP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>
                          <a:effectLst/>
                        </a:rPr>
                        <a:t>Small groups (15 or fewer)</a:t>
                      </a: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>
                          <a:effectLst/>
                        </a:rPr>
                        <a:t>Exploring attitudes and opinions in depth</a:t>
                      </a: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0719382"/>
                  </a:ext>
                </a:extLst>
              </a:tr>
              <a:tr h="53482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>
                          <a:solidFill>
                            <a:srgbClr val="4C2C92"/>
                          </a:solidFill>
                          <a:effectLst/>
                          <a:hlinkClick r:id="rId4"/>
                        </a:rPr>
                        <a:t>Study Circles</a:t>
                      </a:r>
                      <a:endParaRPr lang="en-US" sz="1600">
                        <a:effectLst/>
                      </a:endParaRP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>
                          <a:effectLst/>
                        </a:rPr>
                        <a:t>Small (5-20)</a:t>
                      </a: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>
                          <a:effectLst/>
                        </a:rPr>
                        <a:t>Information sharing and focused </a:t>
                      </a:r>
                      <a:r>
                        <a:rPr lang="en-US" sz="1600">
                          <a:solidFill>
                            <a:srgbClr val="4C2C92"/>
                          </a:solidFill>
                          <a:effectLst/>
                          <a:hlinkClick r:id="rId5"/>
                        </a:rPr>
                        <a:t>dialogue</a:t>
                      </a:r>
                      <a:endParaRPr lang="en-US" sz="1600">
                        <a:effectLst/>
                      </a:endParaRP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2151197"/>
                  </a:ext>
                </a:extLst>
              </a:tr>
              <a:tr h="117660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dirty="0">
                          <a:solidFill>
                            <a:srgbClr val="4C2C92"/>
                          </a:solidFill>
                          <a:effectLst/>
                          <a:hlinkClick r:id="rId6"/>
                        </a:rPr>
                        <a:t>Public Workshops</a:t>
                      </a:r>
                      <a:r>
                        <a:rPr lang="en-US" sz="1600" dirty="0">
                          <a:effectLst/>
                        </a:rPr>
                        <a:t> </a:t>
                      </a:r>
                      <a:r>
                        <a:rPr lang="en-US" sz="1600" u="none" strike="noStrike" cap="all" dirty="0">
                          <a:solidFill>
                            <a:srgbClr val="4C2C92"/>
                          </a:solidFill>
                          <a:effectLst/>
                          <a:hlinkClick r:id="rId7" tooltip="EPA's External Link Disclaimer"/>
                        </a:rPr>
                        <a:t>EXIT</a:t>
                      </a:r>
                      <a:br>
                        <a:rPr lang="en-US" sz="1600" dirty="0">
                          <a:effectLst/>
                        </a:rPr>
                      </a:br>
                      <a:endParaRPr lang="en-US" sz="1600" dirty="0">
                        <a:effectLst/>
                      </a:endParaRP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dirty="0">
                          <a:effectLst/>
                        </a:rPr>
                        <a:t>Multiple small groups (8-15 in each small group)</a:t>
                      </a: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dirty="0">
                          <a:effectLst/>
                        </a:rPr>
                        <a:t>Exchanging information and/or problem-solving in small groups.</a:t>
                      </a: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5378125"/>
                  </a:ext>
                </a:extLst>
              </a:tr>
              <a:tr h="53482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>
                          <a:solidFill>
                            <a:srgbClr val="4C2C92"/>
                          </a:solidFill>
                          <a:effectLst/>
                          <a:hlinkClick r:id="rId8"/>
                        </a:rPr>
                        <a:t>Appreciative Inquiry Process</a:t>
                      </a:r>
                      <a:endParaRPr lang="en-US" sz="1600">
                        <a:effectLst/>
                      </a:endParaRP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>
                          <a:effectLst/>
                        </a:rPr>
                        <a:t>Varies, but usually involves "whole system"</a:t>
                      </a: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>
                          <a:effectLst/>
                        </a:rPr>
                        <a:t>Envisioning shared future, not making decisions</a:t>
                      </a: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2807502"/>
                  </a:ext>
                </a:extLst>
              </a:tr>
              <a:tr h="85571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dirty="0">
                          <a:solidFill>
                            <a:srgbClr val="4C2C92"/>
                          </a:solidFill>
                          <a:effectLst/>
                          <a:hlinkClick r:id="rId9"/>
                        </a:rPr>
                        <a:t>World Cafes</a:t>
                      </a:r>
                      <a:endParaRPr lang="en-US" sz="1600" dirty="0">
                        <a:effectLst/>
                      </a:endParaRP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>
                          <a:effectLst/>
                        </a:rPr>
                        <a:t>Very adaptable, involving multiple simultaneous conversations (4-8 in each small group)</a:t>
                      </a: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>
                          <a:effectLst/>
                        </a:rPr>
                        <a:t>Fostering open discussion of a topic and identifying areas of common ground</a:t>
                      </a: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811142"/>
                  </a:ext>
                </a:extLst>
              </a:tr>
              <a:tr h="53482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dirty="0">
                          <a:solidFill>
                            <a:srgbClr val="4C2C92"/>
                          </a:solidFill>
                          <a:effectLst/>
                          <a:hlinkClick r:id="rId10"/>
                        </a:rPr>
                        <a:t>Charrettes</a:t>
                      </a:r>
                      <a:endParaRPr lang="en-US" sz="1600" dirty="0">
                        <a:effectLst/>
                      </a:endParaRP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>
                          <a:effectLst/>
                        </a:rPr>
                        <a:t>Small to medium</a:t>
                      </a: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dirty="0">
                          <a:effectLst/>
                        </a:rPr>
                        <a:t>Generating comprehensive plans or alternatives</a:t>
                      </a: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04464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569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559440" y="600091"/>
            <a:ext cx="8025119" cy="1792157"/>
          </a:xfrm>
          <a:prstGeom prst="rect">
            <a:avLst/>
          </a:prstGeom>
          <a:noFill/>
        </p:spPr>
        <p:txBody>
          <a:bodyPr vert="horz" lIns="68580" tIns="34291" rIns="68580" bIns="34291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500" b="1" dirty="0">
                <a:solidFill>
                  <a:srgbClr val="7FB61A"/>
                </a:solidFill>
              </a:rPr>
              <a:t>Community</a:t>
            </a:r>
          </a:p>
          <a:p>
            <a:pPr algn="ctr"/>
            <a:r>
              <a:rPr lang="en-US" sz="4500" b="1" dirty="0">
                <a:solidFill>
                  <a:srgbClr val="7FB61A"/>
                </a:solidFill>
              </a:rPr>
              <a:t>priorities are influenced by community input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E4BE539-6C06-4188-81B7-B6105AA338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148" y="2392248"/>
            <a:ext cx="7381702" cy="4150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8633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8F06303-AD15-4332-8ADC-6E31803267A9}"/>
              </a:ext>
            </a:extLst>
          </p:cNvPr>
          <p:cNvSpPr txBox="1">
            <a:spLocks/>
          </p:cNvSpPr>
          <p:nvPr/>
        </p:nvSpPr>
        <p:spPr>
          <a:xfrm>
            <a:off x="189345" y="498657"/>
            <a:ext cx="8765309" cy="836286"/>
          </a:xfrm>
          <a:prstGeom prst="rect">
            <a:avLst/>
          </a:prstGeom>
        </p:spPr>
        <p:txBody>
          <a:bodyPr vert="horz" lIns="68580" tIns="34291" rIns="68580" bIns="34291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dirty="0">
                <a:solidFill>
                  <a:schemeClr val="accent3"/>
                </a:solidFill>
              </a:rPr>
              <a:t>Interviews, Focus Groups, Study Circles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BE8D1B5F-66C3-41E2-9AA2-9859FAA65B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603699"/>
              </p:ext>
            </p:extLst>
          </p:nvPr>
        </p:nvGraphicFramePr>
        <p:xfrm>
          <a:off x="272472" y="1249309"/>
          <a:ext cx="8682182" cy="54914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546437">
                  <a:extLst>
                    <a:ext uri="{9D8B030D-6E8A-4147-A177-3AD203B41FA5}">
                      <a16:colId xmlns:a16="http://schemas.microsoft.com/office/drawing/2014/main" val="857680739"/>
                    </a:ext>
                  </a:extLst>
                </a:gridCol>
                <a:gridCol w="3135745">
                  <a:extLst>
                    <a:ext uri="{9D8B030D-6E8A-4147-A177-3AD203B41FA5}">
                      <a16:colId xmlns:a16="http://schemas.microsoft.com/office/drawing/2014/main" val="27283838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Advantages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Disadvantages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45703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Assists in developing a preliminary concept of the issues of concern, from which a wider community survey may be undertaken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Helps target potential participants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Provides a good way to introduce agency staff to the community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Demonstrates agency interest in the community and in understanding the community’s concerns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Can help defuse potentially confrontational situations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Useful for targeting key stakeholders who have specific knowledge about an issue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Provides opportunities to obtain an understanding of concerns and issues of key stakeholders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Helps to make limited generalizations based on the information generated by the focus group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Identifies the reasons behind people’s likes/dislikes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Produces ideas that would not emerge from surveys/questionnaires, because the focus group provides opportunities for a wider range of comments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Allows for more open discussion and transparency from groups that may have experienced discrimination in the past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Engages many people on an issue without having them meet at the same place and time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Allows citizens to gain ownership of the issues and gain a deeper understanding of their own and others’ perspectives and concerns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Fosters new connections among community members that lead to new levels of community action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Can create new connections between citizens and government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Uncovers areas of agreement and common concern among a diverse group of people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Can be expensive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Can be time consuming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Interviewers must engender trust or risk negative responses to the interview format or undermining the credibility of the public participation process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Requires skilled interviewers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Such small groups may not be representative of the community response to an issue, they require careful selection to be a representative sample (similar age range, status, </a:t>
                      </a:r>
                      <a:r>
                        <a:rPr lang="en-US" sz="11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etc</a:t>
                      </a: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People must be able to operate within their comfort zones--some people may feel ill-at-ease about being open with their opinions in an unfamiliar group setting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Requires skilled facilitation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1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Can be difficult to recruit participation from hard to reach parts of the community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Requires coalition building to form an organizing committee that reflects the community at large. This takes time and effort, leadership, a working knowledge of community dynamics, and a willingness to learn by trial and error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30396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25339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8F06303-AD15-4332-8ADC-6E31803267A9}"/>
              </a:ext>
            </a:extLst>
          </p:cNvPr>
          <p:cNvSpPr txBox="1">
            <a:spLocks/>
          </p:cNvSpPr>
          <p:nvPr/>
        </p:nvSpPr>
        <p:spPr>
          <a:xfrm>
            <a:off x="189345" y="498657"/>
            <a:ext cx="8765309" cy="836286"/>
          </a:xfrm>
          <a:prstGeom prst="rect">
            <a:avLst/>
          </a:prstGeom>
        </p:spPr>
        <p:txBody>
          <a:bodyPr vert="horz" lIns="68580" tIns="34291" rIns="68580" bIns="34291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dirty="0">
                <a:solidFill>
                  <a:schemeClr val="accent3"/>
                </a:solidFill>
              </a:rPr>
              <a:t>Interview, Focus Group, Study Circle Techniques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85DA0396-061C-4A97-AD17-5CA6713C77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723643"/>
              </p:ext>
            </p:extLst>
          </p:nvPr>
        </p:nvGraphicFramePr>
        <p:xfrm>
          <a:off x="251690" y="1886526"/>
          <a:ext cx="8640618" cy="38404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542473">
                  <a:extLst>
                    <a:ext uri="{9D8B030D-6E8A-4147-A177-3AD203B41FA5}">
                      <a16:colId xmlns:a16="http://schemas.microsoft.com/office/drawing/2014/main" val="1244980774"/>
                    </a:ext>
                  </a:extLst>
                </a:gridCol>
                <a:gridCol w="7098145">
                  <a:extLst>
                    <a:ext uri="{9D8B030D-6E8A-4147-A177-3AD203B41FA5}">
                      <a16:colId xmlns:a16="http://schemas.microsoft.com/office/drawing/2014/main" val="8681078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Interviews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interviewees according to designated criteria (areas of expertise, representation of groups, geographic location)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Arrange times and places for interviewing; better quality information will be forthcoming if the interviewee is in a familiar setting, so it may be easier for the interviewer to go to them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Considering providing information to the interviewees prior to the interview (e.g., the general topics that you’ll be talking about with them)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Ensure uninterrupted time for at least one hour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Try to transcribe interview notes as soon as possible after the interview, while nuances, body language and asides are still in the interviewer’s memory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Prepare a report, including the verbatim interviews, and offer copies to the interviewees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73579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Focus Groups /  Study Circles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Should be between 8-12 people.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Develop driving questions with five or six major focused questions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Consider providing minimal presentation of material to set context and introduce the subject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Establish ground rules: keep focused, maintain momentum, and get closure on each question before moving on to the next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Record  non-attributable comments gathered from focus group discussion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Confirm comments with the focus group to summarize session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Compile a report of proceedings for the organizers, and offer a copy to the participants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55838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86589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EA11E4C-22A5-4EEC-91A3-485FAF0776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36009"/>
              </p:ext>
            </p:extLst>
          </p:nvPr>
        </p:nvGraphicFramePr>
        <p:xfrm>
          <a:off x="143164" y="1487055"/>
          <a:ext cx="8857671" cy="5097906"/>
        </p:xfrm>
        <a:graphic>
          <a:graphicData uri="http://schemas.openxmlformats.org/drawingml/2006/table">
            <a:tbl>
              <a:tblPr/>
              <a:tblGrid>
                <a:gridCol w="2952557">
                  <a:extLst>
                    <a:ext uri="{9D8B030D-6E8A-4147-A177-3AD203B41FA5}">
                      <a16:colId xmlns:a16="http://schemas.microsoft.com/office/drawing/2014/main" val="4048099913"/>
                    </a:ext>
                  </a:extLst>
                </a:gridCol>
                <a:gridCol w="1693334">
                  <a:extLst>
                    <a:ext uri="{9D8B030D-6E8A-4147-A177-3AD203B41FA5}">
                      <a16:colId xmlns:a16="http://schemas.microsoft.com/office/drawing/2014/main" val="570610839"/>
                    </a:ext>
                  </a:extLst>
                </a:gridCol>
                <a:gridCol w="4211780">
                  <a:extLst>
                    <a:ext uri="{9D8B030D-6E8A-4147-A177-3AD203B41FA5}">
                      <a16:colId xmlns:a16="http://schemas.microsoft.com/office/drawing/2014/main" val="2264526153"/>
                    </a:ext>
                  </a:extLst>
                </a:gridCol>
              </a:tblGrid>
              <a:tr h="4338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dirty="0">
                          <a:effectLst/>
                        </a:rPr>
                        <a:t>Tool</a:t>
                      </a: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>
                          <a:effectLst/>
                        </a:rPr>
                        <a:t># of Participants</a:t>
                      </a: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dirty="0">
                          <a:effectLst/>
                        </a:rPr>
                        <a:t>Best Suited for</a:t>
                      </a: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3419349"/>
                  </a:ext>
                </a:extLst>
              </a:tr>
              <a:tr h="96962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dirty="0">
                          <a:solidFill>
                            <a:srgbClr val="4C2C92"/>
                          </a:solidFill>
                          <a:effectLst/>
                          <a:hlinkClick r:id="rId2"/>
                        </a:rPr>
                        <a:t>Public Meetings/Hearings</a:t>
                      </a:r>
                      <a:endParaRPr lang="en-US" sz="1800" dirty="0">
                        <a:effectLst/>
                      </a:endParaRP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dirty="0">
                          <a:effectLst/>
                        </a:rPr>
                        <a:t>Large groups</a:t>
                      </a: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dirty="0">
                          <a:effectLst/>
                        </a:rPr>
                        <a:t>Presenting information to and receiving comments or feedback from the public</a:t>
                      </a: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3355690"/>
                  </a:ext>
                </a:extLst>
              </a:tr>
              <a:tr h="1227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>
                          <a:solidFill>
                            <a:srgbClr val="4C2C92"/>
                          </a:solidFill>
                          <a:effectLst/>
                          <a:hlinkClick r:id="rId3"/>
                        </a:rPr>
                        <a:t>Electronic Democracy</a:t>
                      </a:r>
                      <a:endParaRPr lang="en-US" sz="1800">
                        <a:effectLst/>
                      </a:endParaRP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>
                          <a:effectLst/>
                        </a:rPr>
                        <a:t>Unlimited</a:t>
                      </a: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dirty="0">
                          <a:effectLst/>
                        </a:rPr>
                        <a:t>Enabling the direct participation of geographically dispersed public at their convenience</a:t>
                      </a: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272816"/>
                  </a:ext>
                </a:extLst>
              </a:tr>
              <a:tr h="23200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>
                          <a:solidFill>
                            <a:srgbClr val="4C2C92"/>
                          </a:solidFill>
                          <a:effectLst/>
                          <a:hlinkClick r:id="rId4"/>
                        </a:rPr>
                        <a:t>Computer-Assisted Processes</a:t>
                      </a:r>
                      <a:endParaRPr lang="en-US" sz="1800">
                        <a:effectLst/>
                      </a:endParaRP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dirty="0">
                          <a:effectLst/>
                        </a:rPr>
                        <a:t>Large</a:t>
                      </a: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dirty="0">
                          <a:effectLst/>
                        </a:rPr>
                        <a:t>Receiving real-time quantitative feedback to ideas or proposals</a:t>
                      </a:r>
                    </a:p>
                  </a:txBody>
                  <a:tcPr marL="32473" marR="32473" marT="16236" marB="16236" anchor="ctr">
                    <a:lnL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B61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24529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F52E47EC-89A3-4501-914F-568E9DB0F95C}"/>
              </a:ext>
            </a:extLst>
          </p:cNvPr>
          <p:cNvSpPr txBox="1">
            <a:spLocks/>
          </p:cNvSpPr>
          <p:nvPr/>
        </p:nvSpPr>
        <p:spPr>
          <a:xfrm>
            <a:off x="189345" y="267748"/>
            <a:ext cx="8765309" cy="836286"/>
          </a:xfrm>
          <a:prstGeom prst="rect">
            <a:avLst/>
          </a:prstGeom>
        </p:spPr>
        <p:txBody>
          <a:bodyPr vert="horz" lIns="68580" tIns="34291" rIns="68580" bIns="34291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dirty="0">
                <a:solidFill>
                  <a:schemeClr val="accent3"/>
                </a:solidFill>
              </a:rPr>
              <a:t>Tools for Soliciting Opinion</a:t>
            </a:r>
          </a:p>
        </p:txBody>
      </p:sp>
    </p:spTree>
    <p:extLst>
      <p:ext uri="{BB962C8B-B14F-4D97-AF65-F5344CB8AC3E}">
        <p14:creationId xmlns:p14="http://schemas.microsoft.com/office/powerpoint/2010/main" val="28570375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F52E47EC-89A3-4501-914F-568E9DB0F95C}"/>
              </a:ext>
            </a:extLst>
          </p:cNvPr>
          <p:cNvSpPr txBox="1">
            <a:spLocks/>
          </p:cNvSpPr>
          <p:nvPr/>
        </p:nvSpPr>
        <p:spPr>
          <a:xfrm>
            <a:off x="115456" y="571245"/>
            <a:ext cx="8765309" cy="836286"/>
          </a:xfrm>
          <a:prstGeom prst="rect">
            <a:avLst/>
          </a:prstGeom>
        </p:spPr>
        <p:txBody>
          <a:bodyPr vert="horz" lIns="68580" tIns="34291" rIns="68580" bIns="34291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accent3"/>
                </a:solidFill>
              </a:rPr>
              <a:t>Public Meetings, Workshops/Café/Charrettes Electronic Democracy, Computer Assist</a:t>
            </a:r>
          </a:p>
        </p:txBody>
      </p:sp>
      <p:graphicFrame>
        <p:nvGraphicFramePr>
          <p:cNvPr id="4" name="Table 6">
            <a:extLst>
              <a:ext uri="{FF2B5EF4-FFF2-40B4-BE49-F238E27FC236}">
                <a16:creationId xmlns:a16="http://schemas.microsoft.com/office/drawing/2014/main" id="{A1C36F67-BA65-4966-BBEB-09CE7D1A6B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0426796"/>
              </p:ext>
            </p:extLst>
          </p:nvPr>
        </p:nvGraphicFramePr>
        <p:xfrm>
          <a:off x="115456" y="989388"/>
          <a:ext cx="8913088" cy="57353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592963">
                  <a:extLst>
                    <a:ext uri="{9D8B030D-6E8A-4147-A177-3AD203B41FA5}">
                      <a16:colId xmlns:a16="http://schemas.microsoft.com/office/drawing/2014/main" val="857680739"/>
                    </a:ext>
                  </a:extLst>
                </a:gridCol>
                <a:gridCol w="3320125">
                  <a:extLst>
                    <a:ext uri="{9D8B030D-6E8A-4147-A177-3AD203B41FA5}">
                      <a16:colId xmlns:a16="http://schemas.microsoft.com/office/drawing/2014/main" val="27283838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Advantages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Disadvantages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45703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Introduces a project or issue to a community</a:t>
                      </a:r>
                    </a:p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Provides all participants a chance to voice their concerns, issues, and ideas</a:t>
                      </a:r>
                    </a:p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Disseminates detailed information and decisions throughout the community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2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Can include a broad range of formats </a:t>
                      </a:r>
                    </a:p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Provides opportunities for exploring alternative strategies and building consensus</a:t>
                      </a:r>
                    </a:p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Can create consensus for action on complex issues that require broad-based community input</a:t>
                      </a:r>
                    </a:p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Fosters open discussion of an important or meaningful topic</a:t>
                      </a:r>
                    </a:p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Charrettes</a:t>
                      </a:r>
                    </a:p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Allows for obtaining a high quantity of responses from a range of perspectives on specific topics in a short period of time</a:t>
                      </a:r>
                    </a:p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Builds community among diverse participants</a:t>
                      </a:r>
                    </a:p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Draws participants into information-sharing and problem-solving by virtue of its informal atmosphere and small group dynamics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Facilitates collaborative design of visible projects that will have high impact on people’s lives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Brings project stakeholders together to facilitate fast and interactive decision making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Creates partnerships and positive working relationships with the public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Especially useful for land-use planning or other issues that require speculation about the future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2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12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Subject to “hijacking” depending on organization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Typically reach a small group of the community (the regulars)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Community members may not be willing to work together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100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Although professional facilitators are not required, table hosts need to have skills to keep groups on task on manage strong emotions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 appropriate for obtaining formal comment on proposed plan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Charrettes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Best where a high level of public awareness and input is needed and welcomed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Intensive and can be expensive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compressed time period and multi-day requirement means some stakeholders may not be able to attend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Charrettes may not provide adequate time provided for reflection and design refinement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Take care to make sure that participants are seen as fully representative of the larger public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2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30396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06866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F52E47EC-89A3-4501-914F-568E9DB0F95C}"/>
              </a:ext>
            </a:extLst>
          </p:cNvPr>
          <p:cNvSpPr txBox="1">
            <a:spLocks/>
          </p:cNvSpPr>
          <p:nvPr/>
        </p:nvSpPr>
        <p:spPr>
          <a:xfrm>
            <a:off x="115456" y="571245"/>
            <a:ext cx="8765309" cy="836286"/>
          </a:xfrm>
          <a:prstGeom prst="rect">
            <a:avLst/>
          </a:prstGeom>
        </p:spPr>
        <p:txBody>
          <a:bodyPr vert="horz" lIns="68580" tIns="34291" rIns="68580" bIns="34291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accent3"/>
                </a:solidFill>
              </a:rPr>
              <a:t>Public Meetings, Workshops/Café/Charrettes Electronic Democracy, Computer Assist</a:t>
            </a:r>
          </a:p>
        </p:txBody>
      </p:sp>
      <p:graphicFrame>
        <p:nvGraphicFramePr>
          <p:cNvPr id="4" name="Table 6">
            <a:extLst>
              <a:ext uri="{FF2B5EF4-FFF2-40B4-BE49-F238E27FC236}">
                <a16:creationId xmlns:a16="http://schemas.microsoft.com/office/drawing/2014/main" id="{A1C36F67-BA65-4966-BBEB-09CE7D1A6B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276849"/>
              </p:ext>
            </p:extLst>
          </p:nvPr>
        </p:nvGraphicFramePr>
        <p:xfrm>
          <a:off x="115456" y="2075435"/>
          <a:ext cx="8913088" cy="42113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592963">
                  <a:extLst>
                    <a:ext uri="{9D8B030D-6E8A-4147-A177-3AD203B41FA5}">
                      <a16:colId xmlns:a16="http://schemas.microsoft.com/office/drawing/2014/main" val="857680739"/>
                    </a:ext>
                  </a:extLst>
                </a:gridCol>
                <a:gridCol w="3320125">
                  <a:extLst>
                    <a:ext uri="{9D8B030D-6E8A-4147-A177-3AD203B41FA5}">
                      <a16:colId xmlns:a16="http://schemas.microsoft.com/office/drawing/2014/main" val="27283838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Advantages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Disadvantages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45703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Aims to engage more members of the public in expressing their opinions on a website, via email, or through other electronic communications options, in order to influence planning and decision-making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Can increases the number and variety of people who participate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Can creates a virtual public space where people can interact, discuss issues and share ideas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Allows citizens to participate at their own convenience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Can reach very large audiences with relative ease and little cost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Disseminates large amounts of information effectively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Can exclude participation by those not online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 &amp; effort to synthesize and make sense of the input can be required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Keep expectations realistic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Should not be used without alternative communication (face to face)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Only as good as outreach list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30396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Encourages participation because voting is anonymous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Useful when seeking preferences quickly from an audience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Allows for real-time input and immediate feedback in large group settings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Discourages individuals from dominating the group process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Facilitates documentation at large group forums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Can be used with other parts of the project or plan development cycle to improve the agency's understanding of community preference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12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Software can limit design options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Only takes the opinions of those voting, which may cause for skewed interpretation of preferences and results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May not be appropriate for all communities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00477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31676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F52E47EC-89A3-4501-914F-568E9DB0F95C}"/>
              </a:ext>
            </a:extLst>
          </p:cNvPr>
          <p:cNvSpPr txBox="1">
            <a:spLocks/>
          </p:cNvSpPr>
          <p:nvPr/>
        </p:nvSpPr>
        <p:spPr>
          <a:xfrm>
            <a:off x="189345" y="267748"/>
            <a:ext cx="8765309" cy="836286"/>
          </a:xfrm>
          <a:prstGeom prst="rect">
            <a:avLst/>
          </a:prstGeom>
        </p:spPr>
        <p:txBody>
          <a:bodyPr vert="horz" lIns="68580" tIns="34291" rIns="68580" bIns="34291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 dirty="0">
                <a:solidFill>
                  <a:schemeClr val="accent3"/>
                </a:solidFill>
              </a:rPr>
              <a:t>Opinion Solicitation Techniques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02C3592D-FBA5-458A-B631-F6347FB0D0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254818"/>
              </p:ext>
            </p:extLst>
          </p:nvPr>
        </p:nvGraphicFramePr>
        <p:xfrm>
          <a:off x="517235" y="1104034"/>
          <a:ext cx="8238838" cy="57200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13892">
                  <a:extLst>
                    <a:ext uri="{9D8B030D-6E8A-4147-A177-3AD203B41FA5}">
                      <a16:colId xmlns:a16="http://schemas.microsoft.com/office/drawing/2014/main" val="202389489"/>
                    </a:ext>
                  </a:extLst>
                </a:gridCol>
                <a:gridCol w="5624946">
                  <a:extLst>
                    <a:ext uri="{9D8B030D-6E8A-4147-A177-3AD203B41FA5}">
                      <a16:colId xmlns:a16="http://schemas.microsoft.com/office/drawing/2014/main" val="14439610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Public Meetings/Hearings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Legislative Process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No opportunity for discussion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Requires recorded or detailed minutes for public record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14596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Public Workshops / Cafes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Variety of formats can include discussion groups/large group discussion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Focused on soliciting opinion on one or more specific topics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Structured and facilitated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Can include Open House Style (not the best for soliciting opinions)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Can mix formats depending to </a:t>
                      </a:r>
                      <a:r>
                        <a:rPr lang="en-US" sz="1200" dirty="0" err="1"/>
                        <a:t>organzation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3598878"/>
                  </a:ext>
                </a:extLst>
              </a:tr>
              <a:tr h="2037080">
                <a:tc>
                  <a:txBody>
                    <a:bodyPr/>
                    <a:lstStyle/>
                    <a:p>
                      <a:r>
                        <a:rPr lang="en-US" dirty="0"/>
                        <a:t>Charrettes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Cycles of work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Must be held in an accessible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200" dirty="0"/>
                        <a:t>    location (on site preferred)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Time constrained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6247751"/>
                  </a:ext>
                </a:extLst>
              </a:tr>
              <a:tr h="2037080">
                <a:tc>
                  <a:txBody>
                    <a:bodyPr/>
                    <a:lstStyle/>
                    <a:p>
                      <a:r>
                        <a:rPr lang="en-US" dirty="0"/>
                        <a:t>Electronic Democracy / Computer Assist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>
                          <a:hlinkClick r:id="rId2"/>
                        </a:rPr>
                        <a:t>www.planqc/com</a:t>
                      </a:r>
                      <a:endParaRPr lang="en-US" sz="1200" dirty="0"/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1200" dirty="0"/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Questions must be carefully worded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Time should be provided to digest results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Should be organized in a way to provide flexibility in interpreting/using results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3987512"/>
                  </a:ext>
                </a:extLst>
              </a:tr>
            </a:tbl>
          </a:graphicData>
        </a:graphic>
      </p:graphicFrame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9746214F-233D-4724-BBA7-462F3FC926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7978" y="3036745"/>
            <a:ext cx="3118095" cy="1960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4612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48679" y="2822713"/>
            <a:ext cx="58640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/>
              <a:t>Questions? </a:t>
            </a:r>
          </a:p>
        </p:txBody>
      </p:sp>
    </p:spTree>
    <p:extLst>
      <p:ext uri="{BB962C8B-B14F-4D97-AF65-F5344CB8AC3E}">
        <p14:creationId xmlns:p14="http://schemas.microsoft.com/office/powerpoint/2010/main" val="28205643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6385748" y="5455213"/>
            <a:ext cx="2114984" cy="612951"/>
            <a:chOff x="9612573" y="5601604"/>
            <a:chExt cx="2085034" cy="604271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12573" y="5601604"/>
              <a:ext cx="944173" cy="604271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5775" y="5840229"/>
              <a:ext cx="931832" cy="365646"/>
            </a:xfrm>
            <a:prstGeom prst="rect">
              <a:avLst/>
            </a:prstGeom>
          </p:spPr>
        </p:pic>
      </p:grpSp>
      <p:sp>
        <p:nvSpPr>
          <p:cNvPr id="15" name="TextBox 14"/>
          <p:cNvSpPr txBox="1"/>
          <p:nvPr/>
        </p:nvSpPr>
        <p:spPr>
          <a:xfrm>
            <a:off x="1181712" y="2334627"/>
            <a:ext cx="70102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solidFill>
                  <a:schemeClr val="accent2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803123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838355" y="272648"/>
            <a:ext cx="7259550" cy="16161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68580" tIns="34291" rIns="68580" bIns="34291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Plans and Policies Reflect Community Priorities</a:t>
            </a:r>
            <a:endParaRPr lang="en-US" sz="48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249259" y="4326706"/>
            <a:ext cx="8592091" cy="727163"/>
          </a:xfrm>
          <a:prstGeom prst="rect">
            <a:avLst/>
          </a:prstGeom>
          <a:solidFill>
            <a:srgbClr val="002060"/>
          </a:solidFill>
        </p:spPr>
        <p:txBody>
          <a:bodyPr vert="horz" lIns="68580" tIns="34291" rIns="68580" bIns="34291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500" b="1" dirty="0">
                <a:solidFill>
                  <a:schemeClr val="bg1"/>
                </a:solidFill>
                <a:latin typeface="Arial Black" panose="020B0A04020102020204" pitchFamily="34" charset="0"/>
              </a:rPr>
              <a:t>Plans, Policy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95976" y="2359065"/>
            <a:ext cx="8679844" cy="1808858"/>
            <a:chOff x="185344" y="2108024"/>
            <a:chExt cx="8679844" cy="1808858"/>
          </a:xfrm>
        </p:grpSpPr>
        <p:sp>
          <p:nvSpPr>
            <p:cNvPr id="2" name="Arrow: Down 1"/>
            <p:cNvSpPr/>
            <p:nvPr/>
          </p:nvSpPr>
          <p:spPr>
            <a:xfrm>
              <a:off x="783847" y="3362059"/>
              <a:ext cx="649705" cy="505326"/>
            </a:xfrm>
            <a:prstGeom prst="down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Arrow: Down 17"/>
            <p:cNvSpPr/>
            <p:nvPr/>
          </p:nvSpPr>
          <p:spPr>
            <a:xfrm>
              <a:off x="3211625" y="3411556"/>
              <a:ext cx="649705" cy="505326"/>
            </a:xfrm>
            <a:prstGeom prst="down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Arrow: Down 18"/>
            <p:cNvSpPr/>
            <p:nvPr/>
          </p:nvSpPr>
          <p:spPr>
            <a:xfrm>
              <a:off x="5611016" y="3411556"/>
              <a:ext cx="649705" cy="505326"/>
            </a:xfrm>
            <a:prstGeom prst="down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Arrow: Down 19"/>
            <p:cNvSpPr/>
            <p:nvPr/>
          </p:nvSpPr>
          <p:spPr>
            <a:xfrm>
              <a:off x="7795248" y="3396536"/>
              <a:ext cx="649705" cy="505326"/>
            </a:xfrm>
            <a:prstGeom prst="down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ounded Rectangle 12"/>
            <p:cNvSpPr/>
            <p:nvPr/>
          </p:nvSpPr>
          <p:spPr>
            <a:xfrm>
              <a:off x="2582651" y="2128108"/>
              <a:ext cx="1907655" cy="1082844"/>
            </a:xfrm>
            <a:prstGeom prst="roundRect">
              <a:avLst/>
            </a:prstGeom>
            <a:blipFill>
              <a:blip r:embed="rId3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 t="-44680" b="-164297"/>
              </a:stretch>
            </a:blip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350" b="1" dirty="0"/>
                <a:t>Parks and Open Space</a:t>
              </a:r>
            </a:p>
          </p:txBody>
        </p:sp>
        <p:sp>
          <p:nvSpPr>
            <p:cNvPr id="22" name="Rounded Rectangle 16"/>
            <p:cNvSpPr/>
            <p:nvPr/>
          </p:nvSpPr>
          <p:spPr>
            <a:xfrm>
              <a:off x="185344" y="2110884"/>
              <a:ext cx="2027363" cy="1082843"/>
            </a:xfrm>
            <a:prstGeom prst="roundRect">
              <a:avLst/>
            </a:prstGeom>
            <a:blipFill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 t="-136299" b="-103167"/>
              </a:stretch>
            </a:blip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350" b="1" dirty="0"/>
                <a:t>Transportation</a:t>
              </a:r>
            </a:p>
          </p:txBody>
        </p:sp>
        <p:sp>
          <p:nvSpPr>
            <p:cNvPr id="23" name="Rounded Rectangle 16"/>
            <p:cNvSpPr/>
            <p:nvPr/>
          </p:nvSpPr>
          <p:spPr>
            <a:xfrm>
              <a:off x="7278959" y="2128108"/>
              <a:ext cx="1586229" cy="1082844"/>
            </a:xfrm>
            <a:prstGeom prst="roundRect">
              <a:avLst/>
            </a:prstGeom>
            <a:blipFill>
              <a:blip r:embed="rId5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 l="496" t="-82892" r="-496" b="-124470"/>
              </a:stretch>
            </a:blip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350" b="1" dirty="0"/>
                <a:t>Economic Development</a:t>
              </a:r>
            </a:p>
          </p:txBody>
        </p:sp>
        <p:sp>
          <p:nvSpPr>
            <p:cNvPr id="24" name="Rounded Rectangle 17"/>
            <p:cNvSpPr/>
            <p:nvPr/>
          </p:nvSpPr>
          <p:spPr>
            <a:xfrm>
              <a:off x="4860250" y="2108024"/>
              <a:ext cx="1982337" cy="1088163"/>
            </a:xfrm>
            <a:prstGeom prst="roundRect">
              <a:avLst/>
            </a:prstGeom>
            <a:blipFill>
              <a:blip r:embed="rId6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 t="-15364" b="-49101"/>
              </a:stretch>
            </a:blip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350" b="1" dirty="0"/>
                <a:t>Land Use</a:t>
              </a:r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60EB0FA0-9818-4BD0-9819-18B672372F4D}"/>
              </a:ext>
            </a:extLst>
          </p:cNvPr>
          <p:cNvSpPr txBox="1">
            <a:spLocks/>
          </p:cNvSpPr>
          <p:nvPr/>
        </p:nvSpPr>
        <p:spPr>
          <a:xfrm>
            <a:off x="293895" y="5829190"/>
            <a:ext cx="8592091" cy="727163"/>
          </a:xfrm>
          <a:prstGeom prst="rect">
            <a:avLst/>
          </a:prstGeom>
          <a:solidFill>
            <a:srgbClr val="002060"/>
          </a:solidFill>
        </p:spPr>
        <p:txBody>
          <a:bodyPr vert="horz" lIns="68580" tIns="34291" rIns="68580" bIns="34291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500" b="1" dirty="0">
                <a:solidFill>
                  <a:schemeClr val="bg1"/>
                </a:solidFill>
                <a:latin typeface="Arial Black" panose="020B0A04020102020204" pitchFamily="34" charset="0"/>
              </a:rPr>
              <a:t>Implementation</a:t>
            </a:r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11E53623-805B-4C91-BD52-E5ABC5DBBE51}"/>
              </a:ext>
            </a:extLst>
          </p:cNvPr>
          <p:cNvSpPr/>
          <p:nvPr/>
        </p:nvSpPr>
        <p:spPr>
          <a:xfrm>
            <a:off x="4265089" y="5212652"/>
            <a:ext cx="649705" cy="505326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10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204093" y="1288962"/>
            <a:ext cx="4478383" cy="679723"/>
          </a:xfrm>
          <a:prstGeom prst="rect">
            <a:avLst/>
          </a:prstGeom>
          <a:solidFill>
            <a:srgbClr val="002060"/>
          </a:solidFill>
        </p:spPr>
        <p:txBody>
          <a:bodyPr vert="horz" lIns="68580" tIns="34291" rIns="68580" bIns="34291" rtlCol="0" anchor="b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500" b="1" dirty="0">
                <a:solidFill>
                  <a:schemeClr val="bg1"/>
                </a:solidFill>
              </a:rPr>
              <a:t>Policy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204092" y="2175055"/>
            <a:ext cx="4478383" cy="11376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68580" tIns="34291" rIns="68580" bIns="3429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/>
              <a:t>Guides community decisions about the built environment 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204092" y="3519112"/>
            <a:ext cx="4478383" cy="11376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68580" tIns="34291" rIns="68580" bIns="3429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/>
              <a:t>Established through adoption of plan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204092" y="4863169"/>
            <a:ext cx="4478382" cy="11376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68580" tIns="34291" rIns="68580" bIns="3429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 err="1">
                <a:solidFill>
                  <a:schemeClr val="tx2"/>
                </a:solidFill>
              </a:rPr>
              <a:t>Ie</a:t>
            </a:r>
            <a:r>
              <a:rPr lang="en-US" sz="2400" dirty="0">
                <a:solidFill>
                  <a:schemeClr val="tx2"/>
                </a:solidFill>
              </a:rPr>
              <a:t>: </a:t>
            </a:r>
            <a:r>
              <a:rPr lang="en-US" sz="2400" dirty="0">
                <a:solidFill>
                  <a:schemeClr val="accent1"/>
                </a:solidFill>
              </a:rPr>
              <a:t>We want to locate our parks closer to neighborhoods</a:t>
            </a:r>
          </a:p>
        </p:txBody>
      </p:sp>
    </p:spTree>
    <p:extLst>
      <p:ext uri="{BB962C8B-B14F-4D97-AF65-F5344CB8AC3E}">
        <p14:creationId xmlns:p14="http://schemas.microsoft.com/office/powerpoint/2010/main" val="13212998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204093" y="1288962"/>
            <a:ext cx="4478383" cy="679723"/>
          </a:xfrm>
          <a:prstGeom prst="rect">
            <a:avLst/>
          </a:prstGeom>
          <a:solidFill>
            <a:srgbClr val="002060"/>
          </a:solidFill>
        </p:spPr>
        <p:txBody>
          <a:bodyPr vert="horz" lIns="68580" tIns="34291" rIns="68580" bIns="34291" rtlCol="0" anchor="b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500" b="1" dirty="0">
                <a:solidFill>
                  <a:schemeClr val="bg1"/>
                </a:solidFill>
              </a:rPr>
              <a:t>Plan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204092" y="2175055"/>
            <a:ext cx="4478383" cy="11376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68580" tIns="34291" rIns="68580" bIns="3429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/>
              <a:t>Statement of Community Desires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204092" y="3519112"/>
            <a:ext cx="4478383" cy="11376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68580" tIns="34291" rIns="68580" bIns="3429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/>
              <a:t>Usually Adopted by a Governing Body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204092" y="4863169"/>
            <a:ext cx="4478382" cy="11376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68580" tIns="34291" rIns="68580" bIns="3429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2"/>
                </a:solidFill>
              </a:rPr>
              <a:t>Occur at all Levels of Government</a:t>
            </a:r>
            <a:endParaRPr lang="en-US" sz="2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065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44DC7AB-F8D8-4284-99E3-4D735A7C7A65}"/>
              </a:ext>
            </a:extLst>
          </p:cNvPr>
          <p:cNvSpPr/>
          <p:nvPr/>
        </p:nvSpPr>
        <p:spPr>
          <a:xfrm>
            <a:off x="0" y="1044736"/>
            <a:ext cx="9096709" cy="5325941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731CE5-2553-4911-B0B2-3913F182BA11}"/>
              </a:ext>
            </a:extLst>
          </p:cNvPr>
          <p:cNvSpPr/>
          <p:nvPr/>
        </p:nvSpPr>
        <p:spPr>
          <a:xfrm>
            <a:off x="1580956" y="2719701"/>
            <a:ext cx="23282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badi" panose="020B0604020104020204" pitchFamily="34" charset="0"/>
              </a:rPr>
              <a:t>Tempe Vision Zero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EF6E5AB-5A9A-4680-8C40-AA68B90E7272}"/>
              </a:ext>
            </a:extLst>
          </p:cNvPr>
          <p:cNvSpPr/>
          <p:nvPr/>
        </p:nvSpPr>
        <p:spPr>
          <a:xfrm>
            <a:off x="6438541" y="5636219"/>
            <a:ext cx="23282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badi" panose="020B0604020104020204" pitchFamily="34" charset="0"/>
              </a:rPr>
              <a:t>Parks &amp; Recreation Master Plan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AD7CE0B3-55A3-4C96-A5AE-C41DD669290E}"/>
              </a:ext>
            </a:extLst>
          </p:cNvPr>
          <p:cNvSpPr txBox="1">
            <a:spLocks/>
          </p:cNvSpPr>
          <p:nvPr/>
        </p:nvSpPr>
        <p:spPr>
          <a:xfrm>
            <a:off x="300499" y="-107453"/>
            <a:ext cx="8272212" cy="760350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>
                <a:solidFill>
                  <a:schemeClr val="tx1"/>
                </a:solidFill>
              </a:rPr>
              <a:t>What do plans &amp; Policies influence?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B58941D-7F9F-40B1-9A16-F8F600EDFC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84" t="14691" r="62424" b="19643"/>
          <a:stretch/>
        </p:blipFill>
        <p:spPr>
          <a:xfrm>
            <a:off x="4572000" y="1270604"/>
            <a:ext cx="2332004" cy="150527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791CE0D9-3204-4783-995D-E6600DB4CDF0}"/>
              </a:ext>
            </a:extLst>
          </p:cNvPr>
          <p:cNvSpPr/>
          <p:nvPr/>
        </p:nvSpPr>
        <p:spPr>
          <a:xfrm>
            <a:off x="4656112" y="2710200"/>
            <a:ext cx="22587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badi" panose="020B0604020104020204" pitchFamily="34" charset="0"/>
              </a:rPr>
              <a:t>AZ Housing Strategic Plan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C23346D-83C1-40B6-A94E-4E8C082CA1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142" t="14362" r="69308" b="19643"/>
          <a:stretch/>
        </p:blipFill>
        <p:spPr>
          <a:xfrm>
            <a:off x="6846533" y="3198172"/>
            <a:ext cx="1926375" cy="235684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88BF180-DC3D-422F-A74B-7585562DA0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258" t="20764" r="56971" b="19643"/>
          <a:stretch/>
        </p:blipFill>
        <p:spPr>
          <a:xfrm>
            <a:off x="1618329" y="1271676"/>
            <a:ext cx="2401804" cy="147505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00CCFE5-D8A7-47B3-B817-53A5BFE9E37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545" t="8696" r="69980" b="29048"/>
          <a:stretch/>
        </p:blipFill>
        <p:spPr>
          <a:xfrm>
            <a:off x="2954518" y="3198172"/>
            <a:ext cx="1909351" cy="2356842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EC61FDB3-CB2B-4C11-A157-4FC09BCABD25}"/>
              </a:ext>
            </a:extLst>
          </p:cNvPr>
          <p:cNvSpPr/>
          <p:nvPr/>
        </p:nvSpPr>
        <p:spPr>
          <a:xfrm>
            <a:off x="2819232" y="5591876"/>
            <a:ext cx="21868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badi" panose="020B0604020104020204" pitchFamily="34" charset="0"/>
              </a:rPr>
              <a:t>Economic Development Plan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A1EEB5E5-3D60-4505-849B-FD9F8A61A4D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4357" t="15350" r="69169" b="20782"/>
          <a:stretch/>
        </p:blipFill>
        <p:spPr>
          <a:xfrm>
            <a:off x="410099" y="3252687"/>
            <a:ext cx="1889756" cy="2247813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4E2B1413-93FA-4CEF-A312-C0947C8F5208}"/>
              </a:ext>
            </a:extLst>
          </p:cNvPr>
          <p:cNvSpPr/>
          <p:nvPr/>
        </p:nvSpPr>
        <p:spPr>
          <a:xfrm>
            <a:off x="410099" y="5591876"/>
            <a:ext cx="19904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badi" panose="020B0604020104020204" pitchFamily="34" charset="0"/>
              </a:rPr>
              <a:t>General Plan</a:t>
            </a:r>
          </a:p>
        </p:txBody>
      </p:sp>
    </p:spTree>
    <p:extLst>
      <p:ext uri="{BB962C8B-B14F-4D97-AF65-F5344CB8AC3E}">
        <p14:creationId xmlns:p14="http://schemas.microsoft.com/office/powerpoint/2010/main" val="1953984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1">
            <a:extLst>
              <a:ext uri="{FF2B5EF4-FFF2-40B4-BE49-F238E27FC236}">
                <a16:creationId xmlns:a16="http://schemas.microsoft.com/office/drawing/2014/main" id="{AD7CE0B3-55A3-4C96-A5AE-C41DD669290E}"/>
              </a:ext>
            </a:extLst>
          </p:cNvPr>
          <p:cNvSpPr txBox="1">
            <a:spLocks/>
          </p:cNvSpPr>
          <p:nvPr/>
        </p:nvSpPr>
        <p:spPr>
          <a:xfrm>
            <a:off x="309735" y="281750"/>
            <a:ext cx="8272212" cy="760350"/>
          </a:xfrm>
          <a:prstGeom prst="rect">
            <a:avLst/>
          </a:prstGeom>
        </p:spPr>
        <p:txBody>
          <a:bodyPr vert="horz" lIns="68580" tIns="34290" rIns="68580" bIns="34290" rtlCol="0" anchor="b">
            <a:normAutofit fontScale="9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>
                <a:solidFill>
                  <a:schemeClr val="tx1"/>
                </a:solidFill>
              </a:rPr>
              <a:t>Why are we interested in these plans from a health perspective?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B58941D-7F9F-40B1-9A16-F8F600EDFC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84" t="14691" r="62424" b="19643"/>
          <a:stretch/>
        </p:blipFill>
        <p:spPr>
          <a:xfrm>
            <a:off x="397514" y="1610643"/>
            <a:ext cx="863109" cy="55712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C23346D-83C1-40B6-A94E-4E8C082CA1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142" t="14362" r="69308" b="19643"/>
          <a:stretch/>
        </p:blipFill>
        <p:spPr>
          <a:xfrm>
            <a:off x="397514" y="5246273"/>
            <a:ext cx="686338" cy="83970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88BF180-DC3D-422F-A74B-7585562DA0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258" t="20764" r="56971" b="19643"/>
          <a:stretch/>
        </p:blipFill>
        <p:spPr>
          <a:xfrm>
            <a:off x="397514" y="2396994"/>
            <a:ext cx="907154" cy="55712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00CCFE5-D8A7-47B3-B817-53A5BFE9E37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545" t="8696" r="69980" b="29048"/>
          <a:stretch/>
        </p:blipFill>
        <p:spPr>
          <a:xfrm>
            <a:off x="397514" y="3124243"/>
            <a:ext cx="686338" cy="84719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1EEB5E5-3D60-4505-849B-FD9F8A61A4D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4357" t="15350" r="69169" b="20782"/>
          <a:stretch/>
        </p:blipFill>
        <p:spPr>
          <a:xfrm>
            <a:off x="397514" y="4200665"/>
            <a:ext cx="686338" cy="8163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F360871-31B0-4B84-B512-851593EBFEE9}"/>
              </a:ext>
            </a:extLst>
          </p:cNvPr>
          <p:cNvSpPr txBox="1"/>
          <p:nvPr/>
        </p:nvSpPr>
        <p:spPr>
          <a:xfrm>
            <a:off x="397514" y="1209258"/>
            <a:ext cx="2613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badi" panose="020B0604020104020204" pitchFamily="34" charset="0"/>
              </a:rPr>
              <a:t>PLAN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27F4868-E472-46E3-BAF1-5B4B0614B498}"/>
              </a:ext>
            </a:extLst>
          </p:cNvPr>
          <p:cNvSpPr txBox="1"/>
          <p:nvPr/>
        </p:nvSpPr>
        <p:spPr>
          <a:xfrm>
            <a:off x="2655805" y="1209032"/>
            <a:ext cx="2613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badi" panose="020B0604020104020204" pitchFamily="34" charset="0"/>
              </a:rPr>
              <a:t>Topic Areas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AEA1EA3-FF1B-4FFA-9103-7984E2009E3E}"/>
              </a:ext>
            </a:extLst>
          </p:cNvPr>
          <p:cNvSpPr txBox="1"/>
          <p:nvPr/>
        </p:nvSpPr>
        <p:spPr>
          <a:xfrm>
            <a:off x="2655803" y="1632212"/>
            <a:ext cx="5407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badi" panose="020B0604020104020204" pitchFamily="34" charset="0"/>
              </a:rPr>
              <a:t>Affordable Housing, Workforce Housing, Housing for All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7AC51FF-0684-4BC5-AC1C-508A033A5432}"/>
              </a:ext>
            </a:extLst>
          </p:cNvPr>
          <p:cNvSpPr txBox="1"/>
          <p:nvPr/>
        </p:nvSpPr>
        <p:spPr>
          <a:xfrm>
            <a:off x="2655803" y="2352390"/>
            <a:ext cx="592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badi" panose="020B0604020104020204" pitchFamily="34" charset="0"/>
              </a:rPr>
              <a:t>Zero deaths from </a:t>
            </a:r>
            <a:r>
              <a:rPr lang="en-US" dirty="0" err="1">
                <a:latin typeface="Abadi" panose="020B0604020104020204" pitchFamily="34" charset="0"/>
              </a:rPr>
              <a:t>automobilies</a:t>
            </a:r>
            <a:r>
              <a:rPr lang="en-US" dirty="0">
                <a:latin typeface="Abadi" panose="020B0604020104020204" pitchFamily="34" charset="0"/>
              </a:rPr>
              <a:t>, Safe Streets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0B0C5CD-332F-44C0-9282-CD282D6008BA}"/>
              </a:ext>
            </a:extLst>
          </p:cNvPr>
          <p:cNvSpPr txBox="1"/>
          <p:nvPr/>
        </p:nvSpPr>
        <p:spPr>
          <a:xfrm>
            <a:off x="2655803" y="5464076"/>
            <a:ext cx="592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badi" panose="020B0604020104020204" pitchFamily="34" charset="0"/>
              </a:rPr>
              <a:t>Parks, Recreation Programs and Facilities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569E3F8-F4BA-4DA4-B942-4CD9EBAA2389}"/>
              </a:ext>
            </a:extLst>
          </p:cNvPr>
          <p:cNvSpPr txBox="1"/>
          <p:nvPr/>
        </p:nvSpPr>
        <p:spPr>
          <a:xfrm>
            <a:off x="2655803" y="3329473"/>
            <a:ext cx="592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badi" panose="020B0604020104020204" pitchFamily="34" charset="0"/>
              </a:rPr>
              <a:t>Employment, Business Attraction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E31415D-F09D-4121-B47A-F400D90F3CED}"/>
              </a:ext>
            </a:extLst>
          </p:cNvPr>
          <p:cNvSpPr txBox="1"/>
          <p:nvPr/>
        </p:nvSpPr>
        <p:spPr>
          <a:xfrm>
            <a:off x="2655803" y="4306556"/>
            <a:ext cx="592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badi" panose="020B0604020104020204" pitchFamily="34" charset="0"/>
              </a:rPr>
              <a:t>Land Use, Public Services, Housing, Parks and Recreation, Transportation, Environment…..</a:t>
            </a:r>
          </a:p>
        </p:txBody>
      </p:sp>
    </p:spTree>
    <p:extLst>
      <p:ext uri="{BB962C8B-B14F-4D97-AF65-F5344CB8AC3E}">
        <p14:creationId xmlns:p14="http://schemas.microsoft.com/office/powerpoint/2010/main" val="4397037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484B25A-BFB2-4D64-B8AD-52B2DFDF826B}"/>
              </a:ext>
            </a:extLst>
          </p:cNvPr>
          <p:cNvSpPr txBox="1">
            <a:spLocks/>
          </p:cNvSpPr>
          <p:nvPr/>
        </p:nvSpPr>
        <p:spPr>
          <a:xfrm>
            <a:off x="435894" y="280474"/>
            <a:ext cx="8272212" cy="760350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>
                <a:solidFill>
                  <a:schemeClr val="tx1"/>
                </a:solidFill>
              </a:rPr>
              <a:t>What other types of plans are there?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3E815D-E1BE-4B30-B2FC-5B7732F55C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909" t="17325" r="66182" b="25062"/>
          <a:stretch/>
        </p:blipFill>
        <p:spPr>
          <a:xfrm>
            <a:off x="435894" y="1422400"/>
            <a:ext cx="2600630" cy="20065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D9448B-A27C-4F05-AE20-6901A8566DF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333" t="20946" r="68586" b="23416"/>
          <a:stretch/>
        </p:blipFill>
        <p:spPr>
          <a:xfrm>
            <a:off x="3620655" y="1422400"/>
            <a:ext cx="2250067" cy="21243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0F7A29A-0958-4C06-B2DD-F959BEA5F71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061" t="18971" r="60404" b="28477"/>
          <a:stretch/>
        </p:blipFill>
        <p:spPr>
          <a:xfrm>
            <a:off x="6086764" y="1747404"/>
            <a:ext cx="2626473" cy="179936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4D80D30-7382-432E-A66D-87D3BDC4F081}"/>
              </a:ext>
            </a:extLst>
          </p:cNvPr>
          <p:cNvSpPr/>
          <p:nvPr/>
        </p:nvSpPr>
        <p:spPr>
          <a:xfrm>
            <a:off x="572089" y="3546764"/>
            <a:ext cx="26264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badi" panose="020B0604020104020204" pitchFamily="34" charset="0"/>
              </a:rPr>
              <a:t>Food Desert Strategy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210C7C-3836-4813-ABEC-766641082023}"/>
              </a:ext>
            </a:extLst>
          </p:cNvPr>
          <p:cNvSpPr/>
          <p:nvPr/>
        </p:nvSpPr>
        <p:spPr>
          <a:xfrm>
            <a:off x="3460291" y="3546764"/>
            <a:ext cx="26264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badi" panose="020B0604020104020204" pitchFamily="34" charset="0"/>
              </a:rPr>
              <a:t>Water Master Plan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D61FB68-330C-436E-A794-1856331E821C}"/>
              </a:ext>
            </a:extLst>
          </p:cNvPr>
          <p:cNvSpPr/>
          <p:nvPr/>
        </p:nvSpPr>
        <p:spPr>
          <a:xfrm>
            <a:off x="5898962" y="3546764"/>
            <a:ext cx="30020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badi" panose="020B0604020104020204" pitchFamily="34" charset="0"/>
              </a:rPr>
              <a:t>Tree &amp; Shade Master Plan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E5B2413-A317-4FED-9F18-B961827DA3A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373" t="14691" r="65518" b="24280"/>
          <a:stretch/>
        </p:blipFill>
        <p:spPr>
          <a:xfrm>
            <a:off x="760292" y="4064639"/>
            <a:ext cx="2204582" cy="171219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980D0FA-8334-4146-9C0C-9BD51DF6A881}"/>
              </a:ext>
            </a:extLst>
          </p:cNvPr>
          <p:cNvSpPr/>
          <p:nvPr/>
        </p:nvSpPr>
        <p:spPr>
          <a:xfrm>
            <a:off x="549346" y="5911397"/>
            <a:ext cx="26264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badi" panose="020B0604020104020204" pitchFamily="34" charset="0"/>
              </a:rPr>
              <a:t>Complete Streets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004F146-E819-4044-8ABB-88A359582A2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979" t="15679" r="66060" b="20782"/>
          <a:stretch/>
        </p:blipFill>
        <p:spPr>
          <a:xfrm>
            <a:off x="3556531" y="3946874"/>
            <a:ext cx="2333195" cy="198110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EA77C3E-1F2D-4246-B7F4-4848258F529B}"/>
              </a:ext>
            </a:extLst>
          </p:cNvPr>
          <p:cNvSpPr/>
          <p:nvPr/>
        </p:nvSpPr>
        <p:spPr>
          <a:xfrm>
            <a:off x="3341710" y="5911397"/>
            <a:ext cx="26264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badi" panose="020B0604020104020204" pitchFamily="34" charset="0"/>
              </a:rPr>
              <a:t>Urban Agriculture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AB5C81-A722-4D50-9BD3-4CFC11A18E84}"/>
              </a:ext>
            </a:extLst>
          </p:cNvPr>
          <p:cNvSpPr txBox="1"/>
          <p:nvPr/>
        </p:nvSpPr>
        <p:spPr>
          <a:xfrm>
            <a:off x="6928945" y="4064639"/>
            <a:ext cx="9421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>
                <a:latin typeface="Abadi" panose="020B0604020104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387180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arque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5441</TotalTime>
  <Words>2382</Words>
  <Application>Microsoft Office PowerPoint</Application>
  <PresentationFormat>On-screen Show (4:3)</PresentationFormat>
  <Paragraphs>367</Paragraphs>
  <Slides>37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5" baseType="lpstr">
      <vt:lpstr>Abadi</vt:lpstr>
      <vt:lpstr>Adobe Fan Heiti Std B</vt:lpstr>
      <vt:lpstr>Arial</vt:lpstr>
      <vt:lpstr>Arial Black</vt:lpstr>
      <vt:lpstr>Calibri</vt:lpstr>
      <vt:lpstr>Century Gothic</vt:lpstr>
      <vt:lpstr>Source Sans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Leslie Dornfeld</dc:creator>
  <cp:lastModifiedBy>Leslie Dornfeld</cp:lastModifiedBy>
  <cp:revision>1</cp:revision>
  <dcterms:created xsi:type="dcterms:W3CDTF">2019-09-27T23:09:28Z</dcterms:created>
  <dcterms:modified xsi:type="dcterms:W3CDTF">2019-10-08T16:22:50Z</dcterms:modified>
</cp:coreProperties>
</file>