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20" r:id="rId2"/>
    <p:sldMasterId id="2147483732" r:id="rId3"/>
  </p:sldMasterIdLst>
  <p:notesMasterIdLst>
    <p:notesMasterId r:id="rId28"/>
  </p:notesMasterIdLst>
  <p:sldIdLst>
    <p:sldId id="273" r:id="rId4"/>
    <p:sldId id="336" r:id="rId5"/>
    <p:sldId id="274" r:id="rId6"/>
    <p:sldId id="356" r:id="rId7"/>
    <p:sldId id="358" r:id="rId8"/>
    <p:sldId id="355" r:id="rId9"/>
    <p:sldId id="370" r:id="rId10"/>
    <p:sldId id="363" r:id="rId11"/>
    <p:sldId id="362" r:id="rId12"/>
    <p:sldId id="361" r:id="rId13"/>
    <p:sldId id="364" r:id="rId14"/>
    <p:sldId id="359" r:id="rId15"/>
    <p:sldId id="380" r:id="rId16"/>
    <p:sldId id="374" r:id="rId17"/>
    <p:sldId id="375" r:id="rId18"/>
    <p:sldId id="360" r:id="rId19"/>
    <p:sldId id="376" r:id="rId20"/>
    <p:sldId id="377" r:id="rId21"/>
    <p:sldId id="366" r:id="rId22"/>
    <p:sldId id="371" r:id="rId23"/>
    <p:sldId id="372" r:id="rId24"/>
    <p:sldId id="378" r:id="rId25"/>
    <p:sldId id="379" r:id="rId26"/>
    <p:sldId id="334" r:id="rId27"/>
  </p:sldIdLst>
  <p:sldSz cx="9144000" cy="6858000" type="screen4x3"/>
  <p:notesSz cx="6954838"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82E"/>
    <a:srgbClr val="70AD47"/>
    <a:srgbClr val="479BB9"/>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91" autoAdjust="0"/>
    <p:restoredTop sz="94434" autoAdjust="0"/>
  </p:normalViewPr>
  <p:slideViewPr>
    <p:cSldViewPr snapToGrid="0">
      <p:cViewPr>
        <p:scale>
          <a:sx n="70" d="100"/>
          <a:sy n="70" d="100"/>
        </p:scale>
        <p:origin x="468" y="72"/>
      </p:cViewPr>
      <p:guideLst>
        <p:guide orient="horz" pos="2160"/>
        <p:guide pos="3840"/>
        <p:guide pos="2880"/>
      </p:guideLst>
    </p:cSldViewPr>
  </p:slideViewPr>
  <p:outlineViewPr>
    <p:cViewPr>
      <p:scale>
        <a:sx n="33" d="100"/>
        <a:sy n="33" d="100"/>
      </p:scale>
      <p:origin x="0" y="-2698"/>
    </p:cViewPr>
  </p:outlineViewPr>
  <p:notesTextViewPr>
    <p:cViewPr>
      <p:scale>
        <a:sx n="75" d="100"/>
        <a:sy n="75" d="100"/>
      </p:scale>
      <p:origin x="0" y="-36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505129541829011"/>
          <c:y val="0"/>
          <c:w val="0.72967096317782054"/>
          <c:h val="0.94123539850034588"/>
        </c:manualLayout>
      </c:layout>
      <c:barChart>
        <c:barDir val="col"/>
        <c:grouping val="clustered"/>
        <c:varyColors val="0"/>
        <c:ser>
          <c:idx val="0"/>
          <c:order val="0"/>
          <c:tx>
            <c:strRef>
              <c:f>Sheet1!$B$1</c:f>
              <c:strCache>
                <c:ptCount val="1"/>
                <c:pt idx="0">
                  <c:v>Series 1</c:v>
                </c:pt>
              </c:strCache>
            </c:strRef>
          </c:tx>
          <c:spPr>
            <a:solidFill>
              <a:schemeClr val="accent1">
                <a:lumMod val="60000"/>
                <a:lumOff val="40000"/>
              </a:schemeClr>
            </a:solidFill>
            <a:ln w="28575">
              <a:noFill/>
            </a:ln>
          </c:spPr>
          <c:invertIfNegative val="0"/>
          <c:dPt>
            <c:idx val="1"/>
            <c:invertIfNegative val="0"/>
            <c:bubble3D val="0"/>
            <c:spPr>
              <a:solidFill>
                <a:schemeClr val="accent2"/>
              </a:solidFill>
              <a:ln w="28575">
                <a:noFill/>
              </a:ln>
            </c:spPr>
          </c:dPt>
          <c:dPt>
            <c:idx val="5"/>
            <c:invertIfNegative val="0"/>
            <c:bubble3D val="0"/>
            <c:spPr>
              <a:solidFill>
                <a:schemeClr val="accent2"/>
              </a:solidFill>
              <a:ln w="28575">
                <a:noFill/>
              </a:ln>
            </c:spPr>
          </c:dPt>
          <c:dLbls>
            <c:spPr>
              <a:noFill/>
              <a:ln>
                <a:noFill/>
              </a:ln>
              <a:effectLst/>
            </c:spPr>
            <c:txPr>
              <a:bodyPr wrap="square" lIns="38100" tIns="19050" rIns="38100" bIns="19050" anchor="ctr">
                <a:spAutoFit/>
              </a:bodyPr>
              <a:lstStyle/>
              <a:p>
                <a:pPr>
                  <a:defRPr sz="105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Sheet1!$A$2:$A$18</c:f>
              <c:strCache>
                <c:ptCount val="17"/>
                <c:pt idx="0">
                  <c:v>Santa Cruz</c:v>
                </c:pt>
                <c:pt idx="1">
                  <c:v>National</c:v>
                </c:pt>
                <c:pt idx="2">
                  <c:v>Greenlee</c:v>
                </c:pt>
                <c:pt idx="3">
                  <c:v>Pinal</c:v>
                </c:pt>
                <c:pt idx="4">
                  <c:v>Cochise</c:v>
                </c:pt>
                <c:pt idx="5">
                  <c:v>Arizona</c:v>
                </c:pt>
                <c:pt idx="6">
                  <c:v>Maricopa</c:v>
                </c:pt>
                <c:pt idx="7">
                  <c:v>Pima</c:v>
                </c:pt>
                <c:pt idx="8">
                  <c:v>Graham</c:v>
                </c:pt>
                <c:pt idx="9">
                  <c:v>Yavapai</c:v>
                </c:pt>
                <c:pt idx="10">
                  <c:v>La Paz</c:v>
                </c:pt>
                <c:pt idx="11">
                  <c:v>Yuma</c:v>
                </c:pt>
                <c:pt idx="12">
                  <c:v>Gila</c:v>
                </c:pt>
                <c:pt idx="13">
                  <c:v>Mohave</c:v>
                </c:pt>
                <c:pt idx="14">
                  <c:v>Coconino</c:v>
                </c:pt>
                <c:pt idx="15">
                  <c:v>Navajo</c:v>
                </c:pt>
                <c:pt idx="16">
                  <c:v>Apache</c:v>
                </c:pt>
              </c:strCache>
            </c:strRef>
          </c:cat>
          <c:val>
            <c:numRef>
              <c:f>Sheet1!$B$2:$B$18</c:f>
              <c:numCache>
                <c:formatCode>0%</c:formatCode>
                <c:ptCount val="17"/>
                <c:pt idx="0">
                  <c:v>0.1</c:v>
                </c:pt>
                <c:pt idx="1">
                  <c:v>0.12</c:v>
                </c:pt>
                <c:pt idx="2">
                  <c:v>0.12</c:v>
                </c:pt>
                <c:pt idx="3">
                  <c:v>0.13</c:v>
                </c:pt>
                <c:pt idx="4">
                  <c:v>0.14000000000000001</c:v>
                </c:pt>
                <c:pt idx="5">
                  <c:v>0.14000000000000001</c:v>
                </c:pt>
                <c:pt idx="6">
                  <c:v>0.14000000000000001</c:v>
                </c:pt>
                <c:pt idx="7">
                  <c:v>0.14000000000000001</c:v>
                </c:pt>
                <c:pt idx="8">
                  <c:v>0.15</c:v>
                </c:pt>
                <c:pt idx="9">
                  <c:v>0.15</c:v>
                </c:pt>
                <c:pt idx="10">
                  <c:v>0.15</c:v>
                </c:pt>
                <c:pt idx="11">
                  <c:v>0.16</c:v>
                </c:pt>
                <c:pt idx="12">
                  <c:v>0.17</c:v>
                </c:pt>
                <c:pt idx="13">
                  <c:v>0.17</c:v>
                </c:pt>
                <c:pt idx="14">
                  <c:v>0.18</c:v>
                </c:pt>
                <c:pt idx="15">
                  <c:v>0.21</c:v>
                </c:pt>
                <c:pt idx="16">
                  <c:v>0.24</c:v>
                </c:pt>
              </c:numCache>
            </c:numRef>
          </c:val>
          <c:extLst xmlns:c16r2="http://schemas.microsoft.com/office/drawing/2015/06/chart">
            <c:ext xmlns:c16="http://schemas.microsoft.com/office/drawing/2014/chart" uri="{C3380CC4-5D6E-409C-BE32-E72D297353CC}">
              <c16:uniqueId val="{00000002-D125-4729-B802-78B9EA091010}"/>
            </c:ext>
          </c:extLst>
        </c:ser>
        <c:dLbls>
          <c:dLblPos val="outEnd"/>
          <c:showLegendKey val="0"/>
          <c:showVal val="1"/>
          <c:showCatName val="0"/>
          <c:showSerName val="0"/>
          <c:showPercent val="0"/>
          <c:showBubbleSize val="0"/>
        </c:dLbls>
        <c:gapWidth val="150"/>
        <c:axId val="169909552"/>
        <c:axId val="169909944"/>
      </c:barChart>
      <c:catAx>
        <c:axId val="169909552"/>
        <c:scaling>
          <c:orientation val="minMax"/>
        </c:scaling>
        <c:delete val="0"/>
        <c:axPos val="b"/>
        <c:numFmt formatCode="General" sourceLinked="0"/>
        <c:majorTickMark val="out"/>
        <c:minorTickMark val="none"/>
        <c:tickLblPos val="nextTo"/>
        <c:txPr>
          <a:bodyPr/>
          <a:lstStyle/>
          <a:p>
            <a:pPr>
              <a:defRPr baseline="0"/>
            </a:pPr>
            <a:endParaRPr lang="en-US"/>
          </a:p>
        </c:txPr>
        <c:crossAx val="169909944"/>
        <c:crosses val="autoZero"/>
        <c:auto val="1"/>
        <c:lblAlgn val="ctr"/>
        <c:lblOffset val="100"/>
        <c:noMultiLvlLbl val="0"/>
      </c:catAx>
      <c:valAx>
        <c:axId val="169909944"/>
        <c:scaling>
          <c:orientation val="minMax"/>
        </c:scaling>
        <c:delete val="1"/>
        <c:axPos val="l"/>
        <c:numFmt formatCode="0%" sourceLinked="1"/>
        <c:majorTickMark val="out"/>
        <c:minorTickMark val="none"/>
        <c:tickLblPos val="nextTo"/>
        <c:crossAx val="16990955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smtClean="0"/>
              <a:t>Federal</a:t>
            </a:r>
            <a:r>
              <a:rPr lang="en-US" baseline="0" dirty="0" smtClean="0"/>
              <a:t> </a:t>
            </a:r>
            <a:r>
              <a:rPr lang="en-US" dirty="0" smtClean="0"/>
              <a:t>Funding in </a:t>
            </a:r>
            <a:r>
              <a:rPr lang="en-US" dirty="0"/>
              <a:t>Arizona </a:t>
            </a:r>
          </a:p>
        </c:rich>
      </c:tx>
      <c:layout/>
      <c:overlay val="0"/>
      <c:spPr>
        <a:noFill/>
        <a:ln>
          <a:noFill/>
        </a:ln>
        <a:effectLst/>
      </c:spPr>
    </c:title>
    <c:autoTitleDeleted val="0"/>
    <c:plotArea>
      <c:layout/>
      <c:barChart>
        <c:barDir val="bar"/>
        <c:grouping val="clustered"/>
        <c:varyColors val="0"/>
        <c:ser>
          <c:idx val="0"/>
          <c:order val="0"/>
          <c:tx>
            <c:strRef>
              <c:f>Sheet1!$B$1</c:f>
              <c:strCache>
                <c:ptCount val="1"/>
                <c:pt idx="0">
                  <c:v>Funding</c:v>
                </c:pt>
              </c:strCache>
            </c:strRef>
          </c:tx>
          <c:spPr>
            <a:solidFill>
              <a:schemeClr val="accent1"/>
            </a:solidFill>
            <a:ln>
              <a:noFill/>
            </a:ln>
            <a:effectLst/>
          </c:spPr>
          <c:invertIfNegative val="0"/>
          <c:dLbls>
            <c:dLbl>
              <c:idx val="0"/>
              <c:layout>
                <c:manualLayout>
                  <c:x val="0"/>
                  <c:y val="-2.9093594781665014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SNAP (benefits)</c:v>
                </c:pt>
                <c:pt idx="1">
                  <c:v>SNAP-Ed</c:v>
                </c:pt>
                <c:pt idx="2">
                  <c:v>FDPIR</c:v>
                </c:pt>
                <c:pt idx="3">
                  <c:v>TEFAP (food)</c:v>
                </c:pt>
                <c:pt idx="4">
                  <c:v>SNAP E&amp;T</c:v>
                </c:pt>
                <c:pt idx="5">
                  <c:v>TEFAP (admin)</c:v>
                </c:pt>
                <c:pt idx="6">
                  <c:v>CSFP</c:v>
                </c:pt>
                <c:pt idx="7">
                  <c:v>FINI (SNAP)</c:v>
                </c:pt>
              </c:strCache>
            </c:strRef>
          </c:cat>
          <c:val>
            <c:numRef>
              <c:f>Sheet1!$B$2:$B$9</c:f>
              <c:numCache>
                <c:formatCode>"$"#,##0</c:formatCode>
                <c:ptCount val="8"/>
                <c:pt idx="0">
                  <c:v>1156000000</c:v>
                </c:pt>
                <c:pt idx="1">
                  <c:v>12580329</c:v>
                </c:pt>
                <c:pt idx="2">
                  <c:v>12300000</c:v>
                </c:pt>
                <c:pt idx="3">
                  <c:v>6027800</c:v>
                </c:pt>
                <c:pt idx="4">
                  <c:v>4868000</c:v>
                </c:pt>
                <c:pt idx="5">
                  <c:v>2555340</c:v>
                </c:pt>
                <c:pt idx="6">
                  <c:v>1802500</c:v>
                </c:pt>
                <c:pt idx="7">
                  <c:v>974050</c:v>
                </c:pt>
              </c:numCache>
            </c:numRef>
          </c:val>
          <c:extLst xmlns:c16r2="http://schemas.microsoft.com/office/drawing/2015/06/chart">
            <c:ext xmlns:c16="http://schemas.microsoft.com/office/drawing/2014/chart" uri="{C3380CC4-5D6E-409C-BE32-E72D297353CC}">
              <c16:uniqueId val="{00000001-3C87-427C-9D03-5CE9ECE3DC71}"/>
            </c:ext>
          </c:extLst>
        </c:ser>
        <c:dLbls>
          <c:showLegendKey val="0"/>
          <c:showVal val="0"/>
          <c:showCatName val="0"/>
          <c:showSerName val="0"/>
          <c:showPercent val="0"/>
          <c:showBubbleSize val="0"/>
        </c:dLbls>
        <c:gapWidth val="182"/>
        <c:axId val="169906416"/>
        <c:axId val="169903280"/>
      </c:barChart>
      <c:valAx>
        <c:axId val="169903280"/>
        <c:scaling>
          <c:orientation val="minMax"/>
        </c:scaling>
        <c:delete val="1"/>
        <c:axPos val="b"/>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crossAx val="169906416"/>
        <c:crosses val="autoZero"/>
        <c:crossBetween val="between"/>
      </c:valAx>
      <c:catAx>
        <c:axId val="1699064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9903280"/>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 Id="rId4" Type="http://schemas.openxmlformats.org/officeDocument/2006/relationships/image" Target="../media/image13.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 Id="rId4" Type="http://schemas.openxmlformats.org/officeDocument/2006/relationships/image" Target="../media/image1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3EC670-FEFA-460A-9108-356EFCF54530}"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37BC4620-E79F-4F1C-87B2-14E6FDA0730E}">
      <dgm:prSet phldrT="[Text]" custT="1"/>
      <dgm:spPr/>
      <dgm:t>
        <a:bodyPr/>
        <a:lstStyle/>
        <a:p>
          <a:r>
            <a:rPr lang="en-US" sz="3200" dirty="0" smtClean="0"/>
            <a:t>$117</a:t>
          </a:r>
        </a:p>
        <a:p>
          <a:r>
            <a:rPr lang="en-US" sz="1600" dirty="0" smtClean="0"/>
            <a:t>average monthly benefit/person</a:t>
          </a:r>
          <a:endParaRPr lang="en-US" sz="1600" dirty="0"/>
        </a:p>
      </dgm:t>
    </dgm:pt>
    <dgm:pt modelId="{E9E292D1-7760-4BCE-A70D-568FBC99208F}" type="parTrans" cxnId="{39308AB8-D706-4BF7-866C-CEB9BBF79B5C}">
      <dgm:prSet/>
      <dgm:spPr/>
      <dgm:t>
        <a:bodyPr/>
        <a:lstStyle/>
        <a:p>
          <a:endParaRPr lang="en-US"/>
        </a:p>
      </dgm:t>
    </dgm:pt>
    <dgm:pt modelId="{CED577E2-CFAF-4822-912E-B6EC1B01A21D}" type="sibTrans" cxnId="{39308AB8-D706-4BF7-866C-CEB9BBF79B5C}">
      <dgm:prSet/>
      <dgm:spPr/>
      <dgm:t>
        <a:bodyPr/>
        <a:lstStyle/>
        <a:p>
          <a:endParaRPr lang="en-US"/>
        </a:p>
      </dgm:t>
    </dgm:pt>
    <dgm:pt modelId="{6817D1C7-268F-45CB-A39D-00001016E305}">
      <dgm:prSet phldrT="[Text]" custT="1"/>
      <dgm:spPr/>
      <dgm:t>
        <a:bodyPr/>
        <a:lstStyle/>
        <a:p>
          <a:r>
            <a:rPr lang="en-US" sz="3200" dirty="0" smtClean="0"/>
            <a:t>822,868 </a:t>
          </a:r>
        </a:p>
        <a:p>
          <a:r>
            <a:rPr lang="en-US" sz="1600" dirty="0" smtClean="0"/>
            <a:t>total participants</a:t>
          </a:r>
          <a:endParaRPr lang="en-US" sz="1600" dirty="0"/>
        </a:p>
      </dgm:t>
    </dgm:pt>
    <dgm:pt modelId="{ABA9EAF5-D2FD-4B69-9ED1-01C9DF64D355}" type="parTrans" cxnId="{EF97C111-571A-45ED-9D18-EBC6FFDFBDF9}">
      <dgm:prSet/>
      <dgm:spPr/>
      <dgm:t>
        <a:bodyPr/>
        <a:lstStyle/>
        <a:p>
          <a:endParaRPr lang="en-US"/>
        </a:p>
      </dgm:t>
    </dgm:pt>
    <dgm:pt modelId="{9250013B-3880-409A-8C38-5F5284590575}" type="sibTrans" cxnId="{EF97C111-571A-45ED-9D18-EBC6FFDFBDF9}">
      <dgm:prSet/>
      <dgm:spPr/>
      <dgm:t>
        <a:bodyPr/>
        <a:lstStyle/>
        <a:p>
          <a:endParaRPr lang="en-US"/>
        </a:p>
      </dgm:t>
    </dgm:pt>
    <dgm:pt modelId="{58475086-903C-4CA1-B1D9-5F8B662B5072}">
      <dgm:prSet phldrT="[Text]" custT="1"/>
      <dgm:spPr/>
      <dgm:t>
        <a:bodyPr/>
        <a:lstStyle/>
        <a:p>
          <a:r>
            <a:rPr lang="en-US" sz="3200" dirty="0" smtClean="0"/>
            <a:t>87,285</a:t>
          </a:r>
        </a:p>
        <a:p>
          <a:r>
            <a:rPr lang="en-US" sz="1600" dirty="0" smtClean="0"/>
            <a:t>total older adults (11%)</a:t>
          </a:r>
          <a:endParaRPr lang="en-US" sz="1600" dirty="0"/>
        </a:p>
      </dgm:t>
    </dgm:pt>
    <dgm:pt modelId="{92F51D46-12CB-43C8-86A3-339C45DAA65F}" type="parTrans" cxnId="{CE48C60C-C11E-4EAF-AA78-C9A620290F39}">
      <dgm:prSet/>
      <dgm:spPr/>
      <dgm:t>
        <a:bodyPr/>
        <a:lstStyle/>
        <a:p>
          <a:endParaRPr lang="en-US"/>
        </a:p>
      </dgm:t>
    </dgm:pt>
    <dgm:pt modelId="{3393D13B-A425-473F-8B44-2A88830AC12A}" type="sibTrans" cxnId="{CE48C60C-C11E-4EAF-AA78-C9A620290F39}">
      <dgm:prSet/>
      <dgm:spPr/>
      <dgm:t>
        <a:bodyPr/>
        <a:lstStyle/>
        <a:p>
          <a:endParaRPr lang="en-US"/>
        </a:p>
      </dgm:t>
    </dgm:pt>
    <dgm:pt modelId="{D949C84B-DFCA-4BD1-BF7A-6E65D5CE44CC}">
      <dgm:prSet custT="1"/>
      <dgm:spPr/>
      <dgm:t>
        <a:bodyPr/>
        <a:lstStyle/>
        <a:p>
          <a:r>
            <a:rPr lang="en-US" sz="3200" dirty="0" smtClean="0"/>
            <a:t>371,317</a:t>
          </a:r>
        </a:p>
        <a:p>
          <a:r>
            <a:rPr lang="en-US" sz="1600" dirty="0" smtClean="0"/>
            <a:t>total children (45%)</a:t>
          </a:r>
          <a:endParaRPr lang="en-US" sz="1600" dirty="0"/>
        </a:p>
      </dgm:t>
    </dgm:pt>
    <dgm:pt modelId="{D8F44A18-3355-423A-A23A-BC931505BB49}" type="parTrans" cxnId="{65B81731-4491-414C-A1B7-EB21139CA7BC}">
      <dgm:prSet/>
      <dgm:spPr/>
      <dgm:t>
        <a:bodyPr/>
        <a:lstStyle/>
        <a:p>
          <a:endParaRPr lang="en-US"/>
        </a:p>
      </dgm:t>
    </dgm:pt>
    <dgm:pt modelId="{E4A53E02-0129-45CC-ABED-DFC6B8A916C1}" type="sibTrans" cxnId="{65B81731-4491-414C-A1B7-EB21139CA7BC}">
      <dgm:prSet/>
      <dgm:spPr/>
      <dgm:t>
        <a:bodyPr/>
        <a:lstStyle/>
        <a:p>
          <a:endParaRPr lang="en-US"/>
        </a:p>
      </dgm:t>
    </dgm:pt>
    <dgm:pt modelId="{EB8FB4C7-30F2-4086-B833-75E274F22024}" type="pres">
      <dgm:prSet presAssocID="{4E3EC670-FEFA-460A-9108-356EFCF54530}" presName="linearFlow" presStyleCnt="0">
        <dgm:presLayoutVars>
          <dgm:dir/>
          <dgm:resizeHandles val="exact"/>
        </dgm:presLayoutVars>
      </dgm:prSet>
      <dgm:spPr/>
      <dgm:t>
        <a:bodyPr/>
        <a:lstStyle/>
        <a:p>
          <a:endParaRPr lang="en-US"/>
        </a:p>
      </dgm:t>
    </dgm:pt>
    <dgm:pt modelId="{BFA2CE5A-6065-493F-9AFD-21BF01EBAEC2}" type="pres">
      <dgm:prSet presAssocID="{37BC4620-E79F-4F1C-87B2-14E6FDA0730E}" presName="composite" presStyleCnt="0"/>
      <dgm:spPr/>
    </dgm:pt>
    <dgm:pt modelId="{A1290F62-1C1A-4875-AA9C-8664BF5943AD}" type="pres">
      <dgm:prSet presAssocID="{37BC4620-E79F-4F1C-87B2-14E6FDA0730E}" presName="imgShp"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1000" r="-11000"/>
          </a:stretch>
        </a:blipFill>
      </dgm:spPr>
      <dgm:t>
        <a:bodyPr/>
        <a:lstStyle/>
        <a:p>
          <a:endParaRPr lang="en-US"/>
        </a:p>
      </dgm:t>
    </dgm:pt>
    <dgm:pt modelId="{656BC3CA-6F5F-46F5-8717-F456DEFF1B2E}" type="pres">
      <dgm:prSet presAssocID="{37BC4620-E79F-4F1C-87B2-14E6FDA0730E}" presName="txShp" presStyleLbl="node1" presStyleIdx="0" presStyleCnt="4">
        <dgm:presLayoutVars>
          <dgm:bulletEnabled val="1"/>
        </dgm:presLayoutVars>
      </dgm:prSet>
      <dgm:spPr/>
      <dgm:t>
        <a:bodyPr/>
        <a:lstStyle/>
        <a:p>
          <a:endParaRPr lang="en-US"/>
        </a:p>
      </dgm:t>
    </dgm:pt>
    <dgm:pt modelId="{793652AE-C1B7-4B6F-B12E-10C695B18687}" type="pres">
      <dgm:prSet presAssocID="{CED577E2-CFAF-4822-912E-B6EC1B01A21D}" presName="spacing" presStyleCnt="0"/>
      <dgm:spPr/>
    </dgm:pt>
    <dgm:pt modelId="{209350D2-E326-4963-A7B1-F1BC887A5E18}" type="pres">
      <dgm:prSet presAssocID="{6817D1C7-268F-45CB-A39D-00001016E305}" presName="composite" presStyleCnt="0"/>
      <dgm:spPr/>
    </dgm:pt>
    <dgm:pt modelId="{9CE98F32-D732-43E2-9FCD-DFDD31D9F87B}" type="pres">
      <dgm:prSet presAssocID="{6817D1C7-268F-45CB-A39D-00001016E305}" presName="imgShp" presStyleLbl="f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881E9051-D562-4C40-9AC9-57EA52FB3BE8}" type="pres">
      <dgm:prSet presAssocID="{6817D1C7-268F-45CB-A39D-00001016E305}" presName="txShp" presStyleLbl="node1" presStyleIdx="1" presStyleCnt="4">
        <dgm:presLayoutVars>
          <dgm:bulletEnabled val="1"/>
        </dgm:presLayoutVars>
      </dgm:prSet>
      <dgm:spPr/>
      <dgm:t>
        <a:bodyPr/>
        <a:lstStyle/>
        <a:p>
          <a:endParaRPr lang="en-US"/>
        </a:p>
      </dgm:t>
    </dgm:pt>
    <dgm:pt modelId="{EE64F27E-6109-4A3C-9F14-F47501612669}" type="pres">
      <dgm:prSet presAssocID="{9250013B-3880-409A-8C38-5F5284590575}" presName="spacing" presStyleCnt="0"/>
      <dgm:spPr/>
    </dgm:pt>
    <dgm:pt modelId="{ECD920A5-8BBA-4420-A393-939BC6950860}" type="pres">
      <dgm:prSet presAssocID="{58475086-903C-4CA1-B1D9-5F8B662B5072}" presName="composite" presStyleCnt="0"/>
      <dgm:spPr/>
    </dgm:pt>
    <dgm:pt modelId="{788A14D1-F1C6-4663-871C-67E058CC732C}" type="pres">
      <dgm:prSet presAssocID="{58475086-903C-4CA1-B1D9-5F8B662B5072}"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t>
        <a:bodyPr/>
        <a:lstStyle/>
        <a:p>
          <a:endParaRPr lang="en-US"/>
        </a:p>
      </dgm:t>
    </dgm:pt>
    <dgm:pt modelId="{9C521123-5389-4852-BF9E-7798E772FD0A}" type="pres">
      <dgm:prSet presAssocID="{58475086-903C-4CA1-B1D9-5F8B662B5072}" presName="txShp" presStyleLbl="node1" presStyleIdx="2" presStyleCnt="4">
        <dgm:presLayoutVars>
          <dgm:bulletEnabled val="1"/>
        </dgm:presLayoutVars>
      </dgm:prSet>
      <dgm:spPr/>
      <dgm:t>
        <a:bodyPr/>
        <a:lstStyle/>
        <a:p>
          <a:endParaRPr lang="en-US"/>
        </a:p>
      </dgm:t>
    </dgm:pt>
    <dgm:pt modelId="{E6D9A2AD-5025-4AAF-9E45-9EC695F37EA6}" type="pres">
      <dgm:prSet presAssocID="{3393D13B-A425-473F-8B44-2A88830AC12A}" presName="spacing" presStyleCnt="0"/>
      <dgm:spPr/>
    </dgm:pt>
    <dgm:pt modelId="{492A9266-63F8-4816-BB68-AF363316BAFF}" type="pres">
      <dgm:prSet presAssocID="{D949C84B-DFCA-4BD1-BF7A-6E65D5CE44CC}" presName="composite" presStyleCnt="0"/>
      <dgm:spPr/>
    </dgm:pt>
    <dgm:pt modelId="{7B17C599-8EF8-4A0F-A027-28599DE02FDF}" type="pres">
      <dgm:prSet presAssocID="{D949C84B-DFCA-4BD1-BF7A-6E65D5CE44CC}"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DBB046E8-45E6-45A8-A97F-3F7FF50E5553}" type="pres">
      <dgm:prSet presAssocID="{D949C84B-DFCA-4BD1-BF7A-6E65D5CE44CC}" presName="txShp" presStyleLbl="node1" presStyleIdx="3" presStyleCnt="4">
        <dgm:presLayoutVars>
          <dgm:bulletEnabled val="1"/>
        </dgm:presLayoutVars>
      </dgm:prSet>
      <dgm:spPr/>
      <dgm:t>
        <a:bodyPr/>
        <a:lstStyle/>
        <a:p>
          <a:endParaRPr lang="en-US"/>
        </a:p>
      </dgm:t>
    </dgm:pt>
  </dgm:ptLst>
  <dgm:cxnLst>
    <dgm:cxn modelId="{EF97C111-571A-45ED-9D18-EBC6FFDFBDF9}" srcId="{4E3EC670-FEFA-460A-9108-356EFCF54530}" destId="{6817D1C7-268F-45CB-A39D-00001016E305}" srcOrd="1" destOrd="0" parTransId="{ABA9EAF5-D2FD-4B69-9ED1-01C9DF64D355}" sibTransId="{9250013B-3880-409A-8C38-5F5284590575}"/>
    <dgm:cxn modelId="{922C6F93-7A8F-471A-BCAB-95FE9A637B23}" type="presOf" srcId="{37BC4620-E79F-4F1C-87B2-14E6FDA0730E}" destId="{656BC3CA-6F5F-46F5-8717-F456DEFF1B2E}" srcOrd="0" destOrd="0" presId="urn:microsoft.com/office/officeart/2005/8/layout/vList3"/>
    <dgm:cxn modelId="{AB05B6B2-67E6-4C1B-A5D7-CDA693CB6DB0}" type="presOf" srcId="{D949C84B-DFCA-4BD1-BF7A-6E65D5CE44CC}" destId="{DBB046E8-45E6-45A8-A97F-3F7FF50E5553}" srcOrd="0" destOrd="0" presId="urn:microsoft.com/office/officeart/2005/8/layout/vList3"/>
    <dgm:cxn modelId="{65B81731-4491-414C-A1B7-EB21139CA7BC}" srcId="{4E3EC670-FEFA-460A-9108-356EFCF54530}" destId="{D949C84B-DFCA-4BD1-BF7A-6E65D5CE44CC}" srcOrd="3" destOrd="0" parTransId="{D8F44A18-3355-423A-A23A-BC931505BB49}" sibTransId="{E4A53E02-0129-45CC-ABED-DFC6B8A916C1}"/>
    <dgm:cxn modelId="{CE48C60C-C11E-4EAF-AA78-C9A620290F39}" srcId="{4E3EC670-FEFA-460A-9108-356EFCF54530}" destId="{58475086-903C-4CA1-B1D9-5F8B662B5072}" srcOrd="2" destOrd="0" parTransId="{92F51D46-12CB-43C8-86A3-339C45DAA65F}" sibTransId="{3393D13B-A425-473F-8B44-2A88830AC12A}"/>
    <dgm:cxn modelId="{39308AB8-D706-4BF7-866C-CEB9BBF79B5C}" srcId="{4E3EC670-FEFA-460A-9108-356EFCF54530}" destId="{37BC4620-E79F-4F1C-87B2-14E6FDA0730E}" srcOrd="0" destOrd="0" parTransId="{E9E292D1-7760-4BCE-A70D-568FBC99208F}" sibTransId="{CED577E2-CFAF-4822-912E-B6EC1B01A21D}"/>
    <dgm:cxn modelId="{D60B016E-2DBB-411F-B744-9AEFDCDC327A}" type="presOf" srcId="{58475086-903C-4CA1-B1D9-5F8B662B5072}" destId="{9C521123-5389-4852-BF9E-7798E772FD0A}" srcOrd="0" destOrd="0" presId="urn:microsoft.com/office/officeart/2005/8/layout/vList3"/>
    <dgm:cxn modelId="{03A192E5-AA40-47DD-9566-066B9DAC6760}" type="presOf" srcId="{6817D1C7-268F-45CB-A39D-00001016E305}" destId="{881E9051-D562-4C40-9AC9-57EA52FB3BE8}" srcOrd="0" destOrd="0" presId="urn:microsoft.com/office/officeart/2005/8/layout/vList3"/>
    <dgm:cxn modelId="{2FA6A681-EB62-4D37-9359-DFDFEF094176}" type="presOf" srcId="{4E3EC670-FEFA-460A-9108-356EFCF54530}" destId="{EB8FB4C7-30F2-4086-B833-75E274F22024}" srcOrd="0" destOrd="0" presId="urn:microsoft.com/office/officeart/2005/8/layout/vList3"/>
    <dgm:cxn modelId="{618999DE-C051-4BE5-9CFD-DF6E88061672}" type="presParOf" srcId="{EB8FB4C7-30F2-4086-B833-75E274F22024}" destId="{BFA2CE5A-6065-493F-9AFD-21BF01EBAEC2}" srcOrd="0" destOrd="0" presId="urn:microsoft.com/office/officeart/2005/8/layout/vList3"/>
    <dgm:cxn modelId="{7F345C9E-5127-4F60-8CC6-807433EA93FB}" type="presParOf" srcId="{BFA2CE5A-6065-493F-9AFD-21BF01EBAEC2}" destId="{A1290F62-1C1A-4875-AA9C-8664BF5943AD}" srcOrd="0" destOrd="0" presId="urn:microsoft.com/office/officeart/2005/8/layout/vList3"/>
    <dgm:cxn modelId="{B509D572-AE69-4709-ADEC-E3E27ADCC664}" type="presParOf" srcId="{BFA2CE5A-6065-493F-9AFD-21BF01EBAEC2}" destId="{656BC3CA-6F5F-46F5-8717-F456DEFF1B2E}" srcOrd="1" destOrd="0" presId="urn:microsoft.com/office/officeart/2005/8/layout/vList3"/>
    <dgm:cxn modelId="{C3493C77-DB96-4299-865A-28A182B570FC}" type="presParOf" srcId="{EB8FB4C7-30F2-4086-B833-75E274F22024}" destId="{793652AE-C1B7-4B6F-B12E-10C695B18687}" srcOrd="1" destOrd="0" presId="urn:microsoft.com/office/officeart/2005/8/layout/vList3"/>
    <dgm:cxn modelId="{7449E6CF-718F-40F4-BADF-4D71C79905FE}" type="presParOf" srcId="{EB8FB4C7-30F2-4086-B833-75E274F22024}" destId="{209350D2-E326-4963-A7B1-F1BC887A5E18}" srcOrd="2" destOrd="0" presId="urn:microsoft.com/office/officeart/2005/8/layout/vList3"/>
    <dgm:cxn modelId="{0794AEAE-877C-47A7-AA7C-4599D6BBD1D4}" type="presParOf" srcId="{209350D2-E326-4963-A7B1-F1BC887A5E18}" destId="{9CE98F32-D732-43E2-9FCD-DFDD31D9F87B}" srcOrd="0" destOrd="0" presId="urn:microsoft.com/office/officeart/2005/8/layout/vList3"/>
    <dgm:cxn modelId="{3A01183F-4887-4374-9E11-BAC3D3A6E6C2}" type="presParOf" srcId="{209350D2-E326-4963-A7B1-F1BC887A5E18}" destId="{881E9051-D562-4C40-9AC9-57EA52FB3BE8}" srcOrd="1" destOrd="0" presId="urn:microsoft.com/office/officeart/2005/8/layout/vList3"/>
    <dgm:cxn modelId="{EB4B5697-578D-42AF-BE2C-E6BC1B89A1AB}" type="presParOf" srcId="{EB8FB4C7-30F2-4086-B833-75E274F22024}" destId="{EE64F27E-6109-4A3C-9F14-F47501612669}" srcOrd="3" destOrd="0" presId="urn:microsoft.com/office/officeart/2005/8/layout/vList3"/>
    <dgm:cxn modelId="{A8D79B54-66E0-4954-A193-F910E233AFB6}" type="presParOf" srcId="{EB8FB4C7-30F2-4086-B833-75E274F22024}" destId="{ECD920A5-8BBA-4420-A393-939BC6950860}" srcOrd="4" destOrd="0" presId="urn:microsoft.com/office/officeart/2005/8/layout/vList3"/>
    <dgm:cxn modelId="{748092E9-2AB8-42B4-994D-48599567C057}" type="presParOf" srcId="{ECD920A5-8BBA-4420-A393-939BC6950860}" destId="{788A14D1-F1C6-4663-871C-67E058CC732C}" srcOrd="0" destOrd="0" presId="urn:microsoft.com/office/officeart/2005/8/layout/vList3"/>
    <dgm:cxn modelId="{373F5BE2-F556-4740-A552-82B72EA754B0}" type="presParOf" srcId="{ECD920A5-8BBA-4420-A393-939BC6950860}" destId="{9C521123-5389-4852-BF9E-7798E772FD0A}" srcOrd="1" destOrd="0" presId="urn:microsoft.com/office/officeart/2005/8/layout/vList3"/>
    <dgm:cxn modelId="{550F0FA7-7BE0-4486-A50C-6716D07EDFDC}" type="presParOf" srcId="{EB8FB4C7-30F2-4086-B833-75E274F22024}" destId="{E6D9A2AD-5025-4AAF-9E45-9EC695F37EA6}" srcOrd="5" destOrd="0" presId="urn:microsoft.com/office/officeart/2005/8/layout/vList3"/>
    <dgm:cxn modelId="{854EB251-1989-4BA8-A26D-41F1A491233A}" type="presParOf" srcId="{EB8FB4C7-30F2-4086-B833-75E274F22024}" destId="{492A9266-63F8-4816-BB68-AF363316BAFF}" srcOrd="6" destOrd="0" presId="urn:microsoft.com/office/officeart/2005/8/layout/vList3"/>
    <dgm:cxn modelId="{1A1273A0-A2BC-47B9-851B-B2E22F8CD0E7}" type="presParOf" srcId="{492A9266-63F8-4816-BB68-AF363316BAFF}" destId="{7B17C599-8EF8-4A0F-A027-28599DE02FDF}" srcOrd="0" destOrd="0" presId="urn:microsoft.com/office/officeart/2005/8/layout/vList3"/>
    <dgm:cxn modelId="{1C699CFD-EF21-4D58-9B11-474852A78984}" type="presParOf" srcId="{492A9266-63F8-4816-BB68-AF363316BAFF}" destId="{DBB046E8-45E6-45A8-A97F-3F7FF50E5553}"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BC3CA-6F5F-46F5-8717-F456DEFF1B2E}">
      <dsp:nvSpPr>
        <dsp:cNvPr id="0" name=""/>
        <dsp:cNvSpPr/>
      </dsp:nvSpPr>
      <dsp:spPr>
        <a:xfrm rot="10800000">
          <a:off x="1370428" y="355"/>
          <a:ext cx="4553646" cy="89383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4155" tIns="121920" rIns="227584" bIns="121920" numCol="1" spcCol="1270" anchor="ctr" anchorCtr="0">
          <a:noAutofit/>
        </a:bodyPr>
        <a:lstStyle/>
        <a:p>
          <a:pPr lvl="0" algn="ctr" defTabSz="1422400">
            <a:lnSpc>
              <a:spcPct val="90000"/>
            </a:lnSpc>
            <a:spcBef>
              <a:spcPct val="0"/>
            </a:spcBef>
            <a:spcAft>
              <a:spcPct val="35000"/>
            </a:spcAft>
          </a:pPr>
          <a:r>
            <a:rPr lang="en-US" sz="3200" kern="1200" dirty="0" smtClean="0"/>
            <a:t>$117</a:t>
          </a:r>
        </a:p>
        <a:p>
          <a:pPr lvl="0" algn="ctr" defTabSz="1422400">
            <a:lnSpc>
              <a:spcPct val="90000"/>
            </a:lnSpc>
            <a:spcBef>
              <a:spcPct val="0"/>
            </a:spcBef>
            <a:spcAft>
              <a:spcPct val="35000"/>
            </a:spcAft>
          </a:pPr>
          <a:r>
            <a:rPr lang="en-US" sz="1600" kern="1200" dirty="0" smtClean="0"/>
            <a:t>average monthly benefit/person</a:t>
          </a:r>
          <a:endParaRPr lang="en-US" sz="1600" kern="1200" dirty="0"/>
        </a:p>
      </dsp:txBody>
      <dsp:txXfrm rot="10800000">
        <a:off x="1593885" y="355"/>
        <a:ext cx="4330189" cy="893830"/>
      </dsp:txXfrm>
    </dsp:sp>
    <dsp:sp modelId="{A1290F62-1C1A-4875-AA9C-8664BF5943AD}">
      <dsp:nvSpPr>
        <dsp:cNvPr id="0" name=""/>
        <dsp:cNvSpPr/>
      </dsp:nvSpPr>
      <dsp:spPr>
        <a:xfrm>
          <a:off x="923513" y="355"/>
          <a:ext cx="893830" cy="89383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1000" r="-1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81E9051-D562-4C40-9AC9-57EA52FB3BE8}">
      <dsp:nvSpPr>
        <dsp:cNvPr id="0" name=""/>
        <dsp:cNvSpPr/>
      </dsp:nvSpPr>
      <dsp:spPr>
        <a:xfrm rot="10800000">
          <a:off x="1370428" y="1161001"/>
          <a:ext cx="4553646" cy="89383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4155" tIns="121920" rIns="227584" bIns="121920" numCol="1" spcCol="1270" anchor="ctr" anchorCtr="0">
          <a:noAutofit/>
        </a:bodyPr>
        <a:lstStyle/>
        <a:p>
          <a:pPr lvl="0" algn="ctr" defTabSz="1422400">
            <a:lnSpc>
              <a:spcPct val="90000"/>
            </a:lnSpc>
            <a:spcBef>
              <a:spcPct val="0"/>
            </a:spcBef>
            <a:spcAft>
              <a:spcPct val="35000"/>
            </a:spcAft>
          </a:pPr>
          <a:r>
            <a:rPr lang="en-US" sz="3200" kern="1200" dirty="0" smtClean="0"/>
            <a:t>822,868 </a:t>
          </a:r>
        </a:p>
        <a:p>
          <a:pPr lvl="0" algn="ctr" defTabSz="1422400">
            <a:lnSpc>
              <a:spcPct val="90000"/>
            </a:lnSpc>
            <a:spcBef>
              <a:spcPct val="0"/>
            </a:spcBef>
            <a:spcAft>
              <a:spcPct val="35000"/>
            </a:spcAft>
          </a:pPr>
          <a:r>
            <a:rPr lang="en-US" sz="1600" kern="1200" dirty="0" smtClean="0"/>
            <a:t>total participants</a:t>
          </a:r>
          <a:endParaRPr lang="en-US" sz="1600" kern="1200" dirty="0"/>
        </a:p>
      </dsp:txBody>
      <dsp:txXfrm rot="10800000">
        <a:off x="1593885" y="1161001"/>
        <a:ext cx="4330189" cy="893830"/>
      </dsp:txXfrm>
    </dsp:sp>
    <dsp:sp modelId="{9CE98F32-D732-43E2-9FCD-DFDD31D9F87B}">
      <dsp:nvSpPr>
        <dsp:cNvPr id="0" name=""/>
        <dsp:cNvSpPr/>
      </dsp:nvSpPr>
      <dsp:spPr>
        <a:xfrm>
          <a:off x="923513" y="1161001"/>
          <a:ext cx="893830" cy="89383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521123-5389-4852-BF9E-7798E772FD0A}">
      <dsp:nvSpPr>
        <dsp:cNvPr id="0" name=""/>
        <dsp:cNvSpPr/>
      </dsp:nvSpPr>
      <dsp:spPr>
        <a:xfrm rot="10800000">
          <a:off x="1370428" y="2321648"/>
          <a:ext cx="4553646" cy="89383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4155" tIns="121920" rIns="227584" bIns="121920" numCol="1" spcCol="1270" anchor="ctr" anchorCtr="0">
          <a:noAutofit/>
        </a:bodyPr>
        <a:lstStyle/>
        <a:p>
          <a:pPr lvl="0" algn="ctr" defTabSz="1422400">
            <a:lnSpc>
              <a:spcPct val="90000"/>
            </a:lnSpc>
            <a:spcBef>
              <a:spcPct val="0"/>
            </a:spcBef>
            <a:spcAft>
              <a:spcPct val="35000"/>
            </a:spcAft>
          </a:pPr>
          <a:r>
            <a:rPr lang="en-US" sz="3200" kern="1200" dirty="0" smtClean="0"/>
            <a:t>87,285</a:t>
          </a:r>
        </a:p>
        <a:p>
          <a:pPr lvl="0" algn="ctr" defTabSz="1422400">
            <a:lnSpc>
              <a:spcPct val="90000"/>
            </a:lnSpc>
            <a:spcBef>
              <a:spcPct val="0"/>
            </a:spcBef>
            <a:spcAft>
              <a:spcPct val="35000"/>
            </a:spcAft>
          </a:pPr>
          <a:r>
            <a:rPr lang="en-US" sz="1600" kern="1200" dirty="0" smtClean="0"/>
            <a:t>total older adults (11%)</a:t>
          </a:r>
          <a:endParaRPr lang="en-US" sz="1600" kern="1200" dirty="0"/>
        </a:p>
      </dsp:txBody>
      <dsp:txXfrm rot="10800000">
        <a:off x="1593885" y="2321648"/>
        <a:ext cx="4330189" cy="893830"/>
      </dsp:txXfrm>
    </dsp:sp>
    <dsp:sp modelId="{788A14D1-F1C6-4663-871C-67E058CC732C}">
      <dsp:nvSpPr>
        <dsp:cNvPr id="0" name=""/>
        <dsp:cNvSpPr/>
      </dsp:nvSpPr>
      <dsp:spPr>
        <a:xfrm>
          <a:off x="923513" y="2321648"/>
          <a:ext cx="893830" cy="893830"/>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B046E8-45E6-45A8-A97F-3F7FF50E5553}">
      <dsp:nvSpPr>
        <dsp:cNvPr id="0" name=""/>
        <dsp:cNvSpPr/>
      </dsp:nvSpPr>
      <dsp:spPr>
        <a:xfrm rot="10800000">
          <a:off x="1370428" y="3482294"/>
          <a:ext cx="4553646" cy="89383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4155" tIns="121920" rIns="227584" bIns="121920" numCol="1" spcCol="1270" anchor="ctr" anchorCtr="0">
          <a:noAutofit/>
        </a:bodyPr>
        <a:lstStyle/>
        <a:p>
          <a:pPr lvl="0" algn="ctr" defTabSz="1422400">
            <a:lnSpc>
              <a:spcPct val="90000"/>
            </a:lnSpc>
            <a:spcBef>
              <a:spcPct val="0"/>
            </a:spcBef>
            <a:spcAft>
              <a:spcPct val="35000"/>
            </a:spcAft>
          </a:pPr>
          <a:r>
            <a:rPr lang="en-US" sz="3200" kern="1200" dirty="0" smtClean="0"/>
            <a:t>371,317</a:t>
          </a:r>
        </a:p>
        <a:p>
          <a:pPr lvl="0" algn="ctr" defTabSz="1422400">
            <a:lnSpc>
              <a:spcPct val="90000"/>
            </a:lnSpc>
            <a:spcBef>
              <a:spcPct val="0"/>
            </a:spcBef>
            <a:spcAft>
              <a:spcPct val="35000"/>
            </a:spcAft>
          </a:pPr>
          <a:r>
            <a:rPr lang="en-US" sz="1600" kern="1200" dirty="0" smtClean="0"/>
            <a:t>total children (45%)</a:t>
          </a:r>
          <a:endParaRPr lang="en-US" sz="1600" kern="1200" dirty="0"/>
        </a:p>
      </dsp:txBody>
      <dsp:txXfrm rot="10800000">
        <a:off x="1593885" y="3482294"/>
        <a:ext cx="4330189" cy="893830"/>
      </dsp:txXfrm>
    </dsp:sp>
    <dsp:sp modelId="{7B17C599-8EF8-4A0F-A027-28599DE02FDF}">
      <dsp:nvSpPr>
        <dsp:cNvPr id="0" name=""/>
        <dsp:cNvSpPr/>
      </dsp:nvSpPr>
      <dsp:spPr>
        <a:xfrm>
          <a:off x="923513" y="3482294"/>
          <a:ext cx="893830" cy="893830"/>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3647"/>
          </a:xfrm>
          <a:prstGeom prst="rect">
            <a:avLst/>
          </a:prstGeom>
        </p:spPr>
        <p:txBody>
          <a:bodyPr vert="horz" lIns="92546" tIns="46273" rIns="92546" bIns="46273" rtlCol="0"/>
          <a:lstStyle>
            <a:lvl1pPr algn="l">
              <a:defRPr sz="1200"/>
            </a:lvl1pPr>
          </a:lstStyle>
          <a:p>
            <a:endParaRPr lang="en-US" dirty="0"/>
          </a:p>
        </p:txBody>
      </p:sp>
      <p:sp>
        <p:nvSpPr>
          <p:cNvPr id="3" name="Date Placeholder 2"/>
          <p:cNvSpPr>
            <a:spLocks noGrp="1"/>
          </p:cNvSpPr>
          <p:nvPr>
            <p:ph type="dt" idx="1"/>
          </p:nvPr>
        </p:nvSpPr>
        <p:spPr>
          <a:xfrm>
            <a:off x="3939466" y="0"/>
            <a:ext cx="3013763" cy="463647"/>
          </a:xfrm>
          <a:prstGeom prst="rect">
            <a:avLst/>
          </a:prstGeom>
        </p:spPr>
        <p:txBody>
          <a:bodyPr vert="horz" lIns="92546" tIns="46273" rIns="92546" bIns="46273" rtlCol="0"/>
          <a:lstStyle>
            <a:lvl1pPr algn="r">
              <a:defRPr sz="1200"/>
            </a:lvl1pPr>
          </a:lstStyle>
          <a:p>
            <a:fld id="{688247DD-5347-4E1D-A6E7-13A98815DABF}" type="datetimeFigureOut">
              <a:rPr lang="en-US" smtClean="0"/>
              <a:t>10/4/2019</a:t>
            </a:fld>
            <a:endParaRPr lang="en-US" dirty="0"/>
          </a:p>
        </p:txBody>
      </p:sp>
      <p:sp>
        <p:nvSpPr>
          <p:cNvPr id="4" name="Slide Image Placeholder 3"/>
          <p:cNvSpPr>
            <a:spLocks noGrp="1" noRot="1" noChangeAspect="1"/>
          </p:cNvSpPr>
          <p:nvPr>
            <p:ph type="sldImg" idx="2"/>
          </p:nvPr>
        </p:nvSpPr>
        <p:spPr>
          <a:xfrm>
            <a:off x="1398588" y="1155700"/>
            <a:ext cx="4157662" cy="3117850"/>
          </a:xfrm>
          <a:prstGeom prst="rect">
            <a:avLst/>
          </a:prstGeom>
          <a:noFill/>
          <a:ln w="12700">
            <a:solidFill>
              <a:prstClr val="black"/>
            </a:solidFill>
          </a:ln>
        </p:spPr>
        <p:txBody>
          <a:bodyPr vert="horz" lIns="92546" tIns="46273" rIns="92546" bIns="46273" rtlCol="0" anchor="ctr"/>
          <a:lstStyle/>
          <a:p>
            <a:endParaRPr lang="en-US" dirty="0"/>
          </a:p>
        </p:txBody>
      </p:sp>
      <p:sp>
        <p:nvSpPr>
          <p:cNvPr id="5" name="Notes Placeholder 4"/>
          <p:cNvSpPr>
            <a:spLocks noGrp="1"/>
          </p:cNvSpPr>
          <p:nvPr>
            <p:ph type="body" sz="quarter" idx="3"/>
          </p:nvPr>
        </p:nvSpPr>
        <p:spPr>
          <a:xfrm>
            <a:off x="695484" y="4447153"/>
            <a:ext cx="5563870" cy="3638580"/>
          </a:xfrm>
          <a:prstGeom prst="rect">
            <a:avLst/>
          </a:prstGeom>
        </p:spPr>
        <p:txBody>
          <a:bodyPr vert="horz" lIns="92546" tIns="46273" rIns="92546" bIns="46273"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7193"/>
            <a:ext cx="3013763" cy="463646"/>
          </a:xfrm>
          <a:prstGeom prst="rect">
            <a:avLst/>
          </a:prstGeom>
        </p:spPr>
        <p:txBody>
          <a:bodyPr vert="horz" lIns="92546" tIns="46273" rIns="92546" bIns="4627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9466" y="8777193"/>
            <a:ext cx="3013763" cy="463646"/>
          </a:xfrm>
          <a:prstGeom prst="rect">
            <a:avLst/>
          </a:prstGeom>
        </p:spPr>
        <p:txBody>
          <a:bodyPr vert="horz" lIns="92546" tIns="46273" rIns="92546" bIns="46273" rtlCol="0" anchor="b"/>
          <a:lstStyle>
            <a:lvl1pPr algn="r">
              <a:defRPr sz="1200"/>
            </a:lvl1pPr>
          </a:lstStyle>
          <a:p>
            <a:fld id="{59FB2772-2705-4E54-99CA-1F75C4A1869C}" type="slidenum">
              <a:rPr lang="en-US" smtClean="0"/>
              <a:t>‹#›</a:t>
            </a:fld>
            <a:endParaRPr lang="en-US" dirty="0"/>
          </a:p>
        </p:txBody>
      </p:sp>
    </p:spTree>
    <p:extLst>
      <p:ext uri="{BB962C8B-B14F-4D97-AF65-F5344CB8AC3E}">
        <p14:creationId xmlns:p14="http://schemas.microsoft.com/office/powerpoint/2010/main" val="1445477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nifa.usda.gov/announcement/usda-invests-21-million-encourage-low-income-families-buy-healthy-food-option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snaped.fns.usda.gov/sites/default/files/documents/FY2019SNAP-EdFinalAllocation_3.pdf" TargetMode="External"/><Relationship Id="rId5" Type="http://schemas.openxmlformats.org/officeDocument/2006/relationships/hyperlink" Target="https://www.fns.usda.gov/tefap/tefap-funding-memo" TargetMode="External"/><Relationship Id="rId4" Type="http://schemas.openxmlformats.org/officeDocument/2006/relationships/hyperlink" Target="https://fns-prod.azureedge.net/sites/default/files/resource-files/tefap-funding-memo.pdf"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8588" y="1155700"/>
            <a:ext cx="4157662" cy="3117850"/>
          </a:xfrm>
        </p:spPr>
      </p:sp>
      <p:sp>
        <p:nvSpPr>
          <p:cNvPr id="3" name="Notes Placeholder 2"/>
          <p:cNvSpPr>
            <a:spLocks noGrp="1"/>
          </p:cNvSpPr>
          <p:nvPr>
            <p:ph type="body" idx="1"/>
          </p:nvPr>
        </p:nvSpPr>
        <p:spPr/>
        <p:txBody>
          <a:bodyPr/>
          <a:lstStyle/>
          <a:p>
            <a:r>
              <a:rPr lang="en-US" dirty="0" smtClean="0"/>
              <a:t>Today</a:t>
            </a:r>
            <a:r>
              <a:rPr lang="en-US" baseline="0" dirty="0" smtClean="0"/>
              <a:t> I will share information on how </a:t>
            </a:r>
            <a:r>
              <a:rPr lang="en-US" dirty="0" smtClean="0"/>
              <a:t>policy influences and shapes who has access to food and what types and how to use this information to intervene.</a:t>
            </a:r>
            <a:r>
              <a:rPr lang="en-US" baseline="0" dirty="0" smtClean="0"/>
              <a:t> But first, I would like to share information about the food bank network and provide some background statistics on food insecurity. </a:t>
            </a:r>
            <a:endParaRPr lang="en-US" dirty="0"/>
          </a:p>
        </p:txBody>
      </p:sp>
      <p:sp>
        <p:nvSpPr>
          <p:cNvPr id="5" name="Slide Number Placeholder 4"/>
          <p:cNvSpPr>
            <a:spLocks noGrp="1"/>
          </p:cNvSpPr>
          <p:nvPr>
            <p:ph type="sldNum" sz="quarter" idx="10"/>
          </p:nvPr>
        </p:nvSpPr>
        <p:spPr/>
        <p:txBody>
          <a:bodyPr/>
          <a:lstStyle/>
          <a:p>
            <a:pPr defTabSz="925464">
              <a:defRPr/>
            </a:pPr>
            <a:fld id="{9CFEC3A6-2FB5-4369-9B0A-089714D60C7D}" type="slidenum">
              <a:rPr lang="en-US">
                <a:solidFill>
                  <a:prstClr val="black"/>
                </a:solidFill>
                <a:latin typeface="Calibri"/>
              </a:rPr>
              <a:pPr defTabSz="925464">
                <a:defRPr/>
              </a:pPr>
              <a:t>1</a:t>
            </a:fld>
            <a:endParaRPr lang="en-US" dirty="0">
              <a:solidFill>
                <a:prstClr val="black"/>
              </a:solidFill>
              <a:latin typeface="Calibri"/>
            </a:endParaRPr>
          </a:p>
        </p:txBody>
      </p:sp>
    </p:spTree>
    <p:extLst>
      <p:ext uri="{BB962C8B-B14F-4D97-AF65-F5344CB8AC3E}">
        <p14:creationId xmlns:p14="http://schemas.microsoft.com/office/powerpoint/2010/main" val="2395045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8588" y="1155700"/>
            <a:ext cx="4157662" cy="3117850"/>
          </a:xfrm>
        </p:spPr>
      </p:sp>
      <p:sp>
        <p:nvSpPr>
          <p:cNvPr id="3" name="Notes Placeholder 2"/>
          <p:cNvSpPr>
            <a:spLocks noGrp="1"/>
          </p:cNvSpPr>
          <p:nvPr>
            <p:ph type="body" idx="1"/>
          </p:nvPr>
        </p:nvSpPr>
        <p:spPr/>
        <p:txBody>
          <a:bodyPr/>
          <a:lstStyle/>
          <a:p>
            <a:r>
              <a:rPr lang="en-US" dirty="0" smtClean="0"/>
              <a:t>Let’s drill down into one</a:t>
            </a:r>
            <a:r>
              <a:rPr lang="en-US" baseline="0" dirty="0" smtClean="0"/>
              <a:t> of these programs and the policies surrounding it, to give you a better idea of exactly how food policies affect people. </a:t>
            </a:r>
          </a:p>
          <a:p>
            <a:endParaRPr lang="en-US" baseline="0" dirty="0" smtClean="0"/>
          </a:p>
          <a:p>
            <a:r>
              <a:rPr lang="en-US" baseline="0" dirty="0" smtClean="0"/>
              <a:t>Summer Meals, as you all know, are critical to keeping kids nourished when school is out. We know that more than 600,000 kids in AZ are eligible for free and reduced-price lunch during the school year, which means they’re eligible for free meals over the summer. </a:t>
            </a:r>
          </a:p>
          <a:p>
            <a:endParaRPr lang="en-US" baseline="0" dirty="0" smtClean="0"/>
          </a:p>
          <a:p>
            <a:r>
              <a:rPr lang="en-US" baseline="0" dirty="0" smtClean="0"/>
              <a:t>This slide shows the most recent data from Arizona’s Summer Meals program. It’s good on one side and not-so-good on the other. </a:t>
            </a:r>
          </a:p>
          <a:p>
            <a:endParaRPr lang="en-US" dirty="0" smtClean="0"/>
          </a:p>
          <a:p>
            <a:r>
              <a:rPr lang="en-US" dirty="0" smtClean="0"/>
              <a:t>On the left, we have SFSP Simplified—which</a:t>
            </a:r>
            <a:r>
              <a:rPr lang="en-US" baseline="0" dirty="0" smtClean="0"/>
              <a:t> is the Summer Meals program in both schools and nonprofits that don’t operate the National School Lunch Program during the school year. There has been steady growth in the SFSP Simplified program. In 2018, Arizona had the 3</a:t>
            </a:r>
            <a:r>
              <a:rPr lang="en-US" baseline="30000" dirty="0" smtClean="0"/>
              <a:t>rd</a:t>
            </a:r>
            <a:r>
              <a:rPr lang="en-US" baseline="0" dirty="0" smtClean="0"/>
              <a:t> highest SFSP growth in the United States. The schools and community-based organizations that participated in this program increased meal by 250K and they added more than 140 sites. Together, the sponsors provided about 1.1 million summer meals in 2018.  </a:t>
            </a:r>
          </a:p>
          <a:p>
            <a:endParaRPr lang="en-US" baseline="0" dirty="0" smtClean="0"/>
          </a:p>
          <a:p>
            <a:r>
              <a:rPr lang="en-US" baseline="0" dirty="0" smtClean="0"/>
              <a:t>In contrast, the NSLP Seamless Summer Option—which is the program option that allows schools to transition from school-year to summer meals—provided fewer meals in 2018 compared to 2017, and site growth was flat. The loss in this program offset the gains in the regular SFSP program. This is the program that only schools can sponsor. Overall, 83,000 fewer meals were provided in 2018 compared to 2017. </a:t>
            </a:r>
          </a:p>
          <a:p>
            <a:endParaRPr lang="en-US" baseline="0" dirty="0" smtClean="0"/>
          </a:p>
          <a:p>
            <a:r>
              <a:rPr lang="en-US" baseline="0" dirty="0" smtClean="0"/>
              <a:t>The factors that are contributing to slow growth and losses in the NSLP Seamless program vary. Anecdotally, we hear that schools have a difficult time attracting the regular neighborhood kids to come to school sites. Sites that offer programming, such as summer school or summer camp, or are co-located at parks and recreation program tend to do better than sites that only offer a place to get a meal. </a:t>
            </a:r>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CFEC3A6-2FB5-4369-9B0A-089714D60C7D}"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472367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8588" y="1155700"/>
            <a:ext cx="4157662" cy="31178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national statistic from Feeding America indicates that 17% of eligible kids are accessing Summer Meals, and its likely a bit lower in Arizona. Why is that number so low? In</a:t>
            </a:r>
            <a:r>
              <a:rPr lang="en-US" sz="1200" kern="1200" baseline="0" dirty="0" smtClean="0">
                <a:solidFill>
                  <a:schemeClr val="tx1"/>
                </a:solidFill>
                <a:effectLst/>
                <a:latin typeface="+mn-lt"/>
                <a:ea typeface="+mn-ea"/>
                <a:cs typeface="+mn-cs"/>
              </a:rPr>
              <a:t> addition to the reasons I just mentioned, </a:t>
            </a:r>
            <a:r>
              <a:rPr lang="en-US" sz="1200" kern="1200" dirty="0" smtClean="0">
                <a:solidFill>
                  <a:schemeClr val="tx1"/>
                </a:solidFill>
                <a:effectLst/>
                <a:latin typeface="+mn-lt"/>
                <a:ea typeface="+mn-ea"/>
                <a:cs typeface="+mn-cs"/>
              </a:rPr>
              <a:t>kids often don’t have transportation to get to a meal site in the summer. If there’s no educational programming accompanying the meal, the need to remain on-site to eat is challenging and sometimes dangerous, given the heat.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There are a number of bipartisan bills that have been introduced in the House and the Senate to correct this. They would move through</a:t>
            </a:r>
            <a:r>
              <a:rPr lang="en-US" sz="1200" kern="1200" baseline="0" dirty="0" smtClean="0">
                <a:solidFill>
                  <a:schemeClr val="tx1"/>
                </a:solidFill>
                <a:effectLst/>
                <a:latin typeface="+mn-lt"/>
                <a:ea typeface="+mn-ea"/>
                <a:cs typeface="+mn-cs"/>
              </a:rPr>
              <a:t> Congress in CNR.</a:t>
            </a:r>
            <a:endParaRPr lang="en-US" u="sng" baseline="0" dirty="0" smtClean="0"/>
          </a:p>
          <a:p>
            <a:endParaRPr lang="en-US" baseline="0" dirty="0" smtClean="0"/>
          </a:p>
          <a:p>
            <a:r>
              <a:rPr lang="en-US" u="sng" baseline="0" dirty="0" smtClean="0"/>
              <a:t>Several bills address these key areas:</a:t>
            </a:r>
          </a:p>
          <a:p>
            <a:r>
              <a:rPr lang="en-US" baseline="0" dirty="0" smtClean="0"/>
              <a:t>-Summer Meals Act of 2019: Streamlines regulations &amp; reduces area eligibility</a:t>
            </a:r>
          </a:p>
          <a:p>
            <a:r>
              <a:rPr lang="en-US" baseline="0" dirty="0" smtClean="0"/>
              <a:t>	S.1908 (Murkowski, Gillebrand) &amp; H.R.2818 (Young, Larsen)</a:t>
            </a:r>
          </a:p>
          <a:p>
            <a:r>
              <a:rPr lang="en-US" baseline="0" dirty="0" smtClean="0"/>
              <a:t>-Stop Child Summer Hunger Act of 2019: Streamlines regulations &amp; reduces area eligibility &amp; includes Summer EBT </a:t>
            </a:r>
          </a:p>
          <a:p>
            <a:r>
              <a:rPr lang="en-US" baseline="0" dirty="0" smtClean="0"/>
              <a:t>	S.1941 (Murray) &amp; H.R. 3378 (Davis)</a:t>
            </a:r>
          </a:p>
          <a:p>
            <a:r>
              <a:rPr lang="en-US" baseline="0" dirty="0" smtClean="0"/>
              <a:t>-Hunger-Free Summer for Kids Act of 2019: Streamlines regulations &amp; reduces area eligibility &amp; includes Summer EBT &amp; allows for non-congregate meals (including mobile distribution) </a:t>
            </a:r>
          </a:p>
          <a:p>
            <a:r>
              <a:rPr lang="en-US" baseline="0" dirty="0" smtClean="0"/>
              <a:t>	S.1918 (Boozman)</a:t>
            </a:r>
          </a:p>
          <a:p>
            <a:endParaRPr lang="en-US"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sng" baseline="0" dirty="0" smtClean="0"/>
              <a:t>About the photo: </a:t>
            </a:r>
            <a:r>
              <a:rPr lang="en-US" baseline="0" dirty="0" smtClean="0"/>
              <a:t>Rita Chen &amp; daughters, Tempe, Kyrene de los Ninos Summer Meals</a:t>
            </a:r>
          </a:p>
          <a:p>
            <a:endParaRPr lang="en-US" baseline="0" dirty="0" smtClean="0"/>
          </a:p>
        </p:txBody>
      </p:sp>
      <p:sp>
        <p:nvSpPr>
          <p:cNvPr id="4" name="Slide Number Placeholder 3"/>
          <p:cNvSpPr>
            <a:spLocks noGrp="1"/>
          </p:cNvSpPr>
          <p:nvPr>
            <p:ph type="sldNum" sz="quarter" idx="10"/>
          </p:nvPr>
        </p:nvSpPr>
        <p:spPr/>
        <p:txBody>
          <a:bodyPr/>
          <a:lstStyle/>
          <a:p>
            <a:fld id="{9CFEC3A6-2FB5-4369-9B0A-089714D60C7D}"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065275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How</a:t>
            </a:r>
            <a:r>
              <a:rPr lang="en-US" sz="1200" kern="1200" baseline="0" dirty="0" smtClean="0">
                <a:solidFill>
                  <a:schemeClr val="tx1"/>
                </a:solidFill>
                <a:effectLst/>
                <a:latin typeface="+mn-lt"/>
                <a:ea typeface="+mn-ea"/>
                <a:cs typeface="+mn-cs"/>
              </a:rPr>
              <a:t> could the bills I just described help this family? What are existing policies doing for them?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-Allowing them to take the meals off-site means they wouldn’t have to sit and eat in the Arizona summer heat.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-Glendale Elementary does send a school bus to pick up the kids during summer school session, but transportation is limited afterward. Mobile meals and Summer EBT could help with that.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-Although not under CNR jurisdiction,</a:t>
            </a:r>
            <a:r>
              <a:rPr lang="en-US" sz="1200" kern="1200" baseline="0" dirty="0" smtClean="0">
                <a:solidFill>
                  <a:schemeClr val="tx1"/>
                </a:solidFill>
                <a:effectLst/>
                <a:latin typeface="+mn-lt"/>
                <a:ea typeface="+mn-ea"/>
                <a:cs typeface="+mn-cs"/>
              </a:rPr>
              <a:t> increasing the household SNAP benefit—and maybe even helping Mr. Duran learn how to cook through SNAP-Ed!—could go a long way for this family.</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Ethical storytelling is one way that we advocate for stronger nutrition policies. Our storytelling campaign aims to help policymakers and the public understand the reality of hunger and poverty in Arizona. What do policy decision</a:t>
            </a:r>
            <a:r>
              <a:rPr lang="en-US" sz="1200" kern="1200" baseline="0" dirty="0" smtClean="0">
                <a:solidFill>
                  <a:schemeClr val="tx1"/>
                </a:solidFill>
                <a:effectLst/>
                <a:latin typeface="+mn-lt"/>
                <a:ea typeface="+mn-ea"/>
                <a:cs typeface="+mn-cs"/>
              </a:rPr>
              <a:t>s look like for real people? Since August 2018, more than 75 people have shared their stories in 12 counties and all 9 Congressional Districts.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This story and others like it were shared with Senator McSally, who signed on to </a:t>
            </a:r>
            <a:r>
              <a:rPr lang="en-US" baseline="0" dirty="0" smtClean="0"/>
              <a:t>S.1918 (Boozman) as a cosponsor. That bill would expand SFSP through streamlined regulations (with CACFP), reduce area eligibility thresholds, allow for Summer EBT, and allow for non-congregate feeding. We also asked Rep. Lesko to sign on to a similar bill in the House.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u="sng" baseline="0" dirty="0" smtClean="0"/>
              <a:t>About this photo</a:t>
            </a:r>
            <a:endParaRPr lang="en-US" u="non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SFSP sponsor = Glendale Elementary School; bus takes kids to the park.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59FB2772-2705-4E54-99CA-1F75C4A1869C}"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39519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8588" y="1155700"/>
            <a:ext cx="4157662" cy="311785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Most federal nutrition programs are authorized</a:t>
            </a:r>
            <a:r>
              <a:rPr lang="en-US" sz="1200" kern="1200" baseline="0" dirty="0" smtClean="0">
                <a:solidFill>
                  <a:schemeClr val="tx1"/>
                </a:solidFill>
                <a:effectLst/>
                <a:latin typeface="+mn-lt"/>
                <a:ea typeface="+mn-ea"/>
                <a:cs typeface="+mn-cs"/>
              </a:rPr>
              <a:t> and regulated through the federal Farm Bill, which was most recently passed in November 2018. </a:t>
            </a:r>
          </a:p>
          <a:p>
            <a:endParaRPr lang="en-US" sz="1200" u="sng" kern="1200" baseline="0" dirty="0" smtClean="0">
              <a:solidFill>
                <a:schemeClr val="tx1"/>
              </a:solidFill>
              <a:effectLst/>
              <a:latin typeface="+mn-lt"/>
              <a:ea typeface="+mn-ea"/>
              <a:cs typeface="+mn-cs"/>
            </a:endParaRPr>
          </a:p>
          <a:p>
            <a:r>
              <a:rPr lang="en-US" sz="1200" u="none" kern="1200" baseline="0" dirty="0" smtClean="0">
                <a:solidFill>
                  <a:schemeClr val="tx1"/>
                </a:solidFill>
                <a:effectLst/>
                <a:latin typeface="+mn-lt"/>
                <a:ea typeface="+mn-ea"/>
                <a:cs typeface="+mn-cs"/>
              </a:rPr>
              <a:t>This graph shows funding levels for Arizona for these key program, and, as you can see, SNAP is the primary program that helps families facing hunger—with more than $1.1 billion in benefits in Arizona alone. </a:t>
            </a:r>
          </a:p>
          <a:p>
            <a:endParaRPr lang="en-US" sz="1200" u="none" kern="1200" baseline="0" dirty="0" smtClean="0">
              <a:solidFill>
                <a:schemeClr val="tx1"/>
              </a:solidFill>
              <a:effectLst/>
              <a:latin typeface="+mn-lt"/>
              <a:ea typeface="+mn-ea"/>
              <a:cs typeface="+mn-cs"/>
            </a:endParaRPr>
          </a:p>
          <a:p>
            <a:r>
              <a:rPr lang="en-US" sz="1200" u="none" kern="1200" baseline="0" dirty="0" smtClean="0">
                <a:solidFill>
                  <a:schemeClr val="tx1"/>
                </a:solidFill>
                <a:effectLst/>
                <a:latin typeface="+mn-lt"/>
                <a:ea typeface="+mn-ea"/>
                <a:cs typeface="+mn-cs"/>
              </a:rPr>
              <a:t>I won’t go into detail on all of these programs, or we’d be here longer than Congress is in session, but I’ll tell you what each acronym means and what each program does briefly. [Read acronyms, give rundown of program.]</a:t>
            </a:r>
          </a:p>
          <a:p>
            <a:endParaRPr lang="en-US" baseline="0" dirty="0" smtClean="0"/>
          </a:p>
          <a:p>
            <a:r>
              <a:rPr lang="en-US" baseline="0" dirty="0" smtClean="0"/>
              <a:t>The primary programs that AAFB focuses on:</a:t>
            </a:r>
          </a:p>
          <a:p>
            <a:r>
              <a:rPr lang="en-US" baseline="0" dirty="0" smtClean="0"/>
              <a:t>-SNAP: In Aug. 2019, SNAP provided nutrition assistance in the form of EBT to 386,682 families—820k people total, including 371k kids. The average issuance/person/month=$117, which is between $3-$4/day. </a:t>
            </a:r>
          </a:p>
          <a:p>
            <a:r>
              <a:rPr lang="en-US" baseline="0" dirty="0" smtClean="0"/>
              <a:t>-TEFAP: In July 2019, AAFB members distributed more than 134,000 emergency food boxes statewide. Which, given that we distributed more than 200 million pounds of food last year, is not that much.</a:t>
            </a:r>
          </a:p>
          <a:p>
            <a:r>
              <a:rPr lang="en-US" baseline="0" dirty="0" smtClean="0"/>
              <a:t>-CSFP: Senior food boxes fill a critical gap because so few eligible seniors are participating in SNAP. Together with DES, our food banks distributed more than 720,000 CSFP boxes in fy-18.</a:t>
            </a:r>
          </a:p>
          <a:p>
            <a:r>
              <a:rPr lang="en-US" baseline="0" dirty="0" smtClean="0"/>
              <a:t/>
            </a:r>
            <a:br>
              <a:rPr lang="en-US" baseline="0" dirty="0" smtClean="0"/>
            </a:br>
            <a:r>
              <a:rPr lang="en-US" sz="1200" kern="1200" dirty="0" smtClean="0">
                <a:solidFill>
                  <a:schemeClr val="tx1"/>
                </a:solidFill>
                <a:effectLst/>
                <a:latin typeface="+mn-lt"/>
                <a:ea typeface="+mn-ea"/>
                <a:cs typeface="+mn-cs"/>
              </a:rPr>
              <a:t>As you can see from the chart, SNAP is the primary program for people facing hunger. For every meal our food banks can provide—using TEFAP and other donated foods—SNAP can provide up to nine. It’s critical and it works, so we work to protect it.</a:t>
            </a:r>
          </a:p>
          <a:p>
            <a:endParaRPr lang="en-US" sz="1200" kern="1200" baseline="0" dirty="0" smtClean="0">
              <a:solidFill>
                <a:schemeClr val="tx1"/>
              </a:solidFill>
              <a:effectLst/>
              <a:latin typeface="+mn-lt"/>
              <a:ea typeface="+mn-ea"/>
              <a:cs typeface="+mn-cs"/>
            </a:endParaRPr>
          </a:p>
          <a:p>
            <a:r>
              <a:rPr lang="en-US" u="sng" baseline="0" dirty="0" smtClean="0"/>
              <a:t>About graph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-FINI: $974,050 (</a:t>
            </a:r>
            <a:r>
              <a:rPr lang="en-US" dirty="0" smtClean="0">
                <a:hlinkClick r:id="rId3"/>
              </a:rPr>
              <a:t>https://nifa.usda.gov/announcement/usda-invests-21-million-encourage-low-income-families-buy-healthy-food-options</a:t>
            </a:r>
            <a:r>
              <a:rPr lang="en-US" dirty="0" smtClean="0"/>
              <a:t>)</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-TEFAP: Admin $2,555,340 (2019): </a:t>
            </a:r>
            <a:r>
              <a:rPr lang="en-US" dirty="0" smtClean="0">
                <a:hlinkClick r:id="rId4"/>
              </a:rPr>
              <a:t>https://fns-prod.azureedge.net/sites/default/files/resource-files/tefap-funding-memo.pdf</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-CSFP: $1.8 million (2019 actuals), from DES Budget Submittal, Fiscal Year 2021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-SNAP E&amp;T:  $4.9 million (FY2020) from DES state plan</a:t>
            </a:r>
          </a:p>
          <a:p>
            <a:r>
              <a:rPr lang="en-US" baseline="0" dirty="0" smtClean="0"/>
              <a:t>-TEFAP Food $6.02 million (2019) = 2% national total, based on previous years </a:t>
            </a:r>
            <a:r>
              <a:rPr lang="en-US" dirty="0" smtClean="0">
                <a:hlinkClick r:id="rId5"/>
              </a:rPr>
              <a:t>https://www.fns.usda.gov/tefap/tefap-funding-memo</a:t>
            </a:r>
            <a:endParaRPr lang="en-US" dirty="0" smtClean="0"/>
          </a:p>
          <a:p>
            <a:endParaRPr lang="en-US" baseline="0" dirty="0" smtClean="0"/>
          </a:p>
          <a:p>
            <a:r>
              <a:rPr lang="en-US" dirty="0" smtClean="0">
                <a:solidFill>
                  <a:schemeClr val="bg2"/>
                </a:solidFill>
              </a:rPr>
              <a:t>-FDPIR</a:t>
            </a:r>
            <a:r>
              <a:rPr lang="en-US" baseline="0" dirty="0" smtClean="0">
                <a:solidFill>
                  <a:schemeClr val="bg2"/>
                </a:solidFill>
              </a:rPr>
              <a:t> Food: $12.3 million / $103 million (2017) (11,000 participants in AZ in 2017)</a:t>
            </a:r>
          </a:p>
          <a:p>
            <a:endParaRPr lang="en-US" baseline="0" dirty="0" smtClean="0">
              <a:solidFill>
                <a:schemeClr val="bg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-SNAP Ed: $12.6 billion, based on FFY 2019 actuals: </a:t>
            </a:r>
            <a:r>
              <a:rPr lang="en-US" dirty="0" smtClean="0">
                <a:hlinkClick r:id="rId6"/>
              </a:rPr>
              <a:t>https://snaped.fns.usda.gov/sites/default/files/documents/FY2019SNAP-EdFinalAllocation_3.pdf</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-SNAP benefits: $1.1 billion year, </a:t>
            </a:r>
          </a:p>
        </p:txBody>
      </p:sp>
      <p:sp>
        <p:nvSpPr>
          <p:cNvPr id="4" name="Slide Number Placeholder 3"/>
          <p:cNvSpPr>
            <a:spLocks noGrp="1"/>
          </p:cNvSpPr>
          <p:nvPr>
            <p:ph type="sldNum" sz="quarter" idx="10"/>
          </p:nvPr>
        </p:nvSpPr>
        <p:spPr/>
        <p:txBody>
          <a:bodyPr/>
          <a:lstStyle/>
          <a:p>
            <a:fld id="{9CFEC3A6-2FB5-4369-9B0A-089714D60C7D}"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762492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Data from August 2019 DES Statistical</a:t>
            </a:r>
            <a:r>
              <a:rPr lang="en-US" baseline="0" dirty="0" smtClean="0"/>
              <a:t> bulletin</a:t>
            </a:r>
            <a:endParaRPr lang="en-US" dirty="0" smtClean="0"/>
          </a:p>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14</a:t>
            </a:fld>
            <a:endParaRPr lang="en-US" dirty="0"/>
          </a:p>
        </p:txBody>
      </p:sp>
    </p:spTree>
    <p:extLst>
      <p:ext uri="{BB962C8B-B14F-4D97-AF65-F5344CB8AC3E}">
        <p14:creationId xmlns:p14="http://schemas.microsoft.com/office/powerpoint/2010/main" val="1780604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SNAP provides important nutritional support for low-wage working families, low-income seniors and people with disabilities living on fixed incomes, and other individuals and households with low incomes. More than two-thirds of SNAP participants are in families with children; a third are in households with seniors or people with disabilities. After unemployment insurance, it is the most responsive federal program providing additional assistance during economic downturns.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federal government pays the full cost of SNAP benefits and splits the cost of administering the program with the states, which operate the program.</a:t>
            </a:r>
          </a:p>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15</a:t>
            </a:fld>
            <a:endParaRPr lang="en-US" dirty="0"/>
          </a:p>
        </p:txBody>
      </p:sp>
    </p:spTree>
    <p:extLst>
      <p:ext uri="{BB962C8B-B14F-4D97-AF65-F5344CB8AC3E}">
        <p14:creationId xmlns:p14="http://schemas.microsoft.com/office/powerpoint/2010/main" val="246146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Older adults are the fastest growing food insecure population in the United States. Since 2007, the number of seniors facing hunger has increased by 65%. And this is a critical factor when it comes to seniors and health. Food insecure seniors are 50% more likely to be diabetic, 14% more likely to have high blood pressure, and nearly 60% more likely to have congestive heart failure or have experienced a heart attack. And older adults who are food insecure are 60% more likely to experience depression.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In AZ, about 87,000 seniors receive SNAP each month—but another 180,000+ are eligible and not participating. Why that gap? Lack of awareness? Difficulty applying? Stigma? Extremely low household minimum benefit?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Through research and administrative advocacy, we’re looking into it and trying to address.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DES began the process of applying for a waiver from the federal government to offer a simplified SNAP application for seniors and opt for a standard medical deduction—which is where a lot of seniors spend their income. In July 2019, they were conducting an impact analysis of how these changes would affect workflow and budget, so stay tuned.</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59FB2772-2705-4E54-99CA-1F75C4A1869C}"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638657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Hopefully, I’ve made this case already. But, if not, let’s talk</a:t>
            </a:r>
            <a:r>
              <a:rPr lang="en-US" baseline="0" dirty="0" smtClean="0"/>
              <a:t> about the direct impact these policies have on your work—and your employment. Remember the federal government shutdown…?</a:t>
            </a:r>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17</a:t>
            </a:fld>
            <a:endParaRPr lang="en-US" dirty="0"/>
          </a:p>
        </p:txBody>
      </p:sp>
    </p:spTree>
    <p:extLst>
      <p:ext uri="{BB962C8B-B14F-4D97-AF65-F5344CB8AC3E}">
        <p14:creationId xmlns:p14="http://schemas.microsoft.com/office/powerpoint/2010/main" val="793884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 policy deals with “wicked problems” and analyzes the decisions that government and communities make.</a:t>
            </a:r>
          </a:p>
          <a:p>
            <a:pPr lvl="2"/>
            <a:r>
              <a:rPr lang="en-US" dirty="0" smtClean="0"/>
              <a:t>Why persistence of poverty in the wealthiest country in the world?</a:t>
            </a:r>
          </a:p>
          <a:p>
            <a:pPr lvl="2"/>
            <a:r>
              <a:rPr lang="en-US" dirty="0" smtClean="0"/>
              <a:t>Why do we continue to have racism, sexism, </a:t>
            </a:r>
            <a:r>
              <a:rPr lang="en-US" dirty="0" smtClean="0"/>
              <a:t>etc. </a:t>
            </a:r>
            <a:r>
              <a:rPr lang="en-US" dirty="0" smtClean="0"/>
              <a:t>despite efforts to address them?</a:t>
            </a:r>
          </a:p>
          <a:p>
            <a:pPr lvl="2"/>
            <a:r>
              <a:rPr lang="en-US" dirty="0" smtClean="0"/>
              <a:t>How do we create a fair and equitable society?</a:t>
            </a:r>
          </a:p>
          <a:p>
            <a:pPr lvl="2"/>
            <a:r>
              <a:rPr lang="en-US" dirty="0" smtClean="0"/>
              <a:t>Why are some drugs legal and others illegal?</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18</a:t>
            </a:fld>
            <a:endParaRPr lang="en-US" dirty="0"/>
          </a:p>
        </p:txBody>
      </p:sp>
    </p:spTree>
    <p:extLst>
      <p:ext uri="{BB962C8B-B14F-4D97-AF65-F5344CB8AC3E}">
        <p14:creationId xmlns:p14="http://schemas.microsoft.com/office/powerpoint/2010/main" val="760992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19</a:t>
            </a:fld>
            <a:endParaRPr lang="en-US" dirty="0"/>
          </a:p>
        </p:txBody>
      </p:sp>
    </p:spTree>
    <p:extLst>
      <p:ext uri="{BB962C8B-B14F-4D97-AF65-F5344CB8AC3E}">
        <p14:creationId xmlns:p14="http://schemas.microsoft.com/office/powerpoint/2010/main" val="3494036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a:t>
            </a:r>
          </a:p>
          <a:p>
            <a:r>
              <a:rPr lang="en-US" dirty="0" smtClean="0"/>
              <a:t>Two</a:t>
            </a:r>
            <a:r>
              <a:rPr lang="en-US" baseline="0" dirty="0" smtClean="0"/>
              <a:t> As in our name</a:t>
            </a:r>
          </a:p>
          <a:p>
            <a:r>
              <a:rPr lang="en-US" baseline="0" dirty="0" smtClean="0"/>
              <a:t>Not really an Association</a:t>
            </a:r>
          </a:p>
          <a:p>
            <a:r>
              <a:rPr lang="en-US" baseline="0" dirty="0" smtClean="0"/>
              <a:t>Opportunity to be more inclusive, add partners to our work to end hunger</a:t>
            </a:r>
          </a:p>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2</a:t>
            </a:fld>
            <a:endParaRPr lang="en-US" dirty="0"/>
          </a:p>
        </p:txBody>
      </p:sp>
    </p:spTree>
    <p:extLst>
      <p:ext uri="{BB962C8B-B14F-4D97-AF65-F5344CB8AC3E}">
        <p14:creationId xmlns:p14="http://schemas.microsoft.com/office/powerpoint/2010/main" val="34200088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697" cy="456889"/>
          </a:xfrm>
          <a:prstGeom prst="rect">
            <a:avLst/>
          </a:prstGeom>
        </p:spPr>
        <p:txBody>
          <a:bodyPr lIns="89582" tIns="44791" rIns="89582" bIns="44791"/>
          <a:lstStyle/>
          <a:p>
            <a:r>
              <a:rPr lang="en-US" dirty="0" smtClean="0"/>
              <a:t>CMF STAFF COPY</a:t>
            </a:r>
            <a:endParaRPr lang="en-US" dirty="0"/>
          </a:p>
        </p:txBody>
      </p:sp>
    </p:spTree>
    <p:extLst>
      <p:ext uri="{BB962C8B-B14F-4D97-AF65-F5344CB8AC3E}">
        <p14:creationId xmlns:p14="http://schemas.microsoft.com/office/powerpoint/2010/main" val="3738384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Clockwise</a:t>
            </a:r>
          </a:p>
          <a:p>
            <a:r>
              <a:rPr lang="en-US" dirty="0" smtClean="0"/>
              <a:t>-Playbook</a:t>
            </a:r>
            <a:r>
              <a:rPr lang="en-US" baseline="0" dirty="0" smtClean="0"/>
              <a:t> = research/education</a:t>
            </a:r>
          </a:p>
          <a:p>
            <a:r>
              <a:rPr lang="en-US" baseline="0" dirty="0" smtClean="0"/>
              <a:t>-Public charge comments (social media)</a:t>
            </a:r>
          </a:p>
          <a:p>
            <a:r>
              <a:rPr lang="en-US" baseline="0" dirty="0" smtClean="0"/>
              <a:t>-Food Bank Day at the Capitol</a:t>
            </a:r>
          </a:p>
          <a:p>
            <a:r>
              <a:rPr lang="en-US" baseline="0" dirty="0" smtClean="0"/>
              <a:t>-Meetings with candidates</a:t>
            </a:r>
          </a:p>
          <a:p>
            <a:r>
              <a:rPr lang="en-US" baseline="0" dirty="0" smtClean="0"/>
              <a:t>-Media interviews and op/eds</a:t>
            </a:r>
          </a:p>
          <a:p>
            <a:r>
              <a:rPr lang="en-US" baseline="0" dirty="0" smtClean="0"/>
              <a:t>-Fact sheets</a:t>
            </a:r>
          </a:p>
        </p:txBody>
      </p:sp>
      <p:sp>
        <p:nvSpPr>
          <p:cNvPr id="4" name="Header Placeholder 3"/>
          <p:cNvSpPr>
            <a:spLocks noGrp="1"/>
          </p:cNvSpPr>
          <p:nvPr>
            <p:ph type="hdr" sz="quarter" idx="10"/>
          </p:nvPr>
        </p:nvSpPr>
        <p:spPr>
          <a:xfrm>
            <a:off x="0" y="0"/>
            <a:ext cx="2971697" cy="456889"/>
          </a:xfrm>
          <a:prstGeom prst="rect">
            <a:avLst/>
          </a:prstGeom>
        </p:spPr>
        <p:txBody>
          <a:bodyPr lIns="89582" tIns="44791" rIns="89582" bIns="44791"/>
          <a:lstStyle/>
          <a:p>
            <a:r>
              <a:rPr lang="en-US" dirty="0" smtClean="0"/>
              <a:t>CMF STAFF COPY</a:t>
            </a:r>
            <a:endParaRPr lang="en-US" dirty="0"/>
          </a:p>
        </p:txBody>
      </p:sp>
    </p:spTree>
    <p:extLst>
      <p:ext uri="{BB962C8B-B14F-4D97-AF65-F5344CB8AC3E}">
        <p14:creationId xmlns:p14="http://schemas.microsoft.com/office/powerpoint/2010/main" val="3533056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what can you do?</a:t>
            </a:r>
          </a:p>
          <a:p>
            <a:r>
              <a:rPr lang="en-US" dirty="0" smtClean="0">
                <a:latin typeface="Calibri" panose="020F0502020204030204" pitchFamily="34" charset="0"/>
                <a:ea typeface="Calibri" panose="020F0502020204030204" pitchFamily="34" charset="0"/>
              </a:rPr>
              <a:t>Advocacy Do’s</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Register to Vote and then DO IT!!</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Contribute to political parties or campaigns</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Attend rallies or fundraisers</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Be members of political parties or clubs</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Sign nominating petitions</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Campaign for/against initiatives or referendums</a:t>
            </a:r>
          </a:p>
          <a:p>
            <a:pPr marL="342900" marR="0" lvl="0" indent="-342900">
              <a:spcBef>
                <a:spcPts val="0"/>
              </a:spcBef>
              <a:spcAft>
                <a:spcPts val="0"/>
              </a:spcAft>
              <a:buFont typeface="Symbol" panose="05050102010706020507" pitchFamily="18" charset="2"/>
              <a:buChar char=""/>
            </a:pPr>
            <a:r>
              <a:rPr lang="en-US" dirty="0" smtClean="0">
                <a:latin typeface="Calibri" panose="020F0502020204030204" pitchFamily="34" charset="0"/>
                <a:ea typeface="Calibri" panose="020F0502020204030204" pitchFamily="34" charset="0"/>
              </a:rPr>
              <a:t>Follow, like or comment on the social media pages of a candidate or political party</a:t>
            </a:r>
          </a:p>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22</a:t>
            </a:fld>
            <a:endParaRPr lang="en-US" dirty="0"/>
          </a:p>
        </p:txBody>
      </p:sp>
    </p:spTree>
    <p:extLst>
      <p:ext uri="{BB962C8B-B14F-4D97-AF65-F5344CB8AC3E}">
        <p14:creationId xmlns:p14="http://schemas.microsoft.com/office/powerpoint/2010/main" val="27852096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24</a:t>
            </a:fld>
            <a:endParaRPr lang="en-US" dirty="0"/>
          </a:p>
        </p:txBody>
      </p:sp>
    </p:spTree>
    <p:extLst>
      <p:ext uri="{BB962C8B-B14F-4D97-AF65-F5344CB8AC3E}">
        <p14:creationId xmlns:p14="http://schemas.microsoft.com/office/powerpoint/2010/main" val="3641171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8588" y="1155700"/>
            <a:ext cx="4157662" cy="3117850"/>
          </a:xfrm>
        </p:spPr>
      </p:sp>
      <p:sp>
        <p:nvSpPr>
          <p:cNvPr id="3" name="Notes Placeholder 2"/>
          <p:cNvSpPr>
            <a:spLocks noGrp="1"/>
          </p:cNvSpPr>
          <p:nvPr>
            <p:ph type="body" idx="1"/>
          </p:nvPr>
        </p:nvSpPr>
        <p:spPr/>
        <p:txBody>
          <a:bodyPr/>
          <a:lstStyle/>
          <a:p>
            <a:pPr>
              <a:buClr>
                <a:srgbClr val="479BB9"/>
              </a:buClr>
            </a:pPr>
            <a:r>
              <a:rPr lang="en-US" dirty="0" smtClean="0"/>
              <a:t>AAFB services 5 member food banks that distribute to nearly 1,000 sites,</a:t>
            </a:r>
          </a:p>
          <a:p>
            <a:pPr>
              <a:buClr>
                <a:srgbClr val="479BB9"/>
              </a:buClr>
            </a:pPr>
            <a:r>
              <a:rPr lang="en-US" dirty="0" smtClean="0"/>
              <a:t>AAFB Goals</a:t>
            </a:r>
          </a:p>
          <a:p>
            <a:pPr lvl="1">
              <a:buClr>
                <a:srgbClr val="479BB9"/>
              </a:buClr>
            </a:pPr>
            <a:r>
              <a:rPr lang="en-US" dirty="0" smtClean="0"/>
              <a:t>Ensure healthy and nutritious food is equitably distributed</a:t>
            </a:r>
          </a:p>
          <a:p>
            <a:pPr lvl="1">
              <a:buClr>
                <a:srgbClr val="479BB9"/>
              </a:buClr>
            </a:pPr>
            <a:r>
              <a:rPr lang="en-US" dirty="0" smtClean="0"/>
              <a:t>Increase access to food banks and child nutrition programs</a:t>
            </a:r>
          </a:p>
          <a:p>
            <a:pPr lvl="1">
              <a:buClr>
                <a:srgbClr val="479BB9"/>
              </a:buClr>
            </a:pPr>
            <a:r>
              <a:rPr lang="en-US" dirty="0" smtClean="0"/>
              <a:t>Increase hunger awareness</a:t>
            </a:r>
          </a:p>
          <a:p>
            <a:pPr>
              <a:buClr>
                <a:srgbClr val="479BB9"/>
              </a:buClr>
            </a:pPr>
            <a:r>
              <a:rPr lang="en-US" dirty="0" smtClean="0"/>
              <a:t>Collaborate with partners, including schools and nutrition directors</a:t>
            </a:r>
          </a:p>
          <a:p>
            <a:endParaRPr lang="en-US" dirty="0" smtClean="0"/>
          </a:p>
          <a:p>
            <a:endParaRPr lang="en-US" dirty="0" smtClean="0"/>
          </a:p>
          <a:p>
            <a:r>
              <a:rPr lang="en-US" baseline="0" dirty="0" smtClean="0"/>
              <a:t>Last year, AAFB’s members and partners…</a:t>
            </a:r>
          </a:p>
          <a:p>
            <a:pPr marL="171450" indent="-171450">
              <a:buFont typeface="Arial" panose="020B0604020202020204" pitchFamily="34" charset="0"/>
              <a:buChar char="•"/>
            </a:pPr>
            <a:r>
              <a:rPr lang="en-US" baseline="0" dirty="0" smtClean="0"/>
              <a:t>served about 450,000 people each month. </a:t>
            </a:r>
          </a:p>
          <a:p>
            <a:pPr marL="171450" indent="-171450">
              <a:buFont typeface="Arial" panose="020B0604020202020204" pitchFamily="34" charset="0"/>
              <a:buChar char="•"/>
            </a:pPr>
            <a:r>
              <a:rPr lang="en-US" baseline="0" dirty="0" smtClean="0"/>
              <a:t>received nearly 200 million pounds of food. About 80% of that is donated, 4% is purchased and 17% is fed commodities. Of donated product, about 50% is produce, 4% is food drives, 30% is retail partnerships and 21% is misc.</a:t>
            </a:r>
          </a:p>
          <a:p>
            <a:pPr lvl="1">
              <a:buClr>
                <a:srgbClr val="479BB9"/>
              </a:buClr>
              <a:buFont typeface="Arial" panose="020B0604020202020204" pitchFamily="34" charset="0"/>
              <a:buNone/>
            </a:pPr>
            <a:endParaRPr lang="en-US" sz="3200" dirty="0" smtClean="0"/>
          </a:p>
          <a:p>
            <a:r>
              <a:rPr lang="en-US" baseline="0" dirty="0" smtClean="0"/>
              <a:t>But, emergency food and charitable giving cannot end hunger alone. </a:t>
            </a:r>
            <a:endParaRPr lang="en-US" dirty="0"/>
          </a:p>
        </p:txBody>
      </p:sp>
      <p:sp>
        <p:nvSpPr>
          <p:cNvPr id="4" name="Slide Number Placeholder 3"/>
          <p:cNvSpPr>
            <a:spLocks noGrp="1"/>
          </p:cNvSpPr>
          <p:nvPr>
            <p:ph type="sldNum" sz="quarter" idx="10"/>
          </p:nvPr>
        </p:nvSpPr>
        <p:spPr/>
        <p:txBody>
          <a:bodyPr/>
          <a:lstStyle/>
          <a:p>
            <a:fld id="{9CFEC3A6-2FB5-4369-9B0A-089714D60C7D}"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079557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baseline="0" dirty="0" smtClean="0">
                <a:solidFill>
                  <a:schemeClr val="tx1"/>
                </a:solidFill>
                <a:effectLst/>
                <a:latin typeface="+mn-lt"/>
                <a:ea typeface="+mn-ea"/>
                <a:cs typeface="+mn-cs"/>
              </a:rPr>
              <a:t>-Our network works together with government, schools, </a:t>
            </a:r>
            <a:r>
              <a:rPr lang="en-US" sz="1200" kern="1200" dirty="0" smtClean="0">
                <a:solidFill>
                  <a:schemeClr val="tx1"/>
                </a:solidFill>
                <a:effectLst/>
                <a:latin typeface="+mn-lt"/>
                <a:ea typeface="+mn-ea"/>
                <a:cs typeface="+mn-cs"/>
              </a:rPr>
              <a:t>community, business, faith</a:t>
            </a:r>
            <a:r>
              <a:rPr lang="en-US" sz="1200" kern="1200" baseline="0" dirty="0" smtClean="0">
                <a:solidFill>
                  <a:schemeClr val="tx1"/>
                </a:solidFill>
                <a:effectLst/>
                <a:latin typeface="+mn-lt"/>
                <a:ea typeface="+mn-ea"/>
                <a:cs typeface="+mn-cs"/>
              </a:rPr>
              <a:t> groups,</a:t>
            </a:r>
            <a:r>
              <a:rPr lang="en-US" sz="1200" kern="1200" dirty="0" smtClean="0">
                <a:solidFill>
                  <a:schemeClr val="tx1"/>
                </a:solidFill>
                <a:effectLst/>
                <a:latin typeface="+mn-lt"/>
                <a:ea typeface="+mn-ea"/>
                <a:cs typeface="+mn-cs"/>
              </a:rPr>
              <a:t> and individuals…</a:t>
            </a:r>
          </a:p>
          <a:p>
            <a:pPr lvl="1"/>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Federal nutrition programs are key tools in the effort to end hunger—as each of you knows, being involved in SNAP-Ed, WIC, school meals, or some other program.</a:t>
            </a:r>
          </a:p>
          <a:p>
            <a:pPr lvl="1"/>
            <a:r>
              <a:rPr lang="en-US" sz="1200" kern="1200" baseline="0" dirty="0" smtClean="0">
                <a:solidFill>
                  <a:schemeClr val="tx1"/>
                </a:solidFill>
                <a:effectLst/>
                <a:latin typeface="+mn-lt"/>
                <a:ea typeface="+mn-ea"/>
                <a:cs typeface="+mn-cs"/>
              </a:rPr>
              <a:t>-These programs all derive from various food policies. </a:t>
            </a:r>
            <a:endParaRPr lang="en-US" sz="1200" kern="1200" dirty="0" smtClean="0">
              <a:solidFill>
                <a:schemeClr val="tx1"/>
              </a:solidFill>
              <a:effectLst/>
              <a:latin typeface="+mn-lt"/>
              <a:ea typeface="+mn-ea"/>
              <a:cs typeface="+mn-cs"/>
            </a:endParaRPr>
          </a:p>
          <a:p>
            <a:pPr lvl="1"/>
            <a:endParaRPr lang="en-US" sz="1200" kern="1200" dirty="0" smtClean="0">
              <a:solidFill>
                <a:schemeClr val="tx1"/>
              </a:solidFill>
              <a:effectLst/>
              <a:latin typeface="+mn-lt"/>
              <a:ea typeface="+mn-ea"/>
              <a:cs typeface="+mn-cs"/>
            </a:endParaRPr>
          </a:p>
          <a:p>
            <a:pPr lvl="1"/>
            <a:endParaRPr lang="en-US" sz="1200" kern="1200" dirty="0" smtClean="0">
              <a:solidFill>
                <a:schemeClr val="tx1"/>
              </a:solidFill>
              <a:effectLst/>
              <a:latin typeface="+mn-lt"/>
              <a:ea typeface="+mn-ea"/>
              <a:cs typeface="+mn-cs"/>
            </a:endParaRPr>
          </a:p>
          <a:p>
            <a:pPr lvl="1"/>
            <a:endParaRPr lang="en-US" sz="1200" kern="1200" dirty="0" smtClean="0">
              <a:solidFill>
                <a:schemeClr val="tx1"/>
              </a:solidFill>
              <a:effectLst/>
              <a:latin typeface="+mn-lt"/>
              <a:ea typeface="+mn-ea"/>
              <a:cs typeface="+mn-cs"/>
            </a:endParaRPr>
          </a:p>
          <a:p>
            <a:pPr lvl="1"/>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4</a:t>
            </a:fld>
            <a:endParaRPr lang="en-US" dirty="0"/>
          </a:p>
        </p:txBody>
      </p:sp>
    </p:spTree>
    <p:extLst>
      <p:ext uri="{BB962C8B-B14F-4D97-AF65-F5344CB8AC3E}">
        <p14:creationId xmlns:p14="http://schemas.microsoft.com/office/powerpoint/2010/main" val="397163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“Food policy” probably sounds pretty obvious</a:t>
            </a:r>
            <a:r>
              <a:rPr lang="en-US" baseline="0" dirty="0" smtClean="0"/>
              <a:t> to this crowd. And, potentially, pretty boring. After all, who wants to talk about legislation and regulations when there is so much ACTION to be taken to end hunger and its root causes.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smtClean="0">
                <a:solidFill>
                  <a:schemeClr val="tx1"/>
                </a:solidFill>
                <a:effectLst/>
                <a:latin typeface="+mn-lt"/>
                <a:ea typeface="+mn-ea"/>
                <a:cs typeface="+mn-cs"/>
              </a:rPr>
              <a:t>There are few issues more important than ensuring that everyone has adequate food. That’s what</a:t>
            </a:r>
            <a:r>
              <a:rPr lang="en-US" sz="1200" b="0" i="0" kern="1200" baseline="0" dirty="0" smtClean="0">
                <a:solidFill>
                  <a:schemeClr val="tx1"/>
                </a:solidFill>
                <a:effectLst/>
                <a:latin typeface="+mn-lt"/>
                <a:ea typeface="+mn-ea"/>
                <a:cs typeface="+mn-cs"/>
              </a:rPr>
              <a:t> food policy does—or aims to do. It covers everything from farming to food assistance, from food safety to international trade. And the stakes are high. Alfred Henry Lewis coined the phrase that has been repeated </a:t>
            </a:r>
            <a:r>
              <a:rPr lang="en-US" sz="1200" b="0" i="0" kern="1200" baseline="0" dirty="0" smtClean="0">
                <a:solidFill>
                  <a:schemeClr val="tx1"/>
                </a:solidFill>
                <a:effectLst/>
                <a:latin typeface="+mn-lt"/>
                <a:ea typeface="+mn-ea"/>
                <a:cs typeface="+mn-cs"/>
              </a:rPr>
              <a:t>throughout </a:t>
            </a:r>
            <a:r>
              <a:rPr lang="en-US" sz="1200" b="0" i="0" kern="1200" baseline="0" dirty="0" smtClean="0">
                <a:solidFill>
                  <a:schemeClr val="tx1"/>
                </a:solidFill>
                <a:effectLst/>
                <a:latin typeface="+mn-lt"/>
                <a:ea typeface="+mn-ea"/>
                <a:cs typeface="+mn-cs"/>
              </a:rPr>
              <a:t>the years that man is only 9 meals from revolution/anarchy.</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baseline="0" dirty="0" smtClean="0">
                <a:solidFill>
                  <a:schemeClr val="tx1"/>
                </a:solidFill>
                <a:effectLst/>
                <a:latin typeface="+mn-lt"/>
                <a:ea typeface="+mn-ea"/>
                <a:cs typeface="+mn-cs"/>
              </a:rPr>
              <a:t>That’s why, as a statewide anti-hunger organization, we focus on </a:t>
            </a:r>
            <a:r>
              <a:rPr lang="en-US" sz="1200" b="0" i="0" kern="1200" dirty="0" smtClean="0">
                <a:solidFill>
                  <a:schemeClr val="tx1"/>
                </a:solidFill>
                <a:effectLst/>
                <a:latin typeface="+mn-lt"/>
                <a:ea typeface="+mn-ea"/>
                <a:cs typeface="+mn-cs"/>
              </a:rPr>
              <a:t>food policy. </a:t>
            </a: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I know it’s before 9am at the beginning of a two-day conference, so I’m going to do my best to get you energized about food policy. Or, at the very least, convince you that understanding it and informing the people who shape it is critical to the work that you do, that we all do, to ensure that no one in Arizona goes to bed hungry.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5</a:t>
            </a:fld>
            <a:endParaRPr lang="en-US" dirty="0"/>
          </a:p>
        </p:txBody>
      </p:sp>
    </p:spTree>
    <p:extLst>
      <p:ext uri="{BB962C8B-B14F-4D97-AF65-F5344CB8AC3E}">
        <p14:creationId xmlns:p14="http://schemas.microsoft.com/office/powerpoint/2010/main" val="200794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To set the stage,</a:t>
            </a:r>
            <a:r>
              <a:rPr lang="en-US" baseline="0" dirty="0" smtClean="0"/>
              <a:t> let’s look at the latest data on food security. Which, I’m happy to report, is improving. </a:t>
            </a: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According</a:t>
            </a:r>
            <a:r>
              <a:rPr lang="en-US" baseline="0" dirty="0" smtClean="0"/>
              <a:t> to Feeding America’s Map the Meal Gap and the USDA, food insecurity is declining. The 2019 Map the Meal Gap (using 2017 data) </a:t>
            </a:r>
            <a:r>
              <a:rPr lang="en-US" dirty="0" smtClean="0"/>
              <a:t>shows a decline in…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--Food insecurity overall:</a:t>
            </a:r>
            <a:r>
              <a:rPr lang="en-US" baseline="0" dirty="0" smtClean="0"/>
              <a:t> nationally (12.5%), Arizona (14%)</a:t>
            </a: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--Child food insecurity: nationally (17%),</a:t>
            </a:r>
            <a:r>
              <a:rPr lang="en-US" baseline="0" dirty="0" smtClean="0"/>
              <a:t> </a:t>
            </a:r>
            <a:r>
              <a:rPr lang="en-US" dirty="0" smtClean="0"/>
              <a:t>Arizona (21%)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dirty="0" smtClean="0"/>
              <a:t>Despite</a:t>
            </a:r>
            <a:r>
              <a:rPr lang="en-US" baseline="0" dirty="0" smtClean="0"/>
              <a:t> these improvements, nearly </a:t>
            </a:r>
            <a:r>
              <a:rPr lang="en-US" dirty="0" smtClean="0"/>
              <a:t>1 in 4 kids and more than 1 in 6 adults in Arizona are</a:t>
            </a:r>
            <a:r>
              <a:rPr lang="en-US" baseline="0" dirty="0" smtClean="0"/>
              <a:t> at risk of hunger</a:t>
            </a:r>
            <a:r>
              <a:rPr lang="en-US" dirty="0" smtClean="0"/>
              <a:t>.</a:t>
            </a:r>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Arizona has the 8</a:t>
            </a:r>
            <a:r>
              <a:rPr lang="en-US" baseline="30000" dirty="0" smtClean="0"/>
              <a:t>th</a:t>
            </a:r>
            <a:r>
              <a:rPr lang="en-US" dirty="0" smtClean="0"/>
              <a:t> highest rate of child food</a:t>
            </a:r>
            <a:r>
              <a:rPr lang="en-US" baseline="0" dirty="0" smtClean="0"/>
              <a:t> insecurity nationally, and </a:t>
            </a:r>
            <a:r>
              <a:rPr lang="en-US" dirty="0" smtClean="0"/>
              <a:t>Apache</a:t>
            </a:r>
            <a:r>
              <a:rPr lang="en-US" baseline="0" dirty="0" smtClean="0"/>
              <a:t> County </a:t>
            </a:r>
            <a:r>
              <a:rPr lang="en-US" dirty="0" smtClean="0"/>
              <a:t>has one of the highest rates of child food insecurity in the country, at nearly 35%.</a:t>
            </a:r>
          </a:p>
        </p:txBody>
      </p:sp>
      <p:sp>
        <p:nvSpPr>
          <p:cNvPr id="4" name="Slide Number Placeholder 3"/>
          <p:cNvSpPr>
            <a:spLocks noGrp="1"/>
          </p:cNvSpPr>
          <p:nvPr>
            <p:ph type="sldNum" sz="quarter" idx="10"/>
          </p:nvPr>
        </p:nvSpPr>
        <p:spPr/>
        <p:txBody>
          <a:bodyPr/>
          <a:lstStyle/>
          <a:p>
            <a:fld id="{59FB2772-2705-4E54-99CA-1F75C4A1869C}" type="slidenum">
              <a:rPr lang="en-US" smtClean="0"/>
              <a:t>6</a:t>
            </a:fld>
            <a:endParaRPr lang="en-US" dirty="0"/>
          </a:p>
        </p:txBody>
      </p:sp>
    </p:spTree>
    <p:extLst>
      <p:ext uri="{BB962C8B-B14F-4D97-AF65-F5344CB8AC3E}">
        <p14:creationId xmlns:p14="http://schemas.microsoft.com/office/powerpoint/2010/main" val="2708930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smtClean="0"/>
              <a:t>The</a:t>
            </a:r>
            <a:r>
              <a:rPr lang="en-US" baseline="0" dirty="0" smtClean="0"/>
              <a:t> most obvious root cause of hunger is poverty. Latest data from the Census Bureau shows a decline here too, which we’d expect given that the economy improved and unemployment dropped.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While our poverty rate is higher than the national average, Arizona was one of only 14 states that saw its poverty rate decline between 2017 and 2018—and for the fourth consecutive year.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But we know that not everyone is benefitting from economic growth. In 2018, 1.3 million Arizonans still lived below 125% FPL—which, in 2018, was $25,975/year for a family of 3.</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But </a:t>
            </a:r>
            <a:r>
              <a:rPr lang="en-US" sz="1200" b="1" i="0" kern="1200" cap="all" dirty="0" smtClean="0">
                <a:solidFill>
                  <a:schemeClr val="tx1"/>
                </a:solidFill>
                <a:effectLst/>
                <a:latin typeface="+mn-lt"/>
                <a:ea typeface="+mn-ea"/>
                <a:cs typeface="+mn-cs"/>
              </a:rPr>
              <a:t>AS INEQUALITY RISES, 30 PERCENT OF AMERICANS LIVE CLOSE TO THE EDGE AND HUGE PROPORTIONS OF MINORITIES AND YOUNG CHILDREN ARE POOR</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p:txBody>
      </p:sp>
      <p:sp>
        <p:nvSpPr>
          <p:cNvPr id="4" name="Slide Number Placeholder 3"/>
          <p:cNvSpPr>
            <a:spLocks noGrp="1"/>
          </p:cNvSpPr>
          <p:nvPr>
            <p:ph type="sldNum" sz="quarter" idx="10"/>
          </p:nvPr>
        </p:nvSpPr>
        <p:spPr/>
        <p:txBody>
          <a:bodyPr/>
          <a:lstStyle/>
          <a:p>
            <a:fld id="{59FB2772-2705-4E54-99CA-1F75C4A1869C}" type="slidenum">
              <a:rPr lang="en-US" smtClean="0"/>
              <a:t>7</a:t>
            </a:fld>
            <a:endParaRPr lang="en-US" dirty="0"/>
          </a:p>
        </p:txBody>
      </p:sp>
    </p:spTree>
    <p:extLst>
      <p:ext uri="{BB962C8B-B14F-4D97-AF65-F5344CB8AC3E}">
        <p14:creationId xmlns:p14="http://schemas.microsoft.com/office/powerpoint/2010/main" val="2510223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some of the key nutrition</a:t>
            </a:r>
            <a:r>
              <a:rPr lang="en-US" baseline="0" dirty="0" smtClean="0"/>
              <a:t> programs we all work with every day to address hunger, grouped by the particular federal policy they’re outlined and authorized through. Now you know you work with government if you can remember or name all of these programs since I have only used acronyms.</a:t>
            </a:r>
          </a:p>
          <a:p>
            <a:endParaRPr lang="en-US" baseline="0" dirty="0" smtClean="0"/>
          </a:p>
          <a:p>
            <a:r>
              <a:rPr lang="en-US" baseline="0" dirty="0" smtClean="0"/>
              <a:t>As briefly as possible, I’m going to drill down into one particular program on each side, to show you policy impacts the people you serve. </a:t>
            </a:r>
          </a:p>
          <a:p>
            <a:endParaRPr lang="en-US" baseline="0" dirty="0" smtClean="0"/>
          </a:p>
          <a:p>
            <a:r>
              <a:rPr lang="en-US" baseline="0" dirty="0" smtClean="0"/>
              <a:t>We’re going to look at Summer Meals—which AZ Health Zone plays a critical role in administering—and SNAP. </a:t>
            </a:r>
          </a:p>
        </p:txBody>
      </p:sp>
      <p:sp>
        <p:nvSpPr>
          <p:cNvPr id="4" name="Slide Number Placeholder 3"/>
          <p:cNvSpPr>
            <a:spLocks noGrp="1"/>
          </p:cNvSpPr>
          <p:nvPr>
            <p:ph type="sldNum" sz="quarter" idx="10"/>
          </p:nvPr>
        </p:nvSpPr>
        <p:spPr/>
        <p:txBody>
          <a:bodyPr/>
          <a:lstStyle/>
          <a:p>
            <a:fld id="{59FB2772-2705-4E54-99CA-1F75C4A1869C}" type="slidenum">
              <a:rPr lang="en-US" smtClean="0"/>
              <a:t>8</a:t>
            </a:fld>
            <a:endParaRPr lang="en-US" dirty="0"/>
          </a:p>
        </p:txBody>
      </p:sp>
    </p:spTree>
    <p:extLst>
      <p:ext uri="{BB962C8B-B14F-4D97-AF65-F5344CB8AC3E}">
        <p14:creationId xmlns:p14="http://schemas.microsoft.com/office/powerpoint/2010/main" val="4115888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Child</a:t>
            </a:r>
            <a:r>
              <a:rPr lang="en-US" u="none" baseline="0" dirty="0" smtClean="0"/>
              <a:t> Nutrition Programs—which help hundreds of thousands of Arizona’s kids and families—are outlined and authorized through the federal Child Nutrition &amp; WIC Reauthorization Act. </a:t>
            </a:r>
          </a:p>
          <a:p>
            <a:endParaRPr lang="en-US" u="none" baseline="0" dirty="0" smtClean="0"/>
          </a:p>
          <a:p>
            <a:r>
              <a:rPr lang="en-US" u="sng" dirty="0" smtClean="0"/>
              <a:t>What is CNR and why is it</a:t>
            </a:r>
            <a:r>
              <a:rPr lang="en-US" u="sng" baseline="0" dirty="0" smtClean="0"/>
              <a:t> relevant? </a:t>
            </a:r>
          </a:p>
          <a:p>
            <a:r>
              <a:rPr lang="en-US" dirty="0" smtClean="0"/>
              <a:t>-The Child Nutrition and WIC Reauthorization Act authorizes all of the federal school meal and child nutrition programs that provide funding to ensure that low-income children have access to healthy and nutritious foods. </a:t>
            </a:r>
          </a:p>
          <a:p>
            <a:r>
              <a:rPr lang="en-US" dirty="0" smtClean="0"/>
              <a:t>-Although most of</a:t>
            </a:r>
            <a:r>
              <a:rPr lang="en-US" baseline="0" dirty="0" smtClean="0"/>
              <a:t> the programs are permanently authorized, every 5 years, Congress reviews the laws governing these programs. However, the current law—Healthy, Hunger-Free Kids Act of 2010—expired on Sept. 30, 2015.</a:t>
            </a:r>
          </a:p>
          <a:p>
            <a:r>
              <a:rPr lang="en-US" baseline="0" dirty="0" smtClean="0"/>
              <a:t>-Funding continues to be provided through annual appropriations but reauthorization is needed to strengthen the programs and better meet kids’ needs.</a:t>
            </a:r>
          </a:p>
          <a:p>
            <a:endParaRPr lang="en-US" baseline="0" dirty="0" smtClean="0"/>
          </a:p>
          <a:p>
            <a:r>
              <a:rPr lang="en-US" baseline="0" dirty="0" smtClean="0"/>
              <a:t>This slide shows some of the key focus areas for the current CNR, which is potentially going to be taken up by Congress this session…but time is running out.</a:t>
            </a:r>
          </a:p>
          <a:p>
            <a:endParaRPr lang="en-US" baseline="0" dirty="0" smtClean="0"/>
          </a:p>
          <a:p>
            <a:r>
              <a:rPr lang="en-US" baseline="0" dirty="0" smtClean="0"/>
              <a:t>Let’s dig deeper into this specific food policy to see its impact here in Arizona.</a:t>
            </a:r>
            <a:endParaRPr lang="en-US" dirty="0"/>
          </a:p>
        </p:txBody>
      </p:sp>
      <p:sp>
        <p:nvSpPr>
          <p:cNvPr id="4" name="Slide Number Placeholder 3"/>
          <p:cNvSpPr>
            <a:spLocks noGrp="1"/>
          </p:cNvSpPr>
          <p:nvPr>
            <p:ph type="sldNum" sz="quarter" idx="10"/>
          </p:nvPr>
        </p:nvSpPr>
        <p:spPr/>
        <p:txBody>
          <a:bodyPr/>
          <a:lstStyle/>
          <a:p>
            <a:fld id="{59FB2772-2705-4E54-99CA-1F75C4A1869C}" type="slidenum">
              <a:rPr lang="en-US" smtClean="0"/>
              <a:t>9</a:t>
            </a:fld>
            <a:endParaRPr lang="en-US" dirty="0"/>
          </a:p>
        </p:txBody>
      </p:sp>
    </p:spTree>
    <p:extLst>
      <p:ext uri="{BB962C8B-B14F-4D97-AF65-F5344CB8AC3E}">
        <p14:creationId xmlns:p14="http://schemas.microsoft.com/office/powerpoint/2010/main" val="162823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47919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57283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2" y="365125"/>
            <a:ext cx="57626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91292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solidFill>
                <a:prstClr val="black">
                  <a:tint val="75000"/>
                </a:prstClr>
              </a:solidFill>
            </a:endParaRP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9" name="Slide Number Placeholder 8"/>
          <p:cNvSpPr>
            <a:spLocks noGrp="1"/>
          </p:cNvSpPr>
          <p:nvPr>
            <p:ph type="sldNum" sz="quarter" idx="15"/>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10" name="Footer Placeholder 9"/>
          <p:cNvSpPr>
            <a:spLocks noGrp="1"/>
          </p:cNvSpPr>
          <p:nvPr>
            <p:ph type="ftr" sz="quarter" idx="16"/>
          </p:nvPr>
        </p:nvSpPr>
        <p:spPr/>
        <p:txBody>
          <a:bodyPr rtlCol="0"/>
          <a:lstStyle/>
          <a:p>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solidFill>
                <a:prstClr val="black">
                  <a:tint val="75000"/>
                </a:prstClr>
              </a:solidFill>
            </a:endParaRP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7" name="Slide Number Placeholder 6"/>
          <p:cNvSpPr>
            <a:spLocks noGrp="1"/>
          </p:cNvSpPr>
          <p:nvPr>
            <p:ph type="sldNum" sz="quarter" idx="11"/>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8" name="Footer Placeholder 7"/>
          <p:cNvSpPr>
            <a:spLocks noGrp="1"/>
          </p:cNvSpPr>
          <p:nvPr>
            <p:ph type="ftr" sz="quarter" idx="12"/>
          </p:nvPr>
        </p:nvSpPr>
        <p:spPr/>
        <p:txBody>
          <a:bodyPr rtlCol="0"/>
          <a:lstStyle/>
          <a:p>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22" name="Slide Number Placeholder 21"/>
          <p:cNvSpPr>
            <a:spLocks noGrp="1"/>
          </p:cNvSpPr>
          <p:nvPr>
            <p:ph type="sldNum" sz="quarter" idx="15"/>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23" name="Footer Placeholder 22"/>
          <p:cNvSpPr>
            <a:spLocks noGrp="1"/>
          </p:cNvSpPr>
          <p:nvPr>
            <p:ph type="ftr" sz="quarter" idx="16"/>
          </p:nvPr>
        </p:nvSpPr>
        <p:spPr/>
        <p:txBody>
          <a:bodyPr rtlCol="0"/>
          <a:lstStyle/>
          <a:p>
            <a:endParaRPr lang="en-US" dirty="0">
              <a:solidFill>
                <a:prstClr val="black">
                  <a:tint val="75000"/>
                </a:prst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26015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18" name="Slide Number Placeholder 17"/>
          <p:cNvSpPr>
            <a:spLocks noGrp="1"/>
          </p:cNvSpPr>
          <p:nvPr>
            <p:ph type="sldNum" sz="quarter" idx="11"/>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21" name="Footer Placeholder 20"/>
          <p:cNvSpPr>
            <a:spLocks noGrp="1"/>
          </p:cNvSpPr>
          <p:nvPr>
            <p:ph type="ftr" sz="quarter" idx="12"/>
          </p:nvPr>
        </p:nvSpPr>
        <p:spPr/>
        <p:txBody>
          <a:bodyPr rtlCol="0"/>
          <a:lstStyle/>
          <a:p>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3"/>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3"/>
            <a:ext cx="6172200" cy="1371600"/>
          </a:xfrm>
        </p:spPr>
        <p:txBody>
          <a:bodyPr/>
          <a:lstStyle>
            <a:lvl1pPr marL="0" indent="0" algn="l">
              <a:buNone/>
              <a:defRPr sz="1800" b="1">
                <a:solidFill>
                  <a:schemeClr val="tx2"/>
                </a:solidFill>
              </a:defRPr>
            </a:lvl1pPr>
            <a:lvl2pPr marL="457189" indent="0" algn="ctr">
              <a:buNone/>
            </a:lvl2pPr>
            <a:lvl3pPr marL="914377" indent="0" algn="ctr">
              <a:buNone/>
            </a:lvl3pPr>
            <a:lvl4pPr marL="1371566" indent="0" algn="ctr">
              <a:buNone/>
            </a:lvl4pPr>
            <a:lvl5pPr marL="1828754" indent="0" algn="ctr">
              <a:buNone/>
            </a:lvl5pPr>
            <a:lvl6pPr marL="2285943" indent="0" algn="ctr">
              <a:buNone/>
            </a:lvl6pPr>
            <a:lvl7pPr marL="2743131" indent="0" algn="ctr">
              <a:buNone/>
            </a:lvl7pPr>
            <a:lvl8pPr marL="3200320" indent="0" algn="ctr">
              <a:buNone/>
            </a:lvl8pPr>
            <a:lvl9pPr marL="3657509"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solidFill>
                <a:prstClr val="black">
                  <a:tint val="75000"/>
                </a:prstClr>
              </a:solidFill>
            </a:endParaRP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9" name="Slide Number Placeholder 28"/>
          <p:cNvSpPr>
            <a:spLocks noGrp="1"/>
          </p:cNvSpPr>
          <p:nvPr>
            <p:ph type="sldNum" sz="quarter" idx="12"/>
          </p:nvPr>
        </p:nvSpPr>
        <p:spPr bwMode="auto">
          <a:xfrm>
            <a:off x="1325544" y="4928703"/>
            <a:ext cx="609600" cy="517524"/>
          </a:xfrm>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85281501"/>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9" name="Slide Number Placeholder 8"/>
          <p:cNvSpPr>
            <a:spLocks noGrp="1"/>
          </p:cNvSpPr>
          <p:nvPr>
            <p:ph type="sldNum" sz="quarter" idx="15"/>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10" name="Footer Placeholder 9"/>
          <p:cNvSpPr>
            <a:spLocks noGrp="1"/>
          </p:cNvSpPr>
          <p:nvPr>
            <p:ph type="ftr" sz="quarter" idx="16"/>
          </p:nvPr>
        </p:nvSpPr>
        <p:spPr/>
        <p:txBody>
          <a:bodyPr rtlCol="0"/>
          <a:lstStyle/>
          <a:p>
            <a:endParaRPr lang="en-US" dirty="0">
              <a:solidFill>
                <a:prstClr val="black">
                  <a:tint val="75000"/>
                </a:prstClr>
              </a:solidFill>
            </a:endParaRPr>
          </a:p>
        </p:txBody>
      </p:sp>
    </p:spTree>
    <p:extLst>
      <p:ext uri="{BB962C8B-B14F-4D97-AF65-F5344CB8AC3E}">
        <p14:creationId xmlns:p14="http://schemas.microsoft.com/office/powerpoint/2010/main" val="14453294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1"/>
            <a:ext cx="6172200" cy="2053591"/>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1"/>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solidFill>
                <a:prstClr val="black">
                  <a:tint val="75000"/>
                </a:prstClr>
              </a:solidFill>
            </a:endParaRP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white"/>
              </a:solidFill>
            </a:endParaRPr>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white"/>
              </a:solidFill>
            </a:endParaRPr>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white"/>
              </a:solidFill>
            </a:endParaRPr>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white"/>
              </a:solidFill>
            </a:endParaRPr>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white"/>
              </a:solidFill>
            </a:endParaRPr>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white"/>
              </a:solidFill>
            </a:endParaRPr>
          </a:p>
        </p:txBody>
      </p:sp>
      <p:sp>
        <p:nvSpPr>
          <p:cNvPr id="6" name="Slide Number Placeholder 5"/>
          <p:cNvSpPr>
            <a:spLocks noGrp="1"/>
          </p:cNvSpPr>
          <p:nvPr>
            <p:ph type="sldNum" sz="quarter" idx="12"/>
          </p:nvPr>
        </p:nvSpPr>
        <p:spPr bwMode="auto">
          <a:xfrm>
            <a:off x="1340616" y="4928703"/>
            <a:ext cx="609600" cy="517524"/>
          </a:xfrm>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8502101"/>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44623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1"/>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4733357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7" name="Slide Number Placeholder 6"/>
          <p:cNvSpPr>
            <a:spLocks noGrp="1"/>
          </p:cNvSpPr>
          <p:nvPr>
            <p:ph type="sldNum" sz="quarter" idx="11"/>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8" name="Footer Placeholder 7"/>
          <p:cNvSpPr>
            <a:spLocks noGrp="1"/>
          </p:cNvSpPr>
          <p:nvPr>
            <p:ph type="ftr" sz="quarter" idx="12"/>
          </p:nvPr>
        </p:nvSpPr>
        <p:spPr/>
        <p:txBody>
          <a:bodyPr rtlCol="0"/>
          <a:lstStyle/>
          <a:p>
            <a:endParaRPr lang="en-US" dirty="0">
              <a:solidFill>
                <a:prstClr val="black">
                  <a:tint val="75000"/>
                </a:prstClr>
              </a:solidFill>
            </a:endParaRPr>
          </a:p>
        </p:txBody>
      </p:sp>
    </p:spTree>
    <p:extLst>
      <p:ext uri="{BB962C8B-B14F-4D97-AF65-F5344CB8AC3E}">
        <p14:creationId xmlns:p14="http://schemas.microsoft.com/office/powerpoint/2010/main" val="33380846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51399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0"/>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9" y="4589466"/>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228033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2" name="Title 1"/>
          <p:cNvSpPr>
            <a:spLocks noGrp="1"/>
          </p:cNvSpPr>
          <p:nvPr>
            <p:ph type="title"/>
          </p:nvPr>
        </p:nvSpPr>
        <p:spPr>
          <a:xfrm rot="5400000">
            <a:off x="3371851"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22" name="Slide Number Placeholder 21"/>
          <p:cNvSpPr>
            <a:spLocks noGrp="1"/>
          </p:cNvSpPr>
          <p:nvPr>
            <p:ph type="sldNum" sz="quarter" idx="15"/>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23" name="Footer Placeholder 22"/>
          <p:cNvSpPr>
            <a:spLocks noGrp="1"/>
          </p:cNvSpPr>
          <p:nvPr>
            <p:ph type="ftr" sz="quarter" idx="16"/>
          </p:nvPr>
        </p:nvSpPr>
        <p:spPr/>
        <p:txBody>
          <a:bodyPr rtlCol="0"/>
          <a:lstStyle/>
          <a:p>
            <a:endParaRPr lang="en-US" dirty="0">
              <a:solidFill>
                <a:prstClr val="black">
                  <a:tint val="75000"/>
                </a:prstClr>
              </a:solidFill>
            </a:endParaRPr>
          </a:p>
        </p:txBody>
      </p:sp>
    </p:spTree>
    <p:extLst>
      <p:ext uri="{BB962C8B-B14F-4D97-AF65-F5344CB8AC3E}">
        <p14:creationId xmlns:p14="http://schemas.microsoft.com/office/powerpoint/2010/main" val="413312638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9"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7" name="Date Placeholder 16"/>
          <p:cNvSpPr>
            <a:spLocks noGrp="1"/>
          </p:cNvSpPr>
          <p:nvPr>
            <p:ph type="dt" sz="half" idx="10"/>
          </p:nvPr>
        </p:nvSpPr>
        <p:spPr/>
        <p:txBody>
          <a:bodyPr rtlCol="0"/>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18" name="Slide Number Placeholder 17"/>
          <p:cNvSpPr>
            <a:spLocks noGrp="1"/>
          </p:cNvSpPr>
          <p:nvPr>
            <p:ph type="sldNum" sz="quarter" idx="11"/>
          </p:nvPr>
        </p:nvSpPr>
        <p:spPr/>
        <p:txBody>
          <a:bodyPr rtlCol="0"/>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
        <p:nvSpPr>
          <p:cNvPr id="21" name="Footer Placeholder 20"/>
          <p:cNvSpPr>
            <a:spLocks noGrp="1"/>
          </p:cNvSpPr>
          <p:nvPr>
            <p:ph type="ftr" sz="quarter" idx="12"/>
          </p:nvPr>
        </p:nvSpPr>
        <p:spPr/>
        <p:txBody>
          <a:bodyPr rtlCol="0"/>
          <a:lstStyle/>
          <a:p>
            <a:endParaRPr lang="en-US" dirty="0">
              <a:solidFill>
                <a:prstClr val="black">
                  <a:tint val="75000"/>
                </a:prstClr>
              </a:solidFill>
            </a:endParaRPr>
          </a:p>
        </p:txBody>
      </p:sp>
    </p:spTree>
    <p:extLst>
      <p:ext uri="{BB962C8B-B14F-4D97-AF65-F5344CB8AC3E}">
        <p14:creationId xmlns:p14="http://schemas.microsoft.com/office/powerpoint/2010/main" val="13785657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03372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7733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1"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825625"/>
            <a:ext cx="3867151"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43957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9"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9" y="2505076"/>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2"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2" y="2505076"/>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45718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87076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96173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9" y="987426"/>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43193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9"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9" y="987426"/>
            <a:ext cx="462915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30239"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3741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2"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2"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49"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5963E7-093B-4F68-9BF6-0F38CA6ADE02}" type="datetimeFigureOut">
              <a:rPr lang="en-US" smtClean="0">
                <a:solidFill>
                  <a:prstClr val="black">
                    <a:tint val="75000"/>
                  </a:prstClr>
                </a:solidFill>
              </a:rPr>
              <a:pPr/>
              <a:t>10/4/2019</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2"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1"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F1CA25-26CF-4C00-9E0B-49FC9EB7A67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121245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AE2FA9F-856F-49A6-800A-FE2DA039AAC1}" type="datetimeFigureOut">
              <a:rPr lang="en-US" smtClean="0"/>
              <a:t>10/4/2019</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F8E9B47-00F3-4CFC-B81C-A21BFAF83339}"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22" name="Title Placeholder 21"/>
          <p:cNvSpPr>
            <a:spLocks noGrp="1"/>
          </p:cNvSpPr>
          <p:nvPr>
            <p:ph type="title"/>
          </p:nvPr>
        </p:nvSpPr>
        <p:spPr>
          <a:xfrm>
            <a:off x="457200" y="274639"/>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defTabSz="914377"/>
            <a:fld id="{4AE2FA9F-856F-49A6-800A-FE2DA039AAC1}" type="datetimeFigureOut">
              <a:rPr lang="en-US" smtClean="0">
                <a:solidFill>
                  <a:srgbClr val="575F6D"/>
                </a:solidFill>
              </a:rPr>
              <a:pPr defTabSz="914377"/>
              <a:t>10/4/2019</a:t>
            </a:fld>
            <a:endParaRPr lang="en-US" dirty="0">
              <a:solidFill>
                <a:srgbClr val="575F6D"/>
              </a:solidFill>
            </a:endParaRPr>
          </a:p>
        </p:txBody>
      </p:sp>
      <p:sp>
        <p:nvSpPr>
          <p:cNvPr id="3" name="Footer Placeholder 2"/>
          <p:cNvSpPr>
            <a:spLocks noGrp="1"/>
          </p:cNvSpPr>
          <p:nvPr>
            <p:ph type="ftr" sz="quarter" idx="3"/>
          </p:nvPr>
        </p:nvSpPr>
        <p:spPr>
          <a:xfrm rot="5400000">
            <a:off x="6990187"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defTabSz="914377"/>
            <a:endParaRPr lang="en-US" dirty="0">
              <a:solidFill>
                <a:srgbClr val="575F6D"/>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pPr defTabSz="914377"/>
            <a:endParaRPr lang="en-US" sz="1800" dirty="0">
              <a:solidFill>
                <a:prstClr val="black"/>
              </a:solidFill>
            </a:endParaRPr>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914377"/>
            <a:endParaRPr lang="en-US" sz="1800" dirty="0">
              <a:solidFill>
                <a:prstClr val="white"/>
              </a:solidFill>
            </a:endParaRPr>
          </a:p>
        </p:txBody>
      </p:sp>
      <p:sp>
        <p:nvSpPr>
          <p:cNvPr id="23" name="Slide Number Placeholder 22"/>
          <p:cNvSpPr>
            <a:spLocks noGrp="1"/>
          </p:cNvSpPr>
          <p:nvPr>
            <p:ph type="sldNum" sz="quarter" idx="4"/>
          </p:nvPr>
        </p:nvSpPr>
        <p:spPr>
          <a:xfrm>
            <a:off x="8129016" y="5734051"/>
            <a:ext cx="609600" cy="521208"/>
          </a:xfrm>
          <a:prstGeom prst="rect">
            <a:avLst/>
          </a:prstGeom>
        </p:spPr>
        <p:txBody>
          <a:bodyPr vert="horz" anchor="ctr"/>
          <a:lstStyle>
            <a:lvl1pPr algn="ctr" eaLnBrk="1" latinLnBrk="0" hangingPunct="1">
              <a:defRPr kumimoji="0" sz="1400" b="1">
                <a:solidFill>
                  <a:srgbClr val="FFFFFF"/>
                </a:solidFill>
              </a:defRPr>
            </a:lvl1pPr>
          </a:lstStyle>
          <a:p>
            <a:pPr defTabSz="914377"/>
            <a:fld id="{CF8E9B47-00F3-4CFC-B81C-A21BFAF83339}" type="slidenum">
              <a:rPr lang="en-US" smtClean="0"/>
              <a:pPr defTabSz="914377"/>
              <a:t>‹#›</a:t>
            </a:fld>
            <a:endParaRPr lang="en-US" dirty="0"/>
          </a:p>
        </p:txBody>
      </p:sp>
    </p:spTree>
    <p:extLst>
      <p:ext uri="{BB962C8B-B14F-4D97-AF65-F5344CB8AC3E}">
        <p14:creationId xmlns:p14="http://schemas.microsoft.com/office/powerpoint/2010/main" val="134037382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13" indent="-274313"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64" indent="-274313"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377" indent="-182875"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690" indent="-182875"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03" indent="-182875"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17" indent="-182875"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30" indent="-182875"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5943" indent="-182875"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256" indent="-182875"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189" algn="l" rtl="0" eaLnBrk="1" latinLnBrk="0" hangingPunct="1">
        <a:defRPr kumimoji="0" kern="1200">
          <a:solidFill>
            <a:schemeClr val="tx1"/>
          </a:solidFill>
          <a:latin typeface="+mn-lt"/>
          <a:ea typeface="+mn-ea"/>
          <a:cs typeface="+mn-cs"/>
        </a:defRPr>
      </a:lvl2pPr>
      <a:lvl3pPr marL="914377" algn="l" rtl="0" eaLnBrk="1" latinLnBrk="0" hangingPunct="1">
        <a:defRPr kumimoji="0" kern="1200">
          <a:solidFill>
            <a:schemeClr val="tx1"/>
          </a:solidFill>
          <a:latin typeface="+mn-lt"/>
          <a:ea typeface="+mn-ea"/>
          <a:cs typeface="+mn-cs"/>
        </a:defRPr>
      </a:lvl3pPr>
      <a:lvl4pPr marL="1371566" algn="l" rtl="0" eaLnBrk="1" latinLnBrk="0" hangingPunct="1">
        <a:defRPr kumimoji="0" kern="1200">
          <a:solidFill>
            <a:schemeClr val="tx1"/>
          </a:solidFill>
          <a:latin typeface="+mn-lt"/>
          <a:ea typeface="+mn-ea"/>
          <a:cs typeface="+mn-cs"/>
        </a:defRPr>
      </a:lvl4pPr>
      <a:lvl5pPr marL="1828754" algn="l" rtl="0" eaLnBrk="1" latinLnBrk="0" hangingPunct="1">
        <a:defRPr kumimoji="0" kern="1200">
          <a:solidFill>
            <a:schemeClr val="tx1"/>
          </a:solidFill>
          <a:latin typeface="+mn-lt"/>
          <a:ea typeface="+mn-ea"/>
          <a:cs typeface="+mn-cs"/>
        </a:defRPr>
      </a:lvl5pPr>
      <a:lvl6pPr marL="2285943" algn="l" rtl="0" eaLnBrk="1" latinLnBrk="0" hangingPunct="1">
        <a:defRPr kumimoji="0" kern="1200">
          <a:solidFill>
            <a:schemeClr val="tx1"/>
          </a:solidFill>
          <a:latin typeface="+mn-lt"/>
          <a:ea typeface="+mn-ea"/>
          <a:cs typeface="+mn-cs"/>
        </a:defRPr>
      </a:lvl6pPr>
      <a:lvl7pPr marL="2743131" algn="l" rtl="0" eaLnBrk="1" latinLnBrk="0" hangingPunct="1">
        <a:defRPr kumimoji="0" kern="1200">
          <a:solidFill>
            <a:schemeClr val="tx1"/>
          </a:solidFill>
          <a:latin typeface="+mn-lt"/>
          <a:ea typeface="+mn-ea"/>
          <a:cs typeface="+mn-cs"/>
        </a:defRPr>
      </a:lvl7pPr>
      <a:lvl8pPr marL="3200320" algn="l" rtl="0" eaLnBrk="1" latinLnBrk="0" hangingPunct="1">
        <a:defRPr kumimoji="0" kern="1200">
          <a:solidFill>
            <a:schemeClr val="tx1"/>
          </a:solidFill>
          <a:latin typeface="+mn-lt"/>
          <a:ea typeface="+mn-ea"/>
          <a:cs typeface="+mn-cs"/>
        </a:defRPr>
      </a:lvl8pPr>
      <a:lvl9pPr marL="3657509"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5.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hyperlink" Target="mailto:angie@azfoodbanks.org" TargetMode="External"/><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hyperlink" Target="https://map.feedingamerica.org/"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hyperlink" Target="https://www.census.gov/programs-surveys/acs/news/data-releases/2018/release.html"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0250" y="1650126"/>
            <a:ext cx="5143500" cy="1832545"/>
          </a:xfrm>
        </p:spPr>
        <p:txBody>
          <a:bodyPr>
            <a:normAutofit/>
          </a:bodyPr>
          <a:lstStyle/>
          <a:p>
            <a:r>
              <a:rPr lang="en-US" dirty="0" smtClean="0"/>
              <a:t>Why You Should Care About Food Policy</a:t>
            </a:r>
            <a:endParaRPr lang="en-US" dirty="0"/>
          </a:p>
        </p:txBody>
      </p:sp>
      <p:sp>
        <p:nvSpPr>
          <p:cNvPr id="7" name="Subtitle 6"/>
          <p:cNvSpPr>
            <a:spLocks noGrp="1"/>
          </p:cNvSpPr>
          <p:nvPr>
            <p:ph type="subTitle" idx="1"/>
          </p:nvPr>
        </p:nvSpPr>
        <p:spPr>
          <a:xfrm>
            <a:off x="1234440" y="3886200"/>
            <a:ext cx="6252211" cy="1465028"/>
          </a:xfrm>
        </p:spPr>
        <p:txBody>
          <a:bodyPr anchor="b">
            <a:normAutofit/>
          </a:bodyPr>
          <a:lstStyle/>
          <a:p>
            <a:pPr algn="r"/>
            <a:r>
              <a:rPr lang="en-US" dirty="0" smtClean="0"/>
              <a:t>Angie Rodgers</a:t>
            </a:r>
          </a:p>
          <a:p>
            <a:pPr algn="r"/>
            <a:r>
              <a:rPr lang="en-US" dirty="0" smtClean="0"/>
              <a:t>President and CEO</a:t>
            </a:r>
          </a:p>
          <a:p>
            <a:pPr algn="r"/>
            <a:r>
              <a:rPr lang="en-US" dirty="0" smtClean="0"/>
              <a:t>Association </a:t>
            </a:r>
            <a:r>
              <a:rPr lang="en-US" dirty="0"/>
              <a:t>of Arizona Food Banks</a:t>
            </a:r>
          </a:p>
          <a:p>
            <a:pPr algn="r"/>
            <a:r>
              <a:rPr lang="en-US" dirty="0" smtClean="0"/>
              <a:t>October 9, 2019</a:t>
            </a:r>
            <a:endParaRPr lang="en-US" dirty="0"/>
          </a:p>
        </p:txBody>
      </p:sp>
      <p:sp>
        <p:nvSpPr>
          <p:cNvPr id="4" name="Rectangle 3"/>
          <p:cNvSpPr/>
          <p:nvPr/>
        </p:nvSpPr>
        <p:spPr>
          <a:xfrm>
            <a:off x="0" y="373574"/>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dirty="0">
              <a:solidFill>
                <a:prstClr val="white"/>
              </a:solidFill>
              <a:latin typeface="Calibri" panose="020F0502020204030204"/>
            </a:endParaRPr>
          </a:p>
        </p:txBody>
      </p:sp>
    </p:spTree>
    <p:extLst>
      <p:ext uri="{BB962C8B-B14F-4D97-AF65-F5344CB8AC3E}">
        <p14:creationId xmlns:p14="http://schemas.microsoft.com/office/powerpoint/2010/main" val="21439526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4152" y="1797423"/>
            <a:ext cx="3657600" cy="4572000"/>
          </a:xfrm>
        </p:spPr>
        <p:txBody>
          <a:bodyPr>
            <a:normAutofit/>
          </a:bodyPr>
          <a:lstStyle/>
          <a:p>
            <a:pPr marL="0" indent="0" algn="ctr">
              <a:buNone/>
            </a:pPr>
            <a:r>
              <a:rPr lang="en-US" b="1" dirty="0" smtClean="0"/>
              <a:t>SFSP Simplified</a:t>
            </a:r>
          </a:p>
          <a:p>
            <a:pPr marL="0" indent="0" algn="ctr">
              <a:buNone/>
            </a:pPr>
            <a:r>
              <a:rPr lang="en-US" sz="5400" b="1" dirty="0">
                <a:solidFill>
                  <a:srgbClr val="70AD47"/>
                </a:solidFill>
                <a:latin typeface="Century Gothic" panose="020B0502020202020204" pitchFamily="34" charset="0"/>
              </a:rPr>
              <a:t>1.1 M </a:t>
            </a:r>
            <a:endParaRPr lang="en-US" dirty="0" smtClean="0"/>
          </a:p>
          <a:p>
            <a:r>
              <a:rPr lang="en-US" dirty="0" smtClean="0"/>
              <a:t>Meals </a:t>
            </a:r>
            <a:r>
              <a:rPr lang="en-US" b="1" dirty="0"/>
              <a:t>increased </a:t>
            </a:r>
            <a:r>
              <a:rPr lang="en-US" dirty="0" smtClean="0"/>
              <a:t>by 251K in 2018</a:t>
            </a:r>
            <a:r>
              <a:rPr lang="en-US" dirty="0"/>
              <a:t> </a:t>
            </a:r>
            <a:r>
              <a:rPr lang="en-US" dirty="0" smtClean="0"/>
              <a:t>compared to 2017</a:t>
            </a:r>
          </a:p>
          <a:p>
            <a:r>
              <a:rPr lang="en-US" dirty="0" smtClean="0"/>
              <a:t>Sites increased from 368 to 512.  </a:t>
            </a:r>
          </a:p>
          <a:p>
            <a:r>
              <a:rPr lang="en-US" dirty="0"/>
              <a:t>AZ had 3rd-highest SFSP growth in U.S.</a:t>
            </a:r>
          </a:p>
          <a:p>
            <a:pPr marL="0" indent="0">
              <a:buNone/>
            </a:pPr>
            <a:endParaRPr lang="en-US" dirty="0" smtClean="0"/>
          </a:p>
          <a:p>
            <a:pPr marL="0" indent="0">
              <a:buNone/>
            </a:pPr>
            <a:endParaRPr lang="en-US" dirty="0" smtClean="0"/>
          </a:p>
        </p:txBody>
      </p:sp>
      <p:sp>
        <p:nvSpPr>
          <p:cNvPr id="10" name="Content Placeholder 9"/>
          <p:cNvSpPr>
            <a:spLocks noGrp="1"/>
          </p:cNvSpPr>
          <p:nvPr>
            <p:ph sz="quarter" idx="2"/>
          </p:nvPr>
        </p:nvSpPr>
        <p:spPr>
          <a:xfrm>
            <a:off x="4267200" y="1797423"/>
            <a:ext cx="3657600" cy="4572000"/>
          </a:xfrm>
        </p:spPr>
        <p:txBody>
          <a:bodyPr>
            <a:normAutofit/>
          </a:bodyPr>
          <a:lstStyle/>
          <a:p>
            <a:pPr marL="0" indent="0" algn="ctr">
              <a:buNone/>
            </a:pPr>
            <a:r>
              <a:rPr lang="en-US" b="1" dirty="0" smtClean="0"/>
              <a:t>NSLP Seamless</a:t>
            </a:r>
          </a:p>
          <a:p>
            <a:pPr marL="0" indent="0" algn="ctr">
              <a:buNone/>
            </a:pPr>
            <a:r>
              <a:rPr lang="en-US" sz="5400" b="1" dirty="0" smtClean="0">
                <a:solidFill>
                  <a:srgbClr val="70AD47"/>
                </a:solidFill>
                <a:latin typeface="Century Gothic" panose="020B0502020202020204" pitchFamily="34" charset="0"/>
              </a:rPr>
              <a:t>2.0 </a:t>
            </a:r>
            <a:r>
              <a:rPr lang="en-US" sz="5400" b="1" dirty="0">
                <a:solidFill>
                  <a:srgbClr val="70AD47"/>
                </a:solidFill>
                <a:latin typeface="Century Gothic" panose="020B0502020202020204" pitchFamily="34" charset="0"/>
              </a:rPr>
              <a:t>M </a:t>
            </a:r>
            <a:endParaRPr lang="en-US" dirty="0" smtClean="0"/>
          </a:p>
          <a:p>
            <a:r>
              <a:rPr lang="en-US" dirty="0" smtClean="0"/>
              <a:t>Meals </a:t>
            </a:r>
            <a:r>
              <a:rPr lang="en-US" b="1" dirty="0" smtClean="0"/>
              <a:t>decreased</a:t>
            </a:r>
            <a:r>
              <a:rPr lang="en-US" dirty="0" smtClean="0"/>
              <a:t> by 300K in 2018 compared to 2017. </a:t>
            </a:r>
          </a:p>
          <a:p>
            <a:r>
              <a:rPr lang="en-US" dirty="0" smtClean="0"/>
              <a:t>Sites decreased from 671 to 665.</a:t>
            </a:r>
          </a:p>
          <a:p>
            <a:r>
              <a:rPr lang="en-US" dirty="0" smtClean="0"/>
              <a:t>Seamless losses </a:t>
            </a:r>
            <a:r>
              <a:rPr lang="en-US" dirty="0"/>
              <a:t>o</a:t>
            </a:r>
            <a:r>
              <a:rPr lang="en-US" dirty="0" smtClean="0"/>
              <a:t>ffset SFSP gains.</a:t>
            </a:r>
            <a:endParaRPr lang="en-US" dirty="0"/>
          </a:p>
          <a:p>
            <a:endParaRPr lang="en-US" dirty="0" smtClean="0"/>
          </a:p>
          <a:p>
            <a:pPr marL="0" indent="0">
              <a:buNone/>
            </a:pPr>
            <a:endParaRPr lang="en-US" dirty="0" smtClean="0"/>
          </a:p>
          <a:p>
            <a:pPr marL="0" indent="0">
              <a:buNone/>
            </a:pPr>
            <a:endParaRPr lang="en-US" dirty="0"/>
          </a:p>
        </p:txBody>
      </p:sp>
      <p:sp>
        <p:nvSpPr>
          <p:cNvPr id="11" name="Rectangle 10"/>
          <p:cNvSpPr/>
          <p:nvPr/>
        </p:nvSpPr>
        <p:spPr>
          <a:xfrm>
            <a:off x="0" y="304799"/>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12" name="Title 1"/>
          <p:cNvSpPr txBox="1">
            <a:spLocks/>
          </p:cNvSpPr>
          <p:nvPr/>
        </p:nvSpPr>
        <p:spPr>
          <a:xfrm>
            <a:off x="457200" y="274637"/>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sz="3600" dirty="0" smtClean="0">
                <a:solidFill>
                  <a:schemeClr val="bg1"/>
                </a:solidFill>
              </a:rPr>
              <a:t>Summer Meals: Data </a:t>
            </a:r>
            <a:endParaRPr lang="en-US" sz="3600" dirty="0">
              <a:solidFill>
                <a:schemeClr val="bg1"/>
              </a:solidFill>
            </a:endParaRPr>
          </a:p>
        </p:txBody>
      </p:sp>
    </p:spTree>
    <p:extLst>
      <p:ext uri="{BB962C8B-B14F-4D97-AF65-F5344CB8AC3E}">
        <p14:creationId xmlns:p14="http://schemas.microsoft.com/office/powerpoint/2010/main" val="42022388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4300" y="304799"/>
            <a:ext cx="9258300" cy="1066801"/>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ln>
            <a:noFill/>
          </a:ln>
        </p:spPr>
        <p:txBody>
          <a:bodyPr anchor="ctr">
            <a:normAutofit/>
          </a:bodyPr>
          <a:lstStyle/>
          <a:p>
            <a:pPr algn="ctr"/>
            <a:r>
              <a:rPr lang="en-US" sz="3600" dirty="0" smtClean="0">
                <a:solidFill>
                  <a:schemeClr val="bg1"/>
                </a:solidFill>
              </a:rPr>
              <a:t>Summer Meals: Policy</a:t>
            </a:r>
            <a:endParaRPr lang="en-US" dirty="0">
              <a:solidFill>
                <a:schemeClr val="bg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9447" y="1998927"/>
            <a:ext cx="4014851" cy="30111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Content Placeholder 9"/>
          <p:cNvSpPr>
            <a:spLocks noGrp="1"/>
          </p:cNvSpPr>
          <p:nvPr>
            <p:ph sz="quarter" idx="2"/>
          </p:nvPr>
        </p:nvSpPr>
        <p:spPr>
          <a:xfrm>
            <a:off x="255182" y="2057170"/>
            <a:ext cx="4540102" cy="3536737"/>
          </a:xfrm>
        </p:spPr>
        <p:txBody>
          <a:bodyPr>
            <a:normAutofit/>
          </a:bodyPr>
          <a:lstStyle/>
          <a:p>
            <a:r>
              <a:rPr lang="en-US" sz="2000" dirty="0" smtClean="0"/>
              <a:t>17% of eligible kids access summer meals.</a:t>
            </a:r>
          </a:p>
          <a:p>
            <a:r>
              <a:rPr lang="en-US" sz="2000" dirty="0" smtClean="0"/>
              <a:t>Bills would provide flexibility:</a:t>
            </a:r>
          </a:p>
          <a:p>
            <a:pPr lvl="1"/>
            <a:r>
              <a:rPr lang="en-US" sz="1800" dirty="0" smtClean="0"/>
              <a:t>Streamline regulations across SFSP and CACFP</a:t>
            </a:r>
          </a:p>
          <a:p>
            <a:pPr lvl="1"/>
            <a:r>
              <a:rPr lang="en-US" sz="1800" dirty="0" smtClean="0"/>
              <a:t>Reduce area eligibility (50% to 40%)</a:t>
            </a:r>
          </a:p>
          <a:p>
            <a:pPr lvl="1"/>
            <a:r>
              <a:rPr lang="en-US" sz="1800" dirty="0" smtClean="0"/>
              <a:t>Provide Summer EBT</a:t>
            </a:r>
          </a:p>
          <a:p>
            <a:pPr lvl="1"/>
            <a:r>
              <a:rPr lang="en-US" sz="1800" dirty="0" smtClean="0"/>
              <a:t>Allow non-congregate feeding</a:t>
            </a:r>
          </a:p>
          <a:p>
            <a:pPr lvl="1"/>
            <a:r>
              <a:rPr lang="en-US" sz="1800" dirty="0" smtClean="0"/>
              <a:t>Explore mobile meal distribution </a:t>
            </a:r>
          </a:p>
          <a:p>
            <a:pPr lvl="1"/>
            <a:endParaRPr lang="en-US" sz="1800" dirty="0" smtClean="0"/>
          </a:p>
          <a:p>
            <a:endParaRPr lang="en-US" sz="2000" dirty="0" smtClean="0"/>
          </a:p>
          <a:p>
            <a:endParaRPr lang="en-US" sz="2000" dirty="0"/>
          </a:p>
          <a:p>
            <a:pPr marL="0" indent="0">
              <a:buNone/>
            </a:pPr>
            <a:endParaRPr lang="en-US" sz="1800" dirty="0" smtClean="0"/>
          </a:p>
          <a:p>
            <a:pPr marL="0" indent="0">
              <a:buNone/>
            </a:pPr>
            <a:endParaRPr lang="en-US" sz="1800" dirty="0"/>
          </a:p>
        </p:txBody>
      </p:sp>
    </p:spTree>
    <p:extLst>
      <p:ext uri="{BB962C8B-B14F-4D97-AF65-F5344CB8AC3E}">
        <p14:creationId xmlns:p14="http://schemas.microsoft.com/office/powerpoint/2010/main" val="20711291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rcRect l="5056" r="5056"/>
          <a:stretch>
            <a:fillRect/>
          </a:stretch>
        </p:blipFill>
        <p:spPr/>
      </p:pic>
      <p:sp>
        <p:nvSpPr>
          <p:cNvPr id="4" name="Text Placeholder 3"/>
          <p:cNvSpPr>
            <a:spLocks noGrp="1"/>
          </p:cNvSpPr>
          <p:nvPr>
            <p:ph type="body" sz="half" idx="2"/>
          </p:nvPr>
        </p:nvSpPr>
        <p:spPr>
          <a:xfrm>
            <a:off x="6419266" y="1278264"/>
            <a:ext cx="1978775" cy="4956048"/>
          </a:xfrm>
        </p:spPr>
        <p:txBody>
          <a:bodyPr/>
          <a:lstStyle/>
          <a:p>
            <a:r>
              <a:rPr lang="en-US" dirty="0" smtClean="0"/>
              <a:t>“I help my granddaughter and her husband take care of their kids in the summer, because even with jobs and SNAP, childcare is too expensive.</a:t>
            </a:r>
          </a:p>
          <a:p>
            <a:endParaRPr lang="en-US" dirty="0" smtClean="0"/>
          </a:p>
          <a:p>
            <a:r>
              <a:rPr lang="en-US" dirty="0" smtClean="0"/>
              <a:t>This is our first time getting meals in Ocotillo Park. It’s hot but the watermelon is delicious.</a:t>
            </a:r>
            <a:endParaRPr lang="en-US" dirty="0"/>
          </a:p>
          <a:p>
            <a:endParaRPr lang="en-US" dirty="0"/>
          </a:p>
          <a:p>
            <a:r>
              <a:rPr lang="en-US" dirty="0" smtClean="0"/>
              <a:t>I’m </a:t>
            </a:r>
            <a:r>
              <a:rPr lang="en-US" dirty="0" smtClean="0"/>
              <a:t>82 years old </a:t>
            </a:r>
            <a:r>
              <a:rPr lang="en-US" dirty="0" smtClean="0"/>
              <a:t>and not much of a cook, so having good food to feed my great-grandkids really helps.” </a:t>
            </a:r>
          </a:p>
          <a:p>
            <a:pPr algn="r"/>
            <a:r>
              <a:rPr lang="en-US" dirty="0"/>
              <a:t>—</a:t>
            </a:r>
            <a:r>
              <a:rPr lang="en-US" dirty="0" smtClean="0"/>
              <a:t>Rigoberto, </a:t>
            </a:r>
          </a:p>
          <a:p>
            <a:pPr algn="r"/>
            <a:r>
              <a:rPr lang="en-US" dirty="0" smtClean="0"/>
              <a:t>Glendale</a:t>
            </a:r>
            <a:endParaRPr lang="en-US" dirty="0"/>
          </a:p>
        </p:txBody>
      </p:sp>
      <p:sp>
        <p:nvSpPr>
          <p:cNvPr id="6" name="Rectangle 5"/>
          <p:cNvSpPr/>
          <p:nvPr/>
        </p:nvSpPr>
        <p:spPr>
          <a:xfrm>
            <a:off x="0" y="0"/>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7" name="Title 1"/>
          <p:cNvSpPr txBox="1">
            <a:spLocks/>
          </p:cNvSpPr>
          <p:nvPr/>
        </p:nvSpPr>
        <p:spPr>
          <a:xfrm>
            <a:off x="457200" y="-30162"/>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sz="3600" dirty="0" smtClean="0">
                <a:solidFill>
                  <a:schemeClr val="bg1"/>
                </a:solidFill>
              </a:rPr>
              <a:t>Summer Meals: People</a:t>
            </a:r>
            <a:endParaRPr lang="en-US" sz="3600" dirty="0">
              <a:solidFill>
                <a:schemeClr val="bg1"/>
              </a:solidFill>
            </a:endParaRPr>
          </a:p>
        </p:txBody>
      </p:sp>
    </p:spTree>
    <p:extLst>
      <p:ext uri="{BB962C8B-B14F-4D97-AF65-F5344CB8AC3E}">
        <p14:creationId xmlns:p14="http://schemas.microsoft.com/office/powerpoint/2010/main" val="19093562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4300" y="208221"/>
            <a:ext cx="9258300" cy="1046422"/>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485774" y="159932"/>
            <a:ext cx="7467600" cy="1143000"/>
          </a:xfrm>
          <a:ln>
            <a:noFill/>
          </a:ln>
        </p:spPr>
        <p:txBody>
          <a:bodyPr anchor="ctr">
            <a:normAutofit fontScale="90000"/>
          </a:bodyPr>
          <a:lstStyle/>
          <a:p>
            <a:pPr algn="ctr"/>
            <a:r>
              <a:rPr lang="en-US" sz="4000" dirty="0" smtClean="0">
                <a:solidFill>
                  <a:schemeClr val="bg1"/>
                </a:solidFill>
              </a:rPr>
              <a:t>Farm Bill: </a:t>
            </a:r>
            <a:r>
              <a:rPr lang="en-US" sz="3600" dirty="0" smtClean="0">
                <a:solidFill>
                  <a:schemeClr val="bg1"/>
                </a:solidFill>
              </a:rPr>
              <a:t>Nutrition Programs</a:t>
            </a:r>
            <a:endParaRPr lang="en-US" sz="3600" dirty="0">
              <a:solidFill>
                <a:schemeClr val="bg1"/>
              </a:solidFill>
            </a:endParaRPr>
          </a:p>
        </p:txBody>
      </p:sp>
      <p:graphicFrame>
        <p:nvGraphicFramePr>
          <p:cNvPr id="13" name="Content Placeholder 6"/>
          <p:cNvGraphicFramePr>
            <a:graphicFrameLocks noGrp="1"/>
          </p:cNvGraphicFramePr>
          <p:nvPr>
            <p:ph idx="1"/>
            <p:extLst>
              <p:ext uri="{D42A27DB-BD31-4B8C-83A1-F6EECF244321}">
                <p14:modId xmlns:p14="http://schemas.microsoft.com/office/powerpoint/2010/main" val="1675900719"/>
              </p:ext>
            </p:extLst>
          </p:nvPr>
        </p:nvGraphicFramePr>
        <p:xfrm>
          <a:off x="400050" y="1345020"/>
          <a:ext cx="8229600" cy="4365222"/>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9"/>
          <p:cNvSpPr txBox="1"/>
          <p:nvPr/>
        </p:nvSpPr>
        <p:spPr>
          <a:xfrm>
            <a:off x="485774" y="6269800"/>
            <a:ext cx="8172449" cy="292384"/>
          </a:xfrm>
          <a:prstGeom prst="rect">
            <a:avLst/>
          </a:prstGeom>
          <a:noFill/>
        </p:spPr>
        <p:txBody>
          <a:bodyPr wrap="square" lIns="121917" tIns="60958" rIns="121917" bIns="60958"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US" dirty="0">
                <a:solidFill>
                  <a:prstClr val="black"/>
                </a:solidFill>
              </a:rPr>
              <a:t>Source: USDA Food &amp; Nutrition </a:t>
            </a:r>
            <a:r>
              <a:rPr lang="en-US" dirty="0" smtClean="0">
                <a:solidFill>
                  <a:prstClr val="black"/>
                </a:solidFill>
              </a:rPr>
              <a:t>Service and/or DES </a:t>
            </a:r>
            <a:r>
              <a:rPr lang="en-US" dirty="0" smtClean="0">
                <a:solidFill>
                  <a:prstClr val="black"/>
                </a:solidFill>
              </a:rPr>
              <a:t>State Plan, </a:t>
            </a:r>
            <a:r>
              <a:rPr lang="en-US" dirty="0" smtClean="0">
                <a:solidFill>
                  <a:prstClr val="black"/>
                </a:solidFill>
              </a:rPr>
              <a:t>most </a:t>
            </a:r>
            <a:r>
              <a:rPr lang="en-US" dirty="0">
                <a:solidFill>
                  <a:prstClr val="black"/>
                </a:solidFill>
              </a:rPr>
              <a:t>recent year available, </a:t>
            </a:r>
            <a:r>
              <a:rPr lang="en-US" dirty="0" smtClean="0">
                <a:solidFill>
                  <a:prstClr val="black"/>
                </a:solidFill>
              </a:rPr>
              <a:t>2017-2019</a:t>
            </a:r>
            <a:r>
              <a:rPr lang="en-US" dirty="0" smtClean="0">
                <a:solidFill>
                  <a:prstClr val="black"/>
                </a:solidFill>
              </a:rPr>
              <a:t>.</a:t>
            </a:r>
            <a:endParaRPr lang="en-US" dirty="0">
              <a:solidFill>
                <a:prstClr val="black"/>
              </a:solidFill>
            </a:endParaRPr>
          </a:p>
        </p:txBody>
      </p:sp>
    </p:spTree>
    <p:extLst>
      <p:ext uri="{BB962C8B-B14F-4D97-AF65-F5344CB8AC3E}">
        <p14:creationId xmlns:p14="http://schemas.microsoft.com/office/powerpoint/2010/main" val="21314334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 y="208221"/>
            <a:ext cx="9258300" cy="1046422"/>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Title 1"/>
          <p:cNvSpPr txBox="1">
            <a:spLocks/>
          </p:cNvSpPr>
          <p:nvPr/>
        </p:nvSpPr>
        <p:spPr>
          <a:xfrm>
            <a:off x="485774" y="159932"/>
            <a:ext cx="7467600" cy="1143000"/>
          </a:xfrm>
          <a:prstGeom prst="rect">
            <a:avLst/>
          </a:prstGeom>
          <a:ln>
            <a:noFill/>
          </a:ln>
        </p:spPr>
        <p:txBody>
          <a:bodyPr vert="horz" anchor="ctr">
            <a:normAutofit fontScale="975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sz="4000" dirty="0" smtClean="0">
                <a:solidFill>
                  <a:schemeClr val="bg1"/>
                </a:solidFill>
              </a:rPr>
              <a:t>SNAP: </a:t>
            </a:r>
            <a:r>
              <a:rPr lang="en-US" sz="3600" dirty="0" smtClean="0">
                <a:solidFill>
                  <a:schemeClr val="bg1"/>
                </a:solidFill>
              </a:rPr>
              <a:t>Data</a:t>
            </a:r>
            <a:endParaRPr lang="en-US" sz="3600" dirty="0">
              <a:solidFill>
                <a:schemeClr val="bg1"/>
              </a:solidFill>
            </a:endParaRPr>
          </a:p>
        </p:txBody>
      </p:sp>
      <p:graphicFrame>
        <p:nvGraphicFramePr>
          <p:cNvPr id="5" name="Diagram 4"/>
          <p:cNvGraphicFramePr/>
          <p:nvPr>
            <p:extLst>
              <p:ext uri="{D42A27DB-BD31-4B8C-83A1-F6EECF244321}">
                <p14:modId xmlns:p14="http://schemas.microsoft.com/office/powerpoint/2010/main" val="1127574334"/>
              </p:ext>
            </p:extLst>
          </p:nvPr>
        </p:nvGraphicFramePr>
        <p:xfrm>
          <a:off x="754911" y="1524589"/>
          <a:ext cx="6847588" cy="43764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21697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 y="208221"/>
            <a:ext cx="9258300" cy="1046422"/>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 name="Title 1"/>
          <p:cNvSpPr txBox="1">
            <a:spLocks/>
          </p:cNvSpPr>
          <p:nvPr/>
        </p:nvSpPr>
        <p:spPr>
          <a:xfrm>
            <a:off x="485774" y="159932"/>
            <a:ext cx="7467600" cy="1143000"/>
          </a:xfrm>
          <a:prstGeom prst="rect">
            <a:avLst/>
          </a:prstGeom>
          <a:ln>
            <a:noFill/>
          </a:ln>
        </p:spPr>
        <p:txBody>
          <a:bodyPr vert="horz" anchor="ctr">
            <a:normAutofit fontScale="97500"/>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sz="4000" dirty="0" smtClean="0">
                <a:solidFill>
                  <a:schemeClr val="bg1"/>
                </a:solidFill>
              </a:rPr>
              <a:t>SNAP: </a:t>
            </a:r>
            <a:r>
              <a:rPr lang="en-US" sz="3600" dirty="0" smtClean="0">
                <a:solidFill>
                  <a:schemeClr val="bg1"/>
                </a:solidFill>
              </a:rPr>
              <a:t>Policy</a:t>
            </a:r>
            <a:endParaRPr lang="en-US" sz="3600" dirty="0">
              <a:solidFill>
                <a:schemeClr val="bg1"/>
              </a:solidFill>
            </a:endParaRPr>
          </a:p>
        </p:txBody>
      </p:sp>
      <p:sp>
        <p:nvSpPr>
          <p:cNvPr id="2" name="TextBox 1"/>
          <p:cNvSpPr txBox="1"/>
          <p:nvPr/>
        </p:nvSpPr>
        <p:spPr>
          <a:xfrm>
            <a:off x="485774" y="1531088"/>
            <a:ext cx="7828886" cy="429348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400" b="1" dirty="0" smtClean="0"/>
              <a:t>SNAP Benefits</a:t>
            </a:r>
          </a:p>
          <a:p>
            <a:pPr marL="742950" lvl="1" indent="-285750">
              <a:lnSpc>
                <a:spcPct val="150000"/>
              </a:lnSpc>
              <a:buFont typeface="Arial" panose="020B0604020202020204" pitchFamily="34" charset="0"/>
              <a:buChar char="•"/>
            </a:pPr>
            <a:r>
              <a:rPr lang="en-US" sz="1400" dirty="0" smtClean="0"/>
              <a:t>Provides monthly allotment to purchase groceries</a:t>
            </a:r>
          </a:p>
          <a:p>
            <a:pPr marL="742950" lvl="1" indent="-285750">
              <a:lnSpc>
                <a:spcPct val="150000"/>
              </a:lnSpc>
              <a:buFont typeface="Arial" panose="020B0604020202020204" pitchFamily="34" charset="0"/>
              <a:buChar char="•"/>
            </a:pPr>
            <a:r>
              <a:rPr lang="en-US" sz="1400" dirty="0" smtClean="0"/>
              <a:t>Double Up </a:t>
            </a:r>
            <a:r>
              <a:rPr lang="en-US" sz="1400" dirty="0"/>
              <a:t>Food Bucks for fresh produce </a:t>
            </a:r>
            <a:r>
              <a:rPr lang="en-US" sz="1400" dirty="0" smtClean="0"/>
              <a:t>(FINI)</a:t>
            </a:r>
            <a:endParaRPr lang="en-US" sz="1400" dirty="0"/>
          </a:p>
          <a:p>
            <a:pPr marL="285750" indent="-285750">
              <a:lnSpc>
                <a:spcPct val="150000"/>
              </a:lnSpc>
              <a:buFont typeface="Arial" panose="020B0604020202020204" pitchFamily="34" charset="0"/>
              <a:buChar char="•"/>
            </a:pPr>
            <a:r>
              <a:rPr lang="en-US" sz="1400" b="1" dirty="0" smtClean="0"/>
              <a:t>SNAP Education</a:t>
            </a:r>
          </a:p>
          <a:p>
            <a:pPr marL="742950" lvl="1" indent="-285750">
              <a:lnSpc>
                <a:spcPct val="150000"/>
              </a:lnSpc>
              <a:buFont typeface="Arial" panose="020B0604020202020204" pitchFamily="34" charset="0"/>
              <a:buChar char="•"/>
            </a:pPr>
            <a:r>
              <a:rPr lang="en-US" sz="1400" dirty="0" smtClean="0"/>
              <a:t>Nutrition, social marketing, and policy </a:t>
            </a:r>
          </a:p>
          <a:p>
            <a:pPr marL="285750" indent="-285750">
              <a:lnSpc>
                <a:spcPct val="150000"/>
              </a:lnSpc>
              <a:buFont typeface="Arial" panose="020B0604020202020204" pitchFamily="34" charset="0"/>
              <a:buChar char="•"/>
            </a:pPr>
            <a:r>
              <a:rPr lang="en-US" sz="1400" b="1" dirty="0" smtClean="0"/>
              <a:t>SNAP Employment &amp; Training</a:t>
            </a:r>
          </a:p>
          <a:p>
            <a:pPr marL="742950" lvl="1" indent="-285750">
              <a:lnSpc>
                <a:spcPct val="150000"/>
              </a:lnSpc>
              <a:buFont typeface="Arial" panose="020B0604020202020204" pitchFamily="34" charset="0"/>
              <a:buChar char="•"/>
            </a:pPr>
            <a:r>
              <a:rPr lang="en-US" sz="1400" dirty="0" smtClean="0"/>
              <a:t>Skills training, job search</a:t>
            </a:r>
          </a:p>
          <a:p>
            <a:pPr marL="742950" lvl="1" indent="-285750">
              <a:lnSpc>
                <a:spcPct val="150000"/>
              </a:lnSpc>
              <a:buFont typeface="Arial" panose="020B0604020202020204" pitchFamily="34" charset="0"/>
              <a:buChar char="•"/>
            </a:pPr>
            <a:r>
              <a:rPr lang="en-US" sz="1400" dirty="0" smtClean="0"/>
              <a:t>Three-month time limit for childless adults in Maricopa, Pima, Yavapai counties</a:t>
            </a:r>
          </a:p>
          <a:p>
            <a:pPr marL="742950" lvl="1" indent="-285750">
              <a:lnSpc>
                <a:spcPct val="150000"/>
              </a:lnSpc>
              <a:buFont typeface="Arial" panose="020B0604020202020204" pitchFamily="34" charset="0"/>
              <a:buChar char="•"/>
            </a:pPr>
            <a:r>
              <a:rPr lang="en-US" sz="1400" dirty="0" smtClean="0"/>
              <a:t>DES administers with third-party providers (SNAP CAN)</a:t>
            </a:r>
          </a:p>
          <a:p>
            <a:pPr marL="285750" indent="-285750">
              <a:lnSpc>
                <a:spcPct val="150000"/>
              </a:lnSpc>
              <a:buFont typeface="Arial" panose="020B0604020202020204" pitchFamily="34" charset="0"/>
              <a:buChar char="•"/>
            </a:pPr>
            <a:r>
              <a:rPr lang="en-US" sz="1400" b="1" dirty="0" smtClean="0"/>
              <a:t>SNAP Outreach</a:t>
            </a:r>
          </a:p>
          <a:p>
            <a:pPr marL="742950" lvl="1" indent="-285750">
              <a:lnSpc>
                <a:spcPct val="150000"/>
              </a:lnSpc>
              <a:buFont typeface="Arial" panose="020B0604020202020204" pitchFamily="34" charset="0"/>
              <a:buChar char="•"/>
            </a:pPr>
            <a:r>
              <a:rPr lang="en-US" sz="1400" dirty="0" smtClean="0"/>
              <a:t>To reach eligible recipients, nearly 60 partners contracted with Wildfire</a:t>
            </a:r>
            <a:endParaRPr lang="en-US" sz="1400" dirty="0"/>
          </a:p>
          <a:p>
            <a:pPr marL="285750" indent="-285750">
              <a:lnSpc>
                <a:spcPct val="150000"/>
              </a:lnSpc>
              <a:buFont typeface="Arial" panose="020B0604020202020204" pitchFamily="34" charset="0"/>
              <a:buChar char="•"/>
            </a:pPr>
            <a:r>
              <a:rPr lang="en-US" sz="1400" b="1" dirty="0" smtClean="0"/>
              <a:t>SNAP Administration</a:t>
            </a:r>
          </a:p>
          <a:p>
            <a:pPr marL="742950" lvl="1" indent="-285750">
              <a:lnSpc>
                <a:spcPct val="150000"/>
              </a:lnSpc>
              <a:buFont typeface="Arial" panose="020B0604020202020204" pitchFamily="34" charset="0"/>
              <a:buChar char="•"/>
            </a:pPr>
            <a:r>
              <a:rPr lang="en-US" sz="1400" dirty="0" smtClean="0"/>
              <a:t>Costs split 50-50 with USDA and Arizona to support eligibility, technology, </a:t>
            </a:r>
            <a:r>
              <a:rPr lang="en-US" sz="1400" dirty="0" smtClean="0"/>
              <a:t>etc.</a:t>
            </a:r>
            <a:endParaRPr lang="en-US" sz="1400" dirty="0" smtClean="0"/>
          </a:p>
        </p:txBody>
      </p:sp>
    </p:spTree>
    <p:extLst>
      <p:ext uri="{BB962C8B-B14F-4D97-AF65-F5344CB8AC3E}">
        <p14:creationId xmlns:p14="http://schemas.microsoft.com/office/powerpoint/2010/main" val="4121619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0" y="693420"/>
            <a:ext cx="6172200" cy="6164580"/>
          </a:xfrm>
        </p:spPr>
      </p:pic>
      <p:sp>
        <p:nvSpPr>
          <p:cNvPr id="4" name="Text Placeholder 3"/>
          <p:cNvSpPr>
            <a:spLocks noGrp="1"/>
          </p:cNvSpPr>
          <p:nvPr>
            <p:ph type="body" sz="half" idx="2"/>
          </p:nvPr>
        </p:nvSpPr>
        <p:spPr>
          <a:xfrm>
            <a:off x="6419266" y="1278264"/>
            <a:ext cx="1978775" cy="4956048"/>
          </a:xfrm>
        </p:spPr>
        <p:txBody>
          <a:bodyPr>
            <a:noAutofit/>
          </a:bodyPr>
          <a:lstStyle/>
          <a:p>
            <a:r>
              <a:rPr lang="en-US" sz="1300" dirty="0" smtClean="0"/>
              <a:t>“It's </a:t>
            </a:r>
            <a:r>
              <a:rPr lang="en-US" sz="1300" dirty="0"/>
              <a:t>hard. I'm 87 years old, and I've worked since I was 15. </a:t>
            </a:r>
            <a:endParaRPr lang="en-US" sz="1300" dirty="0" smtClean="0"/>
          </a:p>
          <a:p>
            <a:endParaRPr lang="en-US" sz="1300" dirty="0"/>
          </a:p>
          <a:p>
            <a:r>
              <a:rPr lang="en-US" sz="1300" dirty="0" smtClean="0"/>
              <a:t>I </a:t>
            </a:r>
            <a:r>
              <a:rPr lang="en-US" sz="1300" dirty="0"/>
              <a:t>get social security, but once I pay for housing, gas, utilities, and doctor bills, there's not much left. I get $18 a month in SNAP, and I come to </a:t>
            </a:r>
            <a:r>
              <a:rPr lang="en-US" sz="1300" dirty="0" smtClean="0"/>
              <a:t>the AZCEND food </a:t>
            </a:r>
            <a:r>
              <a:rPr lang="en-US" sz="1300" dirty="0"/>
              <a:t>p</a:t>
            </a:r>
            <a:r>
              <a:rPr lang="en-US" sz="1300" dirty="0" smtClean="0"/>
              <a:t>antry </a:t>
            </a:r>
            <a:r>
              <a:rPr lang="en-US" sz="1300" dirty="0"/>
              <a:t>for a food box once a month too. </a:t>
            </a:r>
            <a:endParaRPr lang="en-US" sz="1300" dirty="0" smtClean="0"/>
          </a:p>
          <a:p>
            <a:endParaRPr lang="en-US" sz="1300" dirty="0"/>
          </a:p>
          <a:p>
            <a:r>
              <a:rPr lang="en-US" sz="1300" dirty="0" smtClean="0"/>
              <a:t>I </a:t>
            </a:r>
            <a:r>
              <a:rPr lang="en-US" sz="1300" dirty="0"/>
              <a:t>also volunteer here, packing produce and checking eggs."</a:t>
            </a:r>
          </a:p>
          <a:p>
            <a:pPr algn="r"/>
            <a:r>
              <a:rPr lang="en-US" sz="1300" dirty="0" smtClean="0"/>
              <a:t>—Carmen, </a:t>
            </a:r>
          </a:p>
          <a:p>
            <a:pPr algn="r"/>
            <a:r>
              <a:rPr lang="en-US" sz="1300" dirty="0" smtClean="0"/>
              <a:t>Chandler</a:t>
            </a:r>
            <a:endParaRPr lang="en-US" sz="1300" dirty="0"/>
          </a:p>
        </p:txBody>
      </p:sp>
      <p:sp>
        <p:nvSpPr>
          <p:cNvPr id="6" name="Rectangle 5"/>
          <p:cNvSpPr/>
          <p:nvPr/>
        </p:nvSpPr>
        <p:spPr>
          <a:xfrm>
            <a:off x="0" y="0"/>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7" name="Title 1"/>
          <p:cNvSpPr txBox="1">
            <a:spLocks/>
          </p:cNvSpPr>
          <p:nvPr/>
        </p:nvSpPr>
        <p:spPr>
          <a:xfrm>
            <a:off x="457200" y="-30162"/>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dirty="0" smtClean="0">
                <a:solidFill>
                  <a:schemeClr val="bg1"/>
                </a:solidFill>
              </a:rPr>
              <a:t>SNAP: People</a:t>
            </a:r>
            <a:endParaRPr lang="en-US" dirty="0">
              <a:solidFill>
                <a:schemeClr val="bg1"/>
              </a:solidFill>
            </a:endParaRPr>
          </a:p>
        </p:txBody>
      </p:sp>
    </p:spTree>
    <p:extLst>
      <p:ext uri="{BB962C8B-B14F-4D97-AF65-F5344CB8AC3E}">
        <p14:creationId xmlns:p14="http://schemas.microsoft.com/office/powerpoint/2010/main" val="36690091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Policy		</a:t>
            </a:r>
            <a:endParaRPr lang="en-US" dirty="0"/>
          </a:p>
        </p:txBody>
      </p:sp>
      <p:sp>
        <p:nvSpPr>
          <p:cNvPr id="3" name="Text Placeholder 2"/>
          <p:cNvSpPr>
            <a:spLocks noGrp="1"/>
          </p:cNvSpPr>
          <p:nvPr>
            <p:ph type="body" idx="1"/>
          </p:nvPr>
        </p:nvSpPr>
        <p:spPr/>
        <p:txBody>
          <a:bodyPr/>
          <a:lstStyle/>
          <a:p>
            <a:r>
              <a:rPr lang="en-US" dirty="0" smtClean="0"/>
              <a:t>Why should you care?</a:t>
            </a:r>
            <a:endParaRPr lang="en-US" dirty="0"/>
          </a:p>
        </p:txBody>
      </p:sp>
    </p:spTree>
    <p:extLst>
      <p:ext uri="{BB962C8B-B14F-4D97-AF65-F5344CB8AC3E}">
        <p14:creationId xmlns:p14="http://schemas.microsoft.com/office/powerpoint/2010/main" val="4029961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14497" y="1315318"/>
            <a:ext cx="4000553" cy="2667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1156" y="2000535"/>
            <a:ext cx="3538870" cy="35388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r="3163"/>
          <a:stretch/>
        </p:blipFill>
        <p:spPr bwMode="auto">
          <a:xfrm>
            <a:off x="409978" y="4230872"/>
            <a:ext cx="4005072" cy="2325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0" y="0"/>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10" name="Title 1"/>
          <p:cNvSpPr txBox="1">
            <a:spLocks/>
          </p:cNvSpPr>
          <p:nvPr/>
        </p:nvSpPr>
        <p:spPr>
          <a:xfrm>
            <a:off x="457200" y="-30162"/>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dirty="0" smtClean="0">
                <a:solidFill>
                  <a:schemeClr val="bg1"/>
                </a:solidFill>
              </a:rPr>
              <a:t>Social Policy: </a:t>
            </a:r>
            <a:br>
              <a:rPr lang="en-US" dirty="0" smtClean="0">
                <a:solidFill>
                  <a:schemeClr val="bg1"/>
                </a:solidFill>
              </a:rPr>
            </a:br>
            <a:r>
              <a:rPr lang="en-US" dirty="0" smtClean="0">
                <a:solidFill>
                  <a:schemeClr val="bg1"/>
                </a:solidFill>
              </a:rPr>
              <a:t>Shutdown, Sugar, &amp; More</a:t>
            </a:r>
            <a:endParaRPr lang="en-US" dirty="0">
              <a:solidFill>
                <a:schemeClr val="bg1"/>
              </a:solidFill>
            </a:endParaRPr>
          </a:p>
        </p:txBody>
      </p:sp>
    </p:spTree>
    <p:extLst>
      <p:ext uri="{BB962C8B-B14F-4D97-AF65-F5344CB8AC3E}">
        <p14:creationId xmlns:p14="http://schemas.microsoft.com/office/powerpoint/2010/main" val="4285557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Policy	</a:t>
            </a:r>
            <a:endParaRPr lang="en-US" dirty="0"/>
          </a:p>
        </p:txBody>
      </p:sp>
      <p:sp>
        <p:nvSpPr>
          <p:cNvPr id="3" name="Text Placeholder 2"/>
          <p:cNvSpPr>
            <a:spLocks noGrp="1"/>
          </p:cNvSpPr>
          <p:nvPr>
            <p:ph type="body" idx="1"/>
          </p:nvPr>
        </p:nvSpPr>
        <p:spPr/>
        <p:txBody>
          <a:bodyPr/>
          <a:lstStyle/>
          <a:p>
            <a:r>
              <a:rPr lang="en-US" dirty="0" smtClean="0"/>
              <a:t>How can you inform &amp; influence it?</a:t>
            </a:r>
            <a:endParaRPr lang="en-US" dirty="0"/>
          </a:p>
        </p:txBody>
      </p:sp>
    </p:spTree>
    <p:extLst>
      <p:ext uri="{BB962C8B-B14F-4D97-AF65-F5344CB8AC3E}">
        <p14:creationId xmlns:p14="http://schemas.microsoft.com/office/powerpoint/2010/main" val="676407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938776" y="2362167"/>
            <a:ext cx="6905814" cy="1561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35558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381000"/>
            <a:ext cx="9144000" cy="1077218"/>
          </a:xfrm>
          <a:prstGeom prst="rect">
            <a:avLst/>
          </a:prstGeom>
          <a:noFill/>
        </p:spPr>
        <p:txBody>
          <a:bodyPr wrap="square" rtlCol="0">
            <a:spAutoFit/>
          </a:bodyPr>
          <a:lstStyle/>
          <a:p>
            <a:pPr algn="ctr"/>
            <a:r>
              <a:rPr lang="en-US" sz="3200" b="1" dirty="0" smtClean="0">
                <a:latin typeface="Century Schoolbook" panose="02040604050505020304" pitchFamily="18" charset="0"/>
              </a:rPr>
              <a:t>Advocacy is speaking up, raising awareness, and finding solutions. </a:t>
            </a:r>
            <a:endParaRPr lang="en-US" sz="3200" b="1" dirty="0">
              <a:latin typeface="Century Schoolbook" panose="02040604050505020304" pitchFamily="18" charset="0"/>
            </a:endParaRPr>
          </a:p>
        </p:txBody>
      </p:sp>
      <p:sp>
        <p:nvSpPr>
          <p:cNvPr id="11" name="TextBox 10"/>
          <p:cNvSpPr txBox="1"/>
          <p:nvPr/>
        </p:nvSpPr>
        <p:spPr>
          <a:xfrm>
            <a:off x="5181600" y="1686818"/>
            <a:ext cx="3810000" cy="2981325"/>
          </a:xfrm>
          <a:prstGeom prst="rect">
            <a:avLst/>
          </a:prstGeom>
          <a:noFill/>
        </p:spPr>
        <p:txBody>
          <a:bodyPr wrap="square" rtlCol="0">
            <a:spAutoFit/>
          </a:bodyPr>
          <a:lstStyle/>
          <a:p>
            <a:endParaRPr lang="en-US" dirty="0"/>
          </a:p>
        </p:txBody>
      </p:sp>
      <p:sp>
        <p:nvSpPr>
          <p:cNvPr id="12" name="TextBox 11"/>
          <p:cNvSpPr txBox="1"/>
          <p:nvPr/>
        </p:nvSpPr>
        <p:spPr>
          <a:xfrm>
            <a:off x="3397103" y="2482461"/>
            <a:ext cx="5410200" cy="276998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smtClean="0"/>
              <a:t>LEGISLATIVE: </a:t>
            </a:r>
            <a:r>
              <a:rPr lang="en-US" sz="1600" dirty="0" smtClean="0"/>
              <a:t>Meetings, briefings, lobbying</a:t>
            </a:r>
          </a:p>
          <a:p>
            <a:pPr marL="285750" indent="-285750">
              <a:lnSpc>
                <a:spcPct val="150000"/>
              </a:lnSpc>
              <a:buFont typeface="Arial" panose="020B0604020202020204" pitchFamily="34" charset="0"/>
              <a:buChar char="•"/>
            </a:pPr>
            <a:r>
              <a:rPr lang="en-US" sz="1600" b="1" dirty="0" smtClean="0"/>
              <a:t>ADMINISTRATIVE: </a:t>
            </a:r>
            <a:r>
              <a:rPr lang="en-US" sz="1600" dirty="0" smtClean="0"/>
              <a:t>Comments, implementation</a:t>
            </a:r>
          </a:p>
          <a:p>
            <a:pPr marL="285750" indent="-285750">
              <a:lnSpc>
                <a:spcPct val="150000"/>
              </a:lnSpc>
              <a:buFont typeface="Arial" panose="020B0604020202020204" pitchFamily="34" charset="0"/>
              <a:buChar char="•"/>
            </a:pPr>
            <a:r>
              <a:rPr lang="en-US" sz="1600" b="1" dirty="0" smtClean="0"/>
              <a:t>ELECTIONS: </a:t>
            </a:r>
            <a:r>
              <a:rPr lang="en-US" sz="1600" dirty="0" smtClean="0"/>
              <a:t>Candidate engagement, voter education, voter registration</a:t>
            </a:r>
          </a:p>
          <a:p>
            <a:pPr marL="285750" indent="-285750">
              <a:lnSpc>
                <a:spcPct val="150000"/>
              </a:lnSpc>
              <a:buFont typeface="Arial" panose="020B0604020202020204" pitchFamily="34" charset="0"/>
              <a:buChar char="•"/>
            </a:pPr>
            <a:r>
              <a:rPr lang="en-US" sz="1600" b="1" dirty="0" smtClean="0"/>
              <a:t>MEDIA: </a:t>
            </a:r>
            <a:r>
              <a:rPr lang="en-US" sz="1600" dirty="0" smtClean="0"/>
              <a:t>Letter-to-the-editor, op/ed, social media</a:t>
            </a:r>
          </a:p>
          <a:p>
            <a:pPr marL="285750" indent="-285750">
              <a:lnSpc>
                <a:spcPct val="150000"/>
              </a:lnSpc>
              <a:buFont typeface="Arial" panose="020B0604020202020204" pitchFamily="34" charset="0"/>
              <a:buChar char="•"/>
            </a:pPr>
            <a:r>
              <a:rPr lang="en-US" sz="1600" b="1" dirty="0"/>
              <a:t>RESEARCH:</a:t>
            </a:r>
            <a:r>
              <a:rPr lang="en-US" sz="1600" dirty="0"/>
              <a:t> Policy briefs, position </a:t>
            </a:r>
            <a:r>
              <a:rPr lang="en-US" sz="1600" dirty="0" smtClean="0"/>
              <a:t>papers, fact sheets</a:t>
            </a:r>
            <a:endParaRPr lang="en-US" sz="1600" dirty="0"/>
          </a:p>
        </p:txBody>
      </p:sp>
      <p:pic>
        <p:nvPicPr>
          <p:cNvPr id="16" name="Content Placeholder 15"/>
          <p:cNvPicPr>
            <a:picLocks noGrp="1" noChangeAspect="1"/>
          </p:cNvPicPr>
          <p:nvPr>
            <p:ph idx="1"/>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19263" y="1957367"/>
            <a:ext cx="2988907" cy="2950588"/>
          </a:xfrm>
          <a:prstGeom prst="rect">
            <a:avLst/>
          </a:prstGeom>
        </p:spPr>
      </p:pic>
    </p:spTree>
    <p:extLst>
      <p:ext uri="{BB962C8B-B14F-4D97-AF65-F5344CB8AC3E}">
        <p14:creationId xmlns:p14="http://schemas.microsoft.com/office/powerpoint/2010/main" val="660358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35897" y="1210467"/>
            <a:ext cx="1901068" cy="2460206"/>
          </a:xfrm>
          <a:ln w="6350">
            <a:solidFill>
              <a:schemeClr val="tx1"/>
            </a:solidFill>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5897" y="4585471"/>
            <a:ext cx="2708291" cy="1805527"/>
          </a:xfrm>
          <a:prstGeom prst="rect">
            <a:avLst/>
          </a:prstGeom>
          <a:ln>
            <a:solidFill>
              <a:schemeClr val="accent1"/>
            </a:solidFill>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50100" y="1188821"/>
            <a:ext cx="3617902" cy="2411935"/>
          </a:xfrm>
          <a:prstGeom prst="rect">
            <a:avLst/>
          </a:prstGeom>
          <a:ln>
            <a:solidFill>
              <a:schemeClr val="accent1"/>
            </a:solidFill>
          </a:ln>
        </p:spPr>
      </p:pic>
      <p:pic>
        <p:nvPicPr>
          <p:cNvPr id="7" name="Picture 6"/>
          <p:cNvPicPr>
            <a:picLocks noChangeAspect="1"/>
          </p:cNvPicPr>
          <p:nvPr/>
        </p:nvPicPr>
        <p:blipFill rotWithShape="1">
          <a:blip r:embed="rId6"/>
          <a:srcRect l="28333" t="8893" r="30000" b="11067"/>
          <a:stretch/>
        </p:blipFill>
        <p:spPr>
          <a:xfrm>
            <a:off x="2590800" y="1191203"/>
            <a:ext cx="2305465" cy="2489902"/>
          </a:xfrm>
          <a:prstGeom prst="rect">
            <a:avLst/>
          </a:prstGeom>
          <a:ln w="6350">
            <a:solidFill>
              <a:schemeClr val="tx1"/>
            </a:solidFill>
          </a:ln>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47866" y="4403892"/>
            <a:ext cx="2248267" cy="2168683"/>
          </a:xfrm>
          <a:prstGeom prst="rect">
            <a:avLst/>
          </a:prstGeom>
          <a:ln>
            <a:solidFill>
              <a:schemeClr val="accent1"/>
            </a:solidFill>
          </a:ln>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28540" y="4170547"/>
            <a:ext cx="1861021" cy="2407695"/>
          </a:xfrm>
          <a:prstGeom prst="rect">
            <a:avLst/>
          </a:prstGeom>
          <a:ln>
            <a:solidFill>
              <a:schemeClr val="accent1"/>
            </a:solidFill>
          </a:ln>
        </p:spPr>
      </p:pic>
      <p:sp>
        <p:nvSpPr>
          <p:cNvPr id="11" name="Rectangle 10"/>
          <p:cNvSpPr/>
          <p:nvPr/>
        </p:nvSpPr>
        <p:spPr>
          <a:xfrm>
            <a:off x="-114300" y="70881"/>
            <a:ext cx="9258300" cy="949843"/>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4" name="Title 1"/>
          <p:cNvSpPr>
            <a:spLocks noGrp="1"/>
          </p:cNvSpPr>
          <p:nvPr>
            <p:ph type="title"/>
          </p:nvPr>
        </p:nvSpPr>
        <p:spPr>
          <a:xfrm>
            <a:off x="0" y="-25698"/>
            <a:ext cx="9144000" cy="1143000"/>
          </a:xfrm>
          <a:ln>
            <a:noFill/>
          </a:ln>
        </p:spPr>
        <p:txBody>
          <a:bodyPr anchor="ctr">
            <a:normAutofit/>
          </a:bodyPr>
          <a:lstStyle/>
          <a:p>
            <a:pPr algn="ctr"/>
            <a:r>
              <a:rPr lang="en-US" sz="3600" dirty="0" smtClean="0">
                <a:solidFill>
                  <a:schemeClr val="bg1"/>
                </a:solidFill>
              </a:rPr>
              <a:t>Advocacy in Arizona Food Policy</a:t>
            </a:r>
            <a:endParaRPr lang="en-US" sz="3600" dirty="0">
              <a:solidFill>
                <a:schemeClr val="bg1"/>
              </a:solidFill>
            </a:endParaRPr>
          </a:p>
        </p:txBody>
      </p:sp>
    </p:spTree>
    <p:extLst>
      <p:ext uri="{BB962C8B-B14F-4D97-AF65-F5344CB8AC3E}">
        <p14:creationId xmlns:p14="http://schemas.microsoft.com/office/powerpoint/2010/main" val="407785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10" name="Title 1"/>
          <p:cNvSpPr txBox="1">
            <a:spLocks/>
          </p:cNvSpPr>
          <p:nvPr/>
        </p:nvSpPr>
        <p:spPr>
          <a:xfrm>
            <a:off x="457200" y="-30162"/>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dirty="0" smtClean="0">
                <a:solidFill>
                  <a:schemeClr val="bg1"/>
                </a:solidFill>
              </a:rPr>
              <a:t>Education/Advocacy in </a:t>
            </a:r>
          </a:p>
          <a:p>
            <a:pPr algn="ctr"/>
            <a:r>
              <a:rPr lang="en-US" dirty="0" smtClean="0">
                <a:solidFill>
                  <a:schemeClr val="bg1"/>
                </a:solidFill>
              </a:rPr>
              <a:t>Public Health</a:t>
            </a:r>
            <a:endParaRPr lang="en-US" dirty="0">
              <a:solidFill>
                <a:schemeClr val="bg1"/>
              </a:solidFill>
            </a:endParaRPr>
          </a:p>
        </p:txBody>
      </p:sp>
      <p:pic>
        <p:nvPicPr>
          <p:cNvPr id="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88876" y="1466575"/>
            <a:ext cx="3474720" cy="2126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3363" y="1466575"/>
            <a:ext cx="3707920" cy="1918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3947155"/>
            <a:ext cx="3474720" cy="2468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33363" y="3738382"/>
            <a:ext cx="3474720" cy="3021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6609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10038" y="1881874"/>
            <a:ext cx="3951027" cy="4572000"/>
          </a:xfrm>
        </p:spPr>
        <p:txBody>
          <a:bodyPr>
            <a:normAutofit fontScale="92500" lnSpcReduction="20000"/>
          </a:bodyPr>
          <a:lstStyle/>
          <a:p>
            <a:pPr marL="0" lvl="0" indent="0">
              <a:buNone/>
            </a:pPr>
            <a:r>
              <a:rPr lang="en-US" dirty="0" smtClean="0"/>
              <a:t>Federal </a:t>
            </a:r>
            <a:r>
              <a:rPr lang="en-US" dirty="0"/>
              <a:t>law that sets rules around political activity of federal executive branch </a:t>
            </a:r>
            <a:r>
              <a:rPr lang="en-US" dirty="0" smtClean="0"/>
              <a:t>employees</a:t>
            </a:r>
          </a:p>
          <a:p>
            <a:pPr marL="0" lvl="0" indent="0">
              <a:buNone/>
            </a:pPr>
            <a:endParaRPr lang="en-US" dirty="0" smtClean="0"/>
          </a:p>
          <a:p>
            <a:r>
              <a:rPr lang="en-US" sz="2700" dirty="0" smtClean="0"/>
              <a:t>Ensures programs are nonpartisan</a:t>
            </a:r>
          </a:p>
          <a:p>
            <a:r>
              <a:rPr lang="en-US" sz="2700" dirty="0" smtClean="0"/>
              <a:t>Protects employees from coercion</a:t>
            </a:r>
          </a:p>
          <a:p>
            <a:r>
              <a:rPr lang="en-US" sz="2700" dirty="0" smtClean="0"/>
              <a:t>Ensures employees are promoted based on merit and not political affiliation</a:t>
            </a:r>
          </a:p>
          <a:p>
            <a:endParaRPr lang="en-US" dirty="0"/>
          </a:p>
        </p:txBody>
      </p:sp>
      <p:sp>
        <p:nvSpPr>
          <p:cNvPr id="4" name="Content Placeholder 3"/>
          <p:cNvSpPr>
            <a:spLocks noGrp="1"/>
          </p:cNvSpPr>
          <p:nvPr>
            <p:ph sz="quarter" idx="2"/>
          </p:nvPr>
        </p:nvSpPr>
        <p:spPr>
          <a:xfrm>
            <a:off x="4355714" y="1881874"/>
            <a:ext cx="4108208" cy="4572000"/>
          </a:xfrm>
          <a:ln>
            <a:solidFill>
              <a:schemeClr val="tx1"/>
            </a:solidFill>
          </a:ln>
        </p:spPr>
        <p:txBody>
          <a:bodyPr>
            <a:normAutofit fontScale="92500" lnSpcReduction="20000"/>
          </a:bodyPr>
          <a:lstStyle/>
          <a:p>
            <a:pPr marL="0" lvl="0" indent="0">
              <a:buNone/>
            </a:pPr>
            <a:r>
              <a:rPr lang="en-US" b="1" dirty="0" smtClean="0">
                <a:solidFill>
                  <a:srgbClr val="FF0000"/>
                </a:solidFill>
              </a:rPr>
              <a:t>So, </a:t>
            </a:r>
            <a:r>
              <a:rPr lang="en-US" b="1" dirty="0" smtClean="0">
                <a:solidFill>
                  <a:srgbClr val="FF0000"/>
                </a:solidFill>
              </a:rPr>
              <a:t>don’t…</a:t>
            </a:r>
          </a:p>
          <a:p>
            <a:pPr marL="0" lvl="0" indent="0">
              <a:buNone/>
            </a:pPr>
            <a:endParaRPr lang="en-US" b="1" dirty="0">
              <a:solidFill>
                <a:srgbClr val="FF0000"/>
              </a:solidFill>
            </a:endParaRPr>
          </a:p>
          <a:p>
            <a:pPr lvl="1"/>
            <a:r>
              <a:rPr lang="en-US" dirty="0"/>
              <a:t>Use your authority to affect outcome of </a:t>
            </a:r>
            <a:r>
              <a:rPr lang="en-US" dirty="0" smtClean="0"/>
              <a:t>election.</a:t>
            </a:r>
            <a:endParaRPr lang="en-US" dirty="0"/>
          </a:p>
          <a:p>
            <a:pPr lvl="1"/>
            <a:r>
              <a:rPr lang="en-US" dirty="0"/>
              <a:t>Solicit or receive donations for political party or </a:t>
            </a:r>
            <a:r>
              <a:rPr lang="en-US" dirty="0" smtClean="0"/>
              <a:t>candidate.</a:t>
            </a:r>
            <a:endParaRPr lang="en-US" dirty="0"/>
          </a:p>
          <a:p>
            <a:pPr lvl="1"/>
            <a:r>
              <a:rPr lang="en-US" dirty="0" smtClean="0"/>
              <a:t>Run for political </a:t>
            </a:r>
            <a:r>
              <a:rPr lang="en-US" dirty="0" smtClean="0"/>
              <a:t>office.</a:t>
            </a:r>
            <a:endParaRPr lang="en-US" dirty="0"/>
          </a:p>
          <a:p>
            <a:pPr lvl="1"/>
            <a:r>
              <a:rPr lang="en-US" dirty="0"/>
              <a:t>Solicit or discourage participation of political activity of anyone who has business with </a:t>
            </a:r>
            <a:r>
              <a:rPr lang="en-US" dirty="0" smtClean="0"/>
              <a:t>you.</a:t>
            </a:r>
            <a:endParaRPr lang="en-US" dirty="0"/>
          </a:p>
          <a:p>
            <a:pPr lvl="1"/>
            <a:r>
              <a:rPr lang="en-US" dirty="0"/>
              <a:t>Engage in political activity while wearing your uniform or driving company </a:t>
            </a:r>
            <a:r>
              <a:rPr lang="en-US" dirty="0" smtClean="0"/>
              <a:t>car.</a:t>
            </a:r>
            <a:endParaRPr lang="en-US" dirty="0"/>
          </a:p>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241"/>
            <a:ext cx="91440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44279" y="172705"/>
            <a:ext cx="7467600" cy="992336"/>
          </a:xfrm>
        </p:spPr>
        <p:txBody>
          <a:bodyPr anchor="ctr">
            <a:normAutofit/>
          </a:bodyPr>
          <a:lstStyle/>
          <a:p>
            <a:pPr algn="ctr"/>
            <a:r>
              <a:rPr lang="en-US" sz="3600" dirty="0" smtClean="0">
                <a:solidFill>
                  <a:schemeClr val="bg1"/>
                </a:solidFill>
              </a:rPr>
              <a:t>Influence in Public Health</a:t>
            </a:r>
            <a:endParaRPr lang="en-US" sz="3600" dirty="0">
              <a:solidFill>
                <a:schemeClr val="bg1"/>
              </a:solidFill>
            </a:endParaRPr>
          </a:p>
        </p:txBody>
      </p:sp>
      <p:sp>
        <p:nvSpPr>
          <p:cNvPr id="5" name="TextBox 4"/>
          <p:cNvSpPr txBox="1"/>
          <p:nvPr/>
        </p:nvSpPr>
        <p:spPr>
          <a:xfrm>
            <a:off x="297585" y="1289820"/>
            <a:ext cx="8360987" cy="830997"/>
          </a:xfrm>
          <a:prstGeom prst="rect">
            <a:avLst/>
          </a:prstGeom>
          <a:noFill/>
        </p:spPr>
        <p:txBody>
          <a:bodyPr wrap="square" rtlCol="0">
            <a:spAutoFit/>
          </a:bodyPr>
          <a:lstStyle/>
          <a:p>
            <a:pPr algn="ctr"/>
            <a:r>
              <a:rPr lang="en-US" sz="2400" b="1" dirty="0"/>
              <a:t>The Hatch Act of 1939</a:t>
            </a:r>
          </a:p>
          <a:p>
            <a:pPr algn="ctr"/>
            <a:endParaRPr lang="en-US" sz="2400" dirty="0"/>
          </a:p>
        </p:txBody>
      </p:sp>
    </p:spTree>
    <p:extLst>
      <p:ext uri="{BB962C8B-B14F-4D97-AF65-F5344CB8AC3E}">
        <p14:creationId xmlns:p14="http://schemas.microsoft.com/office/powerpoint/2010/main" val="3074070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4" name="Content Placeholder 3"/>
          <p:cNvSpPr>
            <a:spLocks noGrp="1"/>
          </p:cNvSpPr>
          <p:nvPr>
            <p:ph sz="quarter" idx="1"/>
          </p:nvPr>
        </p:nvSpPr>
        <p:spPr>
          <a:xfrm>
            <a:off x="671513" y="1643063"/>
            <a:ext cx="7843838" cy="4533900"/>
          </a:xfrm>
        </p:spPr>
        <p:txBody>
          <a:bodyPr/>
          <a:lstStyle/>
          <a:p>
            <a:pPr marL="0" indent="0" algn="ctr">
              <a:buNone/>
            </a:pPr>
            <a:endParaRPr lang="en-US" dirty="0" smtClean="0"/>
          </a:p>
          <a:p>
            <a:pPr marL="0" indent="0" algn="ctr">
              <a:buNone/>
            </a:pPr>
            <a:endParaRPr lang="en-US" sz="1800" dirty="0"/>
          </a:p>
          <a:p>
            <a:pPr marL="0" indent="0" algn="ctr">
              <a:buNone/>
            </a:pPr>
            <a:r>
              <a:rPr lang="en-US" dirty="0" smtClean="0"/>
              <a:t>Angie </a:t>
            </a:r>
            <a:r>
              <a:rPr lang="en-US" dirty="0"/>
              <a:t>Rodgers</a:t>
            </a:r>
          </a:p>
          <a:p>
            <a:pPr marL="0" indent="0" algn="ctr">
              <a:buNone/>
            </a:pPr>
            <a:r>
              <a:rPr lang="en-US" dirty="0"/>
              <a:t>President and CEO</a:t>
            </a:r>
          </a:p>
          <a:p>
            <a:pPr marL="0" indent="0" algn="ctr">
              <a:buNone/>
            </a:pPr>
            <a:r>
              <a:rPr lang="en-US" dirty="0"/>
              <a:t>Association of Arizona Food Banks</a:t>
            </a:r>
          </a:p>
          <a:p>
            <a:pPr marL="0" indent="0" algn="ctr">
              <a:buNone/>
            </a:pPr>
            <a:r>
              <a:rPr lang="en-US" dirty="0" smtClean="0">
                <a:hlinkClick r:id="rId3"/>
              </a:rPr>
              <a:t>angie@azfoodbanks.org</a:t>
            </a:r>
            <a:endParaRPr lang="en-US" dirty="0"/>
          </a:p>
          <a:p>
            <a:pPr marL="0" indent="0" algn="ctr">
              <a:buNone/>
            </a:pPr>
            <a:r>
              <a:rPr lang="en-US" dirty="0"/>
              <a:t>(602) 528-3434</a:t>
            </a:r>
          </a:p>
          <a:p>
            <a:endParaRPr lang="en-US" dirty="0"/>
          </a:p>
        </p:txBody>
      </p:sp>
      <p:sp>
        <p:nvSpPr>
          <p:cNvPr id="5" name="Rectangle 4"/>
          <p:cNvSpPr/>
          <p:nvPr/>
        </p:nvSpPr>
        <p:spPr>
          <a:xfrm>
            <a:off x="0" y="304800"/>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solidFill>
                  <a:prstClr val="white"/>
                </a:solidFill>
              </a:rPr>
              <a:t>Questions?</a:t>
            </a:r>
            <a:endParaRPr lang="en-US" sz="4000" dirty="0">
              <a:solidFill>
                <a:prstClr val="white"/>
              </a:solidFill>
            </a:endParaRPr>
          </a:p>
        </p:txBody>
      </p:sp>
      <p:sp>
        <p:nvSpPr>
          <p:cNvPr id="6" name="Rectangle 5"/>
          <p:cNvSpPr/>
          <p:nvPr/>
        </p:nvSpPr>
        <p:spPr>
          <a:xfrm>
            <a:off x="0" y="6334440"/>
            <a:ext cx="9144000" cy="228600"/>
          </a:xfrm>
          <a:prstGeom prst="rect">
            <a:avLst/>
          </a:prstGeom>
          <a:solidFill>
            <a:srgbClr val="F688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4"/>
          <a:stretch>
            <a:fillRect/>
          </a:stretch>
        </p:blipFill>
        <p:spPr>
          <a:xfrm>
            <a:off x="2758283" y="6076852"/>
            <a:ext cx="3627434" cy="743776"/>
          </a:xfrm>
          <a:prstGeom prst="rect">
            <a:avLst/>
          </a:prstGeom>
        </p:spPr>
      </p:pic>
    </p:spTree>
    <p:extLst>
      <p:ext uri="{BB962C8B-B14F-4D97-AF65-F5344CB8AC3E}">
        <p14:creationId xmlns:p14="http://schemas.microsoft.com/office/powerpoint/2010/main" val="327836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03823"/>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135748" y="408005"/>
            <a:ext cx="8607972" cy="870990"/>
          </a:xfrm>
          <a:ln>
            <a:noFill/>
          </a:ln>
        </p:spPr>
        <p:txBody>
          <a:bodyPr anchor="ctr">
            <a:normAutofit/>
          </a:bodyPr>
          <a:lstStyle/>
          <a:p>
            <a:pPr algn="ctr"/>
            <a:r>
              <a:rPr lang="en-US" sz="3200" b="1" dirty="0" smtClean="0">
                <a:solidFill>
                  <a:schemeClr val="bg1"/>
                </a:solidFill>
              </a:rPr>
              <a:t>Arizona Food Bank Network</a:t>
            </a:r>
            <a:endParaRPr lang="en-US" sz="3200" b="1" dirty="0">
              <a:solidFill>
                <a:schemeClr val="bg1"/>
              </a:solidFill>
            </a:endParaRPr>
          </a:p>
        </p:txBody>
      </p:sp>
      <p:pic>
        <p:nvPicPr>
          <p:cNvPr id="11" name="Content Placeholder 10"/>
          <p:cNvPicPr>
            <a:picLocks noGrp="1" noChangeAspect="1"/>
          </p:cNvPicPr>
          <p:nvPr>
            <p:ph sz="quarter" idx="2"/>
          </p:nvPr>
        </p:nvPicPr>
        <p:blipFill>
          <a:blip r:embed="rId3"/>
          <a:stretch>
            <a:fillRect/>
          </a:stretch>
        </p:blipFill>
        <p:spPr>
          <a:xfrm>
            <a:off x="5031084" y="2157397"/>
            <a:ext cx="3712636" cy="4351338"/>
          </a:xfrm>
          <a:prstGeom prst="rect">
            <a:avLst/>
          </a:prstGeom>
        </p:spPr>
      </p:pic>
      <p:sp>
        <p:nvSpPr>
          <p:cNvPr id="9" name="Content Placeholder 2"/>
          <p:cNvSpPr txBox="1">
            <a:spLocks/>
          </p:cNvSpPr>
          <p:nvPr/>
        </p:nvSpPr>
        <p:spPr>
          <a:xfrm>
            <a:off x="228600" y="2057808"/>
            <a:ext cx="4572000" cy="4038599"/>
          </a:xfrm>
          <a:prstGeom prst="rect">
            <a:avLst/>
          </a:prstGeom>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lgn="ctr">
              <a:buNone/>
            </a:pPr>
            <a:r>
              <a:rPr lang="en-US" sz="3600" dirty="0" smtClean="0">
                <a:solidFill>
                  <a:srgbClr val="000000"/>
                </a:solidFill>
              </a:rPr>
              <a:t>A hunger-free Arizona</a:t>
            </a:r>
          </a:p>
          <a:p>
            <a:pPr marL="0" indent="0" algn="ctr">
              <a:buNone/>
            </a:pPr>
            <a:endParaRPr lang="en-US" sz="2800" dirty="0" smtClean="0">
              <a:solidFill>
                <a:srgbClr val="000000"/>
              </a:solidFill>
            </a:endParaRPr>
          </a:p>
          <a:p>
            <a:pPr marL="0" indent="0" algn="ctr">
              <a:lnSpc>
                <a:spcPct val="120000"/>
              </a:lnSpc>
              <a:spcBef>
                <a:spcPts val="0"/>
              </a:spcBef>
              <a:buNone/>
            </a:pPr>
            <a:r>
              <a:rPr lang="en-US" sz="2800" dirty="0" smtClean="0">
                <a:solidFill>
                  <a:srgbClr val="000000"/>
                </a:solidFill>
              </a:rPr>
              <a:t>Develop solutions to end hunger through food banking, public policy and innovation.</a:t>
            </a:r>
            <a:endParaRPr lang="en-US" sz="2800" dirty="0">
              <a:solidFill>
                <a:srgbClr val="000000"/>
              </a:solidFill>
            </a:endParaRPr>
          </a:p>
        </p:txBody>
      </p:sp>
      <p:cxnSp>
        <p:nvCxnSpPr>
          <p:cNvPr id="10" name="Straight Connector 9"/>
          <p:cNvCxnSpPr/>
          <p:nvPr/>
        </p:nvCxnSpPr>
        <p:spPr>
          <a:xfrm>
            <a:off x="1371600" y="3505200"/>
            <a:ext cx="228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58807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4281" y="1518860"/>
            <a:ext cx="6375439" cy="4925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0" y="176733"/>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4" name="Title 1"/>
          <p:cNvSpPr txBox="1">
            <a:spLocks/>
          </p:cNvSpPr>
          <p:nvPr/>
        </p:nvSpPr>
        <p:spPr>
          <a:xfrm>
            <a:off x="168167" y="274638"/>
            <a:ext cx="8607972" cy="870991"/>
          </a:xfrm>
          <a:prstGeom prst="rect">
            <a:avLst/>
          </a:prstGeom>
          <a:ln>
            <a:noFill/>
          </a:ln>
        </p:spPr>
        <p:txBody>
          <a:bodyPr anchor="ctr">
            <a:normAutofit/>
          </a:bodyPr>
          <a:lstStyle>
            <a:lvl1pPr algn="l" rtl="0" eaLnBrk="1" latinLnBrk="0" hangingPunct="1">
              <a:spcBef>
                <a:spcPct val="0"/>
              </a:spcBef>
              <a:buNone/>
              <a:defRPr kumimoji="0" sz="2250" b="0" kern="1200" cap="small" baseline="0">
                <a:solidFill>
                  <a:schemeClr val="tx2"/>
                </a:solidFill>
                <a:latin typeface="+mj-lt"/>
                <a:ea typeface="+mj-ea"/>
                <a:cs typeface="+mj-cs"/>
              </a:defRPr>
            </a:lvl1pPr>
          </a:lstStyle>
          <a:p>
            <a:pPr algn="ctr"/>
            <a:r>
              <a:rPr lang="en-US" sz="3200" b="1" dirty="0" smtClean="0">
                <a:solidFill>
                  <a:prstClr val="white"/>
                </a:solidFill>
              </a:rPr>
              <a:t>But We Don’t Fight Hunger Alone…</a:t>
            </a:r>
            <a:endParaRPr lang="en-US" sz="3200" b="1" dirty="0">
              <a:solidFill>
                <a:prstClr val="white"/>
              </a:solidFill>
            </a:endParaRPr>
          </a:p>
        </p:txBody>
      </p:sp>
    </p:spTree>
    <p:extLst>
      <p:ext uri="{BB962C8B-B14F-4D97-AF65-F5344CB8AC3E}">
        <p14:creationId xmlns:p14="http://schemas.microsoft.com/office/powerpoint/2010/main" val="30904212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Policy</a:t>
            </a:r>
            <a:endParaRPr lang="en-US" dirty="0"/>
          </a:p>
        </p:txBody>
      </p:sp>
      <p:sp>
        <p:nvSpPr>
          <p:cNvPr id="3" name="Text Placeholder 2"/>
          <p:cNvSpPr>
            <a:spLocks noGrp="1"/>
          </p:cNvSpPr>
          <p:nvPr>
            <p:ph type="body" idx="1"/>
          </p:nvPr>
        </p:nvSpPr>
        <p:spPr/>
        <p:txBody>
          <a:bodyPr/>
          <a:lstStyle/>
          <a:p>
            <a:r>
              <a:rPr lang="en-US" dirty="0" smtClean="0"/>
              <a:t>What is it? </a:t>
            </a:r>
            <a:endParaRPr lang="en-US" dirty="0"/>
          </a:p>
        </p:txBody>
      </p:sp>
    </p:spTree>
    <p:extLst>
      <p:ext uri="{BB962C8B-B14F-4D97-AF65-F5344CB8AC3E}">
        <p14:creationId xmlns:p14="http://schemas.microsoft.com/office/powerpoint/2010/main" val="1179466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129897" y="1936550"/>
            <a:ext cx="2432006" cy="2862322"/>
          </a:xfrm>
          <a:prstGeom prst="rect">
            <a:avLst/>
          </a:prstGeom>
          <a:noFill/>
        </p:spPr>
        <p:txBody>
          <a:bodyPr wrap="square" rtlCol="0">
            <a:spAutoFit/>
          </a:bodyPr>
          <a:lstStyle/>
          <a:p>
            <a:pPr marL="285750" indent="-285750">
              <a:buFont typeface="Arial" panose="020B0604020202020204" pitchFamily="34" charset="0"/>
              <a:buChar char="•"/>
            </a:pPr>
            <a:r>
              <a:rPr lang="en-US" dirty="0" smtClean="0"/>
              <a:t>979,000 Arizonans are at risk of hunger.</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349,000 (35%) are children.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Nearly 1 in 4 kids in Arizona are food insecure.</a:t>
            </a:r>
            <a:endParaRPr lang="en-US" sz="1600" dirty="0"/>
          </a:p>
        </p:txBody>
      </p:sp>
      <p:sp>
        <p:nvSpPr>
          <p:cNvPr id="14" name="Rectangle 13"/>
          <p:cNvSpPr/>
          <p:nvPr/>
        </p:nvSpPr>
        <p:spPr>
          <a:xfrm>
            <a:off x="0" y="304799"/>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15" name="Title 1"/>
          <p:cNvSpPr txBox="1">
            <a:spLocks/>
          </p:cNvSpPr>
          <p:nvPr/>
        </p:nvSpPr>
        <p:spPr>
          <a:xfrm>
            <a:off x="457200" y="274637"/>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dirty="0" smtClean="0">
                <a:solidFill>
                  <a:schemeClr val="bg1"/>
                </a:solidFill>
              </a:rPr>
              <a:t>Food Insecurity: Latest Data </a:t>
            </a:r>
            <a:endParaRPr lang="en-US" dirty="0">
              <a:solidFill>
                <a:schemeClr val="bg1"/>
              </a:solidFill>
            </a:endParaRPr>
          </a:p>
        </p:txBody>
      </p:sp>
      <p:sp>
        <p:nvSpPr>
          <p:cNvPr id="16" name="TextBox 15"/>
          <p:cNvSpPr txBox="1"/>
          <p:nvPr/>
        </p:nvSpPr>
        <p:spPr>
          <a:xfrm>
            <a:off x="5217645" y="6279588"/>
            <a:ext cx="3651013" cy="261610"/>
          </a:xfrm>
          <a:prstGeom prst="rect">
            <a:avLst/>
          </a:prstGeom>
          <a:noFill/>
        </p:spPr>
        <p:txBody>
          <a:bodyPr wrap="square" rtlCol="0">
            <a:spAutoFit/>
          </a:bodyPr>
          <a:lstStyle/>
          <a:p>
            <a:r>
              <a:rPr lang="en-US" sz="1100" dirty="0" smtClean="0"/>
              <a:t>From </a:t>
            </a:r>
            <a:r>
              <a:rPr lang="en-US" sz="1100" dirty="0"/>
              <a:t>Feeding America’s </a:t>
            </a:r>
            <a:r>
              <a:rPr lang="en-US" sz="1100" dirty="0">
                <a:hlinkClick r:id="rId3"/>
              </a:rPr>
              <a:t>2019 Map the Meal Gap</a:t>
            </a:r>
            <a:endParaRPr lang="en-US" sz="1100" dirty="0"/>
          </a:p>
        </p:txBody>
      </p:sp>
      <p:graphicFrame>
        <p:nvGraphicFramePr>
          <p:cNvPr id="18" name="Content Placeholder 9"/>
          <p:cNvGraphicFramePr>
            <a:graphicFrameLocks/>
          </p:cNvGraphicFramePr>
          <p:nvPr>
            <p:extLst>
              <p:ext uri="{D42A27DB-BD31-4B8C-83A1-F6EECF244321}">
                <p14:modId xmlns:p14="http://schemas.microsoft.com/office/powerpoint/2010/main" val="3639295667"/>
              </p:ext>
            </p:extLst>
          </p:nvPr>
        </p:nvGraphicFramePr>
        <p:xfrm>
          <a:off x="646793" y="1293063"/>
          <a:ext cx="6071205" cy="475456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95968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304799"/>
            <a:ext cx="9144000" cy="1066800"/>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endParaRPr>
          </a:p>
        </p:txBody>
      </p:sp>
      <p:sp>
        <p:nvSpPr>
          <p:cNvPr id="15" name="Title 1"/>
          <p:cNvSpPr txBox="1">
            <a:spLocks/>
          </p:cNvSpPr>
          <p:nvPr/>
        </p:nvSpPr>
        <p:spPr>
          <a:xfrm>
            <a:off x="457200" y="274637"/>
            <a:ext cx="7467600" cy="1143000"/>
          </a:xfrm>
          <a:prstGeom prst="rect">
            <a:avLst/>
          </a:prstGeom>
        </p:spPr>
        <p:txBody>
          <a:bodyPr vert="horz" anchor="ctr">
            <a:norm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pPr algn="ctr"/>
            <a:r>
              <a:rPr lang="en-US" dirty="0" smtClean="0">
                <a:solidFill>
                  <a:schemeClr val="bg1"/>
                </a:solidFill>
              </a:rPr>
              <a:t>Poverty: Latest Data </a:t>
            </a:r>
            <a:endParaRPr lang="en-US" dirty="0">
              <a:solidFill>
                <a:schemeClr val="bg1"/>
              </a:solidFill>
            </a:endParaRPr>
          </a:p>
        </p:txBody>
      </p:sp>
      <p:sp>
        <p:nvSpPr>
          <p:cNvPr id="16" name="TextBox 15"/>
          <p:cNvSpPr txBox="1"/>
          <p:nvPr/>
        </p:nvSpPr>
        <p:spPr>
          <a:xfrm>
            <a:off x="4285464" y="6387740"/>
            <a:ext cx="4644544" cy="261610"/>
          </a:xfrm>
          <a:prstGeom prst="rect">
            <a:avLst/>
          </a:prstGeom>
          <a:noFill/>
        </p:spPr>
        <p:txBody>
          <a:bodyPr wrap="square" rtlCol="0">
            <a:spAutoFit/>
          </a:bodyPr>
          <a:lstStyle/>
          <a:p>
            <a:r>
              <a:rPr lang="en-US" sz="1050" dirty="0" smtClean="0"/>
              <a:t>From US Census Bureau, </a:t>
            </a:r>
            <a:r>
              <a:rPr lang="en-US" sz="1050" dirty="0" smtClean="0">
                <a:hlinkClick r:id="rId3"/>
              </a:rPr>
              <a:t>American Community Survey, Sept. </a:t>
            </a:r>
            <a:r>
              <a:rPr lang="en-US" sz="1050" dirty="0" smtClean="0">
                <a:hlinkClick r:id="rId3"/>
              </a:rPr>
              <a:t>2019</a:t>
            </a:r>
            <a:r>
              <a:rPr lang="en-US" sz="1050" dirty="0" smtClean="0"/>
              <a:t> </a:t>
            </a:r>
            <a:endParaRPr lang="en-US" sz="1050" dirty="0"/>
          </a:p>
        </p:txBody>
      </p:sp>
      <p:sp>
        <p:nvSpPr>
          <p:cNvPr id="13" name="TextBox 12"/>
          <p:cNvSpPr txBox="1"/>
          <p:nvPr/>
        </p:nvSpPr>
        <p:spPr>
          <a:xfrm>
            <a:off x="6167718" y="1851588"/>
            <a:ext cx="2370492" cy="3139321"/>
          </a:xfrm>
          <a:prstGeom prst="rect">
            <a:avLst/>
          </a:prstGeom>
          <a:noFill/>
        </p:spPr>
        <p:txBody>
          <a:bodyPr wrap="square" rtlCol="0">
            <a:spAutoFit/>
          </a:bodyPr>
          <a:lstStyle/>
          <a:p>
            <a:r>
              <a:rPr lang="en-US" b="1" dirty="0"/>
              <a:t>983,500 </a:t>
            </a:r>
            <a:r>
              <a:rPr lang="en-US" b="1" dirty="0" smtClean="0"/>
              <a:t>Arizonans </a:t>
            </a:r>
            <a:r>
              <a:rPr lang="en-US" dirty="0" smtClean="0"/>
              <a:t>lived below </a:t>
            </a:r>
            <a:r>
              <a:rPr lang="en-US" dirty="0" smtClean="0"/>
              <a:t>the poverty line in </a:t>
            </a:r>
            <a:r>
              <a:rPr lang="en-US" dirty="0" smtClean="0"/>
              <a:t>2018.</a:t>
            </a:r>
            <a:endParaRPr lang="en-US" dirty="0"/>
          </a:p>
          <a:p>
            <a:endParaRPr lang="en-US" dirty="0" smtClean="0"/>
          </a:p>
          <a:p>
            <a:endParaRPr lang="en-US" dirty="0" smtClean="0"/>
          </a:p>
          <a:p>
            <a:pPr algn="ctr"/>
            <a:r>
              <a:rPr lang="en-US" b="1" u="sng" dirty="0" smtClean="0"/>
              <a:t>2018 poverty rate</a:t>
            </a:r>
          </a:p>
          <a:p>
            <a:pPr marL="285750" indent="-285750">
              <a:buFont typeface="Arial" panose="020B0604020202020204" pitchFamily="34" charset="0"/>
              <a:buChar char="•"/>
            </a:pPr>
            <a:r>
              <a:rPr lang="en-US" dirty="0" smtClean="0"/>
              <a:t>National: 13%</a:t>
            </a:r>
          </a:p>
          <a:p>
            <a:pPr marL="285750" indent="-285750">
              <a:buFont typeface="Arial" panose="020B0604020202020204" pitchFamily="34" charset="0"/>
              <a:buChar char="•"/>
            </a:pPr>
            <a:r>
              <a:rPr lang="en-US" dirty="0" smtClean="0"/>
              <a:t>AZ: 14%</a:t>
            </a:r>
          </a:p>
          <a:p>
            <a:pPr marL="285750" indent="-285750">
              <a:buFont typeface="Arial" panose="020B0604020202020204" pitchFamily="34" charset="0"/>
              <a:buChar char="•"/>
            </a:pPr>
            <a:r>
              <a:rPr lang="en-US" dirty="0" smtClean="0"/>
              <a:t>AZ kids: 20%</a:t>
            </a:r>
          </a:p>
          <a:p>
            <a:pPr marL="285750" indent="-285750">
              <a:buFont typeface="Arial" panose="020B0604020202020204" pitchFamily="34" charset="0"/>
              <a:buChar char="•"/>
            </a:pPr>
            <a:r>
              <a:rPr lang="en-US" dirty="0" smtClean="0"/>
              <a:t>AZ seniors: 9%</a:t>
            </a:r>
          </a:p>
          <a:p>
            <a:pPr marL="285750" indent="-285750">
              <a:buFont typeface="Arial" panose="020B0604020202020204" pitchFamily="34" charset="0"/>
              <a:buChar char="•"/>
            </a:pPr>
            <a:endParaRPr lang="en-US" dirty="0" smtClean="0"/>
          </a:p>
        </p:txBody>
      </p:sp>
      <p:grpSp>
        <p:nvGrpSpPr>
          <p:cNvPr id="3" name="Group 2"/>
          <p:cNvGrpSpPr/>
          <p:nvPr/>
        </p:nvGrpSpPr>
        <p:grpSpPr>
          <a:xfrm>
            <a:off x="242338" y="1678091"/>
            <a:ext cx="5925380" cy="4403157"/>
            <a:chOff x="338942" y="1451733"/>
            <a:chExt cx="5568764" cy="4185366"/>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942" y="1451733"/>
              <a:ext cx="5568764" cy="4185366"/>
            </a:xfrm>
            <a:prstGeom prst="rect">
              <a:avLst/>
            </a:prstGeom>
          </p:spPr>
        </p:pic>
        <p:sp>
          <p:nvSpPr>
            <p:cNvPr id="2" name="TextBox 1"/>
            <p:cNvSpPr txBox="1"/>
            <p:nvPr/>
          </p:nvSpPr>
          <p:spPr>
            <a:xfrm>
              <a:off x="1392700" y="1592541"/>
              <a:ext cx="900333" cy="201090"/>
            </a:xfrm>
            <a:prstGeom prst="rect">
              <a:avLst/>
            </a:prstGeom>
            <a:solidFill>
              <a:schemeClr val="bg1"/>
            </a:solidFill>
          </p:spPr>
          <p:txBody>
            <a:bodyPr wrap="square" rtlCol="0">
              <a:spAutoFit/>
            </a:bodyPr>
            <a:lstStyle/>
            <a:p>
              <a:endParaRPr lang="en-US" dirty="0"/>
            </a:p>
          </p:txBody>
        </p:sp>
      </p:grpSp>
    </p:spTree>
    <p:extLst>
      <p:ext uri="{BB962C8B-B14F-4D97-AF65-F5344CB8AC3E}">
        <p14:creationId xmlns:p14="http://schemas.microsoft.com/office/powerpoint/2010/main" val="8823490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
          </p:nvPr>
        </p:nvSpPr>
        <p:spPr>
          <a:xfrm>
            <a:off x="439270" y="2667000"/>
            <a:ext cx="3657600" cy="3886200"/>
          </a:xfrm>
        </p:spPr>
        <p:txBody>
          <a:bodyPr>
            <a:normAutofit/>
          </a:bodyPr>
          <a:lstStyle/>
          <a:p>
            <a:r>
              <a:rPr lang="en-US" sz="2800" dirty="0" smtClean="0"/>
              <a:t>NSLP</a:t>
            </a:r>
          </a:p>
          <a:p>
            <a:r>
              <a:rPr lang="en-US" sz="2800" dirty="0" smtClean="0"/>
              <a:t>School Breakfast</a:t>
            </a:r>
          </a:p>
          <a:p>
            <a:r>
              <a:rPr lang="en-US" sz="2800" dirty="0" smtClean="0"/>
              <a:t>Summer Meals</a:t>
            </a:r>
          </a:p>
          <a:p>
            <a:r>
              <a:rPr lang="en-US" sz="2800" dirty="0" smtClean="0"/>
              <a:t>Afterschool Meals/CACFP </a:t>
            </a:r>
          </a:p>
          <a:p>
            <a:r>
              <a:rPr lang="en-US" sz="2800" dirty="0" smtClean="0"/>
              <a:t>WIC</a:t>
            </a:r>
            <a:endParaRPr lang="en-US" sz="2800" dirty="0"/>
          </a:p>
        </p:txBody>
      </p:sp>
      <p:sp>
        <p:nvSpPr>
          <p:cNvPr id="4" name="Content Placeholder 3"/>
          <p:cNvSpPr>
            <a:spLocks noGrp="1"/>
          </p:cNvSpPr>
          <p:nvPr>
            <p:ph sz="quarter" idx="4"/>
          </p:nvPr>
        </p:nvSpPr>
        <p:spPr>
          <a:xfrm>
            <a:off x="4354045" y="2667000"/>
            <a:ext cx="3657600" cy="3886200"/>
          </a:xfrm>
        </p:spPr>
        <p:txBody>
          <a:bodyPr/>
          <a:lstStyle/>
          <a:p>
            <a:r>
              <a:rPr lang="en-US" sz="2800" dirty="0" smtClean="0"/>
              <a:t>SNAP</a:t>
            </a:r>
          </a:p>
          <a:p>
            <a:pPr lvl="1"/>
            <a:r>
              <a:rPr lang="en-US" sz="2800" dirty="0" smtClean="0"/>
              <a:t>SNAP-Ed</a:t>
            </a:r>
          </a:p>
          <a:p>
            <a:pPr lvl="1"/>
            <a:r>
              <a:rPr lang="en-US" sz="2800" dirty="0" smtClean="0"/>
              <a:t>SNAP E&amp;T</a:t>
            </a:r>
          </a:p>
          <a:p>
            <a:pPr lvl="1"/>
            <a:r>
              <a:rPr lang="en-US" sz="2800" dirty="0" smtClean="0"/>
              <a:t>FINI</a:t>
            </a:r>
          </a:p>
          <a:p>
            <a:r>
              <a:rPr lang="en-US" sz="2800" dirty="0" smtClean="0"/>
              <a:t>TEFAP</a:t>
            </a:r>
          </a:p>
          <a:p>
            <a:r>
              <a:rPr lang="en-US" sz="2800" dirty="0" smtClean="0"/>
              <a:t>CSFP</a:t>
            </a:r>
          </a:p>
          <a:p>
            <a:r>
              <a:rPr lang="en-US" sz="2800" dirty="0" smtClean="0"/>
              <a:t>FDPIR</a:t>
            </a:r>
          </a:p>
          <a:p>
            <a:pPr marL="0" indent="0">
              <a:buNone/>
            </a:pPr>
            <a:endParaRPr lang="en-US" dirty="0" smtClean="0"/>
          </a:p>
          <a:p>
            <a:pPr lvl="1"/>
            <a:endParaRPr lang="en-US" dirty="0" smtClean="0"/>
          </a:p>
          <a:p>
            <a:endParaRPr lang="en-US" dirty="0"/>
          </a:p>
        </p:txBody>
      </p:sp>
      <p:sp>
        <p:nvSpPr>
          <p:cNvPr id="5" name="Text Placeholder 4"/>
          <p:cNvSpPr>
            <a:spLocks noGrp="1"/>
          </p:cNvSpPr>
          <p:nvPr>
            <p:ph type="body" sz="quarter" idx="1"/>
          </p:nvPr>
        </p:nvSpPr>
        <p:spPr>
          <a:xfrm>
            <a:off x="439270" y="1874520"/>
            <a:ext cx="3742660" cy="658368"/>
          </a:xfrm>
        </p:spPr>
        <p:txBody>
          <a:bodyPr/>
          <a:lstStyle/>
          <a:p>
            <a:r>
              <a:rPr lang="en-US" dirty="0" smtClean="0"/>
              <a:t>Child Nutrition (CNR)</a:t>
            </a:r>
            <a:endParaRPr lang="en-US" dirty="0"/>
          </a:p>
        </p:txBody>
      </p:sp>
      <p:sp>
        <p:nvSpPr>
          <p:cNvPr id="6" name="Text Placeholder 5"/>
          <p:cNvSpPr>
            <a:spLocks noGrp="1"/>
          </p:cNvSpPr>
          <p:nvPr>
            <p:ph type="body" sz="quarter" idx="3"/>
          </p:nvPr>
        </p:nvSpPr>
        <p:spPr>
          <a:xfrm>
            <a:off x="4325469" y="1874520"/>
            <a:ext cx="4237075" cy="658368"/>
          </a:xfrm>
        </p:spPr>
        <p:txBody>
          <a:bodyPr/>
          <a:lstStyle/>
          <a:p>
            <a:r>
              <a:rPr lang="en-US" dirty="0" smtClean="0"/>
              <a:t>General Nutrition (Farm Bill) </a:t>
            </a:r>
            <a:endParaRPr lang="en-US" dirty="0"/>
          </a:p>
        </p:txBody>
      </p:sp>
      <p:sp>
        <p:nvSpPr>
          <p:cNvPr id="8" name="Rectangle 7"/>
          <p:cNvSpPr/>
          <p:nvPr/>
        </p:nvSpPr>
        <p:spPr>
          <a:xfrm>
            <a:off x="-114300" y="304799"/>
            <a:ext cx="9258300" cy="1066801"/>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bg1"/>
                </a:solidFill>
              </a:rPr>
              <a:t>Federal Food Policies &amp; Programs</a:t>
            </a:r>
            <a:endParaRPr lang="en-US" sz="2800" dirty="0">
              <a:solidFill>
                <a:prstClr val="white"/>
              </a:solidFill>
            </a:endParaRPr>
          </a:p>
        </p:txBody>
      </p:sp>
    </p:spTree>
    <p:extLst>
      <p:ext uri="{BB962C8B-B14F-4D97-AF65-F5344CB8AC3E}">
        <p14:creationId xmlns:p14="http://schemas.microsoft.com/office/powerpoint/2010/main" val="25483012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35245" y="1766047"/>
            <a:ext cx="8559209" cy="5253077"/>
          </a:xfrm>
        </p:spPr>
        <p:txBody>
          <a:bodyPr>
            <a:noAutofit/>
          </a:bodyPr>
          <a:lstStyle/>
          <a:p>
            <a:pPr>
              <a:lnSpc>
                <a:spcPct val="160000"/>
              </a:lnSpc>
            </a:pPr>
            <a:r>
              <a:rPr lang="en-US" sz="1400" dirty="0" smtClean="0">
                <a:latin typeface="+mj-lt"/>
              </a:rPr>
              <a:t>National School Lunch Program</a:t>
            </a:r>
          </a:p>
          <a:p>
            <a:pPr>
              <a:lnSpc>
                <a:spcPct val="160000"/>
              </a:lnSpc>
            </a:pPr>
            <a:r>
              <a:rPr lang="en-US" sz="1400" dirty="0" smtClean="0">
                <a:latin typeface="+mj-lt"/>
              </a:rPr>
              <a:t>School Breakfast Program</a:t>
            </a:r>
          </a:p>
          <a:p>
            <a:pPr>
              <a:lnSpc>
                <a:spcPct val="160000"/>
              </a:lnSpc>
            </a:pPr>
            <a:r>
              <a:rPr lang="en-US" sz="1600" dirty="0" smtClean="0">
                <a:solidFill>
                  <a:srgbClr val="F6882E"/>
                </a:solidFill>
                <a:latin typeface="+mj-lt"/>
              </a:rPr>
              <a:t>Summer Feeding Service Program </a:t>
            </a:r>
          </a:p>
          <a:p>
            <a:pPr lvl="1">
              <a:lnSpc>
                <a:spcPct val="160000"/>
              </a:lnSpc>
            </a:pPr>
            <a:r>
              <a:rPr lang="en-US" sz="1600" dirty="0" smtClean="0">
                <a:solidFill>
                  <a:srgbClr val="F6882E"/>
                </a:solidFill>
                <a:latin typeface="+mj-lt"/>
              </a:rPr>
              <a:t>Make it easier for communities to host Summer Meals sites in underserved areas. </a:t>
            </a:r>
          </a:p>
          <a:p>
            <a:pPr lvl="1">
              <a:lnSpc>
                <a:spcPct val="160000"/>
              </a:lnSpc>
            </a:pPr>
            <a:r>
              <a:rPr lang="en-US" sz="1600" dirty="0" smtClean="0">
                <a:solidFill>
                  <a:srgbClr val="F6882E"/>
                </a:solidFill>
                <a:latin typeface="+mj-lt"/>
              </a:rPr>
              <a:t>Give communities the flexibility to reach kids in alternate ways.</a:t>
            </a:r>
          </a:p>
          <a:p>
            <a:pPr>
              <a:lnSpc>
                <a:spcPct val="160000"/>
              </a:lnSpc>
            </a:pPr>
            <a:r>
              <a:rPr lang="en-US" sz="1400" dirty="0">
                <a:latin typeface="+mj-lt"/>
              </a:rPr>
              <a:t>Child and Adult Care Food </a:t>
            </a:r>
            <a:r>
              <a:rPr lang="en-US" sz="1400" dirty="0" smtClean="0">
                <a:latin typeface="+mj-lt"/>
              </a:rPr>
              <a:t>Program &amp; Afterschool Meal Program</a:t>
            </a:r>
            <a:endParaRPr lang="en-US" sz="1400" dirty="0">
              <a:latin typeface="+mj-lt"/>
            </a:endParaRPr>
          </a:p>
          <a:p>
            <a:pPr lvl="1">
              <a:lnSpc>
                <a:spcPct val="160000"/>
              </a:lnSpc>
            </a:pPr>
            <a:r>
              <a:rPr lang="en-US" sz="1400" dirty="0" smtClean="0">
                <a:latin typeface="+mj-lt"/>
              </a:rPr>
              <a:t>Streamline to </a:t>
            </a:r>
            <a:r>
              <a:rPr lang="en-US" sz="1400" dirty="0">
                <a:latin typeface="+mj-lt"/>
              </a:rPr>
              <a:t>better provide meals to kids when they’re not in school.</a:t>
            </a:r>
          </a:p>
          <a:p>
            <a:pPr>
              <a:lnSpc>
                <a:spcPct val="160000"/>
              </a:lnSpc>
            </a:pPr>
            <a:r>
              <a:rPr lang="en-US" sz="1400" dirty="0" smtClean="0">
                <a:latin typeface="+mj-lt"/>
              </a:rPr>
              <a:t>Women, Infants, and Children (WIC)</a:t>
            </a:r>
          </a:p>
          <a:p>
            <a:pPr lvl="1">
              <a:lnSpc>
                <a:spcPct val="160000"/>
              </a:lnSpc>
            </a:pPr>
            <a:r>
              <a:rPr lang="en-US" sz="1400" dirty="0" smtClean="0">
                <a:latin typeface="+mj-lt"/>
              </a:rPr>
              <a:t>Improve program access and extend age limit for children to 6 years old.</a:t>
            </a:r>
          </a:p>
          <a:p>
            <a:pPr>
              <a:lnSpc>
                <a:spcPct val="160000"/>
              </a:lnSpc>
            </a:pPr>
            <a:r>
              <a:rPr lang="en-US" sz="1400" dirty="0" smtClean="0">
                <a:latin typeface="+mj-lt"/>
              </a:rPr>
              <a:t>Fresh Fruit and Vegetable Program</a:t>
            </a:r>
          </a:p>
          <a:p>
            <a:pPr>
              <a:lnSpc>
                <a:spcPct val="160000"/>
              </a:lnSpc>
            </a:pPr>
            <a:r>
              <a:rPr lang="en-US" sz="1400" dirty="0" smtClean="0">
                <a:latin typeface="+mj-lt"/>
              </a:rPr>
              <a:t>Special Milk Program</a:t>
            </a:r>
            <a:endParaRPr lang="en-US" sz="1400" dirty="0">
              <a:latin typeface="+mj-lt"/>
            </a:endParaRPr>
          </a:p>
        </p:txBody>
      </p:sp>
      <p:sp>
        <p:nvSpPr>
          <p:cNvPr id="6" name="Rectangle 5"/>
          <p:cNvSpPr/>
          <p:nvPr/>
        </p:nvSpPr>
        <p:spPr>
          <a:xfrm>
            <a:off x="-114300" y="304799"/>
            <a:ext cx="9258300" cy="1066801"/>
          </a:xfrm>
          <a:prstGeom prst="rect">
            <a:avLst/>
          </a:prstGeom>
          <a:solidFill>
            <a:srgbClr val="479B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rPr>
              <a:t>Child Nutrition </a:t>
            </a:r>
            <a:r>
              <a:rPr lang="en-US" sz="3600" dirty="0" smtClean="0">
                <a:solidFill>
                  <a:schemeClr val="bg1"/>
                </a:solidFill>
              </a:rPr>
              <a:t>Reauthorization</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5898773" y="1509823"/>
            <a:ext cx="1153594" cy="117957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8739" y="1509823"/>
            <a:ext cx="983512" cy="1180214"/>
          </a:xfrm>
          <a:prstGeom prst="rect">
            <a:avLst/>
          </a:prstGeom>
        </p:spPr>
      </p:pic>
    </p:spTree>
    <p:extLst>
      <p:ext uri="{BB962C8B-B14F-4D97-AF65-F5344CB8AC3E}">
        <p14:creationId xmlns:p14="http://schemas.microsoft.com/office/powerpoint/2010/main" val="9036149"/>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1_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6735</TotalTime>
  <Words>3365</Words>
  <Application>Microsoft Office PowerPoint</Application>
  <PresentationFormat>On-screen Show (4:3)</PresentationFormat>
  <Paragraphs>342</Paragraphs>
  <Slides>24</Slides>
  <Notes>23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24</vt:i4>
      </vt:variant>
    </vt:vector>
  </HeadingPairs>
  <TitlesOfParts>
    <vt:vector size="35" baseType="lpstr">
      <vt:lpstr>Arial</vt:lpstr>
      <vt:lpstr>Calibri</vt:lpstr>
      <vt:lpstr>Calibri Light</vt:lpstr>
      <vt:lpstr>Century Gothic</vt:lpstr>
      <vt:lpstr>Century Schoolbook</vt:lpstr>
      <vt:lpstr>Symbol</vt:lpstr>
      <vt:lpstr>Wingdings</vt:lpstr>
      <vt:lpstr>Wingdings 2</vt:lpstr>
      <vt:lpstr>1_Custom Design</vt:lpstr>
      <vt:lpstr>Oriel</vt:lpstr>
      <vt:lpstr>1_Oriel</vt:lpstr>
      <vt:lpstr>Why You Should Care About Food Policy</vt:lpstr>
      <vt:lpstr>PowerPoint Presentation</vt:lpstr>
      <vt:lpstr>Arizona Food Bank Network</vt:lpstr>
      <vt:lpstr>PowerPoint Presentation</vt:lpstr>
      <vt:lpstr>Food Policy</vt:lpstr>
      <vt:lpstr>PowerPoint Presentation</vt:lpstr>
      <vt:lpstr>PowerPoint Presentation</vt:lpstr>
      <vt:lpstr>PowerPoint Presentation</vt:lpstr>
      <vt:lpstr>PowerPoint Presentation</vt:lpstr>
      <vt:lpstr>PowerPoint Presentation</vt:lpstr>
      <vt:lpstr>Summer Meals: Policy</vt:lpstr>
      <vt:lpstr>PowerPoint Presentation</vt:lpstr>
      <vt:lpstr>Farm Bill: Nutrition Programs</vt:lpstr>
      <vt:lpstr>PowerPoint Presentation</vt:lpstr>
      <vt:lpstr>PowerPoint Presentation</vt:lpstr>
      <vt:lpstr>PowerPoint Presentation</vt:lpstr>
      <vt:lpstr>Food Policy  </vt:lpstr>
      <vt:lpstr>PowerPoint Presentation</vt:lpstr>
      <vt:lpstr>Food Policy </vt:lpstr>
      <vt:lpstr>PowerPoint Presentation</vt:lpstr>
      <vt:lpstr>Advocacy in Arizona Food Policy</vt:lpstr>
      <vt:lpstr>PowerPoint Presentation</vt:lpstr>
      <vt:lpstr>Influence in Public Health</vt:lpstr>
      <vt:lpstr>Questions</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Allies for Childhood Hunger</dc:title>
  <dc:creator>Monique Cordova</dc:creator>
  <cp:lastModifiedBy>Ashley St. Thomas</cp:lastModifiedBy>
  <cp:revision>479</cp:revision>
  <cp:lastPrinted>2019-04-02T15:32:48Z</cp:lastPrinted>
  <dcterms:created xsi:type="dcterms:W3CDTF">2019-03-27T20:51:08Z</dcterms:created>
  <dcterms:modified xsi:type="dcterms:W3CDTF">2019-10-04T21:28:43Z</dcterms:modified>
</cp:coreProperties>
</file>