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57" r:id="rId3"/>
    <p:sldId id="265" r:id="rId4"/>
    <p:sldId id="270" r:id="rId5"/>
    <p:sldId id="273" r:id="rId6"/>
    <p:sldId id="263" r:id="rId7"/>
    <p:sldId id="274" r:id="rId8"/>
    <p:sldId id="260" r:id="rId9"/>
    <p:sldId id="261" r:id="rId10"/>
    <p:sldId id="267" r:id="rId11"/>
    <p:sldId id="264" r:id="rId12"/>
    <p:sldId id="259" r:id="rId13"/>
    <p:sldId id="276" r:id="rId14"/>
    <p:sldId id="262" r:id="rId15"/>
    <p:sldId id="269" r:id="rId16"/>
    <p:sldId id="272" r:id="rId17"/>
  </p:sldIdLst>
  <p:sldSz cx="9144000" cy="5143500" type="screen16x9"/>
  <p:notesSz cx="7315200" cy="9601200"/>
  <p:embeddedFontLst>
    <p:embeddedFont>
      <p:font typeface="Oswald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49"/>
    <a:srgbClr val="33FF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D58AC2-1004-47A2-9DE4-38DF40C4320C}" v="332" dt="2021-04-27T23:30:39.5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1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96645" rIns="96645" bIns="9664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7b627461f5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7b627461f5_1_12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abdd978b0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abdd978b0_0_49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Our last kickoff event was held in Norton Park on November 16th and was attended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by approximately 65 people. Our speakers for the day were Councilmember Debra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Stark, Cepand Alizadeh from Mayor Kate Gallego’s office, Liza Golden from the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Maricopa County Department of Public Health, and Matt Morgan from HonorHealth.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A local family was again chosen to reveal our sign and start the tree planting. Our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walk was lead by the Sunnyslope Empowered Youth Leaders.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b56c580a5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b56c580a5_0_2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b627461f5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b627461f5_1_6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1910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abdd978b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abdd978b0_0_15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November 9th was our kickoff event in Mountain View Park. The speakers for the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event were State Representative Aaron Lieberman, Cepand Alizadeh from Mayor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Kate Gallego’s office, Liza Golden from the Maricopa County Department of Public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Health, and Tom Waldeck from Keep Phoenix Beautiful. A local family was chosen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by community representatives to reveal our sign and to start the tree planting. This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event was attended by approximately 45 people.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abdd978b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7abdd978b0_0_18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6c3464c246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6c3464c246_0_2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abdd978b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abdd978b0_0_0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7abdd978b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7abdd978b0_0_61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abdd978b0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abdd978b0_0_66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abdd978b0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abdd978b0_0_66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3199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b56c580a5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b56c580a5_0_28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b627461f5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b627461f5_1_6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1860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7abdd978b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7abdd978b0_0_6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On October 15th, our El Prado Park ceremony was attended by approximately 70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people. Speakers included Councilmember Carlos Garcia, Cepand Alizadeh from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Mayor Kate Gallego’s office, and Inger Erickson from the City of Phoenix Parks and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Recreation Department. Mayor Gallego issued a proclamation declaring 10-15-2019</a:t>
            </a:r>
            <a:endParaRPr sz="1500">
              <a:solidFill>
                <a:schemeClr val="dk1"/>
              </a:solidFill>
            </a:endParaRPr>
          </a:p>
          <a:p>
            <a:pPr marL="0" indent="0">
              <a:buClr>
                <a:schemeClr val="dk1"/>
              </a:buClr>
              <a:buNone/>
            </a:pPr>
            <a:r>
              <a:rPr lang="en" sz="1500">
                <a:solidFill>
                  <a:schemeClr val="dk1"/>
                </a:solidFill>
              </a:rPr>
              <a:t>“ParkRx Day” in the City of Phoenix.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7b56c580a5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7b56c580a5_0_24:notes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spcFirstLastPara="1" wrap="square" lIns="96645" tIns="96645" rIns="96645" bIns="96645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613" y="1302138"/>
            <a:ext cx="7600775" cy="253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/>
        </p:nvSpPr>
        <p:spPr>
          <a:xfrm>
            <a:off x="1139700" y="470400"/>
            <a:ext cx="64683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>
                <a:solidFill>
                  <a:schemeClr val="dk1"/>
                </a:solidFill>
              </a:rPr>
              <a:t>Mountain View</a:t>
            </a:r>
            <a:endParaRPr dirty="0"/>
          </a:p>
        </p:txBody>
      </p:sp>
      <p:sp>
        <p:nvSpPr>
          <p:cNvPr id="139" name="Google Shape;139;p24"/>
          <p:cNvSpPr/>
          <p:nvPr/>
        </p:nvSpPr>
        <p:spPr>
          <a:xfrm>
            <a:off x="3950400" y="4176202"/>
            <a:ext cx="1243200" cy="825900"/>
          </a:xfrm>
          <a:prstGeom prst="rect">
            <a:avLst/>
          </a:prstGeom>
          <a:solidFill>
            <a:srgbClr val="009C4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" name="Google Shape;1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8663" y="4306193"/>
            <a:ext cx="1126673" cy="565918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 txBox="1"/>
          <p:nvPr/>
        </p:nvSpPr>
        <p:spPr>
          <a:xfrm>
            <a:off x="860549" y="1058475"/>
            <a:ext cx="7422900" cy="3093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/>
              <a:t>A Learning Curve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400" b="1" dirty="0"/>
          </a:p>
          <a:p>
            <a:pPr marL="400050" lvl="0" indent="-285750">
              <a:buSzPts val="1800"/>
              <a:buFont typeface="Arial" panose="020B0604020202020204" pitchFamily="34" charset="0"/>
              <a:buChar char="•"/>
            </a:pPr>
            <a:endParaRPr lang="en-US" dirty="0"/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Mountain View was the first stumbling block as the group struggled to maintain participants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We could not figure out why the prescription/walk model wasn’t working at this location.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Through extensive relationship building, it was discovered the community had little interest in walking, but really wanted to participate in the local community garden.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After </a:t>
            </a:r>
            <a:r>
              <a:rPr lang="en-US" dirty="0" err="1"/>
              <a:t>ParkRx</a:t>
            </a:r>
            <a:r>
              <a:rPr lang="en-US" dirty="0"/>
              <a:t> sponsored a garden plot a large multi-generational group developed.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Eventually the group added walks to the end of their gardening time to maximize time spent together.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endParaRPr lang="en-US" dirty="0"/>
          </a:p>
          <a:p>
            <a:pPr marL="114300" lvl="0">
              <a:buSzPts val="1800"/>
            </a:pPr>
            <a:endParaRPr lang="en-US" b="1" dirty="0"/>
          </a:p>
          <a:p>
            <a:pPr marL="114300" lvl="0">
              <a:buSzPts val="1800"/>
            </a:pPr>
            <a:endParaRPr lang="en-US" sz="1400" dirty="0"/>
          </a:p>
        </p:txBody>
      </p:sp>
      <p:pic>
        <p:nvPicPr>
          <p:cNvPr id="6" name="Graphic 5" descr="Leaf outline">
            <a:extLst>
              <a:ext uri="{FF2B5EF4-FFF2-40B4-BE49-F238E27FC236}">
                <a16:creationId xmlns:a16="http://schemas.microsoft.com/office/drawing/2014/main" id="{748E3C89-B727-456C-A476-9008C1D589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497" y="26072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>
            <a:alpha val="75000"/>
          </a:srgbClr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4D06A68-0042-4D84-A774-D701B0DF5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57" y="152223"/>
            <a:ext cx="3861274" cy="2895956"/>
          </a:xfrm>
          <a:prstGeom prst="rect">
            <a:avLst/>
          </a:prstGeom>
        </p:spPr>
      </p:pic>
      <p:pic>
        <p:nvPicPr>
          <p:cNvPr id="9" name="Picture 8" descr="A picture containing outdoor, person, net&#10;&#10;Description automatically generated">
            <a:extLst>
              <a:ext uri="{FF2B5EF4-FFF2-40B4-BE49-F238E27FC236}">
                <a16:creationId xmlns:a16="http://schemas.microsoft.com/office/drawing/2014/main" id="{6F43416F-550D-412F-83EC-9B258B387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619438" y="635994"/>
            <a:ext cx="3870174" cy="2902631"/>
          </a:xfrm>
          <a:prstGeom prst="rect">
            <a:avLst/>
          </a:prstGeom>
        </p:spPr>
      </p:pic>
      <p:pic>
        <p:nvPicPr>
          <p:cNvPr id="3" name="Picture 2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B4DF33-2DC3-43E0-B6F4-E6AD4E287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2837560" y="2389618"/>
            <a:ext cx="3468879" cy="260165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/>
        </p:nvSpPr>
        <p:spPr>
          <a:xfrm>
            <a:off x="1139250" y="213111"/>
            <a:ext cx="6865500" cy="4717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Perry,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Sunridge,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and </a:t>
            </a:r>
            <a:r>
              <a:rPr lang="en" sz="9600" b="1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Celito</a:t>
            </a:r>
            <a:endParaRPr sz="9600" b="1" dirty="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/>
        </p:nvSpPr>
        <p:spPr>
          <a:xfrm>
            <a:off x="1139700" y="470400"/>
            <a:ext cx="64683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>
                <a:solidFill>
                  <a:schemeClr val="dk1"/>
                </a:solidFill>
              </a:rPr>
              <a:t>Perry, Sunridge </a:t>
            </a:r>
            <a:r>
              <a:rPr lang="en-US" sz="3000" dirty="0">
                <a:solidFill>
                  <a:schemeClr val="dk1"/>
                </a:solidFill>
              </a:rPr>
              <a:t>and </a:t>
            </a:r>
            <a:r>
              <a:rPr lang="en-US" sz="3000" dirty="0" err="1">
                <a:solidFill>
                  <a:schemeClr val="dk1"/>
                </a:solidFill>
              </a:rPr>
              <a:t>Celito</a:t>
            </a:r>
            <a:endParaRPr dirty="0"/>
          </a:p>
        </p:txBody>
      </p:sp>
      <p:sp>
        <p:nvSpPr>
          <p:cNvPr id="131" name="Google Shape;131;p23"/>
          <p:cNvSpPr/>
          <p:nvPr/>
        </p:nvSpPr>
        <p:spPr>
          <a:xfrm>
            <a:off x="3950400" y="4209855"/>
            <a:ext cx="1243200" cy="825900"/>
          </a:xfrm>
          <a:prstGeom prst="rect">
            <a:avLst/>
          </a:prstGeom>
          <a:solidFill>
            <a:srgbClr val="009C4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2" name="Google Shape;13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6927" y="4339846"/>
            <a:ext cx="1126673" cy="56591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3"/>
          <p:cNvSpPr txBox="1"/>
          <p:nvPr/>
        </p:nvSpPr>
        <p:spPr>
          <a:xfrm>
            <a:off x="1139700" y="1055484"/>
            <a:ext cx="7475400" cy="3024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Listening works wonders!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000" b="1" dirty="0"/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Using the lessons from Mountain View, we came into our next 3 parks with a larger focus on community engagement.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We spent extensive time with the community developing relationships in order to identify which activities they wanted to see in their park.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Perry, Sunridge, and </a:t>
            </a:r>
            <a:r>
              <a:rPr lang="en-US" dirty="0" err="1"/>
              <a:t>Celito</a:t>
            </a:r>
            <a:r>
              <a:rPr lang="en-US" dirty="0"/>
              <a:t> communities wanted to support the large numbers of young families and multi-generational families living in the community with family-focused sports and fitness activities.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Soccer, volleyball, Pilates, yoga and walks have all been well attended.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dirty="0"/>
              <a:t>They have even extended out, holding events with scrimmages between parks as a way of creating a fun community rivalry.</a:t>
            </a:r>
            <a:br>
              <a:rPr lang="en-US" dirty="0"/>
            </a:br>
            <a:endParaRPr lang="en-US" dirty="0"/>
          </a:p>
          <a:p>
            <a:br>
              <a:rPr lang="en-US" dirty="0"/>
            </a:br>
            <a:br>
              <a:rPr lang="en-US" dirty="0"/>
            </a:br>
            <a:endParaRPr lang="en-US" dirty="0"/>
          </a:p>
          <a:p>
            <a:endParaRPr lang="en-US" sz="1800" dirty="0"/>
          </a:p>
          <a:p>
            <a:br>
              <a:rPr lang="en-US" sz="1800" dirty="0"/>
            </a:br>
            <a:endParaRPr b="1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6" name="Graphic 5" descr="Leaf outline">
            <a:extLst>
              <a:ext uri="{FF2B5EF4-FFF2-40B4-BE49-F238E27FC236}">
                <a16:creationId xmlns:a16="http://schemas.microsoft.com/office/drawing/2014/main" id="{14CA3C21-8EC2-48AB-8E64-34B8634577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497" y="2607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89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>
            <a:alpha val="75000"/>
          </a:srgbClr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A1B0E8-986A-4ED2-AC7F-4D8CF4BDF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34596" y="145278"/>
            <a:ext cx="4225894" cy="3169420"/>
          </a:xfrm>
          <a:prstGeom prst="rect">
            <a:avLst/>
          </a:prstGeom>
        </p:spPr>
      </p:pic>
      <p:pic>
        <p:nvPicPr>
          <p:cNvPr id="6" name="Picture 5" descr="A picture containing text, outdoor, person, green&#10;&#10;Description automatically generated">
            <a:extLst>
              <a:ext uri="{FF2B5EF4-FFF2-40B4-BE49-F238E27FC236}">
                <a16:creationId xmlns:a16="http://schemas.microsoft.com/office/drawing/2014/main" id="{24AECB30-C88E-473C-90C9-EC2DA4B8E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933" y="145278"/>
            <a:ext cx="2601393" cy="34685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F5E1C32-5671-4AF7-B2A8-18FF736ED0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1288" y="2657155"/>
            <a:ext cx="3121423" cy="23410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/>
          <p:nvPr/>
        </p:nvSpPr>
        <p:spPr>
          <a:xfrm>
            <a:off x="1545771" y="792504"/>
            <a:ext cx="6052458" cy="3558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FFFFFF"/>
              </a:solidFill>
            </a:endParaRP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Strengthening community relationships</a:t>
            </a:r>
            <a:endParaRPr sz="2000" dirty="0">
              <a:solidFill>
                <a:srgbClr val="FFFFFF"/>
              </a:solidFill>
            </a:endParaRP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Improving health outcomes</a:t>
            </a:r>
            <a:endParaRPr sz="2000" dirty="0">
              <a:solidFill>
                <a:srgbClr val="FFFFFF"/>
              </a:solidFill>
            </a:endParaRP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Create new inter-community partnerships</a:t>
            </a:r>
            <a:endParaRPr sz="2000" dirty="0">
              <a:solidFill>
                <a:srgbClr val="FFFFFF"/>
              </a:solidFill>
            </a:endParaRP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Empowering local leaders</a:t>
            </a:r>
            <a:endParaRPr sz="2000" dirty="0">
              <a:solidFill>
                <a:srgbClr val="FFFFFF"/>
              </a:solidFill>
            </a:endParaRP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Attracting new resources to neighborhoods </a:t>
            </a: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Promoting inter-generational interactions</a:t>
            </a: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Developing a unique local culture</a:t>
            </a:r>
          </a:p>
          <a:p>
            <a:pPr marL="457200" lvl="1" indent="-330200">
              <a:buClr>
                <a:srgbClr val="FFFFFF"/>
              </a:buClr>
              <a:buSzPts val="1600"/>
              <a:buChar char="●"/>
            </a:pPr>
            <a:r>
              <a:rPr lang="en" sz="2000" dirty="0">
                <a:solidFill>
                  <a:srgbClr val="FFFFFF"/>
                </a:solidFill>
              </a:rPr>
              <a:t>Pride of place</a:t>
            </a:r>
            <a:endParaRPr sz="20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5" name="Google Shape;155;p26"/>
          <p:cNvSpPr txBox="1"/>
          <p:nvPr/>
        </p:nvSpPr>
        <p:spPr>
          <a:xfrm>
            <a:off x="1423050" y="-33899"/>
            <a:ext cx="6297900" cy="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rgbClr val="FFFFFF"/>
                </a:solidFill>
              </a:rPr>
              <a:t>Conclusion</a:t>
            </a:r>
            <a:endParaRPr sz="3600">
              <a:solidFill>
                <a:srgbClr val="FFFFFF"/>
              </a:solidFill>
            </a:endParaRPr>
          </a:p>
        </p:txBody>
      </p:sp>
      <p:pic>
        <p:nvPicPr>
          <p:cNvPr id="156" name="Google Shape;15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4050" y="3846275"/>
            <a:ext cx="3722549" cy="1243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DF8056-6F42-4478-8509-663B0CE73856}"/>
              </a:ext>
            </a:extLst>
          </p:cNvPr>
          <p:cNvSpPr txBox="1"/>
          <p:nvPr/>
        </p:nvSpPr>
        <p:spPr>
          <a:xfrm>
            <a:off x="1069096" y="583143"/>
            <a:ext cx="7005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solidFill>
                  <a:srgbClr val="FFFFFF"/>
                </a:solidFill>
              </a:rPr>
              <a:t>Activating parks is a catalyst for other positive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/>
          <p:nvPr/>
        </p:nvSpPr>
        <p:spPr>
          <a:xfrm>
            <a:off x="1260200" y="1359550"/>
            <a:ext cx="6935700" cy="332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 dirty="0">
                <a:solidFill>
                  <a:srgbClr val="FFFFFF"/>
                </a:solidFill>
              </a:rPr>
              <a:t>Thank You!</a:t>
            </a:r>
            <a:endParaRPr sz="7200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FFFF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FFFFFF"/>
              </a:solidFill>
            </a:endParaRPr>
          </a:p>
        </p:txBody>
      </p:sp>
      <p:pic>
        <p:nvPicPr>
          <p:cNvPr id="178" name="Google Shape;17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09450" y="3783950"/>
            <a:ext cx="2237200" cy="90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1451550" y="241925"/>
            <a:ext cx="6121800" cy="7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What </a:t>
            </a:r>
            <a:r>
              <a:rPr lang="en-US" sz="3600" dirty="0" err="1"/>
              <a:t>wa</a:t>
            </a:r>
            <a:r>
              <a:rPr lang="en" sz="3600" dirty="0"/>
              <a:t>s ParkRx Arizona?</a:t>
            </a:r>
            <a:endParaRPr sz="3600" dirty="0"/>
          </a:p>
        </p:txBody>
      </p:sp>
      <p:sp>
        <p:nvSpPr>
          <p:cNvPr id="60" name="Google Shape;60;p14"/>
          <p:cNvSpPr txBox="1"/>
          <p:nvPr/>
        </p:nvSpPr>
        <p:spPr>
          <a:xfrm>
            <a:off x="321525" y="935362"/>
            <a:ext cx="4525500" cy="3705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dirty="0"/>
              <a:t>An active park is a safer park</a:t>
            </a:r>
            <a:endParaRPr sz="1800"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dirty="0"/>
              <a:t>Spending time outdoors improves health and wellbeing</a:t>
            </a:r>
            <a:endParaRPr sz="1800"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 dirty="0">
                <a:solidFill>
                  <a:schemeClr val="dk1"/>
                </a:solidFill>
              </a:rPr>
              <a:t>Healthcare providers prescribe park time to patients</a:t>
            </a:r>
            <a:endParaRPr sz="1800"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dirty="0"/>
              <a:t>Community leaders organize group activities in their parks supported by ParkRx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dirty="0"/>
              <a:t>Adding shade trees increases accessibility </a:t>
            </a:r>
            <a:endParaRPr sz="1800" dirty="0"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8F112D-6C92-4573-85E3-FEA7F1837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025" y="1349271"/>
            <a:ext cx="3844048" cy="2262388"/>
          </a:xfrm>
          <a:prstGeom prst="rect">
            <a:avLst/>
          </a:prstGeom>
        </p:spPr>
      </p:pic>
      <p:pic>
        <p:nvPicPr>
          <p:cNvPr id="5" name="Graphic 4" descr="Leaf outline">
            <a:extLst>
              <a:ext uri="{FF2B5EF4-FFF2-40B4-BE49-F238E27FC236}">
                <a16:creationId xmlns:a16="http://schemas.microsoft.com/office/drawing/2014/main" id="{27EEDE6F-2E1E-44B0-98E9-33CC5B890E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338" y="241925"/>
            <a:ext cx="914400" cy="914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30745E-B209-40B2-8C40-7C6224A6D0E0}"/>
              </a:ext>
            </a:extLst>
          </p:cNvPr>
          <p:cNvSpPr txBox="1"/>
          <p:nvPr/>
        </p:nvSpPr>
        <p:spPr>
          <a:xfrm>
            <a:off x="5118930" y="3671222"/>
            <a:ext cx="3572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Kickoff Ceremony El Prado Park, 2019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>
            <a:spLocks noGrp="1"/>
          </p:cNvSpPr>
          <p:nvPr>
            <p:ph type="title"/>
          </p:nvPr>
        </p:nvSpPr>
        <p:spPr>
          <a:xfrm>
            <a:off x="2014825" y="126425"/>
            <a:ext cx="4910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Pandemic Changes</a:t>
            </a:r>
            <a:endParaRPr dirty="0"/>
          </a:p>
        </p:txBody>
      </p:sp>
      <p:sp>
        <p:nvSpPr>
          <p:cNvPr id="122" name="Google Shape;122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803100" cy="3609600"/>
          </a:xfrm>
          <a:prstGeom prst="rect">
            <a:avLst/>
          </a:prstGeom>
          <a:ln w="38100" cap="flat" cmpd="sng">
            <a:solidFill>
              <a:srgbClr val="009C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000000"/>
                </a:solidFill>
              </a:rPr>
              <a:t>Healthcare Providers </a:t>
            </a:r>
            <a:endParaRPr sz="36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>
                <a:solidFill>
                  <a:schemeClr val="dk1"/>
                </a:solidFill>
              </a:rPr>
              <a:t>Community Members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sz="1400" dirty="0">
              <a:solidFill>
                <a:srgbClr val="000000"/>
              </a:solidFill>
            </a:endParaRPr>
          </a:p>
        </p:txBody>
      </p:sp>
      <p:sp>
        <p:nvSpPr>
          <p:cNvPr id="123" name="Google Shape;123;p22"/>
          <p:cNvSpPr txBox="1">
            <a:spLocks noGrp="1"/>
          </p:cNvSpPr>
          <p:nvPr>
            <p:ph type="body" idx="1"/>
          </p:nvPr>
        </p:nvSpPr>
        <p:spPr>
          <a:xfrm>
            <a:off x="4783950" y="1152475"/>
            <a:ext cx="3677700" cy="3609600"/>
          </a:xfrm>
          <a:prstGeom prst="rect">
            <a:avLst/>
          </a:prstGeom>
          <a:ln w="38100" cap="flat" cmpd="sng">
            <a:solidFill>
              <a:srgbClr val="009C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000000"/>
                </a:solidFill>
              </a:rPr>
              <a:t>Healthcare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000000"/>
                </a:solidFill>
              </a:rPr>
              <a:t>Providers</a:t>
            </a:r>
            <a:r>
              <a:rPr lang="en" sz="1400" dirty="0">
                <a:solidFill>
                  <a:srgbClr val="000000"/>
                </a:solidFill>
              </a:rPr>
              <a:t> </a:t>
            </a:r>
            <a:endParaRPr sz="14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000000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Community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dk1"/>
                </a:solidFill>
              </a:rPr>
              <a:t>Members</a:t>
            </a:r>
            <a:endParaRPr sz="3600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</p:txBody>
      </p:sp>
      <p:sp>
        <p:nvSpPr>
          <p:cNvPr id="124" name="Google Shape;124;p22"/>
          <p:cNvSpPr txBox="1"/>
          <p:nvPr/>
        </p:nvSpPr>
        <p:spPr>
          <a:xfrm>
            <a:off x="840000" y="699125"/>
            <a:ext cx="27465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/>
              <a:t>Before Covid-19</a:t>
            </a:r>
            <a:endParaRPr sz="1800" b="1" dirty="0"/>
          </a:p>
        </p:txBody>
      </p:sp>
      <p:sp>
        <p:nvSpPr>
          <p:cNvPr id="125" name="Google Shape;125;p22"/>
          <p:cNvSpPr txBox="1"/>
          <p:nvPr/>
        </p:nvSpPr>
        <p:spPr>
          <a:xfrm>
            <a:off x="5249550" y="699125"/>
            <a:ext cx="2746500" cy="3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/>
              <a:t>After Covid-19</a:t>
            </a:r>
            <a:endParaRPr sz="1800" b="1" dirty="0"/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01456B6A-F20D-4A3A-952A-8A8649A47A46}"/>
              </a:ext>
            </a:extLst>
          </p:cNvPr>
          <p:cNvSpPr/>
          <p:nvPr/>
        </p:nvSpPr>
        <p:spPr>
          <a:xfrm>
            <a:off x="1970934" y="232392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8A4731CE-F106-42E8-8C15-BFC54E51C251}"/>
              </a:ext>
            </a:extLst>
          </p:cNvPr>
          <p:cNvSpPr/>
          <p:nvPr/>
        </p:nvSpPr>
        <p:spPr>
          <a:xfrm>
            <a:off x="6477908" y="232392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/>
        </p:nvSpPr>
        <p:spPr>
          <a:xfrm>
            <a:off x="704713" y="1116530"/>
            <a:ext cx="7878724" cy="3701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" sz="24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 dirty="0"/>
              <a:t>Using existing community health care workers through the Maricopa County’s Million Hearts program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 dirty="0"/>
              <a:t>Visiting neighborhood associations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 dirty="0"/>
              <a:t>Spending time in the target parks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Connecting with gathering places: churches, schools, recreation centers, food banks and public libraries</a:t>
            </a:r>
            <a:endParaRPr sz="24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endParaRPr dirty="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3" name="Google Shape;163;p27"/>
          <p:cNvSpPr/>
          <p:nvPr/>
        </p:nvSpPr>
        <p:spPr>
          <a:xfrm>
            <a:off x="3950400" y="4056875"/>
            <a:ext cx="1243200" cy="825900"/>
          </a:xfrm>
          <a:prstGeom prst="rect">
            <a:avLst/>
          </a:prstGeom>
          <a:solidFill>
            <a:srgbClr val="009C4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4" name="Google Shape;16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8673" y="4186887"/>
            <a:ext cx="1126673" cy="5659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66;p15">
            <a:extLst>
              <a:ext uri="{FF2B5EF4-FFF2-40B4-BE49-F238E27FC236}">
                <a16:creationId xmlns:a16="http://schemas.microsoft.com/office/drawing/2014/main" id="{8FBA8829-A006-4FF9-BAD7-90D899898E83}"/>
              </a:ext>
            </a:extLst>
          </p:cNvPr>
          <p:cNvSpPr txBox="1"/>
          <p:nvPr/>
        </p:nvSpPr>
        <p:spPr>
          <a:xfrm>
            <a:off x="1262742" y="260725"/>
            <a:ext cx="7550331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What ParkRx Arizona Has Become</a:t>
            </a:r>
            <a:endParaRPr sz="3600" dirty="0"/>
          </a:p>
        </p:txBody>
      </p:sp>
      <p:sp>
        <p:nvSpPr>
          <p:cNvPr id="7" name="Google Shape;68;p15">
            <a:extLst>
              <a:ext uri="{FF2B5EF4-FFF2-40B4-BE49-F238E27FC236}">
                <a16:creationId xmlns:a16="http://schemas.microsoft.com/office/drawing/2014/main" id="{14FA0B59-F913-4D46-9B6A-3220AA080B34}"/>
              </a:ext>
            </a:extLst>
          </p:cNvPr>
          <p:cNvSpPr txBox="1"/>
          <p:nvPr/>
        </p:nvSpPr>
        <p:spPr>
          <a:xfrm>
            <a:off x="1905600" y="912925"/>
            <a:ext cx="5332800" cy="407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B050"/>
                </a:solidFill>
              </a:rPr>
              <a:t>How to Identify Community Leaders</a:t>
            </a:r>
            <a:endParaRPr sz="1800" b="1" dirty="0">
              <a:solidFill>
                <a:srgbClr val="00B050"/>
              </a:solidFill>
            </a:endParaRPr>
          </a:p>
        </p:txBody>
      </p:sp>
      <p:pic>
        <p:nvPicPr>
          <p:cNvPr id="3" name="Graphic 2" descr="Leaf outline">
            <a:extLst>
              <a:ext uri="{FF2B5EF4-FFF2-40B4-BE49-F238E27FC236}">
                <a16:creationId xmlns:a16="http://schemas.microsoft.com/office/drawing/2014/main" id="{7E018D26-63E3-441A-8061-F4B75D498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0891" y="260725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/>
        </p:nvSpPr>
        <p:spPr>
          <a:xfrm>
            <a:off x="716613" y="1320135"/>
            <a:ext cx="7710773" cy="35910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Spend time in the parks with community members</a:t>
            </a: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Asking what would attract residents to the park, what activities they find most interesting </a:t>
            </a: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Discussing what barriers exist that deter park usage</a:t>
            </a: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Training local leadership in community outreach, event organization and communication tools</a:t>
            </a: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Helping the community to identify neighborhood stakeholders including healthcare providers.</a:t>
            </a:r>
            <a:endParaRPr sz="2000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3" name="Google Shape;163;p27"/>
          <p:cNvSpPr/>
          <p:nvPr/>
        </p:nvSpPr>
        <p:spPr>
          <a:xfrm>
            <a:off x="3950400" y="4056875"/>
            <a:ext cx="1243200" cy="825900"/>
          </a:xfrm>
          <a:prstGeom prst="rect">
            <a:avLst/>
          </a:prstGeom>
          <a:solidFill>
            <a:srgbClr val="009C4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4" name="Google Shape;16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8673" y="4186887"/>
            <a:ext cx="1126673" cy="56591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66;p15">
            <a:extLst>
              <a:ext uri="{FF2B5EF4-FFF2-40B4-BE49-F238E27FC236}">
                <a16:creationId xmlns:a16="http://schemas.microsoft.com/office/drawing/2014/main" id="{8FBA8829-A006-4FF9-BAD7-90D899898E83}"/>
              </a:ext>
            </a:extLst>
          </p:cNvPr>
          <p:cNvSpPr txBox="1"/>
          <p:nvPr/>
        </p:nvSpPr>
        <p:spPr>
          <a:xfrm>
            <a:off x="1580972" y="260725"/>
            <a:ext cx="5729503" cy="65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Developing Relationships</a:t>
            </a:r>
            <a:endParaRPr sz="3600" dirty="0"/>
          </a:p>
        </p:txBody>
      </p:sp>
      <p:sp>
        <p:nvSpPr>
          <p:cNvPr id="7" name="Google Shape;68;p15">
            <a:extLst>
              <a:ext uri="{FF2B5EF4-FFF2-40B4-BE49-F238E27FC236}">
                <a16:creationId xmlns:a16="http://schemas.microsoft.com/office/drawing/2014/main" id="{14FA0B59-F913-4D46-9B6A-3220AA080B34}"/>
              </a:ext>
            </a:extLst>
          </p:cNvPr>
          <p:cNvSpPr txBox="1"/>
          <p:nvPr/>
        </p:nvSpPr>
        <p:spPr>
          <a:xfrm>
            <a:off x="1905600" y="912925"/>
            <a:ext cx="5332800" cy="407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 </a:t>
            </a:r>
            <a:r>
              <a:rPr lang="en-US" sz="1800" b="1" dirty="0">
                <a:solidFill>
                  <a:srgbClr val="00B050"/>
                </a:solidFill>
              </a:rPr>
              <a:t>Identifying Community Needs</a:t>
            </a:r>
            <a:endParaRPr sz="1800" b="1" dirty="0">
              <a:solidFill>
                <a:srgbClr val="00B050"/>
              </a:solidFill>
            </a:endParaRPr>
          </a:p>
        </p:txBody>
      </p:sp>
      <p:pic>
        <p:nvPicPr>
          <p:cNvPr id="8" name="Graphic 7" descr="Leaf outline">
            <a:extLst>
              <a:ext uri="{FF2B5EF4-FFF2-40B4-BE49-F238E27FC236}">
                <a16:creationId xmlns:a16="http://schemas.microsoft.com/office/drawing/2014/main" id="{81BDE026-5D0A-4873-AC13-F1884477D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497" y="2607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6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/>
        </p:nvSpPr>
        <p:spPr>
          <a:xfrm>
            <a:off x="1183700" y="828575"/>
            <a:ext cx="6865500" cy="32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 dirty="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El Prado </a:t>
            </a:r>
            <a:endParaRPr sz="9600" b="1" dirty="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 txBox="1"/>
          <p:nvPr/>
        </p:nvSpPr>
        <p:spPr>
          <a:xfrm>
            <a:off x="1139700" y="470400"/>
            <a:ext cx="6468300" cy="78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dirty="0">
                <a:solidFill>
                  <a:schemeClr val="dk1"/>
                </a:solidFill>
              </a:rPr>
              <a:t>El Prado</a:t>
            </a:r>
            <a:endParaRPr dirty="0"/>
          </a:p>
        </p:txBody>
      </p:sp>
      <p:sp>
        <p:nvSpPr>
          <p:cNvPr id="131" name="Google Shape;131;p23"/>
          <p:cNvSpPr/>
          <p:nvPr/>
        </p:nvSpPr>
        <p:spPr>
          <a:xfrm>
            <a:off x="3950400" y="4103227"/>
            <a:ext cx="1243200" cy="825900"/>
          </a:xfrm>
          <a:prstGeom prst="rect">
            <a:avLst/>
          </a:prstGeom>
          <a:solidFill>
            <a:srgbClr val="009C4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2" name="Google Shape;13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6927" y="4229729"/>
            <a:ext cx="1126673" cy="565918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3"/>
          <p:cNvSpPr txBox="1"/>
          <p:nvPr/>
        </p:nvSpPr>
        <p:spPr>
          <a:xfrm>
            <a:off x="892563" y="1254900"/>
            <a:ext cx="7475400" cy="2768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Initial Success!</a:t>
            </a:r>
          </a:p>
          <a:p>
            <a:pPr marL="114300" lvl="0">
              <a:buSzPts val="1800"/>
            </a:pPr>
            <a:endParaRPr lang="en-US" sz="1600" dirty="0"/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sz="1600" dirty="0"/>
              <a:t>Our initial park, El Prado was activated in 2019 using the original </a:t>
            </a:r>
            <a:r>
              <a:rPr lang="en-US" sz="1600" dirty="0" err="1"/>
              <a:t>ParkRx</a:t>
            </a:r>
            <a:r>
              <a:rPr lang="en-US" sz="1600" dirty="0"/>
              <a:t> model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sz="1600" dirty="0"/>
              <a:t>The community was prescribed park time and encouraged to attend weekly walks.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sz="1600" dirty="0"/>
              <a:t>We assumed the success was linked to the project model.</a:t>
            </a: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n-US" sz="1600" dirty="0"/>
              <a:t>Looking back, we realized that the success was due to walking groups filling a community need to connect mothers from a common school with a stroller friendly activity.</a:t>
            </a:r>
          </a:p>
          <a:p>
            <a:pPr marL="114300" lvl="0">
              <a:buSzPts val="1800"/>
            </a:pPr>
            <a:endParaRPr sz="1600" b="1"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6" name="Graphic 5" descr="Leaf outline">
            <a:extLst>
              <a:ext uri="{FF2B5EF4-FFF2-40B4-BE49-F238E27FC236}">
                <a16:creationId xmlns:a16="http://schemas.microsoft.com/office/drawing/2014/main" id="{BF4952F3-90B4-4E79-AA79-7DAFE1539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4497" y="2607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97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>
            <a:alpha val="75000"/>
          </a:srgbClr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CE13D6B-6D34-49FC-94FA-E8E3813EB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8186"/>
            <a:ext cx="6008289" cy="2859413"/>
          </a:xfrm>
          <a:prstGeom prst="rect">
            <a:avLst/>
          </a:prstGeom>
        </p:spPr>
      </p:pic>
      <p:pic>
        <p:nvPicPr>
          <p:cNvPr id="7" name="Picture 6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5EB59D7D-D648-48CD-8799-BA471D57AF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193" y="2343291"/>
            <a:ext cx="5243901" cy="2672023"/>
          </a:xfrm>
          <a:prstGeom prst="rect">
            <a:avLst/>
          </a:prstGeom>
        </p:spPr>
      </p:pic>
      <p:pic>
        <p:nvPicPr>
          <p:cNvPr id="11" name="Picture 10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15487011-13E9-43E1-B4BA-87EED50100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9739" y="370437"/>
            <a:ext cx="2964056" cy="39457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C49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/>
        </p:nvSpPr>
        <p:spPr>
          <a:xfrm>
            <a:off x="1183700" y="828575"/>
            <a:ext cx="6865500" cy="32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b="1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Mountain View </a:t>
            </a:r>
            <a:endParaRPr sz="9600" b="1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2964</TotalTime>
  <Words>736</Words>
  <Application>Microsoft Office PowerPoint</Application>
  <PresentationFormat>On-screen Show (16:9)</PresentationFormat>
  <Paragraphs>107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Oswald</vt:lpstr>
      <vt:lpstr>Simple Light</vt:lpstr>
      <vt:lpstr>PowerPoint Presentation</vt:lpstr>
      <vt:lpstr>PowerPoint Presentation</vt:lpstr>
      <vt:lpstr>Pandemic Changes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Amie Perea</cp:lastModifiedBy>
  <cp:revision>7</cp:revision>
  <cp:lastPrinted>2021-04-27T23:32:47Z</cp:lastPrinted>
  <dcterms:modified xsi:type="dcterms:W3CDTF">2021-04-28T23:09:20Z</dcterms:modified>
</cp:coreProperties>
</file>