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d3888faac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d3888faac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Good Morning and welcome to the last day of the AZ Health Zone Conference, AZ Health Zone in your </a:t>
            </a:r>
            <a:r>
              <a:rPr lang="en"/>
              <a:t>communities</a:t>
            </a:r>
            <a:r>
              <a:rPr lang="en"/>
              <a:t>!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d3888faacb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d3888faacb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Welcome back everyone! We will now pass it to Melisha Bryant to introduce our keynote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*Eye of the tiger*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d3888faacb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d3888faacb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 for a short break before our breakout </a:t>
            </a:r>
            <a:r>
              <a:rPr lang="en"/>
              <a:t>sessions</a:t>
            </a:r>
            <a:r>
              <a:rPr lang="en"/>
              <a:t>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Please be back at 1:50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d3888faacb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d3888faacb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Time for breakout sessions!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*list out the breakout sessions*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Please select the breakout room you wish to attend, if you’re having trouble hold tight and we will get you to the room of your choice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There's one breakout that has its own link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">
                <a:solidFill>
                  <a:schemeClr val="dk1"/>
                </a:solidFill>
              </a:rPr>
              <a:t>If the breakout dialog box does not show up for you,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d3888faacb_0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d3888faacb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will now have our activity break before closing out and raffles 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d3888faacb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d3888faacb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Please fill out the day one survey, the link is located on the agenda at the end of day 2.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Thank you all for attending our first virtual conference, It was a pleasure being your host.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 hope everyone found something valuable to use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Thank you to all of the presenters, and AZ Health Zone Staff working together to make this conference happen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Again, please fill out the day one survey, the link is located on the agenda at the end of day 2.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#AZHealthZoneConference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d70afeee6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d70afeee6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Please fill out the day one survey, the link is located on the agenda at the end of day 2.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Thank you all for attending our first virtual conference, It was a pleasure being your host.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 hope everyone found something valuable to use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Thank you to all of the presenters, and AZ Health Zone Staff working together to make this conference happen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Again, please fill out the day one survey, the link is located on the agenda at the end of day 2.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#AZHealthZoneConference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d596afdaf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d596afdaf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Here’s the starting line up for the morning sessions today.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Please be sure to sign in with the link in the chat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Door Prize Winner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I’m going to pass it to Jesse for our keynote introduction, Jesse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d3888faacb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d3888faacb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Purpose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Engage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Connect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t/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Agenda &amp; Bios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Updated agenda and bios are on the AZHZ website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will also be a link in the chat for today's agenda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Please sign in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Sign in using the link in the chat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Zoom bystanders are OK!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Take care of your personal needs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away from your screen to do whatever you need to do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Engage and ask questions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Recordings &amp; Slides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sessions will be recorded.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Recorded sessions will be available on the AZHZ site 2 weeks from the end of the conference. Keep an eye out for the link in the biweekly. 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Conference Surveys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Surveys will be on the agenda and a link will be dropped into the chat at the end of each day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#AZHealthZoneConference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this hashtag to let the world know you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Enjoy the conference!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 to see who our door prize winner is!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Congratulations!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Now im going to pass the mic to Jesse for our keynote indroduction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d3888faacb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d3888faacb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 Krystal!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d3888faacb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d3888faacb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will now have a short break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Please be back in 5 minutes, 10:15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d3888faacb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d3888faac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 for breakout sessions!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please select the breakout room you wish to attend, if you’re having trouble hold tight and we will get you to the room of your choice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-"/>
            </a:pPr>
            <a:r>
              <a:rPr lang="en">
                <a:solidFill>
                  <a:schemeClr val="dk1"/>
                </a:solidFill>
              </a:rPr>
              <a:t>If the breakout dialog box does not show up for you,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d3888faacb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d3888faacb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Break time!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 back at 11:10 for our next presentation form the AZ Health Zone State </a:t>
            </a:r>
            <a:r>
              <a:rPr lang="en"/>
              <a:t>Evaluation </a:t>
            </a:r>
            <a:r>
              <a:rPr lang="en"/>
              <a:t>Team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d3888faacb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d3888faacb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 are ready for our next presentation from the state evaluation team and I’m going to pass it over to Juanita!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d3888faacb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d3888faacb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IT's</a:t>
            </a:r>
            <a:r>
              <a:rPr lang="en"/>
              <a:t> the most wonderful tiiime of the day!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Lunch time!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 back at 1pm to start our afternoon sessions!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Relationship Id="rId4" Type="http://schemas.openxmlformats.org/officeDocument/2006/relationships/image" Target="../media/image2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jpg"/><Relationship Id="rId4" Type="http://schemas.openxmlformats.org/officeDocument/2006/relationships/image" Target="../media/image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jpg"/><Relationship Id="rId4" Type="http://schemas.openxmlformats.org/officeDocument/2006/relationships/image" Target="../media/image21.png"/><Relationship Id="rId5" Type="http://schemas.openxmlformats.org/officeDocument/2006/relationships/image" Target="../media/image2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g"/><Relationship Id="rId4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Relationship Id="rId4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3.png"/><Relationship Id="rId7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 amt="60000"/>
          </a:blip>
          <a:srcRect b="0" l="-62892" r="0" t="0"/>
          <a:stretch/>
        </p:blipFill>
        <p:spPr>
          <a:xfrm>
            <a:off x="1434289" y="0"/>
            <a:ext cx="7709711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441130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4411300" y="84175"/>
            <a:ext cx="4732800" cy="64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2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100">
                <a:solidFill>
                  <a:srgbClr val="FFFFFF"/>
                </a:solidFill>
              </a:rPr>
              <a:t>WELCOME!</a:t>
            </a:r>
            <a:endParaRPr b="1" sz="5100">
              <a:solidFill>
                <a:srgbClr val="FFFFFF"/>
              </a:solidFill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4411300" y="1432300"/>
            <a:ext cx="4732800" cy="1558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9420000" dist="9525">
              <a:srgbClr val="000000">
                <a:alpha val="79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SNAP-Ed 2021 Virtual Conference:</a:t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“AZ Health Zone in </a:t>
            </a:r>
            <a:r>
              <a:rPr b="1" i="1" lang="en" sz="3500">
                <a:solidFill>
                  <a:srgbClr val="93BE3E"/>
                </a:solidFill>
              </a:rPr>
              <a:t>Your</a:t>
            </a:r>
            <a:r>
              <a:rPr b="1" lang="en" sz="3500">
                <a:solidFill>
                  <a:srgbClr val="009DDC"/>
                </a:solidFill>
              </a:rPr>
              <a:t> </a:t>
            </a:r>
            <a:r>
              <a:rPr b="1" lang="en" sz="3500"/>
              <a:t>Communities”</a:t>
            </a:r>
            <a:endParaRPr b="1" sz="3500"/>
          </a:p>
        </p:txBody>
      </p:sp>
      <p:sp>
        <p:nvSpPr>
          <p:cNvPr id="58" name="Google Shape;58;p13"/>
          <p:cNvSpPr txBox="1"/>
          <p:nvPr/>
        </p:nvSpPr>
        <p:spPr>
          <a:xfrm>
            <a:off x="4411300" y="3980100"/>
            <a:ext cx="4732800" cy="861900"/>
          </a:xfrm>
          <a:prstGeom prst="rect">
            <a:avLst/>
          </a:prstGeom>
          <a:solidFill>
            <a:srgbClr val="93BE3E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Conference Day 2</a:t>
            </a:r>
            <a:endParaRPr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Thursday, May 6, 2021 | 9AM - 3PM</a:t>
            </a:r>
            <a:endParaRPr sz="2200">
              <a:solidFill>
                <a:srgbClr val="FFFFFF"/>
              </a:solidFill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6092650" y="642000"/>
            <a:ext cx="1370100" cy="400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Please Sign In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/>
          <p:nvPr/>
        </p:nvSpPr>
        <p:spPr>
          <a:xfrm>
            <a:off x="1248150" y="614200"/>
            <a:ext cx="6647700" cy="584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Afternoon Keynote Address</a:t>
            </a:r>
            <a:endParaRPr b="1" sz="3800">
              <a:solidFill>
                <a:srgbClr val="FFFFFF"/>
              </a:solidFill>
            </a:endParaRPr>
          </a:p>
        </p:txBody>
      </p:sp>
      <p:pic>
        <p:nvPicPr>
          <p:cNvPr id="132" name="Google Shape;132;p22"/>
          <p:cNvPicPr preferRelativeResize="0"/>
          <p:nvPr/>
        </p:nvPicPr>
        <p:blipFill rotWithShape="1">
          <a:blip r:embed="rId4">
            <a:alphaModFix/>
          </a:blip>
          <a:srcRect b="26905" l="2169" r="7821" t="0"/>
          <a:stretch/>
        </p:blipFill>
        <p:spPr>
          <a:xfrm>
            <a:off x="1354075" y="1406775"/>
            <a:ext cx="2886600" cy="31144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12360000" dist="85725">
              <a:srgbClr val="000000">
                <a:alpha val="50000"/>
              </a:srgbClr>
            </a:outerShdw>
          </a:effectLst>
        </p:spPr>
      </p:pic>
      <p:sp>
        <p:nvSpPr>
          <p:cNvPr id="133" name="Google Shape;133;p22"/>
          <p:cNvSpPr txBox="1"/>
          <p:nvPr/>
        </p:nvSpPr>
        <p:spPr>
          <a:xfrm>
            <a:off x="4240675" y="2427600"/>
            <a:ext cx="3560700" cy="10728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FFFF"/>
                </a:solidFill>
              </a:rPr>
              <a:t>Cristina Guterman</a:t>
            </a:r>
            <a:endParaRPr b="1" sz="24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</a:rPr>
              <a:t>AZ Health Zone Program Administrator</a:t>
            </a:r>
            <a:endParaRPr b="1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</a:rPr>
              <a:t>Arizona Department of Health Services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3"/>
          <p:cNvSpPr txBox="1"/>
          <p:nvPr/>
        </p:nvSpPr>
        <p:spPr>
          <a:xfrm>
            <a:off x="3618450" y="133675"/>
            <a:ext cx="1907100" cy="769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Break</a:t>
            </a:r>
            <a:endParaRPr b="1" sz="3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4"/>
          <p:cNvSpPr txBox="1"/>
          <p:nvPr/>
        </p:nvSpPr>
        <p:spPr>
          <a:xfrm>
            <a:off x="1001700" y="80525"/>
            <a:ext cx="7140600" cy="872700"/>
          </a:xfrm>
          <a:prstGeom prst="rect">
            <a:avLst/>
          </a:prstGeom>
          <a:noFill/>
          <a:ln>
            <a:noFill/>
          </a:ln>
          <a:effectLst>
            <a:outerShdw blurRad="42863" rotWithShape="0" algn="bl" dir="2280000" dist="7620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Afternoon </a:t>
            </a:r>
            <a:r>
              <a:rPr b="1" lang="en" sz="3800">
                <a:solidFill>
                  <a:srgbClr val="FFFFFF"/>
                </a:solidFill>
              </a:rPr>
              <a:t>Session Breakouts</a:t>
            </a:r>
            <a:endParaRPr b="1" sz="3800">
              <a:solidFill>
                <a:srgbClr val="FFFFFF"/>
              </a:solidFill>
            </a:endParaRPr>
          </a:p>
        </p:txBody>
      </p:sp>
      <p:sp>
        <p:nvSpPr>
          <p:cNvPr id="144" name="Google Shape;144;p24"/>
          <p:cNvSpPr txBox="1"/>
          <p:nvPr/>
        </p:nvSpPr>
        <p:spPr>
          <a:xfrm>
            <a:off x="813975" y="1184775"/>
            <a:ext cx="3347400" cy="15549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1</a:t>
            </a:r>
            <a:endParaRPr b="1" sz="31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Learning Collaboratives</a:t>
            </a:r>
            <a:endParaRPr b="1" sz="3100">
              <a:solidFill>
                <a:srgbClr val="FFFFFF"/>
              </a:solidFill>
            </a:endParaRPr>
          </a:p>
        </p:txBody>
      </p:sp>
      <p:sp>
        <p:nvSpPr>
          <p:cNvPr id="145" name="Google Shape;145;p24"/>
          <p:cNvSpPr txBox="1"/>
          <p:nvPr/>
        </p:nvSpPr>
        <p:spPr>
          <a:xfrm>
            <a:off x="777600" y="2971225"/>
            <a:ext cx="3794400" cy="2093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2</a:t>
            </a:r>
            <a:endParaRPr b="1" sz="31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Tips &amp; Tricks for Engaging Online Students</a:t>
            </a:r>
            <a:endParaRPr b="1" sz="3100">
              <a:solidFill>
                <a:srgbClr val="FFFFFF"/>
              </a:solidFill>
            </a:endParaRPr>
          </a:p>
        </p:txBody>
      </p:sp>
      <p:sp>
        <p:nvSpPr>
          <p:cNvPr id="146" name="Google Shape;146;p24"/>
          <p:cNvSpPr txBox="1"/>
          <p:nvPr/>
        </p:nvSpPr>
        <p:spPr>
          <a:xfrm>
            <a:off x="4572000" y="1184775"/>
            <a:ext cx="4572000" cy="1139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3</a:t>
            </a:r>
            <a:endParaRPr b="1" sz="31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Active Living Panel</a:t>
            </a:r>
            <a:endParaRPr/>
          </a:p>
        </p:txBody>
      </p:sp>
      <p:sp>
        <p:nvSpPr>
          <p:cNvPr id="147" name="Google Shape;147;p24"/>
          <p:cNvSpPr txBox="1"/>
          <p:nvPr/>
        </p:nvSpPr>
        <p:spPr>
          <a:xfrm>
            <a:off x="4572000" y="2929125"/>
            <a:ext cx="4572000" cy="2093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4</a:t>
            </a:r>
            <a:endParaRPr b="1" sz="31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Ajustes culturales para nuestra comunidad Hispanohablante</a:t>
            </a:r>
            <a:endParaRPr b="1" sz="31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5"/>
          <p:cNvSpPr txBox="1"/>
          <p:nvPr/>
        </p:nvSpPr>
        <p:spPr>
          <a:xfrm>
            <a:off x="3921050" y="75025"/>
            <a:ext cx="1907100" cy="769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Break</a:t>
            </a:r>
            <a:endParaRPr b="1" sz="3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6"/>
          <p:cNvSpPr txBox="1"/>
          <p:nvPr/>
        </p:nvSpPr>
        <p:spPr>
          <a:xfrm>
            <a:off x="2567100" y="2187000"/>
            <a:ext cx="4009800" cy="769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70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Raffle &amp; </a:t>
            </a:r>
            <a:r>
              <a:rPr b="1" lang="en" sz="3800">
                <a:solidFill>
                  <a:srgbClr val="FFFFFF"/>
                </a:solidFill>
              </a:rPr>
              <a:t>Closing</a:t>
            </a:r>
            <a:endParaRPr b="1" sz="3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7"/>
          <p:cNvSpPr txBox="1"/>
          <p:nvPr/>
        </p:nvSpPr>
        <p:spPr>
          <a:xfrm>
            <a:off x="2765700" y="118675"/>
            <a:ext cx="3612600" cy="6939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000">
                <a:solidFill>
                  <a:srgbClr val="FFFFFF"/>
                </a:solidFill>
              </a:rPr>
              <a:t>Thank You!</a:t>
            </a:r>
            <a:endParaRPr b="1" sz="4000">
              <a:solidFill>
                <a:srgbClr val="FFFFFF"/>
              </a:solidFill>
            </a:endParaRPr>
          </a:p>
        </p:txBody>
      </p:sp>
      <p:sp>
        <p:nvSpPr>
          <p:cNvPr id="163" name="Google Shape;163;p27"/>
          <p:cNvSpPr txBox="1"/>
          <p:nvPr/>
        </p:nvSpPr>
        <p:spPr>
          <a:xfrm>
            <a:off x="1243350" y="943275"/>
            <a:ext cx="6105600" cy="3047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Reminders:</a:t>
            </a:r>
            <a:endParaRPr b="1" sz="3100">
              <a:solidFill>
                <a:srgbClr val="FFFFFF"/>
              </a:solidFill>
            </a:endParaRPr>
          </a:p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00"/>
              <a:buChar char="●"/>
            </a:pPr>
            <a:r>
              <a:rPr b="1" lang="en" sz="3100">
                <a:solidFill>
                  <a:srgbClr val="FFFFFF"/>
                </a:solidFill>
              </a:rPr>
              <a:t>Please fill out survey</a:t>
            </a:r>
            <a:endParaRPr b="1" sz="3100">
              <a:solidFill>
                <a:srgbClr val="FFFFFF"/>
              </a:solidFill>
            </a:endParaRPr>
          </a:p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00"/>
              <a:buChar char="●"/>
            </a:pPr>
            <a:r>
              <a:rPr b="1" lang="en" sz="3100">
                <a:solidFill>
                  <a:srgbClr val="FFFFFF"/>
                </a:solidFill>
              </a:rPr>
              <a:t>Recordings will be available within two weeks</a:t>
            </a:r>
            <a:endParaRPr b="1" sz="3100">
              <a:solidFill>
                <a:srgbClr val="FFFFFF"/>
              </a:solidFill>
            </a:endParaRPr>
          </a:p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100"/>
              <a:buChar char="●"/>
            </a:pPr>
            <a:r>
              <a:rPr b="1" lang="en" sz="3100">
                <a:solidFill>
                  <a:srgbClr val="FFFFFF"/>
                </a:solidFill>
              </a:rPr>
              <a:t>Visit www.azhealthzone.org for all conference materials</a:t>
            </a:r>
            <a:endParaRPr b="1" sz="3100">
              <a:solidFill>
                <a:srgbClr val="FFFFFF"/>
              </a:solidFill>
            </a:endParaRPr>
          </a:p>
        </p:txBody>
      </p:sp>
      <p:pic>
        <p:nvPicPr>
          <p:cNvPr id="164" name="Google Shape;164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03150" y="3748925"/>
            <a:ext cx="1327800" cy="1327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7"/>
          <p:cNvSpPr txBox="1"/>
          <p:nvPr/>
        </p:nvSpPr>
        <p:spPr>
          <a:xfrm>
            <a:off x="2726775" y="4272550"/>
            <a:ext cx="3612600" cy="400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FFFFFF"/>
                </a:solidFill>
              </a:rPr>
              <a:t>#AZHealthZoneConference</a:t>
            </a:r>
            <a:endParaRPr b="1" sz="2100">
              <a:solidFill>
                <a:srgbClr val="FFFFFF"/>
              </a:solidFill>
            </a:endParaRPr>
          </a:p>
        </p:txBody>
      </p:sp>
      <p:pic>
        <p:nvPicPr>
          <p:cNvPr id="166" name="Google Shape;166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5150" y="3748913"/>
            <a:ext cx="1108200" cy="12921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/>
        </p:nvSpPr>
        <p:spPr>
          <a:xfrm>
            <a:off x="3230700" y="76550"/>
            <a:ext cx="2682600" cy="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FFFFFF"/>
                </a:solidFill>
              </a:rPr>
              <a:t>Agenda</a:t>
            </a:r>
            <a:endParaRPr b="1" sz="4500">
              <a:solidFill>
                <a:srgbClr val="FFFFFF"/>
              </a:solidFill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96225" y="1468650"/>
            <a:ext cx="3723300" cy="2206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●"/>
            </a:pPr>
            <a:r>
              <a:rPr b="1" lang="en" sz="2800">
                <a:solidFill>
                  <a:srgbClr val="FFFFFF"/>
                </a:solidFill>
              </a:rPr>
              <a:t>Welcome</a:t>
            </a:r>
            <a:endParaRPr b="1" sz="2800">
              <a:solidFill>
                <a:srgbClr val="FFFFFF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●"/>
            </a:pPr>
            <a:r>
              <a:rPr b="1" lang="en" sz="2800">
                <a:solidFill>
                  <a:srgbClr val="FFFFFF"/>
                </a:solidFill>
              </a:rPr>
              <a:t>Housekeeping</a:t>
            </a:r>
            <a:endParaRPr b="1" sz="2800">
              <a:solidFill>
                <a:srgbClr val="FFFFFF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●"/>
            </a:pPr>
            <a:r>
              <a:rPr b="1" lang="en" sz="2800">
                <a:solidFill>
                  <a:srgbClr val="FFFFFF"/>
                </a:solidFill>
              </a:rPr>
              <a:t>Morning Keynote</a:t>
            </a:r>
            <a:endParaRPr b="1" sz="2800">
              <a:solidFill>
                <a:srgbClr val="FFFFFF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●"/>
            </a:pPr>
            <a:r>
              <a:rPr b="1" lang="en" sz="2800">
                <a:solidFill>
                  <a:srgbClr val="FFFFFF"/>
                </a:solidFill>
              </a:rPr>
              <a:t>Break</a:t>
            </a:r>
            <a:endParaRPr b="1" sz="2800">
              <a:solidFill>
                <a:srgbClr val="FFFFFF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●"/>
            </a:pPr>
            <a:r>
              <a:rPr b="1" lang="en" sz="2800">
                <a:solidFill>
                  <a:srgbClr val="FFFFFF"/>
                </a:solidFill>
              </a:rPr>
              <a:t>Morning Sessions</a:t>
            </a:r>
            <a:endParaRPr b="1" sz="2800">
              <a:solidFill>
                <a:srgbClr val="FFFFFF"/>
              </a:solidFill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4179750" y="1281725"/>
            <a:ext cx="784500" cy="2966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L</a:t>
            </a:r>
            <a:endParaRPr b="1" sz="38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U</a:t>
            </a:r>
            <a:endParaRPr b="1" sz="38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N</a:t>
            </a:r>
            <a:endParaRPr b="1" sz="38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C</a:t>
            </a:r>
            <a:endParaRPr b="1" sz="38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H</a:t>
            </a:r>
            <a:endParaRPr b="1" sz="3800">
              <a:solidFill>
                <a:srgbClr val="FFFFFF"/>
              </a:solidFill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96225" y="860750"/>
            <a:ext cx="2130000" cy="616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Morning</a:t>
            </a:r>
            <a:endParaRPr b="1" sz="3800">
              <a:solidFill>
                <a:srgbClr val="FFFFFF"/>
              </a:solidFill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5220050" y="813300"/>
            <a:ext cx="2584800" cy="616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Afternoon</a:t>
            </a:r>
            <a:endParaRPr b="1" sz="3800">
              <a:solidFill>
                <a:srgbClr val="FFFFFF"/>
              </a:solidFill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5220050" y="1468650"/>
            <a:ext cx="4031100" cy="2206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●"/>
            </a:pPr>
            <a:r>
              <a:rPr b="1" lang="en" sz="2800">
                <a:solidFill>
                  <a:srgbClr val="FFFFFF"/>
                </a:solidFill>
              </a:rPr>
              <a:t>Afternoon </a:t>
            </a:r>
            <a:r>
              <a:rPr b="1" lang="en" sz="2800">
                <a:solidFill>
                  <a:srgbClr val="FFFFFF"/>
                </a:solidFill>
              </a:rPr>
              <a:t>Keynote</a:t>
            </a:r>
            <a:endParaRPr b="1" sz="2800">
              <a:solidFill>
                <a:srgbClr val="FFFFFF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●"/>
            </a:pPr>
            <a:r>
              <a:rPr b="1" lang="en" sz="2800">
                <a:solidFill>
                  <a:srgbClr val="FFFFFF"/>
                </a:solidFill>
              </a:rPr>
              <a:t>Break</a:t>
            </a:r>
            <a:endParaRPr b="1" sz="2800">
              <a:solidFill>
                <a:srgbClr val="FFFFFF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●"/>
            </a:pPr>
            <a:r>
              <a:rPr b="1" lang="en" sz="2800">
                <a:solidFill>
                  <a:srgbClr val="FFFFFF"/>
                </a:solidFill>
              </a:rPr>
              <a:t>Afternoon Sessions</a:t>
            </a:r>
            <a:endParaRPr b="1" sz="2800">
              <a:solidFill>
                <a:srgbClr val="FFFFFF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●"/>
            </a:pPr>
            <a:r>
              <a:rPr b="1" lang="en" sz="2800">
                <a:solidFill>
                  <a:srgbClr val="FFFFFF"/>
                </a:solidFill>
              </a:rPr>
              <a:t>Break</a:t>
            </a:r>
            <a:endParaRPr b="1" sz="2800">
              <a:solidFill>
                <a:srgbClr val="FFFFFF"/>
              </a:solidFill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Char char="●"/>
            </a:pPr>
            <a:r>
              <a:rPr b="1" lang="en" sz="2800">
                <a:solidFill>
                  <a:srgbClr val="FFFFFF"/>
                </a:solidFill>
              </a:rPr>
              <a:t>Raffle &amp; Closing</a:t>
            </a:r>
            <a:endParaRPr b="1" sz="2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/>
        </p:nvSpPr>
        <p:spPr>
          <a:xfrm>
            <a:off x="0" y="106425"/>
            <a:ext cx="3516000" cy="647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Housekeeping</a:t>
            </a:r>
            <a:endParaRPr b="1" sz="3800">
              <a:solidFill>
                <a:srgbClr val="FFFFFF"/>
              </a:solidFill>
            </a:endParaRPr>
          </a:p>
        </p:txBody>
      </p:sp>
      <p:grpSp>
        <p:nvGrpSpPr>
          <p:cNvPr id="75" name="Google Shape;75;p15"/>
          <p:cNvGrpSpPr/>
          <p:nvPr/>
        </p:nvGrpSpPr>
        <p:grpSpPr>
          <a:xfrm>
            <a:off x="118313" y="1129925"/>
            <a:ext cx="8907375" cy="1889575"/>
            <a:chOff x="101400" y="747225"/>
            <a:chExt cx="8907375" cy="1889575"/>
          </a:xfrm>
        </p:grpSpPr>
        <p:sp>
          <p:nvSpPr>
            <p:cNvPr id="76" name="Google Shape;76;p15"/>
            <p:cNvSpPr txBox="1"/>
            <p:nvPr/>
          </p:nvSpPr>
          <p:spPr>
            <a:xfrm>
              <a:off x="101400" y="873700"/>
              <a:ext cx="2255100" cy="17631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2580000" dist="57150">
                <a:srgbClr val="000000">
                  <a:alpha val="61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-266700" lvl="0" marL="2286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Calibri"/>
                <a:buChar char="●"/>
              </a:pPr>
              <a:r>
                <a:rPr b="1" lang="en"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Purpose</a:t>
              </a:r>
              <a:endParaRPr b="1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66700" lvl="0" marL="2286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Calibri"/>
                <a:buChar char="●"/>
              </a:pPr>
              <a:r>
                <a:rPr b="1" lang="en"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Agenda &amp; Bios</a:t>
              </a:r>
              <a:endParaRPr b="1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66700" lvl="0" marL="2286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Calibri"/>
                <a:buChar char="●"/>
              </a:pPr>
              <a:r>
                <a:rPr b="1" lang="en"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Please sign in</a:t>
              </a:r>
              <a:endParaRPr b="1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66700" lvl="0" marL="2286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Calibri"/>
                <a:buChar char="●"/>
              </a:pPr>
              <a:r>
                <a:rPr b="1" lang="en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Engage and ask questions</a:t>
              </a:r>
              <a:endParaRPr b="1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15"/>
            <p:cNvSpPr txBox="1"/>
            <p:nvPr/>
          </p:nvSpPr>
          <p:spPr>
            <a:xfrm>
              <a:off x="6962475" y="754125"/>
              <a:ext cx="2046300" cy="16485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2580000" dist="57150">
                <a:srgbClr val="000000">
                  <a:alpha val="61000"/>
                </a:srgbClr>
              </a:outerShdw>
            </a:effectLst>
          </p:spPr>
          <p:txBody>
            <a:bodyPr anchorCtr="0" anchor="ctr" bIns="91425" lIns="57150" spcFirstLastPara="1" rIns="91425" wrap="square" tIns="91425">
              <a:noAutofit/>
            </a:bodyPr>
            <a:lstStyle/>
            <a:p>
              <a:pPr indent="-266700" lvl="0" marL="2286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Calibri"/>
                <a:buChar char="●"/>
              </a:pPr>
              <a:r>
                <a:rPr b="1" lang="en"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Recordings &amp; Slides</a:t>
              </a:r>
              <a:endParaRPr b="1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66700" lvl="0" marL="2286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Calibri"/>
                <a:buChar char="●"/>
              </a:pPr>
              <a:r>
                <a:rPr b="1" lang="en"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Conference </a:t>
              </a:r>
              <a:r>
                <a:rPr b="1" lang="en"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Surveys</a:t>
              </a:r>
              <a:endParaRPr b="1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66700" lvl="0" marL="2286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Calibri"/>
                <a:buChar char="●"/>
              </a:pPr>
              <a:r>
                <a:rPr b="1" lang="en" sz="2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Bike Rack</a:t>
              </a:r>
              <a:endParaRPr b="1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15"/>
            <p:cNvSpPr txBox="1"/>
            <p:nvPr/>
          </p:nvSpPr>
          <p:spPr>
            <a:xfrm>
              <a:off x="2720625" y="747225"/>
              <a:ext cx="4000200" cy="16623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2580000" dist="57150">
                <a:srgbClr val="000000">
                  <a:alpha val="50000"/>
                </a:srgbClr>
              </a:outerShdw>
            </a:effectLst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266700" lvl="0" marL="228600" rtl="0" algn="l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●"/>
              </a:pPr>
              <a:r>
                <a:rPr b="1" lang="en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Zoom bystanders are OK!</a:t>
              </a:r>
              <a:endParaRPr b="1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66700" lvl="0" marL="228600" rtl="0" algn="l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●"/>
              </a:pPr>
              <a:r>
                <a:rPr b="1" lang="en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Take care of your personal needs</a:t>
              </a:r>
              <a:endParaRPr b="1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66700" lvl="0" marL="228600" rtl="0" algn="l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●"/>
              </a:pPr>
              <a:r>
                <a:rPr b="1" lang="en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Enjoy </a:t>
              </a:r>
              <a:r>
                <a:rPr b="1" lang="en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the</a:t>
              </a:r>
              <a:r>
                <a:rPr b="1" lang="en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conference!</a:t>
              </a:r>
              <a:endParaRPr b="1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9" name="Google Shape;79;p15"/>
          <p:cNvSpPr txBox="1"/>
          <p:nvPr/>
        </p:nvSpPr>
        <p:spPr>
          <a:xfrm>
            <a:off x="1688850" y="3635675"/>
            <a:ext cx="5766300" cy="769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2286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#</a:t>
            </a:r>
            <a:r>
              <a:rPr b="1" lang="en" sz="3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AZHealthZoneConference</a:t>
            </a:r>
            <a:endParaRPr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/>
        </p:nvSpPr>
        <p:spPr>
          <a:xfrm>
            <a:off x="1473750" y="169175"/>
            <a:ext cx="6196500" cy="769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Morning </a:t>
            </a:r>
            <a:r>
              <a:rPr b="1" lang="en" sz="3800">
                <a:solidFill>
                  <a:srgbClr val="FFFFFF"/>
                </a:solidFill>
              </a:rPr>
              <a:t>Keynote Address</a:t>
            </a:r>
            <a:endParaRPr b="1" sz="3800">
              <a:solidFill>
                <a:srgbClr val="FFFFFF"/>
              </a:solidFill>
            </a:endParaRPr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1576576" y="1128750"/>
            <a:ext cx="3264649" cy="32646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9060000" dist="76200">
              <a:srgbClr val="000000">
                <a:alpha val="51000"/>
              </a:srgbClr>
            </a:outerShdw>
          </a:effectLst>
        </p:spPr>
      </p:pic>
      <p:sp>
        <p:nvSpPr>
          <p:cNvPr id="86" name="Google Shape;86;p16"/>
          <p:cNvSpPr txBox="1"/>
          <p:nvPr/>
        </p:nvSpPr>
        <p:spPr>
          <a:xfrm>
            <a:off x="4841225" y="2266375"/>
            <a:ext cx="3348600" cy="10728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FFFF"/>
                </a:solidFill>
              </a:rPr>
              <a:t>Krystal Oriadha</a:t>
            </a:r>
            <a:endParaRPr b="1" sz="24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</a:rPr>
              <a:t>Senior Director of Programs &amp; Policy</a:t>
            </a:r>
            <a:endParaRPr b="1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</a:rPr>
              <a:t>National Farm to School Network</a:t>
            </a:r>
            <a:endParaRPr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/>
        </p:nvSpPr>
        <p:spPr>
          <a:xfrm>
            <a:off x="3780900" y="322725"/>
            <a:ext cx="15822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Break</a:t>
            </a:r>
            <a:endParaRPr b="1" sz="3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8"/>
          <p:cNvSpPr txBox="1"/>
          <p:nvPr/>
        </p:nvSpPr>
        <p:spPr>
          <a:xfrm>
            <a:off x="1001700" y="80525"/>
            <a:ext cx="7140600" cy="872700"/>
          </a:xfrm>
          <a:prstGeom prst="rect">
            <a:avLst/>
          </a:prstGeom>
          <a:noFill/>
          <a:ln>
            <a:noFill/>
          </a:ln>
          <a:effectLst>
            <a:outerShdw blurRad="42863" rotWithShape="0" algn="bl" dir="2280000" dist="7620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Morning Session Breakouts</a:t>
            </a:r>
            <a:endParaRPr b="1" sz="3800">
              <a:solidFill>
                <a:srgbClr val="FFFFFF"/>
              </a:solidFill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659600" y="953224"/>
            <a:ext cx="3347400" cy="1980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1</a:t>
            </a:r>
            <a:endParaRPr b="1" sz="31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Building a Community of Practice</a:t>
            </a:r>
            <a:endParaRPr b="1" sz="3100">
              <a:solidFill>
                <a:srgbClr val="FFFFFF"/>
              </a:solidFill>
            </a:endParaRPr>
          </a:p>
        </p:txBody>
      </p:sp>
      <p:sp>
        <p:nvSpPr>
          <p:cNvPr id="98" name="Google Shape;98;p18"/>
          <p:cNvSpPr txBox="1"/>
          <p:nvPr/>
        </p:nvSpPr>
        <p:spPr>
          <a:xfrm>
            <a:off x="659600" y="3183875"/>
            <a:ext cx="3794400" cy="1616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2</a:t>
            </a:r>
            <a:endParaRPr b="1" sz="31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Building an Active Community</a:t>
            </a:r>
            <a:endParaRPr b="1" sz="3100">
              <a:solidFill>
                <a:srgbClr val="FFFFFF"/>
              </a:solidFill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4911500" y="953225"/>
            <a:ext cx="3634800" cy="1139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3</a:t>
            </a:r>
            <a:endParaRPr b="1" sz="31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Food for Thought</a:t>
            </a:r>
            <a:endParaRPr/>
          </a:p>
        </p:txBody>
      </p:sp>
      <p:sp>
        <p:nvSpPr>
          <p:cNvPr id="100" name="Google Shape;100;p18"/>
          <p:cNvSpPr txBox="1"/>
          <p:nvPr/>
        </p:nvSpPr>
        <p:spPr>
          <a:xfrm>
            <a:off x="4911500" y="3183850"/>
            <a:ext cx="3794400" cy="1616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4</a:t>
            </a:r>
            <a:endParaRPr b="1" sz="31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FFFF"/>
                </a:solidFill>
              </a:rPr>
              <a:t>Building Capacity with Tribal Nations</a:t>
            </a:r>
            <a:endParaRPr b="1" sz="31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/>
        </p:nvSpPr>
        <p:spPr>
          <a:xfrm>
            <a:off x="3567150" y="195050"/>
            <a:ext cx="2009700" cy="823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Break</a:t>
            </a:r>
            <a:endParaRPr b="1" sz="3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oogle Shape;110;p20"/>
          <p:cNvGrpSpPr/>
          <p:nvPr/>
        </p:nvGrpSpPr>
        <p:grpSpPr>
          <a:xfrm>
            <a:off x="2647050" y="853325"/>
            <a:ext cx="3849900" cy="1037325"/>
            <a:chOff x="2647050" y="1534425"/>
            <a:chExt cx="3849900" cy="1037325"/>
          </a:xfrm>
        </p:grpSpPr>
        <p:sp>
          <p:nvSpPr>
            <p:cNvPr id="111" name="Google Shape;111;p20"/>
            <p:cNvSpPr txBox="1"/>
            <p:nvPr/>
          </p:nvSpPr>
          <p:spPr>
            <a:xfrm>
              <a:off x="2647050" y="1534425"/>
              <a:ext cx="3849900" cy="7695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2580000" dist="57150">
                <a:srgbClr val="000000"/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800">
                  <a:solidFill>
                    <a:srgbClr val="FFFFFF"/>
                  </a:solidFill>
                </a:rPr>
                <a:t>Lightning Talks</a:t>
              </a:r>
              <a:endParaRPr b="1" sz="3800">
                <a:solidFill>
                  <a:srgbClr val="FFFFFF"/>
                </a:solidFill>
              </a:endParaRPr>
            </a:p>
          </p:txBody>
        </p:sp>
        <p:sp>
          <p:nvSpPr>
            <p:cNvPr id="112" name="Google Shape;112;p20"/>
            <p:cNvSpPr txBox="1"/>
            <p:nvPr/>
          </p:nvSpPr>
          <p:spPr>
            <a:xfrm>
              <a:off x="2857500" y="2120250"/>
              <a:ext cx="3429000" cy="451500"/>
            </a:xfrm>
            <a:prstGeom prst="rect">
              <a:avLst/>
            </a:prstGeom>
            <a:noFill/>
            <a:ln>
              <a:noFill/>
            </a:ln>
            <a:effectLst>
              <a:outerShdw blurRad="57150" rotWithShape="0" algn="bl" dir="2580000" dist="57150">
                <a:srgbClr val="000000"/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rgbClr val="FFFFFF"/>
                  </a:solidFill>
                </a:rPr>
                <a:t>with</a:t>
              </a:r>
              <a:endParaRPr b="1">
                <a:solidFill>
                  <a:srgbClr val="FFFFFF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rgbClr val="FFFFFF"/>
                  </a:solidFill>
                </a:rPr>
                <a:t>AZ Health Zone State Evaluation Team</a:t>
              </a:r>
              <a:endParaRPr b="1">
                <a:solidFill>
                  <a:srgbClr val="FFFFFF"/>
                </a:solidFill>
              </a:endParaRPr>
            </a:p>
          </p:txBody>
        </p:sp>
      </p:grpSp>
      <p:pic>
        <p:nvPicPr>
          <p:cNvPr id="113" name="Google Shape;11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02095" y="3141000"/>
            <a:ext cx="1504906" cy="200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67100" y="3141000"/>
            <a:ext cx="1335000" cy="200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0"/>
          <p:cNvPicPr preferRelativeResize="0"/>
          <p:nvPr/>
        </p:nvPicPr>
        <p:blipFill rotWithShape="1">
          <a:blip r:embed="rId6">
            <a:alphaModFix/>
          </a:blip>
          <a:srcRect b="0" l="0" r="9074" t="0"/>
          <a:stretch/>
        </p:blipFill>
        <p:spPr>
          <a:xfrm>
            <a:off x="1325000" y="3141000"/>
            <a:ext cx="1742100" cy="200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07000" y="3141000"/>
            <a:ext cx="1608077" cy="200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0"/>
          <p:cNvSpPr txBox="1"/>
          <p:nvPr/>
        </p:nvSpPr>
        <p:spPr>
          <a:xfrm>
            <a:off x="1325000" y="4743300"/>
            <a:ext cx="1782600" cy="400200"/>
          </a:xfrm>
          <a:prstGeom prst="rect">
            <a:avLst/>
          </a:prstGeom>
          <a:solidFill>
            <a:srgbClr val="93BE3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Kay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Orzech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18" name="Google Shape;118;p20"/>
          <p:cNvSpPr txBox="1"/>
          <p:nvPr/>
        </p:nvSpPr>
        <p:spPr>
          <a:xfrm>
            <a:off x="3067100" y="4743300"/>
            <a:ext cx="1335000" cy="400200"/>
          </a:xfrm>
          <a:prstGeom prst="rect">
            <a:avLst/>
          </a:prstGeom>
          <a:solidFill>
            <a:srgbClr val="93BE3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Laurel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Jacobs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19" name="Google Shape;119;p20"/>
          <p:cNvSpPr txBox="1"/>
          <p:nvPr/>
        </p:nvSpPr>
        <p:spPr>
          <a:xfrm>
            <a:off x="4402100" y="4743300"/>
            <a:ext cx="1568100" cy="400200"/>
          </a:xfrm>
          <a:prstGeom prst="rect">
            <a:avLst/>
          </a:prstGeom>
          <a:solidFill>
            <a:srgbClr val="93BE3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Juanita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Trejo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20" name="Google Shape;120;p20"/>
          <p:cNvSpPr txBox="1"/>
          <p:nvPr/>
        </p:nvSpPr>
        <p:spPr>
          <a:xfrm>
            <a:off x="5906925" y="4743300"/>
            <a:ext cx="1608000" cy="400200"/>
          </a:xfrm>
          <a:prstGeom prst="rect">
            <a:avLst/>
          </a:prstGeom>
          <a:solidFill>
            <a:srgbClr val="93BE3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Theresa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Legros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/>
        </p:nvSpPr>
        <p:spPr>
          <a:xfrm>
            <a:off x="612125" y="2024200"/>
            <a:ext cx="1676400" cy="769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FFFFFF"/>
                </a:solidFill>
              </a:rPr>
              <a:t>Lunch</a:t>
            </a:r>
            <a:endParaRPr b="1" sz="3800">
              <a:solidFill>
                <a:srgbClr val="FFFFFF"/>
              </a:solidFill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6342600" y="2202375"/>
            <a:ext cx="2801400" cy="554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580000" dist="57150">
              <a:srgbClr val="000000"/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FF"/>
                </a:solidFill>
              </a:rPr>
              <a:t>See you back at 1PM!</a:t>
            </a:r>
            <a:endParaRPr b="1" sz="20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