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1pPr>
    <a:lvl2pPr marL="0" marR="0" indent="228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2pPr>
    <a:lvl3pPr marL="0" marR="0" indent="457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3pPr>
    <a:lvl4pPr marL="0" marR="0" indent="685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4pPr>
    <a:lvl5pPr marL="0" marR="0" indent="9144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5pPr>
    <a:lvl6pPr marL="0" marR="0" indent="11430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6pPr>
    <a:lvl7pPr marL="0" marR="0" indent="13716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7pPr>
    <a:lvl8pPr marL="0" marR="0" indent="16002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8pPr>
    <a:lvl9pPr marL="0" marR="0" indent="1828800" algn="ctr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Chalkduste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15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2616200"/>
            <a:ext cx="10464800" cy="2540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207000"/>
            <a:ext cx="10464800" cy="166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715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518049"/>
            <a:ext cx="10464800" cy="71750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3800"/>
            </a:lvl1pPr>
          </a:lstStyle>
          <a:p>
            <a:r>
              <a:t>“Type a quote here.”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  <a:ln w="88900"/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181100" y="1160942"/>
            <a:ext cx="10642600" cy="5511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181100" y="6794500"/>
            <a:ext cx="10642600" cy="15113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181100" y="8382000"/>
            <a:ext cx="10642600" cy="939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606800"/>
            <a:ext cx="10464800" cy="2540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7226300" y="1231900"/>
            <a:ext cx="4914900" cy="69977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09600" y="1155700"/>
            <a:ext cx="5994400" cy="3568700"/>
          </a:xfrm>
          <a:prstGeom prst="rect">
            <a:avLst/>
          </a:prstGeom>
        </p:spPr>
        <p:txBody>
          <a:bodyPr anchor="b"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09600" y="4762500"/>
            <a:ext cx="5994400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404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972300" y="2984500"/>
            <a:ext cx="4747115" cy="6019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270000" y="2946400"/>
            <a:ext cx="5270500" cy="60960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Blip>
                <a:blip r:embed="rId2"/>
              </a:buBlip>
              <a:defRPr sz="3200"/>
            </a:lvl1pPr>
            <a:lvl2pPr marL="965200" indent="-482600">
              <a:spcBef>
                <a:spcPts val="3200"/>
              </a:spcBef>
              <a:buBlip>
                <a:blip r:embed="rId2"/>
              </a:buBlip>
              <a:defRPr sz="3200"/>
            </a:lvl2pPr>
            <a:lvl3pPr marL="1447800" indent="-482600">
              <a:spcBef>
                <a:spcPts val="3200"/>
              </a:spcBef>
              <a:buBlip>
                <a:blip r:embed="rId2"/>
              </a:buBlip>
              <a:defRPr sz="3200"/>
            </a:lvl3pPr>
            <a:lvl4pPr marL="1930400" indent="-482600">
              <a:spcBef>
                <a:spcPts val="3200"/>
              </a:spcBef>
              <a:buBlip>
                <a:blip r:embed="rId2"/>
              </a:buBlip>
              <a:defRPr sz="3200"/>
            </a:lvl4pPr>
            <a:lvl5pPr marL="2413000" indent="-482600">
              <a:spcBef>
                <a:spcPts val="3200"/>
              </a:spcBef>
              <a:buBlip>
                <a:blip r:embed="rId2"/>
              </a:buBlip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6256723" y="9194800"/>
            <a:ext cx="409839" cy="454169"/>
          </a:xfrm>
          <a:prstGeom prst="rect">
            <a:avLst/>
          </a:prstGeom>
        </p:spPr>
        <p:txBody>
          <a:bodyPr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7273168" y="5018682"/>
            <a:ext cx="4927601" cy="3937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 rot="21600000">
            <a:off x="7269536" y="774699"/>
            <a:ext cx="4927601" cy="3937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 rot="21600000">
            <a:off x="787399" y="774699"/>
            <a:ext cx="6159501" cy="8204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066800"/>
            <a:ext cx="10464800" cy="762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97011" y="9194800"/>
            <a:ext cx="409839" cy="45416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titleStyle>
    <p:bodyStyle>
      <a:lvl1pPr marL="571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1pPr>
      <a:lvl2pPr marL="1143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2pPr>
      <a:lvl3pPr marL="1714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3pPr>
      <a:lvl4pPr marL="2286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4pPr>
      <a:lvl5pPr marL="2857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5pPr>
      <a:lvl6pPr marL="3429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6pPr>
      <a:lvl7pPr marL="4000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7pPr>
      <a:lvl8pPr marL="45720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8pPr>
      <a:lvl9pPr marL="5143500" marR="0" indent="-571500" algn="l" defTabSz="457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43000"/>
        <a:buFontTx/>
        <a:buBlip>
          <a:blip r:embed="rId15"/>
        </a:buBlip>
        <a:tabLst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Chalkduster"/>
        </a:defRPr>
      </a:lvl9pPr>
    </p:bodyStyle>
    <p:other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1pPr>
      <a:lvl2pPr marL="0" marR="0" indent="228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2pPr>
      <a:lvl3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3pPr>
      <a:lvl4pPr marL="0" marR="0" indent="685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4pPr>
      <a:lvl5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5pPr>
      <a:lvl6pPr marL="0" marR="0" indent="11430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6pPr>
      <a:lvl7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7pPr>
      <a:lvl8pPr marL="0" marR="0" indent="1600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halkdus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Spaces 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15351" y="366433"/>
            <a:ext cx="5874566" cy="5868448"/>
          </a:xfrm>
          <a:prstGeom prst="rect">
            <a:avLst/>
          </a:prstGeom>
          <a:ln w="88900">
            <a:miter lim="400000"/>
          </a:ln>
        </p:spPr>
      </p:pic>
      <p:sp>
        <p:nvSpPr>
          <p:cNvPr id="120" name="Shape 120"/>
          <p:cNvSpPr/>
          <p:nvPr/>
        </p:nvSpPr>
        <p:spPr>
          <a:xfrm>
            <a:off x="5954566" y="4480286"/>
            <a:ext cx="1349668" cy="78032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6081566" y="4607286"/>
            <a:ext cx="1349668" cy="78032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2245224" y="6409339"/>
            <a:ext cx="8768352" cy="299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600">
                <a:solidFill>
                  <a:srgbClr val="FF40FF"/>
                </a:solidFill>
              </a:defRPr>
            </a:pPr>
            <a:r>
              <a:rPr dirty="0"/>
              <a:t>Unlimited </a:t>
            </a:r>
            <a:r>
              <a:rPr dirty="0" smtClean="0"/>
              <a:t>Potential</a:t>
            </a:r>
            <a:endParaRPr lang="en-US" dirty="0" smtClean="0"/>
          </a:p>
          <a:p>
            <a:pPr>
              <a:defRPr sz="2600">
                <a:solidFill>
                  <a:srgbClr val="FF40FF"/>
                </a:solidFill>
              </a:defRPr>
            </a:pPr>
            <a:r>
              <a:rPr lang="en-US" dirty="0" smtClean="0"/>
              <a:t>Desert Botanical Garden</a:t>
            </a:r>
            <a:endParaRPr dirty="0"/>
          </a:p>
          <a:p>
            <a:pPr>
              <a:defRPr sz="2600">
                <a:solidFill>
                  <a:srgbClr val="FF40FF"/>
                </a:solidFill>
              </a:defRPr>
            </a:pPr>
            <a:r>
              <a:rPr dirty="0"/>
              <a:t>Roosevelt School District</a:t>
            </a:r>
          </a:p>
          <a:p>
            <a:pPr>
              <a:defRPr sz="2600">
                <a:solidFill>
                  <a:srgbClr val="FF40FF"/>
                </a:solidFill>
              </a:defRPr>
            </a:pPr>
            <a:r>
              <a:rPr dirty="0" err="1" smtClean="0"/>
              <a:t>Tiger</a:t>
            </a:r>
            <a:r>
              <a:rPr lang="en-US" dirty="0" err="1" smtClean="0"/>
              <a:t>M</a:t>
            </a:r>
            <a:r>
              <a:rPr dirty="0" err="1" smtClean="0"/>
              <a:t>ountain</a:t>
            </a:r>
            <a:r>
              <a:rPr dirty="0" smtClean="0"/>
              <a:t> </a:t>
            </a:r>
            <a:r>
              <a:rPr dirty="0"/>
              <a:t>Foundation</a:t>
            </a:r>
          </a:p>
          <a:p>
            <a:pPr>
              <a:defRPr sz="2600">
                <a:solidFill>
                  <a:srgbClr val="FF40FF"/>
                </a:solidFill>
              </a:defRPr>
            </a:pPr>
            <a:r>
              <a:rPr dirty="0"/>
              <a:t>Orchard Community Learning Center</a:t>
            </a:r>
          </a:p>
          <a:p>
            <a:pPr>
              <a:defRPr sz="2600">
                <a:solidFill>
                  <a:srgbClr val="00F900"/>
                </a:solidFill>
              </a:defRPr>
            </a:pPr>
            <a:r>
              <a:rPr dirty="0"/>
              <a:t>with Sprouts Foundation &amp;</a:t>
            </a:r>
          </a:p>
          <a:p>
            <a:pPr>
              <a:defRPr sz="2600">
                <a:solidFill>
                  <a:srgbClr val="00F900"/>
                </a:solidFill>
              </a:defRPr>
            </a:pPr>
            <a:r>
              <a:rPr dirty="0"/>
              <a:t>Valley Leadership Foundation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Shape 152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Native plants.jpg"/>
          <p:cNvPicPr>
            <a:picLocks noChangeAspect="1"/>
          </p:cNvPicPr>
          <p:nvPr/>
        </p:nvPicPr>
        <p:blipFill>
          <a:blip r:embed="rId2">
            <a:extLst/>
          </a:blip>
          <a:srcRect t="1208" r="1406"/>
          <a:stretch>
            <a:fillRect/>
          </a:stretch>
        </p:blipFill>
        <p:spPr>
          <a:xfrm>
            <a:off x="-1163092" y="-534095"/>
            <a:ext cx="14246058" cy="11419706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>
            <a:spLocks noGrp="1"/>
          </p:cNvSpPr>
          <p:nvPr>
            <p:ph type="ctrTitle"/>
          </p:nvPr>
        </p:nvSpPr>
        <p:spPr>
          <a:xfrm>
            <a:off x="787400" y="431800"/>
            <a:ext cx="10464800" cy="2540000"/>
          </a:xfrm>
          <a:prstGeom prst="rect">
            <a:avLst/>
          </a:prstGeom>
        </p:spPr>
        <p:txBody>
          <a:bodyPr/>
          <a:lstStyle/>
          <a:p>
            <a:r>
              <a:t>Our Harvest/Nuestra Cosecha</a:t>
            </a:r>
          </a:p>
        </p:txBody>
      </p:sp>
      <p:sp>
        <p:nvSpPr>
          <p:cNvPr id="156" name="Shape 156"/>
          <p:cNvSpPr>
            <a:spLocks noGrp="1"/>
          </p:cNvSpPr>
          <p:nvPr>
            <p:ph type="subTitle" sz="quarter" idx="1"/>
          </p:nvPr>
        </p:nvSpPr>
        <p:spPr>
          <a:xfrm>
            <a:off x="965200" y="3054350"/>
            <a:ext cx="10464800" cy="1663700"/>
          </a:xfrm>
          <a:prstGeom prst="rect">
            <a:avLst/>
          </a:prstGeom>
        </p:spPr>
        <p:txBody>
          <a:bodyPr/>
          <a:lstStyle/>
          <a:p>
            <a:pPr defTabSz="406908">
              <a:defRPr sz="3204"/>
            </a:pPr>
            <a:r>
              <a:t>South Phoenix’s only Farmers’ </a:t>
            </a:r>
          </a:p>
          <a:p>
            <a:pPr defTabSz="406908">
              <a:defRPr sz="3204"/>
            </a:pPr>
            <a:r>
              <a:t>Market is born. (Phoenix re-zoning hearing)</a:t>
            </a:r>
          </a:p>
        </p:txBody>
      </p:sp>
      <p:grpSp>
        <p:nvGrpSpPr>
          <p:cNvPr id="159" name="Group 159"/>
          <p:cNvGrpSpPr/>
          <p:nvPr/>
        </p:nvGrpSpPr>
        <p:grpSpPr>
          <a:xfrm rot="720000">
            <a:off x="3689349" y="5113932"/>
            <a:ext cx="5016501" cy="4025901"/>
            <a:chOff x="0" y="0"/>
            <a:chExt cx="5016500" cy="4025900"/>
          </a:xfrm>
        </p:grpSpPr>
        <p:pic>
          <p:nvPicPr>
            <p:cNvPr id="158" name="Zoning &quot;Lobby&quot;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3064" r="3064"/>
            <a:stretch>
              <a:fillRect/>
            </a:stretch>
          </p:blipFill>
          <p:spPr>
            <a:xfrm>
              <a:off x="44450" y="44450"/>
              <a:ext cx="4927600" cy="3937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7" name="Picture 156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5016500" cy="40259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Our Harves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77256" y="-514152"/>
            <a:ext cx="13004801" cy="839470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r>
              <a:t>What will we be when we grow up?</a:t>
            </a:r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5" name="Block Party Market 11 17 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5007" y="4743430"/>
            <a:ext cx="5803586" cy="3868113"/>
          </a:xfrm>
          <a:prstGeom prst="rect">
            <a:avLst/>
          </a:prstGeom>
          <a:ln w="88900">
            <a:miter lim="400000"/>
          </a:ln>
        </p:spPr>
      </p:pic>
      <p:pic>
        <p:nvPicPr>
          <p:cNvPr id="166" name="Farmstand~pre market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7338457" y="1408360"/>
            <a:ext cx="4037460" cy="5224948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Double Up.jpg"/>
          <p:cNvPicPr>
            <a:picLocks noChangeAspect="1"/>
          </p:cNvPicPr>
          <p:nvPr/>
        </p:nvPicPr>
        <p:blipFill>
          <a:blip r:embed="rId2">
            <a:extLst/>
          </a:blip>
          <a:srcRect b="146"/>
          <a:stretch>
            <a:fillRect/>
          </a:stretch>
        </p:blipFill>
        <p:spPr>
          <a:xfrm>
            <a:off x="-547837" y="-402233"/>
            <a:ext cx="13004801" cy="865505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Placeholder 169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507758" y="4986932"/>
            <a:ext cx="4737498" cy="3802858"/>
          </a:xfrm>
          <a:prstGeom prst="rect">
            <a:avLst/>
          </a:prstGeom>
        </p:spPr>
      </p:pic>
      <p:pic>
        <p:nvPicPr>
          <p:cNvPr id="171" name="Picture Placeholder 170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 rot="21600000">
            <a:off x="7504048" y="730249"/>
            <a:ext cx="4737498" cy="3802858"/>
          </a:xfrm>
          <a:prstGeom prst="rect">
            <a:avLst/>
          </a:prstGeom>
        </p:spPr>
      </p:pic>
      <p:pic>
        <p:nvPicPr>
          <p:cNvPr id="172" name="Ana &amp; Krystal Promotora Ed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5194" y="1326356"/>
            <a:ext cx="6863086" cy="6863086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Community Health Workers</a:t>
            </a:r>
            <a:r>
              <a:rPr dirty="0" smtClean="0"/>
              <a:t> </a:t>
            </a:r>
            <a:r>
              <a:rPr dirty="0"/>
              <a:t>in action.</a:t>
            </a:r>
          </a:p>
        </p:txBody>
      </p:sp>
      <p:sp>
        <p:nvSpPr>
          <p:cNvPr id="175" name="Shape 175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endParaRPr/>
          </a:p>
        </p:txBody>
      </p:sp>
      <p:pic>
        <p:nvPicPr>
          <p:cNvPr id="176" name="More Promotora Ed~Mural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86426" y="2892578"/>
            <a:ext cx="5441013" cy="3631078"/>
          </a:xfrm>
          <a:prstGeom prst="rect">
            <a:avLst/>
          </a:prstGeom>
          <a:ln w="88900">
            <a:miter lim="400000"/>
          </a:ln>
        </p:spPr>
      </p:pic>
      <p:pic>
        <p:nvPicPr>
          <p:cNvPr id="177" name="Community Outreach~Ana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22933" y="6637346"/>
            <a:ext cx="5368322" cy="2914832"/>
          </a:xfrm>
          <a:prstGeom prst="rect">
            <a:avLst/>
          </a:prstGeom>
          <a:ln w="88900">
            <a:miter lim="400000"/>
          </a:ln>
        </p:spPr>
      </p:pic>
      <p:pic>
        <p:nvPicPr>
          <p:cNvPr id="178" name="Promotora Education Chef Krystal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25527" y="4264471"/>
            <a:ext cx="6107836" cy="4580877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Manzanill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406873" y="-1066156"/>
            <a:ext cx="13960734" cy="11236688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/>
          </p:cNvSpPr>
          <p:nvPr>
            <p:ph type="title"/>
          </p:nvPr>
        </p:nvSpPr>
        <p:spPr>
          <a:xfrm>
            <a:off x="1181100" y="2641600"/>
            <a:ext cx="10642600" cy="1511300"/>
          </a:xfrm>
          <a:prstGeom prst="rect">
            <a:avLst/>
          </a:prstGeom>
        </p:spPr>
        <p:txBody>
          <a:bodyPr/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8700" b="1">
                <a:latin typeface="Helvetica"/>
                <a:ea typeface="Helvetica"/>
                <a:cs typeface="Helvetica"/>
                <a:sym typeface="Helvetica"/>
              </a:defRPr>
            </a:pPr>
            <a:r>
              <a:t>STEA</a:t>
            </a:r>
            <a:r>
              <a:rPr>
                <a:latin typeface="Lucida Grande"/>
                <a:ea typeface="Lucida Grande"/>
                <a:cs typeface="Lucida Grande"/>
                <a:sym typeface="Lucida Grande"/>
              </a:rPr>
              <a:t>³</a:t>
            </a:r>
            <a:r>
              <a:t>M </a:t>
            </a:r>
          </a:p>
        </p:txBody>
      </p:sp>
      <p:sp>
        <p:nvSpPr>
          <p:cNvPr id="183" name="Shape 183"/>
          <p:cNvSpPr>
            <a:spLocks noGrp="1"/>
          </p:cNvSpPr>
          <p:nvPr>
            <p:ph type="body" sz="quarter" idx="1"/>
          </p:nvPr>
        </p:nvSpPr>
        <p:spPr>
          <a:xfrm>
            <a:off x="1181100" y="4699000"/>
            <a:ext cx="10642600" cy="1511300"/>
          </a:xfrm>
          <a:prstGeom prst="rect">
            <a:avLst/>
          </a:prstGeom>
        </p:spPr>
        <p:txBody>
          <a:bodyPr/>
          <a:lstStyle/>
          <a:p>
            <a:r>
              <a:t>Science Technology Engineering Arts, Agriculture, Activism Math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STEA³M 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6400" y="218678"/>
            <a:ext cx="12192000" cy="975360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76300" y="7645400"/>
            <a:ext cx="10642600" cy="1511300"/>
          </a:xfrm>
          <a:prstGeom prst="rect">
            <a:avLst/>
          </a:prstGeom>
        </p:spPr>
        <p:txBody>
          <a:bodyPr/>
          <a:lstStyle/>
          <a:p>
            <a:pPr lvl="1" indent="221742" defTabSz="443484">
              <a:defRPr sz="6984"/>
            </a:pPr>
            <a:r>
              <a:t>Visioning Possibility</a:t>
            </a:r>
          </a:p>
        </p:txBody>
      </p:sp>
      <p:pic>
        <p:nvPicPr>
          <p:cNvPr id="125" name="Bring in the architects!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3108799" y="2217539"/>
            <a:ext cx="5845538" cy="7564813"/>
          </a:xfrm>
          <a:prstGeom prst="rect">
            <a:avLst/>
          </a:prstGeom>
          <a:ln w="88900">
            <a:miter lim="400000"/>
          </a:ln>
        </p:spPr>
      </p:pic>
      <p:pic>
        <p:nvPicPr>
          <p:cNvPr id="126" name="Visioning Possibility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3862284" y="-787338"/>
            <a:ext cx="4338569" cy="5614618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52627">
              <a:defRPr sz="7128"/>
            </a:lvl1pPr>
          </a:lstStyle>
          <a:p>
            <a:r>
              <a:t>Creating a monarch way station</a:t>
            </a:r>
          </a:p>
        </p:txBody>
      </p:sp>
      <p:pic>
        <p:nvPicPr>
          <p:cNvPr id="188" name="Pollinator Waystatio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39702" y="2817614"/>
            <a:ext cx="6836272" cy="6836272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Placeholder 189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435850" y="1193800"/>
            <a:ext cx="5003800" cy="7086600"/>
          </a:xfrm>
          <a:prstGeom prst="rect">
            <a:avLst/>
          </a:prstGeom>
        </p:spPr>
      </p:pic>
      <p:sp>
        <p:nvSpPr>
          <p:cNvPr id="191" name="Shape 19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Shape 19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93" name="Pollinator Stud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9600" y="813048"/>
            <a:ext cx="5994400" cy="3999389"/>
          </a:xfrm>
          <a:prstGeom prst="rect">
            <a:avLst/>
          </a:prstGeom>
          <a:ln w="88900">
            <a:miter lim="400000"/>
          </a:ln>
        </p:spPr>
      </p:pic>
      <p:pic>
        <p:nvPicPr>
          <p:cNvPr id="194" name="Seed Babie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64545" y="4834632"/>
            <a:ext cx="5686371" cy="4247009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STEAM &amp; Compostin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32632" y="-1543447"/>
            <a:ext cx="8668347" cy="11557794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ctrTitle"/>
          </p:nvPr>
        </p:nvSpPr>
        <p:spPr>
          <a:xfrm>
            <a:off x="1270000" y="533400"/>
            <a:ext cx="10464800" cy="2651076"/>
          </a:xfrm>
          <a:prstGeom prst="rect">
            <a:avLst/>
          </a:prstGeom>
        </p:spPr>
        <p:txBody>
          <a:bodyPr anchor="ctr"/>
          <a:lstStyle/>
          <a:p>
            <a:r>
              <a:t>Placemaking</a:t>
            </a:r>
          </a:p>
          <a:p>
            <a:pPr>
              <a:defRPr sz="2500"/>
            </a:pPr>
            <a:r>
              <a:t>(Artist Isaac Carruso)</a:t>
            </a:r>
          </a:p>
        </p:txBody>
      </p:sp>
      <p:pic>
        <p:nvPicPr>
          <p:cNvPr id="199" name="Isaac y mura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86133" y="2931318"/>
            <a:ext cx="9772134" cy="6513166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Placeholder 200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181850" y="1187450"/>
            <a:ext cx="5003800" cy="7086600"/>
          </a:xfrm>
          <a:prstGeom prst="rect">
            <a:avLst/>
          </a:prstGeom>
        </p:spPr>
      </p:pic>
      <p:sp>
        <p:nvSpPr>
          <p:cNvPr id="202" name="Shape 20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pPr defTabSz="448055">
              <a:defRPr sz="5684"/>
            </a:pPr>
            <a:r>
              <a:t>Native Peoples</a:t>
            </a:r>
          </a:p>
          <a:p>
            <a:pPr defTabSz="448055">
              <a:defRPr sz="5684"/>
            </a:pPr>
            <a:r>
              <a:t>&amp; </a:t>
            </a:r>
          </a:p>
          <a:p>
            <a:pPr defTabSz="448055">
              <a:defRPr sz="5684"/>
            </a:pPr>
            <a:r>
              <a:t>Native Plants</a:t>
            </a:r>
          </a:p>
        </p:txBody>
      </p:sp>
      <p:sp>
        <p:nvSpPr>
          <p:cNvPr id="203" name="Shape 203"/>
          <p:cNvSpPr>
            <a:spLocks noGrp="1"/>
          </p:cNvSpPr>
          <p:nvPr>
            <p:ph type="body" sz="quarter" idx="1"/>
          </p:nvPr>
        </p:nvSpPr>
        <p:spPr>
          <a:xfrm>
            <a:off x="94703" y="5046280"/>
            <a:ext cx="7024194" cy="3568700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buSzPct val="100000"/>
              <a:buChar char="-"/>
            </a:pPr>
            <a:r>
              <a:rPr lang="en-US" dirty="0" smtClean="0"/>
              <a:t>Community Health Workers</a:t>
            </a:r>
            <a:endParaRPr dirty="0"/>
          </a:p>
          <a:p>
            <a:pPr marL="571500" indent="-571500" algn="l">
              <a:buSzPct val="100000"/>
              <a:buChar char="-"/>
            </a:pPr>
            <a:r>
              <a:rPr dirty="0"/>
              <a:t>Growers from around the world</a:t>
            </a:r>
          </a:p>
          <a:p>
            <a:pPr marL="571500" indent="-571500" algn="l">
              <a:buSzPct val="100000"/>
              <a:buChar char="-"/>
            </a:pPr>
            <a:r>
              <a:rPr dirty="0"/>
              <a:t>Learning from the earth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6" name="Spaces early logo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6207" y="-1248572"/>
            <a:ext cx="12412386" cy="10405276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9" name="Hayride Tou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92163" y="-145852"/>
            <a:ext cx="13004801" cy="866775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Placeholder 210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181850" y="1187450"/>
            <a:ext cx="5003800" cy="7086600"/>
          </a:xfrm>
          <a:prstGeom prst="rect">
            <a:avLst/>
          </a:prstGeom>
        </p:spPr>
      </p:pic>
      <p:sp>
        <p:nvSpPr>
          <p:cNvPr id="212" name="Shape 21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pPr>
              <a:defRPr sz="4800"/>
            </a:pPr>
            <a:r>
              <a:t>Groundbreaking</a:t>
            </a:r>
          </a:p>
          <a:p>
            <a:pPr>
              <a:defRPr sz="4800"/>
            </a:pPr>
            <a:r>
              <a:t>May 3, 2018</a:t>
            </a:r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14" name="Ironwood collag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7589" y="4776039"/>
            <a:ext cx="5189869" cy="3892402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ctrTitle"/>
          </p:nvPr>
        </p:nvSpPr>
        <p:spPr>
          <a:xfrm>
            <a:off x="1270000" y="-406400"/>
            <a:ext cx="10464800" cy="2540000"/>
          </a:xfrm>
          <a:prstGeom prst="rect">
            <a:avLst/>
          </a:prstGeom>
        </p:spPr>
        <p:txBody>
          <a:bodyPr/>
          <a:lstStyle/>
          <a:p>
            <a:pPr lvl="1"/>
            <a:r>
              <a:t>Incubator Farm</a:t>
            </a:r>
          </a:p>
        </p:txBody>
      </p:sp>
      <p:sp>
        <p:nvSpPr>
          <p:cNvPr id="129" name="Shape 129"/>
          <p:cNvSpPr>
            <a:spLocks noGrp="1"/>
          </p:cNvSpPr>
          <p:nvPr>
            <p:ph type="subTitle" sz="quarter" idx="1"/>
          </p:nvPr>
        </p:nvSpPr>
        <p:spPr>
          <a:xfrm>
            <a:off x="1270000" y="2209800"/>
            <a:ext cx="10464800" cy="1663700"/>
          </a:xfrm>
          <a:prstGeom prst="rect">
            <a:avLst/>
          </a:prstGeom>
        </p:spPr>
        <p:txBody>
          <a:bodyPr/>
          <a:lstStyle/>
          <a:p>
            <a:pPr lvl="1"/>
            <a:r>
              <a:t>36 one-quarter acre parcels plus 1 acre food forest.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Add Water &amp; Love</a:t>
            </a:r>
          </a:p>
        </p:txBody>
      </p:sp>
      <p:pic>
        <p:nvPicPr>
          <p:cNvPr id="132" name="Early volunteers~lots of work to go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940000">
            <a:off x="7482871" y="1999853"/>
            <a:ext cx="4446191" cy="5753894"/>
          </a:xfrm>
          <a:prstGeom prst="rect">
            <a:avLst/>
          </a:prstGeom>
          <a:ln w="88900">
            <a:miter lim="400000"/>
          </a:ln>
        </p:spPr>
      </p:pic>
      <p:pic>
        <p:nvPicPr>
          <p:cNvPr id="133" name="Add water + lov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0400000">
            <a:off x="917835" y="2868578"/>
            <a:ext cx="4353200" cy="5633552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Hussei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06996" y="-451396"/>
            <a:ext cx="13004801" cy="7315201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ctrTitle"/>
          </p:nvPr>
        </p:nvSpPr>
        <p:spPr>
          <a:xfrm>
            <a:off x="1270000" y="977900"/>
            <a:ext cx="10464800" cy="2540000"/>
          </a:xfrm>
          <a:prstGeom prst="rect">
            <a:avLst/>
          </a:prstGeom>
        </p:spPr>
        <p:txBody>
          <a:bodyPr/>
          <a:lstStyle/>
          <a:p>
            <a:r>
              <a:t>Community Gardens</a:t>
            </a:r>
          </a:p>
        </p:txBody>
      </p:sp>
      <p:sp>
        <p:nvSpPr>
          <p:cNvPr id="138" name="Shape 138"/>
          <p:cNvSpPr>
            <a:spLocks noGrp="1"/>
          </p:cNvSpPr>
          <p:nvPr>
            <p:ph type="subTitle" sz="quarter" idx="1"/>
          </p:nvPr>
        </p:nvSpPr>
        <p:spPr>
          <a:xfrm>
            <a:off x="1270000" y="3657600"/>
            <a:ext cx="10464800" cy="1663700"/>
          </a:xfrm>
          <a:prstGeom prst="rect">
            <a:avLst/>
          </a:prstGeom>
        </p:spPr>
        <p:txBody>
          <a:bodyPr/>
          <a:lstStyle/>
          <a:p>
            <a:r>
              <a:t>2+ acres. 5’ x 50’ plots. $5/month</a:t>
            </a:r>
          </a:p>
        </p:txBody>
      </p:sp>
      <p:pic>
        <p:nvPicPr>
          <p:cNvPr id="139" name="Community Garden Set-up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340000">
            <a:off x="2646153" y="2011997"/>
            <a:ext cx="7441694" cy="9629145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Placeholder 140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36650" y="1116492"/>
            <a:ext cx="10731500" cy="5600701"/>
          </a:xfrm>
          <a:prstGeom prst="rect">
            <a:avLst/>
          </a:prstGeom>
        </p:spPr>
      </p:pic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Spaces Gardens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“Seedfolks” in action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Placeholder 144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228718" y="4974232"/>
            <a:ext cx="5016501" cy="4025901"/>
          </a:xfrm>
          <a:prstGeom prst="rect">
            <a:avLst/>
          </a:prstGeom>
        </p:spPr>
      </p:pic>
      <p:pic>
        <p:nvPicPr>
          <p:cNvPr id="146" name="Picture Placeholder 145"/>
          <p:cNvPicPr>
            <a:picLocks noGrp="1"/>
          </p:cNvPicPr>
          <p:nvPr>
            <p:ph type="pic" idx="14"/>
          </p:nvPr>
        </p:nvPicPr>
        <p:blipFill>
          <a:blip r:embed="rId3">
            <a:extLst/>
          </a:blip>
          <a:stretch>
            <a:fillRect/>
          </a:stretch>
        </p:blipFill>
        <p:spPr>
          <a:xfrm rot="21600000">
            <a:off x="7225086" y="730249"/>
            <a:ext cx="5016501" cy="4025901"/>
          </a:xfrm>
          <a:prstGeom prst="rect">
            <a:avLst/>
          </a:prstGeom>
        </p:spPr>
      </p:pic>
      <p:pic>
        <p:nvPicPr>
          <p:cNvPr id="147" name="Picture Placeholder 146"/>
          <p:cNvPicPr>
            <a:picLocks noGrp="1"/>
          </p:cNvPicPr>
          <p:nvPr>
            <p:ph type="pic" idx="15"/>
          </p:nvPr>
        </p:nvPicPr>
        <p:blipFill>
          <a:blip r:embed="rId4">
            <a:extLst/>
          </a:blip>
          <a:stretch>
            <a:fillRect/>
          </a:stretch>
        </p:blipFill>
        <p:spPr>
          <a:xfrm rot="21600000">
            <a:off x="742949" y="730250"/>
            <a:ext cx="6248401" cy="82931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Collaboration.jpg"/>
          <p:cNvPicPr>
            <a:picLocks noChangeAspect="1"/>
          </p:cNvPicPr>
          <p:nvPr/>
        </p:nvPicPr>
        <p:blipFill>
          <a:blip r:embed="rId2">
            <a:extLst/>
          </a:blip>
          <a:srcRect t="146"/>
          <a:stretch>
            <a:fillRect/>
          </a:stretch>
        </p:blipFill>
        <p:spPr>
          <a:xfrm>
            <a:off x="0" y="555625"/>
            <a:ext cx="13004800" cy="8655050"/>
          </a:xfrm>
          <a:prstGeom prst="rect">
            <a:avLst/>
          </a:prstGeom>
          <a:ln w="88900">
            <a:miter lim="400000"/>
          </a:ln>
        </p:spPr>
      </p:pic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138</Words>
  <Application>Microsoft Office PowerPoint</Application>
  <PresentationFormat>Custom</PresentationFormat>
  <Paragraphs>33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Chalkduster</vt:lpstr>
      <vt:lpstr>Helvetica</vt:lpstr>
      <vt:lpstr>Helvetica Neue</vt:lpstr>
      <vt:lpstr>Lucida Grande</vt:lpstr>
      <vt:lpstr>Chalkboard</vt:lpstr>
      <vt:lpstr>PowerPoint Presentation</vt:lpstr>
      <vt:lpstr>Visioning Possibility</vt:lpstr>
      <vt:lpstr>Incubator Farm</vt:lpstr>
      <vt:lpstr>Add Water &amp; Love</vt:lpstr>
      <vt:lpstr>PowerPoint Presentation</vt:lpstr>
      <vt:lpstr>Community Gardens</vt:lpstr>
      <vt:lpstr>Spaces Gardens</vt:lpstr>
      <vt:lpstr>PowerPoint Presentation</vt:lpstr>
      <vt:lpstr>PowerPoint Presentation</vt:lpstr>
      <vt:lpstr>PowerPoint Presentation</vt:lpstr>
      <vt:lpstr>Our Harvest/Nuestra Cosecha</vt:lpstr>
      <vt:lpstr>PowerPoint Presentation</vt:lpstr>
      <vt:lpstr>What will we be when we grow up?</vt:lpstr>
      <vt:lpstr>PowerPoint Presentation</vt:lpstr>
      <vt:lpstr>PowerPoint Presentation</vt:lpstr>
      <vt:lpstr>Community Health Workers in action.</vt:lpstr>
      <vt:lpstr>PowerPoint Presentation</vt:lpstr>
      <vt:lpstr>STEA³M </vt:lpstr>
      <vt:lpstr>PowerPoint Presentation</vt:lpstr>
      <vt:lpstr>Creating a monarch way station</vt:lpstr>
      <vt:lpstr>PowerPoint Presentation</vt:lpstr>
      <vt:lpstr>PowerPoint Presentation</vt:lpstr>
      <vt:lpstr>Placemaking (Artist Isaac Carruso)</vt:lpstr>
      <vt:lpstr>Native Peoples &amp;  Native Plants</vt:lpstr>
      <vt:lpstr>PowerPoint Presentation</vt:lpstr>
      <vt:lpstr>PowerPoint Presentation</vt:lpstr>
      <vt:lpstr>Groundbreaking May 3,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UP</cp:lastModifiedBy>
  <cp:revision>1</cp:revision>
  <dcterms:modified xsi:type="dcterms:W3CDTF">2021-04-28T18:57:42Z</dcterms:modified>
</cp:coreProperties>
</file>