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3"/>
  </p:notesMasterIdLst>
  <p:handoutMasterIdLst>
    <p:handoutMasterId r:id="rId24"/>
  </p:handoutMasterIdLst>
  <p:sldIdLst>
    <p:sldId id="256" r:id="rId2"/>
    <p:sldId id="263" r:id="rId3"/>
    <p:sldId id="261" r:id="rId4"/>
    <p:sldId id="257" r:id="rId5"/>
    <p:sldId id="294" r:id="rId6"/>
    <p:sldId id="265" r:id="rId7"/>
    <p:sldId id="291" r:id="rId8"/>
    <p:sldId id="259" r:id="rId9"/>
    <p:sldId id="258" r:id="rId10"/>
    <p:sldId id="266" r:id="rId11"/>
    <p:sldId id="268" r:id="rId12"/>
    <p:sldId id="271" r:id="rId13"/>
    <p:sldId id="274" r:id="rId14"/>
    <p:sldId id="275" r:id="rId15"/>
    <p:sldId id="292" r:id="rId16"/>
    <p:sldId id="288" r:id="rId17"/>
    <p:sldId id="281" r:id="rId18"/>
    <p:sldId id="282" r:id="rId19"/>
    <p:sldId id="286" r:id="rId20"/>
    <p:sldId id="290" r:id="rId21"/>
    <p:sldId id="293" r:id="rId22"/>
  </p:sldIdLst>
  <p:sldSz cx="9144000" cy="5143500" type="screen16x9"/>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1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D6CFF"/>
    <a:srgbClr val="6666FF"/>
    <a:srgbClr val="3333CC"/>
    <a:srgbClr val="0018FA"/>
    <a:srgbClr val="CC00CC"/>
    <a:srgbClr val="990099"/>
    <a:srgbClr val="CC0099"/>
    <a:srgbClr val="FE9202"/>
    <a:srgbClr val="007033"/>
    <a:srgbClr val="6C1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332" autoAdjust="0"/>
  </p:normalViewPr>
  <p:slideViewPr>
    <p:cSldViewPr>
      <p:cViewPr>
        <p:scale>
          <a:sx n="164" d="100"/>
          <a:sy n="164" d="100"/>
        </p:scale>
        <p:origin x="-114" y="-72"/>
      </p:cViewPr>
      <p:guideLst>
        <p:guide orient="horz" pos="1620"/>
        <p:guide pos="2880"/>
      </p:guideLst>
    </p:cSldViewPr>
  </p:slideViewPr>
  <p:notesTextViewPr>
    <p:cViewPr>
      <p:scale>
        <a:sx n="1" d="1"/>
        <a:sy n="1" d="1"/>
      </p:scale>
      <p:origin x="0" y="0"/>
    </p:cViewPr>
  </p:notesTextViewPr>
  <p:notesViewPr>
    <p:cSldViewPr>
      <p:cViewPr varScale="1">
        <p:scale>
          <a:sx n="63" d="100"/>
          <a:sy n="63" d="100"/>
        </p:scale>
        <p:origin x="3134" y="67"/>
      </p:cViewPr>
      <p:guideLst/>
    </p:cSldViewPr>
  </p:notes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10.jpg"/></Relationships>
</file>

<file path=ppt/diagrams/_rels/data2.xml.rels><?xml version="1.0" encoding="UTF-8" standalone="yes"?>
<Relationships xmlns="http://schemas.openxmlformats.org/package/2006/relationships"><Relationship Id="rId1" Type="http://schemas.openxmlformats.org/officeDocument/2006/relationships/image" Target="../media/image10.jpg"/></Relationships>
</file>

<file path=ppt/diagrams/_rels/data4.xml.rels><?xml version="1.0" encoding="UTF-8" standalone="yes"?>
<Relationships xmlns="http://schemas.openxmlformats.org/package/2006/relationships"><Relationship Id="rId1" Type="http://schemas.openxmlformats.org/officeDocument/2006/relationships/image" Target="../media/image10.jp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19E746-717F-4C78-8E63-5453AA540F16}" type="doc">
      <dgm:prSet loTypeId="urn:microsoft.com/office/officeart/2008/layout/VerticalCurvedList" loCatId="list" qsTypeId="urn:microsoft.com/office/officeart/2005/8/quickstyle/simple5" qsCatId="simple" csTypeId="urn:microsoft.com/office/officeart/2005/8/colors/colorful4" csCatId="colorful" phldr="1"/>
      <dgm:spPr/>
      <dgm:t>
        <a:bodyPr/>
        <a:lstStyle/>
        <a:p>
          <a:endParaRPr lang="en-US"/>
        </a:p>
      </dgm:t>
    </dgm:pt>
    <dgm:pt modelId="{F5435B90-348F-4626-A0D7-F07566FF305E}">
      <dgm:prSet phldrT="[Text]" custT="1"/>
      <dgm:spPr/>
      <dgm:t>
        <a:bodyPr/>
        <a:lstStyle/>
        <a:p>
          <a:r>
            <a:rPr lang="en-US" sz="4400" b="1" dirty="0" smtClean="0"/>
            <a:t>What did we do?</a:t>
          </a:r>
          <a:endParaRPr lang="en-US" sz="4400" b="1" dirty="0"/>
        </a:p>
      </dgm:t>
    </dgm:pt>
    <dgm:pt modelId="{5260B416-10BF-470E-8099-E1F5CBC96FDA}" type="parTrans" cxnId="{3EAB444D-DA49-453F-8099-05B4556A965B}">
      <dgm:prSet/>
      <dgm:spPr/>
      <dgm:t>
        <a:bodyPr/>
        <a:lstStyle/>
        <a:p>
          <a:endParaRPr lang="en-US"/>
        </a:p>
      </dgm:t>
    </dgm:pt>
    <dgm:pt modelId="{0FD543B4-4190-402E-BA86-B0282A9C81D8}" type="sibTrans" cxnId="{3EAB444D-DA49-453F-8099-05B4556A965B}">
      <dgm:prSet/>
      <dgm:spPr/>
      <dgm:t>
        <a:bodyPr/>
        <a:lstStyle/>
        <a:p>
          <a:endParaRPr lang="en-US"/>
        </a:p>
      </dgm:t>
    </dgm:pt>
    <dgm:pt modelId="{14497AE6-320D-4ED7-8419-EE84F8E780A1}">
      <dgm:prSet phldrT="[Text]"/>
      <dgm:spPr/>
      <dgm:t>
        <a:bodyPr/>
        <a:lstStyle/>
        <a:p>
          <a:r>
            <a:rPr lang="en-US" dirty="0" smtClean="0"/>
            <a:t>What did we learn?</a:t>
          </a:r>
          <a:endParaRPr lang="en-US" dirty="0"/>
        </a:p>
      </dgm:t>
    </dgm:pt>
    <dgm:pt modelId="{B7932E7E-887D-4BF8-9BD0-46C55D2208F6}" type="parTrans" cxnId="{45B47E33-2651-4B76-B36F-6957410863BD}">
      <dgm:prSet/>
      <dgm:spPr/>
      <dgm:t>
        <a:bodyPr/>
        <a:lstStyle/>
        <a:p>
          <a:endParaRPr lang="en-US"/>
        </a:p>
      </dgm:t>
    </dgm:pt>
    <dgm:pt modelId="{B411361C-3E53-474A-A281-88F2734C5B9B}" type="sibTrans" cxnId="{45B47E33-2651-4B76-B36F-6957410863BD}">
      <dgm:prSet/>
      <dgm:spPr/>
      <dgm:t>
        <a:bodyPr/>
        <a:lstStyle/>
        <a:p>
          <a:endParaRPr lang="en-US"/>
        </a:p>
      </dgm:t>
    </dgm:pt>
    <dgm:pt modelId="{CAFB2C64-FF8A-4265-A82C-99235B7EFD3F}">
      <dgm:prSet phldrT="[Text]"/>
      <dgm:spPr/>
      <dgm:t>
        <a:bodyPr/>
        <a:lstStyle/>
        <a:p>
          <a:r>
            <a:rPr lang="en-US" smtClean="0"/>
            <a:t>What now?</a:t>
          </a:r>
          <a:endParaRPr lang="en-US"/>
        </a:p>
      </dgm:t>
    </dgm:pt>
    <dgm:pt modelId="{1366B2CC-1EE8-46A0-AF38-B27113F2CA00}" type="parTrans" cxnId="{AAD8E309-80B1-48B0-A77A-808917EBBA5A}">
      <dgm:prSet/>
      <dgm:spPr/>
      <dgm:t>
        <a:bodyPr/>
        <a:lstStyle/>
        <a:p>
          <a:endParaRPr lang="en-US"/>
        </a:p>
      </dgm:t>
    </dgm:pt>
    <dgm:pt modelId="{4A37F789-5D2A-4839-84BB-50E4AA4F0E64}" type="sibTrans" cxnId="{AAD8E309-80B1-48B0-A77A-808917EBBA5A}">
      <dgm:prSet/>
      <dgm:spPr/>
      <dgm:t>
        <a:bodyPr/>
        <a:lstStyle/>
        <a:p>
          <a:endParaRPr lang="en-US"/>
        </a:p>
      </dgm:t>
    </dgm:pt>
    <dgm:pt modelId="{612EDBDF-AC6A-4EB8-9D45-6B541904523A}" type="pres">
      <dgm:prSet presAssocID="{4519E746-717F-4C78-8E63-5453AA540F16}" presName="Name0" presStyleCnt="0">
        <dgm:presLayoutVars>
          <dgm:chMax val="7"/>
          <dgm:chPref val="7"/>
          <dgm:dir/>
        </dgm:presLayoutVars>
      </dgm:prSet>
      <dgm:spPr/>
      <dgm:t>
        <a:bodyPr/>
        <a:lstStyle/>
        <a:p>
          <a:endParaRPr lang="en-US"/>
        </a:p>
      </dgm:t>
    </dgm:pt>
    <dgm:pt modelId="{0EEC8C12-C556-49A2-86A5-C7FF30DD50D6}" type="pres">
      <dgm:prSet presAssocID="{4519E746-717F-4C78-8E63-5453AA540F16}" presName="Name1" presStyleCnt="0"/>
      <dgm:spPr/>
    </dgm:pt>
    <dgm:pt modelId="{6F8E6F07-E7F1-433B-AF5E-0D911104A4C8}" type="pres">
      <dgm:prSet presAssocID="{4519E746-717F-4C78-8E63-5453AA540F16}" presName="cycle" presStyleCnt="0"/>
      <dgm:spPr/>
    </dgm:pt>
    <dgm:pt modelId="{7CA2E8C0-5423-4BEF-824C-BBF0AB9ADC82}" type="pres">
      <dgm:prSet presAssocID="{4519E746-717F-4C78-8E63-5453AA540F16}" presName="srcNode" presStyleLbl="node1" presStyleIdx="0" presStyleCnt="3"/>
      <dgm:spPr/>
    </dgm:pt>
    <dgm:pt modelId="{35FA33A8-F31F-4BC3-9B65-75EDBA783359}" type="pres">
      <dgm:prSet presAssocID="{4519E746-717F-4C78-8E63-5453AA540F16}" presName="conn" presStyleLbl="parChTrans1D2" presStyleIdx="0" presStyleCnt="1"/>
      <dgm:spPr/>
      <dgm:t>
        <a:bodyPr/>
        <a:lstStyle/>
        <a:p>
          <a:endParaRPr lang="en-US"/>
        </a:p>
      </dgm:t>
    </dgm:pt>
    <dgm:pt modelId="{457F73E1-B296-4286-9B08-FB7C51204D68}" type="pres">
      <dgm:prSet presAssocID="{4519E746-717F-4C78-8E63-5453AA540F16}" presName="extraNode" presStyleLbl="node1" presStyleIdx="0" presStyleCnt="3"/>
      <dgm:spPr/>
    </dgm:pt>
    <dgm:pt modelId="{E80A9FDE-588E-407C-AD8B-81BC53D56BE1}" type="pres">
      <dgm:prSet presAssocID="{4519E746-717F-4C78-8E63-5453AA540F16}" presName="dstNode" presStyleLbl="node1" presStyleIdx="0" presStyleCnt="3"/>
      <dgm:spPr/>
    </dgm:pt>
    <dgm:pt modelId="{FBAFA7D9-A9EC-47DA-8E14-5BB75D62526A}" type="pres">
      <dgm:prSet presAssocID="{F5435B90-348F-4626-A0D7-F07566FF305E}" presName="text_1" presStyleLbl="node1" presStyleIdx="0" presStyleCnt="3">
        <dgm:presLayoutVars>
          <dgm:bulletEnabled val="1"/>
        </dgm:presLayoutVars>
      </dgm:prSet>
      <dgm:spPr/>
      <dgm:t>
        <a:bodyPr/>
        <a:lstStyle/>
        <a:p>
          <a:endParaRPr lang="en-US"/>
        </a:p>
      </dgm:t>
    </dgm:pt>
    <dgm:pt modelId="{DE045611-E170-43F9-8D47-8D05747B54F7}" type="pres">
      <dgm:prSet presAssocID="{F5435B90-348F-4626-A0D7-F07566FF305E}" presName="accent_1" presStyleCnt="0"/>
      <dgm:spPr/>
    </dgm:pt>
    <dgm:pt modelId="{33BCCF7D-BAF3-4107-95CB-779CA62FC0DA}" type="pres">
      <dgm:prSet presAssocID="{F5435B90-348F-4626-A0D7-F07566FF305E}" presName="accentRepeatNode" presStyleLbl="solidFgAcc1" presStyleIdx="0" presStyleCnt="3" custAng="5999683" custFlipVert="1" custFlipHor="1"/>
      <dgm:spPr>
        <a:blipFill dpi="0" rotWithShape="1">
          <a:blip xmlns:r="http://schemas.openxmlformats.org/officeDocument/2006/relationships" r:embed="rId1"/>
          <a:srcRect/>
          <a:stretch>
            <a:fillRect/>
          </a:stretch>
        </a:blipFill>
      </dgm:spPr>
      <dgm:t>
        <a:bodyPr/>
        <a:lstStyle/>
        <a:p>
          <a:endParaRPr lang="en-US"/>
        </a:p>
      </dgm:t>
    </dgm:pt>
    <dgm:pt modelId="{CB2E9D83-2431-4D54-9397-0AE8150E7FE4}" type="pres">
      <dgm:prSet presAssocID="{14497AE6-320D-4ED7-8419-EE84F8E780A1}" presName="text_2" presStyleLbl="node1" presStyleIdx="1" presStyleCnt="3">
        <dgm:presLayoutVars>
          <dgm:bulletEnabled val="1"/>
        </dgm:presLayoutVars>
      </dgm:prSet>
      <dgm:spPr/>
      <dgm:t>
        <a:bodyPr/>
        <a:lstStyle/>
        <a:p>
          <a:endParaRPr lang="en-US"/>
        </a:p>
      </dgm:t>
    </dgm:pt>
    <dgm:pt modelId="{1D3C7938-AC0D-4C2E-BA28-11920590F9CD}" type="pres">
      <dgm:prSet presAssocID="{14497AE6-320D-4ED7-8419-EE84F8E780A1}" presName="accent_2" presStyleCnt="0"/>
      <dgm:spPr/>
    </dgm:pt>
    <dgm:pt modelId="{075D6BC6-50F3-42B3-9403-B7B8828FC7BA}" type="pres">
      <dgm:prSet presAssocID="{14497AE6-320D-4ED7-8419-EE84F8E780A1}" presName="accentRepeatNode" presStyleLbl="solidFgAcc1" presStyleIdx="1" presStyleCnt="3" custAng="4204756"/>
      <dgm:spPr>
        <a:blipFill dpi="0" rotWithShape="1">
          <a:blip xmlns:r="http://schemas.openxmlformats.org/officeDocument/2006/relationships" r:embed="rId1"/>
          <a:srcRect/>
          <a:stretch>
            <a:fillRect/>
          </a:stretch>
        </a:blipFill>
      </dgm:spPr>
      <dgm:t>
        <a:bodyPr/>
        <a:lstStyle/>
        <a:p>
          <a:endParaRPr lang="en-US"/>
        </a:p>
      </dgm:t>
    </dgm:pt>
    <dgm:pt modelId="{964D91AD-F26B-47ED-98AD-870C32D14BE9}" type="pres">
      <dgm:prSet presAssocID="{CAFB2C64-FF8A-4265-A82C-99235B7EFD3F}" presName="text_3" presStyleLbl="node1" presStyleIdx="2" presStyleCnt="3">
        <dgm:presLayoutVars>
          <dgm:bulletEnabled val="1"/>
        </dgm:presLayoutVars>
      </dgm:prSet>
      <dgm:spPr/>
      <dgm:t>
        <a:bodyPr/>
        <a:lstStyle/>
        <a:p>
          <a:endParaRPr lang="en-US"/>
        </a:p>
      </dgm:t>
    </dgm:pt>
    <dgm:pt modelId="{B6302107-6721-4C7E-B36A-520F2D2FB7F1}" type="pres">
      <dgm:prSet presAssocID="{CAFB2C64-FF8A-4265-A82C-99235B7EFD3F}" presName="accent_3" presStyleCnt="0"/>
      <dgm:spPr/>
    </dgm:pt>
    <dgm:pt modelId="{586AB616-65AA-41CC-8E2D-BE640A7EC791}" type="pres">
      <dgm:prSet presAssocID="{CAFB2C64-FF8A-4265-A82C-99235B7EFD3F}" presName="accentRepeatNode" presStyleLbl="solidFgAcc1" presStyleIdx="2" presStyleCnt="3" custAng="8263359"/>
      <dgm:spPr>
        <a:blipFill dpi="0" rotWithShape="1">
          <a:blip xmlns:r="http://schemas.openxmlformats.org/officeDocument/2006/relationships" r:embed="rId1"/>
          <a:srcRect/>
          <a:stretch>
            <a:fillRect/>
          </a:stretch>
        </a:blipFill>
      </dgm:spPr>
    </dgm:pt>
  </dgm:ptLst>
  <dgm:cxnLst>
    <dgm:cxn modelId="{3EAB444D-DA49-453F-8099-05B4556A965B}" srcId="{4519E746-717F-4C78-8E63-5453AA540F16}" destId="{F5435B90-348F-4626-A0D7-F07566FF305E}" srcOrd="0" destOrd="0" parTransId="{5260B416-10BF-470E-8099-E1F5CBC96FDA}" sibTransId="{0FD543B4-4190-402E-BA86-B0282A9C81D8}"/>
    <dgm:cxn modelId="{AAD8E309-80B1-48B0-A77A-808917EBBA5A}" srcId="{4519E746-717F-4C78-8E63-5453AA540F16}" destId="{CAFB2C64-FF8A-4265-A82C-99235B7EFD3F}" srcOrd="2" destOrd="0" parTransId="{1366B2CC-1EE8-46A0-AF38-B27113F2CA00}" sibTransId="{4A37F789-5D2A-4839-84BB-50E4AA4F0E64}"/>
    <dgm:cxn modelId="{45B47E33-2651-4B76-B36F-6957410863BD}" srcId="{4519E746-717F-4C78-8E63-5453AA540F16}" destId="{14497AE6-320D-4ED7-8419-EE84F8E780A1}" srcOrd="1" destOrd="0" parTransId="{B7932E7E-887D-4BF8-9BD0-46C55D2208F6}" sibTransId="{B411361C-3E53-474A-A281-88F2734C5B9B}"/>
    <dgm:cxn modelId="{0EB18BA6-0B9D-4143-8FF0-BB3976441367}" type="presOf" srcId="{14497AE6-320D-4ED7-8419-EE84F8E780A1}" destId="{CB2E9D83-2431-4D54-9397-0AE8150E7FE4}" srcOrd="0" destOrd="0" presId="urn:microsoft.com/office/officeart/2008/layout/VerticalCurvedList"/>
    <dgm:cxn modelId="{7EBFCFC5-B50B-4EB7-8D7C-D4E50938A13D}" type="presOf" srcId="{CAFB2C64-FF8A-4265-A82C-99235B7EFD3F}" destId="{964D91AD-F26B-47ED-98AD-870C32D14BE9}" srcOrd="0" destOrd="0" presId="urn:microsoft.com/office/officeart/2008/layout/VerticalCurvedList"/>
    <dgm:cxn modelId="{51DBF05D-8E22-4919-80E8-8FBD4F3D9E97}" type="presOf" srcId="{F5435B90-348F-4626-A0D7-F07566FF305E}" destId="{FBAFA7D9-A9EC-47DA-8E14-5BB75D62526A}" srcOrd="0" destOrd="0" presId="urn:microsoft.com/office/officeart/2008/layout/VerticalCurvedList"/>
    <dgm:cxn modelId="{C23C357B-F0F9-49AC-9F02-B1763D76D12A}" type="presOf" srcId="{4519E746-717F-4C78-8E63-5453AA540F16}" destId="{612EDBDF-AC6A-4EB8-9D45-6B541904523A}" srcOrd="0" destOrd="0" presId="urn:microsoft.com/office/officeart/2008/layout/VerticalCurvedList"/>
    <dgm:cxn modelId="{88908834-E73C-4885-82F3-136491DF8F6A}" type="presOf" srcId="{0FD543B4-4190-402E-BA86-B0282A9C81D8}" destId="{35FA33A8-F31F-4BC3-9B65-75EDBA783359}" srcOrd="0" destOrd="0" presId="urn:microsoft.com/office/officeart/2008/layout/VerticalCurvedList"/>
    <dgm:cxn modelId="{E6C4A5C0-89C2-48D5-968F-4785CD47940A}" type="presParOf" srcId="{612EDBDF-AC6A-4EB8-9D45-6B541904523A}" destId="{0EEC8C12-C556-49A2-86A5-C7FF30DD50D6}" srcOrd="0" destOrd="0" presId="urn:microsoft.com/office/officeart/2008/layout/VerticalCurvedList"/>
    <dgm:cxn modelId="{A3FBFDEF-A7E1-422B-AA72-206059B4D644}" type="presParOf" srcId="{0EEC8C12-C556-49A2-86A5-C7FF30DD50D6}" destId="{6F8E6F07-E7F1-433B-AF5E-0D911104A4C8}" srcOrd="0" destOrd="0" presId="urn:microsoft.com/office/officeart/2008/layout/VerticalCurvedList"/>
    <dgm:cxn modelId="{05FF129F-14AA-40B7-BDE9-87B84AE521C6}" type="presParOf" srcId="{6F8E6F07-E7F1-433B-AF5E-0D911104A4C8}" destId="{7CA2E8C0-5423-4BEF-824C-BBF0AB9ADC82}" srcOrd="0" destOrd="0" presId="urn:microsoft.com/office/officeart/2008/layout/VerticalCurvedList"/>
    <dgm:cxn modelId="{829C969C-1F6B-402F-BB89-BCF0F2EDD9BB}" type="presParOf" srcId="{6F8E6F07-E7F1-433B-AF5E-0D911104A4C8}" destId="{35FA33A8-F31F-4BC3-9B65-75EDBA783359}" srcOrd="1" destOrd="0" presId="urn:microsoft.com/office/officeart/2008/layout/VerticalCurvedList"/>
    <dgm:cxn modelId="{D3AC40E7-3AD8-4A16-A655-89FB21573D82}" type="presParOf" srcId="{6F8E6F07-E7F1-433B-AF5E-0D911104A4C8}" destId="{457F73E1-B296-4286-9B08-FB7C51204D68}" srcOrd="2" destOrd="0" presId="urn:microsoft.com/office/officeart/2008/layout/VerticalCurvedList"/>
    <dgm:cxn modelId="{2A12A1F8-092B-4E5E-AD54-6A5FB3B5FCAF}" type="presParOf" srcId="{6F8E6F07-E7F1-433B-AF5E-0D911104A4C8}" destId="{E80A9FDE-588E-407C-AD8B-81BC53D56BE1}" srcOrd="3" destOrd="0" presId="urn:microsoft.com/office/officeart/2008/layout/VerticalCurvedList"/>
    <dgm:cxn modelId="{AB63A6F9-CD36-4129-A261-A7FA83CA4B1B}" type="presParOf" srcId="{0EEC8C12-C556-49A2-86A5-C7FF30DD50D6}" destId="{FBAFA7D9-A9EC-47DA-8E14-5BB75D62526A}" srcOrd="1" destOrd="0" presId="urn:microsoft.com/office/officeart/2008/layout/VerticalCurvedList"/>
    <dgm:cxn modelId="{F42573E3-DDE9-44CD-9E66-01C0CDE3D58E}" type="presParOf" srcId="{0EEC8C12-C556-49A2-86A5-C7FF30DD50D6}" destId="{DE045611-E170-43F9-8D47-8D05747B54F7}" srcOrd="2" destOrd="0" presId="urn:microsoft.com/office/officeart/2008/layout/VerticalCurvedList"/>
    <dgm:cxn modelId="{4B1E2F19-FFA1-433A-9999-EABC71E4EE16}" type="presParOf" srcId="{DE045611-E170-43F9-8D47-8D05747B54F7}" destId="{33BCCF7D-BAF3-4107-95CB-779CA62FC0DA}" srcOrd="0" destOrd="0" presId="urn:microsoft.com/office/officeart/2008/layout/VerticalCurvedList"/>
    <dgm:cxn modelId="{D71EB2AB-9FAD-472A-A2C3-E75B5583BFDE}" type="presParOf" srcId="{0EEC8C12-C556-49A2-86A5-C7FF30DD50D6}" destId="{CB2E9D83-2431-4D54-9397-0AE8150E7FE4}" srcOrd="3" destOrd="0" presId="urn:microsoft.com/office/officeart/2008/layout/VerticalCurvedList"/>
    <dgm:cxn modelId="{E705B79D-43B0-4081-A360-1C042789BF5C}" type="presParOf" srcId="{0EEC8C12-C556-49A2-86A5-C7FF30DD50D6}" destId="{1D3C7938-AC0D-4C2E-BA28-11920590F9CD}" srcOrd="4" destOrd="0" presId="urn:microsoft.com/office/officeart/2008/layout/VerticalCurvedList"/>
    <dgm:cxn modelId="{86AC82AE-3E40-475F-8999-2229D06E3707}" type="presParOf" srcId="{1D3C7938-AC0D-4C2E-BA28-11920590F9CD}" destId="{075D6BC6-50F3-42B3-9403-B7B8828FC7BA}" srcOrd="0" destOrd="0" presId="urn:microsoft.com/office/officeart/2008/layout/VerticalCurvedList"/>
    <dgm:cxn modelId="{CEFB11D8-F310-46D0-832C-0729F1BC3946}" type="presParOf" srcId="{0EEC8C12-C556-49A2-86A5-C7FF30DD50D6}" destId="{964D91AD-F26B-47ED-98AD-870C32D14BE9}" srcOrd="5" destOrd="0" presId="urn:microsoft.com/office/officeart/2008/layout/VerticalCurvedList"/>
    <dgm:cxn modelId="{BDA9AEB2-29E1-461F-9323-13FBF94AEDF5}" type="presParOf" srcId="{0EEC8C12-C556-49A2-86A5-C7FF30DD50D6}" destId="{B6302107-6721-4C7E-B36A-520F2D2FB7F1}" srcOrd="6" destOrd="0" presId="urn:microsoft.com/office/officeart/2008/layout/VerticalCurvedList"/>
    <dgm:cxn modelId="{4E19FFAB-78AD-4D3D-9CD9-B199A1772203}" type="presParOf" srcId="{B6302107-6721-4C7E-B36A-520F2D2FB7F1}" destId="{586AB616-65AA-41CC-8E2D-BE640A7EC79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519E746-717F-4C78-8E63-5453AA540F16}" type="doc">
      <dgm:prSet loTypeId="urn:microsoft.com/office/officeart/2008/layout/VerticalCurvedList" loCatId="list" qsTypeId="urn:microsoft.com/office/officeart/2005/8/quickstyle/simple5" qsCatId="simple" csTypeId="urn:microsoft.com/office/officeart/2005/8/colors/colorful4" csCatId="colorful" phldr="1"/>
      <dgm:spPr/>
      <dgm:t>
        <a:bodyPr/>
        <a:lstStyle/>
        <a:p>
          <a:endParaRPr lang="en-US"/>
        </a:p>
      </dgm:t>
    </dgm:pt>
    <dgm:pt modelId="{F5435B90-348F-4626-A0D7-F07566FF305E}">
      <dgm:prSet phldrT="[Text]"/>
      <dgm:spPr/>
      <dgm:t>
        <a:bodyPr/>
        <a:lstStyle/>
        <a:p>
          <a:r>
            <a:rPr lang="en-US" smtClean="0"/>
            <a:t>What did we do?</a:t>
          </a:r>
          <a:endParaRPr lang="en-US"/>
        </a:p>
      </dgm:t>
    </dgm:pt>
    <dgm:pt modelId="{5260B416-10BF-470E-8099-E1F5CBC96FDA}" type="parTrans" cxnId="{3EAB444D-DA49-453F-8099-05B4556A965B}">
      <dgm:prSet/>
      <dgm:spPr/>
      <dgm:t>
        <a:bodyPr/>
        <a:lstStyle/>
        <a:p>
          <a:endParaRPr lang="en-US"/>
        </a:p>
      </dgm:t>
    </dgm:pt>
    <dgm:pt modelId="{0FD543B4-4190-402E-BA86-B0282A9C81D8}" type="sibTrans" cxnId="{3EAB444D-DA49-453F-8099-05B4556A965B}">
      <dgm:prSet/>
      <dgm:spPr/>
      <dgm:t>
        <a:bodyPr/>
        <a:lstStyle/>
        <a:p>
          <a:endParaRPr lang="en-US"/>
        </a:p>
      </dgm:t>
    </dgm:pt>
    <dgm:pt modelId="{14497AE6-320D-4ED7-8419-EE84F8E780A1}">
      <dgm:prSet phldrT="[Text]" custT="1"/>
      <dgm:spPr/>
      <dgm:t>
        <a:bodyPr/>
        <a:lstStyle/>
        <a:p>
          <a:r>
            <a:rPr lang="en-US" sz="4400" b="1" dirty="0" smtClean="0"/>
            <a:t>What did we learn?</a:t>
          </a:r>
          <a:endParaRPr lang="en-US" sz="4400" b="1" dirty="0"/>
        </a:p>
      </dgm:t>
    </dgm:pt>
    <dgm:pt modelId="{B7932E7E-887D-4BF8-9BD0-46C55D2208F6}" type="parTrans" cxnId="{45B47E33-2651-4B76-B36F-6957410863BD}">
      <dgm:prSet/>
      <dgm:spPr/>
      <dgm:t>
        <a:bodyPr/>
        <a:lstStyle/>
        <a:p>
          <a:endParaRPr lang="en-US"/>
        </a:p>
      </dgm:t>
    </dgm:pt>
    <dgm:pt modelId="{B411361C-3E53-474A-A281-88F2734C5B9B}" type="sibTrans" cxnId="{45B47E33-2651-4B76-B36F-6957410863BD}">
      <dgm:prSet/>
      <dgm:spPr/>
      <dgm:t>
        <a:bodyPr/>
        <a:lstStyle/>
        <a:p>
          <a:endParaRPr lang="en-US"/>
        </a:p>
      </dgm:t>
    </dgm:pt>
    <dgm:pt modelId="{CAFB2C64-FF8A-4265-A82C-99235B7EFD3F}">
      <dgm:prSet phldrT="[Text]"/>
      <dgm:spPr/>
      <dgm:t>
        <a:bodyPr/>
        <a:lstStyle/>
        <a:p>
          <a:r>
            <a:rPr lang="en-US" smtClean="0"/>
            <a:t>What now?</a:t>
          </a:r>
          <a:endParaRPr lang="en-US"/>
        </a:p>
      </dgm:t>
    </dgm:pt>
    <dgm:pt modelId="{1366B2CC-1EE8-46A0-AF38-B27113F2CA00}" type="parTrans" cxnId="{AAD8E309-80B1-48B0-A77A-808917EBBA5A}">
      <dgm:prSet/>
      <dgm:spPr/>
      <dgm:t>
        <a:bodyPr/>
        <a:lstStyle/>
        <a:p>
          <a:endParaRPr lang="en-US"/>
        </a:p>
      </dgm:t>
    </dgm:pt>
    <dgm:pt modelId="{4A37F789-5D2A-4839-84BB-50E4AA4F0E64}" type="sibTrans" cxnId="{AAD8E309-80B1-48B0-A77A-808917EBBA5A}">
      <dgm:prSet/>
      <dgm:spPr/>
      <dgm:t>
        <a:bodyPr/>
        <a:lstStyle/>
        <a:p>
          <a:endParaRPr lang="en-US"/>
        </a:p>
      </dgm:t>
    </dgm:pt>
    <dgm:pt modelId="{612EDBDF-AC6A-4EB8-9D45-6B541904523A}" type="pres">
      <dgm:prSet presAssocID="{4519E746-717F-4C78-8E63-5453AA540F16}" presName="Name0" presStyleCnt="0">
        <dgm:presLayoutVars>
          <dgm:chMax val="7"/>
          <dgm:chPref val="7"/>
          <dgm:dir/>
        </dgm:presLayoutVars>
      </dgm:prSet>
      <dgm:spPr/>
      <dgm:t>
        <a:bodyPr/>
        <a:lstStyle/>
        <a:p>
          <a:endParaRPr lang="en-US"/>
        </a:p>
      </dgm:t>
    </dgm:pt>
    <dgm:pt modelId="{0EEC8C12-C556-49A2-86A5-C7FF30DD50D6}" type="pres">
      <dgm:prSet presAssocID="{4519E746-717F-4C78-8E63-5453AA540F16}" presName="Name1" presStyleCnt="0"/>
      <dgm:spPr/>
    </dgm:pt>
    <dgm:pt modelId="{6F8E6F07-E7F1-433B-AF5E-0D911104A4C8}" type="pres">
      <dgm:prSet presAssocID="{4519E746-717F-4C78-8E63-5453AA540F16}" presName="cycle" presStyleCnt="0"/>
      <dgm:spPr/>
    </dgm:pt>
    <dgm:pt modelId="{7CA2E8C0-5423-4BEF-824C-BBF0AB9ADC82}" type="pres">
      <dgm:prSet presAssocID="{4519E746-717F-4C78-8E63-5453AA540F16}" presName="srcNode" presStyleLbl="node1" presStyleIdx="0" presStyleCnt="3"/>
      <dgm:spPr/>
    </dgm:pt>
    <dgm:pt modelId="{35FA33A8-F31F-4BC3-9B65-75EDBA783359}" type="pres">
      <dgm:prSet presAssocID="{4519E746-717F-4C78-8E63-5453AA540F16}" presName="conn" presStyleLbl="parChTrans1D2" presStyleIdx="0" presStyleCnt="1"/>
      <dgm:spPr/>
      <dgm:t>
        <a:bodyPr/>
        <a:lstStyle/>
        <a:p>
          <a:endParaRPr lang="en-US"/>
        </a:p>
      </dgm:t>
    </dgm:pt>
    <dgm:pt modelId="{457F73E1-B296-4286-9B08-FB7C51204D68}" type="pres">
      <dgm:prSet presAssocID="{4519E746-717F-4C78-8E63-5453AA540F16}" presName="extraNode" presStyleLbl="node1" presStyleIdx="0" presStyleCnt="3"/>
      <dgm:spPr/>
    </dgm:pt>
    <dgm:pt modelId="{E80A9FDE-588E-407C-AD8B-81BC53D56BE1}" type="pres">
      <dgm:prSet presAssocID="{4519E746-717F-4C78-8E63-5453AA540F16}" presName="dstNode" presStyleLbl="node1" presStyleIdx="0" presStyleCnt="3"/>
      <dgm:spPr/>
    </dgm:pt>
    <dgm:pt modelId="{FBAFA7D9-A9EC-47DA-8E14-5BB75D62526A}" type="pres">
      <dgm:prSet presAssocID="{F5435B90-348F-4626-A0D7-F07566FF305E}" presName="text_1" presStyleLbl="node1" presStyleIdx="0" presStyleCnt="3">
        <dgm:presLayoutVars>
          <dgm:bulletEnabled val="1"/>
        </dgm:presLayoutVars>
      </dgm:prSet>
      <dgm:spPr/>
      <dgm:t>
        <a:bodyPr/>
        <a:lstStyle/>
        <a:p>
          <a:endParaRPr lang="en-US"/>
        </a:p>
      </dgm:t>
    </dgm:pt>
    <dgm:pt modelId="{DE045611-E170-43F9-8D47-8D05747B54F7}" type="pres">
      <dgm:prSet presAssocID="{F5435B90-348F-4626-A0D7-F07566FF305E}" presName="accent_1" presStyleCnt="0"/>
      <dgm:spPr/>
    </dgm:pt>
    <dgm:pt modelId="{33BCCF7D-BAF3-4107-95CB-779CA62FC0DA}" type="pres">
      <dgm:prSet presAssocID="{F5435B90-348F-4626-A0D7-F07566FF305E}" presName="accentRepeatNode" presStyleLbl="solidFgAcc1" presStyleIdx="0" presStyleCnt="3" custAng="5999683" custFlipVert="1" custFlipHor="1"/>
      <dgm:spPr>
        <a:blipFill dpi="0" rotWithShape="1">
          <a:blip xmlns:r="http://schemas.openxmlformats.org/officeDocument/2006/relationships" r:embed="rId1"/>
          <a:srcRect/>
          <a:stretch>
            <a:fillRect/>
          </a:stretch>
        </a:blipFill>
      </dgm:spPr>
      <dgm:t>
        <a:bodyPr/>
        <a:lstStyle/>
        <a:p>
          <a:endParaRPr lang="en-US"/>
        </a:p>
      </dgm:t>
    </dgm:pt>
    <dgm:pt modelId="{CB2E9D83-2431-4D54-9397-0AE8150E7FE4}" type="pres">
      <dgm:prSet presAssocID="{14497AE6-320D-4ED7-8419-EE84F8E780A1}" presName="text_2" presStyleLbl="node1" presStyleIdx="1" presStyleCnt="3">
        <dgm:presLayoutVars>
          <dgm:bulletEnabled val="1"/>
        </dgm:presLayoutVars>
      </dgm:prSet>
      <dgm:spPr/>
      <dgm:t>
        <a:bodyPr/>
        <a:lstStyle/>
        <a:p>
          <a:endParaRPr lang="en-US"/>
        </a:p>
      </dgm:t>
    </dgm:pt>
    <dgm:pt modelId="{1D3C7938-AC0D-4C2E-BA28-11920590F9CD}" type="pres">
      <dgm:prSet presAssocID="{14497AE6-320D-4ED7-8419-EE84F8E780A1}" presName="accent_2" presStyleCnt="0"/>
      <dgm:spPr/>
    </dgm:pt>
    <dgm:pt modelId="{075D6BC6-50F3-42B3-9403-B7B8828FC7BA}" type="pres">
      <dgm:prSet presAssocID="{14497AE6-320D-4ED7-8419-EE84F8E780A1}" presName="accentRepeatNode" presStyleLbl="solidFgAcc1" presStyleIdx="1" presStyleCnt="3" custAng="4204756"/>
      <dgm:spPr>
        <a:blipFill dpi="0" rotWithShape="1">
          <a:blip xmlns:r="http://schemas.openxmlformats.org/officeDocument/2006/relationships" r:embed="rId1"/>
          <a:srcRect/>
          <a:stretch>
            <a:fillRect/>
          </a:stretch>
        </a:blipFill>
      </dgm:spPr>
      <dgm:t>
        <a:bodyPr/>
        <a:lstStyle/>
        <a:p>
          <a:endParaRPr lang="en-US"/>
        </a:p>
      </dgm:t>
    </dgm:pt>
    <dgm:pt modelId="{964D91AD-F26B-47ED-98AD-870C32D14BE9}" type="pres">
      <dgm:prSet presAssocID="{CAFB2C64-FF8A-4265-A82C-99235B7EFD3F}" presName="text_3" presStyleLbl="node1" presStyleIdx="2" presStyleCnt="3">
        <dgm:presLayoutVars>
          <dgm:bulletEnabled val="1"/>
        </dgm:presLayoutVars>
      </dgm:prSet>
      <dgm:spPr/>
      <dgm:t>
        <a:bodyPr/>
        <a:lstStyle/>
        <a:p>
          <a:endParaRPr lang="en-US"/>
        </a:p>
      </dgm:t>
    </dgm:pt>
    <dgm:pt modelId="{B6302107-6721-4C7E-B36A-520F2D2FB7F1}" type="pres">
      <dgm:prSet presAssocID="{CAFB2C64-FF8A-4265-A82C-99235B7EFD3F}" presName="accent_3" presStyleCnt="0"/>
      <dgm:spPr/>
    </dgm:pt>
    <dgm:pt modelId="{586AB616-65AA-41CC-8E2D-BE640A7EC791}" type="pres">
      <dgm:prSet presAssocID="{CAFB2C64-FF8A-4265-A82C-99235B7EFD3F}" presName="accentRepeatNode" presStyleLbl="solidFgAcc1" presStyleIdx="2" presStyleCnt="3" custAng="8263359"/>
      <dgm:spPr>
        <a:blipFill dpi="0" rotWithShape="1">
          <a:blip xmlns:r="http://schemas.openxmlformats.org/officeDocument/2006/relationships" r:embed="rId1"/>
          <a:srcRect/>
          <a:stretch>
            <a:fillRect/>
          </a:stretch>
        </a:blipFill>
      </dgm:spPr>
    </dgm:pt>
  </dgm:ptLst>
  <dgm:cxnLst>
    <dgm:cxn modelId="{3EAB444D-DA49-453F-8099-05B4556A965B}" srcId="{4519E746-717F-4C78-8E63-5453AA540F16}" destId="{F5435B90-348F-4626-A0D7-F07566FF305E}" srcOrd="0" destOrd="0" parTransId="{5260B416-10BF-470E-8099-E1F5CBC96FDA}" sibTransId="{0FD543B4-4190-402E-BA86-B0282A9C81D8}"/>
    <dgm:cxn modelId="{AAD8E309-80B1-48B0-A77A-808917EBBA5A}" srcId="{4519E746-717F-4C78-8E63-5453AA540F16}" destId="{CAFB2C64-FF8A-4265-A82C-99235B7EFD3F}" srcOrd="2" destOrd="0" parTransId="{1366B2CC-1EE8-46A0-AF38-B27113F2CA00}" sibTransId="{4A37F789-5D2A-4839-84BB-50E4AA4F0E64}"/>
    <dgm:cxn modelId="{45B47E33-2651-4B76-B36F-6957410863BD}" srcId="{4519E746-717F-4C78-8E63-5453AA540F16}" destId="{14497AE6-320D-4ED7-8419-EE84F8E780A1}" srcOrd="1" destOrd="0" parTransId="{B7932E7E-887D-4BF8-9BD0-46C55D2208F6}" sibTransId="{B411361C-3E53-474A-A281-88F2734C5B9B}"/>
    <dgm:cxn modelId="{0EB18BA6-0B9D-4143-8FF0-BB3976441367}" type="presOf" srcId="{14497AE6-320D-4ED7-8419-EE84F8E780A1}" destId="{CB2E9D83-2431-4D54-9397-0AE8150E7FE4}" srcOrd="0" destOrd="0" presId="urn:microsoft.com/office/officeart/2008/layout/VerticalCurvedList"/>
    <dgm:cxn modelId="{7EBFCFC5-B50B-4EB7-8D7C-D4E50938A13D}" type="presOf" srcId="{CAFB2C64-FF8A-4265-A82C-99235B7EFD3F}" destId="{964D91AD-F26B-47ED-98AD-870C32D14BE9}" srcOrd="0" destOrd="0" presId="urn:microsoft.com/office/officeart/2008/layout/VerticalCurvedList"/>
    <dgm:cxn modelId="{51DBF05D-8E22-4919-80E8-8FBD4F3D9E97}" type="presOf" srcId="{F5435B90-348F-4626-A0D7-F07566FF305E}" destId="{FBAFA7D9-A9EC-47DA-8E14-5BB75D62526A}" srcOrd="0" destOrd="0" presId="urn:microsoft.com/office/officeart/2008/layout/VerticalCurvedList"/>
    <dgm:cxn modelId="{C23C357B-F0F9-49AC-9F02-B1763D76D12A}" type="presOf" srcId="{4519E746-717F-4C78-8E63-5453AA540F16}" destId="{612EDBDF-AC6A-4EB8-9D45-6B541904523A}" srcOrd="0" destOrd="0" presId="urn:microsoft.com/office/officeart/2008/layout/VerticalCurvedList"/>
    <dgm:cxn modelId="{88908834-E73C-4885-82F3-136491DF8F6A}" type="presOf" srcId="{0FD543B4-4190-402E-BA86-B0282A9C81D8}" destId="{35FA33A8-F31F-4BC3-9B65-75EDBA783359}" srcOrd="0" destOrd="0" presId="urn:microsoft.com/office/officeart/2008/layout/VerticalCurvedList"/>
    <dgm:cxn modelId="{E6C4A5C0-89C2-48D5-968F-4785CD47940A}" type="presParOf" srcId="{612EDBDF-AC6A-4EB8-9D45-6B541904523A}" destId="{0EEC8C12-C556-49A2-86A5-C7FF30DD50D6}" srcOrd="0" destOrd="0" presId="urn:microsoft.com/office/officeart/2008/layout/VerticalCurvedList"/>
    <dgm:cxn modelId="{A3FBFDEF-A7E1-422B-AA72-206059B4D644}" type="presParOf" srcId="{0EEC8C12-C556-49A2-86A5-C7FF30DD50D6}" destId="{6F8E6F07-E7F1-433B-AF5E-0D911104A4C8}" srcOrd="0" destOrd="0" presId="urn:microsoft.com/office/officeart/2008/layout/VerticalCurvedList"/>
    <dgm:cxn modelId="{05FF129F-14AA-40B7-BDE9-87B84AE521C6}" type="presParOf" srcId="{6F8E6F07-E7F1-433B-AF5E-0D911104A4C8}" destId="{7CA2E8C0-5423-4BEF-824C-BBF0AB9ADC82}" srcOrd="0" destOrd="0" presId="urn:microsoft.com/office/officeart/2008/layout/VerticalCurvedList"/>
    <dgm:cxn modelId="{829C969C-1F6B-402F-BB89-BCF0F2EDD9BB}" type="presParOf" srcId="{6F8E6F07-E7F1-433B-AF5E-0D911104A4C8}" destId="{35FA33A8-F31F-4BC3-9B65-75EDBA783359}" srcOrd="1" destOrd="0" presId="urn:microsoft.com/office/officeart/2008/layout/VerticalCurvedList"/>
    <dgm:cxn modelId="{D3AC40E7-3AD8-4A16-A655-89FB21573D82}" type="presParOf" srcId="{6F8E6F07-E7F1-433B-AF5E-0D911104A4C8}" destId="{457F73E1-B296-4286-9B08-FB7C51204D68}" srcOrd="2" destOrd="0" presId="urn:microsoft.com/office/officeart/2008/layout/VerticalCurvedList"/>
    <dgm:cxn modelId="{2A12A1F8-092B-4E5E-AD54-6A5FB3B5FCAF}" type="presParOf" srcId="{6F8E6F07-E7F1-433B-AF5E-0D911104A4C8}" destId="{E80A9FDE-588E-407C-AD8B-81BC53D56BE1}" srcOrd="3" destOrd="0" presId="urn:microsoft.com/office/officeart/2008/layout/VerticalCurvedList"/>
    <dgm:cxn modelId="{AB63A6F9-CD36-4129-A261-A7FA83CA4B1B}" type="presParOf" srcId="{0EEC8C12-C556-49A2-86A5-C7FF30DD50D6}" destId="{FBAFA7D9-A9EC-47DA-8E14-5BB75D62526A}" srcOrd="1" destOrd="0" presId="urn:microsoft.com/office/officeart/2008/layout/VerticalCurvedList"/>
    <dgm:cxn modelId="{F42573E3-DDE9-44CD-9E66-01C0CDE3D58E}" type="presParOf" srcId="{0EEC8C12-C556-49A2-86A5-C7FF30DD50D6}" destId="{DE045611-E170-43F9-8D47-8D05747B54F7}" srcOrd="2" destOrd="0" presId="urn:microsoft.com/office/officeart/2008/layout/VerticalCurvedList"/>
    <dgm:cxn modelId="{4B1E2F19-FFA1-433A-9999-EABC71E4EE16}" type="presParOf" srcId="{DE045611-E170-43F9-8D47-8D05747B54F7}" destId="{33BCCF7D-BAF3-4107-95CB-779CA62FC0DA}" srcOrd="0" destOrd="0" presId="urn:microsoft.com/office/officeart/2008/layout/VerticalCurvedList"/>
    <dgm:cxn modelId="{D71EB2AB-9FAD-472A-A2C3-E75B5583BFDE}" type="presParOf" srcId="{0EEC8C12-C556-49A2-86A5-C7FF30DD50D6}" destId="{CB2E9D83-2431-4D54-9397-0AE8150E7FE4}" srcOrd="3" destOrd="0" presId="urn:microsoft.com/office/officeart/2008/layout/VerticalCurvedList"/>
    <dgm:cxn modelId="{E705B79D-43B0-4081-A360-1C042789BF5C}" type="presParOf" srcId="{0EEC8C12-C556-49A2-86A5-C7FF30DD50D6}" destId="{1D3C7938-AC0D-4C2E-BA28-11920590F9CD}" srcOrd="4" destOrd="0" presId="urn:microsoft.com/office/officeart/2008/layout/VerticalCurvedList"/>
    <dgm:cxn modelId="{86AC82AE-3E40-475F-8999-2229D06E3707}" type="presParOf" srcId="{1D3C7938-AC0D-4C2E-BA28-11920590F9CD}" destId="{075D6BC6-50F3-42B3-9403-B7B8828FC7BA}" srcOrd="0" destOrd="0" presId="urn:microsoft.com/office/officeart/2008/layout/VerticalCurvedList"/>
    <dgm:cxn modelId="{CEFB11D8-F310-46D0-832C-0729F1BC3946}" type="presParOf" srcId="{0EEC8C12-C556-49A2-86A5-C7FF30DD50D6}" destId="{964D91AD-F26B-47ED-98AD-870C32D14BE9}" srcOrd="5" destOrd="0" presId="urn:microsoft.com/office/officeart/2008/layout/VerticalCurvedList"/>
    <dgm:cxn modelId="{BDA9AEB2-29E1-461F-9323-13FBF94AEDF5}" type="presParOf" srcId="{0EEC8C12-C556-49A2-86A5-C7FF30DD50D6}" destId="{B6302107-6721-4C7E-B36A-520F2D2FB7F1}" srcOrd="6" destOrd="0" presId="urn:microsoft.com/office/officeart/2008/layout/VerticalCurvedList"/>
    <dgm:cxn modelId="{4E19FFAB-78AD-4D3D-9CD9-B199A1772203}" type="presParOf" srcId="{B6302107-6721-4C7E-B36A-520F2D2FB7F1}" destId="{586AB616-65AA-41CC-8E2D-BE640A7EC79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B7C174B-678A-4B45-8B5C-FC7B2C5A7BAB}" type="doc">
      <dgm:prSet loTypeId="urn:microsoft.com/office/officeart/2005/8/layout/radial4" loCatId="relationship" qsTypeId="urn:microsoft.com/office/officeart/2005/8/quickstyle/simple5" qsCatId="simple" csTypeId="urn:microsoft.com/office/officeart/2005/8/colors/colorful4" csCatId="colorful" phldr="1"/>
      <dgm:spPr/>
      <dgm:t>
        <a:bodyPr/>
        <a:lstStyle/>
        <a:p>
          <a:endParaRPr lang="en-US"/>
        </a:p>
      </dgm:t>
    </dgm:pt>
    <dgm:pt modelId="{6E2D7FB0-9CD8-4016-AE37-70AFC446BEE2}">
      <dgm:prSet phldrT="[Text]"/>
      <dgm:spPr/>
      <dgm:t>
        <a:bodyPr/>
        <a:lstStyle/>
        <a:p>
          <a:r>
            <a:rPr lang="en-US" b="1" smtClean="0"/>
            <a:t>School Health</a:t>
          </a:r>
          <a:endParaRPr lang="en-US" b="1"/>
        </a:p>
      </dgm:t>
    </dgm:pt>
    <dgm:pt modelId="{45F3E1F5-0DD1-4D4B-83AA-BB5D101DC22D}" type="parTrans" cxnId="{0733950B-5AAD-46BD-8EB0-EFCB2F6385E7}">
      <dgm:prSet/>
      <dgm:spPr/>
      <dgm:t>
        <a:bodyPr/>
        <a:lstStyle/>
        <a:p>
          <a:endParaRPr lang="en-US"/>
        </a:p>
      </dgm:t>
    </dgm:pt>
    <dgm:pt modelId="{1292BB55-5EEE-4217-AF00-B2D2BF81C8C7}" type="sibTrans" cxnId="{0733950B-5AAD-46BD-8EB0-EFCB2F6385E7}">
      <dgm:prSet/>
      <dgm:spPr/>
      <dgm:t>
        <a:bodyPr/>
        <a:lstStyle/>
        <a:p>
          <a:endParaRPr lang="en-US"/>
        </a:p>
      </dgm:t>
    </dgm:pt>
    <dgm:pt modelId="{E121A529-1AA2-4A92-BE30-2E86CC4BF383}">
      <dgm:prSet phldrT="[Text]"/>
      <dgm:spPr/>
      <dgm:t>
        <a:bodyPr/>
        <a:lstStyle/>
        <a:p>
          <a:r>
            <a:rPr lang="en-US" b="1" smtClean="0"/>
            <a:t>Physical Health</a:t>
          </a:r>
          <a:endParaRPr lang="en-US" b="1"/>
        </a:p>
      </dgm:t>
    </dgm:pt>
    <dgm:pt modelId="{ED4D78ED-6E9B-4447-B6EA-B29FD8EF078B}" type="parTrans" cxnId="{57E7365E-459B-4762-8155-1A230C92ED60}">
      <dgm:prSet/>
      <dgm:spPr/>
      <dgm:t>
        <a:bodyPr/>
        <a:lstStyle/>
        <a:p>
          <a:endParaRPr lang="en-US"/>
        </a:p>
      </dgm:t>
    </dgm:pt>
    <dgm:pt modelId="{B1B16AB2-2D32-457B-9EF4-B15AAFEFB5B3}" type="sibTrans" cxnId="{57E7365E-459B-4762-8155-1A230C92ED60}">
      <dgm:prSet/>
      <dgm:spPr/>
      <dgm:t>
        <a:bodyPr/>
        <a:lstStyle/>
        <a:p>
          <a:endParaRPr lang="en-US"/>
        </a:p>
      </dgm:t>
    </dgm:pt>
    <dgm:pt modelId="{74E864D0-D2AF-4224-996B-A5CE00761DF8}">
      <dgm:prSet phldrT="[Text]"/>
      <dgm:spPr/>
      <dgm:t>
        <a:bodyPr/>
        <a:lstStyle/>
        <a:p>
          <a:r>
            <a:rPr lang="en-US" b="1" smtClean="0"/>
            <a:t>Socio-Emotional Health</a:t>
          </a:r>
          <a:endParaRPr lang="en-US" b="1"/>
        </a:p>
      </dgm:t>
    </dgm:pt>
    <dgm:pt modelId="{B0BB62E4-18B7-4668-8CAE-F47CAAC26F95}" type="parTrans" cxnId="{6DFF12BC-0BB5-4858-9001-16A9E9A7B254}">
      <dgm:prSet/>
      <dgm:spPr/>
      <dgm:t>
        <a:bodyPr/>
        <a:lstStyle/>
        <a:p>
          <a:endParaRPr lang="en-US"/>
        </a:p>
      </dgm:t>
    </dgm:pt>
    <dgm:pt modelId="{9D8856C1-1A70-4BCB-8DB2-78A328A8648F}" type="sibTrans" cxnId="{6DFF12BC-0BB5-4858-9001-16A9E9A7B254}">
      <dgm:prSet/>
      <dgm:spPr/>
      <dgm:t>
        <a:bodyPr/>
        <a:lstStyle/>
        <a:p>
          <a:endParaRPr lang="en-US"/>
        </a:p>
      </dgm:t>
    </dgm:pt>
    <dgm:pt modelId="{41234C05-C0EA-4A30-BE49-A32BE07AFB78}">
      <dgm:prSet phldrT="[Text]"/>
      <dgm:spPr/>
      <dgm:t>
        <a:bodyPr/>
        <a:lstStyle/>
        <a:p>
          <a:r>
            <a:rPr lang="en-US" b="1" smtClean="0"/>
            <a:t>Community Health</a:t>
          </a:r>
          <a:endParaRPr lang="en-US" b="1"/>
        </a:p>
      </dgm:t>
    </dgm:pt>
    <dgm:pt modelId="{83D81562-AB10-4E23-BE08-48B05DFF70C8}" type="parTrans" cxnId="{1B768C27-410D-4082-A029-AE7666692F2D}">
      <dgm:prSet/>
      <dgm:spPr/>
      <dgm:t>
        <a:bodyPr/>
        <a:lstStyle/>
        <a:p>
          <a:endParaRPr lang="en-US"/>
        </a:p>
      </dgm:t>
    </dgm:pt>
    <dgm:pt modelId="{381DED06-BD94-48BB-8970-AB033BD29417}" type="sibTrans" cxnId="{1B768C27-410D-4082-A029-AE7666692F2D}">
      <dgm:prSet/>
      <dgm:spPr/>
      <dgm:t>
        <a:bodyPr/>
        <a:lstStyle/>
        <a:p>
          <a:endParaRPr lang="en-US"/>
        </a:p>
      </dgm:t>
    </dgm:pt>
    <dgm:pt modelId="{E038D118-C270-4275-B57D-936E342ACDEE}" type="pres">
      <dgm:prSet presAssocID="{CB7C174B-678A-4B45-8B5C-FC7B2C5A7BAB}" presName="cycle" presStyleCnt="0">
        <dgm:presLayoutVars>
          <dgm:chMax val="1"/>
          <dgm:dir/>
          <dgm:animLvl val="ctr"/>
          <dgm:resizeHandles val="exact"/>
        </dgm:presLayoutVars>
      </dgm:prSet>
      <dgm:spPr/>
      <dgm:t>
        <a:bodyPr/>
        <a:lstStyle/>
        <a:p>
          <a:endParaRPr lang="en-US"/>
        </a:p>
      </dgm:t>
    </dgm:pt>
    <dgm:pt modelId="{AFE8D446-E4C4-474D-9EC6-B7B1300482B2}" type="pres">
      <dgm:prSet presAssocID="{6E2D7FB0-9CD8-4016-AE37-70AFC446BEE2}" presName="centerShape" presStyleLbl="node0" presStyleIdx="0" presStyleCnt="1"/>
      <dgm:spPr/>
      <dgm:t>
        <a:bodyPr/>
        <a:lstStyle/>
        <a:p>
          <a:endParaRPr lang="en-US"/>
        </a:p>
      </dgm:t>
    </dgm:pt>
    <dgm:pt modelId="{B90D9283-8385-462C-B099-27E1D45E679F}" type="pres">
      <dgm:prSet presAssocID="{ED4D78ED-6E9B-4447-B6EA-B29FD8EF078B}" presName="parTrans" presStyleLbl="bgSibTrans2D1" presStyleIdx="0" presStyleCnt="3"/>
      <dgm:spPr/>
      <dgm:t>
        <a:bodyPr/>
        <a:lstStyle/>
        <a:p>
          <a:endParaRPr lang="en-US"/>
        </a:p>
      </dgm:t>
    </dgm:pt>
    <dgm:pt modelId="{DC6FF09F-8BC4-4A86-A143-538764B5B89D}" type="pres">
      <dgm:prSet presAssocID="{E121A529-1AA2-4A92-BE30-2E86CC4BF383}" presName="node" presStyleLbl="node1" presStyleIdx="0" presStyleCnt="3">
        <dgm:presLayoutVars>
          <dgm:bulletEnabled val="1"/>
        </dgm:presLayoutVars>
      </dgm:prSet>
      <dgm:spPr/>
      <dgm:t>
        <a:bodyPr/>
        <a:lstStyle/>
        <a:p>
          <a:endParaRPr lang="en-US"/>
        </a:p>
      </dgm:t>
    </dgm:pt>
    <dgm:pt modelId="{BAF1C655-E6A7-4972-BF8C-50E4CBE37965}" type="pres">
      <dgm:prSet presAssocID="{B0BB62E4-18B7-4668-8CAE-F47CAAC26F95}" presName="parTrans" presStyleLbl="bgSibTrans2D1" presStyleIdx="1" presStyleCnt="3"/>
      <dgm:spPr/>
      <dgm:t>
        <a:bodyPr/>
        <a:lstStyle/>
        <a:p>
          <a:endParaRPr lang="en-US"/>
        </a:p>
      </dgm:t>
    </dgm:pt>
    <dgm:pt modelId="{59B6EA63-5CE2-4011-B2E2-27073009C83E}" type="pres">
      <dgm:prSet presAssocID="{74E864D0-D2AF-4224-996B-A5CE00761DF8}" presName="node" presStyleLbl="node1" presStyleIdx="1" presStyleCnt="3">
        <dgm:presLayoutVars>
          <dgm:bulletEnabled val="1"/>
        </dgm:presLayoutVars>
      </dgm:prSet>
      <dgm:spPr/>
      <dgm:t>
        <a:bodyPr/>
        <a:lstStyle/>
        <a:p>
          <a:endParaRPr lang="en-US"/>
        </a:p>
      </dgm:t>
    </dgm:pt>
    <dgm:pt modelId="{8C608A25-6ADF-45A7-B6C0-F30F11DF0FB4}" type="pres">
      <dgm:prSet presAssocID="{83D81562-AB10-4E23-BE08-48B05DFF70C8}" presName="parTrans" presStyleLbl="bgSibTrans2D1" presStyleIdx="2" presStyleCnt="3"/>
      <dgm:spPr/>
      <dgm:t>
        <a:bodyPr/>
        <a:lstStyle/>
        <a:p>
          <a:endParaRPr lang="en-US"/>
        </a:p>
      </dgm:t>
    </dgm:pt>
    <dgm:pt modelId="{9CBA1007-8CA9-4664-8108-9D1DCFB11724}" type="pres">
      <dgm:prSet presAssocID="{41234C05-C0EA-4A30-BE49-A32BE07AFB78}" presName="node" presStyleLbl="node1" presStyleIdx="2" presStyleCnt="3">
        <dgm:presLayoutVars>
          <dgm:bulletEnabled val="1"/>
        </dgm:presLayoutVars>
      </dgm:prSet>
      <dgm:spPr/>
      <dgm:t>
        <a:bodyPr/>
        <a:lstStyle/>
        <a:p>
          <a:endParaRPr lang="en-US"/>
        </a:p>
      </dgm:t>
    </dgm:pt>
  </dgm:ptLst>
  <dgm:cxnLst>
    <dgm:cxn modelId="{57E7365E-459B-4762-8155-1A230C92ED60}" srcId="{6E2D7FB0-9CD8-4016-AE37-70AFC446BEE2}" destId="{E121A529-1AA2-4A92-BE30-2E86CC4BF383}" srcOrd="0" destOrd="0" parTransId="{ED4D78ED-6E9B-4447-B6EA-B29FD8EF078B}" sibTransId="{B1B16AB2-2D32-457B-9EF4-B15AAFEFB5B3}"/>
    <dgm:cxn modelId="{298AAB44-F2B0-4CF9-94C4-AE5FA0898DCE}" type="presOf" srcId="{6E2D7FB0-9CD8-4016-AE37-70AFC446BEE2}" destId="{AFE8D446-E4C4-474D-9EC6-B7B1300482B2}" srcOrd="0" destOrd="0" presId="urn:microsoft.com/office/officeart/2005/8/layout/radial4"/>
    <dgm:cxn modelId="{DF8A1CF4-92EC-418B-8EB7-7BCCFB56C8FE}" type="presOf" srcId="{B0BB62E4-18B7-4668-8CAE-F47CAAC26F95}" destId="{BAF1C655-E6A7-4972-BF8C-50E4CBE37965}" srcOrd="0" destOrd="0" presId="urn:microsoft.com/office/officeart/2005/8/layout/radial4"/>
    <dgm:cxn modelId="{6DFF12BC-0BB5-4858-9001-16A9E9A7B254}" srcId="{6E2D7FB0-9CD8-4016-AE37-70AFC446BEE2}" destId="{74E864D0-D2AF-4224-996B-A5CE00761DF8}" srcOrd="1" destOrd="0" parTransId="{B0BB62E4-18B7-4668-8CAE-F47CAAC26F95}" sibTransId="{9D8856C1-1A70-4BCB-8DB2-78A328A8648F}"/>
    <dgm:cxn modelId="{54B84B36-EBF8-40BF-A78A-3164FE0E6318}" type="presOf" srcId="{E121A529-1AA2-4A92-BE30-2E86CC4BF383}" destId="{DC6FF09F-8BC4-4A86-A143-538764B5B89D}" srcOrd="0" destOrd="0" presId="urn:microsoft.com/office/officeart/2005/8/layout/radial4"/>
    <dgm:cxn modelId="{0733950B-5AAD-46BD-8EB0-EFCB2F6385E7}" srcId="{CB7C174B-678A-4B45-8B5C-FC7B2C5A7BAB}" destId="{6E2D7FB0-9CD8-4016-AE37-70AFC446BEE2}" srcOrd="0" destOrd="0" parTransId="{45F3E1F5-0DD1-4D4B-83AA-BB5D101DC22D}" sibTransId="{1292BB55-5EEE-4217-AF00-B2D2BF81C8C7}"/>
    <dgm:cxn modelId="{A9271DF1-3E81-4554-8427-F7DFEB4A16CF}" type="presOf" srcId="{41234C05-C0EA-4A30-BE49-A32BE07AFB78}" destId="{9CBA1007-8CA9-4664-8108-9D1DCFB11724}" srcOrd="0" destOrd="0" presId="urn:microsoft.com/office/officeart/2005/8/layout/radial4"/>
    <dgm:cxn modelId="{617D5378-79CC-4266-ABF5-594B92F1DF94}" type="presOf" srcId="{83D81562-AB10-4E23-BE08-48B05DFF70C8}" destId="{8C608A25-6ADF-45A7-B6C0-F30F11DF0FB4}" srcOrd="0" destOrd="0" presId="urn:microsoft.com/office/officeart/2005/8/layout/radial4"/>
    <dgm:cxn modelId="{1B768C27-410D-4082-A029-AE7666692F2D}" srcId="{6E2D7FB0-9CD8-4016-AE37-70AFC446BEE2}" destId="{41234C05-C0EA-4A30-BE49-A32BE07AFB78}" srcOrd="2" destOrd="0" parTransId="{83D81562-AB10-4E23-BE08-48B05DFF70C8}" sibTransId="{381DED06-BD94-48BB-8970-AB033BD29417}"/>
    <dgm:cxn modelId="{A235B60F-28D2-40D8-A03F-92315A7E76CE}" type="presOf" srcId="{CB7C174B-678A-4B45-8B5C-FC7B2C5A7BAB}" destId="{E038D118-C270-4275-B57D-936E342ACDEE}" srcOrd="0" destOrd="0" presId="urn:microsoft.com/office/officeart/2005/8/layout/radial4"/>
    <dgm:cxn modelId="{4F8FD8D1-9E99-4BDD-A1F9-0714024E306B}" type="presOf" srcId="{74E864D0-D2AF-4224-996B-A5CE00761DF8}" destId="{59B6EA63-5CE2-4011-B2E2-27073009C83E}" srcOrd="0" destOrd="0" presId="urn:microsoft.com/office/officeart/2005/8/layout/radial4"/>
    <dgm:cxn modelId="{5B34B5D8-1D6C-4836-BA8D-95B49E23D315}" type="presOf" srcId="{ED4D78ED-6E9B-4447-B6EA-B29FD8EF078B}" destId="{B90D9283-8385-462C-B099-27E1D45E679F}" srcOrd="0" destOrd="0" presId="urn:microsoft.com/office/officeart/2005/8/layout/radial4"/>
    <dgm:cxn modelId="{BA0945EB-3B4F-4B23-A53C-186A1453EBC6}" type="presParOf" srcId="{E038D118-C270-4275-B57D-936E342ACDEE}" destId="{AFE8D446-E4C4-474D-9EC6-B7B1300482B2}" srcOrd="0" destOrd="0" presId="urn:microsoft.com/office/officeart/2005/8/layout/radial4"/>
    <dgm:cxn modelId="{FF1928DA-5993-46DE-8C94-723EA82B35C7}" type="presParOf" srcId="{E038D118-C270-4275-B57D-936E342ACDEE}" destId="{B90D9283-8385-462C-B099-27E1D45E679F}" srcOrd="1" destOrd="0" presId="urn:microsoft.com/office/officeart/2005/8/layout/radial4"/>
    <dgm:cxn modelId="{AC3E3898-8372-4C14-85D5-AF9574BCE73D}" type="presParOf" srcId="{E038D118-C270-4275-B57D-936E342ACDEE}" destId="{DC6FF09F-8BC4-4A86-A143-538764B5B89D}" srcOrd="2" destOrd="0" presId="urn:microsoft.com/office/officeart/2005/8/layout/radial4"/>
    <dgm:cxn modelId="{361C976B-57C4-4C73-85F1-F35B0760BBA1}" type="presParOf" srcId="{E038D118-C270-4275-B57D-936E342ACDEE}" destId="{BAF1C655-E6A7-4972-BF8C-50E4CBE37965}" srcOrd="3" destOrd="0" presId="urn:microsoft.com/office/officeart/2005/8/layout/radial4"/>
    <dgm:cxn modelId="{54F599B1-881C-432D-8213-B811DE6E6371}" type="presParOf" srcId="{E038D118-C270-4275-B57D-936E342ACDEE}" destId="{59B6EA63-5CE2-4011-B2E2-27073009C83E}" srcOrd="4" destOrd="0" presId="urn:microsoft.com/office/officeart/2005/8/layout/radial4"/>
    <dgm:cxn modelId="{5963351C-B8F2-43FD-810D-BD766EA18B1D}" type="presParOf" srcId="{E038D118-C270-4275-B57D-936E342ACDEE}" destId="{8C608A25-6ADF-45A7-B6C0-F30F11DF0FB4}" srcOrd="5" destOrd="0" presId="urn:microsoft.com/office/officeart/2005/8/layout/radial4"/>
    <dgm:cxn modelId="{DD4EB9BF-08BB-4241-8ACB-E36B61B57EB0}" type="presParOf" srcId="{E038D118-C270-4275-B57D-936E342ACDEE}" destId="{9CBA1007-8CA9-4664-8108-9D1DCFB11724}"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519E746-717F-4C78-8E63-5453AA540F16}" type="doc">
      <dgm:prSet loTypeId="urn:microsoft.com/office/officeart/2008/layout/VerticalCurvedList" loCatId="list" qsTypeId="urn:microsoft.com/office/officeart/2005/8/quickstyle/simple5" qsCatId="simple" csTypeId="urn:microsoft.com/office/officeart/2005/8/colors/colorful4" csCatId="colorful" phldr="1"/>
      <dgm:spPr/>
      <dgm:t>
        <a:bodyPr/>
        <a:lstStyle/>
        <a:p>
          <a:endParaRPr lang="en-US"/>
        </a:p>
      </dgm:t>
    </dgm:pt>
    <dgm:pt modelId="{F5435B90-348F-4626-A0D7-F07566FF305E}">
      <dgm:prSet phldrT="[Text]"/>
      <dgm:spPr/>
      <dgm:t>
        <a:bodyPr/>
        <a:lstStyle/>
        <a:p>
          <a:r>
            <a:rPr lang="en-US" smtClean="0"/>
            <a:t>What did we do?</a:t>
          </a:r>
          <a:endParaRPr lang="en-US"/>
        </a:p>
      </dgm:t>
    </dgm:pt>
    <dgm:pt modelId="{5260B416-10BF-470E-8099-E1F5CBC96FDA}" type="parTrans" cxnId="{3EAB444D-DA49-453F-8099-05B4556A965B}">
      <dgm:prSet/>
      <dgm:spPr/>
      <dgm:t>
        <a:bodyPr/>
        <a:lstStyle/>
        <a:p>
          <a:endParaRPr lang="en-US"/>
        </a:p>
      </dgm:t>
    </dgm:pt>
    <dgm:pt modelId="{0FD543B4-4190-402E-BA86-B0282A9C81D8}" type="sibTrans" cxnId="{3EAB444D-DA49-453F-8099-05B4556A965B}">
      <dgm:prSet/>
      <dgm:spPr/>
      <dgm:t>
        <a:bodyPr/>
        <a:lstStyle/>
        <a:p>
          <a:endParaRPr lang="en-US"/>
        </a:p>
      </dgm:t>
    </dgm:pt>
    <dgm:pt modelId="{14497AE6-320D-4ED7-8419-EE84F8E780A1}">
      <dgm:prSet phldrT="[Text]"/>
      <dgm:spPr/>
      <dgm:t>
        <a:bodyPr/>
        <a:lstStyle/>
        <a:p>
          <a:r>
            <a:rPr lang="en-US" dirty="0" smtClean="0"/>
            <a:t>What did we learn?</a:t>
          </a:r>
          <a:endParaRPr lang="en-US" dirty="0"/>
        </a:p>
      </dgm:t>
    </dgm:pt>
    <dgm:pt modelId="{B7932E7E-887D-4BF8-9BD0-46C55D2208F6}" type="parTrans" cxnId="{45B47E33-2651-4B76-B36F-6957410863BD}">
      <dgm:prSet/>
      <dgm:spPr/>
      <dgm:t>
        <a:bodyPr/>
        <a:lstStyle/>
        <a:p>
          <a:endParaRPr lang="en-US"/>
        </a:p>
      </dgm:t>
    </dgm:pt>
    <dgm:pt modelId="{B411361C-3E53-474A-A281-88F2734C5B9B}" type="sibTrans" cxnId="{45B47E33-2651-4B76-B36F-6957410863BD}">
      <dgm:prSet/>
      <dgm:spPr/>
      <dgm:t>
        <a:bodyPr/>
        <a:lstStyle/>
        <a:p>
          <a:endParaRPr lang="en-US"/>
        </a:p>
      </dgm:t>
    </dgm:pt>
    <dgm:pt modelId="{CAFB2C64-FF8A-4265-A82C-99235B7EFD3F}">
      <dgm:prSet phldrT="[Text]" custT="1"/>
      <dgm:spPr/>
      <dgm:t>
        <a:bodyPr/>
        <a:lstStyle/>
        <a:p>
          <a:r>
            <a:rPr lang="en-US" sz="4400" b="1" dirty="0" smtClean="0"/>
            <a:t>What now?</a:t>
          </a:r>
          <a:endParaRPr lang="en-US" sz="4400" b="1" dirty="0"/>
        </a:p>
      </dgm:t>
    </dgm:pt>
    <dgm:pt modelId="{1366B2CC-1EE8-46A0-AF38-B27113F2CA00}" type="parTrans" cxnId="{AAD8E309-80B1-48B0-A77A-808917EBBA5A}">
      <dgm:prSet/>
      <dgm:spPr/>
      <dgm:t>
        <a:bodyPr/>
        <a:lstStyle/>
        <a:p>
          <a:endParaRPr lang="en-US"/>
        </a:p>
      </dgm:t>
    </dgm:pt>
    <dgm:pt modelId="{4A37F789-5D2A-4839-84BB-50E4AA4F0E64}" type="sibTrans" cxnId="{AAD8E309-80B1-48B0-A77A-808917EBBA5A}">
      <dgm:prSet/>
      <dgm:spPr/>
      <dgm:t>
        <a:bodyPr/>
        <a:lstStyle/>
        <a:p>
          <a:endParaRPr lang="en-US"/>
        </a:p>
      </dgm:t>
    </dgm:pt>
    <dgm:pt modelId="{612EDBDF-AC6A-4EB8-9D45-6B541904523A}" type="pres">
      <dgm:prSet presAssocID="{4519E746-717F-4C78-8E63-5453AA540F16}" presName="Name0" presStyleCnt="0">
        <dgm:presLayoutVars>
          <dgm:chMax val="7"/>
          <dgm:chPref val="7"/>
          <dgm:dir/>
        </dgm:presLayoutVars>
      </dgm:prSet>
      <dgm:spPr/>
      <dgm:t>
        <a:bodyPr/>
        <a:lstStyle/>
        <a:p>
          <a:endParaRPr lang="en-US"/>
        </a:p>
      </dgm:t>
    </dgm:pt>
    <dgm:pt modelId="{0EEC8C12-C556-49A2-86A5-C7FF30DD50D6}" type="pres">
      <dgm:prSet presAssocID="{4519E746-717F-4C78-8E63-5453AA540F16}" presName="Name1" presStyleCnt="0"/>
      <dgm:spPr/>
    </dgm:pt>
    <dgm:pt modelId="{6F8E6F07-E7F1-433B-AF5E-0D911104A4C8}" type="pres">
      <dgm:prSet presAssocID="{4519E746-717F-4C78-8E63-5453AA540F16}" presName="cycle" presStyleCnt="0"/>
      <dgm:spPr/>
    </dgm:pt>
    <dgm:pt modelId="{7CA2E8C0-5423-4BEF-824C-BBF0AB9ADC82}" type="pres">
      <dgm:prSet presAssocID="{4519E746-717F-4C78-8E63-5453AA540F16}" presName="srcNode" presStyleLbl="node1" presStyleIdx="0" presStyleCnt="3"/>
      <dgm:spPr/>
    </dgm:pt>
    <dgm:pt modelId="{35FA33A8-F31F-4BC3-9B65-75EDBA783359}" type="pres">
      <dgm:prSet presAssocID="{4519E746-717F-4C78-8E63-5453AA540F16}" presName="conn" presStyleLbl="parChTrans1D2" presStyleIdx="0" presStyleCnt="1"/>
      <dgm:spPr/>
      <dgm:t>
        <a:bodyPr/>
        <a:lstStyle/>
        <a:p>
          <a:endParaRPr lang="en-US"/>
        </a:p>
      </dgm:t>
    </dgm:pt>
    <dgm:pt modelId="{457F73E1-B296-4286-9B08-FB7C51204D68}" type="pres">
      <dgm:prSet presAssocID="{4519E746-717F-4C78-8E63-5453AA540F16}" presName="extraNode" presStyleLbl="node1" presStyleIdx="0" presStyleCnt="3"/>
      <dgm:spPr/>
    </dgm:pt>
    <dgm:pt modelId="{E80A9FDE-588E-407C-AD8B-81BC53D56BE1}" type="pres">
      <dgm:prSet presAssocID="{4519E746-717F-4C78-8E63-5453AA540F16}" presName="dstNode" presStyleLbl="node1" presStyleIdx="0" presStyleCnt="3"/>
      <dgm:spPr/>
    </dgm:pt>
    <dgm:pt modelId="{FBAFA7D9-A9EC-47DA-8E14-5BB75D62526A}" type="pres">
      <dgm:prSet presAssocID="{F5435B90-348F-4626-A0D7-F07566FF305E}" presName="text_1" presStyleLbl="node1" presStyleIdx="0" presStyleCnt="3">
        <dgm:presLayoutVars>
          <dgm:bulletEnabled val="1"/>
        </dgm:presLayoutVars>
      </dgm:prSet>
      <dgm:spPr/>
      <dgm:t>
        <a:bodyPr/>
        <a:lstStyle/>
        <a:p>
          <a:endParaRPr lang="en-US"/>
        </a:p>
      </dgm:t>
    </dgm:pt>
    <dgm:pt modelId="{DE045611-E170-43F9-8D47-8D05747B54F7}" type="pres">
      <dgm:prSet presAssocID="{F5435B90-348F-4626-A0D7-F07566FF305E}" presName="accent_1" presStyleCnt="0"/>
      <dgm:spPr/>
    </dgm:pt>
    <dgm:pt modelId="{33BCCF7D-BAF3-4107-95CB-779CA62FC0DA}" type="pres">
      <dgm:prSet presAssocID="{F5435B90-348F-4626-A0D7-F07566FF305E}" presName="accentRepeatNode" presStyleLbl="solidFgAcc1" presStyleIdx="0" presStyleCnt="3" custAng="5999683" custFlipVert="1" custFlipHor="1"/>
      <dgm:spPr>
        <a:blipFill dpi="0" rotWithShape="1">
          <a:blip xmlns:r="http://schemas.openxmlformats.org/officeDocument/2006/relationships" r:embed="rId1"/>
          <a:srcRect/>
          <a:stretch>
            <a:fillRect/>
          </a:stretch>
        </a:blipFill>
      </dgm:spPr>
      <dgm:t>
        <a:bodyPr/>
        <a:lstStyle/>
        <a:p>
          <a:endParaRPr lang="en-US"/>
        </a:p>
      </dgm:t>
    </dgm:pt>
    <dgm:pt modelId="{CB2E9D83-2431-4D54-9397-0AE8150E7FE4}" type="pres">
      <dgm:prSet presAssocID="{14497AE6-320D-4ED7-8419-EE84F8E780A1}" presName="text_2" presStyleLbl="node1" presStyleIdx="1" presStyleCnt="3">
        <dgm:presLayoutVars>
          <dgm:bulletEnabled val="1"/>
        </dgm:presLayoutVars>
      </dgm:prSet>
      <dgm:spPr/>
      <dgm:t>
        <a:bodyPr/>
        <a:lstStyle/>
        <a:p>
          <a:endParaRPr lang="en-US"/>
        </a:p>
      </dgm:t>
    </dgm:pt>
    <dgm:pt modelId="{1D3C7938-AC0D-4C2E-BA28-11920590F9CD}" type="pres">
      <dgm:prSet presAssocID="{14497AE6-320D-4ED7-8419-EE84F8E780A1}" presName="accent_2" presStyleCnt="0"/>
      <dgm:spPr/>
    </dgm:pt>
    <dgm:pt modelId="{075D6BC6-50F3-42B3-9403-B7B8828FC7BA}" type="pres">
      <dgm:prSet presAssocID="{14497AE6-320D-4ED7-8419-EE84F8E780A1}" presName="accentRepeatNode" presStyleLbl="solidFgAcc1" presStyleIdx="1" presStyleCnt="3" custAng="4204756"/>
      <dgm:spPr>
        <a:blipFill dpi="0" rotWithShape="1">
          <a:blip xmlns:r="http://schemas.openxmlformats.org/officeDocument/2006/relationships" r:embed="rId1"/>
          <a:srcRect/>
          <a:stretch>
            <a:fillRect/>
          </a:stretch>
        </a:blipFill>
      </dgm:spPr>
      <dgm:t>
        <a:bodyPr/>
        <a:lstStyle/>
        <a:p>
          <a:endParaRPr lang="en-US"/>
        </a:p>
      </dgm:t>
    </dgm:pt>
    <dgm:pt modelId="{964D91AD-F26B-47ED-98AD-870C32D14BE9}" type="pres">
      <dgm:prSet presAssocID="{CAFB2C64-FF8A-4265-A82C-99235B7EFD3F}" presName="text_3" presStyleLbl="node1" presStyleIdx="2" presStyleCnt="3">
        <dgm:presLayoutVars>
          <dgm:bulletEnabled val="1"/>
        </dgm:presLayoutVars>
      </dgm:prSet>
      <dgm:spPr/>
      <dgm:t>
        <a:bodyPr/>
        <a:lstStyle/>
        <a:p>
          <a:endParaRPr lang="en-US"/>
        </a:p>
      </dgm:t>
    </dgm:pt>
    <dgm:pt modelId="{B6302107-6721-4C7E-B36A-520F2D2FB7F1}" type="pres">
      <dgm:prSet presAssocID="{CAFB2C64-FF8A-4265-A82C-99235B7EFD3F}" presName="accent_3" presStyleCnt="0"/>
      <dgm:spPr/>
    </dgm:pt>
    <dgm:pt modelId="{586AB616-65AA-41CC-8E2D-BE640A7EC791}" type="pres">
      <dgm:prSet presAssocID="{CAFB2C64-FF8A-4265-A82C-99235B7EFD3F}" presName="accentRepeatNode" presStyleLbl="solidFgAcc1" presStyleIdx="2" presStyleCnt="3" custAng="8263359"/>
      <dgm:spPr>
        <a:blipFill dpi="0" rotWithShape="1">
          <a:blip xmlns:r="http://schemas.openxmlformats.org/officeDocument/2006/relationships" r:embed="rId1"/>
          <a:srcRect/>
          <a:stretch>
            <a:fillRect/>
          </a:stretch>
        </a:blipFill>
      </dgm:spPr>
    </dgm:pt>
  </dgm:ptLst>
  <dgm:cxnLst>
    <dgm:cxn modelId="{3EAB444D-DA49-453F-8099-05B4556A965B}" srcId="{4519E746-717F-4C78-8E63-5453AA540F16}" destId="{F5435B90-348F-4626-A0D7-F07566FF305E}" srcOrd="0" destOrd="0" parTransId="{5260B416-10BF-470E-8099-E1F5CBC96FDA}" sibTransId="{0FD543B4-4190-402E-BA86-B0282A9C81D8}"/>
    <dgm:cxn modelId="{AAD8E309-80B1-48B0-A77A-808917EBBA5A}" srcId="{4519E746-717F-4C78-8E63-5453AA540F16}" destId="{CAFB2C64-FF8A-4265-A82C-99235B7EFD3F}" srcOrd="2" destOrd="0" parTransId="{1366B2CC-1EE8-46A0-AF38-B27113F2CA00}" sibTransId="{4A37F789-5D2A-4839-84BB-50E4AA4F0E64}"/>
    <dgm:cxn modelId="{45B47E33-2651-4B76-B36F-6957410863BD}" srcId="{4519E746-717F-4C78-8E63-5453AA540F16}" destId="{14497AE6-320D-4ED7-8419-EE84F8E780A1}" srcOrd="1" destOrd="0" parTransId="{B7932E7E-887D-4BF8-9BD0-46C55D2208F6}" sibTransId="{B411361C-3E53-474A-A281-88F2734C5B9B}"/>
    <dgm:cxn modelId="{0EB18BA6-0B9D-4143-8FF0-BB3976441367}" type="presOf" srcId="{14497AE6-320D-4ED7-8419-EE84F8E780A1}" destId="{CB2E9D83-2431-4D54-9397-0AE8150E7FE4}" srcOrd="0" destOrd="0" presId="urn:microsoft.com/office/officeart/2008/layout/VerticalCurvedList"/>
    <dgm:cxn modelId="{7EBFCFC5-B50B-4EB7-8D7C-D4E50938A13D}" type="presOf" srcId="{CAFB2C64-FF8A-4265-A82C-99235B7EFD3F}" destId="{964D91AD-F26B-47ED-98AD-870C32D14BE9}" srcOrd="0" destOrd="0" presId="urn:microsoft.com/office/officeart/2008/layout/VerticalCurvedList"/>
    <dgm:cxn modelId="{51DBF05D-8E22-4919-80E8-8FBD4F3D9E97}" type="presOf" srcId="{F5435B90-348F-4626-A0D7-F07566FF305E}" destId="{FBAFA7D9-A9EC-47DA-8E14-5BB75D62526A}" srcOrd="0" destOrd="0" presId="urn:microsoft.com/office/officeart/2008/layout/VerticalCurvedList"/>
    <dgm:cxn modelId="{C23C357B-F0F9-49AC-9F02-B1763D76D12A}" type="presOf" srcId="{4519E746-717F-4C78-8E63-5453AA540F16}" destId="{612EDBDF-AC6A-4EB8-9D45-6B541904523A}" srcOrd="0" destOrd="0" presId="urn:microsoft.com/office/officeart/2008/layout/VerticalCurvedList"/>
    <dgm:cxn modelId="{88908834-E73C-4885-82F3-136491DF8F6A}" type="presOf" srcId="{0FD543B4-4190-402E-BA86-B0282A9C81D8}" destId="{35FA33A8-F31F-4BC3-9B65-75EDBA783359}" srcOrd="0" destOrd="0" presId="urn:microsoft.com/office/officeart/2008/layout/VerticalCurvedList"/>
    <dgm:cxn modelId="{E6C4A5C0-89C2-48D5-968F-4785CD47940A}" type="presParOf" srcId="{612EDBDF-AC6A-4EB8-9D45-6B541904523A}" destId="{0EEC8C12-C556-49A2-86A5-C7FF30DD50D6}" srcOrd="0" destOrd="0" presId="urn:microsoft.com/office/officeart/2008/layout/VerticalCurvedList"/>
    <dgm:cxn modelId="{A3FBFDEF-A7E1-422B-AA72-206059B4D644}" type="presParOf" srcId="{0EEC8C12-C556-49A2-86A5-C7FF30DD50D6}" destId="{6F8E6F07-E7F1-433B-AF5E-0D911104A4C8}" srcOrd="0" destOrd="0" presId="urn:microsoft.com/office/officeart/2008/layout/VerticalCurvedList"/>
    <dgm:cxn modelId="{05FF129F-14AA-40B7-BDE9-87B84AE521C6}" type="presParOf" srcId="{6F8E6F07-E7F1-433B-AF5E-0D911104A4C8}" destId="{7CA2E8C0-5423-4BEF-824C-BBF0AB9ADC82}" srcOrd="0" destOrd="0" presId="urn:microsoft.com/office/officeart/2008/layout/VerticalCurvedList"/>
    <dgm:cxn modelId="{829C969C-1F6B-402F-BB89-BCF0F2EDD9BB}" type="presParOf" srcId="{6F8E6F07-E7F1-433B-AF5E-0D911104A4C8}" destId="{35FA33A8-F31F-4BC3-9B65-75EDBA783359}" srcOrd="1" destOrd="0" presId="urn:microsoft.com/office/officeart/2008/layout/VerticalCurvedList"/>
    <dgm:cxn modelId="{D3AC40E7-3AD8-4A16-A655-89FB21573D82}" type="presParOf" srcId="{6F8E6F07-E7F1-433B-AF5E-0D911104A4C8}" destId="{457F73E1-B296-4286-9B08-FB7C51204D68}" srcOrd="2" destOrd="0" presId="urn:microsoft.com/office/officeart/2008/layout/VerticalCurvedList"/>
    <dgm:cxn modelId="{2A12A1F8-092B-4E5E-AD54-6A5FB3B5FCAF}" type="presParOf" srcId="{6F8E6F07-E7F1-433B-AF5E-0D911104A4C8}" destId="{E80A9FDE-588E-407C-AD8B-81BC53D56BE1}" srcOrd="3" destOrd="0" presId="urn:microsoft.com/office/officeart/2008/layout/VerticalCurvedList"/>
    <dgm:cxn modelId="{AB63A6F9-CD36-4129-A261-A7FA83CA4B1B}" type="presParOf" srcId="{0EEC8C12-C556-49A2-86A5-C7FF30DD50D6}" destId="{FBAFA7D9-A9EC-47DA-8E14-5BB75D62526A}" srcOrd="1" destOrd="0" presId="urn:microsoft.com/office/officeart/2008/layout/VerticalCurvedList"/>
    <dgm:cxn modelId="{F42573E3-DDE9-44CD-9E66-01C0CDE3D58E}" type="presParOf" srcId="{0EEC8C12-C556-49A2-86A5-C7FF30DD50D6}" destId="{DE045611-E170-43F9-8D47-8D05747B54F7}" srcOrd="2" destOrd="0" presId="urn:microsoft.com/office/officeart/2008/layout/VerticalCurvedList"/>
    <dgm:cxn modelId="{4B1E2F19-FFA1-433A-9999-EABC71E4EE16}" type="presParOf" srcId="{DE045611-E170-43F9-8D47-8D05747B54F7}" destId="{33BCCF7D-BAF3-4107-95CB-779CA62FC0DA}" srcOrd="0" destOrd="0" presId="urn:microsoft.com/office/officeart/2008/layout/VerticalCurvedList"/>
    <dgm:cxn modelId="{D71EB2AB-9FAD-472A-A2C3-E75B5583BFDE}" type="presParOf" srcId="{0EEC8C12-C556-49A2-86A5-C7FF30DD50D6}" destId="{CB2E9D83-2431-4D54-9397-0AE8150E7FE4}" srcOrd="3" destOrd="0" presId="urn:microsoft.com/office/officeart/2008/layout/VerticalCurvedList"/>
    <dgm:cxn modelId="{E705B79D-43B0-4081-A360-1C042789BF5C}" type="presParOf" srcId="{0EEC8C12-C556-49A2-86A5-C7FF30DD50D6}" destId="{1D3C7938-AC0D-4C2E-BA28-11920590F9CD}" srcOrd="4" destOrd="0" presId="urn:microsoft.com/office/officeart/2008/layout/VerticalCurvedList"/>
    <dgm:cxn modelId="{86AC82AE-3E40-475F-8999-2229D06E3707}" type="presParOf" srcId="{1D3C7938-AC0D-4C2E-BA28-11920590F9CD}" destId="{075D6BC6-50F3-42B3-9403-B7B8828FC7BA}" srcOrd="0" destOrd="0" presId="urn:microsoft.com/office/officeart/2008/layout/VerticalCurvedList"/>
    <dgm:cxn modelId="{CEFB11D8-F310-46D0-832C-0729F1BC3946}" type="presParOf" srcId="{0EEC8C12-C556-49A2-86A5-C7FF30DD50D6}" destId="{964D91AD-F26B-47ED-98AD-870C32D14BE9}" srcOrd="5" destOrd="0" presId="urn:microsoft.com/office/officeart/2008/layout/VerticalCurvedList"/>
    <dgm:cxn modelId="{BDA9AEB2-29E1-461F-9323-13FBF94AEDF5}" type="presParOf" srcId="{0EEC8C12-C556-49A2-86A5-C7FF30DD50D6}" destId="{B6302107-6721-4C7E-B36A-520F2D2FB7F1}" srcOrd="6" destOrd="0" presId="urn:microsoft.com/office/officeart/2008/layout/VerticalCurvedList"/>
    <dgm:cxn modelId="{4E19FFAB-78AD-4D3D-9CD9-B199A1772203}" type="presParOf" srcId="{B6302107-6721-4C7E-B36A-520F2D2FB7F1}" destId="{586AB616-65AA-41CC-8E2D-BE640A7EC79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AFE58E1-DE7E-4C4B-8109-170A6EBF61E9}" type="doc">
      <dgm:prSet loTypeId="urn:microsoft.com/office/officeart/2011/layout/HexagonRadial" loCatId="cycle" qsTypeId="urn:microsoft.com/office/officeart/2005/8/quickstyle/simple5" qsCatId="simple" csTypeId="urn:microsoft.com/office/officeart/2005/8/colors/colorful4" csCatId="colorful" phldr="1"/>
      <dgm:spPr/>
      <dgm:t>
        <a:bodyPr/>
        <a:lstStyle/>
        <a:p>
          <a:endParaRPr lang="en-US"/>
        </a:p>
      </dgm:t>
    </dgm:pt>
    <dgm:pt modelId="{84296B1F-5815-454E-AB10-6682F9142285}">
      <dgm:prSet phldrT="[Text]" custT="1"/>
      <dgm:spPr/>
      <dgm:t>
        <a:bodyPr lIns="0" tIns="0" rIns="0" bIns="0"/>
        <a:lstStyle/>
        <a:p>
          <a:r>
            <a:rPr lang="en-US" sz="2000" b="1" smtClean="0"/>
            <a:t>ENHANCED SUPPORT</a:t>
          </a:r>
          <a:endParaRPr lang="en-US" sz="2000" b="1"/>
        </a:p>
      </dgm:t>
    </dgm:pt>
    <dgm:pt modelId="{3086C650-90C0-4092-98B2-280E5BF5E34D}" type="parTrans" cxnId="{F3C51687-7F0B-4BD1-B7DA-00F01F00AA20}">
      <dgm:prSet/>
      <dgm:spPr/>
      <dgm:t>
        <a:bodyPr/>
        <a:lstStyle/>
        <a:p>
          <a:endParaRPr lang="en-US"/>
        </a:p>
      </dgm:t>
    </dgm:pt>
    <dgm:pt modelId="{3ED04D24-B739-42BE-A5FB-399017AC65EB}" type="sibTrans" cxnId="{F3C51687-7F0B-4BD1-B7DA-00F01F00AA20}">
      <dgm:prSet/>
      <dgm:spPr/>
      <dgm:t>
        <a:bodyPr/>
        <a:lstStyle/>
        <a:p>
          <a:endParaRPr lang="en-US"/>
        </a:p>
      </dgm:t>
    </dgm:pt>
    <dgm:pt modelId="{F16E3C22-C6B6-4627-867B-2007B9EA36E6}">
      <dgm:prSet phldrT="[Text]" custT="1"/>
      <dgm:spPr/>
      <dgm:t>
        <a:bodyPr/>
        <a:lstStyle/>
        <a:p>
          <a:endParaRPr lang="en-US" sz="1800" b="1"/>
        </a:p>
      </dgm:t>
    </dgm:pt>
    <dgm:pt modelId="{345987E4-5321-45A1-BECD-D9BC8FDDD353}" type="parTrans" cxnId="{2C09D2E1-F278-4282-95F9-F7A528A5FB6A}">
      <dgm:prSet/>
      <dgm:spPr/>
      <dgm:t>
        <a:bodyPr/>
        <a:lstStyle/>
        <a:p>
          <a:endParaRPr lang="en-US"/>
        </a:p>
      </dgm:t>
    </dgm:pt>
    <dgm:pt modelId="{122A5612-720D-4359-B12B-EE10432F40DC}" type="sibTrans" cxnId="{2C09D2E1-F278-4282-95F9-F7A528A5FB6A}">
      <dgm:prSet/>
      <dgm:spPr/>
      <dgm:t>
        <a:bodyPr/>
        <a:lstStyle/>
        <a:p>
          <a:endParaRPr lang="en-US"/>
        </a:p>
      </dgm:t>
    </dgm:pt>
    <dgm:pt modelId="{09CAF96C-F637-4817-B82F-CB182A6C441E}">
      <dgm:prSet phldrT="[Text]" custT="1"/>
      <dgm:spPr/>
      <dgm:t>
        <a:bodyPr lIns="0" tIns="0" rIns="0" bIns="0"/>
        <a:lstStyle/>
        <a:p>
          <a:r>
            <a:rPr lang="en-US" sz="1800" b="1" smtClean="0"/>
            <a:t>Flexible Funding</a:t>
          </a:r>
          <a:endParaRPr lang="en-US" sz="1800" b="1"/>
        </a:p>
      </dgm:t>
    </dgm:pt>
    <dgm:pt modelId="{A96E7BC2-009B-4BC4-92A4-47CFA0D446AF}" type="parTrans" cxnId="{D4F2C999-DFC2-4976-AAE8-433FF0CE7448}">
      <dgm:prSet/>
      <dgm:spPr/>
      <dgm:t>
        <a:bodyPr/>
        <a:lstStyle/>
        <a:p>
          <a:endParaRPr lang="en-US"/>
        </a:p>
      </dgm:t>
    </dgm:pt>
    <dgm:pt modelId="{566E8848-73F6-431A-A7B6-3716886C2A24}" type="sibTrans" cxnId="{D4F2C999-DFC2-4976-AAE8-433FF0CE7448}">
      <dgm:prSet/>
      <dgm:spPr/>
      <dgm:t>
        <a:bodyPr/>
        <a:lstStyle/>
        <a:p>
          <a:endParaRPr lang="en-US"/>
        </a:p>
      </dgm:t>
    </dgm:pt>
    <dgm:pt modelId="{7DC5C3B6-2D4F-45EC-814A-165C3F719515}">
      <dgm:prSet phldrT="[Text]" custT="1"/>
      <dgm:spPr/>
      <dgm:t>
        <a:bodyPr lIns="0" tIns="0" rIns="0" bIns="0"/>
        <a:lstStyle/>
        <a:p>
          <a:r>
            <a:rPr lang="en-US" sz="1800" b="1" smtClean="0"/>
            <a:t>Funded Positions</a:t>
          </a:r>
          <a:endParaRPr lang="en-US" sz="1800" b="1"/>
        </a:p>
      </dgm:t>
    </dgm:pt>
    <dgm:pt modelId="{2D251EEB-D07C-4E70-8BF4-6FE28F2FEF31}" type="parTrans" cxnId="{16A4DE97-649C-41A6-8175-8C257AE9DF41}">
      <dgm:prSet/>
      <dgm:spPr/>
      <dgm:t>
        <a:bodyPr/>
        <a:lstStyle/>
        <a:p>
          <a:endParaRPr lang="en-US"/>
        </a:p>
      </dgm:t>
    </dgm:pt>
    <dgm:pt modelId="{B84DF558-8529-4D4E-A728-ED29F575B02F}" type="sibTrans" cxnId="{16A4DE97-649C-41A6-8175-8C257AE9DF41}">
      <dgm:prSet/>
      <dgm:spPr/>
      <dgm:t>
        <a:bodyPr/>
        <a:lstStyle/>
        <a:p>
          <a:endParaRPr lang="en-US"/>
        </a:p>
      </dgm:t>
    </dgm:pt>
    <dgm:pt modelId="{3D00B754-401A-4453-8B96-CE1DEB8790A6}">
      <dgm:prSet phldrT="[Text]" custT="1"/>
      <dgm:spPr/>
      <dgm:t>
        <a:bodyPr lIns="0" tIns="0" rIns="0" bIns="0" anchor="ctr" anchorCtr="1"/>
        <a:lstStyle/>
        <a:p>
          <a:endParaRPr lang="en-US" sz="1800" b="1"/>
        </a:p>
      </dgm:t>
    </dgm:pt>
    <dgm:pt modelId="{4B8E3AB1-2459-48B8-9947-B0BEA9A82D9F}" type="parTrans" cxnId="{1CAA273E-0081-404C-BADC-7A034DF5F5EF}">
      <dgm:prSet/>
      <dgm:spPr/>
      <dgm:t>
        <a:bodyPr/>
        <a:lstStyle/>
        <a:p>
          <a:endParaRPr lang="en-US"/>
        </a:p>
      </dgm:t>
    </dgm:pt>
    <dgm:pt modelId="{E51C78B1-C14B-487E-8220-B1C0DB3CCA86}" type="sibTrans" cxnId="{1CAA273E-0081-404C-BADC-7A034DF5F5EF}">
      <dgm:prSet/>
      <dgm:spPr/>
      <dgm:t>
        <a:bodyPr/>
        <a:lstStyle/>
        <a:p>
          <a:endParaRPr lang="en-US"/>
        </a:p>
      </dgm:t>
    </dgm:pt>
    <dgm:pt modelId="{9025C0D0-47B8-460C-9C8B-0259D7C4801D}">
      <dgm:prSet phldrT="[Text]" custT="1"/>
      <dgm:spPr/>
      <dgm:t>
        <a:bodyPr/>
        <a:lstStyle/>
        <a:p>
          <a:r>
            <a:rPr lang="en-US" sz="1800" b="1" smtClean="0"/>
            <a:t>Provide Training</a:t>
          </a:r>
          <a:endParaRPr lang="en-US" sz="1800" b="1"/>
        </a:p>
      </dgm:t>
    </dgm:pt>
    <dgm:pt modelId="{31F56BEF-AB60-4D94-88C5-54D136368282}" type="parTrans" cxnId="{FBF5FE7D-CB93-4568-9AD0-F6CCFE8E65A4}">
      <dgm:prSet/>
      <dgm:spPr/>
      <dgm:t>
        <a:bodyPr/>
        <a:lstStyle/>
        <a:p>
          <a:endParaRPr lang="en-US"/>
        </a:p>
      </dgm:t>
    </dgm:pt>
    <dgm:pt modelId="{CD9667FE-1223-42EB-BEE6-7D429BC9B144}" type="sibTrans" cxnId="{FBF5FE7D-CB93-4568-9AD0-F6CCFE8E65A4}">
      <dgm:prSet/>
      <dgm:spPr/>
      <dgm:t>
        <a:bodyPr/>
        <a:lstStyle/>
        <a:p>
          <a:endParaRPr lang="en-US"/>
        </a:p>
      </dgm:t>
    </dgm:pt>
    <dgm:pt modelId="{EDCDA48A-6D8F-4172-A4AB-F507399D97BB}">
      <dgm:prSet phldrT="[Text]" custT="1"/>
      <dgm:spPr/>
      <dgm:t>
        <a:bodyPr/>
        <a:lstStyle/>
        <a:p>
          <a:r>
            <a:rPr lang="en-US" sz="1800" b="1" smtClean="0"/>
            <a:t>Integrated Approach</a:t>
          </a:r>
          <a:endParaRPr lang="en-US" sz="1800" b="1"/>
        </a:p>
      </dgm:t>
    </dgm:pt>
    <dgm:pt modelId="{1C50A755-FAB3-4EDB-8367-4DD9E283577E}" type="parTrans" cxnId="{24182B34-2002-4AAE-85BC-890D83FCA125}">
      <dgm:prSet/>
      <dgm:spPr/>
      <dgm:t>
        <a:bodyPr/>
        <a:lstStyle/>
        <a:p>
          <a:endParaRPr lang="en-US"/>
        </a:p>
      </dgm:t>
    </dgm:pt>
    <dgm:pt modelId="{C7AA53AE-B868-4582-9BAA-F170CB4A5F93}" type="sibTrans" cxnId="{24182B34-2002-4AAE-85BC-890D83FCA125}">
      <dgm:prSet/>
      <dgm:spPr/>
      <dgm:t>
        <a:bodyPr/>
        <a:lstStyle/>
        <a:p>
          <a:endParaRPr lang="en-US"/>
        </a:p>
      </dgm:t>
    </dgm:pt>
    <dgm:pt modelId="{1B7F1CC0-7BCE-4C14-8CBC-BBD2DD1CE8F8}">
      <dgm:prSet custT="1"/>
      <dgm:spPr/>
      <dgm:t>
        <a:bodyPr/>
        <a:lstStyle/>
        <a:p>
          <a:endParaRPr lang="en-US" sz="1800" b="1" smtClean="0"/>
        </a:p>
      </dgm:t>
    </dgm:pt>
    <dgm:pt modelId="{F29EE76A-CFD5-4005-A126-C5BA49D76D7B}" type="parTrans" cxnId="{960D25E7-A559-4F9C-8574-2D1590AC55C9}">
      <dgm:prSet/>
      <dgm:spPr/>
      <dgm:t>
        <a:bodyPr/>
        <a:lstStyle/>
        <a:p>
          <a:endParaRPr lang="en-US"/>
        </a:p>
      </dgm:t>
    </dgm:pt>
    <dgm:pt modelId="{7B649666-DAE2-454A-B100-5C79FA7F5F3A}" type="sibTrans" cxnId="{960D25E7-A559-4F9C-8574-2D1590AC55C9}">
      <dgm:prSet/>
      <dgm:spPr/>
      <dgm:t>
        <a:bodyPr/>
        <a:lstStyle/>
        <a:p>
          <a:endParaRPr lang="en-US"/>
        </a:p>
      </dgm:t>
    </dgm:pt>
    <dgm:pt modelId="{71A35FB4-C2E3-48EF-9F87-860DD82FD540}" type="pres">
      <dgm:prSet presAssocID="{0AFE58E1-DE7E-4C4B-8109-170A6EBF61E9}" presName="Name0" presStyleCnt="0">
        <dgm:presLayoutVars>
          <dgm:chMax val="1"/>
          <dgm:chPref val="1"/>
          <dgm:dir/>
          <dgm:animOne val="branch"/>
          <dgm:animLvl val="lvl"/>
        </dgm:presLayoutVars>
      </dgm:prSet>
      <dgm:spPr/>
      <dgm:t>
        <a:bodyPr/>
        <a:lstStyle/>
        <a:p>
          <a:endParaRPr lang="en-US"/>
        </a:p>
      </dgm:t>
    </dgm:pt>
    <dgm:pt modelId="{0F06DF19-CBC3-4B77-B785-6E504F84AF47}" type="pres">
      <dgm:prSet presAssocID="{84296B1F-5815-454E-AB10-6682F9142285}" presName="Parent" presStyleLbl="node0" presStyleIdx="0" presStyleCnt="1">
        <dgm:presLayoutVars>
          <dgm:chMax val="6"/>
          <dgm:chPref val="6"/>
        </dgm:presLayoutVars>
      </dgm:prSet>
      <dgm:spPr/>
      <dgm:t>
        <a:bodyPr/>
        <a:lstStyle/>
        <a:p>
          <a:endParaRPr lang="en-US"/>
        </a:p>
      </dgm:t>
    </dgm:pt>
    <dgm:pt modelId="{04D97551-A4DE-45DE-9EE2-A5F318A2C021}" type="pres">
      <dgm:prSet presAssocID="{F16E3C22-C6B6-4627-867B-2007B9EA36E6}" presName="Accent1" presStyleCnt="0"/>
      <dgm:spPr/>
    </dgm:pt>
    <dgm:pt modelId="{3FD79AB8-64AE-465A-AD41-4D6E2121056D}" type="pres">
      <dgm:prSet presAssocID="{F16E3C22-C6B6-4627-867B-2007B9EA36E6}" presName="Accent" presStyleLbl="bgShp" presStyleIdx="0" presStyleCnt="6"/>
      <dgm:spPr/>
    </dgm:pt>
    <dgm:pt modelId="{D6D99259-C3F2-41CF-B082-72FCD82753F9}" type="pres">
      <dgm:prSet presAssocID="{F16E3C22-C6B6-4627-867B-2007B9EA36E6}" presName="Child1" presStyleLbl="node1" presStyleIdx="0" presStyleCnt="6">
        <dgm:presLayoutVars>
          <dgm:chMax val="0"/>
          <dgm:chPref val="0"/>
          <dgm:bulletEnabled val="1"/>
        </dgm:presLayoutVars>
      </dgm:prSet>
      <dgm:spPr/>
      <dgm:t>
        <a:bodyPr/>
        <a:lstStyle/>
        <a:p>
          <a:endParaRPr lang="en-US"/>
        </a:p>
      </dgm:t>
    </dgm:pt>
    <dgm:pt modelId="{B4BA3132-1F43-4A48-8133-7F5A4903D3CA}" type="pres">
      <dgm:prSet presAssocID="{09CAF96C-F637-4817-B82F-CB182A6C441E}" presName="Accent2" presStyleCnt="0"/>
      <dgm:spPr/>
    </dgm:pt>
    <dgm:pt modelId="{86F060A5-C9A8-4B3B-876F-85679744DDD0}" type="pres">
      <dgm:prSet presAssocID="{09CAF96C-F637-4817-B82F-CB182A6C441E}" presName="Accent" presStyleLbl="bgShp" presStyleIdx="1" presStyleCnt="6"/>
      <dgm:spPr/>
    </dgm:pt>
    <dgm:pt modelId="{F64E3B96-F543-4970-9CC9-67251A2F3007}" type="pres">
      <dgm:prSet presAssocID="{09CAF96C-F637-4817-B82F-CB182A6C441E}" presName="Child2" presStyleLbl="node1" presStyleIdx="1" presStyleCnt="6">
        <dgm:presLayoutVars>
          <dgm:chMax val="0"/>
          <dgm:chPref val="0"/>
          <dgm:bulletEnabled val="1"/>
        </dgm:presLayoutVars>
      </dgm:prSet>
      <dgm:spPr/>
      <dgm:t>
        <a:bodyPr/>
        <a:lstStyle/>
        <a:p>
          <a:endParaRPr lang="en-US"/>
        </a:p>
      </dgm:t>
    </dgm:pt>
    <dgm:pt modelId="{F3971710-7BA6-47DC-86D0-B05A065FA597}" type="pres">
      <dgm:prSet presAssocID="{7DC5C3B6-2D4F-45EC-814A-165C3F719515}" presName="Accent3" presStyleCnt="0"/>
      <dgm:spPr/>
    </dgm:pt>
    <dgm:pt modelId="{2C739473-200A-414D-98A7-1BE3BD762FD7}" type="pres">
      <dgm:prSet presAssocID="{7DC5C3B6-2D4F-45EC-814A-165C3F719515}" presName="Accent" presStyleLbl="bgShp" presStyleIdx="2" presStyleCnt="6"/>
      <dgm:spPr/>
    </dgm:pt>
    <dgm:pt modelId="{D0C87E30-1D8C-486D-B412-E7653E49626C}" type="pres">
      <dgm:prSet presAssocID="{7DC5C3B6-2D4F-45EC-814A-165C3F719515}" presName="Child3" presStyleLbl="node1" presStyleIdx="2" presStyleCnt="6">
        <dgm:presLayoutVars>
          <dgm:chMax val="0"/>
          <dgm:chPref val="0"/>
          <dgm:bulletEnabled val="1"/>
        </dgm:presLayoutVars>
      </dgm:prSet>
      <dgm:spPr/>
      <dgm:t>
        <a:bodyPr/>
        <a:lstStyle/>
        <a:p>
          <a:endParaRPr lang="en-US"/>
        </a:p>
      </dgm:t>
    </dgm:pt>
    <dgm:pt modelId="{AE8BE2C4-521D-43DF-B203-5EBDF19C849D}" type="pres">
      <dgm:prSet presAssocID="{3D00B754-401A-4453-8B96-CE1DEB8790A6}" presName="Accent4" presStyleCnt="0"/>
      <dgm:spPr/>
    </dgm:pt>
    <dgm:pt modelId="{EFC60E77-BF54-44B0-91D9-E1E0A4A1CEF2}" type="pres">
      <dgm:prSet presAssocID="{3D00B754-401A-4453-8B96-CE1DEB8790A6}" presName="Accent" presStyleLbl="bgShp" presStyleIdx="3" presStyleCnt="6"/>
      <dgm:spPr/>
    </dgm:pt>
    <dgm:pt modelId="{82BB022E-860D-4E2E-8999-8715CFAEB5E7}" type="pres">
      <dgm:prSet presAssocID="{3D00B754-401A-4453-8B96-CE1DEB8790A6}" presName="Child4" presStyleLbl="node1" presStyleIdx="3" presStyleCnt="6">
        <dgm:presLayoutVars>
          <dgm:chMax val="0"/>
          <dgm:chPref val="0"/>
          <dgm:bulletEnabled val="1"/>
        </dgm:presLayoutVars>
      </dgm:prSet>
      <dgm:spPr/>
      <dgm:t>
        <a:bodyPr/>
        <a:lstStyle/>
        <a:p>
          <a:endParaRPr lang="en-US"/>
        </a:p>
      </dgm:t>
    </dgm:pt>
    <dgm:pt modelId="{2693409E-D8F6-4DC9-B880-EE9080CDF585}" type="pres">
      <dgm:prSet presAssocID="{9025C0D0-47B8-460C-9C8B-0259D7C4801D}" presName="Accent5" presStyleCnt="0"/>
      <dgm:spPr/>
    </dgm:pt>
    <dgm:pt modelId="{DD16BE14-C1FD-486A-9EF9-3907FDF2E775}" type="pres">
      <dgm:prSet presAssocID="{9025C0D0-47B8-460C-9C8B-0259D7C4801D}" presName="Accent" presStyleLbl="bgShp" presStyleIdx="4" presStyleCnt="6"/>
      <dgm:spPr/>
    </dgm:pt>
    <dgm:pt modelId="{B5FEC8C7-5AD2-48BD-9249-2380DCAB054B}" type="pres">
      <dgm:prSet presAssocID="{9025C0D0-47B8-460C-9C8B-0259D7C4801D}" presName="Child5" presStyleLbl="node1" presStyleIdx="4" presStyleCnt="6">
        <dgm:presLayoutVars>
          <dgm:chMax val="0"/>
          <dgm:chPref val="0"/>
          <dgm:bulletEnabled val="1"/>
        </dgm:presLayoutVars>
      </dgm:prSet>
      <dgm:spPr/>
      <dgm:t>
        <a:bodyPr/>
        <a:lstStyle/>
        <a:p>
          <a:endParaRPr lang="en-US"/>
        </a:p>
      </dgm:t>
    </dgm:pt>
    <dgm:pt modelId="{08ADC6E3-A9DB-4832-98B0-C257147FED7F}" type="pres">
      <dgm:prSet presAssocID="{EDCDA48A-6D8F-4172-A4AB-F507399D97BB}" presName="Accent6" presStyleCnt="0"/>
      <dgm:spPr/>
    </dgm:pt>
    <dgm:pt modelId="{B6D52B7D-A499-4A83-9792-D299D1E84DA3}" type="pres">
      <dgm:prSet presAssocID="{EDCDA48A-6D8F-4172-A4AB-F507399D97BB}" presName="Accent" presStyleLbl="bgShp" presStyleIdx="5" presStyleCnt="6"/>
      <dgm:spPr/>
    </dgm:pt>
    <dgm:pt modelId="{60CC2274-C0E8-4897-819B-26B07A5910DA}" type="pres">
      <dgm:prSet presAssocID="{EDCDA48A-6D8F-4172-A4AB-F507399D97BB}" presName="Child6" presStyleLbl="node1" presStyleIdx="5" presStyleCnt="6">
        <dgm:presLayoutVars>
          <dgm:chMax val="0"/>
          <dgm:chPref val="0"/>
          <dgm:bulletEnabled val="1"/>
        </dgm:presLayoutVars>
      </dgm:prSet>
      <dgm:spPr/>
      <dgm:t>
        <a:bodyPr/>
        <a:lstStyle/>
        <a:p>
          <a:endParaRPr lang="en-US"/>
        </a:p>
      </dgm:t>
    </dgm:pt>
  </dgm:ptLst>
  <dgm:cxnLst>
    <dgm:cxn modelId="{ABCDC527-848F-4EC4-A3D9-76DDF0F9E9E5}" type="presOf" srcId="{84296B1F-5815-454E-AB10-6682F9142285}" destId="{0F06DF19-CBC3-4B77-B785-6E504F84AF47}" srcOrd="0" destOrd="0" presId="urn:microsoft.com/office/officeart/2011/layout/HexagonRadial"/>
    <dgm:cxn modelId="{2C09D2E1-F278-4282-95F9-F7A528A5FB6A}" srcId="{84296B1F-5815-454E-AB10-6682F9142285}" destId="{F16E3C22-C6B6-4627-867B-2007B9EA36E6}" srcOrd="0" destOrd="0" parTransId="{345987E4-5321-45A1-BECD-D9BC8FDDD353}" sibTransId="{122A5612-720D-4359-B12B-EE10432F40DC}"/>
    <dgm:cxn modelId="{FBF5FE7D-CB93-4568-9AD0-F6CCFE8E65A4}" srcId="{84296B1F-5815-454E-AB10-6682F9142285}" destId="{9025C0D0-47B8-460C-9C8B-0259D7C4801D}" srcOrd="4" destOrd="0" parTransId="{31F56BEF-AB60-4D94-88C5-54D136368282}" sibTransId="{CD9667FE-1223-42EB-BEE6-7D429BC9B144}"/>
    <dgm:cxn modelId="{1CAA273E-0081-404C-BADC-7A034DF5F5EF}" srcId="{84296B1F-5815-454E-AB10-6682F9142285}" destId="{3D00B754-401A-4453-8B96-CE1DEB8790A6}" srcOrd="3" destOrd="0" parTransId="{4B8E3AB1-2459-48B8-9947-B0BEA9A82D9F}" sibTransId="{E51C78B1-C14B-487E-8220-B1C0DB3CCA86}"/>
    <dgm:cxn modelId="{F3C51687-7F0B-4BD1-B7DA-00F01F00AA20}" srcId="{0AFE58E1-DE7E-4C4B-8109-170A6EBF61E9}" destId="{84296B1F-5815-454E-AB10-6682F9142285}" srcOrd="0" destOrd="0" parTransId="{3086C650-90C0-4092-98B2-280E5BF5E34D}" sibTransId="{3ED04D24-B739-42BE-A5FB-399017AC65EB}"/>
    <dgm:cxn modelId="{BF58C21B-F798-4D4E-94C5-D71EBDA12899}" type="presOf" srcId="{F16E3C22-C6B6-4627-867B-2007B9EA36E6}" destId="{D6D99259-C3F2-41CF-B082-72FCD82753F9}" srcOrd="0" destOrd="0" presId="urn:microsoft.com/office/officeart/2011/layout/HexagonRadial"/>
    <dgm:cxn modelId="{D4F2C999-DFC2-4976-AAE8-433FF0CE7448}" srcId="{84296B1F-5815-454E-AB10-6682F9142285}" destId="{09CAF96C-F637-4817-B82F-CB182A6C441E}" srcOrd="1" destOrd="0" parTransId="{A96E7BC2-009B-4BC4-92A4-47CFA0D446AF}" sibTransId="{566E8848-73F6-431A-A7B6-3716886C2A24}"/>
    <dgm:cxn modelId="{16A4DE97-649C-41A6-8175-8C257AE9DF41}" srcId="{84296B1F-5815-454E-AB10-6682F9142285}" destId="{7DC5C3B6-2D4F-45EC-814A-165C3F719515}" srcOrd="2" destOrd="0" parTransId="{2D251EEB-D07C-4E70-8BF4-6FE28F2FEF31}" sibTransId="{B84DF558-8529-4D4E-A728-ED29F575B02F}"/>
    <dgm:cxn modelId="{5849F4E5-BF52-4411-85A7-B8D1F080950E}" type="presOf" srcId="{09CAF96C-F637-4817-B82F-CB182A6C441E}" destId="{F64E3B96-F543-4970-9CC9-67251A2F3007}" srcOrd="0" destOrd="0" presId="urn:microsoft.com/office/officeart/2011/layout/HexagonRadial"/>
    <dgm:cxn modelId="{D66D63A0-3658-4069-96CB-8673A76CDAC3}" type="presOf" srcId="{3D00B754-401A-4453-8B96-CE1DEB8790A6}" destId="{82BB022E-860D-4E2E-8999-8715CFAEB5E7}" srcOrd="0" destOrd="0" presId="urn:microsoft.com/office/officeart/2011/layout/HexagonRadial"/>
    <dgm:cxn modelId="{5B065C04-8E75-48F0-AADD-7EF4F8B0CBC5}" type="presOf" srcId="{0AFE58E1-DE7E-4C4B-8109-170A6EBF61E9}" destId="{71A35FB4-C2E3-48EF-9F87-860DD82FD540}" srcOrd="0" destOrd="0" presId="urn:microsoft.com/office/officeart/2011/layout/HexagonRadial"/>
    <dgm:cxn modelId="{03F4BB0C-7D30-4EE2-8256-5370F0DBA9DB}" type="presOf" srcId="{EDCDA48A-6D8F-4172-A4AB-F507399D97BB}" destId="{60CC2274-C0E8-4897-819B-26B07A5910DA}" srcOrd="0" destOrd="0" presId="urn:microsoft.com/office/officeart/2011/layout/HexagonRadial"/>
    <dgm:cxn modelId="{24182B34-2002-4AAE-85BC-890D83FCA125}" srcId="{84296B1F-5815-454E-AB10-6682F9142285}" destId="{EDCDA48A-6D8F-4172-A4AB-F507399D97BB}" srcOrd="5" destOrd="0" parTransId="{1C50A755-FAB3-4EDB-8367-4DD9E283577E}" sibTransId="{C7AA53AE-B868-4582-9BAA-F170CB4A5F93}"/>
    <dgm:cxn modelId="{F5F05F3E-A03D-4847-B160-4556E407EEDB}" type="presOf" srcId="{9025C0D0-47B8-460C-9C8B-0259D7C4801D}" destId="{B5FEC8C7-5AD2-48BD-9249-2380DCAB054B}" srcOrd="0" destOrd="0" presId="urn:microsoft.com/office/officeart/2011/layout/HexagonRadial"/>
    <dgm:cxn modelId="{C56B5774-93B1-4D4B-A4B9-B118A488B737}" type="presOf" srcId="{7DC5C3B6-2D4F-45EC-814A-165C3F719515}" destId="{D0C87E30-1D8C-486D-B412-E7653E49626C}" srcOrd="0" destOrd="0" presId="urn:microsoft.com/office/officeart/2011/layout/HexagonRadial"/>
    <dgm:cxn modelId="{960D25E7-A559-4F9C-8574-2D1590AC55C9}" srcId="{84296B1F-5815-454E-AB10-6682F9142285}" destId="{1B7F1CC0-7BCE-4C14-8CBC-BBD2DD1CE8F8}" srcOrd="6" destOrd="0" parTransId="{F29EE76A-CFD5-4005-A126-C5BA49D76D7B}" sibTransId="{7B649666-DAE2-454A-B100-5C79FA7F5F3A}"/>
    <dgm:cxn modelId="{F2DFD5E3-34BD-4F7E-862B-B7EB5E85D085}" type="presParOf" srcId="{71A35FB4-C2E3-48EF-9F87-860DD82FD540}" destId="{0F06DF19-CBC3-4B77-B785-6E504F84AF47}" srcOrd="0" destOrd="0" presId="urn:microsoft.com/office/officeart/2011/layout/HexagonRadial"/>
    <dgm:cxn modelId="{48AC33E8-521C-4DAD-83B4-C2CC0EDA2FE4}" type="presParOf" srcId="{71A35FB4-C2E3-48EF-9F87-860DD82FD540}" destId="{04D97551-A4DE-45DE-9EE2-A5F318A2C021}" srcOrd="1" destOrd="0" presId="urn:microsoft.com/office/officeart/2011/layout/HexagonRadial"/>
    <dgm:cxn modelId="{45D764C8-9725-4B43-85A6-44DED9BD5DF0}" type="presParOf" srcId="{04D97551-A4DE-45DE-9EE2-A5F318A2C021}" destId="{3FD79AB8-64AE-465A-AD41-4D6E2121056D}" srcOrd="0" destOrd="0" presId="urn:microsoft.com/office/officeart/2011/layout/HexagonRadial"/>
    <dgm:cxn modelId="{FF19ED21-D84D-4161-B29C-D77140624D1F}" type="presParOf" srcId="{71A35FB4-C2E3-48EF-9F87-860DD82FD540}" destId="{D6D99259-C3F2-41CF-B082-72FCD82753F9}" srcOrd="2" destOrd="0" presId="urn:microsoft.com/office/officeart/2011/layout/HexagonRadial"/>
    <dgm:cxn modelId="{8B38A8A9-4D95-4FD0-ABDB-05D18C6C9ACE}" type="presParOf" srcId="{71A35FB4-C2E3-48EF-9F87-860DD82FD540}" destId="{B4BA3132-1F43-4A48-8133-7F5A4903D3CA}" srcOrd="3" destOrd="0" presId="urn:microsoft.com/office/officeart/2011/layout/HexagonRadial"/>
    <dgm:cxn modelId="{966F1BA3-C4B1-4AF5-946F-A858FCF208BB}" type="presParOf" srcId="{B4BA3132-1F43-4A48-8133-7F5A4903D3CA}" destId="{86F060A5-C9A8-4B3B-876F-85679744DDD0}" srcOrd="0" destOrd="0" presId="urn:microsoft.com/office/officeart/2011/layout/HexagonRadial"/>
    <dgm:cxn modelId="{3329A7C2-D5EF-4828-82FD-6DF3862205B2}" type="presParOf" srcId="{71A35FB4-C2E3-48EF-9F87-860DD82FD540}" destId="{F64E3B96-F543-4970-9CC9-67251A2F3007}" srcOrd="4" destOrd="0" presId="urn:microsoft.com/office/officeart/2011/layout/HexagonRadial"/>
    <dgm:cxn modelId="{B210AA89-35D2-43F7-A326-A5197846B3B1}" type="presParOf" srcId="{71A35FB4-C2E3-48EF-9F87-860DD82FD540}" destId="{F3971710-7BA6-47DC-86D0-B05A065FA597}" srcOrd="5" destOrd="0" presId="urn:microsoft.com/office/officeart/2011/layout/HexagonRadial"/>
    <dgm:cxn modelId="{82FABD8B-A82B-4461-9A5B-54AF30FF04A1}" type="presParOf" srcId="{F3971710-7BA6-47DC-86D0-B05A065FA597}" destId="{2C739473-200A-414D-98A7-1BE3BD762FD7}" srcOrd="0" destOrd="0" presId="urn:microsoft.com/office/officeart/2011/layout/HexagonRadial"/>
    <dgm:cxn modelId="{2B6CF71D-6942-4971-9998-48E9D159F7A4}" type="presParOf" srcId="{71A35FB4-C2E3-48EF-9F87-860DD82FD540}" destId="{D0C87E30-1D8C-486D-B412-E7653E49626C}" srcOrd="6" destOrd="0" presId="urn:microsoft.com/office/officeart/2011/layout/HexagonRadial"/>
    <dgm:cxn modelId="{06951C74-3C33-4F08-BFEE-76C48E138082}" type="presParOf" srcId="{71A35FB4-C2E3-48EF-9F87-860DD82FD540}" destId="{AE8BE2C4-521D-43DF-B203-5EBDF19C849D}" srcOrd="7" destOrd="0" presId="urn:microsoft.com/office/officeart/2011/layout/HexagonRadial"/>
    <dgm:cxn modelId="{0B64D5C2-FC10-4650-90E0-7651E6B6BB4D}" type="presParOf" srcId="{AE8BE2C4-521D-43DF-B203-5EBDF19C849D}" destId="{EFC60E77-BF54-44B0-91D9-E1E0A4A1CEF2}" srcOrd="0" destOrd="0" presId="urn:microsoft.com/office/officeart/2011/layout/HexagonRadial"/>
    <dgm:cxn modelId="{7899BBD6-0F43-4B54-81C9-64111B68225F}" type="presParOf" srcId="{71A35FB4-C2E3-48EF-9F87-860DD82FD540}" destId="{82BB022E-860D-4E2E-8999-8715CFAEB5E7}" srcOrd="8" destOrd="0" presId="urn:microsoft.com/office/officeart/2011/layout/HexagonRadial"/>
    <dgm:cxn modelId="{A7C120AE-DB0A-40F0-A35D-DC28C24C7BB6}" type="presParOf" srcId="{71A35FB4-C2E3-48EF-9F87-860DD82FD540}" destId="{2693409E-D8F6-4DC9-B880-EE9080CDF585}" srcOrd="9" destOrd="0" presId="urn:microsoft.com/office/officeart/2011/layout/HexagonRadial"/>
    <dgm:cxn modelId="{F70097D7-876E-4C8D-9297-40C7CC535592}" type="presParOf" srcId="{2693409E-D8F6-4DC9-B880-EE9080CDF585}" destId="{DD16BE14-C1FD-486A-9EF9-3907FDF2E775}" srcOrd="0" destOrd="0" presId="urn:microsoft.com/office/officeart/2011/layout/HexagonRadial"/>
    <dgm:cxn modelId="{C01FC33D-EA42-4D83-A493-FB20106944D8}" type="presParOf" srcId="{71A35FB4-C2E3-48EF-9F87-860DD82FD540}" destId="{B5FEC8C7-5AD2-48BD-9249-2380DCAB054B}" srcOrd="10" destOrd="0" presId="urn:microsoft.com/office/officeart/2011/layout/HexagonRadial"/>
    <dgm:cxn modelId="{1DFE15E8-F69F-44C4-819C-D4B3EAA6CC99}" type="presParOf" srcId="{71A35FB4-C2E3-48EF-9F87-860DD82FD540}" destId="{08ADC6E3-A9DB-4832-98B0-C257147FED7F}" srcOrd="11" destOrd="0" presId="urn:microsoft.com/office/officeart/2011/layout/HexagonRadial"/>
    <dgm:cxn modelId="{CD904738-4502-428C-8E8D-84956F13069D}" type="presParOf" srcId="{08ADC6E3-A9DB-4832-98B0-C257147FED7F}" destId="{B6D52B7D-A499-4A83-9792-D299D1E84DA3}" srcOrd="0" destOrd="0" presId="urn:microsoft.com/office/officeart/2011/layout/HexagonRadial"/>
    <dgm:cxn modelId="{84EA174E-3091-42FC-A9BD-FA084B7D3ED1}" type="presParOf" srcId="{71A35FB4-C2E3-48EF-9F87-860DD82FD540}" destId="{60CC2274-C0E8-4897-819B-26B07A5910DA}" srcOrd="12"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06DF19-CBC3-4B77-B785-6E504F84AF47}">
      <dsp:nvSpPr>
        <dsp:cNvPr id="0" name=""/>
        <dsp:cNvSpPr/>
      </dsp:nvSpPr>
      <dsp:spPr>
        <a:xfrm>
          <a:off x="4112153" y="1543658"/>
          <a:ext cx="1962057" cy="1697259"/>
        </a:xfrm>
        <a:prstGeom prst="hexagon">
          <a:avLst>
            <a:gd name="adj" fmla="val 28570"/>
            <a:gd name="vf" fmla="val 11547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n-US" sz="2000" b="1" kern="1200" smtClean="0"/>
            <a:t>ENHANCED SUPPORT</a:t>
          </a:r>
          <a:endParaRPr lang="en-US" sz="2000" b="1" kern="1200"/>
        </a:p>
      </dsp:txBody>
      <dsp:txXfrm>
        <a:off x="4437293" y="1824918"/>
        <a:ext cx="1311777" cy="1134739"/>
      </dsp:txXfrm>
    </dsp:sp>
    <dsp:sp modelId="{86F060A5-C9A8-4B3B-876F-85679744DDD0}">
      <dsp:nvSpPr>
        <dsp:cNvPr id="0" name=""/>
        <dsp:cNvSpPr/>
      </dsp:nvSpPr>
      <dsp:spPr>
        <a:xfrm>
          <a:off x="5340778" y="731634"/>
          <a:ext cx="740278" cy="637847"/>
        </a:xfrm>
        <a:prstGeom prst="hexagon">
          <a:avLst>
            <a:gd name="adj" fmla="val 28900"/>
            <a:gd name="vf" fmla="val 11547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D6D99259-C3F2-41CF-B082-72FCD82753F9}">
      <dsp:nvSpPr>
        <dsp:cNvPr id="0" name=""/>
        <dsp:cNvSpPr/>
      </dsp:nvSpPr>
      <dsp:spPr>
        <a:xfrm>
          <a:off x="4292887" y="0"/>
          <a:ext cx="1607892" cy="1391015"/>
        </a:xfrm>
        <a:prstGeom prst="hexagon">
          <a:avLst>
            <a:gd name="adj" fmla="val 28570"/>
            <a:gd name="vf" fmla="val 11547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sz="1800" b="1" kern="1200"/>
        </a:p>
      </dsp:txBody>
      <dsp:txXfrm>
        <a:off x="4559349" y="230521"/>
        <a:ext cx="1074968" cy="929973"/>
      </dsp:txXfrm>
    </dsp:sp>
    <dsp:sp modelId="{2C739473-200A-414D-98A7-1BE3BD762FD7}">
      <dsp:nvSpPr>
        <dsp:cNvPr id="0" name=""/>
        <dsp:cNvSpPr/>
      </dsp:nvSpPr>
      <dsp:spPr>
        <a:xfrm>
          <a:off x="6204740" y="1924070"/>
          <a:ext cx="740278" cy="637847"/>
        </a:xfrm>
        <a:prstGeom prst="hexagon">
          <a:avLst>
            <a:gd name="adj" fmla="val 28900"/>
            <a:gd name="vf" fmla="val 11547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64E3B96-F543-4970-9CC9-67251A2F3007}">
      <dsp:nvSpPr>
        <dsp:cNvPr id="0" name=""/>
        <dsp:cNvSpPr/>
      </dsp:nvSpPr>
      <dsp:spPr>
        <a:xfrm>
          <a:off x="5767511" y="855567"/>
          <a:ext cx="1607892" cy="1391015"/>
        </a:xfrm>
        <a:prstGeom prst="hexagon">
          <a:avLst>
            <a:gd name="adj" fmla="val 28570"/>
            <a:gd name="vf" fmla="val 115470"/>
          </a:avLst>
        </a:prstGeom>
        <a:gradFill rotWithShape="0">
          <a:gsLst>
            <a:gs pos="0">
              <a:schemeClr val="accent4">
                <a:hueOff val="-892954"/>
                <a:satOff val="5380"/>
                <a:lumOff val="431"/>
                <a:alphaOff val="0"/>
                <a:shade val="51000"/>
                <a:satMod val="130000"/>
              </a:schemeClr>
            </a:gs>
            <a:gs pos="80000">
              <a:schemeClr val="accent4">
                <a:hueOff val="-892954"/>
                <a:satOff val="5380"/>
                <a:lumOff val="431"/>
                <a:alphaOff val="0"/>
                <a:shade val="93000"/>
                <a:satMod val="130000"/>
              </a:schemeClr>
            </a:gs>
            <a:gs pos="100000">
              <a:schemeClr val="accent4">
                <a:hueOff val="-892954"/>
                <a:satOff val="5380"/>
                <a:lumOff val="43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en-US" sz="1800" b="1" kern="1200" smtClean="0"/>
            <a:t>Flexible Funding</a:t>
          </a:r>
          <a:endParaRPr lang="en-US" sz="1800" b="1" kern="1200"/>
        </a:p>
      </dsp:txBody>
      <dsp:txXfrm>
        <a:off x="6033973" y="1086088"/>
        <a:ext cx="1074968" cy="929973"/>
      </dsp:txXfrm>
    </dsp:sp>
    <dsp:sp modelId="{EFC60E77-BF54-44B0-91D9-E1E0A4A1CEF2}">
      <dsp:nvSpPr>
        <dsp:cNvPr id="0" name=""/>
        <dsp:cNvSpPr/>
      </dsp:nvSpPr>
      <dsp:spPr>
        <a:xfrm>
          <a:off x="5604576" y="3270106"/>
          <a:ext cx="740278" cy="637847"/>
        </a:xfrm>
        <a:prstGeom prst="hexagon">
          <a:avLst>
            <a:gd name="adj" fmla="val 28900"/>
            <a:gd name="vf" fmla="val 11547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D0C87E30-1D8C-486D-B412-E7653E49626C}">
      <dsp:nvSpPr>
        <dsp:cNvPr id="0" name=""/>
        <dsp:cNvSpPr/>
      </dsp:nvSpPr>
      <dsp:spPr>
        <a:xfrm>
          <a:off x="5767511" y="2537514"/>
          <a:ext cx="1607892" cy="1391015"/>
        </a:xfrm>
        <a:prstGeom prst="hexagon">
          <a:avLst>
            <a:gd name="adj" fmla="val 28570"/>
            <a:gd name="vf" fmla="val 115470"/>
          </a:avLst>
        </a:prstGeom>
        <a:gradFill rotWithShape="0">
          <a:gsLst>
            <a:gs pos="0">
              <a:schemeClr val="accent4">
                <a:hueOff val="-1785908"/>
                <a:satOff val="10760"/>
                <a:lumOff val="862"/>
                <a:alphaOff val="0"/>
                <a:shade val="51000"/>
                <a:satMod val="130000"/>
              </a:schemeClr>
            </a:gs>
            <a:gs pos="80000">
              <a:schemeClr val="accent4">
                <a:hueOff val="-1785908"/>
                <a:satOff val="10760"/>
                <a:lumOff val="862"/>
                <a:alphaOff val="0"/>
                <a:shade val="93000"/>
                <a:satMod val="130000"/>
              </a:schemeClr>
            </a:gs>
            <a:gs pos="100000">
              <a:schemeClr val="accent4">
                <a:hueOff val="-1785908"/>
                <a:satOff val="10760"/>
                <a:lumOff val="86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en-US" sz="1800" b="1" kern="1200" smtClean="0"/>
            <a:t>Funded Positions</a:t>
          </a:r>
          <a:endParaRPr lang="en-US" sz="1800" b="1" kern="1200"/>
        </a:p>
      </dsp:txBody>
      <dsp:txXfrm>
        <a:off x="6033973" y="2768035"/>
        <a:ext cx="1074968" cy="929973"/>
      </dsp:txXfrm>
    </dsp:sp>
    <dsp:sp modelId="{DD16BE14-C1FD-486A-9EF9-3907FDF2E775}">
      <dsp:nvSpPr>
        <dsp:cNvPr id="0" name=""/>
        <dsp:cNvSpPr/>
      </dsp:nvSpPr>
      <dsp:spPr>
        <a:xfrm>
          <a:off x="4115804" y="3409830"/>
          <a:ext cx="740278" cy="637847"/>
        </a:xfrm>
        <a:prstGeom prst="hexagon">
          <a:avLst>
            <a:gd name="adj" fmla="val 28900"/>
            <a:gd name="vf" fmla="val 11547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82BB022E-860D-4E2E-8999-8715CFAEB5E7}">
      <dsp:nvSpPr>
        <dsp:cNvPr id="0" name=""/>
        <dsp:cNvSpPr/>
      </dsp:nvSpPr>
      <dsp:spPr>
        <a:xfrm>
          <a:off x="4292887" y="3394039"/>
          <a:ext cx="1607892" cy="1391015"/>
        </a:xfrm>
        <a:prstGeom prst="hexagon">
          <a:avLst>
            <a:gd name="adj" fmla="val 28570"/>
            <a:gd name="vf" fmla="val 115470"/>
          </a:avLst>
        </a:prstGeom>
        <a:gradFill rotWithShape="0">
          <a:gsLst>
            <a:gs pos="0">
              <a:schemeClr val="accent4">
                <a:hueOff val="-2678862"/>
                <a:satOff val="16139"/>
                <a:lumOff val="1294"/>
                <a:alphaOff val="0"/>
                <a:shade val="51000"/>
                <a:satMod val="130000"/>
              </a:schemeClr>
            </a:gs>
            <a:gs pos="80000">
              <a:schemeClr val="accent4">
                <a:hueOff val="-2678862"/>
                <a:satOff val="16139"/>
                <a:lumOff val="1294"/>
                <a:alphaOff val="0"/>
                <a:shade val="93000"/>
                <a:satMod val="130000"/>
              </a:schemeClr>
            </a:gs>
            <a:gs pos="100000">
              <a:schemeClr val="accent4">
                <a:hueOff val="-2678862"/>
                <a:satOff val="16139"/>
                <a:lumOff val="129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1">
          <a:noAutofit/>
        </a:bodyPr>
        <a:lstStyle/>
        <a:p>
          <a:pPr lvl="0" algn="ctr" defTabSz="800100">
            <a:lnSpc>
              <a:spcPct val="90000"/>
            </a:lnSpc>
            <a:spcBef>
              <a:spcPct val="0"/>
            </a:spcBef>
            <a:spcAft>
              <a:spcPct val="35000"/>
            </a:spcAft>
          </a:pPr>
          <a:endParaRPr lang="en-US" sz="1800" b="1" kern="1200"/>
        </a:p>
      </dsp:txBody>
      <dsp:txXfrm>
        <a:off x="4559349" y="3624560"/>
        <a:ext cx="1074968" cy="929973"/>
      </dsp:txXfrm>
    </dsp:sp>
    <dsp:sp modelId="{B6D52B7D-A499-4A83-9792-D299D1E84DA3}">
      <dsp:nvSpPr>
        <dsp:cNvPr id="0" name=""/>
        <dsp:cNvSpPr/>
      </dsp:nvSpPr>
      <dsp:spPr>
        <a:xfrm>
          <a:off x="3237694" y="2217872"/>
          <a:ext cx="740278" cy="637847"/>
        </a:xfrm>
        <a:prstGeom prst="hexagon">
          <a:avLst>
            <a:gd name="adj" fmla="val 28900"/>
            <a:gd name="vf" fmla="val 11547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B5FEC8C7-5AD2-48BD-9249-2380DCAB054B}">
      <dsp:nvSpPr>
        <dsp:cNvPr id="0" name=""/>
        <dsp:cNvSpPr/>
      </dsp:nvSpPr>
      <dsp:spPr>
        <a:xfrm>
          <a:off x="2811417" y="2538471"/>
          <a:ext cx="1607892" cy="1391015"/>
        </a:xfrm>
        <a:prstGeom prst="hexagon">
          <a:avLst>
            <a:gd name="adj" fmla="val 28570"/>
            <a:gd name="vf" fmla="val 115470"/>
          </a:avLst>
        </a:prstGeom>
        <a:gradFill rotWithShape="0">
          <a:gsLst>
            <a:gs pos="0">
              <a:schemeClr val="accent4">
                <a:hueOff val="-3571816"/>
                <a:satOff val="21519"/>
                <a:lumOff val="1725"/>
                <a:alphaOff val="0"/>
                <a:shade val="51000"/>
                <a:satMod val="130000"/>
              </a:schemeClr>
            </a:gs>
            <a:gs pos="80000">
              <a:schemeClr val="accent4">
                <a:hueOff val="-3571816"/>
                <a:satOff val="21519"/>
                <a:lumOff val="1725"/>
                <a:alphaOff val="0"/>
                <a:shade val="93000"/>
                <a:satMod val="130000"/>
              </a:schemeClr>
            </a:gs>
            <a:gs pos="100000">
              <a:schemeClr val="accent4">
                <a:hueOff val="-3571816"/>
                <a:satOff val="21519"/>
                <a:lumOff val="172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smtClean="0"/>
            <a:t>Provide Training</a:t>
          </a:r>
          <a:endParaRPr lang="en-US" sz="1800" b="1" kern="1200"/>
        </a:p>
      </dsp:txBody>
      <dsp:txXfrm>
        <a:off x="3077879" y="2768992"/>
        <a:ext cx="1074968" cy="929973"/>
      </dsp:txXfrm>
    </dsp:sp>
    <dsp:sp modelId="{60CC2274-C0E8-4897-819B-26B07A5910DA}">
      <dsp:nvSpPr>
        <dsp:cNvPr id="0" name=""/>
        <dsp:cNvSpPr/>
      </dsp:nvSpPr>
      <dsp:spPr>
        <a:xfrm>
          <a:off x="2811417" y="853653"/>
          <a:ext cx="1607892" cy="1391015"/>
        </a:xfrm>
        <a:prstGeom prst="hexagon">
          <a:avLst>
            <a:gd name="adj" fmla="val 28570"/>
            <a:gd name="vf" fmla="val 115470"/>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smtClean="0"/>
            <a:t>Integrated Approach</a:t>
          </a:r>
          <a:endParaRPr lang="en-US" sz="1800" b="1" kern="1200"/>
        </a:p>
      </dsp:txBody>
      <dsp:txXfrm>
        <a:off x="3077879" y="1084174"/>
        <a:ext cx="1074968" cy="929973"/>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686C1D20-8519-4295-AF86-7BC059D77F63}"/>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xmlns="" id="{3889B9B7-D400-4789-9F53-032D3F781CC6}"/>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AC1590F5-6537-481E-8712-276C10114D41}" type="datetimeFigureOut">
              <a:rPr lang="en-US" smtClean="0"/>
              <a:t>3/27/2018</a:t>
            </a:fld>
            <a:endParaRPr lang="en-US"/>
          </a:p>
        </p:txBody>
      </p:sp>
      <p:sp>
        <p:nvSpPr>
          <p:cNvPr id="4" name="Footer Placeholder 3">
            <a:extLst>
              <a:ext uri="{FF2B5EF4-FFF2-40B4-BE49-F238E27FC236}">
                <a16:creationId xmlns:a16="http://schemas.microsoft.com/office/drawing/2014/main" xmlns="" id="{758FA4FB-EFD4-434E-8D65-44828F669C6B}"/>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62AC3359-E839-433C-9324-94D2250D1E86}"/>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F4D1748F-4F5C-42DD-ABAA-17383BB94FB1}" type="slidenum">
              <a:rPr lang="en-US" smtClean="0"/>
              <a:t>‹#›</a:t>
            </a:fld>
            <a:endParaRPr lang="en-US"/>
          </a:p>
        </p:txBody>
      </p:sp>
    </p:spTree>
    <p:extLst>
      <p:ext uri="{BB962C8B-B14F-4D97-AF65-F5344CB8AC3E}">
        <p14:creationId xmlns:p14="http://schemas.microsoft.com/office/powerpoint/2010/main" val="8150714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1BEA1870-860C-4027-959C-EF11C8E5F9E0}" type="datetimeFigureOut">
              <a:rPr lang="en-US" smtClean="0"/>
              <a:t>3/27/2018</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1E32FB4D-A11E-4CA1-974B-FC0FC222DBD7}" type="slidenum">
              <a:rPr lang="en-US" smtClean="0"/>
              <a:t>‹#›</a:t>
            </a:fld>
            <a:endParaRPr lang="en-US"/>
          </a:p>
        </p:txBody>
      </p:sp>
    </p:spTree>
    <p:extLst>
      <p:ext uri="{BB962C8B-B14F-4D97-AF65-F5344CB8AC3E}">
        <p14:creationId xmlns:p14="http://schemas.microsoft.com/office/powerpoint/2010/main" val="2745789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1. </a:t>
            </a:r>
            <a:r>
              <a:rPr lang="en-US" baseline="0" dirty="0" smtClean="0"/>
              <a:t>Infographics and Executive Summaries available at entrance.</a:t>
            </a:r>
          </a:p>
          <a:p>
            <a:r>
              <a:rPr lang="en-US" baseline="0" dirty="0" smtClean="0"/>
              <a:t>2. Introduce SHAPE acronym. (to help shape the future of school health in Arizona)</a:t>
            </a:r>
          </a:p>
          <a:p>
            <a:r>
              <a:rPr lang="en-US" baseline="0" dirty="0" smtClean="0"/>
              <a:t>3. Key points during intro:</a:t>
            </a:r>
          </a:p>
          <a:p>
            <a:pPr marL="640594" lvl="1" indent="-174708">
              <a:buFont typeface="Arial" panose="020B0604020202020204" pitchFamily="34" charset="0"/>
              <a:buChar char="•"/>
            </a:pPr>
            <a:r>
              <a:rPr lang="en-US" dirty="0" smtClean="0"/>
              <a:t>SHAPE was a local-level assessment of Arizona’s school health environment that collected feedback from the public school community to help guide sustainability planning at the ADHS,</a:t>
            </a:r>
            <a:r>
              <a:rPr lang="en-US" baseline="0" dirty="0" smtClean="0"/>
              <a:t> </a:t>
            </a:r>
            <a:r>
              <a:rPr lang="en-US" dirty="0" smtClean="0"/>
              <a:t>with an emphasis on decreasing health disparities among students in lower-resourced communities. </a:t>
            </a:r>
          </a:p>
          <a:p>
            <a:pPr marL="640594" lvl="1" indent="-174708">
              <a:buFont typeface="Arial" panose="020B0604020202020204" pitchFamily="34" charset="0"/>
              <a:buChar char="•"/>
            </a:pPr>
            <a:r>
              <a:rPr lang="en-US" dirty="0" smtClean="0"/>
              <a:t>The project objectives were to: Explore perceptions of school health held by school-level stakeholders; understand the barriers and facilitators to Arizona school health initiatives; and identify opportunities for the ADHS to support nutrition and physical activity programming in Arizona schools. </a:t>
            </a:r>
          </a:p>
          <a:p>
            <a:pPr marL="640594" lvl="1" indent="-174708">
              <a:buFont typeface="Arial" panose="020B0604020202020204" pitchFamily="34" charset="0"/>
              <a:buChar char="•"/>
            </a:pPr>
            <a:r>
              <a:rPr lang="en-US" dirty="0" smtClean="0"/>
              <a:t>Show full report booklet and reference the biweekly.</a:t>
            </a:r>
          </a:p>
        </p:txBody>
      </p:sp>
      <p:sp>
        <p:nvSpPr>
          <p:cNvPr id="4" name="Slide Number Placeholder 3"/>
          <p:cNvSpPr>
            <a:spLocks noGrp="1"/>
          </p:cNvSpPr>
          <p:nvPr>
            <p:ph type="sldNum" sz="quarter" idx="10"/>
          </p:nvPr>
        </p:nvSpPr>
        <p:spPr/>
        <p:txBody>
          <a:bodyPr/>
          <a:lstStyle/>
          <a:p>
            <a:fld id="{1E32FB4D-A11E-4CA1-974B-FC0FC222DBD7}" type="slidenum">
              <a:rPr lang="en-US" smtClean="0"/>
              <a:t>1</a:t>
            </a:fld>
            <a:endParaRPr lang="en-US"/>
          </a:p>
        </p:txBody>
      </p:sp>
    </p:spTree>
    <p:extLst>
      <p:ext uri="{BB962C8B-B14F-4D97-AF65-F5344CB8AC3E}">
        <p14:creationId xmlns:p14="http://schemas.microsoft.com/office/powerpoint/2010/main" val="16841049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this</a:t>
            </a:r>
            <a:r>
              <a:rPr lang="en-US" baseline="0" dirty="0" smtClean="0"/>
              <a:t> is reminiscent of the CDC’s </a:t>
            </a:r>
            <a:r>
              <a:rPr lang="en-US" dirty="0" smtClean="0"/>
              <a:t>Whole School, Whole Community, Whole Child model.</a:t>
            </a:r>
          </a:p>
          <a:p>
            <a:endParaRPr lang="en-US" baseline="0" dirty="0" smtClean="0"/>
          </a:p>
          <a:p>
            <a:r>
              <a:rPr lang="en-US" baseline="0" dirty="0" smtClean="0"/>
              <a:t>School-based obesity prevention programs have certainly targeted these areas (animate 1) for quite a while.</a:t>
            </a:r>
          </a:p>
          <a:p>
            <a:r>
              <a:rPr lang="en-US" baseline="0" dirty="0" smtClean="0"/>
              <a:t>These programs have also built in best practices related to these (animate 2).</a:t>
            </a:r>
          </a:p>
          <a:p>
            <a:r>
              <a:rPr lang="en-US" baseline="0" dirty="0" smtClean="0"/>
              <a:t>But even beyond this, our respondents were talking in an unsolicited way about these (animate 3).</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E32FB4D-A11E-4CA1-974B-FC0FC222DBD7}" type="slidenum">
              <a:rPr lang="en-US" smtClean="0"/>
              <a:t>10</a:t>
            </a:fld>
            <a:endParaRPr lang="en-US"/>
          </a:p>
        </p:txBody>
      </p:sp>
    </p:spTree>
    <p:extLst>
      <p:ext uri="{BB962C8B-B14F-4D97-AF65-F5344CB8AC3E}">
        <p14:creationId xmlns:p14="http://schemas.microsoft.com/office/powerpoint/2010/main" val="2703847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a:t>
            </a:r>
            <a:r>
              <a:rPr lang="en-US" baseline="0" dirty="0" smtClean="0"/>
              <a:t> it came to their </a:t>
            </a:r>
            <a:r>
              <a:rPr lang="en-US" b="1" baseline="0" dirty="0" smtClean="0"/>
              <a:t>perception of their own role in school health</a:t>
            </a:r>
            <a:r>
              <a:rPr lang="en-US" baseline="0" dirty="0" smtClean="0"/>
              <a:t>, i</a:t>
            </a:r>
            <a:r>
              <a:rPr lang="en-US" dirty="0" smtClean="0"/>
              <a:t>nterviewees and focus group participants broadly acknowledged that </a:t>
            </a:r>
            <a:r>
              <a:rPr lang="en-US" b="1" dirty="0" smtClean="0"/>
              <a:t>they could and did influence school health</a:t>
            </a:r>
            <a:r>
              <a:rPr lang="en-US" dirty="0" smtClean="0"/>
              <a:t>, regardless of their official position at the school. </a:t>
            </a:r>
          </a:p>
          <a:p>
            <a:endParaRPr lang="en-US" dirty="0" smtClean="0"/>
          </a:p>
          <a:p>
            <a:pPr marL="232943" indent="-232943">
              <a:buAutoNum type="arabicPeriod"/>
            </a:pPr>
            <a:r>
              <a:rPr lang="en-US" b="1" dirty="0" smtClean="0"/>
              <a:t>Most (78%) </a:t>
            </a:r>
            <a:r>
              <a:rPr lang="en-US" dirty="0" smtClean="0"/>
              <a:t>of the 32 qualitative sources) described themselves as an </a:t>
            </a:r>
            <a:r>
              <a:rPr lang="en-US" b="1" dirty="0" smtClean="0"/>
              <a:t>agent of change or school health champion</a:t>
            </a:r>
            <a:r>
              <a:rPr lang="en-US" dirty="0" smtClean="0"/>
              <a:t>.</a:t>
            </a:r>
          </a:p>
          <a:p>
            <a:pPr marL="232943" indent="-232943">
              <a:buAutoNum type="arabicPeriod"/>
            </a:pPr>
            <a:r>
              <a:rPr lang="en-US" b="1" dirty="0" smtClean="0"/>
              <a:t>Most (75%) </a:t>
            </a:r>
            <a:r>
              <a:rPr lang="en-US" dirty="0" smtClean="0"/>
              <a:t>also described their role as </a:t>
            </a:r>
            <a:r>
              <a:rPr lang="en-US" b="1" dirty="0" smtClean="0"/>
              <a:t>part of a broader team effort </a:t>
            </a:r>
            <a:r>
              <a:rPr lang="en-US" dirty="0" smtClean="0"/>
              <a:t>at the school or district level.</a:t>
            </a:r>
          </a:p>
          <a:p>
            <a:pPr marL="0" indent="0">
              <a:buNone/>
            </a:pPr>
            <a:endParaRPr lang="en-US" dirty="0" smtClean="0"/>
          </a:p>
        </p:txBody>
      </p:sp>
      <p:sp>
        <p:nvSpPr>
          <p:cNvPr id="4" name="Slide Number Placeholder 3"/>
          <p:cNvSpPr>
            <a:spLocks noGrp="1"/>
          </p:cNvSpPr>
          <p:nvPr>
            <p:ph type="sldNum" sz="quarter" idx="10"/>
          </p:nvPr>
        </p:nvSpPr>
        <p:spPr/>
        <p:txBody>
          <a:bodyPr/>
          <a:lstStyle/>
          <a:p>
            <a:fld id="{1E32FB4D-A11E-4CA1-974B-FC0FC222DBD7}" type="slidenum">
              <a:rPr lang="en-US" smtClean="0"/>
              <a:t>11</a:t>
            </a:fld>
            <a:endParaRPr lang="en-US"/>
          </a:p>
        </p:txBody>
      </p:sp>
    </p:spTree>
    <p:extLst>
      <p:ext uri="{BB962C8B-B14F-4D97-AF65-F5344CB8AC3E}">
        <p14:creationId xmlns:p14="http://schemas.microsoft.com/office/powerpoint/2010/main" val="1842666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These were the </a:t>
            </a:r>
            <a:r>
              <a:rPr lang="en-US" b="1" baseline="0" dirty="0" smtClean="0"/>
              <a:t>top challenges to school health </a:t>
            </a:r>
            <a:r>
              <a:rPr lang="en-US" baseline="0" dirty="0" smtClean="0"/>
              <a:t>identified by SHAPE survey respondents and interviewees.</a:t>
            </a:r>
          </a:p>
          <a:p>
            <a:endParaRPr lang="en-US" baseline="0" dirty="0" smtClean="0"/>
          </a:p>
          <a:p>
            <a:r>
              <a:rPr lang="en-US" baseline="0" dirty="0" smtClean="0"/>
              <a:t>In the SHAPE survey:</a:t>
            </a:r>
          </a:p>
          <a:p>
            <a:pPr marL="174708" indent="-174708">
              <a:buFont typeface="Arial" panose="020B0604020202020204" pitchFamily="34" charset="0"/>
              <a:buChar char="•"/>
            </a:pPr>
            <a:r>
              <a:rPr lang="en-US" baseline="0" dirty="0" smtClean="0"/>
              <a:t>The </a:t>
            </a:r>
            <a:r>
              <a:rPr lang="en-US" b="1" baseline="0" dirty="0" smtClean="0"/>
              <a:t>top five challenges </a:t>
            </a:r>
            <a:r>
              <a:rPr lang="en-US" baseline="0" dirty="0" smtClean="0"/>
              <a:t>were lack of funding (87%), lack of time (77%), lack of family support (66%), lack of interest (58%), and lack of training opportunities (54%). </a:t>
            </a:r>
          </a:p>
          <a:p>
            <a:pPr marL="174708" indent="-174708">
              <a:buFont typeface="Arial" panose="020B0604020202020204" pitchFamily="34" charset="0"/>
              <a:buChar char="•"/>
            </a:pPr>
            <a:r>
              <a:rPr lang="en-US" baseline="0" dirty="0" smtClean="0"/>
              <a:t>These challenges remained </a:t>
            </a:r>
            <a:r>
              <a:rPr lang="en-US" b="1" baseline="0" dirty="0" smtClean="0"/>
              <a:t>consistent across rural, urban, and suburban locations, and across elementary, middle and high </a:t>
            </a:r>
            <a:r>
              <a:rPr lang="en-US" baseline="0" dirty="0" smtClean="0"/>
              <a:t>schools. </a:t>
            </a:r>
          </a:p>
          <a:p>
            <a:endParaRPr lang="en-US" baseline="0" dirty="0" smtClean="0"/>
          </a:p>
          <a:p>
            <a:r>
              <a:rPr lang="en-US" baseline="0" dirty="0" smtClean="0"/>
              <a:t>Interviewees and focus group participants:</a:t>
            </a:r>
          </a:p>
          <a:p>
            <a:pPr marL="174708" indent="-174708">
              <a:buFont typeface="Arial" panose="020B0604020202020204" pitchFamily="34" charset="0"/>
              <a:buChar char="•"/>
            </a:pPr>
            <a:r>
              <a:rPr lang="en-US" baseline="0" dirty="0" smtClean="0"/>
              <a:t>Described similar barriers: </a:t>
            </a:r>
            <a:r>
              <a:rPr lang="en-US" b="1" baseline="0" dirty="0" smtClean="0"/>
              <a:t>a lack of time, funding, family support, and interest</a:t>
            </a:r>
            <a:r>
              <a:rPr lang="en-US" baseline="0" dirty="0" smtClean="0"/>
              <a:t>. </a:t>
            </a:r>
          </a:p>
          <a:p>
            <a:pPr marL="174708" indent="-174708">
              <a:buFont typeface="Arial" panose="020B0604020202020204" pitchFamily="34" charset="0"/>
              <a:buChar char="•"/>
            </a:pPr>
            <a:r>
              <a:rPr lang="en-US" baseline="0" dirty="0" smtClean="0"/>
              <a:t>However, interviewees were </a:t>
            </a:r>
            <a:r>
              <a:rPr lang="en-US" b="1" baseline="0" dirty="0" smtClean="0"/>
              <a:t>more likely to reference a lack of support from state agencies and district administration </a:t>
            </a:r>
            <a:r>
              <a:rPr lang="en-US" baseline="0" dirty="0" smtClean="0"/>
              <a:t>than survey respondents.</a:t>
            </a:r>
          </a:p>
          <a:p>
            <a:endParaRPr lang="en-US" baseline="0" dirty="0" smtClean="0"/>
          </a:p>
          <a:p>
            <a:r>
              <a:rPr lang="en-US" baseline="0" dirty="0" smtClean="0"/>
              <a:t>Other points:</a:t>
            </a:r>
          </a:p>
          <a:p>
            <a:pPr marL="174708" indent="-174708">
              <a:buFont typeface="Arial" panose="020B0604020202020204" pitchFamily="34" charset="0"/>
              <a:buChar char="•"/>
            </a:pPr>
            <a:r>
              <a:rPr lang="en-US" b="1" baseline="0" dirty="0" smtClean="0"/>
              <a:t>Nearly a third</a:t>
            </a:r>
            <a:r>
              <a:rPr lang="en-US" baseline="0" dirty="0" smtClean="0"/>
              <a:t> of those interviewed </a:t>
            </a:r>
            <a:r>
              <a:rPr lang="en-US" b="1" baseline="0" dirty="0" smtClean="0"/>
              <a:t>described poverty-related barriers such as food insecurity </a:t>
            </a:r>
            <a:r>
              <a:rPr lang="en-US" baseline="0" dirty="0" smtClean="0"/>
              <a:t>that aligned with write-in responses from the survey (e.g., “food deserts,” “need more social workers,” “poverty”). </a:t>
            </a:r>
          </a:p>
          <a:p>
            <a:pPr marL="174708" indent="-174708">
              <a:buFont typeface="Arial" panose="020B0604020202020204" pitchFamily="34" charset="0"/>
              <a:buChar char="•"/>
            </a:pPr>
            <a:r>
              <a:rPr lang="en-US" b="1" baseline="0" dirty="0" smtClean="0"/>
              <a:t>Lack of transportation was specific to rural regions</a:t>
            </a:r>
            <a:r>
              <a:rPr lang="en-US" baseline="0" dirty="0" smtClean="0"/>
              <a:t>.</a:t>
            </a:r>
          </a:p>
          <a:p>
            <a:pPr marL="174708" indent="-174708">
              <a:buFont typeface="Arial" panose="020B0604020202020204" pitchFamily="34" charset="0"/>
              <a:buChar char="•"/>
            </a:pP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1E32FB4D-A11E-4CA1-974B-FC0FC222DBD7}" type="slidenum">
              <a:rPr lang="en-US" smtClean="0"/>
              <a:t>12</a:t>
            </a:fld>
            <a:endParaRPr lang="en-US"/>
          </a:p>
        </p:txBody>
      </p:sp>
    </p:spTree>
    <p:extLst>
      <p:ext uri="{BB962C8B-B14F-4D97-AF65-F5344CB8AC3E}">
        <p14:creationId xmlns:p14="http://schemas.microsoft.com/office/powerpoint/2010/main" val="8367416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These were the top facilitators identified by SHAPE survey respondents.</a:t>
            </a:r>
          </a:p>
          <a:p>
            <a:endParaRPr lang="en-US" baseline="0" dirty="0" smtClean="0"/>
          </a:p>
          <a:p>
            <a:pPr marL="174708" marR="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Nutrition and physical activity </a:t>
            </a:r>
            <a:r>
              <a:rPr lang="en-US" b="1" baseline="0" dirty="0" smtClean="0"/>
              <a:t>policies, student activities, and partnerships </a:t>
            </a:r>
            <a:r>
              <a:rPr lang="en-US" baseline="0" dirty="0" smtClean="0"/>
              <a:t>with community organizations were </a:t>
            </a:r>
            <a:r>
              <a:rPr lang="en-US" b="1" baseline="0" dirty="0" smtClean="0"/>
              <a:t>more </a:t>
            </a:r>
            <a:r>
              <a:rPr lang="en-US" b="1" i="0" baseline="0" dirty="0" smtClean="0"/>
              <a:t>developed than funding sources</a:t>
            </a:r>
            <a:r>
              <a:rPr lang="en-US" baseline="0" dirty="0" smtClean="0"/>
              <a:t>, </a:t>
            </a:r>
            <a:r>
              <a:rPr lang="en-US" b="1" baseline="0" dirty="0" smtClean="0"/>
              <a:t>family activities</a:t>
            </a:r>
            <a:r>
              <a:rPr lang="en-US" baseline="0" dirty="0" smtClean="0"/>
              <a:t>, </a:t>
            </a:r>
            <a:r>
              <a:rPr lang="en-US" b="1" baseline="0" dirty="0" smtClean="0"/>
              <a:t>staff training</a:t>
            </a:r>
            <a:r>
              <a:rPr lang="en-US" baseline="0" dirty="0" smtClean="0"/>
              <a:t>, </a:t>
            </a:r>
            <a:r>
              <a:rPr lang="en-US" b="1" baseline="0" dirty="0" smtClean="0"/>
              <a:t>and staff wellness </a:t>
            </a:r>
            <a:r>
              <a:rPr lang="en-US" baseline="0" dirty="0" smtClean="0"/>
              <a:t>initiatives. </a:t>
            </a:r>
            <a:r>
              <a:rPr lang="en-US" b="1" baseline="0" dirty="0" smtClean="0"/>
              <a:t>ENGAGE – How does this mesh with your experience?</a:t>
            </a:r>
          </a:p>
          <a:p>
            <a:pPr marL="0" indent="0">
              <a:buFont typeface="Arial" panose="020B0604020202020204" pitchFamily="34" charset="0"/>
              <a:buNone/>
            </a:pPr>
            <a:endParaRPr lang="en-US" baseline="0" dirty="0" smtClean="0"/>
          </a:p>
          <a:p>
            <a:pPr marL="174708" indent="-174708">
              <a:buFont typeface="Arial" panose="020B0604020202020204" pitchFamily="34" charset="0"/>
              <a:buChar char="•"/>
            </a:pPr>
            <a:r>
              <a:rPr lang="en-US" b="0" baseline="0" dirty="0" smtClean="0"/>
              <a:t>Compared to urban and rural schools, </a:t>
            </a:r>
            <a:r>
              <a:rPr lang="en-US" b="1" baseline="0" dirty="0" smtClean="0"/>
              <a:t>suburban schools reported more developed partnerships with community organizations. ENGAGE – How does this mesh with your experience?</a:t>
            </a:r>
          </a:p>
          <a:p>
            <a:endParaRPr lang="en-US" baseline="0" dirty="0" smtClean="0"/>
          </a:p>
        </p:txBody>
      </p:sp>
      <p:sp>
        <p:nvSpPr>
          <p:cNvPr id="4" name="Slide Number Placeholder 3"/>
          <p:cNvSpPr>
            <a:spLocks noGrp="1"/>
          </p:cNvSpPr>
          <p:nvPr>
            <p:ph type="sldNum" sz="quarter" idx="10"/>
          </p:nvPr>
        </p:nvSpPr>
        <p:spPr/>
        <p:txBody>
          <a:bodyPr/>
          <a:lstStyle/>
          <a:p>
            <a:fld id="{1E32FB4D-A11E-4CA1-974B-FC0FC222DBD7}" type="slidenum">
              <a:rPr lang="en-US" smtClean="0"/>
              <a:t>13</a:t>
            </a:fld>
            <a:endParaRPr lang="en-US"/>
          </a:p>
        </p:txBody>
      </p:sp>
    </p:spTree>
    <p:extLst>
      <p:ext uri="{BB962C8B-B14F-4D97-AF65-F5344CB8AC3E}">
        <p14:creationId xmlns:p14="http://schemas.microsoft.com/office/powerpoint/2010/main" val="9806291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LARGE GROUP DISCUSSION</a:t>
            </a:r>
          </a:p>
          <a:p>
            <a:r>
              <a:rPr lang="en-US" baseline="0" dirty="0" smtClean="0"/>
              <a:t>Here are some interesting differences that have piqued my curiosity, and perhaps will also stimulate your interest.</a:t>
            </a:r>
          </a:p>
          <a:p>
            <a:pPr marL="174708" indent="-174708">
              <a:buFont typeface="Arial" panose="020B0604020202020204" pitchFamily="34" charset="0"/>
              <a:buChar char="•"/>
            </a:pPr>
            <a:endParaRPr lang="en-US" baseline="0" dirty="0" smtClean="0"/>
          </a:p>
          <a:p>
            <a:pPr marL="174708" indent="-174708">
              <a:buFont typeface="Arial" panose="020B0604020202020204" pitchFamily="34" charset="0"/>
              <a:buChar char="•"/>
            </a:pPr>
            <a:r>
              <a:rPr lang="en-US" baseline="0" dirty="0" smtClean="0"/>
              <a:t>School policies for nutrition and physical activity were generally under development or partially in place in elementary schools (mean of 2.71 for nutrition and 2.76 for physical activity. Policies were noticeably weaker in middle and high schools (mean of 2.20 for nutrition and 1.25 for physical activity).  </a:t>
            </a:r>
          </a:p>
          <a:p>
            <a:endParaRPr lang="en-US" baseline="0" dirty="0" smtClean="0"/>
          </a:p>
          <a:p>
            <a:pPr marL="174708" indent="-174708">
              <a:buFont typeface="Arial" panose="020B0604020202020204" pitchFamily="34" charset="0"/>
              <a:buChar char="•"/>
            </a:pPr>
            <a:r>
              <a:rPr lang="en-US" b="1" baseline="0" dirty="0" smtClean="0"/>
              <a:t>Middle schools tended to lack support from community partnerships </a:t>
            </a:r>
            <a:r>
              <a:rPr lang="en-US" baseline="0" dirty="0" smtClean="0"/>
              <a:t>(versus elementary and high schools). [ANIMATE] </a:t>
            </a:r>
          </a:p>
          <a:p>
            <a:endParaRPr lang="en-US" baseline="0" dirty="0" smtClean="0"/>
          </a:p>
          <a:p>
            <a:pPr marL="174708" indent="-174708">
              <a:buFont typeface="Arial" panose="020B0604020202020204" pitchFamily="34" charset="0"/>
              <a:buChar char="•"/>
            </a:pPr>
            <a:r>
              <a:rPr lang="en-US" baseline="0" dirty="0" smtClean="0"/>
              <a:t>Middle and high schools reported more support from outside grants than elementary schools. [ANIMATE] </a:t>
            </a:r>
          </a:p>
        </p:txBody>
      </p:sp>
      <p:sp>
        <p:nvSpPr>
          <p:cNvPr id="4" name="Slide Number Placeholder 3"/>
          <p:cNvSpPr>
            <a:spLocks noGrp="1"/>
          </p:cNvSpPr>
          <p:nvPr>
            <p:ph type="sldNum" sz="quarter" idx="10"/>
          </p:nvPr>
        </p:nvSpPr>
        <p:spPr/>
        <p:txBody>
          <a:bodyPr/>
          <a:lstStyle/>
          <a:p>
            <a:fld id="{1E32FB4D-A11E-4CA1-974B-FC0FC222DBD7}" type="slidenum">
              <a:rPr lang="en-US" smtClean="0"/>
              <a:t>14</a:t>
            </a:fld>
            <a:endParaRPr lang="en-US"/>
          </a:p>
        </p:txBody>
      </p:sp>
    </p:spTree>
    <p:extLst>
      <p:ext uri="{BB962C8B-B14F-4D97-AF65-F5344CB8AC3E}">
        <p14:creationId xmlns:p14="http://schemas.microsoft.com/office/powerpoint/2010/main" val="9645655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32FB4D-A11E-4CA1-974B-FC0FC222DBD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13758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Animate in arrows as you go.</a:t>
            </a:r>
            <a:endParaRPr lang="en-US" dirty="0" smtClean="0"/>
          </a:p>
          <a:p>
            <a:endParaRPr lang="en-US" dirty="0" smtClean="0"/>
          </a:p>
          <a:p>
            <a:pPr marL="349415" indent="-349415" defTabSz="931774">
              <a:lnSpc>
                <a:spcPct val="115000"/>
              </a:lnSpc>
              <a:buFont typeface="+mj-lt"/>
              <a:buAutoNum type="arabicPeriod"/>
              <a:defRPr/>
            </a:pPr>
            <a:r>
              <a:rPr lang="en-US" b="1" dirty="0">
                <a:solidFill>
                  <a:prstClr val="black"/>
                </a:solidFill>
                <a:latin typeface="Georgia" panose="02040502050405020303" pitchFamily="18" charset="0"/>
                <a:ea typeface="Georgia" panose="02040502050405020303" pitchFamily="18" charset="0"/>
                <a:cs typeface="Georgia" panose="02040502050405020303" pitchFamily="18" charset="0"/>
              </a:rPr>
              <a:t>Communicate the presence and purpose of the ADHS’ school health initiatives to all school-level stakeholders.</a:t>
            </a:r>
            <a:r>
              <a:rPr lang="en-US" i="1" dirty="0">
                <a:solidFill>
                  <a:srgbClr val="292A45"/>
                </a:solidFill>
                <a:latin typeface="Georgia" panose="02040502050405020303" pitchFamily="18" charset="0"/>
                <a:ea typeface="Georgia" panose="02040502050405020303" pitchFamily="18" charset="0"/>
                <a:cs typeface="Georgia" panose="02040502050405020303" pitchFamily="18" charset="0"/>
              </a:rPr>
              <a:t> </a:t>
            </a:r>
            <a:r>
              <a:rPr lang="en-US" dirty="0">
                <a:solidFill>
                  <a:srgbClr val="292A45"/>
                </a:solidFill>
                <a:latin typeface="Georgia" panose="02040502050405020303" pitchFamily="18" charset="0"/>
                <a:ea typeface="Georgia" panose="02040502050405020303" pitchFamily="18" charset="0"/>
                <a:cs typeface="Georgia" panose="02040502050405020303" pitchFamily="18" charset="0"/>
              </a:rPr>
              <a:t>Many SHAPE participants were unaware of what support the ADHS could provide, and unclear regarding the roles played by various state agencies. </a:t>
            </a:r>
            <a:r>
              <a:rPr lang="en-US" b="1" i="1" dirty="0">
                <a:solidFill>
                  <a:srgbClr val="525288"/>
                </a:solidFill>
                <a:latin typeface="Georgia" panose="02040502050405020303" pitchFamily="18" charset="0"/>
                <a:ea typeface="Georgia" panose="02040502050405020303" pitchFamily="18" charset="0"/>
                <a:cs typeface="Georgia" panose="02040502050405020303" pitchFamily="18" charset="0"/>
              </a:rPr>
              <a:t>Providing stakeholders with regular and even face-to-face opportunities to communicate with an ADHS representative would help to bridge this gap</a:t>
            </a:r>
            <a:r>
              <a:rPr lang="en-US" dirty="0">
                <a:solidFill>
                  <a:prstClr val="black"/>
                </a:solidFill>
                <a:latin typeface="Georgia" panose="02040502050405020303" pitchFamily="18" charset="0"/>
                <a:ea typeface="Georgia" panose="02040502050405020303" pitchFamily="18" charset="0"/>
                <a:cs typeface="Georgia" panose="02040502050405020303" pitchFamily="18" charset="0"/>
              </a:rPr>
              <a:t>.</a:t>
            </a:r>
          </a:p>
          <a:p>
            <a:pPr marL="349415" indent="-349415" defTabSz="931774">
              <a:lnSpc>
                <a:spcPct val="115000"/>
              </a:lnSpc>
              <a:buFont typeface="+mj-lt"/>
              <a:buAutoNum type="arabicPeriod"/>
              <a:defRPr/>
            </a:pPr>
            <a:endParaRPr lang="en-US" dirty="0">
              <a:solidFill>
                <a:prstClr val="black"/>
              </a:solidFill>
              <a:latin typeface="Georgia" panose="02040502050405020303" pitchFamily="18" charset="0"/>
              <a:ea typeface="Georgia" panose="02040502050405020303" pitchFamily="18" charset="0"/>
              <a:cs typeface="Georgia" panose="02040502050405020303" pitchFamily="18" charset="0"/>
            </a:endParaRPr>
          </a:p>
          <a:p>
            <a:pPr marL="349415" indent="-349415">
              <a:lnSpc>
                <a:spcPct val="115000"/>
              </a:lnSpc>
              <a:buFont typeface="+mj-lt"/>
              <a:buAutoNum type="arabicPeriod"/>
            </a:pPr>
            <a:r>
              <a:rPr lang="en-US" b="1" dirty="0">
                <a:latin typeface="Georgia" panose="02040502050405020303" pitchFamily="18" charset="0"/>
                <a:ea typeface="Georgia" panose="02040502050405020303" pitchFamily="18" charset="0"/>
                <a:cs typeface="Georgia" panose="02040502050405020303" pitchFamily="18" charset="0"/>
              </a:rPr>
              <a:t>Build accessibility and flexibility into funding opportunities.</a:t>
            </a:r>
            <a:r>
              <a:rPr lang="en-US" i="1" dirty="0">
                <a:solidFill>
                  <a:srgbClr val="292A45"/>
                </a:solidFill>
                <a:latin typeface="Georgia" panose="02040502050405020303" pitchFamily="18" charset="0"/>
                <a:ea typeface="Georgia" panose="02040502050405020303" pitchFamily="18" charset="0"/>
                <a:cs typeface="Georgia" panose="02040502050405020303" pitchFamily="18" charset="0"/>
              </a:rPr>
              <a:t> </a:t>
            </a:r>
            <a:r>
              <a:rPr lang="en-US" dirty="0">
                <a:solidFill>
                  <a:srgbClr val="292A45"/>
                </a:solidFill>
                <a:latin typeface="Georgia" panose="02040502050405020303" pitchFamily="18" charset="0"/>
                <a:ea typeface="Georgia" panose="02040502050405020303" pitchFamily="18" charset="0"/>
                <a:cs typeface="Georgia" panose="02040502050405020303" pitchFamily="18" charset="0"/>
              </a:rPr>
              <a:t>In terms of making funding more accessible, </a:t>
            </a:r>
            <a:r>
              <a:rPr lang="en-US" dirty="0">
                <a:latin typeface="Georgia" panose="02040502050405020303" pitchFamily="18" charset="0"/>
                <a:ea typeface="Georgia" panose="02040502050405020303" pitchFamily="18" charset="0"/>
                <a:cs typeface="Georgia" panose="02040502050405020303" pitchFamily="18" charset="0"/>
              </a:rPr>
              <a:t>grant applications that are easy to complete would help to support schools</a:t>
            </a:r>
            <a:r>
              <a:rPr lang="en-US" dirty="0">
                <a:solidFill>
                  <a:srgbClr val="292A45"/>
                </a:solidFill>
                <a:latin typeface="Georgia" panose="02040502050405020303" pitchFamily="18" charset="0"/>
                <a:ea typeface="Georgia" panose="02040502050405020303" pitchFamily="18" charset="0"/>
                <a:cs typeface="Georgia" panose="02040502050405020303" pitchFamily="18" charset="0"/>
              </a:rPr>
              <a:t> without dedicated, experienced grant writers. Application training may help for larger grants, however </a:t>
            </a:r>
            <a:r>
              <a:rPr lang="en-US" b="1" i="1" dirty="0">
                <a:solidFill>
                  <a:srgbClr val="525288"/>
                </a:solidFill>
                <a:latin typeface="Georgia" panose="02040502050405020303" pitchFamily="18" charset="0"/>
                <a:ea typeface="Georgia" panose="02040502050405020303" pitchFamily="18" charset="0"/>
                <a:cs typeface="Georgia" panose="02040502050405020303" pitchFamily="18" charset="0"/>
              </a:rPr>
              <a:t>the ADHS may wish to consider flexible criteria or a reduction in required paperwork for smaller grants</a:t>
            </a:r>
            <a:r>
              <a:rPr lang="en-US" dirty="0">
                <a:solidFill>
                  <a:srgbClr val="292A45"/>
                </a:solidFill>
                <a:latin typeface="Georgia" panose="02040502050405020303" pitchFamily="18" charset="0"/>
                <a:ea typeface="Georgia" panose="02040502050405020303" pitchFamily="18" charset="0"/>
                <a:cs typeface="Georgia" panose="02040502050405020303" pitchFamily="18" charset="0"/>
              </a:rPr>
              <a:t>. In terms of flexibility, needs vary widely across the state, and stakeholders may be more receptive to funding opportunities that provide more autonomy regarding how funds are used within a few specifically-defined school health parameters.</a:t>
            </a:r>
          </a:p>
          <a:p>
            <a:pPr marL="349415" indent="-349415">
              <a:lnSpc>
                <a:spcPct val="115000"/>
              </a:lnSpc>
              <a:buFont typeface="+mj-lt"/>
              <a:buAutoNum type="arabicPeriod"/>
            </a:pPr>
            <a:endParaRPr lang="en-US" dirty="0">
              <a:latin typeface="Georgia" panose="02040502050405020303" pitchFamily="18" charset="0"/>
              <a:ea typeface="Georgia" panose="02040502050405020303" pitchFamily="18" charset="0"/>
              <a:cs typeface="Georgia" panose="02040502050405020303" pitchFamily="18" charset="0"/>
            </a:endParaRPr>
          </a:p>
          <a:p>
            <a:pPr marL="349415" indent="-349415">
              <a:lnSpc>
                <a:spcPct val="115000"/>
              </a:lnSpc>
              <a:buFont typeface="+mj-lt"/>
              <a:buAutoNum type="arabicPeriod"/>
            </a:pPr>
            <a:r>
              <a:rPr lang="en-US" b="1" dirty="0">
                <a:latin typeface="Georgia" panose="02040502050405020303" pitchFamily="18" charset="0"/>
                <a:ea typeface="Georgia" panose="02040502050405020303" pitchFamily="18" charset="0"/>
                <a:cs typeface="Georgia" panose="02040502050405020303" pitchFamily="18" charset="0"/>
              </a:rPr>
              <a:t>Fund positions for dedicated school health staff.</a:t>
            </a:r>
            <a:r>
              <a:rPr lang="en-US" dirty="0">
                <a:solidFill>
                  <a:srgbClr val="292A45"/>
                </a:solidFill>
                <a:latin typeface="Georgia" panose="02040502050405020303" pitchFamily="18" charset="0"/>
                <a:ea typeface="Georgia" panose="02040502050405020303" pitchFamily="18" charset="0"/>
                <a:cs typeface="Georgia" panose="02040502050405020303" pitchFamily="18" charset="0"/>
              </a:rPr>
              <a:t> A pervasive theme throughout this project was the lack of time and resources of existing school staff, leading to a lower priority for school wellness initiatives. Oftentimes, no additional pay was provided to teachers and other staff who were tasked with school health activities in addition to their regular workloads, or they volunteered their time. </a:t>
            </a:r>
            <a:r>
              <a:rPr lang="en-US" b="1" i="1" dirty="0">
                <a:solidFill>
                  <a:srgbClr val="525288"/>
                </a:solidFill>
                <a:latin typeface="Georgia" panose="02040502050405020303" pitchFamily="18" charset="0"/>
                <a:ea typeface="Georgia" panose="02040502050405020303" pitchFamily="18" charset="0"/>
                <a:cs typeface="Georgia" panose="02040502050405020303" pitchFamily="18" charset="0"/>
              </a:rPr>
              <a:t>By funding dedicated positions for wellness coordinators or proving stipends to school health champions, the ADHS could provide vital motivation for accelerating Arizona’s progress in school health. </a:t>
            </a:r>
            <a:r>
              <a:rPr lang="en-US" dirty="0">
                <a:latin typeface="Georgia" panose="02040502050405020303" pitchFamily="18" charset="0"/>
                <a:ea typeface="Georgia" panose="02040502050405020303" pitchFamily="18" charset="0"/>
                <a:cs typeface="Georgia" panose="02040502050405020303" pitchFamily="18" charset="0"/>
              </a:rPr>
              <a:t>Such funding would also demonstrate state support for school-based nutrition and physical activity programs and whole-child education, which were important to stakeholders.</a:t>
            </a:r>
          </a:p>
          <a:p>
            <a:pPr marL="349415" indent="-349415">
              <a:lnSpc>
                <a:spcPct val="115000"/>
              </a:lnSpc>
              <a:buFont typeface="+mj-lt"/>
              <a:buAutoNum type="arabicPeriod"/>
            </a:pPr>
            <a:endParaRPr lang="en-US" dirty="0">
              <a:latin typeface="Georgia" panose="02040502050405020303" pitchFamily="18" charset="0"/>
              <a:ea typeface="Georgia" panose="02040502050405020303" pitchFamily="18" charset="0"/>
              <a:cs typeface="Georgia" panose="02040502050405020303" pitchFamily="18" charset="0"/>
            </a:endParaRPr>
          </a:p>
          <a:p>
            <a:pPr marL="349415" indent="-349415">
              <a:lnSpc>
                <a:spcPct val="115000"/>
              </a:lnSpc>
              <a:buFont typeface="+mj-lt"/>
              <a:buAutoNum type="arabicPeriod"/>
            </a:pPr>
            <a:r>
              <a:rPr lang="en-US" b="1" dirty="0">
                <a:latin typeface="Georgia" panose="02040502050405020303" pitchFamily="18" charset="0"/>
                <a:ea typeface="Georgia" panose="02040502050405020303" pitchFamily="18" charset="0"/>
                <a:cs typeface="Georgia" panose="02040502050405020303" pitchFamily="18" charset="0"/>
              </a:rPr>
              <a:t>Increase coordination with other state agencies to support school health.</a:t>
            </a:r>
            <a:r>
              <a:rPr lang="en-US" dirty="0">
                <a:latin typeface="Georgia" panose="02040502050405020303" pitchFamily="18" charset="0"/>
                <a:ea typeface="Georgia" panose="02040502050405020303" pitchFamily="18" charset="0"/>
                <a:cs typeface="Georgia" panose="02040502050405020303" pitchFamily="18" charset="0"/>
              </a:rPr>
              <a:t> The ADHS and the ADE are currently collaborating on shared school health priorities, including LWP development, implementation, and evaluation.</a:t>
            </a:r>
            <a:r>
              <a:rPr lang="en-US" dirty="0">
                <a:solidFill>
                  <a:srgbClr val="525288"/>
                </a:solidFill>
                <a:latin typeface="Georgia" panose="02040502050405020303" pitchFamily="18" charset="0"/>
                <a:ea typeface="Georgia" panose="02040502050405020303" pitchFamily="18" charset="0"/>
                <a:cs typeface="Georgia" panose="02040502050405020303" pitchFamily="18" charset="0"/>
              </a:rPr>
              <a:t> </a:t>
            </a:r>
            <a:r>
              <a:rPr lang="en-US" b="1" i="1" dirty="0">
                <a:solidFill>
                  <a:srgbClr val="525288"/>
                </a:solidFill>
                <a:latin typeface="Georgia" panose="02040502050405020303" pitchFamily="18" charset="0"/>
                <a:ea typeface="Georgia" panose="02040502050405020303" pitchFamily="18" charset="0"/>
                <a:cs typeface="Georgia" panose="02040502050405020303" pitchFamily="18" charset="0"/>
              </a:rPr>
              <a:t>One effort could include the compilation of all available school health-related resources at a central site disseminated to Arizona schools.</a:t>
            </a:r>
          </a:p>
          <a:p>
            <a:pPr marL="349415" indent="-349415">
              <a:lnSpc>
                <a:spcPct val="115000"/>
              </a:lnSpc>
              <a:buFont typeface="+mj-lt"/>
              <a:buAutoNum type="arabicPeriod"/>
            </a:pPr>
            <a:endParaRPr lang="en-US" dirty="0">
              <a:latin typeface="Georgia" panose="02040502050405020303" pitchFamily="18" charset="0"/>
              <a:ea typeface="Georgia" panose="02040502050405020303" pitchFamily="18" charset="0"/>
              <a:cs typeface="Georgia" panose="02040502050405020303" pitchFamily="18" charset="0"/>
            </a:endParaRPr>
          </a:p>
          <a:p>
            <a:pPr marL="349415" indent="-349415">
              <a:lnSpc>
                <a:spcPct val="115000"/>
              </a:lnSpc>
              <a:buFont typeface="+mj-lt"/>
              <a:buAutoNum type="arabicPeriod"/>
            </a:pPr>
            <a:r>
              <a:rPr lang="en-US" b="1" dirty="0">
                <a:latin typeface="Georgia" panose="02040502050405020303" pitchFamily="18" charset="0"/>
                <a:ea typeface="Georgia" panose="02040502050405020303" pitchFamily="18" charset="0"/>
                <a:cs typeface="Georgia" panose="02040502050405020303" pitchFamily="18" charset="0"/>
              </a:rPr>
              <a:t>Sponsor professional development opportunities in school health-related topics.</a:t>
            </a:r>
            <a:r>
              <a:rPr lang="en-US" i="1" dirty="0">
                <a:solidFill>
                  <a:srgbClr val="292A45"/>
                </a:solidFill>
                <a:latin typeface="Georgia" panose="02040502050405020303" pitchFamily="18" charset="0"/>
                <a:ea typeface="Georgia" panose="02040502050405020303" pitchFamily="18" charset="0"/>
                <a:cs typeface="Georgia" panose="02040502050405020303" pitchFamily="18" charset="0"/>
              </a:rPr>
              <a:t> </a:t>
            </a:r>
            <a:r>
              <a:rPr lang="en-US" dirty="0">
                <a:solidFill>
                  <a:srgbClr val="292A45"/>
                </a:solidFill>
                <a:latin typeface="Georgia" panose="02040502050405020303" pitchFamily="18" charset="0"/>
                <a:ea typeface="Georgia" panose="02040502050405020303" pitchFamily="18" charset="0"/>
                <a:cs typeface="Georgia" panose="02040502050405020303" pitchFamily="18" charset="0"/>
              </a:rPr>
              <a:t>In-person trainings can facilitate networking, while web-based trainings may reach more stakeholders, especially if professional development credit is associated with trainings. To the extent possible, </a:t>
            </a:r>
            <a:r>
              <a:rPr lang="en-US" b="1" i="1" dirty="0">
                <a:solidFill>
                  <a:srgbClr val="525288"/>
                </a:solidFill>
                <a:latin typeface="Georgia" panose="02040502050405020303" pitchFamily="18" charset="0"/>
                <a:ea typeface="Georgia" panose="02040502050405020303" pitchFamily="18" charset="0"/>
                <a:cs typeface="Georgia" panose="02040502050405020303" pitchFamily="18" charset="0"/>
              </a:rPr>
              <a:t>the ADHS may wish to facilitate knowledge-sharing and networking opportunities in school health, including conferences, professional development, and/or stipends or reimbursements for participation in affiliated statewide or local school health conferences.</a:t>
            </a:r>
          </a:p>
          <a:p>
            <a:pPr marL="349415" indent="-349415">
              <a:lnSpc>
                <a:spcPct val="115000"/>
              </a:lnSpc>
              <a:buFont typeface="+mj-lt"/>
              <a:buAutoNum type="arabicPeriod"/>
            </a:pPr>
            <a:endParaRPr lang="en-US" dirty="0">
              <a:latin typeface="Georgia" panose="02040502050405020303" pitchFamily="18" charset="0"/>
              <a:ea typeface="Georgia" panose="02040502050405020303" pitchFamily="18" charset="0"/>
              <a:cs typeface="Georgia" panose="02040502050405020303" pitchFamily="18" charset="0"/>
            </a:endParaRPr>
          </a:p>
          <a:p>
            <a:pPr marL="349415" indent="-349415">
              <a:lnSpc>
                <a:spcPct val="115000"/>
              </a:lnSpc>
              <a:buFont typeface="+mj-lt"/>
              <a:buAutoNum type="arabicPeriod"/>
            </a:pPr>
            <a:r>
              <a:rPr lang="en-US" b="1" dirty="0">
                <a:latin typeface="Georgia" panose="02040502050405020303" pitchFamily="18" charset="0"/>
                <a:ea typeface="Georgia" panose="02040502050405020303" pitchFamily="18" charset="0"/>
                <a:cs typeface="Georgia" panose="02040502050405020303" pitchFamily="18" charset="0"/>
              </a:rPr>
              <a:t>Consider engaging schools in integrated school health programming.</a:t>
            </a:r>
            <a:r>
              <a:rPr lang="en-US" dirty="0">
                <a:latin typeface="Georgia" panose="02040502050405020303" pitchFamily="18" charset="0"/>
                <a:ea typeface="Georgia" panose="02040502050405020303" pitchFamily="18" charset="0"/>
                <a:cs typeface="Georgia" panose="02040502050405020303" pitchFamily="18" charset="0"/>
              </a:rPr>
              <a:t> Many stakeholders conceptualized school health initiatives as addressing, or needing to address, the whole child (mental, emotional, and physical) rather than as </a:t>
            </a:r>
            <a:r>
              <a:rPr lang="en-US" dirty="0" err="1">
                <a:latin typeface="Georgia" panose="02040502050405020303" pitchFamily="18" charset="0"/>
                <a:ea typeface="Georgia" panose="02040502050405020303" pitchFamily="18" charset="0"/>
                <a:cs typeface="Georgia" panose="02040502050405020303" pitchFamily="18" charset="0"/>
              </a:rPr>
              <a:t>siloed</a:t>
            </a:r>
            <a:r>
              <a:rPr lang="en-US" dirty="0">
                <a:latin typeface="Georgia" panose="02040502050405020303" pitchFamily="18" charset="0"/>
                <a:ea typeface="Georgia" panose="02040502050405020303" pitchFamily="18" charset="0"/>
                <a:cs typeface="Georgia" panose="02040502050405020303" pitchFamily="18" charset="0"/>
              </a:rPr>
              <a:t> nutrition and physical activity programs. Indeed, reported barriers included challenges that were not directly tied to healthy eating and active living, although they were seen to influence nutrition and activity behaviors. </a:t>
            </a:r>
            <a:r>
              <a:rPr lang="en-US" b="1" i="1" dirty="0">
                <a:solidFill>
                  <a:srgbClr val="525288"/>
                </a:solidFill>
                <a:latin typeface="Georgia" panose="02040502050405020303" pitchFamily="18" charset="0"/>
                <a:ea typeface="Georgia" panose="02040502050405020303" pitchFamily="18" charset="0"/>
                <a:cs typeface="Georgia" panose="02040502050405020303" pitchFamily="18" charset="0"/>
              </a:rPr>
              <a:t>The ADHS may wish to consider this more comprehensive approach to student wellness during communication, funding decisions, and/or planning for professional development.</a:t>
            </a:r>
            <a:endParaRPr lang="en-US" dirty="0">
              <a:latin typeface="Georgia" panose="02040502050405020303" pitchFamily="18" charset="0"/>
              <a:ea typeface="Georgia" panose="02040502050405020303" pitchFamily="18" charset="0"/>
              <a:cs typeface="Georgia" panose="02040502050405020303" pitchFamily="18" charset="0"/>
            </a:endParaRPr>
          </a:p>
          <a:p>
            <a:pPr marL="232943">
              <a:lnSpc>
                <a:spcPct val="115000"/>
              </a:lnSpc>
              <a:spcAft>
                <a:spcPts val="1019"/>
              </a:spcAft>
            </a:pPr>
            <a:r>
              <a:rPr lang="en-US" i="1" dirty="0">
                <a:solidFill>
                  <a:srgbClr val="292A45"/>
                </a:solidFill>
                <a:latin typeface="Georgia" panose="02040502050405020303" pitchFamily="18" charset="0"/>
                <a:ea typeface="Georgia" panose="02040502050405020303" pitchFamily="18" charset="0"/>
                <a:cs typeface="Georgia" panose="02040502050405020303" pitchFamily="18" charset="0"/>
              </a:rPr>
              <a:t> </a:t>
            </a:r>
            <a:endParaRPr lang="en-US" dirty="0">
              <a:latin typeface="Georgia" panose="02040502050405020303" pitchFamily="18" charset="0"/>
              <a:ea typeface="Georgia" panose="02040502050405020303" pitchFamily="18" charset="0"/>
              <a:cs typeface="Georgia" panose="02040502050405020303" pitchFamily="18" charset="0"/>
            </a:endParaRPr>
          </a:p>
          <a:p>
            <a:endParaRPr lang="en-US" dirty="0"/>
          </a:p>
        </p:txBody>
      </p:sp>
      <p:sp>
        <p:nvSpPr>
          <p:cNvPr id="4" name="Slide Number Placeholder 3"/>
          <p:cNvSpPr>
            <a:spLocks noGrp="1"/>
          </p:cNvSpPr>
          <p:nvPr>
            <p:ph type="sldNum" sz="quarter" idx="10"/>
          </p:nvPr>
        </p:nvSpPr>
        <p:spPr/>
        <p:txBody>
          <a:bodyPr/>
          <a:lstStyle/>
          <a:p>
            <a:pPr defTabSz="931774">
              <a:defRPr/>
            </a:pPr>
            <a:fld id="{1E32FB4D-A11E-4CA1-974B-FC0FC222DBD7}" type="slidenum">
              <a:rPr lang="en-US">
                <a:solidFill>
                  <a:prstClr val="black"/>
                </a:solidFill>
                <a:latin typeface="Calibri" panose="020F0502020204030204"/>
              </a:rPr>
              <a:pPr defTabSz="931774">
                <a:defRPr/>
              </a:pPr>
              <a:t>16</a:t>
            </a:fld>
            <a:endParaRPr lang="en-US">
              <a:solidFill>
                <a:prstClr val="black"/>
              </a:solidFill>
              <a:latin typeface="Calibri" panose="020F0502020204030204"/>
            </a:endParaRPr>
          </a:p>
        </p:txBody>
      </p:sp>
    </p:spTree>
    <p:extLst>
      <p:ext uri="{BB962C8B-B14F-4D97-AF65-F5344CB8AC3E}">
        <p14:creationId xmlns:p14="http://schemas.microsoft.com/office/powerpoint/2010/main" val="17752300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r>
              <a:rPr lang="en-US" dirty="0">
                <a:solidFill>
                  <a:srgbClr val="595959"/>
                </a:solidFill>
                <a:latin typeface="Georgia" panose="02040502050405020303" pitchFamily="18" charset="0"/>
                <a:ea typeface="Georgia" panose="02040502050405020303" pitchFamily="18" charset="0"/>
                <a:cs typeface="Georgia" panose="02040502050405020303" pitchFamily="18" charset="0"/>
              </a:rPr>
              <a:t>Building on early qualitative findings, the SHAPE survey asked for the </a:t>
            </a:r>
            <a:r>
              <a:rPr lang="en-US" b="1" dirty="0">
                <a:solidFill>
                  <a:srgbClr val="595959"/>
                </a:solidFill>
                <a:latin typeface="Georgia" panose="02040502050405020303" pitchFamily="18" charset="0"/>
                <a:ea typeface="Georgia" panose="02040502050405020303" pitchFamily="18" charset="0"/>
                <a:cs typeface="Georgia" panose="02040502050405020303" pitchFamily="18" charset="0"/>
              </a:rPr>
              <a:t>top five areas of school health that respondents would most like to see improved </a:t>
            </a:r>
            <a:r>
              <a:rPr lang="en-US" dirty="0">
                <a:solidFill>
                  <a:srgbClr val="595959"/>
                </a:solidFill>
                <a:latin typeface="Georgia" panose="02040502050405020303" pitchFamily="18" charset="0"/>
                <a:ea typeface="Georgia" panose="02040502050405020303" pitchFamily="18" charset="0"/>
                <a:cs typeface="Georgia" panose="02040502050405020303" pitchFamily="18" charset="0"/>
              </a:rPr>
              <a:t>at their schools. </a:t>
            </a:r>
          </a:p>
          <a:p>
            <a:endParaRPr lang="en-US" dirty="0">
              <a:solidFill>
                <a:srgbClr val="595959"/>
              </a:solidFill>
              <a:latin typeface="Georgia" panose="02040502050405020303" pitchFamily="18" charset="0"/>
              <a:ea typeface="Georgia" panose="02040502050405020303" pitchFamily="18" charset="0"/>
              <a:cs typeface="Georgia" panose="02040502050405020303" pitchFamily="18" charset="0"/>
            </a:endParaRPr>
          </a:p>
          <a:p>
            <a:pPr marL="174708" indent="-174708">
              <a:buFont typeface="Arial" panose="020B0604020202020204" pitchFamily="34" charset="0"/>
              <a:buChar char="•"/>
            </a:pPr>
            <a:r>
              <a:rPr lang="en-US" dirty="0">
                <a:solidFill>
                  <a:srgbClr val="595959"/>
                </a:solidFill>
                <a:latin typeface="Georgia" panose="02040502050405020303" pitchFamily="18" charset="0"/>
                <a:ea typeface="Georgia" panose="02040502050405020303" pitchFamily="18" charset="0"/>
                <a:cs typeface="Georgia" panose="02040502050405020303" pitchFamily="18" charset="0"/>
              </a:rPr>
              <a:t>Most selected </a:t>
            </a:r>
            <a:r>
              <a:rPr lang="en-US" b="1" dirty="0">
                <a:solidFill>
                  <a:srgbClr val="595959"/>
                </a:solidFill>
                <a:latin typeface="Georgia" panose="02040502050405020303" pitchFamily="18" charset="0"/>
                <a:ea typeface="Georgia" panose="02040502050405020303" pitchFamily="18" charset="0"/>
                <a:cs typeface="Georgia" panose="02040502050405020303" pitchFamily="18" charset="0"/>
              </a:rPr>
              <a:t>family and community involvement </a:t>
            </a:r>
            <a:r>
              <a:rPr lang="en-US" dirty="0">
                <a:solidFill>
                  <a:srgbClr val="595959"/>
                </a:solidFill>
                <a:latin typeface="Georgia" panose="02040502050405020303" pitchFamily="18" charset="0"/>
                <a:ea typeface="Georgia" panose="02040502050405020303" pitchFamily="18" charset="0"/>
                <a:cs typeface="Georgia" panose="02040502050405020303" pitchFamily="18" charset="0"/>
              </a:rPr>
              <a:t>and </a:t>
            </a:r>
            <a:r>
              <a:rPr lang="en-US" b="1" dirty="0">
                <a:solidFill>
                  <a:srgbClr val="595959"/>
                </a:solidFill>
                <a:latin typeface="Georgia" panose="02040502050405020303" pitchFamily="18" charset="0"/>
                <a:ea typeface="Georgia" panose="02040502050405020303" pitchFamily="18" charset="0"/>
                <a:cs typeface="Georgia" panose="02040502050405020303" pitchFamily="18" charset="0"/>
              </a:rPr>
              <a:t>staff wellness programs</a:t>
            </a:r>
            <a:r>
              <a:rPr lang="en-US" dirty="0">
                <a:solidFill>
                  <a:srgbClr val="595959"/>
                </a:solidFill>
                <a:latin typeface="Georgia" panose="02040502050405020303" pitchFamily="18" charset="0"/>
                <a:ea typeface="Georgia" panose="02040502050405020303" pitchFamily="18" charset="0"/>
                <a:cs typeface="Georgia" panose="02040502050405020303" pitchFamily="18" charset="0"/>
              </a:rPr>
              <a:t>, consistent across all grade levels served. </a:t>
            </a:r>
          </a:p>
          <a:p>
            <a:pPr marL="174708" indent="-174708">
              <a:buFont typeface="Arial" panose="020B0604020202020204" pitchFamily="34" charset="0"/>
              <a:buChar char="•"/>
            </a:pPr>
            <a:r>
              <a:rPr lang="en-US" dirty="0">
                <a:solidFill>
                  <a:srgbClr val="595959"/>
                </a:solidFill>
                <a:latin typeface="Georgia" panose="02040502050405020303" pitchFamily="18" charset="0"/>
                <a:ea typeface="Georgia" panose="02040502050405020303" pitchFamily="18" charset="0"/>
                <a:cs typeface="Georgia" panose="02040502050405020303" pitchFamily="18" charset="0"/>
              </a:rPr>
              <a:t>This makes sense since both categories were among the weakest school health supports. </a:t>
            </a:r>
          </a:p>
          <a:p>
            <a:endParaRPr lang="en-US" dirty="0">
              <a:solidFill>
                <a:srgbClr val="595959"/>
              </a:solidFill>
              <a:latin typeface="Georgia" panose="02040502050405020303" pitchFamily="18" charset="0"/>
              <a:ea typeface="Georgia" panose="02040502050405020303" pitchFamily="18" charset="0"/>
              <a:cs typeface="Georgia" panose="02040502050405020303" pitchFamily="18" charset="0"/>
            </a:endParaRPr>
          </a:p>
          <a:p>
            <a:r>
              <a:rPr lang="en-US" dirty="0">
                <a:solidFill>
                  <a:srgbClr val="595959"/>
                </a:solidFill>
                <a:latin typeface="Georgia" panose="02040502050405020303" pitchFamily="18" charset="0"/>
                <a:ea typeface="Georgia" panose="02040502050405020303" pitchFamily="18" charset="0"/>
                <a:cs typeface="Georgia" panose="02040502050405020303" pitchFamily="18" charset="0"/>
              </a:rPr>
              <a:t>[ANIMATE] In other words, stakeholders were most interested in improving adult behaviors to (1) role model, (2) support kids’ nutrition &amp; PA, and (3) achieve optimum performance at work and at home.</a:t>
            </a:r>
          </a:p>
          <a:p>
            <a:endParaRPr lang="en-US" dirty="0">
              <a:solidFill>
                <a:srgbClr val="595959"/>
              </a:solidFill>
              <a:latin typeface="Georgia" panose="02040502050405020303" pitchFamily="18" charset="0"/>
            </a:endParaRPr>
          </a:p>
          <a:p>
            <a:r>
              <a:rPr lang="en-US" dirty="0">
                <a:solidFill>
                  <a:srgbClr val="595959"/>
                </a:solidFill>
                <a:latin typeface="Georgia" panose="02040502050405020303" pitchFamily="18" charset="0"/>
              </a:rPr>
              <a:t>Other (optional) points:</a:t>
            </a:r>
          </a:p>
          <a:p>
            <a:endParaRPr lang="en-US" dirty="0">
              <a:solidFill>
                <a:srgbClr val="595959"/>
              </a:solidFill>
              <a:latin typeface="Georgia" panose="02040502050405020303" pitchFamily="18" charset="0"/>
            </a:endParaRPr>
          </a:p>
          <a:p>
            <a:pPr marL="174708" indent="-174708">
              <a:buFont typeface="Arial" panose="020B0604020202020204" pitchFamily="34" charset="0"/>
              <a:buChar char="•"/>
            </a:pPr>
            <a:r>
              <a:rPr lang="en-US" dirty="0">
                <a:solidFill>
                  <a:srgbClr val="595959"/>
                </a:solidFill>
                <a:latin typeface="Georgia" panose="02040502050405020303" pitchFamily="18" charset="0"/>
              </a:rPr>
              <a:t>Nutrition education for students was a top priority despite being reported as a strength at most schools. </a:t>
            </a:r>
          </a:p>
          <a:p>
            <a:pPr marL="174708" indent="-174708">
              <a:buFont typeface="Arial" panose="020B0604020202020204" pitchFamily="34" charset="0"/>
              <a:buChar char="•"/>
            </a:pPr>
            <a:r>
              <a:rPr lang="en-US" dirty="0">
                <a:solidFill>
                  <a:srgbClr val="595959"/>
                </a:solidFill>
                <a:latin typeface="Georgia" panose="02040502050405020303" pitchFamily="18" charset="0"/>
              </a:rPr>
              <a:t>About half of all participants sought healthier school meals - middle school representatives were more insistent than those serving other grade levels. </a:t>
            </a:r>
          </a:p>
          <a:p>
            <a:pPr marL="174708" indent="-174708">
              <a:buFont typeface="Arial" panose="020B0604020202020204" pitchFamily="34" charset="0"/>
              <a:buChar char="•"/>
            </a:pPr>
            <a:endParaRPr lang="en-US" dirty="0">
              <a:solidFill>
                <a:srgbClr val="595959"/>
              </a:solidFill>
              <a:latin typeface="Georgia" panose="02040502050405020303" pitchFamily="18" charset="0"/>
            </a:endParaRPr>
          </a:p>
          <a:p>
            <a:endParaRPr lang="en-US" baseline="0" dirty="0" smtClean="0"/>
          </a:p>
        </p:txBody>
      </p:sp>
      <p:sp>
        <p:nvSpPr>
          <p:cNvPr id="4" name="Slide Number Placeholder 3"/>
          <p:cNvSpPr>
            <a:spLocks noGrp="1"/>
          </p:cNvSpPr>
          <p:nvPr>
            <p:ph type="sldNum" sz="quarter" idx="10"/>
          </p:nvPr>
        </p:nvSpPr>
        <p:spPr/>
        <p:txBody>
          <a:bodyPr/>
          <a:lstStyle/>
          <a:p>
            <a:fld id="{1E32FB4D-A11E-4CA1-974B-FC0FC222DBD7}" type="slidenum">
              <a:rPr lang="en-US" smtClean="0"/>
              <a:t>17</a:t>
            </a:fld>
            <a:endParaRPr lang="en-US"/>
          </a:p>
        </p:txBody>
      </p:sp>
    </p:spTree>
    <p:extLst>
      <p:ext uri="{BB962C8B-B14F-4D97-AF65-F5344CB8AC3E}">
        <p14:creationId xmlns:p14="http://schemas.microsoft.com/office/powerpoint/2010/main" val="31717278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r>
              <a:rPr lang="en-US" dirty="0">
                <a:solidFill>
                  <a:srgbClr val="595959"/>
                </a:solidFill>
                <a:latin typeface="Georgia" panose="02040502050405020303" pitchFamily="18" charset="0"/>
              </a:rPr>
              <a:t>The survey asked how much outside assistance schools would need to make these types of school health improvements. </a:t>
            </a:r>
          </a:p>
          <a:p>
            <a:endParaRPr lang="en-US" dirty="0">
              <a:solidFill>
                <a:srgbClr val="595959"/>
              </a:solidFill>
              <a:latin typeface="Georgia" panose="02040502050405020303" pitchFamily="18" charset="0"/>
            </a:endParaRPr>
          </a:p>
          <a:p>
            <a:pPr marL="174708" indent="-174708">
              <a:buFont typeface="Arial" panose="020B0604020202020204" pitchFamily="34" charset="0"/>
              <a:buChar char="•"/>
            </a:pPr>
            <a:r>
              <a:rPr lang="en-US" dirty="0">
                <a:solidFill>
                  <a:srgbClr val="595959"/>
                </a:solidFill>
                <a:latin typeface="Georgia" panose="02040502050405020303" pitchFamily="18" charset="0"/>
              </a:rPr>
              <a:t>Five categories were the most in need of at least moderate support: </a:t>
            </a:r>
            <a:r>
              <a:rPr lang="en-US" b="1" dirty="0">
                <a:solidFill>
                  <a:srgbClr val="595959"/>
                </a:solidFill>
                <a:latin typeface="Georgia" panose="02040502050405020303" pitchFamily="18" charset="0"/>
              </a:rPr>
              <a:t>cafeteria improvements</a:t>
            </a:r>
            <a:r>
              <a:rPr lang="en-US" dirty="0">
                <a:solidFill>
                  <a:srgbClr val="595959"/>
                </a:solidFill>
                <a:latin typeface="Georgia" panose="02040502050405020303" pitchFamily="18" charset="0"/>
              </a:rPr>
              <a:t>, </a:t>
            </a:r>
            <a:r>
              <a:rPr lang="en-US" b="1" dirty="0">
                <a:solidFill>
                  <a:srgbClr val="595959"/>
                </a:solidFill>
                <a:latin typeface="Georgia" panose="02040502050405020303" pitchFamily="18" charset="0"/>
              </a:rPr>
              <a:t>staff wellness programs</a:t>
            </a:r>
            <a:r>
              <a:rPr lang="en-US" dirty="0">
                <a:solidFill>
                  <a:srgbClr val="595959"/>
                </a:solidFill>
                <a:latin typeface="Georgia" panose="02040502050405020303" pitchFamily="18" charset="0"/>
              </a:rPr>
              <a:t> [ANIMATE-recurrent theme alert], </a:t>
            </a:r>
            <a:r>
              <a:rPr lang="en-US" b="1" dirty="0">
                <a:solidFill>
                  <a:srgbClr val="595959"/>
                </a:solidFill>
                <a:latin typeface="Georgia" panose="02040502050405020303" pitchFamily="18" charset="0"/>
              </a:rPr>
              <a:t>nutrition education for all students in all grades</a:t>
            </a:r>
            <a:r>
              <a:rPr lang="en-US" dirty="0">
                <a:solidFill>
                  <a:srgbClr val="595959"/>
                </a:solidFill>
                <a:latin typeface="Georgia" panose="02040502050405020303" pitchFamily="18" charset="0"/>
              </a:rPr>
              <a:t>, </a:t>
            </a:r>
            <a:r>
              <a:rPr lang="en-US" b="1" dirty="0">
                <a:solidFill>
                  <a:srgbClr val="595959"/>
                </a:solidFill>
                <a:latin typeface="Georgia" panose="02040502050405020303" pitchFamily="18" charset="0"/>
              </a:rPr>
              <a:t>family wellness activities</a:t>
            </a:r>
            <a:r>
              <a:rPr lang="en-US" dirty="0">
                <a:solidFill>
                  <a:srgbClr val="595959"/>
                </a:solidFill>
                <a:latin typeface="Georgia" panose="02040502050405020303" pitchFamily="18" charset="0"/>
              </a:rPr>
              <a:t>, and </a:t>
            </a:r>
            <a:r>
              <a:rPr lang="en-US" b="1" dirty="0">
                <a:solidFill>
                  <a:srgbClr val="595959"/>
                </a:solidFill>
                <a:latin typeface="Georgia" panose="02040502050405020303" pitchFamily="18" charset="0"/>
              </a:rPr>
              <a:t>partnerships with community organizations</a:t>
            </a:r>
            <a:r>
              <a:rPr lang="en-US" dirty="0">
                <a:solidFill>
                  <a:srgbClr val="595959"/>
                </a:solidFill>
                <a:latin typeface="Georgia" panose="02040502050405020303" pitchFamily="18" charset="0"/>
              </a:rPr>
              <a:t>.</a:t>
            </a:r>
          </a:p>
          <a:p>
            <a:pPr marL="174708" indent="-174708">
              <a:buFont typeface="Arial" panose="020B0604020202020204" pitchFamily="34" charset="0"/>
              <a:buChar char="•"/>
            </a:pPr>
            <a:r>
              <a:rPr lang="en-US" dirty="0">
                <a:solidFill>
                  <a:srgbClr val="595959"/>
                </a:solidFill>
                <a:latin typeface="Georgia" panose="02040502050405020303" pitchFamily="18" charset="0"/>
              </a:rPr>
              <a:t>The least amount of support was needed for marketing restrictions on unhealthy foods and beverages. Note: federal LWP </a:t>
            </a:r>
            <a:r>
              <a:rPr lang="en-US" dirty="0" err="1">
                <a:solidFill>
                  <a:srgbClr val="595959"/>
                </a:solidFill>
                <a:latin typeface="Georgia" panose="02040502050405020303" pitchFamily="18" charset="0"/>
              </a:rPr>
              <a:t>regs</a:t>
            </a:r>
            <a:r>
              <a:rPr lang="en-US" dirty="0">
                <a:solidFill>
                  <a:srgbClr val="595959"/>
                </a:solidFill>
                <a:latin typeface="Georgia" panose="02040502050405020303" pitchFamily="18" charset="0"/>
              </a:rPr>
              <a:t> now require policies to restrict marketing.</a:t>
            </a:r>
          </a:p>
          <a:p>
            <a:endParaRPr lang="en-US" dirty="0">
              <a:solidFill>
                <a:srgbClr val="595959"/>
              </a:solidFill>
              <a:latin typeface="Georgia" panose="02040502050405020303" pitchFamily="18" charset="0"/>
            </a:endParaRPr>
          </a:p>
          <a:p>
            <a:r>
              <a:rPr lang="en-US" dirty="0">
                <a:solidFill>
                  <a:srgbClr val="595959"/>
                </a:solidFill>
                <a:latin typeface="Georgia" panose="02040502050405020303" pitchFamily="18" charset="0"/>
              </a:rPr>
              <a:t>Other (optional) point:</a:t>
            </a:r>
          </a:p>
          <a:p>
            <a:endParaRPr lang="en-US" dirty="0">
              <a:solidFill>
                <a:srgbClr val="595959"/>
              </a:solidFill>
              <a:latin typeface="Georgia" panose="02040502050405020303" pitchFamily="18" charset="0"/>
            </a:endParaRPr>
          </a:p>
          <a:p>
            <a:pPr marL="174708" indent="-174708">
              <a:buFont typeface="Arial" panose="020B0604020202020204" pitchFamily="34" charset="0"/>
              <a:buChar char="•"/>
            </a:pPr>
            <a:r>
              <a:rPr lang="en-US" dirty="0">
                <a:solidFill>
                  <a:srgbClr val="595959"/>
                </a:solidFill>
                <a:latin typeface="Georgia" panose="02040502050405020303" pitchFamily="18" charset="0"/>
              </a:rPr>
              <a:t>Urban and rural schools were similar </a:t>
            </a:r>
            <a:r>
              <a:rPr lang="en-US" b="1" dirty="0">
                <a:solidFill>
                  <a:srgbClr val="595959"/>
                </a:solidFill>
                <a:latin typeface="Georgia" panose="02040502050405020303" pitchFamily="18" charset="0"/>
              </a:rPr>
              <a:t>in supports needed</a:t>
            </a:r>
            <a:r>
              <a:rPr lang="en-US" dirty="0">
                <a:solidFill>
                  <a:srgbClr val="595959"/>
                </a:solidFill>
                <a:latin typeface="Georgia" panose="02040502050405020303" pitchFamily="18" charset="0"/>
              </a:rPr>
              <a:t>, sharing their top six needs (though in slightly different order): partnerships with community organizations, wellness activities for families, nutrition education for all students in all grades, improvements to the nutritional value of foods served outside of the cafeteria, a wellness program for staff, and improvements to the cafeteria. Suburban schools, however, only shared four of those needs and instead sought more support around </a:t>
            </a:r>
            <a:r>
              <a:rPr lang="en-US" b="1" dirty="0">
                <a:solidFill>
                  <a:srgbClr val="595959"/>
                </a:solidFill>
                <a:latin typeface="Georgia" panose="02040502050405020303" pitchFamily="18" charset="0"/>
              </a:rPr>
              <a:t>maintaining an active school health team and a school health or wellness coordinator</a:t>
            </a:r>
            <a:r>
              <a:rPr lang="en-US" dirty="0">
                <a:solidFill>
                  <a:srgbClr val="595959"/>
                </a:solidFill>
                <a:latin typeface="Georgia" panose="02040502050405020303" pitchFamily="18" charset="0"/>
              </a:rPr>
              <a:t>.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1E32FB4D-A11E-4CA1-974B-FC0FC222DBD7}" type="slidenum">
              <a:rPr lang="en-US" smtClean="0"/>
              <a:t>18</a:t>
            </a:fld>
            <a:endParaRPr lang="en-US"/>
          </a:p>
        </p:txBody>
      </p:sp>
    </p:spTree>
    <p:extLst>
      <p:ext uri="{BB962C8B-B14F-4D97-AF65-F5344CB8AC3E}">
        <p14:creationId xmlns:p14="http://schemas.microsoft.com/office/powerpoint/2010/main" val="11685215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Most participants were hopeful about the future of school health initiatives and cited numerous opportunities for growth [animate each bullet]. By nurturing these efforts, the ADHS can make a substantial impact on school, student and community health, especially in lower-resources schools. </a:t>
            </a:r>
          </a:p>
          <a:p>
            <a:endParaRPr lang="en-US" baseline="0" dirty="0" smtClean="0"/>
          </a:p>
        </p:txBody>
      </p:sp>
      <p:sp>
        <p:nvSpPr>
          <p:cNvPr id="4" name="Slide Number Placeholder 3"/>
          <p:cNvSpPr>
            <a:spLocks noGrp="1"/>
          </p:cNvSpPr>
          <p:nvPr>
            <p:ph type="sldNum" sz="quarter" idx="10"/>
          </p:nvPr>
        </p:nvSpPr>
        <p:spPr/>
        <p:txBody>
          <a:bodyPr/>
          <a:lstStyle/>
          <a:p>
            <a:fld id="{1E32FB4D-A11E-4CA1-974B-FC0FC222DBD7}" type="slidenum">
              <a:rPr lang="en-US" smtClean="0"/>
              <a:t>19</a:t>
            </a:fld>
            <a:endParaRPr lang="en-US"/>
          </a:p>
        </p:txBody>
      </p:sp>
    </p:spTree>
    <p:extLst>
      <p:ext uri="{BB962C8B-B14F-4D97-AF65-F5344CB8AC3E}">
        <p14:creationId xmlns:p14="http://schemas.microsoft.com/office/powerpoint/2010/main" val="1217100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32FB4D-A11E-4CA1-974B-FC0FC222DBD7}" type="slidenum">
              <a:rPr lang="en-US" smtClean="0"/>
              <a:t>2</a:t>
            </a:fld>
            <a:endParaRPr lang="en-US"/>
          </a:p>
        </p:txBody>
      </p:sp>
    </p:spTree>
    <p:extLst>
      <p:ext uri="{BB962C8B-B14F-4D97-AF65-F5344CB8AC3E}">
        <p14:creationId xmlns:p14="http://schemas.microsoft.com/office/powerpoint/2010/main" val="23056566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1E32FB4D-A11E-4CA1-974B-FC0FC222DBD7}" type="slidenum">
              <a:rPr lang="en-US" smtClean="0"/>
              <a:t>20</a:t>
            </a:fld>
            <a:endParaRPr lang="en-US"/>
          </a:p>
        </p:txBody>
      </p:sp>
    </p:spTree>
    <p:extLst>
      <p:ext uri="{BB962C8B-B14F-4D97-AF65-F5344CB8AC3E}">
        <p14:creationId xmlns:p14="http://schemas.microsoft.com/office/powerpoint/2010/main" val="2166326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I’ll start us</a:t>
            </a:r>
            <a:r>
              <a:rPr lang="en-US" baseline="0" dirty="0" smtClean="0"/>
              <a:t> off by giving us an overview of our methods. When I present findings, we’ll take some time to talk about our reactions as a large group, and then we’ll explore opportunities and potential next steps with a small group activity.</a:t>
            </a:r>
            <a:endParaRPr lang="en-US" dirty="0"/>
          </a:p>
        </p:txBody>
      </p:sp>
      <p:sp>
        <p:nvSpPr>
          <p:cNvPr id="4" name="Slide Number Placeholder 3"/>
          <p:cNvSpPr>
            <a:spLocks noGrp="1"/>
          </p:cNvSpPr>
          <p:nvPr>
            <p:ph type="sldNum" sz="quarter" idx="10"/>
          </p:nvPr>
        </p:nvSpPr>
        <p:spPr/>
        <p:txBody>
          <a:bodyPr/>
          <a:lstStyle/>
          <a:p>
            <a:fld id="{1E32FB4D-A11E-4CA1-974B-FC0FC222DBD7}" type="slidenum">
              <a:rPr lang="en-US" smtClean="0"/>
              <a:t>3</a:t>
            </a:fld>
            <a:endParaRPr lang="en-US"/>
          </a:p>
        </p:txBody>
      </p:sp>
    </p:spTree>
    <p:extLst>
      <p:ext uri="{BB962C8B-B14F-4D97-AF65-F5344CB8AC3E}">
        <p14:creationId xmlns:p14="http://schemas.microsoft.com/office/powerpoint/2010/main" val="150790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was our basic project design</a:t>
            </a:r>
            <a:r>
              <a:rPr lang="en-US" baseline="0" dirty="0" smtClean="0"/>
              <a:t>. </a:t>
            </a:r>
          </a:p>
          <a:p>
            <a:endParaRPr lang="en-US" baseline="0" dirty="0" smtClean="0"/>
          </a:p>
          <a:p>
            <a:pPr marL="171450" indent="-171450">
              <a:buFont typeface="Arial" panose="020B0604020202020204" pitchFamily="34" charset="0"/>
              <a:buChar char="•"/>
            </a:pPr>
            <a:r>
              <a:rPr lang="en-US" baseline="0" dirty="0" smtClean="0"/>
              <a:t>We collected difference sources of information so that we could put together a more comprehensive picture of school health in Arizona.</a:t>
            </a:r>
          </a:p>
          <a:p>
            <a:pPr marL="171450" indent="-171450">
              <a:buFont typeface="Arial" panose="020B0604020202020204" pitchFamily="34" charset="0"/>
              <a:buChar char="•"/>
            </a:pPr>
            <a:r>
              <a:rPr lang="en-US" baseline="0" dirty="0" smtClean="0"/>
              <a:t>We did interviews and a focus group, and we sent out an online SHAPE survey</a:t>
            </a:r>
          </a:p>
          <a:p>
            <a:pPr marL="171450" indent="-171450">
              <a:buFont typeface="Arial" panose="020B0604020202020204" pitchFamily="34" charset="0"/>
              <a:buChar char="•"/>
            </a:pPr>
            <a:r>
              <a:rPr lang="en-US" baseline="0" dirty="0" smtClean="0"/>
              <a:t>The survey reached a lot more people but didn’t get in-depth like the interviews did. </a:t>
            </a:r>
          </a:p>
        </p:txBody>
      </p:sp>
      <p:sp>
        <p:nvSpPr>
          <p:cNvPr id="4" name="Slide Number Placeholder 3"/>
          <p:cNvSpPr>
            <a:spLocks noGrp="1"/>
          </p:cNvSpPr>
          <p:nvPr>
            <p:ph type="sldNum" sz="quarter" idx="10"/>
          </p:nvPr>
        </p:nvSpPr>
        <p:spPr/>
        <p:txBody>
          <a:bodyPr/>
          <a:lstStyle/>
          <a:p>
            <a:fld id="{1E32FB4D-A11E-4CA1-974B-FC0FC222DBD7}" type="slidenum">
              <a:rPr lang="en-US" smtClean="0"/>
              <a:t>4</a:t>
            </a:fld>
            <a:endParaRPr lang="en-US"/>
          </a:p>
        </p:txBody>
      </p:sp>
    </p:spTree>
    <p:extLst>
      <p:ext uri="{BB962C8B-B14F-4D97-AF65-F5344CB8AC3E}">
        <p14:creationId xmlns:p14="http://schemas.microsoft.com/office/powerpoint/2010/main" val="42250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sng" dirty="0" smtClean="0"/>
          </a:p>
          <a:p>
            <a:r>
              <a:rPr lang="en-US" u="sng" dirty="0" smtClean="0"/>
              <a:t>Qualitative data</a:t>
            </a:r>
            <a:r>
              <a:rPr lang="en-US" u="sng" baseline="0" dirty="0" smtClean="0"/>
              <a:t> </a:t>
            </a:r>
          </a:p>
          <a:p>
            <a:pPr marL="171450" indent="-171450">
              <a:buFont typeface="Arial" panose="020B0604020202020204" pitchFamily="34" charset="0"/>
              <a:buChar char="•"/>
            </a:pPr>
            <a:r>
              <a:rPr lang="en-US" b="1" baseline="0" dirty="0" smtClean="0"/>
              <a:t>40 participants </a:t>
            </a:r>
            <a:r>
              <a:rPr lang="en-US" baseline="0" dirty="0" smtClean="0"/>
              <a:t>across </a:t>
            </a:r>
            <a:r>
              <a:rPr lang="en-US" b="1" baseline="0" dirty="0" smtClean="0"/>
              <a:t>9 counties</a:t>
            </a:r>
            <a:endParaRPr lang="en-US" b="1" dirty="0" smtClean="0"/>
          </a:p>
          <a:p>
            <a:pPr marL="174708" indent="-174708">
              <a:buFont typeface="Arial" panose="020B0604020202020204" pitchFamily="34" charset="0"/>
              <a:buChar char="•"/>
            </a:pPr>
            <a:r>
              <a:rPr lang="en-US" dirty="0" smtClean="0"/>
              <a:t>28 individual interviews</a:t>
            </a:r>
          </a:p>
          <a:p>
            <a:pPr marL="174708" indent="-174708">
              <a:buFont typeface="Arial" panose="020B0604020202020204" pitchFamily="34" charset="0"/>
              <a:buChar char="•"/>
            </a:pPr>
            <a:r>
              <a:rPr lang="en-US" dirty="0" smtClean="0"/>
              <a:t>3</a:t>
            </a:r>
            <a:r>
              <a:rPr lang="en-US" baseline="0" dirty="0" smtClean="0"/>
              <a:t> </a:t>
            </a:r>
            <a:r>
              <a:rPr lang="en-US" dirty="0" smtClean="0"/>
              <a:t>paired interviews</a:t>
            </a:r>
          </a:p>
          <a:p>
            <a:pPr marL="174708" indent="-174708">
              <a:buFont typeface="Arial" panose="020B0604020202020204" pitchFamily="34" charset="0"/>
              <a:buChar char="•"/>
            </a:pPr>
            <a:r>
              <a:rPr lang="en-US" dirty="0" smtClean="0"/>
              <a:t>1</a:t>
            </a:r>
            <a:r>
              <a:rPr lang="en-US" baseline="0" dirty="0" smtClean="0"/>
              <a:t> </a:t>
            </a:r>
            <a:r>
              <a:rPr lang="en-US" dirty="0" smtClean="0"/>
              <a:t>focus group of six participants</a:t>
            </a:r>
          </a:p>
          <a:p>
            <a:pPr marL="174708" indent="-174708">
              <a:buFont typeface="Arial" panose="020B0604020202020204" pitchFamily="34" charset="0"/>
              <a:buChar char="•"/>
            </a:pPr>
            <a:endParaRPr lang="en-US" dirty="0" smtClean="0"/>
          </a:p>
          <a:p>
            <a:r>
              <a:rPr lang="en-US" u="sng" dirty="0" smtClean="0"/>
              <a:t>The SHAPE survey </a:t>
            </a:r>
          </a:p>
          <a:p>
            <a:pPr marL="174708" indent="-174708">
              <a:buFont typeface="Arial" panose="020B0604020202020204" pitchFamily="34" charset="0"/>
              <a:buChar char="•"/>
            </a:pPr>
            <a:r>
              <a:rPr lang="en-US" b="1" dirty="0" smtClean="0"/>
              <a:t>191 respondents </a:t>
            </a:r>
          </a:p>
          <a:p>
            <a:pPr marL="174708" indent="-174708">
              <a:buFont typeface="Arial" panose="020B0604020202020204" pitchFamily="34" charset="0"/>
              <a:buChar char="•"/>
            </a:pPr>
            <a:r>
              <a:rPr lang="en-US" dirty="0" smtClean="0"/>
              <a:t>across </a:t>
            </a:r>
            <a:r>
              <a:rPr lang="en-US" b="1" dirty="0" smtClean="0"/>
              <a:t>all</a:t>
            </a:r>
            <a:r>
              <a:rPr lang="en-US" dirty="0" smtClean="0"/>
              <a:t> </a:t>
            </a:r>
            <a:r>
              <a:rPr lang="en-US" b="1" dirty="0" smtClean="0"/>
              <a:t>15 counties</a:t>
            </a:r>
          </a:p>
          <a:p>
            <a:pPr marL="174708" indent="-174708">
              <a:buFont typeface="Arial" panose="020B0604020202020204" pitchFamily="34" charset="0"/>
              <a:buChar char="•"/>
            </a:pPr>
            <a:endParaRPr lang="en-US" dirty="0" smtClean="0"/>
          </a:p>
          <a:p>
            <a:r>
              <a:rPr lang="en-US" u="sng" dirty="0" smtClean="0"/>
              <a:t>Other</a:t>
            </a:r>
          </a:p>
          <a:p>
            <a:pPr marL="174708" indent="-174708">
              <a:buFont typeface="Arial" panose="020B0604020202020204" pitchFamily="34" charset="0"/>
              <a:buChar char="•"/>
            </a:pPr>
            <a:r>
              <a:rPr lang="en-US" b="1" dirty="0" smtClean="0"/>
              <a:t>[PHOTOS] </a:t>
            </a:r>
            <a:r>
              <a:rPr lang="en-US" b="0" dirty="0" smtClean="0"/>
              <a:t>Major</a:t>
            </a:r>
            <a:r>
              <a:rPr lang="en-US" b="0" baseline="0" dirty="0" smtClean="0"/>
              <a:t> cities, suburban areas, border towns, some of the most rural areas in the state (</a:t>
            </a:r>
            <a:r>
              <a:rPr lang="en-US" b="1" baseline="0" dirty="0" smtClean="0"/>
              <a:t>o</a:t>
            </a:r>
            <a:r>
              <a:rPr lang="en-US" b="1" dirty="0" smtClean="0"/>
              <a:t>ver</a:t>
            </a:r>
            <a:r>
              <a:rPr lang="en-US" b="1" baseline="0" dirty="0" smtClean="0"/>
              <a:t> 33% </a:t>
            </a:r>
            <a:r>
              <a:rPr lang="en-US" b="1" dirty="0" smtClean="0"/>
              <a:t>in mostly rural</a:t>
            </a:r>
            <a:r>
              <a:rPr lang="en-US" b="1" baseline="0" dirty="0" smtClean="0"/>
              <a:t> areas</a:t>
            </a:r>
            <a:r>
              <a:rPr lang="en-US" b="0" baseline="0" dirty="0" smtClean="0"/>
              <a:t>), and colder climate areas with their own unique challenges</a:t>
            </a:r>
          </a:p>
          <a:p>
            <a:pPr marL="174708" indent="-174708">
              <a:buFont typeface="Arial" panose="020B0604020202020204" pitchFamily="34" charset="0"/>
              <a:buChar char="•"/>
            </a:pPr>
            <a:r>
              <a:rPr lang="en-US" b="1" dirty="0" smtClean="0"/>
              <a:t>100% SNAP eligible</a:t>
            </a:r>
          </a:p>
          <a:p>
            <a:pPr marL="174708" indent="-174708">
              <a:buFont typeface="Arial" panose="020B0604020202020204" pitchFamily="34" charset="0"/>
              <a:buChar char="•"/>
            </a:pPr>
            <a:r>
              <a:rPr lang="en-US" dirty="0" smtClean="0"/>
              <a:t>Included pretty even distribution of </a:t>
            </a:r>
            <a:r>
              <a:rPr lang="en-US" b="1" baseline="0" dirty="0" smtClean="0"/>
              <a:t>small, medium, and large schools</a:t>
            </a:r>
          </a:p>
          <a:p>
            <a:pPr marL="174708" indent="-174708">
              <a:buFont typeface="Arial" panose="020B0604020202020204" pitchFamily="34" charset="0"/>
              <a:buChar char="•"/>
            </a:pPr>
            <a:r>
              <a:rPr lang="en-US" dirty="0" smtClean="0"/>
              <a:t>Included </a:t>
            </a:r>
            <a:r>
              <a:rPr lang="en-US" b="1" dirty="0" smtClean="0"/>
              <a:t>Elementary,</a:t>
            </a:r>
            <a:r>
              <a:rPr lang="en-US" b="1" baseline="0" dirty="0" smtClean="0"/>
              <a:t> </a:t>
            </a:r>
            <a:r>
              <a:rPr lang="en-US" b="1" dirty="0" smtClean="0"/>
              <a:t>Unified (most),</a:t>
            </a:r>
            <a:r>
              <a:rPr lang="en-US" b="1" baseline="0" dirty="0" smtClean="0"/>
              <a:t> </a:t>
            </a:r>
            <a:r>
              <a:rPr lang="en-US" b="1" dirty="0" smtClean="0"/>
              <a:t>High School and</a:t>
            </a:r>
            <a:r>
              <a:rPr lang="en-US" b="1" baseline="0" dirty="0" smtClean="0"/>
              <a:t> Charter </a:t>
            </a:r>
            <a:r>
              <a:rPr lang="en-US" baseline="0" dirty="0" smtClean="0"/>
              <a:t>districts and </a:t>
            </a:r>
            <a:r>
              <a:rPr lang="en-US" b="1" baseline="0" dirty="0" smtClean="0"/>
              <a:t>all grade levels</a:t>
            </a:r>
          </a:p>
          <a:p>
            <a:pPr marL="174708" indent="-174708">
              <a:buFont typeface="Arial" panose="020B0604020202020204" pitchFamily="34" charset="0"/>
              <a:buChar char="•"/>
            </a:pPr>
            <a:r>
              <a:rPr lang="en-US" baseline="0" dirty="0" smtClean="0"/>
              <a:t>And a </a:t>
            </a:r>
            <a:r>
              <a:rPr lang="en-US" b="1" baseline="0" dirty="0" smtClean="0"/>
              <a:t>mix of schools that participated AND did not participate in school health </a:t>
            </a:r>
            <a:r>
              <a:rPr lang="en-US" baseline="0" dirty="0" smtClean="0"/>
              <a:t>programs</a:t>
            </a:r>
            <a:endParaRPr lang="en-US"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32FB4D-A11E-4CA1-974B-FC0FC222DBD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9093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SHAPE participants had a diversity of school and district roles:</a:t>
            </a:r>
          </a:p>
          <a:p>
            <a:endParaRPr lang="en-US" dirty="0" smtClean="0"/>
          </a:p>
          <a:p>
            <a:pPr marL="174708" indent="-174708">
              <a:buFont typeface="Arial" panose="020B0604020202020204" pitchFamily="34" charset="0"/>
              <a:buChar char="•"/>
            </a:pPr>
            <a:r>
              <a:rPr lang="en-US" b="1" dirty="0" smtClean="0"/>
              <a:t>Most were classroom teachers</a:t>
            </a:r>
          </a:p>
          <a:p>
            <a:pPr marL="174708" indent="-174708">
              <a:buFont typeface="Arial" panose="020B0604020202020204" pitchFamily="34" charset="0"/>
              <a:buChar char="•"/>
            </a:pPr>
            <a:r>
              <a:rPr lang="en-US" b="1" dirty="0" smtClean="0"/>
              <a:t>Interviews</a:t>
            </a:r>
            <a:r>
              <a:rPr lang="en-US" b="1" baseline="0" dirty="0" smtClean="0"/>
              <a:t> were purposefully more balanced to capture a lot of perspectives</a:t>
            </a:r>
            <a:endParaRPr lang="en-US" b="1" dirty="0" smtClean="0"/>
          </a:p>
          <a:p>
            <a:pPr marL="174708" indent="-174708">
              <a:buFont typeface="Arial" panose="020B0604020202020204" pitchFamily="34" charset="0"/>
              <a:buChar char="•"/>
            </a:pPr>
            <a:r>
              <a:rPr lang="en-US" dirty="0" smtClean="0"/>
              <a:t>We</a:t>
            </a:r>
            <a:r>
              <a:rPr lang="en-US" baseline="0" dirty="0" smtClean="0"/>
              <a:t> also reached </a:t>
            </a:r>
            <a:r>
              <a:rPr lang="en-US" dirty="0" smtClean="0"/>
              <a:t>administrators,</a:t>
            </a:r>
            <a:r>
              <a:rPr lang="en-US" baseline="0" dirty="0" smtClean="0"/>
              <a:t> including </a:t>
            </a:r>
            <a:r>
              <a:rPr lang="en-US" dirty="0" smtClean="0"/>
              <a:t>principals</a:t>
            </a:r>
            <a:r>
              <a:rPr lang="en-US" baseline="0" dirty="0" smtClean="0"/>
              <a:t> and</a:t>
            </a:r>
            <a:r>
              <a:rPr lang="en-US" dirty="0" smtClean="0"/>
              <a:t> superintendents, nursing staff, PE</a:t>
            </a:r>
            <a:r>
              <a:rPr lang="en-US" baseline="0" dirty="0" smtClean="0"/>
              <a:t> </a:t>
            </a:r>
            <a:r>
              <a:rPr lang="en-US" dirty="0" smtClean="0"/>
              <a:t>and health teachers,</a:t>
            </a:r>
            <a:r>
              <a:rPr lang="en-US" baseline="0" dirty="0" smtClean="0"/>
              <a:t> food </a:t>
            </a:r>
            <a:r>
              <a:rPr lang="en-US" dirty="0" smtClean="0"/>
              <a:t>service staff, counselors, coaches,</a:t>
            </a:r>
            <a:r>
              <a:rPr lang="en-US" baseline="0" dirty="0" smtClean="0"/>
              <a:t> </a:t>
            </a:r>
            <a:r>
              <a:rPr lang="en-US" dirty="0" smtClean="0"/>
              <a:t>classroom aids,</a:t>
            </a:r>
            <a:r>
              <a:rPr lang="en-US" baseline="0" dirty="0" smtClean="0"/>
              <a:t> </a:t>
            </a:r>
            <a:r>
              <a:rPr lang="en-US" dirty="0" smtClean="0"/>
              <a:t>and office managers. </a:t>
            </a:r>
          </a:p>
          <a:p>
            <a:pPr marL="174708" indent="-174708">
              <a:buFont typeface="Arial" panose="020B0604020202020204" pitchFamily="34" charset="0"/>
              <a:buChar char="•"/>
            </a:pPr>
            <a:r>
              <a:rPr lang="en-US" b="1" dirty="0" smtClean="0"/>
              <a:t>Wellness coordinators or similar were usually reported as additional roles</a:t>
            </a:r>
            <a:r>
              <a:rPr lang="en-US" dirty="0" smtClean="0"/>
              <a:t>, for example a food service person or teacher who also</a:t>
            </a:r>
            <a:r>
              <a:rPr lang="en-US" baseline="0" dirty="0" smtClean="0"/>
              <a:t> acted as the school wellness coordinator.</a:t>
            </a:r>
            <a:endParaRPr lang="en-US" dirty="0"/>
          </a:p>
        </p:txBody>
      </p:sp>
      <p:sp>
        <p:nvSpPr>
          <p:cNvPr id="4" name="Slide Number Placeholder 3"/>
          <p:cNvSpPr>
            <a:spLocks noGrp="1"/>
          </p:cNvSpPr>
          <p:nvPr>
            <p:ph type="sldNum" sz="quarter" idx="10"/>
          </p:nvPr>
        </p:nvSpPr>
        <p:spPr/>
        <p:txBody>
          <a:bodyPr/>
          <a:lstStyle/>
          <a:p>
            <a:fld id="{1E32FB4D-A11E-4CA1-974B-FC0FC222DBD7}" type="slidenum">
              <a:rPr lang="en-US" smtClean="0"/>
              <a:t>6</a:t>
            </a:fld>
            <a:endParaRPr lang="en-US"/>
          </a:p>
        </p:txBody>
      </p:sp>
    </p:spTree>
    <p:extLst>
      <p:ext uri="{BB962C8B-B14F-4D97-AF65-F5344CB8AC3E}">
        <p14:creationId xmlns:p14="http://schemas.microsoft.com/office/powerpoint/2010/main" val="1634898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32FB4D-A11E-4CA1-974B-FC0FC222DBD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14490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baseline="0" dirty="0" smtClean="0"/>
              <a:t>ENGAGE 1: Large Group Discussion [5 min]</a:t>
            </a:r>
          </a:p>
          <a:p>
            <a:endParaRPr lang="en-US" baseline="0" dirty="0" smtClean="0"/>
          </a:p>
          <a:p>
            <a:r>
              <a:rPr lang="en-US" baseline="0" dirty="0" smtClean="0"/>
              <a:t>Overall, what’s the general impression we get from this word cloud?</a:t>
            </a:r>
          </a:p>
          <a:p>
            <a:endParaRPr lang="en-US" baseline="0" dirty="0" smtClean="0"/>
          </a:p>
          <a:p>
            <a:pPr marL="232943" indent="-232943">
              <a:buAutoNum type="arabicPeriod"/>
            </a:pPr>
            <a:r>
              <a:rPr lang="en-US" b="1" dirty="0" smtClean="0"/>
              <a:t>People are key</a:t>
            </a:r>
            <a:r>
              <a:rPr lang="en-US" dirty="0" smtClean="0"/>
              <a:t>. One</a:t>
            </a:r>
            <a:r>
              <a:rPr lang="en-US" baseline="0" dirty="0" smtClean="0"/>
              <a:t> quarter o</a:t>
            </a:r>
            <a:r>
              <a:rPr lang="en-US" dirty="0" smtClean="0"/>
              <a:t>f the top 20 words that popped up during</a:t>
            </a:r>
            <a:r>
              <a:rPr lang="en-US" baseline="0" dirty="0" smtClean="0"/>
              <a:t> interviews</a:t>
            </a:r>
            <a:r>
              <a:rPr lang="en-US" dirty="0" smtClean="0"/>
              <a:t> described</a:t>
            </a:r>
            <a:r>
              <a:rPr lang="en-US" baseline="0" dirty="0" smtClean="0"/>
              <a:t> </a:t>
            </a:r>
            <a:r>
              <a:rPr lang="en-US" b="1" baseline="0" dirty="0" smtClean="0"/>
              <a:t>groups of people</a:t>
            </a:r>
            <a:r>
              <a:rPr lang="en-US" baseline="0" dirty="0" smtClean="0"/>
              <a:t>: kids, teachers, students, staff, parents.</a:t>
            </a:r>
          </a:p>
          <a:p>
            <a:pPr marL="232943" indent="-232943">
              <a:buAutoNum type="arabicPeriod"/>
            </a:pPr>
            <a:r>
              <a:rPr lang="en-US" b="1" baseline="0" dirty="0" smtClean="0"/>
              <a:t>Stakeholders have a positive view of school health</a:t>
            </a:r>
            <a:r>
              <a:rPr lang="en-US" baseline="0" dirty="0" smtClean="0"/>
              <a:t>. Positive perceptions of at least the idea of school health (need, works, good, helps) appear</a:t>
            </a:r>
          </a:p>
        </p:txBody>
      </p:sp>
      <p:sp>
        <p:nvSpPr>
          <p:cNvPr id="4" name="Slide Number Placeholder 3"/>
          <p:cNvSpPr>
            <a:spLocks noGrp="1"/>
          </p:cNvSpPr>
          <p:nvPr>
            <p:ph type="sldNum" sz="quarter" idx="10"/>
          </p:nvPr>
        </p:nvSpPr>
        <p:spPr/>
        <p:txBody>
          <a:bodyPr/>
          <a:lstStyle/>
          <a:p>
            <a:fld id="{1E32FB4D-A11E-4CA1-974B-FC0FC222DBD7}" type="slidenum">
              <a:rPr lang="en-US" smtClean="0"/>
              <a:t>8</a:t>
            </a:fld>
            <a:endParaRPr lang="en-US"/>
          </a:p>
        </p:txBody>
      </p:sp>
    </p:spTree>
    <p:extLst>
      <p:ext uri="{BB962C8B-B14F-4D97-AF65-F5344CB8AC3E}">
        <p14:creationId xmlns:p14="http://schemas.microsoft.com/office/powerpoint/2010/main" val="3031936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started off interviews by asking what ideas came to mind when they heard the words “school health” or “school wellness.” </a:t>
            </a:r>
          </a:p>
          <a:p>
            <a:endParaRPr lang="en-US" dirty="0" smtClean="0"/>
          </a:p>
          <a:p>
            <a:pPr marL="174708" indent="-174708">
              <a:buFont typeface="Arial" panose="020B0604020202020204" pitchFamily="34" charset="0"/>
              <a:buChar char="•"/>
            </a:pPr>
            <a:r>
              <a:rPr lang="en-US" dirty="0" smtClean="0"/>
              <a:t>Most referenced nutrition and/or physical activity in their responses, which makes sense given that the SHAPE Team communicated these as focal areas for discussion prior to the interview. </a:t>
            </a:r>
          </a:p>
          <a:p>
            <a:pPr marL="174708" indent="-174708">
              <a:buFont typeface="Arial" panose="020B0604020202020204" pitchFamily="34" charset="0"/>
              <a:buChar char="•"/>
            </a:pPr>
            <a:r>
              <a:rPr lang="en-US" dirty="0" smtClean="0"/>
              <a:t>BUT,</a:t>
            </a:r>
            <a:r>
              <a:rPr lang="en-US" baseline="0" dirty="0" smtClean="0"/>
              <a:t> a</a:t>
            </a:r>
            <a:r>
              <a:rPr lang="en-US" dirty="0" smtClean="0"/>
              <a:t>bout half also described a more holistic view of school health that emphasized socio-emotional wellbeing, and sometimes physical health beyond nutrition and physical activity, for example the promotion of proper hygiene and preventive care</a:t>
            </a:r>
            <a:r>
              <a:rPr lang="en-US" baseline="0" dirty="0" smtClean="0"/>
              <a:t>. This was more common in </a:t>
            </a:r>
            <a:r>
              <a:rPr lang="en-US" dirty="0" smtClean="0"/>
              <a:t>rural versus urban areas, in part because some rural schools provided essential medical services for students, e.g. hearing and vision screenings, that were otherwise unavailable.</a:t>
            </a:r>
          </a:p>
          <a:p>
            <a:pPr marL="174708" indent="-174708">
              <a:buFont typeface="Arial" panose="020B0604020202020204" pitchFamily="34" charset="0"/>
              <a:buChar char="•"/>
            </a:pPr>
            <a:endParaRPr lang="en-US" dirty="0" smtClean="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1E32FB4D-A11E-4CA1-974B-FC0FC222DBD7}" type="slidenum">
              <a:rPr lang="en-US" smtClean="0"/>
              <a:t>9</a:t>
            </a:fld>
            <a:endParaRPr lang="en-US"/>
          </a:p>
        </p:txBody>
      </p:sp>
    </p:spTree>
    <p:extLst>
      <p:ext uri="{BB962C8B-B14F-4D97-AF65-F5344CB8AC3E}">
        <p14:creationId xmlns:p14="http://schemas.microsoft.com/office/powerpoint/2010/main" val="37717422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78022" y="577521"/>
            <a:ext cx="7787954" cy="1527050"/>
          </a:xfrm>
          <a:noFill/>
          <a:effectLst>
            <a:outerShdw blurRad="50800" dist="38100" dir="2700000" algn="tl" rotWithShape="0">
              <a:prstClr val="black">
                <a:alpha val="40000"/>
              </a:prstClr>
            </a:outerShdw>
          </a:effectLst>
        </p:spPr>
        <p:txBody>
          <a:bodyPr>
            <a:normAutofit/>
          </a:bodyPr>
          <a:lstStyle>
            <a:lvl1pPr algn="r">
              <a:defRPr sz="3600">
                <a:solidFill>
                  <a:srgbClr val="5D6CFF"/>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78022" y="2113635"/>
            <a:ext cx="7787955" cy="610820"/>
          </a:xfrm>
        </p:spPr>
        <p:txBody>
          <a:bodyPr>
            <a:normAutofit/>
          </a:bodyPr>
          <a:lstStyle>
            <a:lvl1pPr marL="0" indent="0" algn="r">
              <a:buNone/>
              <a:defRPr sz="2800" b="0" i="0">
                <a:solidFill>
                  <a:srgbClr val="CC00CC"/>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3/27/2018</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3/27/2018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xmlns="" id="{7FA5F00A-F7F2-4D23-B959-A700F1951B4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918306" y="2326213"/>
            <a:ext cx="1463784" cy="52696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281175"/>
            <a:ext cx="8246070" cy="610821"/>
          </a:xfrm>
        </p:spPr>
        <p:txBody>
          <a:bodyPr>
            <a:normAutofit/>
          </a:bodyPr>
          <a:lstStyle>
            <a:lvl1pPr algn="r">
              <a:defRPr sz="3600" baseline="0">
                <a:solidFill>
                  <a:srgbClr val="CC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197405"/>
            <a:ext cx="8246070" cy="3664918"/>
          </a:xfrm>
        </p:spPr>
        <p:txBody>
          <a:bodyPr/>
          <a:lstStyle>
            <a:lvl1pPr algn="l">
              <a:defRPr sz="2800">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86835" y="281174"/>
            <a:ext cx="6108200" cy="572644"/>
          </a:xfrm>
        </p:spPr>
        <p:txBody>
          <a:bodyPr>
            <a:normAutofit/>
          </a:bodyPr>
          <a:lstStyle>
            <a:lvl1pPr algn="l">
              <a:defRPr sz="3600">
                <a:solidFill>
                  <a:srgbClr val="CC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2586835" y="1044700"/>
            <a:ext cx="6108200" cy="3663766"/>
          </a:xfrm>
        </p:spPr>
        <p:txBody>
          <a:bodyPr/>
          <a:lstStyle>
            <a:lvl1pPr>
              <a:defRPr sz="2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3/27/2018</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3/27/2018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3/27/2018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1670" y="281175"/>
            <a:ext cx="7940659" cy="610820"/>
          </a:xfrm>
        </p:spPr>
        <p:txBody>
          <a:bodyPr>
            <a:normAutofit/>
          </a:bodyPr>
          <a:lstStyle>
            <a:lvl1pPr algn="r">
              <a:defRPr sz="3600" baseline="0">
                <a:solidFill>
                  <a:srgbClr val="CC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36879" y="1641238"/>
            <a:ext cx="4040188"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36879" y="2113635"/>
            <a:ext cx="4040188" cy="2276294"/>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72000" y="1641238"/>
            <a:ext cx="4041775"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72000" y="2113635"/>
            <a:ext cx="4041775" cy="2276294"/>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3/27/2018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3/27/2018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3/27/2018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3/27/2018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3/27/2018</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xmlns="" id="{B3866062-9576-472E-9161-7C3B608C33DA}"/>
              </a:ext>
            </a:extLst>
          </p:cNvPr>
          <p:cNvSpPr txBox="1"/>
          <p:nvPr userDrawn="1"/>
        </p:nvSpPr>
        <p:spPr>
          <a:xfrm>
            <a:off x="-9150" y="5213747"/>
            <a:ext cx="8389625" cy="523220"/>
          </a:xfrm>
          <a:prstGeom prst="rect">
            <a:avLst/>
          </a:prstGeom>
          <a:noFill/>
        </p:spPr>
        <p:txBody>
          <a:bodyPr wrap="square" rtlCol="0">
            <a:spAutoFit/>
          </a:bodyPr>
          <a:lstStyle/>
          <a:p>
            <a:r>
              <a:rPr lang="en-US" sz="1400">
                <a:solidFill>
                  <a:schemeClr val="bg1">
                    <a:lumMod val="65000"/>
                  </a:schemeClr>
                </a:solidFill>
              </a:rPr>
              <a:t>This presentation uses a free template provided by FPPT.com</a:t>
            </a:r>
          </a:p>
          <a:p>
            <a:r>
              <a:rPr lang="en-US" sz="1400">
                <a:solidFill>
                  <a:schemeClr val="bg1">
                    <a:lumMod val="65000"/>
                  </a:schemeClr>
                </a:solidFill>
              </a:rPr>
              <a:t>www.free-power-point-templates.com</a:t>
            </a:r>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microsoft.com/office/2007/relationships/hdphoto" Target="../media/hdphoto5.wdp"/></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jpe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8.jpeg"/><Relationship Id="rId5" Type="http://schemas.microsoft.com/office/2007/relationships/hdphoto" Target="../media/hdphoto1.wdp"/><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microsoft.com/office/2007/relationships/hdphoto" Target="../media/hdphoto6.wdp"/></Relationships>
</file>

<file path=ppt/slides/_rels/slide21.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0.png"/><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25818" y="433880"/>
            <a:ext cx="7374580" cy="3970330"/>
          </a:xfrm>
        </p:spPr>
        <p:txBody>
          <a:bodyPr>
            <a:noAutofit/>
          </a:bodyPr>
          <a:lstStyle/>
          <a:p>
            <a:pPr algn="l"/>
            <a:r>
              <a:rPr lang="en-US" sz="5400" b="1" dirty="0">
                <a:solidFill>
                  <a:schemeClr val="bg1"/>
                </a:solidFill>
              </a:rPr>
              <a:t>S</a:t>
            </a:r>
            <a:r>
              <a:rPr lang="en-US" sz="5400" b="1" dirty="0"/>
              <a:t>chool </a:t>
            </a:r>
            <a:br>
              <a:rPr lang="en-US" sz="5400" b="1" dirty="0"/>
            </a:br>
            <a:r>
              <a:rPr lang="en-US" sz="5400" b="1" dirty="0"/>
              <a:t>     </a:t>
            </a:r>
            <a:r>
              <a:rPr lang="en-US" sz="5400" b="1" dirty="0">
                <a:solidFill>
                  <a:schemeClr val="bg1"/>
                </a:solidFill>
              </a:rPr>
              <a:t>H</a:t>
            </a:r>
            <a:r>
              <a:rPr lang="en-US" sz="5400" b="1" dirty="0"/>
              <a:t>ealth </a:t>
            </a:r>
            <a:br>
              <a:rPr lang="en-US" sz="5400" b="1" dirty="0"/>
            </a:br>
            <a:r>
              <a:rPr lang="en-US" sz="5400" b="1" dirty="0"/>
              <a:t>          </a:t>
            </a:r>
            <a:r>
              <a:rPr lang="en-US" sz="5400" b="1" dirty="0">
                <a:solidFill>
                  <a:schemeClr val="bg1"/>
                </a:solidFill>
              </a:rPr>
              <a:t>A</a:t>
            </a:r>
            <a:r>
              <a:rPr lang="en-US" sz="5400" b="1" dirty="0"/>
              <a:t>ssessment </a:t>
            </a:r>
            <a:br>
              <a:rPr lang="en-US" sz="5400" b="1" dirty="0"/>
            </a:br>
            <a:r>
              <a:rPr lang="en-US" sz="5400" b="1" dirty="0"/>
              <a:t>               </a:t>
            </a:r>
            <a:r>
              <a:rPr lang="en-US" sz="5400" b="1" dirty="0">
                <a:solidFill>
                  <a:schemeClr val="bg1"/>
                </a:solidFill>
              </a:rPr>
              <a:t>P</a:t>
            </a:r>
            <a:r>
              <a:rPr lang="en-US" sz="5400" b="1" dirty="0"/>
              <a:t>roject -  </a:t>
            </a:r>
            <a:br>
              <a:rPr lang="en-US" sz="5400" b="1" dirty="0"/>
            </a:br>
            <a:r>
              <a:rPr lang="en-US" sz="5400" b="1" dirty="0"/>
              <a:t>                    </a:t>
            </a:r>
            <a:r>
              <a:rPr lang="en-US" sz="5400" b="1" dirty="0">
                <a:solidFill>
                  <a:schemeClr val="bg1"/>
                </a:solidFill>
              </a:rPr>
              <a:t>E</a:t>
            </a:r>
            <a:r>
              <a:rPr lang="en-US" sz="5400" b="1" dirty="0"/>
              <a:t>valuation</a:t>
            </a:r>
            <a:endParaRPr lang="en-US" sz="4400" b="1" dirty="0"/>
          </a:p>
        </p:txBody>
      </p:sp>
      <p:sp>
        <p:nvSpPr>
          <p:cNvPr id="3" name="Subtitle 2"/>
          <p:cNvSpPr>
            <a:spLocks noGrp="1"/>
          </p:cNvSpPr>
          <p:nvPr>
            <p:ph type="subTitle" idx="1"/>
          </p:nvPr>
        </p:nvSpPr>
        <p:spPr>
          <a:xfrm>
            <a:off x="6557118" y="217799"/>
            <a:ext cx="2443280" cy="305410"/>
          </a:xfrm>
        </p:spPr>
        <p:txBody>
          <a:bodyPr>
            <a:noAutofit/>
          </a:bodyPr>
          <a:lstStyle/>
          <a:p>
            <a:r>
              <a:rPr lang="en-US" sz="1200" dirty="0">
                <a:solidFill>
                  <a:schemeClr val="bg1">
                    <a:lumMod val="65000"/>
                  </a:schemeClr>
                </a:solidFill>
              </a:rPr>
              <a:t>Template from FPPT.com</a:t>
            </a:r>
          </a:p>
        </p:txBody>
      </p:sp>
      <p:sp>
        <p:nvSpPr>
          <p:cNvPr id="4" name="TextBox 3">
            <a:extLst>
              <a:ext uri="{FF2B5EF4-FFF2-40B4-BE49-F238E27FC236}">
                <a16:creationId xmlns:a16="http://schemas.microsoft.com/office/drawing/2014/main" xmlns="" id="{22D73F8E-3A04-4810-874F-1CCFD744BD8E}"/>
              </a:ext>
            </a:extLst>
          </p:cNvPr>
          <p:cNvSpPr txBox="1"/>
          <p:nvPr/>
        </p:nvSpPr>
        <p:spPr>
          <a:xfrm rot="18946940">
            <a:off x="-220863" y="2918936"/>
            <a:ext cx="2159118" cy="707886"/>
          </a:xfrm>
          <a:prstGeom prst="rect">
            <a:avLst/>
          </a:prstGeom>
          <a:noFill/>
        </p:spPr>
        <p:txBody>
          <a:bodyPr wrap="square" rtlCol="0">
            <a:spAutoFit/>
          </a:bodyPr>
          <a:lstStyle/>
          <a:p>
            <a:r>
              <a:rPr lang="en-US" sz="4000" b="1" dirty="0">
                <a:solidFill>
                  <a:schemeClr val="bg1"/>
                </a:solidFill>
              </a:rPr>
              <a:t>ARIZONA</a:t>
            </a:r>
          </a:p>
        </p:txBody>
      </p:sp>
      <p:sp>
        <p:nvSpPr>
          <p:cNvPr id="5" name="TextBox 4">
            <a:extLst>
              <a:ext uri="{FF2B5EF4-FFF2-40B4-BE49-F238E27FC236}">
                <a16:creationId xmlns:a16="http://schemas.microsoft.com/office/drawing/2014/main" xmlns="" id="{9B4A8F0A-3762-4A2B-9DD7-C525ABF4F74E}"/>
              </a:ext>
            </a:extLst>
          </p:cNvPr>
          <p:cNvSpPr txBox="1"/>
          <p:nvPr/>
        </p:nvSpPr>
        <p:spPr>
          <a:xfrm>
            <a:off x="5074853" y="4627120"/>
            <a:ext cx="3817627" cy="400110"/>
          </a:xfrm>
          <a:prstGeom prst="rect">
            <a:avLst/>
          </a:prstGeom>
          <a:noFill/>
        </p:spPr>
        <p:txBody>
          <a:bodyPr wrap="square" rtlCol="0">
            <a:spAutoFit/>
          </a:bodyPr>
          <a:lstStyle/>
          <a:p>
            <a:pPr algn="r"/>
            <a:r>
              <a:rPr lang="en-US" sz="2000" b="1" dirty="0" smtClean="0">
                <a:solidFill>
                  <a:schemeClr val="bg1"/>
                </a:solidFill>
              </a:rPr>
              <a:t>April 4, </a:t>
            </a:r>
            <a:r>
              <a:rPr lang="en-US" sz="2000" b="1" dirty="0">
                <a:solidFill>
                  <a:schemeClr val="bg1"/>
                </a:solidFill>
              </a:rPr>
              <a:t>2018</a:t>
            </a:r>
          </a:p>
        </p:txBody>
      </p:sp>
      <p:sp>
        <p:nvSpPr>
          <p:cNvPr id="6" name="Text Placeholder 13"/>
          <p:cNvSpPr txBox="1">
            <a:spLocks/>
          </p:cNvSpPr>
          <p:nvPr/>
        </p:nvSpPr>
        <p:spPr>
          <a:xfrm>
            <a:off x="1091201" y="3821962"/>
            <a:ext cx="3089815" cy="805158"/>
          </a:xfrm>
          <a:prstGeom prst="rect">
            <a:avLst/>
          </a:prstGeom>
        </p:spPr>
        <p:txBody>
          <a:bodyPr vert="horz" lIns="91440" tIns="45720" rIns="91440" bIns="45720" rtlCol="0">
            <a:noAutofit/>
          </a:bodyPr>
          <a:lstStyle>
            <a:lvl1pPr marL="0" indent="0" algn="r" defTabSz="914400" rtl="0" eaLnBrk="1" latinLnBrk="0" hangingPunct="1">
              <a:spcBef>
                <a:spcPct val="20000"/>
              </a:spcBef>
              <a:buFont typeface="Arial" pitchFamily="34" charset="0"/>
              <a:buNone/>
              <a:defRPr sz="2800" b="0" i="0" kern="1200">
                <a:solidFill>
                  <a:srgbClr val="CC00CC"/>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400" dirty="0" smtClean="0">
                <a:solidFill>
                  <a:schemeClr val="bg1"/>
                </a:solidFill>
              </a:rPr>
              <a:t>Completed by the UA Nutritional Sciences Evaluation Team for the ADHS Office of Community Innovations</a:t>
            </a:r>
          </a:p>
          <a:p>
            <a:endParaRPr lang="en-US" sz="14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6775" y="4627120"/>
            <a:ext cx="2693497" cy="466930"/>
          </a:xfrm>
          <a:prstGeom prst="rect">
            <a:avLst/>
          </a:prstGeom>
          <a:solidFill>
            <a:schemeClr val="bg1"/>
          </a:solidFill>
        </p:spPr>
      </p:pic>
    </p:spTree>
    <p:extLst>
      <p:ext uri="{BB962C8B-B14F-4D97-AF65-F5344CB8AC3E}">
        <p14:creationId xmlns:p14="http://schemas.microsoft.com/office/powerpoint/2010/main" val="3639203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044949" y="0"/>
            <a:ext cx="5128629" cy="5170212"/>
          </a:xfrm>
        </p:spPr>
      </p:pic>
      <p:sp>
        <p:nvSpPr>
          <p:cNvPr id="7" name="Oval Callout 6"/>
          <p:cNvSpPr/>
          <p:nvPr/>
        </p:nvSpPr>
        <p:spPr>
          <a:xfrm>
            <a:off x="5169642" y="586585"/>
            <a:ext cx="463694" cy="305410"/>
          </a:xfrm>
          <a:prstGeom prst="wedgeEllipseCallou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Callout 11"/>
          <p:cNvSpPr/>
          <p:nvPr/>
        </p:nvSpPr>
        <p:spPr>
          <a:xfrm>
            <a:off x="6187201" y="719455"/>
            <a:ext cx="463694" cy="305410"/>
          </a:xfrm>
          <a:prstGeom prst="wedgeEllipseCallou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Callout 12"/>
          <p:cNvSpPr/>
          <p:nvPr/>
        </p:nvSpPr>
        <p:spPr>
          <a:xfrm>
            <a:off x="7015280" y="1502815"/>
            <a:ext cx="463694" cy="305410"/>
          </a:xfrm>
          <a:prstGeom prst="wedgeEllipseCallou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Callout 13"/>
          <p:cNvSpPr/>
          <p:nvPr/>
        </p:nvSpPr>
        <p:spPr>
          <a:xfrm>
            <a:off x="7247127" y="2548019"/>
            <a:ext cx="463694" cy="305410"/>
          </a:xfrm>
          <a:prstGeom prst="wedgeEllipseCallou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Callout 14"/>
          <p:cNvSpPr/>
          <p:nvPr/>
        </p:nvSpPr>
        <p:spPr>
          <a:xfrm>
            <a:off x="6862575" y="3440518"/>
            <a:ext cx="463694" cy="305410"/>
          </a:xfrm>
          <a:prstGeom prst="wedgeEllipseCallou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Callout 15"/>
          <p:cNvSpPr/>
          <p:nvPr/>
        </p:nvSpPr>
        <p:spPr>
          <a:xfrm>
            <a:off x="5943417" y="4098800"/>
            <a:ext cx="463694" cy="305410"/>
          </a:xfrm>
          <a:prstGeom prst="wedgeEllipseCallou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Callout 16"/>
          <p:cNvSpPr/>
          <p:nvPr/>
        </p:nvSpPr>
        <p:spPr>
          <a:xfrm>
            <a:off x="3808475" y="1655520"/>
            <a:ext cx="463694" cy="305410"/>
          </a:xfrm>
          <a:prstGeom prst="wedgeEllipseCallou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Callout 17"/>
          <p:cNvSpPr/>
          <p:nvPr/>
        </p:nvSpPr>
        <p:spPr>
          <a:xfrm>
            <a:off x="3655770" y="2585106"/>
            <a:ext cx="463694" cy="305410"/>
          </a:xfrm>
          <a:prstGeom prst="wedgeEllipseCallou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Callout 18"/>
          <p:cNvSpPr/>
          <p:nvPr/>
        </p:nvSpPr>
        <p:spPr>
          <a:xfrm>
            <a:off x="4383930" y="760005"/>
            <a:ext cx="463694" cy="305410"/>
          </a:xfrm>
          <a:prstGeom prst="wedgeEllipseCallou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Callout 19"/>
          <p:cNvSpPr/>
          <p:nvPr/>
        </p:nvSpPr>
        <p:spPr>
          <a:xfrm>
            <a:off x="4615777" y="3975437"/>
            <a:ext cx="463694" cy="305410"/>
          </a:xfrm>
          <a:prstGeom prst="wedgeEllipseCallou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3"/>
          <p:cNvSpPr>
            <a:spLocks noGrp="1"/>
          </p:cNvSpPr>
          <p:nvPr>
            <p:ph type="title"/>
          </p:nvPr>
        </p:nvSpPr>
        <p:spPr>
          <a:xfrm rot="16200000">
            <a:off x="-1311538" y="1818253"/>
            <a:ext cx="3282707" cy="572644"/>
          </a:xfrm>
        </p:spPr>
        <p:txBody>
          <a:bodyPr>
            <a:noAutofit/>
          </a:bodyPr>
          <a:lstStyle/>
          <a:p>
            <a:r>
              <a:rPr lang="en-US" sz="4000" b="1" smtClean="0">
                <a:solidFill>
                  <a:schemeClr val="bg1"/>
                </a:solidFill>
              </a:rPr>
              <a:t>WSCC Model</a:t>
            </a:r>
            <a:endParaRPr lang="en-US" sz="4000" b="1">
              <a:solidFill>
                <a:schemeClr val="bg1"/>
              </a:solidFill>
            </a:endParaRPr>
          </a:p>
        </p:txBody>
      </p:sp>
    </p:spTree>
    <p:extLst>
      <p:ext uri="{BB962C8B-B14F-4D97-AF65-F5344CB8AC3E}">
        <p14:creationId xmlns:p14="http://schemas.microsoft.com/office/powerpoint/2010/main" val="584115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16200000">
            <a:off x="-1522438" y="1980019"/>
            <a:ext cx="3664921" cy="572644"/>
          </a:xfrm>
        </p:spPr>
        <p:txBody>
          <a:bodyPr>
            <a:noAutofit/>
          </a:bodyPr>
          <a:lstStyle/>
          <a:p>
            <a:r>
              <a:rPr lang="en-US" sz="4000" b="1" smtClean="0">
                <a:solidFill>
                  <a:schemeClr val="bg1"/>
                </a:solidFill>
              </a:rPr>
              <a:t>Self-Perception</a:t>
            </a:r>
            <a:endParaRPr lang="en-US" sz="4000" b="1">
              <a:solidFill>
                <a:schemeClr val="bg1"/>
              </a:solidFill>
            </a:endParaRPr>
          </a:p>
        </p:txBody>
      </p:sp>
      <p:sp>
        <p:nvSpPr>
          <p:cNvPr id="8" name="Content Placeholder 7"/>
          <p:cNvSpPr>
            <a:spLocks noGrp="1"/>
          </p:cNvSpPr>
          <p:nvPr>
            <p:ph idx="1"/>
          </p:nvPr>
        </p:nvSpPr>
        <p:spPr>
          <a:xfrm>
            <a:off x="2128720" y="2724454"/>
            <a:ext cx="6719020" cy="2137871"/>
          </a:xfrm>
        </p:spPr>
        <p:txBody>
          <a:bodyPr>
            <a:noAutofit/>
          </a:bodyPr>
          <a:lstStyle/>
          <a:p>
            <a:pPr marL="0" indent="0">
              <a:buNone/>
            </a:pPr>
            <a:r>
              <a:rPr lang="en-US" sz="2200" smtClean="0"/>
              <a:t>“If </a:t>
            </a:r>
            <a:r>
              <a:rPr lang="en-US" sz="2200"/>
              <a:t>there </a:t>
            </a:r>
            <a:r>
              <a:rPr lang="en-US" sz="2200" smtClean="0"/>
              <a:t>is a [school health] issue </a:t>
            </a:r>
            <a:r>
              <a:rPr lang="en-US" sz="2200"/>
              <a:t>that we can surface as a group, then I think we can attack it as a group, and </a:t>
            </a:r>
            <a:r>
              <a:rPr lang="en-US" sz="2200" smtClean="0"/>
              <a:t>[we] </a:t>
            </a:r>
            <a:r>
              <a:rPr lang="en-US" sz="2200"/>
              <a:t>don’t have to try to handle it individually. </a:t>
            </a:r>
            <a:r>
              <a:rPr lang="en-US" sz="2200" smtClean="0"/>
              <a:t>And </a:t>
            </a:r>
            <a:r>
              <a:rPr lang="en-US" sz="2200"/>
              <a:t>I think overall for our school, that’s something that we really are good at. We really do care for our students, not just how they do in school, but how they’re gonna do in </a:t>
            </a:r>
            <a:r>
              <a:rPr lang="en-US" sz="2200" smtClean="0"/>
              <a:t>life.”</a:t>
            </a:r>
            <a:endParaRPr lang="en-US" sz="2200" i="1"/>
          </a:p>
        </p:txBody>
      </p:sp>
      <p:pic>
        <p:nvPicPr>
          <p:cNvPr id="6" name="Picture 5" descr="75+ Free Stock Images 3D Human Character Best Collection ..."/>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artisticChalkSketch/>
                    </a14:imgEffect>
                    <a14:imgEffect>
                      <a14:sharpenSoften amount="25000"/>
                    </a14:imgEffect>
                  </a14:imgLayer>
                </a14:imgProps>
              </a:ext>
              <a:ext uri="{28A0092B-C50C-407E-A947-70E740481C1C}">
                <a14:useLocalDpi xmlns:a14="http://schemas.microsoft.com/office/drawing/2010/main" val="0"/>
              </a:ext>
            </a:extLst>
          </a:blip>
          <a:stretch>
            <a:fillRect/>
          </a:stretch>
        </p:blipFill>
        <p:spPr>
          <a:xfrm>
            <a:off x="3803903" y="586585"/>
            <a:ext cx="3521359" cy="1985166"/>
          </a:xfrm>
          <a:prstGeom prst="rect">
            <a:avLst/>
          </a:prstGeom>
          <a:ln>
            <a:noFill/>
          </a:ln>
          <a:effectLst>
            <a:softEdge rad="112500"/>
          </a:effectLst>
        </p:spPr>
      </p:pic>
    </p:spTree>
    <p:extLst>
      <p:ext uri="{BB962C8B-B14F-4D97-AF65-F5344CB8AC3E}">
        <p14:creationId xmlns:p14="http://schemas.microsoft.com/office/powerpoint/2010/main" val="1252099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txBox="1">
            <a:spLocks/>
          </p:cNvSpPr>
          <p:nvPr/>
        </p:nvSpPr>
        <p:spPr>
          <a:xfrm>
            <a:off x="3350359" y="589644"/>
            <a:ext cx="5645457" cy="54101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b="1" smtClean="0"/>
              <a:t>Top Reported Challenges to School Health</a:t>
            </a:r>
            <a:endParaRPr lang="en-US" sz="2400" b="1"/>
          </a:p>
        </p:txBody>
      </p:sp>
      <p:pic>
        <p:nvPicPr>
          <p:cNvPr id="2" name="Picture 1"/>
          <p:cNvPicPr>
            <a:picLocks noChangeAspect="1"/>
          </p:cNvPicPr>
          <p:nvPr/>
        </p:nvPicPr>
        <p:blipFill rotWithShape="1">
          <a:blip r:embed="rId3"/>
          <a:srcRect l="8975"/>
          <a:stretch/>
        </p:blipFill>
        <p:spPr>
          <a:xfrm>
            <a:off x="143555" y="1973881"/>
            <a:ext cx="5443463" cy="2901395"/>
          </a:xfrm>
          <a:prstGeom prst="rect">
            <a:avLst/>
          </a:prstGeom>
        </p:spPr>
      </p:pic>
      <p:pic>
        <p:nvPicPr>
          <p:cNvPr id="3" name="Picture 2"/>
          <p:cNvPicPr>
            <a:picLocks noChangeAspect="1"/>
          </p:cNvPicPr>
          <p:nvPr/>
        </p:nvPicPr>
        <p:blipFill rotWithShape="1">
          <a:blip r:embed="rId4"/>
          <a:srcRect l="860"/>
          <a:stretch/>
        </p:blipFill>
        <p:spPr>
          <a:xfrm>
            <a:off x="5773698" y="1983973"/>
            <a:ext cx="3222119" cy="2901395"/>
          </a:xfrm>
          <a:prstGeom prst="rect">
            <a:avLst/>
          </a:prstGeom>
        </p:spPr>
      </p:pic>
      <p:sp>
        <p:nvSpPr>
          <p:cNvPr id="4" name="Rectangle 3"/>
          <p:cNvSpPr/>
          <p:nvPr/>
        </p:nvSpPr>
        <p:spPr>
          <a:xfrm>
            <a:off x="143555" y="1983973"/>
            <a:ext cx="305410" cy="255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2"/>
          <p:cNvSpPr txBox="1">
            <a:spLocks/>
          </p:cNvSpPr>
          <p:nvPr/>
        </p:nvSpPr>
        <p:spPr>
          <a:xfrm>
            <a:off x="287109" y="1445962"/>
            <a:ext cx="8856891" cy="493233"/>
          </a:xfrm>
          <a:prstGeom prst="rect">
            <a:avLst/>
          </a:prstGeom>
        </p:spPr>
        <p:txBody>
          <a:bodyPr vert="horz" lIns="91440" tIns="45720" rIns="91440" bIns="45720" rtlCol="0" anchor="b">
            <a:normAutofit/>
          </a:bodyPr>
          <a:lstStyle>
            <a:lvl1pPr marL="0" indent="0" algn="l"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sz="2400" b="1" dirty="0" smtClean="0">
                <a:solidFill>
                  <a:schemeClr val="bg1"/>
                </a:solidFill>
              </a:rPr>
              <a:t>                            </a:t>
            </a:r>
            <a:r>
              <a:rPr lang="en-US" b="1" dirty="0" smtClean="0">
                <a:solidFill>
                  <a:schemeClr val="bg1"/>
                </a:solidFill>
              </a:rPr>
              <a:t>              </a:t>
            </a:r>
            <a:r>
              <a:rPr lang="en-US" sz="1800" b="1" dirty="0" smtClean="0">
                <a:solidFill>
                  <a:schemeClr val="bg1"/>
                </a:solidFill>
              </a:rPr>
              <a:t>SHAPE Survey (n=260)             Interviews/Focus Groups (n=31)</a:t>
            </a:r>
            <a:endParaRPr lang="en-US" sz="1800" b="1" dirty="0">
              <a:solidFill>
                <a:schemeClr val="bg1"/>
              </a:solidFill>
            </a:endParaRPr>
          </a:p>
        </p:txBody>
      </p:sp>
    </p:spTree>
    <p:extLst>
      <p:ext uri="{BB962C8B-B14F-4D97-AF65-F5344CB8AC3E}">
        <p14:creationId xmlns:p14="http://schemas.microsoft.com/office/powerpoint/2010/main" val="35136843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txBox="1">
            <a:spLocks/>
          </p:cNvSpPr>
          <p:nvPr/>
        </p:nvSpPr>
        <p:spPr>
          <a:xfrm>
            <a:off x="3498543" y="739290"/>
            <a:ext cx="5645457" cy="54101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b="1" smtClean="0"/>
              <a:t>Top Reported Facilitators of School Health</a:t>
            </a:r>
            <a:endParaRPr lang="en-US" sz="2400" b="1"/>
          </a:p>
        </p:txBody>
      </p:sp>
      <p:sp>
        <p:nvSpPr>
          <p:cNvPr id="9" name="Text Placeholder 2"/>
          <p:cNvSpPr txBox="1">
            <a:spLocks/>
          </p:cNvSpPr>
          <p:nvPr/>
        </p:nvSpPr>
        <p:spPr>
          <a:xfrm>
            <a:off x="448965" y="1176634"/>
            <a:ext cx="8368265" cy="493233"/>
          </a:xfrm>
          <a:prstGeom prst="rect">
            <a:avLst/>
          </a:prstGeom>
        </p:spPr>
        <p:txBody>
          <a:bodyPr vert="horz" lIns="91440" tIns="45720" rIns="91440" bIns="45720" rtlCol="0" anchor="b">
            <a:normAutofit/>
          </a:bodyPr>
          <a:lstStyle>
            <a:lvl1pPr marL="0" indent="0" algn="l"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sz="2400" b="1" dirty="0" smtClean="0">
                <a:solidFill>
                  <a:schemeClr val="bg1"/>
                </a:solidFill>
              </a:rPr>
              <a:t>                            </a:t>
            </a:r>
            <a:r>
              <a:rPr lang="en-US" b="1" dirty="0" smtClean="0">
                <a:solidFill>
                  <a:schemeClr val="bg1"/>
                </a:solidFill>
              </a:rPr>
              <a:t>               </a:t>
            </a:r>
            <a:r>
              <a:rPr lang="en-US" sz="1800" b="1" dirty="0" smtClean="0">
                <a:solidFill>
                  <a:schemeClr val="bg1"/>
                </a:solidFill>
              </a:rPr>
              <a:t>Nutrition (n=233)                         Physical Activity (n=215)</a:t>
            </a:r>
            <a:endParaRPr lang="en-US" sz="1800" b="1" dirty="0">
              <a:solidFill>
                <a:schemeClr val="bg1"/>
              </a:solidFill>
            </a:endParaRPr>
          </a:p>
        </p:txBody>
      </p:sp>
      <p:grpSp>
        <p:nvGrpSpPr>
          <p:cNvPr id="7" name="Group 6"/>
          <p:cNvGrpSpPr/>
          <p:nvPr/>
        </p:nvGrpSpPr>
        <p:grpSpPr>
          <a:xfrm>
            <a:off x="143553" y="1684153"/>
            <a:ext cx="5359793" cy="3002668"/>
            <a:chOff x="143553" y="1684153"/>
            <a:chExt cx="5359793" cy="3002668"/>
          </a:xfrm>
        </p:grpSpPr>
        <p:grpSp>
          <p:nvGrpSpPr>
            <p:cNvPr id="6" name="Group 5"/>
            <p:cNvGrpSpPr/>
            <p:nvPr/>
          </p:nvGrpSpPr>
          <p:grpSpPr>
            <a:xfrm>
              <a:off x="143553" y="1684153"/>
              <a:ext cx="5359793" cy="3002668"/>
              <a:chOff x="143553" y="1684153"/>
              <a:chExt cx="5359793" cy="3002668"/>
            </a:xfrm>
          </p:grpSpPr>
          <p:pic>
            <p:nvPicPr>
              <p:cNvPr id="5" name="Picture 4"/>
              <p:cNvPicPr>
                <a:picLocks noChangeAspect="1"/>
              </p:cNvPicPr>
              <p:nvPr/>
            </p:nvPicPr>
            <p:blipFill>
              <a:blip r:embed="rId3"/>
              <a:stretch>
                <a:fillRect/>
              </a:stretch>
            </p:blipFill>
            <p:spPr>
              <a:xfrm>
                <a:off x="143553" y="1684153"/>
                <a:ext cx="5359793" cy="3002668"/>
              </a:xfrm>
              <a:prstGeom prst="rect">
                <a:avLst/>
              </a:prstGeom>
            </p:spPr>
          </p:pic>
          <p:sp>
            <p:nvSpPr>
              <p:cNvPr id="4" name="Rectangle 3"/>
              <p:cNvSpPr/>
              <p:nvPr/>
            </p:nvSpPr>
            <p:spPr>
              <a:xfrm>
                <a:off x="146260" y="4431779"/>
                <a:ext cx="1218934" cy="255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ectangle 9"/>
            <p:cNvSpPr/>
            <p:nvPr/>
          </p:nvSpPr>
          <p:spPr>
            <a:xfrm>
              <a:off x="143553" y="1684153"/>
              <a:ext cx="1221641" cy="3153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 Box 1"/>
          <p:cNvSpPr txBox="1">
            <a:spLocks noChangeArrowheads="1"/>
          </p:cNvSpPr>
          <p:nvPr/>
        </p:nvSpPr>
        <p:spPr bwMode="auto">
          <a:xfrm>
            <a:off x="143553" y="4732795"/>
            <a:ext cx="8778431" cy="340093"/>
          </a:xfrm>
          <a:prstGeom prst="rect">
            <a:avLst/>
          </a:prstGeom>
          <a:noFill/>
          <a:ln w="9525">
            <a:noFill/>
            <a:miter lim="800000"/>
            <a:headEnd/>
            <a:tailEnd/>
          </a:ln>
        </p:spPr>
        <p:txBody>
          <a:bodyPr rot="0" vert="horz" wrap="square" lIns="91440" tIns="45720" rIns="91440" bIns="45720" anchor="t" anchorCtr="0">
            <a:spAutoFit/>
          </a:bodyPr>
          <a:lstStyle/>
          <a:p>
            <a:pPr marL="0" marR="0" algn="ctr">
              <a:lnSpc>
                <a:spcPct val="115000"/>
              </a:lnSpc>
              <a:spcBef>
                <a:spcPts val="0"/>
              </a:spcBef>
              <a:spcAft>
                <a:spcPts val="0"/>
              </a:spcAft>
            </a:pPr>
            <a:r>
              <a:rPr lang="en-US" sz="1400">
                <a:solidFill>
                  <a:schemeClr val="bg1"/>
                </a:solidFill>
                <a:effectLst/>
                <a:ea typeface="Georgia" panose="02040502050405020303" pitchFamily="18" charset="0"/>
                <a:cs typeface="Georgia" panose="02040502050405020303" pitchFamily="18" charset="0"/>
              </a:rPr>
              <a:t>Means from </a:t>
            </a:r>
            <a:r>
              <a:rPr lang="en-US" sz="1400" smtClean="0">
                <a:solidFill>
                  <a:schemeClr val="bg1"/>
                </a:solidFill>
                <a:effectLst/>
                <a:ea typeface="Georgia" panose="02040502050405020303" pitchFamily="18" charset="0"/>
                <a:cs typeface="Georgia" panose="02040502050405020303" pitchFamily="18" charset="0"/>
              </a:rPr>
              <a:t>Likert responses:</a:t>
            </a:r>
            <a:r>
              <a:rPr lang="en-US" sz="1400">
                <a:solidFill>
                  <a:schemeClr val="bg1"/>
                </a:solidFill>
                <a:ea typeface="Georgia" panose="02040502050405020303" pitchFamily="18" charset="0"/>
              </a:rPr>
              <a:t> </a:t>
            </a:r>
            <a:r>
              <a:rPr lang="en-US" sz="1400" smtClean="0">
                <a:solidFill>
                  <a:schemeClr val="bg1"/>
                </a:solidFill>
                <a:effectLst/>
                <a:ea typeface="Georgia" panose="02040502050405020303" pitchFamily="18" charset="0"/>
                <a:cs typeface="Georgia" panose="02040502050405020303" pitchFamily="18" charset="0"/>
              </a:rPr>
              <a:t>1=None/not </a:t>
            </a:r>
            <a:r>
              <a:rPr lang="en-US" sz="1400">
                <a:solidFill>
                  <a:schemeClr val="bg1"/>
                </a:solidFill>
                <a:effectLst/>
                <a:ea typeface="Georgia" panose="02040502050405020303" pitchFamily="18" charset="0"/>
                <a:cs typeface="Georgia" panose="02040502050405020303" pitchFamily="18" charset="0"/>
              </a:rPr>
              <a:t>in place, 2=Under development, 3= Partially in place, and 4=Fully in </a:t>
            </a:r>
            <a:r>
              <a:rPr lang="en-US" sz="1400" smtClean="0">
                <a:solidFill>
                  <a:schemeClr val="bg1"/>
                </a:solidFill>
                <a:effectLst/>
                <a:ea typeface="Georgia" panose="02040502050405020303" pitchFamily="18" charset="0"/>
                <a:cs typeface="Georgia" panose="02040502050405020303" pitchFamily="18" charset="0"/>
              </a:rPr>
              <a:t>place</a:t>
            </a:r>
            <a:endParaRPr lang="en-US" sz="1400">
              <a:solidFill>
                <a:schemeClr val="bg1"/>
              </a:solidFill>
              <a:effectLst/>
              <a:ea typeface="Times New Roman" panose="02020603050405020304" pitchFamily="18" charset="0"/>
            </a:endParaRPr>
          </a:p>
        </p:txBody>
      </p:sp>
      <p:grpSp>
        <p:nvGrpSpPr>
          <p:cNvPr id="16" name="Group 15"/>
          <p:cNvGrpSpPr/>
          <p:nvPr/>
        </p:nvGrpSpPr>
        <p:grpSpPr>
          <a:xfrm>
            <a:off x="5614655" y="1715841"/>
            <a:ext cx="3307330" cy="2993967"/>
            <a:chOff x="5614655" y="1715841"/>
            <a:chExt cx="3307330" cy="2993967"/>
          </a:xfrm>
        </p:grpSpPr>
        <p:grpSp>
          <p:nvGrpSpPr>
            <p:cNvPr id="13" name="Group 12"/>
            <p:cNvGrpSpPr/>
            <p:nvPr/>
          </p:nvGrpSpPr>
          <p:grpSpPr>
            <a:xfrm>
              <a:off x="5640935" y="1715841"/>
              <a:ext cx="3281050" cy="2970980"/>
              <a:chOff x="5640935" y="1715841"/>
              <a:chExt cx="3281050" cy="2970980"/>
            </a:xfrm>
          </p:grpSpPr>
          <p:pic>
            <p:nvPicPr>
              <p:cNvPr id="11" name="Picture 10"/>
              <p:cNvPicPr>
                <a:picLocks noChangeAspect="1"/>
              </p:cNvPicPr>
              <p:nvPr/>
            </p:nvPicPr>
            <p:blipFill rotWithShape="1">
              <a:blip r:embed="rId4"/>
              <a:srcRect l="-426"/>
              <a:stretch/>
            </p:blipFill>
            <p:spPr>
              <a:xfrm>
                <a:off x="5640935" y="1715841"/>
                <a:ext cx="3281050" cy="2970980"/>
              </a:xfrm>
              <a:prstGeom prst="rect">
                <a:avLst/>
              </a:prstGeom>
              <a:ln w="28575">
                <a:solidFill>
                  <a:schemeClr val="bg1"/>
                </a:solidFill>
              </a:ln>
            </p:spPr>
          </p:pic>
          <p:sp>
            <p:nvSpPr>
              <p:cNvPr id="12" name="Rectangle 11"/>
              <p:cNvSpPr/>
              <p:nvPr/>
            </p:nvSpPr>
            <p:spPr>
              <a:xfrm rot="5400000">
                <a:off x="4380293" y="2976484"/>
                <a:ext cx="2715939" cy="194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p:cNvSpPr/>
            <p:nvPr/>
          </p:nvSpPr>
          <p:spPr>
            <a:xfrm>
              <a:off x="5614655" y="4394506"/>
              <a:ext cx="45719" cy="3153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131537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txBox="1">
            <a:spLocks/>
          </p:cNvSpPr>
          <p:nvPr/>
        </p:nvSpPr>
        <p:spPr>
          <a:xfrm>
            <a:off x="3961179" y="589644"/>
            <a:ext cx="5034637" cy="5410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200" b="1" smtClean="0"/>
              <a:t>Differences by Grade Levels</a:t>
            </a:r>
            <a:endParaRPr lang="en-US" sz="3200" b="1"/>
          </a:p>
        </p:txBody>
      </p:sp>
      <p:sp>
        <p:nvSpPr>
          <p:cNvPr id="7" name="Text Placeholder 2"/>
          <p:cNvSpPr txBox="1">
            <a:spLocks/>
          </p:cNvSpPr>
          <p:nvPr/>
        </p:nvSpPr>
        <p:spPr>
          <a:xfrm>
            <a:off x="372611" y="1350110"/>
            <a:ext cx="7177135" cy="3359510"/>
          </a:xfrm>
          <a:prstGeom prst="rect">
            <a:avLst/>
          </a:prstGeom>
        </p:spPr>
        <p:txBody>
          <a:bodyPr vert="horz" lIns="91440" tIns="45720" rIns="91440" bIns="45720" rtlCol="0" anchor="b">
            <a:normAutofit fontScale="85000" lnSpcReduction="10000"/>
          </a:bodyPr>
          <a:lstStyle>
            <a:lvl1pPr marL="0" indent="0" algn="l"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457200" indent="-457200">
              <a:lnSpc>
                <a:spcPct val="120000"/>
              </a:lnSpc>
              <a:spcBef>
                <a:spcPts val="0"/>
              </a:spcBef>
              <a:spcAft>
                <a:spcPts val="1800"/>
              </a:spcAft>
              <a:buFont typeface="Arial" panose="020B0604020202020204" pitchFamily="34" charset="0"/>
              <a:buChar char="•"/>
            </a:pPr>
            <a:r>
              <a:rPr lang="en-US" sz="3200" dirty="0" smtClean="0">
                <a:solidFill>
                  <a:schemeClr val="bg1"/>
                </a:solidFill>
              </a:rPr>
              <a:t>What </a:t>
            </a:r>
            <a:r>
              <a:rPr lang="en-US" sz="3200" dirty="0">
                <a:solidFill>
                  <a:schemeClr val="bg1"/>
                </a:solidFill>
              </a:rPr>
              <a:t>methods do elementary schools employ to successfully promote school health </a:t>
            </a:r>
            <a:r>
              <a:rPr lang="en-US" sz="3200" dirty="0" smtClean="0">
                <a:solidFill>
                  <a:schemeClr val="bg1"/>
                </a:solidFill>
              </a:rPr>
              <a:t>policies?</a:t>
            </a:r>
          </a:p>
          <a:p>
            <a:pPr marL="457200" indent="-457200">
              <a:lnSpc>
                <a:spcPct val="120000"/>
              </a:lnSpc>
              <a:spcBef>
                <a:spcPts val="0"/>
              </a:spcBef>
              <a:spcAft>
                <a:spcPts val="1800"/>
              </a:spcAft>
              <a:buFont typeface="Arial" panose="020B0604020202020204" pitchFamily="34" charset="0"/>
              <a:buChar char="•"/>
            </a:pPr>
            <a:r>
              <a:rPr lang="en-US" sz="3200" dirty="0" smtClean="0">
                <a:solidFill>
                  <a:schemeClr val="bg1"/>
                </a:solidFill>
              </a:rPr>
              <a:t>How can middle schools get more support from community partners like you?</a:t>
            </a:r>
          </a:p>
          <a:p>
            <a:pPr marL="457200" indent="-457200">
              <a:lnSpc>
                <a:spcPct val="120000"/>
              </a:lnSpc>
              <a:spcBef>
                <a:spcPts val="0"/>
              </a:spcBef>
              <a:buFont typeface="Arial" panose="020B0604020202020204" pitchFamily="34" charset="0"/>
              <a:buChar char="•"/>
            </a:pPr>
            <a:r>
              <a:rPr lang="en-US" sz="3200" dirty="0" smtClean="0">
                <a:solidFill>
                  <a:schemeClr val="bg1"/>
                </a:solidFill>
              </a:rPr>
              <a:t>How </a:t>
            </a:r>
            <a:r>
              <a:rPr lang="en-US" sz="3200" dirty="0">
                <a:solidFill>
                  <a:schemeClr val="bg1"/>
                </a:solidFill>
              </a:rPr>
              <a:t>are middle and high schools able to garner grant </a:t>
            </a:r>
            <a:r>
              <a:rPr lang="en-US" sz="3200" dirty="0" smtClean="0">
                <a:solidFill>
                  <a:schemeClr val="bg1"/>
                </a:solidFill>
              </a:rPr>
              <a:t>funding?</a:t>
            </a:r>
            <a:endParaRPr lang="en-US" sz="3200" dirty="0">
              <a:solidFill>
                <a:schemeClr val="bg1"/>
              </a:solidFill>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15364"/>
          <a:stretch/>
        </p:blipFill>
        <p:spPr>
          <a:xfrm>
            <a:off x="7015280" y="2571750"/>
            <a:ext cx="1832460" cy="183664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825403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841462316"/>
              </p:ext>
            </p:extLst>
          </p:nvPr>
        </p:nvGraphicFramePr>
        <p:xfrm>
          <a:off x="449263" y="1196975"/>
          <a:ext cx="8245475" cy="36655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761515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1658204" y="2234674"/>
            <a:ext cx="3970330" cy="572644"/>
          </a:xfrm>
        </p:spPr>
        <p:txBody>
          <a:bodyPr>
            <a:normAutofit fontScale="90000"/>
          </a:bodyPr>
          <a:lstStyle/>
          <a:p>
            <a:pPr algn="r"/>
            <a:r>
              <a:rPr lang="en-US" sz="4000" b="1" smtClean="0">
                <a:solidFill>
                  <a:schemeClr val="bg1"/>
                </a:solidFill>
                <a:effectLst>
                  <a:outerShdw blurRad="50800" dist="38100" dir="2700000" algn="tl" rotWithShape="0">
                    <a:prstClr val="black">
                      <a:alpha val="40000"/>
                    </a:prstClr>
                  </a:outerShdw>
                </a:effectLst>
              </a:rPr>
              <a:t>Recommendations</a:t>
            </a:r>
            <a:endParaRPr lang="en-US" dirty="0">
              <a:solidFill>
                <a:schemeClr val="bg1"/>
              </a:solidFill>
            </a:endParaRPr>
          </a:p>
        </p:txBody>
      </p:sp>
      <p:grpSp>
        <p:nvGrpSpPr>
          <p:cNvPr id="20" name="Group 19"/>
          <p:cNvGrpSpPr/>
          <p:nvPr/>
        </p:nvGrpSpPr>
        <p:grpSpPr>
          <a:xfrm>
            <a:off x="326961" y="128469"/>
            <a:ext cx="10186821" cy="4785055"/>
            <a:chOff x="326961" y="128469"/>
            <a:chExt cx="10186821" cy="4785055"/>
          </a:xfrm>
        </p:grpSpPr>
        <p:graphicFrame>
          <p:nvGraphicFramePr>
            <p:cNvPr id="15" name="Diagram 14"/>
            <p:cNvGraphicFramePr/>
            <p:nvPr>
              <p:extLst>
                <p:ext uri="{D42A27DB-BD31-4B8C-83A1-F6EECF244321}">
                  <p14:modId xmlns:p14="http://schemas.microsoft.com/office/powerpoint/2010/main" val="234621389"/>
                </p:ext>
              </p:extLst>
            </p:nvPr>
          </p:nvGraphicFramePr>
          <p:xfrm>
            <a:off x="326961" y="128469"/>
            <a:ext cx="10186821" cy="47850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9" name="Group 18"/>
            <p:cNvGrpSpPr/>
            <p:nvPr/>
          </p:nvGrpSpPr>
          <p:grpSpPr>
            <a:xfrm>
              <a:off x="4572000" y="586585"/>
              <a:ext cx="1881561" cy="3808741"/>
              <a:chOff x="4572000" y="586585"/>
              <a:chExt cx="1881561" cy="3808741"/>
            </a:xfrm>
          </p:grpSpPr>
          <p:sp>
            <p:nvSpPr>
              <p:cNvPr id="17" name="TextBox 16"/>
              <p:cNvSpPr txBox="1"/>
              <p:nvPr/>
            </p:nvSpPr>
            <p:spPr>
              <a:xfrm>
                <a:off x="4572000" y="586585"/>
                <a:ext cx="1832460" cy="369332"/>
              </a:xfrm>
              <a:prstGeom prst="rect">
                <a:avLst/>
              </a:prstGeom>
              <a:noFill/>
            </p:spPr>
            <p:txBody>
              <a:bodyPr wrap="square" rtlCol="0">
                <a:spAutoFit/>
              </a:bodyPr>
              <a:lstStyle/>
              <a:p>
                <a:r>
                  <a:rPr lang="en-US" b="1" smtClean="0">
                    <a:solidFill>
                      <a:schemeClr val="bg1"/>
                    </a:solidFill>
                  </a:rPr>
                  <a:t>Communication</a:t>
                </a:r>
                <a:endParaRPr lang="en-US" b="1">
                  <a:solidFill>
                    <a:schemeClr val="bg1"/>
                  </a:solidFill>
                </a:endParaRPr>
              </a:p>
            </p:txBody>
          </p:sp>
          <p:sp>
            <p:nvSpPr>
              <p:cNvPr id="18" name="TextBox 17"/>
              <p:cNvSpPr txBox="1"/>
              <p:nvPr/>
            </p:nvSpPr>
            <p:spPr>
              <a:xfrm>
                <a:off x="4724705" y="4025994"/>
                <a:ext cx="1728856" cy="369332"/>
              </a:xfrm>
              <a:prstGeom prst="rect">
                <a:avLst/>
              </a:prstGeom>
              <a:noFill/>
            </p:spPr>
            <p:txBody>
              <a:bodyPr wrap="square" rtlCol="0">
                <a:spAutoFit/>
              </a:bodyPr>
              <a:lstStyle/>
              <a:p>
                <a:r>
                  <a:rPr lang="en-US" b="1" smtClean="0">
                    <a:solidFill>
                      <a:schemeClr val="bg1"/>
                    </a:solidFill>
                  </a:rPr>
                  <a:t>Collaboration</a:t>
                </a:r>
                <a:endParaRPr lang="en-US" b="1">
                  <a:solidFill>
                    <a:schemeClr val="bg1"/>
                  </a:solidFill>
                </a:endParaRPr>
              </a:p>
            </p:txBody>
          </p:sp>
        </p:grpSp>
      </p:grpSp>
      <p:sp>
        <p:nvSpPr>
          <p:cNvPr id="21" name="Left Arrow 20"/>
          <p:cNvSpPr/>
          <p:nvPr/>
        </p:nvSpPr>
        <p:spPr>
          <a:xfrm>
            <a:off x="6156214" y="196572"/>
            <a:ext cx="610820" cy="610821"/>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2" name="Left Arrow 21"/>
          <p:cNvSpPr/>
          <p:nvPr/>
        </p:nvSpPr>
        <p:spPr>
          <a:xfrm flipH="1">
            <a:off x="2414243" y="3033240"/>
            <a:ext cx="610820" cy="610821"/>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3" name="Left Arrow 22"/>
          <p:cNvSpPr/>
          <p:nvPr/>
        </p:nvSpPr>
        <p:spPr>
          <a:xfrm flipH="1">
            <a:off x="2363584" y="1341990"/>
            <a:ext cx="610820" cy="610821"/>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4" name="Left Arrow 23"/>
          <p:cNvSpPr/>
          <p:nvPr/>
        </p:nvSpPr>
        <p:spPr>
          <a:xfrm>
            <a:off x="7821667" y="1451616"/>
            <a:ext cx="610820" cy="610821"/>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5" name="Left Arrow 24"/>
          <p:cNvSpPr/>
          <p:nvPr/>
        </p:nvSpPr>
        <p:spPr>
          <a:xfrm>
            <a:off x="7884979" y="3029865"/>
            <a:ext cx="610820" cy="610821"/>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6" name="Left Arrow 25"/>
          <p:cNvSpPr/>
          <p:nvPr/>
        </p:nvSpPr>
        <p:spPr>
          <a:xfrm>
            <a:off x="6156214" y="4256392"/>
            <a:ext cx="610820" cy="610821"/>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4212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1"/>
                                        </p:tgtEl>
                                      </p:cBhvr>
                                    </p:animEffect>
                                    <p:set>
                                      <p:cBhvr>
                                        <p:cTn id="12" dur="1" fill="hold">
                                          <p:stCondLst>
                                            <p:cond delay="499"/>
                                          </p:stCondLst>
                                        </p:cTn>
                                        <p:tgtEl>
                                          <p:spTgt spid="21"/>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24"/>
                                        </p:tgtEl>
                                      </p:cBhvr>
                                    </p:animEffect>
                                    <p:set>
                                      <p:cBhvr>
                                        <p:cTn id="20" dur="1" fill="hold">
                                          <p:stCondLst>
                                            <p:cond delay="499"/>
                                          </p:stCondLst>
                                        </p:cTn>
                                        <p:tgtEl>
                                          <p:spTgt spid="24"/>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25"/>
                                        </p:tgtEl>
                                      </p:cBhvr>
                                    </p:animEffect>
                                    <p:set>
                                      <p:cBhvr>
                                        <p:cTn id="28" dur="1" fill="hold">
                                          <p:stCondLst>
                                            <p:cond delay="499"/>
                                          </p:stCondLst>
                                        </p:cTn>
                                        <p:tgtEl>
                                          <p:spTgt spid="25"/>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26"/>
                                        </p:tgtEl>
                                      </p:cBhvr>
                                    </p:animEffect>
                                    <p:set>
                                      <p:cBhvr>
                                        <p:cTn id="36" dur="1" fill="hold">
                                          <p:stCondLst>
                                            <p:cond delay="499"/>
                                          </p:stCondLst>
                                        </p:cTn>
                                        <p:tgtEl>
                                          <p:spTgt spid="26"/>
                                        </p:tgtEl>
                                        <p:attrNameLst>
                                          <p:attrName>style.visibility</p:attrName>
                                        </p:attrNameLst>
                                      </p:cBhvr>
                                      <p:to>
                                        <p:strVal val="hidden"/>
                                      </p:to>
                                    </p:set>
                                  </p:childTnLst>
                                </p:cTn>
                              </p:par>
                              <p:par>
                                <p:cTn id="37" presetID="10"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1" nodeType="clickEffect">
                                  <p:stCondLst>
                                    <p:cond delay="0"/>
                                  </p:stCondLst>
                                  <p:childTnLst>
                                    <p:animEffect transition="out" filter="fade">
                                      <p:cBhvr>
                                        <p:cTn id="43" dur="500"/>
                                        <p:tgtEl>
                                          <p:spTgt spid="22"/>
                                        </p:tgtEl>
                                      </p:cBhvr>
                                    </p:animEffect>
                                    <p:set>
                                      <p:cBhvr>
                                        <p:cTn id="44" dur="1" fill="hold">
                                          <p:stCondLst>
                                            <p:cond delay="499"/>
                                          </p:stCondLst>
                                        </p:cTn>
                                        <p:tgtEl>
                                          <p:spTgt spid="22"/>
                                        </p:tgtEl>
                                        <p:attrNameLst>
                                          <p:attrName>style.visibility</p:attrName>
                                        </p:attrNameLst>
                                      </p:cBhvr>
                                      <p:to>
                                        <p:strVal val="hidden"/>
                                      </p:to>
                                    </p:set>
                                  </p:childTnLst>
                                </p:cTn>
                              </p:par>
                              <p:par>
                                <p:cTn id="45" presetID="10"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2" grpId="1" animBg="1"/>
      <p:bldP spid="23" grpId="0" animBg="1"/>
      <p:bldP spid="24" grpId="0" animBg="1"/>
      <p:bldP spid="24" grpId="1" animBg="1"/>
      <p:bldP spid="25" grpId="0" animBg="1"/>
      <p:bldP spid="25" grpId="1" animBg="1"/>
      <p:bldP spid="26" grpId="0" animBg="1"/>
      <p:bldP spid="2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txBox="1">
            <a:spLocks/>
          </p:cNvSpPr>
          <p:nvPr/>
        </p:nvSpPr>
        <p:spPr>
          <a:xfrm>
            <a:off x="3503064" y="591229"/>
            <a:ext cx="5640936" cy="5410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b="1" smtClean="0"/>
              <a:t>What Do Stakeholders Want to Improve? </a:t>
            </a:r>
            <a:endParaRPr lang="en-US" sz="2400" b="1"/>
          </a:p>
        </p:txBody>
      </p:sp>
      <p:pic>
        <p:nvPicPr>
          <p:cNvPr id="2" name="Picture 1"/>
          <p:cNvPicPr>
            <a:picLocks noChangeAspect="1"/>
          </p:cNvPicPr>
          <p:nvPr/>
        </p:nvPicPr>
        <p:blipFill>
          <a:blip r:embed="rId3"/>
          <a:stretch>
            <a:fillRect/>
          </a:stretch>
        </p:blipFill>
        <p:spPr>
          <a:xfrm>
            <a:off x="2128720" y="1280306"/>
            <a:ext cx="6576128" cy="3734724"/>
          </a:xfrm>
          <a:prstGeom prst="rect">
            <a:avLst/>
          </a:prstGeom>
        </p:spPr>
      </p:pic>
      <p:sp>
        <p:nvSpPr>
          <p:cNvPr id="17" name="Text Placeholder 2"/>
          <p:cNvSpPr txBox="1">
            <a:spLocks/>
          </p:cNvSpPr>
          <p:nvPr/>
        </p:nvSpPr>
        <p:spPr>
          <a:xfrm>
            <a:off x="184959" y="1808225"/>
            <a:ext cx="1638352" cy="916230"/>
          </a:xfrm>
          <a:prstGeom prst="wedgeRectCallout">
            <a:avLst>
              <a:gd name="adj1" fmla="val 164254"/>
              <a:gd name="adj2" fmla="val -63694"/>
            </a:avLst>
          </a:prstGeom>
          <a:solidFill>
            <a:srgbClr val="6666FF"/>
          </a:solidFill>
          <a:effectLst>
            <a:outerShdw blurRad="50800" dist="38100" dir="18900000" algn="bl" rotWithShape="0">
              <a:prstClr val="black">
                <a:alpha val="40000"/>
              </a:prstClr>
            </a:outerShdw>
          </a:effectLst>
        </p:spPr>
        <p:txBody>
          <a:bodyPr vert="horz" lIns="91440" tIns="0" rIns="0" bIns="182880" rtlCol="0" anchor="b">
            <a:normAutofit/>
          </a:bodyPr>
          <a:lstStyle>
            <a:lvl1pPr marL="0" indent="0" algn="l"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lvl="0" algn="ctr">
              <a:lnSpc>
                <a:spcPct val="120000"/>
              </a:lnSpc>
              <a:spcBef>
                <a:spcPts val="0"/>
              </a:spcBef>
            </a:pPr>
            <a:r>
              <a:rPr lang="en-US" sz="3200" b="1" smtClean="0">
                <a:solidFill>
                  <a:prstClr val="white"/>
                </a:solidFill>
                <a:effectLst>
                  <a:outerShdw blurRad="38100" dist="38100" dir="2700000" algn="tl">
                    <a:srgbClr val="000000">
                      <a:alpha val="43137"/>
                    </a:srgbClr>
                  </a:outerShdw>
                </a:effectLst>
              </a:rPr>
              <a:t>Adults!  </a:t>
            </a:r>
            <a:endParaRPr lang="en-US" sz="3200" b="1">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50360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txBox="1">
            <a:spLocks/>
          </p:cNvSpPr>
          <p:nvPr/>
        </p:nvSpPr>
        <p:spPr>
          <a:xfrm>
            <a:off x="3503064" y="591229"/>
            <a:ext cx="5640936" cy="5410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b="1" smtClean="0"/>
              <a:t>What Supports Do Stakeholders Need? </a:t>
            </a:r>
            <a:endParaRPr lang="en-US" sz="2400" b="1"/>
          </a:p>
        </p:txBody>
      </p:sp>
      <p:pic>
        <p:nvPicPr>
          <p:cNvPr id="3" name="Picture 2"/>
          <p:cNvPicPr>
            <a:picLocks noChangeAspect="1"/>
          </p:cNvPicPr>
          <p:nvPr/>
        </p:nvPicPr>
        <p:blipFill>
          <a:blip r:embed="rId3"/>
          <a:stretch>
            <a:fillRect/>
          </a:stretch>
        </p:blipFill>
        <p:spPr>
          <a:xfrm>
            <a:off x="143555" y="1350110"/>
            <a:ext cx="5092170" cy="3694480"/>
          </a:xfrm>
          <a:prstGeom prst="rect">
            <a:avLst/>
          </a:prstGeom>
        </p:spPr>
      </p:pic>
      <p:grpSp>
        <p:nvGrpSpPr>
          <p:cNvPr id="10" name="Group 9"/>
          <p:cNvGrpSpPr/>
          <p:nvPr/>
        </p:nvGrpSpPr>
        <p:grpSpPr>
          <a:xfrm>
            <a:off x="5114442" y="1511333"/>
            <a:ext cx="3886003" cy="2901395"/>
            <a:chOff x="5114442" y="1511333"/>
            <a:chExt cx="3886003" cy="2901395"/>
          </a:xfrm>
        </p:grpSpPr>
        <p:sp>
          <p:nvSpPr>
            <p:cNvPr id="6" name="Text Placeholder 2"/>
            <p:cNvSpPr txBox="1">
              <a:spLocks/>
            </p:cNvSpPr>
            <p:nvPr/>
          </p:nvSpPr>
          <p:spPr>
            <a:xfrm>
              <a:off x="5335525" y="1511333"/>
              <a:ext cx="3664920" cy="2901395"/>
            </a:xfrm>
            <a:prstGeom prst="irregularSeal2">
              <a:avLst/>
            </a:prstGeom>
            <a:solidFill>
              <a:srgbClr val="6666FF"/>
            </a:solidFill>
            <a:effectLst>
              <a:outerShdw blurRad="50800" dist="38100" dir="18900000" algn="bl" rotWithShape="0">
                <a:prstClr val="black">
                  <a:alpha val="40000"/>
                </a:prstClr>
              </a:outerShdw>
            </a:effectLst>
          </p:spPr>
          <p:txBody>
            <a:bodyPr vert="horz" lIns="0" tIns="0" rIns="0" bIns="274320" rtlCol="0" anchor="b">
              <a:noAutofit/>
            </a:bodyPr>
            <a:lstStyle>
              <a:lvl1pPr marL="0" indent="0" algn="l"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lvl="0" algn="ctr">
                <a:lnSpc>
                  <a:spcPct val="120000"/>
                </a:lnSpc>
                <a:spcBef>
                  <a:spcPts val="0"/>
                </a:spcBef>
              </a:pPr>
              <a:r>
                <a:rPr lang="en-US" sz="2400" b="1" smtClean="0">
                  <a:solidFill>
                    <a:prstClr val="white"/>
                  </a:solidFill>
                  <a:effectLst>
                    <a:outerShdw blurRad="38100" dist="38100" dir="2700000" algn="tl">
                      <a:srgbClr val="000000">
                        <a:alpha val="43137"/>
                      </a:srgbClr>
                    </a:outerShdw>
                  </a:effectLst>
                </a:rPr>
                <a:t>Recurrent Theme Alert</a:t>
              </a:r>
              <a:endParaRPr lang="en-US" sz="2400" b="1">
                <a:solidFill>
                  <a:prstClr val="white"/>
                </a:solidFill>
                <a:effectLst>
                  <a:outerShdw blurRad="38100" dist="38100" dir="2700000" algn="tl">
                    <a:srgbClr val="000000">
                      <a:alpha val="43137"/>
                    </a:srgbClr>
                  </a:outerShdw>
                </a:effectLst>
              </a:endParaRPr>
            </a:p>
          </p:txBody>
        </p:sp>
        <p:sp>
          <p:nvSpPr>
            <p:cNvPr id="9" name="Isosceles Triangle 8"/>
            <p:cNvSpPr/>
            <p:nvPr/>
          </p:nvSpPr>
          <p:spPr>
            <a:xfrm rot="2404596">
              <a:off x="5114442" y="2094577"/>
              <a:ext cx="1113530" cy="547169"/>
            </a:xfrm>
            <a:prstGeom prst="triangle">
              <a:avLst>
                <a:gd name="adj" fmla="val 100000"/>
              </a:avLst>
            </a:prstGeom>
            <a:solidFill>
              <a:srgbClr val="6666FF"/>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06073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txBox="1">
            <a:spLocks/>
          </p:cNvSpPr>
          <p:nvPr/>
        </p:nvSpPr>
        <p:spPr>
          <a:xfrm>
            <a:off x="5969460" y="433880"/>
            <a:ext cx="3197655" cy="5410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200" b="1" smtClean="0"/>
              <a:t>Opportunities</a:t>
            </a:r>
            <a:endParaRPr lang="en-US" sz="3200" b="1"/>
          </a:p>
        </p:txBody>
      </p:sp>
      <p:sp>
        <p:nvSpPr>
          <p:cNvPr id="5" name="Rectangle 4"/>
          <p:cNvSpPr/>
          <p:nvPr/>
        </p:nvSpPr>
        <p:spPr>
          <a:xfrm>
            <a:off x="143555" y="1502815"/>
            <a:ext cx="8704185" cy="3400931"/>
          </a:xfrm>
          <a:prstGeom prst="rect">
            <a:avLst/>
          </a:prstGeom>
        </p:spPr>
        <p:txBody>
          <a:bodyPr wrap="square">
            <a:spAutoFit/>
          </a:bodyPr>
          <a:lstStyle/>
          <a:p>
            <a:pPr marL="285750" indent="-285750">
              <a:spcAft>
                <a:spcPts val="1800"/>
              </a:spcAft>
              <a:buFont typeface="Wingdings" panose="05000000000000000000" pitchFamily="2" charset="2"/>
              <a:buChar char="ü"/>
            </a:pPr>
            <a:r>
              <a:rPr lang="en-US" sz="2000" dirty="0" smtClean="0">
                <a:solidFill>
                  <a:schemeClr val="bg1"/>
                </a:solidFill>
              </a:rPr>
              <a:t>41% saw potential </a:t>
            </a:r>
            <a:r>
              <a:rPr lang="en-US" sz="2000" dirty="0">
                <a:solidFill>
                  <a:schemeClr val="bg1"/>
                </a:solidFill>
              </a:rPr>
              <a:t>to expand PE and other physical activity </a:t>
            </a:r>
            <a:r>
              <a:rPr lang="en-US" sz="2000" dirty="0" smtClean="0">
                <a:solidFill>
                  <a:schemeClr val="bg1"/>
                </a:solidFill>
              </a:rPr>
              <a:t>programs</a:t>
            </a:r>
          </a:p>
          <a:p>
            <a:pPr marL="285750" indent="-285750">
              <a:spcAft>
                <a:spcPts val="1800"/>
              </a:spcAft>
              <a:buFont typeface="Wingdings" panose="05000000000000000000" pitchFamily="2" charset="2"/>
              <a:buChar char="ü"/>
            </a:pPr>
            <a:r>
              <a:rPr lang="en-US" sz="2000" dirty="0" smtClean="0">
                <a:solidFill>
                  <a:schemeClr val="bg1"/>
                </a:solidFill>
              </a:rPr>
              <a:t>Over a third were </a:t>
            </a:r>
            <a:r>
              <a:rPr lang="en-US" sz="2000" dirty="0">
                <a:solidFill>
                  <a:schemeClr val="bg1"/>
                </a:solidFill>
              </a:rPr>
              <a:t>eager to provide healthier foods and </a:t>
            </a:r>
            <a:r>
              <a:rPr lang="en-US" sz="2000" dirty="0" smtClean="0">
                <a:solidFill>
                  <a:schemeClr val="bg1"/>
                </a:solidFill>
              </a:rPr>
              <a:t>drinks </a:t>
            </a:r>
          </a:p>
          <a:p>
            <a:pPr marL="285750" indent="-285750">
              <a:spcAft>
                <a:spcPts val="1800"/>
              </a:spcAft>
              <a:buFont typeface="Wingdings" panose="05000000000000000000" pitchFamily="2" charset="2"/>
              <a:buChar char="ü"/>
            </a:pPr>
            <a:r>
              <a:rPr lang="en-US" sz="2000" dirty="0" smtClean="0">
                <a:solidFill>
                  <a:schemeClr val="bg1"/>
                </a:solidFill>
              </a:rPr>
              <a:t>Nearly </a:t>
            </a:r>
            <a:r>
              <a:rPr lang="en-US" sz="2000" dirty="0">
                <a:solidFill>
                  <a:schemeClr val="bg1"/>
                </a:solidFill>
              </a:rPr>
              <a:t>a third </a:t>
            </a:r>
            <a:r>
              <a:rPr lang="en-US" sz="2000" dirty="0" smtClean="0">
                <a:solidFill>
                  <a:schemeClr val="bg1"/>
                </a:solidFill>
              </a:rPr>
              <a:t>saw </a:t>
            </a:r>
            <a:r>
              <a:rPr lang="en-US" sz="2000" dirty="0">
                <a:solidFill>
                  <a:schemeClr val="bg1"/>
                </a:solidFill>
              </a:rPr>
              <a:t>promise </a:t>
            </a:r>
            <a:r>
              <a:rPr lang="en-US" sz="2000" dirty="0" smtClean="0">
                <a:solidFill>
                  <a:schemeClr val="bg1"/>
                </a:solidFill>
              </a:rPr>
              <a:t>for </a:t>
            </a:r>
            <a:r>
              <a:rPr lang="en-US" sz="2000" dirty="0">
                <a:solidFill>
                  <a:schemeClr val="bg1"/>
                </a:solidFill>
              </a:rPr>
              <a:t>expanding </a:t>
            </a:r>
            <a:r>
              <a:rPr lang="en-US" sz="2000" dirty="0" smtClean="0">
                <a:solidFill>
                  <a:schemeClr val="bg1"/>
                </a:solidFill>
              </a:rPr>
              <a:t>SHACs and </a:t>
            </a:r>
            <a:r>
              <a:rPr lang="en-US" sz="2000" dirty="0">
                <a:solidFill>
                  <a:schemeClr val="bg1"/>
                </a:solidFill>
              </a:rPr>
              <a:t>LWP </a:t>
            </a:r>
            <a:r>
              <a:rPr lang="en-US" sz="2000" dirty="0" smtClean="0">
                <a:solidFill>
                  <a:schemeClr val="bg1"/>
                </a:solidFill>
              </a:rPr>
              <a:t>implementation </a:t>
            </a:r>
          </a:p>
          <a:p>
            <a:pPr marL="285750" indent="-285750">
              <a:spcAft>
                <a:spcPts val="1800"/>
              </a:spcAft>
              <a:buFont typeface="Wingdings" panose="05000000000000000000" pitchFamily="2" charset="2"/>
              <a:buChar char="ü"/>
            </a:pPr>
            <a:r>
              <a:rPr lang="en-US" sz="2000" dirty="0" smtClean="0">
                <a:solidFill>
                  <a:schemeClr val="bg1"/>
                </a:solidFill>
              </a:rPr>
              <a:t>28% saw potential </a:t>
            </a:r>
            <a:r>
              <a:rPr lang="en-US" sz="2000" dirty="0">
                <a:solidFill>
                  <a:schemeClr val="bg1"/>
                </a:solidFill>
              </a:rPr>
              <a:t>to develop staff role models through partnerships and </a:t>
            </a:r>
            <a:r>
              <a:rPr lang="en-US" sz="2000" dirty="0" smtClean="0">
                <a:solidFill>
                  <a:schemeClr val="bg1"/>
                </a:solidFill>
              </a:rPr>
              <a:t>grants </a:t>
            </a:r>
          </a:p>
          <a:p>
            <a:pPr marL="285750" indent="-285750">
              <a:spcAft>
                <a:spcPts val="1800"/>
              </a:spcAft>
              <a:buFont typeface="Wingdings" panose="05000000000000000000" pitchFamily="2" charset="2"/>
              <a:buChar char="ü"/>
            </a:pPr>
            <a:r>
              <a:rPr lang="en-US" sz="2000" dirty="0" smtClean="0">
                <a:solidFill>
                  <a:schemeClr val="bg1"/>
                </a:solidFill>
              </a:rPr>
              <a:t>25% were </a:t>
            </a:r>
            <a:r>
              <a:rPr lang="en-US" sz="2000" dirty="0">
                <a:solidFill>
                  <a:schemeClr val="bg1"/>
                </a:solidFill>
              </a:rPr>
              <a:t>enthusiastic about expanding nutrition education </a:t>
            </a:r>
            <a:r>
              <a:rPr lang="en-US" sz="2000" dirty="0" smtClean="0">
                <a:solidFill>
                  <a:schemeClr val="bg1"/>
                </a:solidFill>
              </a:rPr>
              <a:t>programs like gardening </a:t>
            </a:r>
            <a:r>
              <a:rPr lang="en-US" sz="2000" dirty="0">
                <a:solidFill>
                  <a:schemeClr val="bg1"/>
                </a:solidFill>
              </a:rPr>
              <a:t>and cooking </a:t>
            </a:r>
            <a:r>
              <a:rPr lang="en-US" sz="2000" dirty="0" smtClean="0">
                <a:solidFill>
                  <a:schemeClr val="bg1"/>
                </a:solidFill>
              </a:rPr>
              <a:t>classes.</a:t>
            </a:r>
          </a:p>
          <a:p>
            <a:pPr marL="285750" indent="-285750">
              <a:spcAft>
                <a:spcPts val="1800"/>
              </a:spcAft>
              <a:buFont typeface="Wingdings" panose="05000000000000000000" pitchFamily="2" charset="2"/>
              <a:buChar char="ü"/>
            </a:pPr>
            <a:r>
              <a:rPr lang="en-US" sz="2000" dirty="0" smtClean="0">
                <a:solidFill>
                  <a:schemeClr val="bg1"/>
                </a:solidFill>
              </a:rPr>
              <a:t>22% suggested </a:t>
            </a:r>
            <a:r>
              <a:rPr lang="en-US" sz="2000" dirty="0">
                <a:solidFill>
                  <a:schemeClr val="bg1"/>
                </a:solidFill>
              </a:rPr>
              <a:t>solutions to </a:t>
            </a:r>
            <a:r>
              <a:rPr lang="en-US" sz="2000" dirty="0" smtClean="0">
                <a:solidFill>
                  <a:schemeClr val="bg1"/>
                </a:solidFill>
              </a:rPr>
              <a:t>strengthening family engagement in </a:t>
            </a:r>
            <a:r>
              <a:rPr lang="en-US" sz="2000" dirty="0">
                <a:solidFill>
                  <a:schemeClr val="bg1"/>
                </a:solidFill>
              </a:rPr>
              <a:t>school </a:t>
            </a:r>
            <a:r>
              <a:rPr lang="en-US" sz="2000" dirty="0" smtClean="0">
                <a:solidFill>
                  <a:schemeClr val="bg1"/>
                </a:solidFill>
              </a:rPr>
              <a:t>health</a:t>
            </a:r>
            <a:endParaRPr lang="en-US" sz="2000" dirty="0">
              <a:solidFill>
                <a:schemeClr val="bg1"/>
              </a:solidFill>
            </a:endParaRPr>
          </a:p>
        </p:txBody>
      </p:sp>
    </p:spTree>
    <p:extLst>
      <p:ext uri="{BB962C8B-B14F-4D97-AF65-F5344CB8AC3E}">
        <p14:creationId xmlns:p14="http://schemas.microsoft.com/office/powerpoint/2010/main" val="3637535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rc 8"/>
          <p:cNvSpPr/>
          <p:nvPr/>
        </p:nvSpPr>
        <p:spPr>
          <a:xfrm>
            <a:off x="-2102413" y="1044700"/>
            <a:ext cx="3620313" cy="4214238"/>
          </a:xfrm>
          <a:prstGeom prst="arc">
            <a:avLst>
              <a:gd name="adj1" fmla="val 17634210"/>
              <a:gd name="adj2" fmla="val 3789536"/>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2260" y="3202107"/>
            <a:ext cx="856457" cy="89391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Picture 5"/>
          <p:cNvPicPr>
            <a:picLocks noChangeAspect="1"/>
          </p:cNvPicPr>
          <p:nvPr/>
        </p:nvPicPr>
        <p:blipFill rotWithShape="1">
          <a:blip r:embed="rId4" cstate="print">
            <a:extLst>
              <a:ext uri="{BEBA8EAE-BF5A-486C-A8C5-ECC9F3942E4B}">
                <a14:imgProps xmlns:a14="http://schemas.microsoft.com/office/drawing/2010/main">
                  <a14:imgLayer r:embed="rId5">
                    <a14:imgEffect>
                      <a14:colorTemperature colorTemp="5735"/>
                    </a14:imgEffect>
                    <a14:imgEffect>
                      <a14:saturation sat="92000"/>
                    </a14:imgEffect>
                  </a14:imgLayer>
                </a14:imgProps>
              </a:ext>
              <a:ext uri="{28A0092B-C50C-407E-A947-70E740481C1C}">
                <a14:useLocalDpi xmlns:a14="http://schemas.microsoft.com/office/drawing/2010/main" val="0"/>
              </a:ext>
            </a:extLst>
          </a:blip>
          <a:srcRect l="12891" r="9767" b="28048"/>
          <a:stretch/>
        </p:blipFill>
        <p:spPr>
          <a:xfrm>
            <a:off x="895551" y="2212105"/>
            <a:ext cx="897721" cy="89772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val="0"/>
              </a:ext>
            </a:extLst>
          </a:blip>
          <a:srcRect b="11710"/>
          <a:stretch/>
        </p:blipFill>
        <p:spPr>
          <a:xfrm>
            <a:off x="680324" y="4141112"/>
            <a:ext cx="866002" cy="88745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Picture 7"/>
          <p:cNvPicPr>
            <a:picLocks noChangeAspect="1"/>
          </p:cNvPicPr>
          <p:nvPr/>
        </p:nvPicPr>
        <p:blipFill rotWithShape="1">
          <a:blip r:embed="rId7" cstate="print">
            <a:extLst>
              <a:ext uri="{BEBA8EAE-BF5A-486C-A8C5-ECC9F3942E4B}">
                <a14:imgProps xmlns:a14="http://schemas.microsoft.com/office/drawing/2010/main">
                  <a14:imgLayer r:embed="rId8">
                    <a14:imgEffect>
                      <a14:colorTemperature colorTemp="9460"/>
                    </a14:imgEffect>
                    <a14:imgEffect>
                      <a14:saturation sat="127000"/>
                    </a14:imgEffect>
                  </a14:imgLayer>
                </a14:imgProps>
              </a:ext>
              <a:ext uri="{28A0092B-C50C-407E-A947-70E740481C1C}">
                <a14:useLocalDpi xmlns:a14="http://schemas.microsoft.com/office/drawing/2010/main" val="0"/>
              </a:ext>
            </a:extLst>
          </a:blip>
          <a:srcRect t="11096" b="11096"/>
          <a:stretch/>
        </p:blipFill>
        <p:spPr>
          <a:xfrm>
            <a:off x="521356" y="1258695"/>
            <a:ext cx="832937" cy="91533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0" name="Text Placeholder 2"/>
          <p:cNvSpPr txBox="1">
            <a:spLocks/>
          </p:cNvSpPr>
          <p:nvPr/>
        </p:nvSpPr>
        <p:spPr>
          <a:xfrm>
            <a:off x="2046315" y="1758088"/>
            <a:ext cx="5785060" cy="1125140"/>
          </a:xfrm>
          <a:prstGeom prst="rect">
            <a:avLst/>
          </a:prstGeom>
        </p:spPr>
        <p:txBody>
          <a:bodyPr vert="horz" lIns="91440" tIns="45720" rIns="91440" bIns="45720" rtlCol="0" anchor="b">
            <a:normAutofit/>
          </a:bodyPr>
          <a:lstStyle>
            <a:lvl1pPr marL="0" indent="0" algn="l"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sz="3600" b="1" dirty="0" smtClean="0">
                <a:solidFill>
                  <a:schemeClr val="bg1"/>
                </a:solidFill>
              </a:rPr>
              <a:t>Laurel Jacobs</a:t>
            </a:r>
            <a:endParaRPr lang="en-US" sz="3600" b="1" dirty="0">
              <a:solidFill>
                <a:schemeClr val="bg1"/>
              </a:solidFill>
            </a:endParaRPr>
          </a:p>
        </p:txBody>
      </p:sp>
      <p:sp>
        <p:nvSpPr>
          <p:cNvPr id="11" name="Text Placeholder 2"/>
          <p:cNvSpPr txBox="1">
            <a:spLocks/>
          </p:cNvSpPr>
          <p:nvPr/>
        </p:nvSpPr>
        <p:spPr>
          <a:xfrm>
            <a:off x="1482139" y="1094321"/>
            <a:ext cx="6146169" cy="887777"/>
          </a:xfrm>
          <a:prstGeom prst="rect">
            <a:avLst/>
          </a:prstGeom>
        </p:spPr>
        <p:txBody>
          <a:bodyPr vert="horz" lIns="91440" tIns="45720" rIns="91440" bIns="45720" rtlCol="0" anchor="b">
            <a:normAutofit/>
          </a:bodyPr>
          <a:lstStyle>
            <a:lvl1pPr marL="0" indent="0" algn="l"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sz="3600" b="1" dirty="0" smtClean="0">
                <a:solidFill>
                  <a:schemeClr val="bg1"/>
                </a:solidFill>
              </a:rPr>
              <a:t>Theresa LeGros</a:t>
            </a:r>
            <a:endParaRPr lang="en-US" sz="3600" b="1" dirty="0">
              <a:solidFill>
                <a:schemeClr val="bg1"/>
              </a:solidFill>
            </a:endParaRPr>
          </a:p>
        </p:txBody>
      </p:sp>
      <p:sp>
        <p:nvSpPr>
          <p:cNvPr id="12" name="Text Placeholder 2"/>
          <p:cNvSpPr txBox="1">
            <a:spLocks/>
          </p:cNvSpPr>
          <p:nvPr/>
        </p:nvSpPr>
        <p:spPr>
          <a:xfrm>
            <a:off x="2068939" y="3068281"/>
            <a:ext cx="5297058" cy="887777"/>
          </a:xfrm>
          <a:prstGeom prst="rect">
            <a:avLst/>
          </a:prstGeom>
        </p:spPr>
        <p:txBody>
          <a:bodyPr vert="horz" lIns="91440" tIns="45720" rIns="91440" bIns="45720" rtlCol="0" anchor="b">
            <a:normAutofit/>
          </a:bodyPr>
          <a:lstStyle>
            <a:lvl1pPr marL="0" indent="0" algn="l"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sz="3600" b="1" dirty="0" smtClean="0">
                <a:solidFill>
                  <a:schemeClr val="bg1"/>
                </a:solidFill>
              </a:rPr>
              <a:t>Madeleine deBlois</a:t>
            </a:r>
            <a:endParaRPr lang="en-US" sz="3600" b="1" dirty="0">
              <a:solidFill>
                <a:schemeClr val="bg1"/>
              </a:solidFill>
            </a:endParaRPr>
          </a:p>
        </p:txBody>
      </p:sp>
      <p:sp>
        <p:nvSpPr>
          <p:cNvPr id="13" name="Text Placeholder 2"/>
          <p:cNvSpPr txBox="1">
            <a:spLocks/>
          </p:cNvSpPr>
          <p:nvPr/>
        </p:nvSpPr>
        <p:spPr>
          <a:xfrm>
            <a:off x="1746499" y="4141112"/>
            <a:ext cx="5641309" cy="887777"/>
          </a:xfrm>
          <a:prstGeom prst="rect">
            <a:avLst/>
          </a:prstGeom>
        </p:spPr>
        <p:txBody>
          <a:bodyPr vert="horz" lIns="91440" tIns="45720" rIns="91440" bIns="45720" rtlCol="0" anchor="b">
            <a:normAutofit/>
          </a:bodyPr>
          <a:lstStyle>
            <a:lvl1pPr marL="0" indent="0" algn="l"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sz="3600" b="1" dirty="0" smtClean="0">
                <a:solidFill>
                  <a:schemeClr val="bg1"/>
                </a:solidFill>
              </a:rPr>
              <a:t>Kathryn Orzech</a:t>
            </a:r>
            <a:endParaRPr lang="en-US" sz="3600" b="1" dirty="0">
              <a:solidFill>
                <a:schemeClr val="bg1"/>
              </a:solidFill>
            </a:endParaRPr>
          </a:p>
        </p:txBody>
      </p:sp>
      <p:sp>
        <p:nvSpPr>
          <p:cNvPr id="14" name="Text Placeholder 13"/>
          <p:cNvSpPr>
            <a:spLocks noGrp="1"/>
          </p:cNvSpPr>
          <p:nvPr>
            <p:ph type="body" idx="1"/>
          </p:nvPr>
        </p:nvSpPr>
        <p:spPr>
          <a:xfrm>
            <a:off x="4240492" y="409989"/>
            <a:ext cx="4733855" cy="1125140"/>
          </a:xfrm>
        </p:spPr>
        <p:txBody>
          <a:bodyPr/>
          <a:lstStyle/>
          <a:p>
            <a:pPr algn="r"/>
            <a:r>
              <a:rPr lang="en-US" sz="4400" b="1" smtClean="0">
                <a:solidFill>
                  <a:srgbClr val="5D6CFF"/>
                </a:solidFill>
              </a:rPr>
              <a:t>The SHAPE Team</a:t>
            </a:r>
            <a:endParaRPr lang="en-US" sz="4400" b="1">
              <a:solidFill>
                <a:srgbClr val="5D6CFF"/>
              </a:solidFill>
            </a:endParaRPr>
          </a:p>
          <a:p>
            <a:pPr algn="r"/>
            <a:endParaRPr lang="en-US"/>
          </a:p>
        </p:txBody>
      </p:sp>
    </p:spTree>
    <p:extLst>
      <p:ext uri="{BB962C8B-B14F-4D97-AF65-F5344CB8AC3E}">
        <p14:creationId xmlns:p14="http://schemas.microsoft.com/office/powerpoint/2010/main" val="18340673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410000" y="1903667"/>
            <a:ext cx="1985165" cy="572644"/>
          </a:xfrm>
        </p:spPr>
        <p:txBody>
          <a:bodyPr>
            <a:normAutofit fontScale="90000"/>
          </a:bodyPr>
          <a:lstStyle/>
          <a:p>
            <a:r>
              <a:rPr lang="en-US" b="1" dirty="0" smtClean="0">
                <a:solidFill>
                  <a:schemeClr val="bg1"/>
                </a:solidFill>
              </a:rPr>
              <a:t>Let’s Get Creative</a:t>
            </a:r>
            <a:endParaRPr lang="en-US" b="1" dirty="0">
              <a:solidFill>
                <a:schemeClr val="bg1"/>
              </a:solidFill>
            </a:endParaRP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tretch>
            <a:fillRect/>
          </a:stretch>
        </p:blipFill>
        <p:spPr>
          <a:xfrm>
            <a:off x="2892245" y="1005209"/>
            <a:ext cx="5944369" cy="2674966"/>
          </a:xfrm>
          <a:prstGeom prst="rect">
            <a:avLst/>
          </a:prstGeom>
        </p:spPr>
      </p:pic>
    </p:spTree>
    <p:extLst>
      <p:ext uri="{BB962C8B-B14F-4D97-AF65-F5344CB8AC3E}">
        <p14:creationId xmlns:p14="http://schemas.microsoft.com/office/powerpoint/2010/main" val="36155572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t="-473"/>
          <a:stretch/>
        </p:blipFill>
        <p:spPr>
          <a:xfrm>
            <a:off x="2434130" y="128470"/>
            <a:ext cx="6289924" cy="4922066"/>
          </a:xfrm>
          <a:prstGeom prst="rect">
            <a:avLst/>
          </a:prstGeom>
        </p:spPr>
      </p:pic>
    </p:spTree>
    <p:extLst>
      <p:ext uri="{BB962C8B-B14F-4D97-AF65-F5344CB8AC3E}">
        <p14:creationId xmlns:p14="http://schemas.microsoft.com/office/powerpoint/2010/main" val="41094076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263" y="433880"/>
            <a:ext cx="8246070" cy="610821"/>
          </a:xfrm>
        </p:spPr>
        <p:txBody>
          <a:bodyPr>
            <a:noAutofit/>
          </a:bodyPr>
          <a:lstStyle/>
          <a:p>
            <a:r>
              <a:rPr lang="en-US" sz="4000" b="1" smtClean="0">
                <a:solidFill>
                  <a:srgbClr val="5D6CFF"/>
                </a:solidFill>
              </a:rPr>
              <a:t>Today’s Presentation</a:t>
            </a:r>
            <a:endParaRPr lang="en-US" sz="4000" b="1">
              <a:solidFill>
                <a:srgbClr val="5D6CFF"/>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55735227"/>
              </p:ext>
            </p:extLst>
          </p:nvPr>
        </p:nvGraphicFramePr>
        <p:xfrm>
          <a:off x="449263" y="1196975"/>
          <a:ext cx="8245475" cy="36655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813627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p:cNvSpPr/>
          <p:nvPr/>
        </p:nvSpPr>
        <p:spPr>
          <a:xfrm rot="5400000">
            <a:off x="5395874" y="1371980"/>
            <a:ext cx="3198432" cy="3687000"/>
          </a:xfrm>
          <a:prstGeom prst="triangle">
            <a:avLst>
              <a:gd name="adj" fmla="val 46358"/>
            </a:avLst>
          </a:prstGeom>
          <a:solidFill>
            <a:srgbClr val="6666FF">
              <a:alpha val="1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143555" y="364657"/>
            <a:ext cx="8695035" cy="857250"/>
          </a:xfrm>
        </p:spPr>
        <p:txBody>
          <a:bodyPr>
            <a:normAutofit/>
          </a:bodyPr>
          <a:lstStyle/>
          <a:p>
            <a:pPr algn="r"/>
            <a:r>
              <a:rPr lang="en-US" sz="4000" b="1" smtClean="0">
                <a:solidFill>
                  <a:srgbClr val="5D6CFF"/>
                </a:solidFill>
                <a:effectLst>
                  <a:outerShdw blurRad="50800" dist="38100" dir="2700000" algn="tl" rotWithShape="0">
                    <a:prstClr val="black">
                      <a:alpha val="40000"/>
                    </a:prstClr>
                  </a:outerShdw>
                </a:effectLst>
              </a:rPr>
              <a:t>What Did We Do?</a:t>
            </a:r>
            <a:endParaRPr lang="en-US" dirty="0">
              <a:solidFill>
                <a:srgbClr val="5D6CFF"/>
              </a:solidFill>
            </a:endParaRPr>
          </a:p>
        </p:txBody>
      </p:sp>
      <p:grpSp>
        <p:nvGrpSpPr>
          <p:cNvPr id="4" name="Group 3"/>
          <p:cNvGrpSpPr/>
          <p:nvPr/>
        </p:nvGrpSpPr>
        <p:grpSpPr>
          <a:xfrm>
            <a:off x="296260" y="1960930"/>
            <a:ext cx="8148993" cy="2604793"/>
            <a:chOff x="0" y="0"/>
            <a:chExt cx="6106512" cy="806594"/>
          </a:xfrm>
        </p:grpSpPr>
        <p:sp>
          <p:nvSpPr>
            <p:cNvPr id="5" name="Rectangle 4"/>
            <p:cNvSpPr/>
            <p:nvPr/>
          </p:nvSpPr>
          <p:spPr>
            <a:xfrm>
              <a:off x="5076636" y="236658"/>
              <a:ext cx="1029876" cy="235002"/>
            </a:xfrm>
            <a:prstGeom prst="rect">
              <a:avLst/>
            </a:prstGeom>
            <a:solidFill>
              <a:srgbClr val="53548A"/>
            </a:solidFill>
            <a:ln w="38100" cap="flat" cmpd="sng" algn="ctr">
              <a:solidFill>
                <a:schemeClr val="bg1"/>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r>
                <a:rPr kumimoji="0" lang="en-US" sz="2400" b="1" i="0" u="none" strike="noStrike" kern="0" cap="none" spc="0" normalizeH="0" baseline="0" noProof="0">
                  <a:ln>
                    <a:noFill/>
                  </a:ln>
                  <a:solidFill>
                    <a:srgbClr val="FFFFFF"/>
                  </a:solidFill>
                  <a:effectLst/>
                  <a:uLnTx/>
                  <a:uFillTx/>
                  <a:latin typeface="+mj-lt"/>
                  <a:ea typeface="Georgia" panose="02040502050405020303" pitchFamily="18" charset="0"/>
                  <a:cs typeface="Georgia" panose="02040502050405020303" pitchFamily="18" charset="0"/>
                </a:rPr>
                <a:t>Interpret</a:t>
              </a:r>
              <a:endParaRPr kumimoji="0" lang="en-US" sz="2400" b="1" i="0" u="none" strike="noStrike" kern="0" cap="none" spc="0" normalizeH="0" baseline="0" noProof="0">
                <a:ln>
                  <a:noFill/>
                </a:ln>
                <a:solidFill>
                  <a:sysClr val="windowText" lastClr="000000"/>
                </a:solidFill>
                <a:effectLst/>
                <a:uLnTx/>
                <a:uFillTx/>
                <a:latin typeface="+mj-lt"/>
                <a:ea typeface="Georgia" panose="02040502050405020303" pitchFamily="18" charset="0"/>
                <a:cs typeface="Georgia" panose="02040502050405020303" pitchFamily="18" charset="0"/>
              </a:endParaRPr>
            </a:p>
          </p:txBody>
        </p:sp>
        <p:grpSp>
          <p:nvGrpSpPr>
            <p:cNvPr id="6" name="Group 5"/>
            <p:cNvGrpSpPr/>
            <p:nvPr/>
          </p:nvGrpSpPr>
          <p:grpSpPr>
            <a:xfrm>
              <a:off x="0" y="0"/>
              <a:ext cx="5037640" cy="806594"/>
              <a:chOff x="0" y="0"/>
              <a:chExt cx="5037763" cy="807038"/>
            </a:xfrm>
          </p:grpSpPr>
          <p:sp>
            <p:nvSpPr>
              <p:cNvPr id="9" name="Rectangle 8"/>
              <p:cNvSpPr/>
              <p:nvPr/>
            </p:nvSpPr>
            <p:spPr>
              <a:xfrm>
                <a:off x="3747945" y="225572"/>
                <a:ext cx="1003982" cy="247551"/>
              </a:xfrm>
              <a:prstGeom prst="rect">
                <a:avLst/>
              </a:prstGeom>
              <a:solidFill>
                <a:srgbClr val="53548A"/>
              </a:solidFill>
              <a:ln w="38100" cap="flat" cmpd="sng" algn="ctr">
                <a:solidFill>
                  <a:schemeClr val="bg1"/>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r>
                  <a:rPr kumimoji="0" lang="en-US" sz="2400" b="1" i="0" u="none" strike="noStrike" kern="0" cap="none" spc="0" normalizeH="0" baseline="0" noProof="0">
                    <a:ln>
                      <a:noFill/>
                    </a:ln>
                    <a:solidFill>
                      <a:srgbClr val="FFFFFF"/>
                    </a:solidFill>
                    <a:effectLst/>
                    <a:uLnTx/>
                    <a:uFillTx/>
                    <a:latin typeface="+mj-lt"/>
                    <a:ea typeface="Georgia" panose="02040502050405020303" pitchFamily="18" charset="0"/>
                    <a:cs typeface="Georgia" panose="02040502050405020303" pitchFamily="18" charset="0"/>
                  </a:rPr>
                  <a:t>Compare</a:t>
                </a:r>
                <a:endParaRPr kumimoji="0" lang="en-US" sz="2400" b="1" i="0" u="none" strike="noStrike" kern="0" cap="none" spc="0" normalizeH="0" baseline="0" noProof="0">
                  <a:ln>
                    <a:noFill/>
                  </a:ln>
                  <a:solidFill>
                    <a:sysClr val="windowText" lastClr="000000"/>
                  </a:solidFill>
                  <a:effectLst/>
                  <a:uLnTx/>
                  <a:uFillTx/>
                  <a:latin typeface="+mj-lt"/>
                  <a:ea typeface="Georgia" panose="02040502050405020303" pitchFamily="18" charset="0"/>
                  <a:cs typeface="Georgia" panose="02040502050405020303" pitchFamily="18" charset="0"/>
                </a:endParaRPr>
              </a:p>
            </p:txBody>
          </p:sp>
          <p:cxnSp>
            <p:nvCxnSpPr>
              <p:cNvPr id="10" name="Straight Arrow Connector 9"/>
              <p:cNvCxnSpPr>
                <a:endCxn id="9" idx="1"/>
              </p:cNvCxnSpPr>
              <p:nvPr/>
            </p:nvCxnSpPr>
            <p:spPr>
              <a:xfrm flipV="1">
                <a:off x="3420538" y="349348"/>
                <a:ext cx="327407" cy="318086"/>
              </a:xfrm>
              <a:prstGeom prst="straightConnector1">
                <a:avLst/>
              </a:prstGeom>
              <a:noFill/>
              <a:ln w="76200" cap="flat" cmpd="sng" algn="ctr">
                <a:solidFill>
                  <a:schemeClr val="bg1"/>
                </a:solidFill>
                <a:prstDash val="solid"/>
                <a:tailEnd type="triangle"/>
              </a:ln>
              <a:effectLst/>
            </p:spPr>
          </p:cxnSp>
          <p:cxnSp>
            <p:nvCxnSpPr>
              <p:cNvPr id="11" name="Elbow Connector 10"/>
              <p:cNvCxnSpPr/>
              <p:nvPr/>
            </p:nvCxnSpPr>
            <p:spPr>
              <a:xfrm>
                <a:off x="347638" y="267420"/>
                <a:ext cx="634620" cy="301625"/>
              </a:xfrm>
              <a:prstGeom prst="bentConnector3">
                <a:avLst>
                  <a:gd name="adj1" fmla="val 17875"/>
                </a:avLst>
              </a:prstGeom>
              <a:noFill/>
              <a:ln w="76200" cap="flat" cmpd="sng" algn="ctr">
                <a:solidFill>
                  <a:schemeClr val="bg1"/>
                </a:solidFill>
                <a:prstDash val="solid"/>
                <a:tailEnd type="triangle"/>
              </a:ln>
              <a:effectLst/>
            </p:spPr>
          </p:cxnSp>
          <p:sp>
            <p:nvSpPr>
              <p:cNvPr id="12" name="Text Box 2"/>
              <p:cNvSpPr txBox="1">
                <a:spLocks noChangeArrowheads="1"/>
              </p:cNvSpPr>
              <p:nvPr/>
            </p:nvSpPr>
            <p:spPr bwMode="auto">
              <a:xfrm>
                <a:off x="506630" y="324162"/>
                <a:ext cx="1098645" cy="129066"/>
              </a:xfrm>
              <a:prstGeom prst="rect">
                <a:avLst/>
              </a:prstGeom>
              <a:noFill/>
              <a:ln w="9525">
                <a:noFill/>
                <a:miter lim="800000"/>
                <a:headEnd/>
                <a:tailEnd/>
              </a:ln>
            </p:spPr>
            <p:txBody>
              <a:bodyPr rot="0" vert="horz" wrap="square" lIns="91440" tIns="45720" rIns="91440" bIns="45720" anchor="t" anchorCtr="0">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en-US" sz="2400" b="0" i="0" u="none" strike="noStrike" kern="0" cap="none" spc="0" normalizeH="0" baseline="0" noProof="0">
                    <a:ln>
                      <a:noFill/>
                    </a:ln>
                    <a:solidFill>
                      <a:schemeClr val="bg1"/>
                    </a:solidFill>
                    <a:effectLst/>
                    <a:uLnTx/>
                    <a:uFillTx/>
                    <a:latin typeface="+mj-lt"/>
                    <a:ea typeface="Georgia" panose="02040502050405020303" pitchFamily="18" charset="0"/>
                    <a:cs typeface="Georgia" panose="02040502050405020303" pitchFamily="18" charset="0"/>
                  </a:rPr>
                  <a:t>informed</a:t>
                </a:r>
                <a:endParaRPr kumimoji="0" lang="en-US" sz="4400" b="0" i="0" u="none" strike="noStrike" kern="0" cap="none" spc="0" normalizeH="0" baseline="0" noProof="0">
                  <a:ln>
                    <a:noFill/>
                  </a:ln>
                  <a:solidFill>
                    <a:schemeClr val="bg1"/>
                  </a:solidFill>
                  <a:effectLst/>
                  <a:uLnTx/>
                  <a:uFillTx/>
                  <a:latin typeface="+mj-lt"/>
                  <a:ea typeface="Georgia" panose="02040502050405020303" pitchFamily="18" charset="0"/>
                  <a:cs typeface="Georgia" panose="02040502050405020303" pitchFamily="18" charset="0"/>
                </a:endParaRPr>
              </a:p>
            </p:txBody>
          </p:sp>
          <p:cxnSp>
            <p:nvCxnSpPr>
              <p:cNvPr id="13" name="Straight Arrow Connector 12"/>
              <p:cNvCxnSpPr>
                <a:stCxn id="7" idx="3"/>
                <a:endCxn id="9" idx="1"/>
              </p:cNvCxnSpPr>
              <p:nvPr/>
            </p:nvCxnSpPr>
            <p:spPr>
              <a:xfrm>
                <a:off x="3429576" y="145733"/>
                <a:ext cx="318369" cy="203615"/>
              </a:xfrm>
              <a:prstGeom prst="straightConnector1">
                <a:avLst/>
              </a:prstGeom>
              <a:noFill/>
              <a:ln w="76200" cap="flat" cmpd="sng" algn="ctr">
                <a:solidFill>
                  <a:schemeClr val="bg1"/>
                </a:solidFill>
                <a:prstDash val="solid"/>
                <a:tailEnd type="triangle"/>
              </a:ln>
              <a:effectLst/>
            </p:spPr>
          </p:cxnSp>
          <p:cxnSp>
            <p:nvCxnSpPr>
              <p:cNvPr id="14" name="Straight Arrow Connector 13"/>
              <p:cNvCxnSpPr/>
              <p:nvPr/>
            </p:nvCxnSpPr>
            <p:spPr>
              <a:xfrm flipV="1">
                <a:off x="4754616" y="355935"/>
                <a:ext cx="283147" cy="1"/>
              </a:xfrm>
              <a:prstGeom prst="straightConnector1">
                <a:avLst/>
              </a:prstGeom>
              <a:noFill/>
              <a:ln w="76200" cap="flat" cmpd="sng" algn="ctr">
                <a:solidFill>
                  <a:schemeClr val="bg1"/>
                </a:solidFill>
                <a:prstDash val="solid"/>
                <a:tailEnd type="triangle"/>
              </a:ln>
              <a:effectLst/>
            </p:spPr>
          </p:cxnSp>
          <p:sp>
            <p:nvSpPr>
              <p:cNvPr id="7" name="Rectangle 6"/>
              <p:cNvSpPr/>
              <p:nvPr/>
            </p:nvSpPr>
            <p:spPr>
              <a:xfrm>
                <a:off x="0" y="0"/>
                <a:ext cx="3429576" cy="291465"/>
              </a:xfrm>
              <a:prstGeom prst="rect">
                <a:avLst/>
              </a:prstGeom>
              <a:solidFill>
                <a:srgbClr val="53548A"/>
              </a:solidFill>
              <a:ln w="38100" cap="flat" cmpd="sng" algn="ctr">
                <a:solidFill>
                  <a:schemeClr val="bg1"/>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r>
                  <a:rPr kumimoji="0" lang="en-US" sz="2400" b="1" i="0" u="none" strike="noStrike" kern="0" cap="none" spc="0" normalizeH="0" baseline="0" noProof="0">
                    <a:ln>
                      <a:noFill/>
                    </a:ln>
                    <a:solidFill>
                      <a:sysClr val="window" lastClr="FFFFFF"/>
                    </a:solidFill>
                    <a:effectLst/>
                    <a:uLnTx/>
                    <a:uFillTx/>
                    <a:latin typeface="Calibri" panose="020F0502020204030204" pitchFamily="34" charset="0"/>
                    <a:ea typeface="Georgia" panose="02040502050405020303" pitchFamily="18" charset="0"/>
                    <a:cs typeface="Georgia" panose="02040502050405020303" pitchFamily="18" charset="0"/>
                  </a:rPr>
                  <a:t>Qualitative Data Collection &amp; Analysis</a:t>
                </a:r>
              </a:p>
            </p:txBody>
          </p:sp>
          <p:sp>
            <p:nvSpPr>
              <p:cNvPr id="8" name="Rectangle 7"/>
              <p:cNvSpPr/>
              <p:nvPr/>
            </p:nvSpPr>
            <p:spPr>
              <a:xfrm>
                <a:off x="1032224" y="520435"/>
                <a:ext cx="2397352" cy="286603"/>
              </a:xfrm>
              <a:prstGeom prst="rect">
                <a:avLst/>
              </a:prstGeom>
              <a:solidFill>
                <a:srgbClr val="53548A"/>
              </a:solidFill>
              <a:ln w="38100" cap="flat" cmpd="sng" algn="ctr">
                <a:solidFill>
                  <a:schemeClr val="bg1"/>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r>
                  <a:rPr kumimoji="0" lang="en-US" sz="2400" b="1" i="0" u="none" strike="noStrike" kern="0" cap="none" spc="0" normalizeH="0" baseline="0" noProof="0">
                    <a:ln>
                      <a:noFill/>
                    </a:ln>
                    <a:solidFill>
                      <a:srgbClr val="FFFFFF"/>
                    </a:solidFill>
                    <a:effectLst/>
                    <a:uLnTx/>
                    <a:uFillTx/>
                    <a:latin typeface="+mj-lt"/>
                    <a:ea typeface="Georgia" panose="02040502050405020303" pitchFamily="18" charset="0"/>
                    <a:cs typeface="Georgia" panose="02040502050405020303" pitchFamily="18" charset="0"/>
                  </a:rPr>
                  <a:t>Quantitative Data Collection &amp; Analysis</a:t>
                </a:r>
                <a:endParaRPr kumimoji="0" lang="en-US" sz="2400" b="1" i="0" u="none" strike="noStrike" kern="0" cap="none" spc="0" normalizeH="0" baseline="0" noProof="0">
                  <a:ln>
                    <a:noFill/>
                  </a:ln>
                  <a:solidFill>
                    <a:sysClr val="windowText" lastClr="000000"/>
                  </a:solidFill>
                  <a:effectLst/>
                  <a:uLnTx/>
                  <a:uFillTx/>
                  <a:latin typeface="+mj-lt"/>
                  <a:ea typeface="Georgia" panose="02040502050405020303" pitchFamily="18" charset="0"/>
                  <a:cs typeface="Georgia" panose="02040502050405020303" pitchFamily="18" charset="0"/>
                </a:endParaRPr>
              </a:p>
            </p:txBody>
          </p:sp>
        </p:grpSp>
      </p:grpSp>
    </p:spTree>
    <p:extLst>
      <p:ext uri="{BB962C8B-B14F-4D97-AF65-F5344CB8AC3E}">
        <p14:creationId xmlns:p14="http://schemas.microsoft.com/office/powerpoint/2010/main" val="41033094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srcRect t="3402" r="3514" b="1689"/>
          <a:stretch/>
        </p:blipFill>
        <p:spPr>
          <a:xfrm>
            <a:off x="5030115" y="128470"/>
            <a:ext cx="3962365" cy="4796547"/>
          </a:xfrm>
          <a:prstGeom prst="rect">
            <a:avLst/>
          </a:prstGeom>
          <a:ln w="76200">
            <a:solidFill>
              <a:srgbClr val="0070C0"/>
            </a:solidFill>
          </a:ln>
        </p:spPr>
      </p:pic>
      <p:pic>
        <p:nvPicPr>
          <p:cNvPr id="18" name="Picture 17"/>
          <p:cNvPicPr>
            <a:picLocks noChangeAspect="1"/>
          </p:cNvPicPr>
          <p:nvPr/>
        </p:nvPicPr>
        <p:blipFill>
          <a:blip r:embed="rId4"/>
          <a:stretch>
            <a:fillRect/>
          </a:stretch>
        </p:blipFill>
        <p:spPr>
          <a:xfrm>
            <a:off x="163535" y="2829810"/>
            <a:ext cx="3257025" cy="1509785"/>
          </a:xfrm>
          <a:prstGeom prst="rect">
            <a:avLst/>
          </a:prstGeom>
          <a:ln>
            <a:solidFill>
              <a:schemeClr val="bg1"/>
            </a:solidFill>
          </a:ln>
        </p:spPr>
      </p:pic>
      <p:pic>
        <p:nvPicPr>
          <p:cNvPr id="19" name="Picture 18"/>
          <p:cNvPicPr>
            <a:picLocks noChangeAspect="1"/>
          </p:cNvPicPr>
          <p:nvPr/>
        </p:nvPicPr>
        <p:blipFill rotWithShape="1">
          <a:blip r:embed="rId5"/>
          <a:srcRect r="2315" b="3163"/>
          <a:stretch/>
        </p:blipFill>
        <p:spPr>
          <a:xfrm>
            <a:off x="144111" y="1240624"/>
            <a:ext cx="3432699" cy="1474141"/>
          </a:xfrm>
          <a:prstGeom prst="rect">
            <a:avLst/>
          </a:prstGeom>
          <a:ln>
            <a:solidFill>
              <a:schemeClr val="bg1"/>
            </a:solidFill>
          </a:ln>
        </p:spPr>
      </p:pic>
      <p:pic>
        <p:nvPicPr>
          <p:cNvPr id="22" name="Picture 21"/>
          <p:cNvPicPr>
            <a:picLocks noChangeAspect="1"/>
          </p:cNvPicPr>
          <p:nvPr/>
        </p:nvPicPr>
        <p:blipFill rotWithShape="1">
          <a:blip r:embed="rId6"/>
          <a:srcRect r="2399"/>
          <a:stretch/>
        </p:blipFill>
        <p:spPr>
          <a:xfrm>
            <a:off x="1111494" y="128470"/>
            <a:ext cx="3627106" cy="1467891"/>
          </a:xfrm>
          <a:prstGeom prst="rect">
            <a:avLst/>
          </a:prstGeom>
          <a:ln>
            <a:solidFill>
              <a:schemeClr val="bg1"/>
            </a:solidFill>
          </a:ln>
        </p:spPr>
      </p:pic>
      <p:pic>
        <p:nvPicPr>
          <p:cNvPr id="14" name="Picture 13"/>
          <p:cNvPicPr>
            <a:picLocks noChangeAspect="1"/>
          </p:cNvPicPr>
          <p:nvPr/>
        </p:nvPicPr>
        <p:blipFill rotWithShape="1">
          <a:blip r:embed="rId7"/>
          <a:srcRect r="5862"/>
          <a:stretch/>
        </p:blipFill>
        <p:spPr>
          <a:xfrm>
            <a:off x="1808861" y="1849941"/>
            <a:ext cx="3377504" cy="1405676"/>
          </a:xfrm>
          <a:prstGeom prst="rect">
            <a:avLst/>
          </a:prstGeom>
          <a:ln>
            <a:solidFill>
              <a:schemeClr val="bg1"/>
            </a:solidFill>
          </a:ln>
        </p:spPr>
      </p:pic>
      <p:pic>
        <p:nvPicPr>
          <p:cNvPr id="16" name="Picture 15"/>
          <p:cNvPicPr>
            <a:picLocks noChangeAspect="1"/>
          </p:cNvPicPr>
          <p:nvPr/>
        </p:nvPicPr>
        <p:blipFill rotWithShape="1">
          <a:blip r:embed="rId8"/>
          <a:srcRect l="5693" t="10655" b="4106"/>
          <a:stretch/>
        </p:blipFill>
        <p:spPr>
          <a:xfrm>
            <a:off x="1924456" y="3885363"/>
            <a:ext cx="2949409" cy="1138553"/>
          </a:xfrm>
          <a:prstGeom prst="rect">
            <a:avLst/>
          </a:prstGeom>
          <a:ln>
            <a:solidFill>
              <a:schemeClr val="bg1"/>
            </a:solidFill>
          </a:ln>
        </p:spPr>
      </p:pic>
      <p:pic>
        <p:nvPicPr>
          <p:cNvPr id="15" name="Picture 14"/>
          <p:cNvPicPr>
            <a:picLocks noChangeAspect="1"/>
          </p:cNvPicPr>
          <p:nvPr/>
        </p:nvPicPr>
        <p:blipFill rotWithShape="1">
          <a:blip r:embed="rId9"/>
          <a:srcRect l="21164"/>
          <a:stretch/>
        </p:blipFill>
        <p:spPr>
          <a:xfrm>
            <a:off x="278969" y="3344511"/>
            <a:ext cx="3026155" cy="1222513"/>
          </a:xfrm>
          <a:prstGeom prst="rect">
            <a:avLst/>
          </a:prstGeom>
          <a:ln>
            <a:solidFill>
              <a:schemeClr val="bg1"/>
            </a:solidFill>
          </a:ln>
        </p:spPr>
      </p:pic>
    </p:spTree>
    <p:extLst>
      <p:ext uri="{BB962C8B-B14F-4D97-AF65-F5344CB8AC3E}">
        <p14:creationId xmlns:p14="http://schemas.microsoft.com/office/powerpoint/2010/main" val="4251495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childTnLst>
                                </p:cTn>
                              </p:par>
                              <p:par>
                                <p:cTn id="22" presetID="10"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51756" y="433880"/>
            <a:ext cx="2864986" cy="707886"/>
          </a:xfrm>
          <a:prstGeom prst="rect">
            <a:avLst/>
          </a:prstGeom>
        </p:spPr>
        <p:txBody>
          <a:bodyPr wrap="square">
            <a:spAutoFit/>
          </a:bodyPr>
          <a:lstStyle/>
          <a:p>
            <a:r>
              <a:rPr lang="en-US" sz="4000" b="1" dirty="0" smtClean="0">
                <a:solidFill>
                  <a:prstClr val="white"/>
                </a:solidFill>
                <a:effectLst>
                  <a:outerShdw blurRad="50800" dist="38100" dir="2700000" algn="tl" rotWithShape="0">
                    <a:prstClr val="black">
                      <a:alpha val="40000"/>
                    </a:prstClr>
                  </a:outerShdw>
                </a:effectLst>
                <a:ea typeface="+mj-ea"/>
                <a:cs typeface="+mj-cs"/>
              </a:rPr>
              <a:t>Participants</a:t>
            </a:r>
            <a:endParaRPr lang="en-US" dirty="0"/>
          </a:p>
        </p:txBody>
      </p:sp>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Lst>
          </a:blip>
          <a:srcRect l="48902" t="13722" r="5216" b="4800"/>
          <a:stretch/>
        </p:blipFill>
        <p:spPr>
          <a:xfrm>
            <a:off x="4724705" y="2061793"/>
            <a:ext cx="4239331" cy="2923678"/>
          </a:xfrm>
          <a:prstGeom prst="rect">
            <a:avLst/>
          </a:prstGeom>
        </p:spPr>
      </p:pic>
      <p:pic>
        <p:nvPicPr>
          <p:cNvPr id="6" name="Picture 5"/>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Lst>
          </a:blip>
          <a:srcRect l="3108" t="13722" r="50261" b="6969"/>
          <a:stretch/>
        </p:blipFill>
        <p:spPr>
          <a:xfrm>
            <a:off x="143555" y="2061793"/>
            <a:ext cx="4428445" cy="2925024"/>
          </a:xfrm>
          <a:prstGeom prst="rect">
            <a:avLst/>
          </a:prstGeom>
        </p:spPr>
      </p:pic>
      <p:sp>
        <p:nvSpPr>
          <p:cNvPr id="7" name="Text Placeholder 2"/>
          <p:cNvSpPr txBox="1">
            <a:spLocks/>
          </p:cNvSpPr>
          <p:nvPr/>
        </p:nvSpPr>
        <p:spPr>
          <a:xfrm>
            <a:off x="143555" y="1044700"/>
            <a:ext cx="9000445" cy="1017093"/>
          </a:xfrm>
          <a:prstGeom prst="rect">
            <a:avLst/>
          </a:prstGeom>
        </p:spPr>
        <p:txBody>
          <a:bodyPr vert="horz" lIns="91440" tIns="45720" rIns="91440" bIns="45720" rtlCol="0" anchor="b">
            <a:normAutofit/>
          </a:bodyPr>
          <a:lstStyle>
            <a:lvl1pPr marL="0" indent="0" algn="l"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sz="2400" b="1" dirty="0" smtClean="0">
                <a:solidFill>
                  <a:schemeClr val="bg1"/>
                </a:solidFill>
              </a:rPr>
              <a:t> Survey Respondent Role (n=191)              Interviewee Role (n=40)</a:t>
            </a:r>
          </a:p>
          <a:p>
            <a:pPr algn="ctr"/>
            <a:r>
              <a:rPr lang="en-US" sz="1800" b="1" i="1" dirty="0" smtClean="0">
                <a:solidFill>
                  <a:srgbClr val="5D6CFF"/>
                </a:solidFill>
                <a:effectLst>
                  <a:outerShdw blurRad="38100" dist="38100" dir="2700000" algn="tl">
                    <a:srgbClr val="000000">
                      <a:alpha val="43137"/>
                    </a:srgbClr>
                  </a:outerShdw>
                </a:effectLst>
              </a:rPr>
              <a:t>not mutually exclusive</a:t>
            </a:r>
            <a:endParaRPr lang="en-US" sz="1800" b="1" i="1" dirty="0">
              <a:solidFill>
                <a:srgbClr val="5D6C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088907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636391601"/>
              </p:ext>
            </p:extLst>
          </p:nvPr>
        </p:nvGraphicFramePr>
        <p:xfrm>
          <a:off x="449263" y="1196975"/>
          <a:ext cx="8245475" cy="36655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356820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rotWithShape="1">
          <a:blip r:embed="rId3">
            <a:extLst>
              <a:ext uri="{BEBA8EAE-BF5A-486C-A8C5-ECC9F3942E4B}">
                <a14:imgProps xmlns:a14="http://schemas.microsoft.com/office/drawing/2010/main">
                  <a14:imgLayer r:embed="rId4">
                    <a14:imgEffect>
                      <a14:artisticCrisscrossEtching/>
                    </a14:imgEffect>
                  </a14:imgLayer>
                </a14:imgProps>
              </a:ext>
              <a:ext uri="{28A0092B-C50C-407E-A947-70E740481C1C}">
                <a14:useLocalDpi xmlns:a14="http://schemas.microsoft.com/office/drawing/2010/main" val="0"/>
              </a:ext>
            </a:extLst>
          </a:blip>
          <a:srcRect l="30449" r="30930"/>
          <a:stretch/>
        </p:blipFill>
        <p:spPr bwMode="auto">
          <a:xfrm>
            <a:off x="2839900" y="1510489"/>
            <a:ext cx="3359510" cy="3359510"/>
          </a:xfrm>
          <a:prstGeom prst="rect">
            <a:avLst/>
          </a:prstGeom>
          <a:ln w="127000" cap="sq">
            <a:solidFill>
              <a:schemeClr val="bg1"/>
            </a:solidFill>
            <a:miter lim="800000"/>
          </a:ln>
          <a:effectLst>
            <a:outerShdw blurRad="57150" dist="50800" dir="2700000" algn="tl" rotWithShape="0">
              <a:srgbClr val="000000">
                <a:alpha val="40000"/>
              </a:srgbClr>
            </a:outerShdw>
          </a:effectLst>
          <a:extLst>
            <a:ext uri="{53640926-AAD7-44D8-BBD7-CCE9431645EC}">
              <a14:shadowObscured xmlns:a14="http://schemas.microsoft.com/office/drawing/2010/main"/>
            </a:ext>
          </a:extLst>
        </p:spPr>
      </p:pic>
      <p:sp>
        <p:nvSpPr>
          <p:cNvPr id="8" name="Text Placeholder 2"/>
          <p:cNvSpPr txBox="1">
            <a:spLocks/>
          </p:cNvSpPr>
          <p:nvPr/>
        </p:nvSpPr>
        <p:spPr>
          <a:xfrm>
            <a:off x="4419295" y="445391"/>
            <a:ext cx="4581151" cy="763525"/>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800" b="1" smtClean="0"/>
              <a:t>General Perceptions</a:t>
            </a:r>
            <a:endParaRPr lang="en-US" sz="4800" b="1"/>
          </a:p>
        </p:txBody>
      </p:sp>
      <p:pic>
        <p:nvPicPr>
          <p:cNvPr id="12" name="Picture 11" descr="&lt;strong&gt;Clipart&lt;/strong&gt; - Colorful Question &lt;strong&gt;Head&lt;/strong&gt; Circles 2"/>
          <p:cNvPicPr>
            <a:picLocks noChangeAspect="1"/>
          </p:cNvPicPr>
          <p:nvPr/>
        </p:nvPicPr>
        <p:blipFill>
          <a:blip r:embed="rId5"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6015408" y="2877160"/>
            <a:ext cx="2053501" cy="2266340"/>
          </a:xfrm>
          <a:prstGeom prst="rect">
            <a:avLst/>
          </a:prstGeom>
          <a:scene3d>
            <a:camera prst="perspectiveLeft"/>
            <a:lightRig rig="threePt" dir="t"/>
          </a:scene3d>
        </p:spPr>
      </p:pic>
    </p:spTree>
    <p:extLst>
      <p:ext uri="{BB962C8B-B14F-4D97-AF65-F5344CB8AC3E}">
        <p14:creationId xmlns:p14="http://schemas.microsoft.com/office/powerpoint/2010/main" val="11016338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1670" y="281175"/>
            <a:ext cx="8246070" cy="763525"/>
          </a:xfrm>
        </p:spPr>
        <p:txBody>
          <a:bodyPr>
            <a:normAutofit/>
          </a:bodyPr>
          <a:lstStyle/>
          <a:p>
            <a:r>
              <a:rPr lang="en-US" sz="4000" b="1">
                <a:solidFill>
                  <a:schemeClr val="bg1"/>
                </a:solidFill>
              </a:rPr>
              <a:t>Integrative View</a:t>
            </a:r>
          </a:p>
        </p:txBody>
      </p:sp>
      <p:sp>
        <p:nvSpPr>
          <p:cNvPr id="8" name="Content Placeholder 7"/>
          <p:cNvSpPr>
            <a:spLocks noGrp="1"/>
          </p:cNvSpPr>
          <p:nvPr>
            <p:ph sz="quarter" idx="4"/>
          </p:nvPr>
        </p:nvSpPr>
        <p:spPr>
          <a:xfrm>
            <a:off x="296259" y="1655520"/>
            <a:ext cx="3512215" cy="3359510"/>
          </a:xfrm>
        </p:spPr>
        <p:txBody>
          <a:bodyPr>
            <a:noAutofit/>
          </a:bodyPr>
          <a:lstStyle/>
          <a:p>
            <a:pPr marL="0" indent="0" algn="l">
              <a:buNone/>
            </a:pPr>
            <a:r>
              <a:rPr lang="en-US" sz="2200" dirty="0"/>
              <a:t>“[W]e’re terribly concerned and committed to providing healthy environments and wellness, not just for the nutrition because that’s only a small part of it, but for their emotional wellbeing—you know, how are their little hearts </a:t>
            </a:r>
            <a:r>
              <a:rPr lang="en-US" sz="2200" dirty="0" smtClean="0"/>
              <a:t>doing?”</a:t>
            </a:r>
            <a:endParaRPr lang="en-US" sz="2200" i="1" dirty="0"/>
          </a:p>
        </p:txBody>
      </p:sp>
      <p:graphicFrame>
        <p:nvGraphicFramePr>
          <p:cNvPr id="11" name="Diagram 10"/>
          <p:cNvGraphicFramePr/>
          <p:nvPr>
            <p:extLst>
              <p:ext uri="{D42A27DB-BD31-4B8C-83A1-F6EECF244321}">
                <p14:modId xmlns:p14="http://schemas.microsoft.com/office/powerpoint/2010/main" val="2443062382"/>
              </p:ext>
            </p:extLst>
          </p:nvPr>
        </p:nvGraphicFramePr>
        <p:xfrm>
          <a:off x="3783555" y="1502815"/>
          <a:ext cx="5033165" cy="33876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707837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2550</Words>
  <Application>Microsoft Office PowerPoint</Application>
  <PresentationFormat>On-screen Show (16:9)</PresentationFormat>
  <Paragraphs>205</Paragraphs>
  <Slides>21</Slides>
  <Notes>20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School       Health            Assessment                 Project -                       Evaluation</vt:lpstr>
      <vt:lpstr>PowerPoint Presentation</vt:lpstr>
      <vt:lpstr>Today’s Presentation</vt:lpstr>
      <vt:lpstr>What Did We Do?</vt:lpstr>
      <vt:lpstr>PowerPoint Presentation</vt:lpstr>
      <vt:lpstr>PowerPoint Presentation</vt:lpstr>
      <vt:lpstr>PowerPoint Presentation</vt:lpstr>
      <vt:lpstr>PowerPoint Presentation</vt:lpstr>
      <vt:lpstr>Integrative View</vt:lpstr>
      <vt:lpstr>WSCC Model</vt:lpstr>
      <vt:lpstr>Self-Perception</vt:lpstr>
      <vt:lpstr>PowerPoint Presentation</vt:lpstr>
      <vt:lpstr>PowerPoint Presentation</vt:lpstr>
      <vt:lpstr>PowerPoint Presentation</vt:lpstr>
      <vt:lpstr>PowerPoint Presentation</vt:lpstr>
      <vt:lpstr>Recommendations</vt:lpstr>
      <vt:lpstr>PowerPoint Presentation</vt:lpstr>
      <vt:lpstr>PowerPoint Presentation</vt:lpstr>
      <vt:lpstr>PowerPoint Presentation</vt:lpstr>
      <vt:lpstr>Let’s Get Creative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2017-07-23T18:25:48Z</dcterms:created>
  <dcterms:modified xsi:type="dcterms:W3CDTF">2018-03-27T21:14:55Z</dcterms:modified>
</cp:coreProperties>
</file>