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0.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xml" ContentType="application/vnd.openxmlformats-officedocument.themeOverr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2.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3.xml" ContentType="application/vnd.openxmlformats-officedocument.themeOverride+xml"/>
  <Override PartName="/ppt/notesSlides/notesSlide2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4.xml" ContentType="application/vnd.openxmlformats-officedocument.themeOverr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711" r:id="rId2"/>
  </p:sldMasterIdLst>
  <p:notesMasterIdLst>
    <p:notesMasterId r:id="rId30"/>
  </p:notesMasterIdLst>
  <p:sldIdLst>
    <p:sldId id="462" r:id="rId3"/>
    <p:sldId id="477" r:id="rId4"/>
    <p:sldId id="467" r:id="rId5"/>
    <p:sldId id="476" r:id="rId6"/>
    <p:sldId id="470" r:id="rId7"/>
    <p:sldId id="472" r:id="rId8"/>
    <p:sldId id="473" r:id="rId9"/>
    <p:sldId id="483" r:id="rId10"/>
    <p:sldId id="503" r:id="rId11"/>
    <p:sldId id="497" r:id="rId12"/>
    <p:sldId id="479" r:id="rId13"/>
    <p:sldId id="498" r:id="rId14"/>
    <p:sldId id="499" r:id="rId15"/>
    <p:sldId id="500" r:id="rId16"/>
    <p:sldId id="501" r:id="rId17"/>
    <p:sldId id="502" r:id="rId18"/>
    <p:sldId id="478" r:id="rId19"/>
    <p:sldId id="489" r:id="rId20"/>
    <p:sldId id="490" r:id="rId21"/>
    <p:sldId id="491" r:id="rId22"/>
    <p:sldId id="492" r:id="rId23"/>
    <p:sldId id="496" r:id="rId24"/>
    <p:sldId id="493" r:id="rId25"/>
    <p:sldId id="494" r:id="rId26"/>
    <p:sldId id="495" r:id="rId27"/>
    <p:sldId id="488" r:id="rId28"/>
    <p:sldId id="474" r:id="rId29"/>
  </p:sldIdLst>
  <p:sldSz cx="9144000" cy="5143500" type="screen16x9"/>
  <p:notesSz cx="6858000" cy="9296400"/>
  <p:defaultTextStyle>
    <a:defPPr>
      <a:defRPr lang="en-US"/>
    </a:defPPr>
    <a:lvl1pPr algn="ctr" rtl="0" fontAlgn="base">
      <a:spcBef>
        <a:spcPct val="0"/>
      </a:spcBef>
      <a:spcAft>
        <a:spcPct val="0"/>
      </a:spcAft>
      <a:defRPr sz="4200" kern="1200">
        <a:solidFill>
          <a:srgbClr val="000000"/>
        </a:solidFill>
        <a:latin typeface="Gill Sans" charset="0"/>
        <a:ea typeface="ヒラギノ角ゴ ProN W3" charset="0"/>
        <a:cs typeface="ヒラギノ角ゴ ProN W3" charset="0"/>
        <a:sym typeface="Gill Sans" charset="0"/>
      </a:defRPr>
    </a:lvl1pPr>
    <a:lvl2pPr marL="457200" algn="ctr" rtl="0" fontAlgn="base">
      <a:spcBef>
        <a:spcPct val="0"/>
      </a:spcBef>
      <a:spcAft>
        <a:spcPct val="0"/>
      </a:spcAft>
      <a:defRPr sz="4200" kern="1200">
        <a:solidFill>
          <a:srgbClr val="000000"/>
        </a:solidFill>
        <a:latin typeface="Gill Sans" charset="0"/>
        <a:ea typeface="ヒラギノ角ゴ ProN W3" charset="0"/>
        <a:cs typeface="ヒラギノ角ゴ ProN W3" charset="0"/>
        <a:sym typeface="Gill Sans" charset="0"/>
      </a:defRPr>
    </a:lvl2pPr>
    <a:lvl3pPr marL="914400" algn="ctr" rtl="0" fontAlgn="base">
      <a:spcBef>
        <a:spcPct val="0"/>
      </a:spcBef>
      <a:spcAft>
        <a:spcPct val="0"/>
      </a:spcAft>
      <a:defRPr sz="4200" kern="1200">
        <a:solidFill>
          <a:srgbClr val="000000"/>
        </a:solidFill>
        <a:latin typeface="Gill Sans" charset="0"/>
        <a:ea typeface="ヒラギノ角ゴ ProN W3" charset="0"/>
        <a:cs typeface="ヒラギノ角ゴ ProN W3" charset="0"/>
        <a:sym typeface="Gill Sans" charset="0"/>
      </a:defRPr>
    </a:lvl3pPr>
    <a:lvl4pPr marL="1371600" algn="ctr" rtl="0" fontAlgn="base">
      <a:spcBef>
        <a:spcPct val="0"/>
      </a:spcBef>
      <a:spcAft>
        <a:spcPct val="0"/>
      </a:spcAft>
      <a:defRPr sz="4200" kern="1200">
        <a:solidFill>
          <a:srgbClr val="000000"/>
        </a:solidFill>
        <a:latin typeface="Gill Sans" charset="0"/>
        <a:ea typeface="ヒラギノ角ゴ ProN W3" charset="0"/>
        <a:cs typeface="ヒラギノ角ゴ ProN W3" charset="0"/>
        <a:sym typeface="Gill Sans" charset="0"/>
      </a:defRPr>
    </a:lvl4pPr>
    <a:lvl5pPr marL="1828800" algn="ctr" rtl="0" fontAlgn="base">
      <a:spcBef>
        <a:spcPct val="0"/>
      </a:spcBef>
      <a:spcAft>
        <a:spcPct val="0"/>
      </a:spcAft>
      <a:defRPr sz="4200" kern="1200">
        <a:solidFill>
          <a:srgbClr val="000000"/>
        </a:solidFill>
        <a:latin typeface="Gill Sans" charset="0"/>
        <a:ea typeface="ヒラギノ角ゴ ProN W3" charset="0"/>
        <a:cs typeface="ヒラギノ角ゴ ProN W3" charset="0"/>
        <a:sym typeface="Gill Sans" charset="0"/>
      </a:defRPr>
    </a:lvl5pPr>
    <a:lvl6pPr marL="2286000" algn="l" defTabSz="457200" rtl="0" eaLnBrk="1" latinLnBrk="0" hangingPunct="1">
      <a:defRPr sz="4200" kern="1200">
        <a:solidFill>
          <a:srgbClr val="000000"/>
        </a:solidFill>
        <a:latin typeface="Gill Sans" charset="0"/>
        <a:ea typeface="ヒラギノ角ゴ ProN W3" charset="0"/>
        <a:cs typeface="ヒラギノ角ゴ ProN W3" charset="0"/>
        <a:sym typeface="Gill Sans" charset="0"/>
      </a:defRPr>
    </a:lvl6pPr>
    <a:lvl7pPr marL="2743200" algn="l" defTabSz="457200" rtl="0" eaLnBrk="1" latinLnBrk="0" hangingPunct="1">
      <a:defRPr sz="4200" kern="1200">
        <a:solidFill>
          <a:srgbClr val="000000"/>
        </a:solidFill>
        <a:latin typeface="Gill Sans" charset="0"/>
        <a:ea typeface="ヒラギノ角ゴ ProN W3" charset="0"/>
        <a:cs typeface="ヒラギノ角ゴ ProN W3" charset="0"/>
        <a:sym typeface="Gill Sans" charset="0"/>
      </a:defRPr>
    </a:lvl7pPr>
    <a:lvl8pPr marL="3200400" algn="l" defTabSz="457200" rtl="0" eaLnBrk="1" latinLnBrk="0" hangingPunct="1">
      <a:defRPr sz="4200" kern="1200">
        <a:solidFill>
          <a:srgbClr val="000000"/>
        </a:solidFill>
        <a:latin typeface="Gill Sans" charset="0"/>
        <a:ea typeface="ヒラギノ角ゴ ProN W3" charset="0"/>
        <a:cs typeface="ヒラギノ角ゴ ProN W3" charset="0"/>
        <a:sym typeface="Gill Sans" charset="0"/>
      </a:defRPr>
    </a:lvl8pPr>
    <a:lvl9pPr marL="3657600" algn="l" defTabSz="457200" rtl="0" eaLnBrk="1" latinLnBrk="0" hangingPunct="1">
      <a:defRPr sz="4200" kern="1200">
        <a:solidFill>
          <a:srgbClr val="000000"/>
        </a:solidFill>
        <a:latin typeface="Gill Sans" charset="0"/>
        <a:ea typeface="ヒラギノ角ゴ ProN W3" charset="0"/>
        <a:cs typeface="ヒラギノ角ゴ ProN W3" charset="0"/>
        <a:sym typeface="Gill Sans" charset="0"/>
      </a:defRPr>
    </a:lvl9pPr>
  </p:defaultTextStyle>
  <p:extLst>
    <p:ext uri="{EFAFB233-063F-42B5-8137-9DF3F51BA10A}">
      <p15:sldGuideLst xmlns:p15="http://schemas.microsoft.com/office/powerpoint/2012/main">
        <p15:guide id="1" orient="horz" pos="311">
          <p15:clr>
            <a:srgbClr val="A4A3A4"/>
          </p15:clr>
        </p15:guide>
        <p15:guide id="2" pos="2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86EF"/>
    <a:srgbClr val="0099CC"/>
    <a:srgbClr val="FF9900"/>
    <a:srgbClr val="1D93AF"/>
    <a:srgbClr val="0C234B"/>
    <a:srgbClr val="333333"/>
    <a:srgbClr val="AB0520"/>
    <a:srgbClr val="C8D9D8"/>
    <a:srgbClr val="6F868D"/>
    <a:srgbClr val="83B1E3"/>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683" autoAdjust="0"/>
    <p:restoredTop sz="73775" autoAdjust="0"/>
  </p:normalViewPr>
  <p:slideViewPr>
    <p:cSldViewPr snapToGrid="0">
      <p:cViewPr varScale="1">
        <p:scale>
          <a:sx n="86" d="100"/>
          <a:sy n="86" d="100"/>
        </p:scale>
        <p:origin x="1166" y="48"/>
      </p:cViewPr>
      <p:guideLst>
        <p:guide orient="horz" pos="311"/>
        <p:guide pos="2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file:///\\150.135.84.100\aznn-evaluation\5%20Focus%20Areas\3%20School%20Health\FFY17\FY17%20National%20Healthy%20Schools%20Award%20Checklist\Data%20Analysis%20-%20Theresa%20Folder\FY17%20NHSAC%20Analysis%20v1.0.xlsx" TargetMode="Externa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1.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2.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55028524466318085"/>
          <c:y val="5.3108388042615813E-2"/>
          <c:w val="0.41688458082747931"/>
          <c:h val="0.70581604492831229"/>
        </c:manualLayout>
      </c:layout>
      <c:barChart>
        <c:barDir val="bar"/>
        <c:grouping val="clustered"/>
        <c:varyColors val="0"/>
        <c:ser>
          <c:idx val="0"/>
          <c:order val="0"/>
          <c:tx>
            <c:strRef>
              <c:f>'Figure 2'!$B$1</c:f>
              <c:strCache>
                <c:ptCount val="1"/>
                <c:pt idx="0">
                  <c:v>Mean Score (%)</c:v>
                </c:pt>
              </c:strCache>
            </c:strRef>
          </c:tx>
          <c:spPr>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chemeClr>
              </a:solidFill>
              <a:round/>
            </a:ln>
            <a:effectLst>
              <a:outerShdw blurRad="40000" dist="20000" dir="5400000" rotWithShape="0">
                <a:srgbClr val="000000">
                  <a:alpha val="38000"/>
                </a:srgbClr>
              </a:outerShdw>
            </a:effectLst>
          </c:spPr>
          <c:invertIfNegative val="0"/>
          <c:dPt>
            <c:idx val="0"/>
            <c:invertIfNegative val="0"/>
            <c:bubble3D val="0"/>
            <c:spPr>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1-FE10-4B2F-8D42-70C8759DC9E4}"/>
              </c:ext>
            </c:extLst>
          </c:dPt>
          <c:dPt>
            <c:idx val="1"/>
            <c:invertIfNegative val="0"/>
            <c:bubble3D val="0"/>
            <c:spPr>
              <a:solidFill>
                <a:srgbClr val="AB0520"/>
              </a:solidFill>
              <a:ln w="9525" cap="flat" cmpd="sng" algn="ctr">
                <a:solidFill>
                  <a:schemeClr val="accent1">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3-FE10-4B2F-8D42-70C8759DC9E4}"/>
              </c:ext>
            </c:extLst>
          </c:dPt>
          <c:dPt>
            <c:idx val="2"/>
            <c:invertIfNegative val="0"/>
            <c:bubble3D val="0"/>
            <c:spPr>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5-FE10-4B2F-8D42-70C8759DC9E4}"/>
              </c:ext>
            </c:extLst>
          </c:dPt>
          <c:dPt>
            <c:idx val="3"/>
            <c:invertIfNegative val="0"/>
            <c:bubble3D val="0"/>
            <c:spPr>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7-FE10-4B2F-8D42-70C8759DC9E4}"/>
              </c:ext>
            </c:extLst>
          </c:dPt>
          <c:dPt>
            <c:idx val="4"/>
            <c:invertIfNegative val="0"/>
            <c:bubble3D val="0"/>
            <c:spPr>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9-FE10-4B2F-8D42-70C8759DC9E4}"/>
              </c:ext>
            </c:extLst>
          </c:dPt>
          <c:dPt>
            <c:idx val="5"/>
            <c:invertIfNegative val="0"/>
            <c:bubble3D val="0"/>
            <c:spPr>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B-FE10-4B2F-8D42-70C8759DC9E4}"/>
              </c:ext>
            </c:extLst>
          </c:dPt>
          <c:dPt>
            <c:idx val="6"/>
            <c:invertIfNegative val="0"/>
            <c:bubble3D val="0"/>
            <c:spPr>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D-FE10-4B2F-8D42-70C8759DC9E4}"/>
              </c:ext>
            </c:extLst>
          </c:dPt>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bg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'Figure 2'!$A$2:$A$8</c:f>
              <c:strCache>
                <c:ptCount val="7"/>
                <c:pt idx="0">
                  <c:v>Family &amp; Community Involvement</c:v>
                </c:pt>
                <c:pt idx="1">
                  <c:v>Health Promotion for Staff</c:v>
                </c:pt>
                <c:pt idx="2">
                  <c:v>Nutrition Services</c:v>
                </c:pt>
                <c:pt idx="3">
                  <c:v>PE &amp; Other Physical Activity Programs</c:v>
                </c:pt>
                <c:pt idx="4">
                  <c:v>Health Education</c:v>
                </c:pt>
                <c:pt idx="5">
                  <c:v>School Health &amp; Safety Policies &amp; Environment</c:v>
                </c:pt>
                <c:pt idx="6">
                  <c:v>TOTAL</c:v>
                </c:pt>
              </c:strCache>
            </c:strRef>
          </c:cat>
          <c:val>
            <c:numRef>
              <c:f>'Figure 2'!$B$2:$B$8</c:f>
              <c:numCache>
                <c:formatCode>0</c:formatCode>
                <c:ptCount val="7"/>
                <c:pt idx="0">
                  <c:v>57</c:v>
                </c:pt>
                <c:pt idx="1">
                  <c:v>45</c:v>
                </c:pt>
                <c:pt idx="2">
                  <c:v>63</c:v>
                </c:pt>
                <c:pt idx="3">
                  <c:v>58</c:v>
                </c:pt>
                <c:pt idx="4">
                  <c:v>56</c:v>
                </c:pt>
                <c:pt idx="5">
                  <c:v>63</c:v>
                </c:pt>
                <c:pt idx="6">
                  <c:v>57</c:v>
                </c:pt>
              </c:numCache>
            </c:numRef>
          </c:val>
          <c:extLst>
            <c:ext xmlns:c16="http://schemas.microsoft.com/office/drawing/2014/chart" uri="{C3380CC4-5D6E-409C-BE32-E72D297353CC}">
              <c16:uniqueId val="{0000000E-FE10-4B2F-8D42-70C8759DC9E4}"/>
            </c:ext>
          </c:extLst>
        </c:ser>
        <c:dLbls>
          <c:dLblPos val="inEnd"/>
          <c:showLegendKey val="0"/>
          <c:showVal val="1"/>
          <c:showCatName val="0"/>
          <c:showSerName val="0"/>
          <c:showPercent val="0"/>
          <c:showBubbleSize val="0"/>
        </c:dLbls>
        <c:gapWidth val="50"/>
        <c:axId val="348425248"/>
        <c:axId val="348424832"/>
      </c:barChart>
      <c:catAx>
        <c:axId val="34842524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1" i="0" u="none" strike="noStrike" kern="1200" baseline="0">
                <a:solidFill>
                  <a:schemeClr val="bg1"/>
                </a:solidFill>
                <a:latin typeface="+mn-lt"/>
                <a:ea typeface="+mn-ea"/>
                <a:cs typeface="+mn-cs"/>
              </a:defRPr>
            </a:pPr>
            <a:endParaRPr lang="en-US"/>
          </a:p>
        </c:txPr>
        <c:crossAx val="348424832"/>
        <c:crosses val="autoZero"/>
        <c:auto val="1"/>
        <c:lblAlgn val="ctr"/>
        <c:lblOffset val="100"/>
        <c:noMultiLvlLbl val="0"/>
      </c:catAx>
      <c:valAx>
        <c:axId val="348424832"/>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197" b="0" i="0" u="none" strike="noStrike" kern="1200" cap="all" baseline="0">
                    <a:solidFill>
                      <a:schemeClr val="tx1">
                        <a:lumMod val="50000"/>
                        <a:lumOff val="50000"/>
                      </a:schemeClr>
                    </a:solidFill>
                    <a:latin typeface="+mn-lt"/>
                    <a:ea typeface="+mn-ea"/>
                    <a:cs typeface="+mn-cs"/>
                  </a:defRPr>
                </a:pPr>
                <a:r>
                  <a:rPr lang="en-US" sz="2000" b="1" dirty="0">
                    <a:solidFill>
                      <a:schemeClr val="bg1"/>
                    </a:solidFill>
                  </a:rPr>
                  <a:t>Score (%)</a:t>
                </a:r>
              </a:p>
            </c:rich>
          </c:tx>
          <c:layout>
            <c:manualLayout>
              <c:xMode val="edge"/>
              <c:yMode val="edge"/>
              <c:x val="0.71975037457720537"/>
              <c:y val="0.87240841775215994"/>
            </c:manualLayout>
          </c:layout>
          <c:overlay val="0"/>
          <c:spPr>
            <a:noFill/>
            <a:ln>
              <a:noFill/>
            </a:ln>
            <a:effectLst/>
          </c:spPr>
          <c:txPr>
            <a:bodyPr rot="0" spcFirstLastPara="1" vertOverflow="ellipsis" vert="horz" wrap="square" anchor="ctr" anchorCtr="1"/>
            <a:lstStyle/>
            <a:p>
              <a:pPr>
                <a:defRPr sz="1197" b="0" i="0" u="none" strike="noStrike" kern="1200" cap="all" baseline="0">
                  <a:solidFill>
                    <a:schemeClr val="tx1">
                      <a:lumMod val="50000"/>
                      <a:lumOff val="50000"/>
                    </a:schemeClr>
                  </a:solidFill>
                  <a:latin typeface="+mn-lt"/>
                  <a:ea typeface="+mn-ea"/>
                  <a:cs typeface="+mn-cs"/>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800" b="1" i="0" u="none" strike="noStrike" kern="1200" baseline="0">
                <a:solidFill>
                  <a:schemeClr val="bg1"/>
                </a:solidFill>
                <a:latin typeface="+mn-lt"/>
                <a:ea typeface="+mn-ea"/>
                <a:cs typeface="+mn-cs"/>
              </a:defRPr>
            </a:pPr>
            <a:endParaRPr lang="en-US"/>
          </a:p>
        </c:txPr>
        <c:crossAx val="3484252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2.2529441884280594E-2"/>
          <c:y val="0.11340267170801747"/>
          <c:w val="0.95494111623143885"/>
          <c:h val="0.64426027805148622"/>
        </c:manualLayout>
      </c:layout>
      <c:barChart>
        <c:barDir val="col"/>
        <c:grouping val="clustered"/>
        <c:varyColors val="0"/>
        <c:ser>
          <c:idx val="0"/>
          <c:order val="0"/>
          <c:tx>
            <c:strRef>
              <c:f>'Figure 2'!$B$1</c:f>
              <c:strCache>
                <c:ptCount val="1"/>
                <c:pt idx="0">
                  <c:v>Non-HSP </c:v>
                </c:pt>
              </c:strCache>
            </c:strRef>
          </c:tx>
          <c:spPr>
            <a:solidFill>
              <a:srgbClr val="0C234B"/>
            </a:solidFill>
            <a:ln>
              <a:noFill/>
            </a:ln>
            <a:effectLst/>
          </c:spPr>
          <c:invertIfNegative val="0"/>
          <c:dLbls>
            <c:dLbl>
              <c:idx val="0"/>
              <c:layout/>
              <c:tx>
                <c:rich>
                  <a:bodyPr/>
                  <a:lstStyle/>
                  <a:p>
                    <a:fld id="{B1CC58FE-FF42-49BF-B7FB-684690D107C4}" type="VALUE">
                      <a:rPr lang="en-US"/>
                      <a:pPr/>
                      <a:t>[VALUE]</a:t>
                    </a:fld>
                    <a:r>
                      <a:rPr lang="en-US"/>
                      <a:t> %</a:t>
                    </a:r>
                  </a:p>
                </c:rich>
              </c:tx>
              <c:dLblPos val="outEnd"/>
              <c:showLegendKey val="0"/>
              <c:showVal val="1"/>
              <c:showCatName val="0"/>
              <c:showSerName val="0"/>
              <c:showPercent val="0"/>
              <c:showBubbleSize val="0"/>
              <c:extLst>
                <c:ext xmlns:c15="http://schemas.microsoft.com/office/drawing/2012/chart" uri="{CE6537A1-D6FC-4f65-9D91-7224C49458BB}">
                  <c15:layout/>
                  <c15:dlblFieldTable/>
                  <c15:showDataLabelsRange val="0"/>
                </c:ext>
                <c:ext xmlns:c16="http://schemas.microsoft.com/office/drawing/2014/chart" uri="{C3380CC4-5D6E-409C-BE32-E72D297353CC}">
                  <c16:uniqueId val="{00000000-E882-4AE4-B467-7EC5FF1A4A8D}"/>
                </c:ext>
              </c:extLst>
            </c:dLbl>
            <c:dLbl>
              <c:idx val="1"/>
              <c:layout/>
              <c:tx>
                <c:rich>
                  <a:bodyPr/>
                  <a:lstStyle/>
                  <a:p>
                    <a:r>
                      <a:rPr lang="en-US"/>
                      <a:t>46 %</a:t>
                    </a:r>
                  </a:p>
                </c:rich>
              </c:tx>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E882-4AE4-B467-7EC5FF1A4A8D}"/>
                </c:ext>
              </c:extLst>
            </c:dLbl>
            <c:dLbl>
              <c:idx val="2"/>
              <c:layout/>
              <c:tx>
                <c:rich>
                  <a:bodyPr/>
                  <a:lstStyle/>
                  <a:p>
                    <a:r>
                      <a:rPr lang="en-US"/>
                      <a:t>50 %</a:t>
                    </a:r>
                  </a:p>
                </c:rich>
              </c:tx>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E882-4AE4-B467-7EC5FF1A4A8D}"/>
                </c:ext>
              </c:extLst>
            </c:dLbl>
            <c:dLbl>
              <c:idx val="3"/>
              <c:layout/>
              <c:tx>
                <c:rich>
                  <a:bodyPr/>
                  <a:lstStyle/>
                  <a:p>
                    <a:r>
                      <a:rPr lang="en-US"/>
                      <a:t>50 %</a:t>
                    </a:r>
                  </a:p>
                </c:rich>
              </c:tx>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E882-4AE4-B467-7EC5FF1A4A8D}"/>
                </c:ext>
              </c:extLst>
            </c:dLbl>
            <c:dLbl>
              <c:idx val="4"/>
              <c:layout/>
              <c:tx>
                <c:rich>
                  <a:bodyPr/>
                  <a:lstStyle/>
                  <a:p>
                    <a:r>
                      <a:rPr lang="en-US"/>
                      <a:t>0 %</a:t>
                    </a:r>
                  </a:p>
                </c:rich>
              </c:tx>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4-E882-4AE4-B467-7EC5FF1A4A8D}"/>
                </c:ext>
              </c:extLst>
            </c:dLbl>
            <c:dLbl>
              <c:idx val="5"/>
              <c:layout/>
              <c:tx>
                <c:rich>
                  <a:bodyPr/>
                  <a:lstStyle/>
                  <a:p>
                    <a:r>
                      <a:rPr lang="en-US"/>
                      <a:t>67 %</a:t>
                    </a:r>
                  </a:p>
                </c:rich>
              </c:tx>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5-E882-4AE4-B467-7EC5FF1A4A8D}"/>
                </c:ext>
              </c:extLst>
            </c:dLbl>
            <c:dLbl>
              <c:idx val="6"/>
              <c:layout/>
              <c:tx>
                <c:rich>
                  <a:bodyPr/>
                  <a:lstStyle/>
                  <a:p>
                    <a:r>
                      <a:rPr lang="en-US"/>
                      <a:t>41 %</a:t>
                    </a:r>
                  </a:p>
                </c:rich>
              </c:tx>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6-E882-4AE4-B467-7EC5FF1A4A8D}"/>
                </c:ext>
              </c:extLst>
            </c:dLbl>
            <c:spPr>
              <a:noFill/>
              <a:ln>
                <a:noFill/>
              </a:ln>
              <a:effectLst/>
            </c:spPr>
            <c:txPr>
              <a:bodyPr rot="-5400000" spcFirstLastPara="1" vertOverflow="clip" horzOverflow="clip" vert="horz" wrap="square" lIns="38100" tIns="19050" rIns="38100" bIns="19050" anchor="ctr" anchorCtr="1">
                <a:spAutoFit/>
              </a:bodyPr>
              <a:lstStyle/>
              <a:p>
                <a:pPr>
                  <a:defRPr sz="1800" b="1" i="0" u="none" strike="noStrike" kern="1200" baseline="0">
                    <a:solidFill>
                      <a:srgbClr val="0C234B"/>
                    </a:solidFill>
                    <a:latin typeface="Segoe UI" panose="020B0502040204020203" pitchFamily="34" charset="0"/>
                    <a:ea typeface="Segoe UI" panose="020B0502040204020203" pitchFamily="34" charset="0"/>
                    <a:cs typeface="Segoe UI" panose="020B0502040204020203"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'Figure 2'!$A$2:$A$8</c:f>
              <c:strCache>
                <c:ptCount val="7"/>
                <c:pt idx="0">
                  <c:v>SHSPE***</c:v>
                </c:pt>
                <c:pt idx="1">
                  <c:v>HE***</c:v>
                </c:pt>
                <c:pt idx="2">
                  <c:v>PEPA*** </c:v>
                </c:pt>
                <c:pt idx="3">
                  <c:v>NS***</c:v>
                </c:pt>
                <c:pt idx="4">
                  <c:v>HPS***</c:v>
                </c:pt>
                <c:pt idx="5">
                  <c:v>FCI</c:v>
                </c:pt>
                <c:pt idx="6">
                  <c:v>Total***</c:v>
                </c:pt>
              </c:strCache>
            </c:strRef>
          </c:cat>
          <c:val>
            <c:numRef>
              <c:f>'Figure 2'!$B$2:$B$8</c:f>
              <c:numCache>
                <c:formatCode>General</c:formatCode>
                <c:ptCount val="7"/>
                <c:pt idx="0">
                  <c:v>58</c:v>
                </c:pt>
                <c:pt idx="1">
                  <c:v>46</c:v>
                </c:pt>
                <c:pt idx="2" formatCode="0">
                  <c:v>50</c:v>
                </c:pt>
                <c:pt idx="3">
                  <c:v>50</c:v>
                </c:pt>
                <c:pt idx="4">
                  <c:v>0</c:v>
                </c:pt>
                <c:pt idx="5" formatCode="0">
                  <c:v>67</c:v>
                </c:pt>
                <c:pt idx="6" formatCode="0">
                  <c:v>41</c:v>
                </c:pt>
              </c:numCache>
            </c:numRef>
          </c:val>
          <c:extLst>
            <c:ext xmlns:c16="http://schemas.microsoft.com/office/drawing/2014/chart" uri="{C3380CC4-5D6E-409C-BE32-E72D297353CC}">
              <c16:uniqueId val="{00000007-E882-4AE4-B467-7EC5FF1A4A8D}"/>
            </c:ext>
          </c:extLst>
        </c:ser>
        <c:ser>
          <c:idx val="1"/>
          <c:order val="1"/>
          <c:tx>
            <c:strRef>
              <c:f>'Figure 2'!$C$1</c:f>
              <c:strCache>
                <c:ptCount val="1"/>
                <c:pt idx="0">
                  <c:v>HSP </c:v>
                </c:pt>
              </c:strCache>
            </c:strRef>
          </c:tx>
          <c:spPr>
            <a:solidFill>
              <a:srgbClr val="AB0520"/>
            </a:solidFill>
            <a:ln>
              <a:noFill/>
            </a:ln>
            <a:effectLst/>
          </c:spPr>
          <c:invertIfNegative val="0"/>
          <c:dLbls>
            <c:dLbl>
              <c:idx val="0"/>
              <c:layout/>
              <c:tx>
                <c:rich>
                  <a:bodyPr/>
                  <a:lstStyle/>
                  <a:p>
                    <a:r>
                      <a:rPr lang="en-US"/>
                      <a:t> 75 %</a:t>
                    </a:r>
                  </a:p>
                </c:rich>
              </c:tx>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8-E882-4AE4-B467-7EC5FF1A4A8D}"/>
                </c:ext>
              </c:extLst>
            </c:dLbl>
            <c:dLbl>
              <c:idx val="1"/>
              <c:layout/>
              <c:tx>
                <c:rich>
                  <a:bodyPr/>
                  <a:lstStyle/>
                  <a:p>
                    <a:r>
                      <a:rPr lang="en-US"/>
                      <a:t>83 %</a:t>
                    </a:r>
                  </a:p>
                </c:rich>
              </c:tx>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9-E882-4AE4-B467-7EC5FF1A4A8D}"/>
                </c:ext>
              </c:extLst>
            </c:dLbl>
            <c:dLbl>
              <c:idx val="2"/>
              <c:layout/>
              <c:tx>
                <c:rich>
                  <a:bodyPr/>
                  <a:lstStyle/>
                  <a:p>
                    <a:r>
                      <a:rPr lang="en-US"/>
                      <a:t>83 %</a:t>
                    </a:r>
                  </a:p>
                </c:rich>
              </c:tx>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A-E882-4AE4-B467-7EC5FF1A4A8D}"/>
                </c:ext>
              </c:extLst>
            </c:dLbl>
            <c:dLbl>
              <c:idx val="3"/>
              <c:layout/>
              <c:tx>
                <c:rich>
                  <a:bodyPr/>
                  <a:lstStyle/>
                  <a:p>
                    <a:r>
                      <a:rPr lang="en-US"/>
                      <a:t>75 %</a:t>
                    </a:r>
                  </a:p>
                </c:rich>
              </c:tx>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B-E882-4AE4-B467-7EC5FF1A4A8D}"/>
                </c:ext>
              </c:extLst>
            </c:dLbl>
            <c:dLbl>
              <c:idx val="4"/>
              <c:layout/>
              <c:tx>
                <c:rich>
                  <a:bodyPr/>
                  <a:lstStyle/>
                  <a:p>
                    <a:r>
                      <a:rPr lang="en-US"/>
                      <a:t>83 %</a:t>
                    </a:r>
                  </a:p>
                </c:rich>
              </c:tx>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C-E882-4AE4-B467-7EC5FF1A4A8D}"/>
                </c:ext>
              </c:extLst>
            </c:dLbl>
            <c:dLbl>
              <c:idx val="5"/>
              <c:layout/>
              <c:tx>
                <c:rich>
                  <a:bodyPr/>
                  <a:lstStyle/>
                  <a:p>
                    <a:r>
                      <a:rPr lang="en-US"/>
                      <a:t>67 %</a:t>
                    </a:r>
                  </a:p>
                </c:rich>
              </c:tx>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D-E882-4AE4-B467-7EC5FF1A4A8D}"/>
                </c:ext>
              </c:extLst>
            </c:dLbl>
            <c:dLbl>
              <c:idx val="6"/>
              <c:layout/>
              <c:tx>
                <c:rich>
                  <a:bodyPr/>
                  <a:lstStyle/>
                  <a:p>
                    <a:r>
                      <a:rPr lang="en-US"/>
                      <a:t>57 %</a:t>
                    </a:r>
                  </a:p>
                </c:rich>
              </c:tx>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E-E882-4AE4-B467-7EC5FF1A4A8D}"/>
                </c:ext>
              </c:extLst>
            </c:dLbl>
            <c:spPr>
              <a:noFill/>
              <a:ln>
                <a:noFill/>
              </a:ln>
              <a:effectLst/>
            </c:spPr>
            <c:txPr>
              <a:bodyPr rot="-5400000" spcFirstLastPara="1" vertOverflow="clip" horzOverflow="clip" vert="horz" wrap="square" lIns="38100" tIns="19050" rIns="38100" bIns="19050" anchor="ctr" anchorCtr="1">
                <a:spAutoFit/>
              </a:bodyPr>
              <a:lstStyle/>
              <a:p>
                <a:pPr>
                  <a:defRPr sz="1800" b="1" i="0" u="none" strike="noStrike" kern="1200" baseline="0">
                    <a:solidFill>
                      <a:srgbClr val="AB0520"/>
                    </a:solidFill>
                    <a:latin typeface="Segoe UI" panose="020B0502040204020203" pitchFamily="34" charset="0"/>
                    <a:ea typeface="Segoe UI" panose="020B0502040204020203" pitchFamily="34" charset="0"/>
                    <a:cs typeface="Segoe UI" panose="020B0502040204020203"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'Figure 2'!$A$2:$A$8</c:f>
              <c:strCache>
                <c:ptCount val="7"/>
                <c:pt idx="0">
                  <c:v>SHSPE***</c:v>
                </c:pt>
                <c:pt idx="1">
                  <c:v>HE***</c:v>
                </c:pt>
                <c:pt idx="2">
                  <c:v>PEPA*** </c:v>
                </c:pt>
                <c:pt idx="3">
                  <c:v>NS***</c:v>
                </c:pt>
                <c:pt idx="4">
                  <c:v>HPS***</c:v>
                </c:pt>
                <c:pt idx="5">
                  <c:v>FCI</c:v>
                </c:pt>
                <c:pt idx="6">
                  <c:v>Total***</c:v>
                </c:pt>
              </c:strCache>
            </c:strRef>
          </c:cat>
          <c:val>
            <c:numRef>
              <c:f>'Figure 2'!$C$2:$C$8</c:f>
              <c:numCache>
                <c:formatCode>0</c:formatCode>
                <c:ptCount val="7"/>
                <c:pt idx="0">
                  <c:v>75</c:v>
                </c:pt>
                <c:pt idx="1">
                  <c:v>83</c:v>
                </c:pt>
                <c:pt idx="2">
                  <c:v>83</c:v>
                </c:pt>
                <c:pt idx="3">
                  <c:v>75</c:v>
                </c:pt>
                <c:pt idx="4">
                  <c:v>83</c:v>
                </c:pt>
                <c:pt idx="5">
                  <c:v>67</c:v>
                </c:pt>
                <c:pt idx="6">
                  <c:v>57</c:v>
                </c:pt>
              </c:numCache>
            </c:numRef>
          </c:val>
          <c:extLst>
            <c:ext xmlns:c16="http://schemas.microsoft.com/office/drawing/2014/chart" uri="{C3380CC4-5D6E-409C-BE32-E72D297353CC}">
              <c16:uniqueId val="{0000000F-E882-4AE4-B467-7EC5FF1A4A8D}"/>
            </c:ext>
          </c:extLst>
        </c:ser>
        <c:dLbls>
          <c:dLblPos val="outEnd"/>
          <c:showLegendKey val="0"/>
          <c:showVal val="1"/>
          <c:showCatName val="0"/>
          <c:showSerName val="0"/>
          <c:showPercent val="0"/>
          <c:showBubbleSize val="0"/>
        </c:dLbls>
        <c:gapWidth val="147"/>
        <c:overlap val="-11"/>
        <c:axId val="679768688"/>
        <c:axId val="851101360"/>
      </c:barChart>
      <c:catAx>
        <c:axId val="679768688"/>
        <c:scaling>
          <c:orientation val="minMax"/>
        </c:scaling>
        <c:delete val="0"/>
        <c:axPos val="b"/>
        <c:majorGridlines>
          <c:spPr>
            <a:ln w="9525" cap="flat" cmpd="sng" algn="ctr">
              <a:no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1" i="0" u="none" strike="noStrike" kern="1200" cap="none" spc="0" normalizeH="0" baseline="0">
                <a:solidFill>
                  <a:srgbClr val="0C234B"/>
                </a:solidFill>
                <a:latin typeface="Segoe UI" panose="020B0502040204020203" pitchFamily="34" charset="0"/>
                <a:ea typeface="Segoe UI" panose="020B0502040204020203" pitchFamily="34" charset="0"/>
                <a:cs typeface="Segoe UI" panose="020B0502040204020203" pitchFamily="34" charset="0"/>
              </a:defRPr>
            </a:pPr>
            <a:endParaRPr lang="en-US"/>
          </a:p>
        </c:txPr>
        <c:crossAx val="851101360"/>
        <c:crosses val="autoZero"/>
        <c:auto val="1"/>
        <c:lblAlgn val="ctr"/>
        <c:lblOffset val="100"/>
        <c:noMultiLvlLbl val="0"/>
      </c:catAx>
      <c:valAx>
        <c:axId val="851101360"/>
        <c:scaling>
          <c:orientation val="minMax"/>
        </c:scaling>
        <c:delete val="1"/>
        <c:axPos val="l"/>
        <c:numFmt formatCode="General" sourceLinked="1"/>
        <c:majorTickMark val="none"/>
        <c:minorTickMark val="none"/>
        <c:tickLblPos val="nextTo"/>
        <c:crossAx val="679768688"/>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sz="2000" b="1" i="0" u="none" strike="noStrike" kern="1200" baseline="0">
                <a:solidFill>
                  <a:srgbClr val="0C234B"/>
                </a:solidFill>
                <a:latin typeface="Segoe UI Semibold" panose="020B0702040204020203" pitchFamily="34" charset="0"/>
                <a:ea typeface="Segoe UI" panose="020B0502040204020203" pitchFamily="34" charset="0"/>
                <a:cs typeface="Segoe UI Semibold" panose="020B0702040204020203" pitchFamily="34" charset="0"/>
              </a:defRPr>
            </a:pPr>
            <a:endParaRPr lang="en-US"/>
          </a:p>
        </c:txPr>
      </c:legendEntry>
      <c:legendEntry>
        <c:idx val="1"/>
        <c:txPr>
          <a:bodyPr rot="0" spcFirstLastPara="1" vertOverflow="ellipsis" vert="horz" wrap="square" anchor="ctr" anchorCtr="1"/>
          <a:lstStyle/>
          <a:p>
            <a:pPr>
              <a:defRPr sz="2000" b="1" i="0" u="none" strike="noStrike" kern="1200" baseline="0">
                <a:solidFill>
                  <a:srgbClr val="7B4968"/>
                </a:solidFill>
                <a:latin typeface="Segoe UI Semibold" panose="020B0702040204020203" pitchFamily="34" charset="0"/>
                <a:ea typeface="Segoe UI" panose="020B0502040204020203" pitchFamily="34" charset="0"/>
                <a:cs typeface="Segoe UI Semibold" panose="020B0702040204020203" pitchFamily="34" charset="0"/>
              </a:defRPr>
            </a:pPr>
            <a:endParaRPr lang="en-US"/>
          </a:p>
        </c:txPr>
      </c:legendEntry>
      <c:layout>
        <c:manualLayout>
          <c:xMode val="edge"/>
          <c:yMode val="edge"/>
          <c:x val="0.31934690214477568"/>
          <c:y val="0.90417709011145431"/>
          <c:w val="0.35983199104218411"/>
          <c:h val="6.4388603794824348E-2"/>
        </c:manualLayout>
      </c:layout>
      <c:overlay val="0"/>
      <c:spPr>
        <a:noFill/>
        <a:ln>
          <a:noFill/>
        </a:ln>
        <a:effectLst/>
      </c:spPr>
      <c:txPr>
        <a:bodyPr rot="0" spcFirstLastPara="1" vertOverflow="ellipsis" vert="horz" wrap="square" anchor="ctr" anchorCtr="1"/>
        <a:lstStyle/>
        <a:p>
          <a:pPr>
            <a:defRPr sz="2000" b="1" i="0" u="none" strike="noStrike" kern="1200" baseline="0">
              <a:solidFill>
                <a:srgbClr val="7B4968"/>
              </a:solidFill>
              <a:latin typeface="Segoe UI Semibold" panose="020B0702040204020203" pitchFamily="34" charset="0"/>
              <a:ea typeface="Segoe UI" panose="020B0502040204020203" pitchFamily="34" charset="0"/>
              <a:cs typeface="Segoe UI Semibold" panose="020B0702040204020203" pitchFamily="34" charset="0"/>
            </a:defRPr>
          </a:pPr>
          <a:endParaRPr lang="en-US"/>
        </a:p>
      </c:txPr>
    </c:legend>
    <c:plotVisOnly val="1"/>
    <c:dispBlanksAs val="gap"/>
    <c:showDLblsOverMax val="0"/>
  </c:chart>
  <c:spPr>
    <a:solidFill>
      <a:schemeClr val="lt1"/>
    </a:solidFill>
    <a:ln w="9525" cap="flat" cmpd="sng" algn="ctr">
      <a:noFill/>
      <a:round/>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45458318150769594"/>
          <c:y val="4.4073668964155203E-2"/>
          <c:w val="0.49910310591317408"/>
          <c:h val="0.8000591855425746"/>
        </c:manualLayout>
      </c:layout>
      <c:barChart>
        <c:barDir val="bar"/>
        <c:grouping val="clustered"/>
        <c:varyColors val="0"/>
        <c:ser>
          <c:idx val="0"/>
          <c:order val="0"/>
          <c:tx>
            <c:strRef>
              <c:f>Sheet1!$B$1</c:f>
              <c:strCache>
                <c:ptCount val="1"/>
                <c:pt idx="0">
                  <c:v>Score</c:v>
                </c:pt>
              </c:strCache>
            </c:strRef>
          </c:tx>
          <c:spPr>
            <a:solidFill>
              <a:srgbClr val="92D050"/>
            </a:solidFill>
            <a:ln>
              <a:noFill/>
            </a:ln>
            <a:effectLst/>
          </c:spPr>
          <c:invertIfNegative val="0"/>
          <c:dPt>
            <c:idx val="0"/>
            <c:invertIfNegative val="0"/>
            <c:bubble3D val="0"/>
            <c:spPr>
              <a:solidFill>
                <a:srgbClr val="0C234B"/>
              </a:solidFill>
              <a:ln>
                <a:noFill/>
              </a:ln>
              <a:effectLst/>
            </c:spPr>
            <c:extLst>
              <c:ext xmlns:c16="http://schemas.microsoft.com/office/drawing/2014/chart" uri="{C3380CC4-5D6E-409C-BE32-E72D297353CC}">
                <c16:uniqueId val="{00000001-3CC8-4C18-A979-CF61B9EAD8A5}"/>
              </c:ext>
            </c:extLst>
          </c:dPt>
          <c:dPt>
            <c:idx val="1"/>
            <c:invertIfNegative val="0"/>
            <c:bubble3D val="0"/>
            <c:spPr>
              <a:solidFill>
                <a:srgbClr val="0C234B"/>
              </a:solidFill>
              <a:ln>
                <a:noFill/>
              </a:ln>
              <a:effectLst/>
            </c:spPr>
            <c:extLst>
              <c:ext xmlns:c16="http://schemas.microsoft.com/office/drawing/2014/chart" uri="{C3380CC4-5D6E-409C-BE32-E72D297353CC}">
                <c16:uniqueId val="{0000000B-3CC8-4C18-A979-CF61B9EAD8A5}"/>
              </c:ext>
            </c:extLst>
          </c:dPt>
          <c:dPt>
            <c:idx val="2"/>
            <c:invertIfNegative val="0"/>
            <c:bubble3D val="0"/>
            <c:spPr>
              <a:solidFill>
                <a:srgbClr val="0C234B"/>
              </a:solidFill>
              <a:ln>
                <a:noFill/>
              </a:ln>
              <a:effectLst/>
            </c:spPr>
            <c:extLst>
              <c:ext xmlns:c16="http://schemas.microsoft.com/office/drawing/2014/chart" uri="{C3380CC4-5D6E-409C-BE32-E72D297353CC}">
                <c16:uniqueId val="{0000000A-3CC8-4C18-A979-CF61B9EAD8A5}"/>
              </c:ext>
            </c:extLst>
          </c:dPt>
          <c:dPt>
            <c:idx val="3"/>
            <c:invertIfNegative val="0"/>
            <c:bubble3D val="0"/>
            <c:spPr>
              <a:solidFill>
                <a:srgbClr val="0C234B"/>
              </a:solidFill>
              <a:ln>
                <a:solidFill>
                  <a:srgbClr val="0C234B"/>
                </a:solidFill>
              </a:ln>
              <a:effectLst/>
            </c:spPr>
            <c:extLst>
              <c:ext xmlns:c16="http://schemas.microsoft.com/office/drawing/2014/chart" uri="{C3380CC4-5D6E-409C-BE32-E72D297353CC}">
                <c16:uniqueId val="{00000009-3CC8-4C18-A979-CF61B9EAD8A5}"/>
              </c:ext>
            </c:extLst>
          </c:dPt>
          <c:dPt>
            <c:idx val="4"/>
            <c:invertIfNegative val="0"/>
            <c:bubble3D val="0"/>
            <c:spPr>
              <a:solidFill>
                <a:srgbClr val="0C234B"/>
              </a:solidFill>
              <a:ln>
                <a:noFill/>
              </a:ln>
              <a:effectLst/>
            </c:spPr>
            <c:extLst>
              <c:ext xmlns:c16="http://schemas.microsoft.com/office/drawing/2014/chart" uri="{C3380CC4-5D6E-409C-BE32-E72D297353CC}">
                <c16:uniqueId val="{00000008-3CC8-4C18-A979-CF61B9EAD8A5}"/>
              </c:ext>
            </c:extLst>
          </c:dPt>
          <c:dPt>
            <c:idx val="5"/>
            <c:invertIfNegative val="0"/>
            <c:bubble3D val="0"/>
            <c:spPr>
              <a:solidFill>
                <a:srgbClr val="0C234B"/>
              </a:solidFill>
              <a:ln>
                <a:noFill/>
              </a:ln>
              <a:effectLst/>
            </c:spPr>
            <c:extLst>
              <c:ext xmlns:c16="http://schemas.microsoft.com/office/drawing/2014/chart" uri="{C3380CC4-5D6E-409C-BE32-E72D297353CC}">
                <c16:uniqueId val="{00000007-3CC8-4C18-A979-CF61B9EAD8A5}"/>
              </c:ext>
            </c:extLst>
          </c:dPt>
          <c:dPt>
            <c:idx val="6"/>
            <c:invertIfNegative val="0"/>
            <c:bubble3D val="0"/>
            <c:spPr>
              <a:solidFill>
                <a:srgbClr val="FFC000"/>
              </a:solidFill>
              <a:ln>
                <a:noFill/>
              </a:ln>
              <a:effectLst/>
            </c:spPr>
            <c:extLst>
              <c:ext xmlns:c16="http://schemas.microsoft.com/office/drawing/2014/chart" uri="{C3380CC4-5D6E-409C-BE32-E72D297353CC}">
                <c16:uniqueId val="{00000003-3CC8-4C18-A979-CF61B9EAD8A5}"/>
              </c:ext>
            </c:extLst>
          </c:dPt>
          <c:dPt>
            <c:idx val="7"/>
            <c:invertIfNegative val="0"/>
            <c:bubble3D val="0"/>
            <c:spPr>
              <a:solidFill>
                <a:srgbClr val="AB0520"/>
              </a:solidFill>
              <a:ln>
                <a:solidFill>
                  <a:srgbClr val="AB0520"/>
                </a:solidFill>
              </a:ln>
              <a:effectLst/>
            </c:spPr>
            <c:extLst>
              <c:ext xmlns:c16="http://schemas.microsoft.com/office/drawing/2014/chart" uri="{C3380CC4-5D6E-409C-BE32-E72D297353CC}">
                <c16:uniqueId val="{00000005-3CC8-4C18-A979-CF61B9EAD8A5}"/>
              </c:ext>
            </c:extLst>
          </c:dPt>
          <c:cat>
            <c:strRef>
              <c:f>Sheet1!$A$2:$A$9</c:f>
              <c:strCache>
                <c:ptCount val="8"/>
                <c:pt idx="0">
                  <c:v>All Sections</c:v>
                </c:pt>
                <c:pt idx="1">
                  <c:v>Foods</c:v>
                </c:pt>
                <c:pt idx="2">
                  <c:v>Beverages</c:v>
                </c:pt>
                <c:pt idx="3">
                  <c:v>Feeding Environ</c:v>
                </c:pt>
                <c:pt idx="4">
                  <c:v>Feeding Practices</c:v>
                </c:pt>
                <c:pt idx="5">
                  <c:v>Menus &amp; Variety</c:v>
                </c:pt>
                <c:pt idx="6">
                  <c:v>Ed &amp; Prof Dev</c:v>
                </c:pt>
                <c:pt idx="7">
                  <c:v>Policy</c:v>
                </c:pt>
              </c:strCache>
            </c:strRef>
          </c:cat>
          <c:val>
            <c:numRef>
              <c:f>Sheet1!$B$2:$B$9</c:f>
              <c:numCache>
                <c:formatCode>General</c:formatCode>
                <c:ptCount val="8"/>
                <c:pt idx="0">
                  <c:v>3.4</c:v>
                </c:pt>
                <c:pt idx="1">
                  <c:v>3.5</c:v>
                </c:pt>
                <c:pt idx="2">
                  <c:v>3.7</c:v>
                </c:pt>
                <c:pt idx="3">
                  <c:v>3.5</c:v>
                </c:pt>
                <c:pt idx="4">
                  <c:v>3.5</c:v>
                </c:pt>
                <c:pt idx="5">
                  <c:v>3.6</c:v>
                </c:pt>
                <c:pt idx="6">
                  <c:v>3.2</c:v>
                </c:pt>
                <c:pt idx="7">
                  <c:v>2.8</c:v>
                </c:pt>
              </c:numCache>
            </c:numRef>
          </c:val>
          <c:extLst>
            <c:ext xmlns:c16="http://schemas.microsoft.com/office/drawing/2014/chart" uri="{C3380CC4-5D6E-409C-BE32-E72D297353CC}">
              <c16:uniqueId val="{00000006-3CC8-4C18-A979-CF61B9EAD8A5}"/>
            </c:ext>
          </c:extLst>
        </c:ser>
        <c:dLbls>
          <c:showLegendKey val="0"/>
          <c:showVal val="0"/>
          <c:showCatName val="0"/>
          <c:showSerName val="0"/>
          <c:showPercent val="0"/>
          <c:showBubbleSize val="0"/>
        </c:dLbls>
        <c:gapWidth val="50"/>
        <c:axId val="438358888"/>
        <c:axId val="438359280"/>
      </c:barChart>
      <c:catAx>
        <c:axId val="43835888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1" i="0" u="none" strike="noStrike" kern="1200" baseline="0">
                <a:solidFill>
                  <a:srgbClr val="0C234B"/>
                </a:solidFill>
                <a:latin typeface="+mn-lt"/>
                <a:ea typeface="+mn-ea"/>
                <a:cs typeface="+mn-cs"/>
              </a:defRPr>
            </a:pPr>
            <a:endParaRPr lang="en-US"/>
          </a:p>
        </c:txPr>
        <c:crossAx val="438359280"/>
        <c:crosses val="autoZero"/>
        <c:auto val="1"/>
        <c:lblAlgn val="ctr"/>
        <c:lblOffset val="100"/>
        <c:noMultiLvlLbl val="0"/>
      </c:catAx>
      <c:valAx>
        <c:axId val="43835928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1" i="0" u="none" strike="noStrike" kern="1200" baseline="0">
                <a:solidFill>
                  <a:srgbClr val="0C234B"/>
                </a:solidFill>
                <a:latin typeface="+mn-lt"/>
                <a:ea typeface="+mn-ea"/>
                <a:cs typeface="+mn-cs"/>
              </a:defRPr>
            </a:pPr>
            <a:endParaRPr lang="en-US"/>
          </a:p>
        </c:txPr>
        <c:crossAx val="438358888"/>
        <c:crosses val="autoZero"/>
        <c:crossBetween val="between"/>
        <c:majorUnit val="1"/>
      </c:valAx>
      <c:spPr>
        <a:noFill/>
        <a:ln>
          <a:noFill/>
        </a:ln>
        <a:effectLst/>
      </c:spPr>
    </c:plotArea>
    <c:plotVisOnly val="1"/>
    <c:dispBlanksAs val="gap"/>
    <c:showDLblsOverMax val="0"/>
  </c:chart>
  <c:spPr>
    <a:solidFill>
      <a:schemeClr val="bg1"/>
    </a:solidFill>
    <a:ln>
      <a:noFill/>
    </a:ln>
    <a:effectLst/>
  </c:spPr>
  <c:txPr>
    <a:bodyPr/>
    <a:lstStyle/>
    <a:p>
      <a:pPr>
        <a:defRPr>
          <a:solidFill>
            <a:schemeClr val="tx1"/>
          </a:solidFill>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tx>
            <c:strRef>
              <c:f>Sheet1!$B$1</c:f>
              <c:strCache>
                <c:ptCount val="1"/>
                <c:pt idx="0">
                  <c:v>Score</c:v>
                </c:pt>
              </c:strCache>
            </c:strRef>
          </c:tx>
          <c:spPr>
            <a:solidFill>
              <a:srgbClr val="92D050"/>
            </a:solidFill>
            <a:ln>
              <a:noFill/>
            </a:ln>
            <a:effectLst/>
          </c:spPr>
          <c:invertIfNegative val="0"/>
          <c:dPt>
            <c:idx val="0"/>
            <c:invertIfNegative val="0"/>
            <c:bubble3D val="0"/>
            <c:spPr>
              <a:solidFill>
                <a:srgbClr val="FFC000"/>
              </a:solidFill>
              <a:ln>
                <a:noFill/>
              </a:ln>
              <a:effectLst/>
            </c:spPr>
            <c:extLst>
              <c:ext xmlns:c16="http://schemas.microsoft.com/office/drawing/2014/chart" uri="{C3380CC4-5D6E-409C-BE32-E72D297353CC}">
                <c16:uniqueId val="{00000001-B081-4659-A03C-2E705F5B202E}"/>
              </c:ext>
            </c:extLst>
          </c:dPt>
          <c:dPt>
            <c:idx val="1"/>
            <c:invertIfNegative val="0"/>
            <c:bubble3D val="0"/>
            <c:spPr>
              <a:solidFill>
                <a:srgbClr val="AB0520"/>
              </a:solidFill>
              <a:ln>
                <a:noFill/>
              </a:ln>
              <a:effectLst/>
            </c:spPr>
            <c:extLst>
              <c:ext xmlns:c16="http://schemas.microsoft.com/office/drawing/2014/chart" uri="{C3380CC4-5D6E-409C-BE32-E72D297353CC}">
                <c16:uniqueId val="{00000003-B081-4659-A03C-2E705F5B202E}"/>
              </c:ext>
            </c:extLst>
          </c:dPt>
          <c:dPt>
            <c:idx val="2"/>
            <c:invertIfNegative val="0"/>
            <c:bubble3D val="0"/>
            <c:spPr>
              <a:solidFill>
                <a:srgbClr val="FFC000"/>
              </a:solidFill>
              <a:ln>
                <a:noFill/>
              </a:ln>
              <a:effectLst/>
            </c:spPr>
            <c:extLst>
              <c:ext xmlns:c16="http://schemas.microsoft.com/office/drawing/2014/chart" uri="{C3380CC4-5D6E-409C-BE32-E72D297353CC}">
                <c16:uniqueId val="{00000005-B081-4659-A03C-2E705F5B202E}"/>
              </c:ext>
            </c:extLst>
          </c:dPt>
          <c:dPt>
            <c:idx val="3"/>
            <c:invertIfNegative val="0"/>
            <c:bubble3D val="0"/>
            <c:spPr>
              <a:solidFill>
                <a:srgbClr val="0C234B"/>
              </a:solidFill>
              <a:ln>
                <a:noFill/>
              </a:ln>
              <a:effectLst/>
            </c:spPr>
            <c:extLst>
              <c:ext xmlns:c16="http://schemas.microsoft.com/office/drawing/2014/chart" uri="{C3380CC4-5D6E-409C-BE32-E72D297353CC}">
                <c16:uniqueId val="{0000000B-B081-4659-A03C-2E705F5B202E}"/>
              </c:ext>
            </c:extLst>
          </c:dPt>
          <c:dPt>
            <c:idx val="4"/>
            <c:invertIfNegative val="0"/>
            <c:bubble3D val="0"/>
            <c:spPr>
              <a:solidFill>
                <a:srgbClr val="FFC000"/>
              </a:solidFill>
              <a:ln>
                <a:noFill/>
              </a:ln>
              <a:effectLst/>
            </c:spPr>
            <c:extLst>
              <c:ext xmlns:c16="http://schemas.microsoft.com/office/drawing/2014/chart" uri="{C3380CC4-5D6E-409C-BE32-E72D297353CC}">
                <c16:uniqueId val="{00000007-B081-4659-A03C-2E705F5B202E}"/>
              </c:ext>
            </c:extLst>
          </c:dPt>
          <c:dPt>
            <c:idx val="5"/>
            <c:invertIfNegative val="0"/>
            <c:bubble3D val="0"/>
            <c:spPr>
              <a:solidFill>
                <a:srgbClr val="AB0520"/>
              </a:solidFill>
              <a:ln>
                <a:noFill/>
              </a:ln>
              <a:effectLst/>
            </c:spPr>
            <c:extLst>
              <c:ext xmlns:c16="http://schemas.microsoft.com/office/drawing/2014/chart" uri="{C3380CC4-5D6E-409C-BE32-E72D297353CC}">
                <c16:uniqueId val="{00000009-B081-4659-A03C-2E705F5B202E}"/>
              </c:ext>
            </c:extLst>
          </c:dPt>
          <c:cat>
            <c:strRef>
              <c:f>Sheet1!$A$2:$A$7</c:f>
              <c:strCache>
                <c:ptCount val="6"/>
                <c:pt idx="0">
                  <c:v>All Sections</c:v>
                </c:pt>
                <c:pt idx="1">
                  <c:v>Time Provided</c:v>
                </c:pt>
                <c:pt idx="2">
                  <c:v>Indoor Play Envir</c:v>
                </c:pt>
                <c:pt idx="3">
                  <c:v>Teacher Practices</c:v>
                </c:pt>
                <c:pt idx="4">
                  <c:v>Ed &amp; Prof Dev</c:v>
                </c:pt>
                <c:pt idx="5">
                  <c:v>Policy</c:v>
                </c:pt>
              </c:strCache>
            </c:strRef>
          </c:cat>
          <c:val>
            <c:numRef>
              <c:f>Sheet1!$B$2:$B$7</c:f>
              <c:numCache>
                <c:formatCode>General</c:formatCode>
                <c:ptCount val="6"/>
                <c:pt idx="0">
                  <c:v>3.3</c:v>
                </c:pt>
                <c:pt idx="1">
                  <c:v>2.9</c:v>
                </c:pt>
                <c:pt idx="2">
                  <c:v>3.3</c:v>
                </c:pt>
                <c:pt idx="3">
                  <c:v>3.5</c:v>
                </c:pt>
                <c:pt idx="4">
                  <c:v>3.3</c:v>
                </c:pt>
                <c:pt idx="5">
                  <c:v>3</c:v>
                </c:pt>
              </c:numCache>
            </c:numRef>
          </c:val>
          <c:extLst>
            <c:ext xmlns:c16="http://schemas.microsoft.com/office/drawing/2014/chart" uri="{C3380CC4-5D6E-409C-BE32-E72D297353CC}">
              <c16:uniqueId val="{0000000A-B081-4659-A03C-2E705F5B202E}"/>
            </c:ext>
          </c:extLst>
        </c:ser>
        <c:dLbls>
          <c:showLegendKey val="0"/>
          <c:showVal val="0"/>
          <c:showCatName val="0"/>
          <c:showSerName val="0"/>
          <c:showPercent val="0"/>
          <c:showBubbleSize val="0"/>
        </c:dLbls>
        <c:gapWidth val="50"/>
        <c:axId val="438141768"/>
        <c:axId val="438142160"/>
      </c:barChart>
      <c:catAx>
        <c:axId val="43814176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1" i="0" u="none" strike="noStrike" kern="1200" baseline="0">
                <a:solidFill>
                  <a:srgbClr val="0C234B"/>
                </a:solidFill>
                <a:latin typeface="+mn-lt"/>
                <a:ea typeface="+mn-ea"/>
                <a:cs typeface="+mn-cs"/>
              </a:defRPr>
            </a:pPr>
            <a:endParaRPr lang="en-US"/>
          </a:p>
        </c:txPr>
        <c:crossAx val="438142160"/>
        <c:crosses val="autoZero"/>
        <c:auto val="1"/>
        <c:lblAlgn val="ctr"/>
        <c:lblOffset val="100"/>
        <c:noMultiLvlLbl val="0"/>
      </c:catAx>
      <c:valAx>
        <c:axId val="43814216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1" i="0" u="none" strike="noStrike" kern="1200" baseline="0">
                <a:solidFill>
                  <a:srgbClr val="0C234B"/>
                </a:solidFill>
                <a:latin typeface="+mn-lt"/>
                <a:ea typeface="+mn-ea"/>
                <a:cs typeface="+mn-cs"/>
              </a:defRPr>
            </a:pPr>
            <a:endParaRPr lang="en-US"/>
          </a:p>
        </c:txPr>
        <c:crossAx val="438141768"/>
        <c:crosses val="autoZero"/>
        <c:crossBetween val="between"/>
      </c:valAx>
      <c:spPr>
        <a:noFill/>
        <a:ln>
          <a:noFill/>
        </a:ln>
        <a:effectLst/>
      </c:spPr>
    </c:plotArea>
    <c:plotVisOnly val="1"/>
    <c:dispBlanksAs val="gap"/>
    <c:showDLblsOverMax val="0"/>
  </c:chart>
  <c:spPr>
    <a:solidFill>
      <a:schemeClr val="bg1"/>
    </a:solid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800" b="0" i="0" u="none" strike="noStrike" kern="1200" spc="0" baseline="0">
                <a:solidFill>
                  <a:schemeClr val="bg1"/>
                </a:solidFill>
                <a:latin typeface="Franklin Gothic Medium" panose="020B0603020102020204" pitchFamily="34" charset="0"/>
                <a:ea typeface="+mn-ea"/>
                <a:cs typeface="+mn-cs"/>
              </a:defRPr>
            </a:pPr>
            <a:r>
              <a:rPr lang="en-US" sz="1800" b="0" dirty="0" smtClean="0">
                <a:solidFill>
                  <a:schemeClr val="bg1"/>
                </a:solidFill>
                <a:latin typeface="Segoe UI Semibold" panose="020B0702040204020203" pitchFamily="34" charset="0"/>
              </a:rPr>
              <a:t>LIA Methods </a:t>
            </a:r>
            <a:r>
              <a:rPr lang="en-US" sz="1800" b="0" baseline="0" dirty="0" smtClean="0">
                <a:solidFill>
                  <a:schemeClr val="bg1"/>
                </a:solidFill>
                <a:latin typeface="Segoe UI Semibold" panose="020B0702040204020203" pitchFamily="34" charset="0"/>
              </a:rPr>
              <a:t>to </a:t>
            </a:r>
            <a:r>
              <a:rPr lang="en-US" sz="1800" b="0" baseline="0" dirty="0">
                <a:solidFill>
                  <a:schemeClr val="bg1"/>
                </a:solidFill>
                <a:latin typeface="Segoe UI Semibold" panose="020B0702040204020203" pitchFamily="34" charset="0"/>
              </a:rPr>
              <a:t>Strengthen </a:t>
            </a:r>
            <a:r>
              <a:rPr lang="en-US" sz="1800" b="0" baseline="0" dirty="0" smtClean="0">
                <a:solidFill>
                  <a:schemeClr val="bg1"/>
                </a:solidFill>
                <a:latin typeface="Segoe UI Semibold" panose="020B0702040204020203" pitchFamily="34" charset="0"/>
              </a:rPr>
              <a:t>PSEs (</a:t>
            </a:r>
            <a:r>
              <a:rPr lang="en-US" sz="1800" b="0" dirty="0" smtClean="0">
                <a:solidFill>
                  <a:schemeClr val="bg1"/>
                </a:solidFill>
                <a:latin typeface="Segoe UI Semibold" panose="020B0702040204020203" pitchFamily="34" charset="0"/>
              </a:rPr>
              <a:t>N=22)</a:t>
            </a:r>
            <a:endParaRPr lang="en-US" sz="1800" b="0" dirty="0">
              <a:solidFill>
                <a:schemeClr val="bg1"/>
              </a:solidFill>
              <a:latin typeface="Segoe UI Semibold" panose="020B0702040204020203" pitchFamily="34" charset="0"/>
            </a:endParaRPr>
          </a:p>
        </c:rich>
      </c:tx>
      <c:layout>
        <c:manualLayout>
          <c:xMode val="edge"/>
          <c:yMode val="edge"/>
          <c:x val="0.25556554218739236"/>
          <c:y val="1.2674629851326015E-2"/>
        </c:manualLayout>
      </c:layout>
      <c:overlay val="0"/>
      <c:spPr>
        <a:solidFill>
          <a:srgbClr val="0686EF"/>
        </a:solidFill>
        <a:ln w="57150">
          <a:solidFill>
            <a:srgbClr val="0686EF"/>
          </a:solidFill>
        </a:ln>
        <a:effectLst/>
      </c:spPr>
      <c:txPr>
        <a:bodyPr rot="0" spcFirstLastPara="1" vertOverflow="ellipsis" vert="horz" wrap="square" anchor="ctr" anchorCtr="1"/>
        <a:lstStyle/>
        <a:p>
          <a:pPr>
            <a:defRPr sz="1800" b="0" i="0" u="none" strike="noStrike" kern="1200" spc="0" baseline="0">
              <a:solidFill>
                <a:schemeClr val="bg1"/>
              </a:solidFill>
              <a:latin typeface="Franklin Gothic Medium" panose="020B0603020102020204" pitchFamily="34" charset="0"/>
              <a:ea typeface="+mn-ea"/>
              <a:cs typeface="+mn-cs"/>
            </a:defRPr>
          </a:pPr>
          <a:endParaRPr lang="en-US"/>
        </a:p>
      </c:txPr>
    </c:title>
    <c:autoTitleDeleted val="0"/>
    <c:plotArea>
      <c:layout>
        <c:manualLayout>
          <c:layoutTarget val="inner"/>
          <c:xMode val="edge"/>
          <c:yMode val="edge"/>
          <c:x val="0.34599346435310913"/>
          <c:y val="0.16670199586540224"/>
          <c:w val="0.55337198145077271"/>
          <c:h val="0.83251201958823817"/>
        </c:manualLayout>
      </c:layout>
      <c:pieChart>
        <c:varyColors val="1"/>
        <c:ser>
          <c:idx val="0"/>
          <c:order val="0"/>
          <c:tx>
            <c:strRef>
              <c:f>Sheet1!$B$1</c:f>
              <c:strCache>
                <c:ptCount val="1"/>
                <c:pt idx="0">
                  <c:v>Percent</c:v>
                </c:pt>
              </c:strCache>
            </c:strRef>
          </c:tx>
          <c:spPr>
            <a:ln w="12700">
              <a:noFill/>
            </a:ln>
          </c:spPr>
          <c:explosion val="3"/>
          <c:dPt>
            <c:idx val="0"/>
            <c:bubble3D val="0"/>
            <c:spPr>
              <a:solidFill>
                <a:srgbClr val="0070C0">
                  <a:lumMod val="50000"/>
                </a:srgbClr>
              </a:solidFill>
              <a:ln w="12700">
                <a:noFill/>
              </a:ln>
              <a:effectLst/>
            </c:spPr>
            <c:extLst>
              <c:ext xmlns:c16="http://schemas.microsoft.com/office/drawing/2014/chart" uri="{C3380CC4-5D6E-409C-BE32-E72D297353CC}">
                <c16:uniqueId val="{00000001-21AD-47B7-BDA8-732DF7A70C4D}"/>
              </c:ext>
            </c:extLst>
          </c:dPt>
          <c:dPt>
            <c:idx val="1"/>
            <c:bubble3D val="0"/>
            <c:spPr>
              <a:solidFill>
                <a:srgbClr val="0070C0"/>
              </a:solidFill>
              <a:ln w="12700">
                <a:noFill/>
              </a:ln>
              <a:effectLst/>
            </c:spPr>
            <c:extLst>
              <c:ext xmlns:c16="http://schemas.microsoft.com/office/drawing/2014/chart" uri="{C3380CC4-5D6E-409C-BE32-E72D297353CC}">
                <c16:uniqueId val="{00000003-21AD-47B7-BDA8-732DF7A70C4D}"/>
              </c:ext>
            </c:extLst>
          </c:dPt>
          <c:dPt>
            <c:idx val="2"/>
            <c:bubble3D val="0"/>
            <c:spPr>
              <a:solidFill>
                <a:srgbClr val="0070C0">
                  <a:lumMod val="60000"/>
                  <a:lumOff val="40000"/>
                </a:srgbClr>
              </a:solidFill>
              <a:ln w="12700">
                <a:noFill/>
              </a:ln>
              <a:effectLst/>
            </c:spPr>
            <c:extLst>
              <c:ext xmlns:c16="http://schemas.microsoft.com/office/drawing/2014/chart" uri="{C3380CC4-5D6E-409C-BE32-E72D297353CC}">
                <c16:uniqueId val="{00000005-21AD-47B7-BDA8-732DF7A70C4D}"/>
              </c:ext>
            </c:extLst>
          </c:dPt>
          <c:dPt>
            <c:idx val="3"/>
            <c:bubble3D val="0"/>
            <c:spPr>
              <a:solidFill>
                <a:srgbClr val="E4E3E2">
                  <a:lumMod val="50000"/>
                </a:srgbClr>
              </a:solidFill>
              <a:ln w="12700">
                <a:noFill/>
              </a:ln>
              <a:effectLst/>
            </c:spPr>
            <c:extLst>
              <c:ext xmlns:c16="http://schemas.microsoft.com/office/drawing/2014/chart" uri="{C3380CC4-5D6E-409C-BE32-E72D297353CC}">
                <c16:uniqueId val="{00000007-21AD-47B7-BDA8-732DF7A70C4D}"/>
              </c:ext>
            </c:extLst>
          </c:dPt>
          <c:dLbls>
            <c:dLbl>
              <c:idx val="0"/>
              <c:layout>
                <c:manualLayout>
                  <c:x val="-1.7967025393132299E-2"/>
                  <c:y val="0.10042135477022592"/>
                </c:manualLayout>
              </c:layout>
              <c:spPr>
                <a:noFill/>
                <a:ln>
                  <a:noFill/>
                </a:ln>
                <a:effectLst/>
              </c:spPr>
              <c:txPr>
                <a:bodyPr rot="0" spcFirstLastPara="1" vertOverflow="ellipsis" vert="horz" wrap="square" lIns="38100" tIns="19050" rIns="38100" bIns="19050" anchor="ctr" anchorCtr="1">
                  <a:noAutofit/>
                </a:bodyPr>
                <a:lstStyle/>
                <a:p>
                  <a:pPr>
                    <a:defRPr sz="1600" b="1" i="0" u="none" strike="noStrike" kern="1200" baseline="0">
                      <a:solidFill>
                        <a:schemeClr val="bg1"/>
                      </a:solidFill>
                      <a:latin typeface="Segoe UI Semibold" panose="020B0702040204020203" pitchFamily="34" charset="0"/>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layout>
                    <c:manualLayout>
                      <c:w val="0.33933860642846497"/>
                      <c:h val="0.4430719531405044"/>
                    </c:manualLayout>
                  </c15:layout>
                </c:ext>
                <c:ext xmlns:c16="http://schemas.microsoft.com/office/drawing/2014/chart" uri="{C3380CC4-5D6E-409C-BE32-E72D297353CC}">
                  <c16:uniqueId val="{00000001-21AD-47B7-BDA8-732DF7A70C4D}"/>
                </c:ext>
              </c:extLst>
            </c:dLbl>
            <c:dLbl>
              <c:idx val="1"/>
              <c:layout>
                <c:manualLayout>
                  <c:x val="6.2283432726889408E-3"/>
                  <c:y val="-5.986109058813367E-4"/>
                </c:manualLayout>
              </c:layout>
              <c:spPr>
                <a:noFill/>
                <a:ln>
                  <a:noFill/>
                </a:ln>
                <a:effectLst/>
              </c:spPr>
              <c:txPr>
                <a:bodyPr rot="0" spcFirstLastPara="1" vertOverflow="ellipsis" vert="horz" wrap="square" lIns="38100" tIns="19050" rIns="38100" bIns="19050" anchor="ctr" anchorCtr="1">
                  <a:noAutofit/>
                </a:bodyPr>
                <a:lstStyle/>
                <a:p>
                  <a:pPr>
                    <a:defRPr sz="1600" b="1" i="0" u="none" strike="noStrike" kern="1200" baseline="0">
                      <a:solidFill>
                        <a:schemeClr val="bg1"/>
                      </a:solidFill>
                      <a:latin typeface="Segoe UI Semibold" panose="020B0702040204020203" pitchFamily="34" charset="0"/>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layout>
                    <c:manualLayout>
                      <c:w val="0.3251543307132776"/>
                      <c:h val="0.29193541249298066"/>
                    </c:manualLayout>
                  </c15:layout>
                </c:ext>
                <c:ext xmlns:c16="http://schemas.microsoft.com/office/drawing/2014/chart" uri="{C3380CC4-5D6E-409C-BE32-E72D297353CC}">
                  <c16:uniqueId val="{00000003-21AD-47B7-BDA8-732DF7A70C4D}"/>
                </c:ext>
              </c:extLst>
            </c:dLbl>
            <c:dLbl>
              <c:idx val="2"/>
              <c:layout>
                <c:manualLayout>
                  <c:x val="0.21084693830586038"/>
                  <c:y val="-6.3922963475368175E-2"/>
                </c:manualLayout>
              </c:layout>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Segoe UI Semibold" panose="020B0702040204020203" pitchFamily="34" charset="0"/>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layout>
                    <c:manualLayout>
                      <c:w val="0.35436898789524557"/>
                      <c:h val="0.38664051936209881"/>
                    </c:manualLayout>
                  </c15:layout>
                </c:ext>
                <c:ext xmlns:c16="http://schemas.microsoft.com/office/drawing/2014/chart" uri="{C3380CC4-5D6E-409C-BE32-E72D297353CC}">
                  <c16:uniqueId val="{00000005-21AD-47B7-BDA8-732DF7A70C4D}"/>
                </c:ext>
              </c:extLst>
            </c:dLbl>
            <c:dLbl>
              <c:idx val="3"/>
              <c:layout>
                <c:manualLayout>
                  <c:x val="0.14196325835530507"/>
                  <c:y val="0.11805241149621386"/>
                </c:manualLayout>
              </c:layout>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Segoe UI Semibold" panose="020B0702040204020203" pitchFamily="34" charset="0"/>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layout>
                    <c:manualLayout>
                      <c:w val="0.42760883430096852"/>
                      <c:h val="0.31858084016174443"/>
                    </c:manualLayout>
                  </c15:layout>
                </c:ext>
                <c:ext xmlns:c16="http://schemas.microsoft.com/office/drawing/2014/chart" uri="{C3380CC4-5D6E-409C-BE32-E72D297353CC}">
                  <c16:uniqueId val="{00000007-21AD-47B7-BDA8-732DF7A70C4D}"/>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bg1"/>
                    </a:solidFill>
                    <a:latin typeface="Segoe UI Semibold" panose="020B0702040204020203" pitchFamily="34" charset="0"/>
                    <a:ea typeface="+mn-ea"/>
                    <a:cs typeface="+mn-cs"/>
                  </a:defRPr>
                </a:pPr>
                <a:endParaRPr lang="en-US"/>
              </a:p>
            </c:txPr>
            <c:dLblPos val="bestFit"/>
            <c:showLegendKey val="0"/>
            <c:showVal val="1"/>
            <c:showCatName val="1"/>
            <c:showSerName val="0"/>
            <c:showPercent val="0"/>
            <c:showBubbleSize val="0"/>
            <c:showLeaderLines val="1"/>
            <c:leaderLines>
              <c:spPr>
                <a:ln w="2857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Personal &amp; Professional Relationships</c:v>
                </c:pt>
                <c:pt idx="1">
                  <c:v>Frequent Contact with ECEs</c:v>
                </c:pt>
                <c:pt idx="2">
                  <c:v>Marketing LIA Services</c:v>
                </c:pt>
                <c:pt idx="3">
                  <c:v>Using Program Success to Expand</c:v>
                </c:pt>
              </c:strCache>
            </c:strRef>
          </c:cat>
          <c:val>
            <c:numRef>
              <c:f>Sheet1!$B$2:$B$5</c:f>
              <c:numCache>
                <c:formatCode>0%</c:formatCode>
                <c:ptCount val="4"/>
                <c:pt idx="0">
                  <c:v>0.36</c:v>
                </c:pt>
                <c:pt idx="1">
                  <c:v>0.27</c:v>
                </c:pt>
                <c:pt idx="2">
                  <c:v>0.18</c:v>
                </c:pt>
                <c:pt idx="3">
                  <c:v>0.18</c:v>
                </c:pt>
              </c:numCache>
            </c:numRef>
          </c:val>
          <c:extLst>
            <c:ext xmlns:c16="http://schemas.microsoft.com/office/drawing/2014/chart" uri="{C3380CC4-5D6E-409C-BE32-E72D297353CC}">
              <c16:uniqueId val="{00000008-21AD-47B7-BDA8-732DF7A70C4D}"/>
            </c:ext>
          </c:extLst>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w="38100" cap="flat" cmpd="sng" algn="ctr">
      <a:noFill/>
      <a:round/>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219">
  <cs:axisTitle>
    <cs:lnRef idx="0"/>
    <cs:fillRef idx="0"/>
    <cs:effectRef idx="0"/>
    <cs:fontRef idx="minor">
      <a:schemeClr val="tx1">
        <a:lumMod val="50000"/>
        <a:lumOff val="50000"/>
      </a:schemeClr>
    </cs:fontRef>
    <cs:defRPr sz="1197"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862"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800"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800"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8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900"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5095703-5D84-4555-ACFA-9E85C00F03C7}" type="doc">
      <dgm:prSet loTypeId="urn:microsoft.com/office/officeart/2005/8/layout/rings+Icon" loCatId="relationship" qsTypeId="urn:microsoft.com/office/officeart/2005/8/quickstyle/simple1" qsCatId="simple" csTypeId="urn:microsoft.com/office/officeart/2005/8/colors/colorful2" csCatId="colorful" phldr="1"/>
      <dgm:spPr/>
    </dgm:pt>
    <dgm:pt modelId="{2F121FB9-A982-42F0-BF97-5ED29EAEA693}">
      <dgm:prSet phldrT="[Text]" custT="1"/>
      <dgm:spPr>
        <a:solidFill>
          <a:schemeClr val="accent2">
            <a:lumMod val="40000"/>
            <a:lumOff val="60000"/>
            <a:alpha val="50000"/>
          </a:schemeClr>
        </a:solidFill>
      </dgm:spPr>
      <dgm:t>
        <a:bodyPr/>
        <a:lstStyle/>
        <a:p>
          <a:pPr algn="ctr"/>
          <a:r>
            <a:rPr lang="en-US" sz="2000" dirty="0" smtClean="0">
              <a:solidFill>
                <a:schemeClr val="bg1"/>
              </a:solidFill>
            </a:rPr>
            <a:t>Understanding the policy landscape</a:t>
          </a:r>
          <a:endParaRPr lang="en-US" sz="2000" dirty="0">
            <a:solidFill>
              <a:schemeClr val="bg1"/>
            </a:solidFill>
          </a:endParaRPr>
        </a:p>
      </dgm:t>
    </dgm:pt>
    <dgm:pt modelId="{153A1A57-B580-410F-AC8F-D92BE279D847}" type="parTrans" cxnId="{33F9E644-7A7A-4CC9-9E46-86798AB19D9F}">
      <dgm:prSet/>
      <dgm:spPr/>
      <dgm:t>
        <a:bodyPr/>
        <a:lstStyle/>
        <a:p>
          <a:endParaRPr lang="en-US"/>
        </a:p>
      </dgm:t>
    </dgm:pt>
    <dgm:pt modelId="{054A6CC4-1460-4FAA-A0D6-14B4EE1F5BCF}" type="sibTrans" cxnId="{33F9E644-7A7A-4CC9-9E46-86798AB19D9F}">
      <dgm:prSet/>
      <dgm:spPr/>
      <dgm:t>
        <a:bodyPr/>
        <a:lstStyle/>
        <a:p>
          <a:endParaRPr lang="en-US"/>
        </a:p>
      </dgm:t>
    </dgm:pt>
    <dgm:pt modelId="{8A2BB0A1-FC39-4E18-BA3E-532C67209934}">
      <dgm:prSet phldrT="[Text]" custT="1"/>
      <dgm:spPr>
        <a:solidFill>
          <a:schemeClr val="accent3">
            <a:lumMod val="75000"/>
            <a:alpha val="50000"/>
          </a:schemeClr>
        </a:solidFill>
      </dgm:spPr>
      <dgm:t>
        <a:bodyPr/>
        <a:lstStyle/>
        <a:p>
          <a:pPr algn="ctr"/>
          <a:r>
            <a:rPr lang="en-US" sz="2000" dirty="0" smtClean="0">
              <a:solidFill>
                <a:schemeClr val="bg1"/>
              </a:solidFill>
            </a:rPr>
            <a:t>Building Active Living capacity </a:t>
          </a:r>
          <a:endParaRPr lang="en-US" sz="2000" dirty="0">
            <a:solidFill>
              <a:schemeClr val="bg1"/>
            </a:solidFill>
          </a:endParaRPr>
        </a:p>
      </dgm:t>
    </dgm:pt>
    <dgm:pt modelId="{ECC43777-45B9-4171-AAA0-8A059DE8B729}" type="parTrans" cxnId="{208A8284-C409-4D7B-B114-06F7CB1D00DF}">
      <dgm:prSet/>
      <dgm:spPr/>
      <dgm:t>
        <a:bodyPr/>
        <a:lstStyle/>
        <a:p>
          <a:endParaRPr lang="en-US"/>
        </a:p>
      </dgm:t>
    </dgm:pt>
    <dgm:pt modelId="{1D894954-9D35-423C-B3A3-35FA9755174F}" type="sibTrans" cxnId="{208A8284-C409-4D7B-B114-06F7CB1D00DF}">
      <dgm:prSet/>
      <dgm:spPr/>
      <dgm:t>
        <a:bodyPr/>
        <a:lstStyle/>
        <a:p>
          <a:endParaRPr lang="en-US"/>
        </a:p>
      </dgm:t>
    </dgm:pt>
    <dgm:pt modelId="{1D20B101-FBDF-499C-8C0C-37C0DBB101AA}" type="pres">
      <dgm:prSet presAssocID="{75095703-5D84-4555-ACFA-9E85C00F03C7}" presName="Name0" presStyleCnt="0">
        <dgm:presLayoutVars>
          <dgm:chMax val="7"/>
          <dgm:dir/>
          <dgm:resizeHandles val="exact"/>
        </dgm:presLayoutVars>
      </dgm:prSet>
      <dgm:spPr/>
    </dgm:pt>
    <dgm:pt modelId="{B2EEBD87-6803-477C-9ADA-808E03055538}" type="pres">
      <dgm:prSet presAssocID="{75095703-5D84-4555-ACFA-9E85C00F03C7}" presName="ellipse1" presStyleLbl="vennNode1" presStyleIdx="0" presStyleCnt="2" custScaleX="154414" custScaleY="136266" custLinFactNeighborX="-37303" custLinFactNeighborY="43408">
        <dgm:presLayoutVars>
          <dgm:bulletEnabled val="1"/>
        </dgm:presLayoutVars>
      </dgm:prSet>
      <dgm:spPr/>
      <dgm:t>
        <a:bodyPr/>
        <a:lstStyle/>
        <a:p>
          <a:endParaRPr lang="en-US"/>
        </a:p>
      </dgm:t>
    </dgm:pt>
    <dgm:pt modelId="{B67D6EDD-81D6-475A-B856-3465DE28BE65}" type="pres">
      <dgm:prSet presAssocID="{75095703-5D84-4555-ACFA-9E85C00F03C7}" presName="ellipse2" presStyleLbl="vennNode1" presStyleIdx="1" presStyleCnt="2" custScaleX="153018" custScaleY="143498" custLinFactNeighborX="47314" custLinFactNeighborY="-25916">
        <dgm:presLayoutVars>
          <dgm:bulletEnabled val="1"/>
        </dgm:presLayoutVars>
      </dgm:prSet>
      <dgm:spPr/>
      <dgm:t>
        <a:bodyPr/>
        <a:lstStyle/>
        <a:p>
          <a:endParaRPr lang="en-US"/>
        </a:p>
      </dgm:t>
    </dgm:pt>
  </dgm:ptLst>
  <dgm:cxnLst>
    <dgm:cxn modelId="{208A8284-C409-4D7B-B114-06F7CB1D00DF}" srcId="{75095703-5D84-4555-ACFA-9E85C00F03C7}" destId="{8A2BB0A1-FC39-4E18-BA3E-532C67209934}" srcOrd="1" destOrd="0" parTransId="{ECC43777-45B9-4171-AAA0-8A059DE8B729}" sibTransId="{1D894954-9D35-423C-B3A3-35FA9755174F}"/>
    <dgm:cxn modelId="{A673E22E-F7D3-4C50-847C-BE1207053FE3}" type="presOf" srcId="{2F121FB9-A982-42F0-BF97-5ED29EAEA693}" destId="{B2EEBD87-6803-477C-9ADA-808E03055538}" srcOrd="0" destOrd="0" presId="urn:microsoft.com/office/officeart/2005/8/layout/rings+Icon"/>
    <dgm:cxn modelId="{F216B5B6-E042-4C73-B093-4AD97DEB1884}" type="presOf" srcId="{75095703-5D84-4555-ACFA-9E85C00F03C7}" destId="{1D20B101-FBDF-499C-8C0C-37C0DBB101AA}" srcOrd="0" destOrd="0" presId="urn:microsoft.com/office/officeart/2005/8/layout/rings+Icon"/>
    <dgm:cxn modelId="{33F9E644-7A7A-4CC9-9E46-86798AB19D9F}" srcId="{75095703-5D84-4555-ACFA-9E85C00F03C7}" destId="{2F121FB9-A982-42F0-BF97-5ED29EAEA693}" srcOrd="0" destOrd="0" parTransId="{153A1A57-B580-410F-AC8F-D92BE279D847}" sibTransId="{054A6CC4-1460-4FAA-A0D6-14B4EE1F5BCF}"/>
    <dgm:cxn modelId="{4C36BF88-52C2-47CC-9F89-52A742035A17}" type="presOf" srcId="{8A2BB0A1-FC39-4E18-BA3E-532C67209934}" destId="{B67D6EDD-81D6-475A-B856-3465DE28BE65}" srcOrd="0" destOrd="0" presId="urn:microsoft.com/office/officeart/2005/8/layout/rings+Icon"/>
    <dgm:cxn modelId="{22314229-C2C5-44D1-B8AE-A90901F123CE}" type="presParOf" srcId="{1D20B101-FBDF-499C-8C0C-37C0DBB101AA}" destId="{B2EEBD87-6803-477C-9ADA-808E03055538}" srcOrd="0" destOrd="0" presId="urn:microsoft.com/office/officeart/2005/8/layout/rings+Icon"/>
    <dgm:cxn modelId="{43BFD775-367E-47A1-8BF5-33A739DCE34C}" type="presParOf" srcId="{1D20B101-FBDF-499C-8C0C-37C0DBB101AA}" destId="{B67D6EDD-81D6-475A-B856-3465DE28BE65}" srcOrd="1" destOrd="0" presId="urn:microsoft.com/office/officeart/2005/8/layout/rings+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4FCFFD7-AA66-4B74-9E45-DDC2F0799096}" type="doc">
      <dgm:prSet loTypeId="urn:microsoft.com/office/officeart/2005/8/layout/hierarchy3" loCatId="hierarchy" qsTypeId="urn:microsoft.com/office/officeart/2005/8/quickstyle/simple1" qsCatId="simple" csTypeId="urn:microsoft.com/office/officeart/2005/8/colors/accent1_2" csCatId="accent1" phldr="1"/>
      <dgm:spPr/>
      <dgm:t>
        <a:bodyPr/>
        <a:lstStyle/>
        <a:p>
          <a:endParaRPr lang="en-US"/>
        </a:p>
      </dgm:t>
    </dgm:pt>
    <dgm:pt modelId="{70C130ED-C86C-40A5-879D-978EDB43EE83}">
      <dgm:prSet phldrT="[Text]" custT="1"/>
      <dgm:spPr/>
      <dgm:t>
        <a:bodyPr/>
        <a:lstStyle/>
        <a:p>
          <a:r>
            <a:rPr lang="en-US" sz="3200" dirty="0" smtClean="0">
              <a:solidFill>
                <a:schemeClr val="tx1"/>
              </a:solidFill>
            </a:rPr>
            <a:t>Government</a:t>
          </a:r>
          <a:endParaRPr lang="en-US" sz="3200" dirty="0">
            <a:solidFill>
              <a:schemeClr val="tx1"/>
            </a:solidFill>
          </a:endParaRPr>
        </a:p>
      </dgm:t>
    </dgm:pt>
    <dgm:pt modelId="{F2DF5A72-BA1C-44A1-B069-93407DE4BCFB}" type="parTrans" cxnId="{CE33EA4B-9097-4F80-A450-4F1608560BFC}">
      <dgm:prSet/>
      <dgm:spPr/>
      <dgm:t>
        <a:bodyPr/>
        <a:lstStyle/>
        <a:p>
          <a:endParaRPr lang="en-US"/>
        </a:p>
      </dgm:t>
    </dgm:pt>
    <dgm:pt modelId="{DA20835E-A2E7-48BA-97FC-4A363B982188}" type="sibTrans" cxnId="{CE33EA4B-9097-4F80-A450-4F1608560BFC}">
      <dgm:prSet/>
      <dgm:spPr/>
      <dgm:t>
        <a:bodyPr/>
        <a:lstStyle/>
        <a:p>
          <a:endParaRPr lang="en-US"/>
        </a:p>
      </dgm:t>
    </dgm:pt>
    <dgm:pt modelId="{C4519EE2-9360-4658-AA68-C01CCC639E7E}">
      <dgm:prSet phldrT="[Text]" custT="1"/>
      <dgm:spPr>
        <a:solidFill>
          <a:schemeClr val="accent2">
            <a:lumMod val="20000"/>
            <a:lumOff val="80000"/>
          </a:schemeClr>
        </a:solidFill>
        <a:ln>
          <a:solidFill>
            <a:schemeClr val="bg1"/>
          </a:solidFill>
        </a:ln>
      </dgm:spPr>
      <dgm:t>
        <a:bodyPr/>
        <a:lstStyle/>
        <a:p>
          <a:r>
            <a:rPr lang="en-US" sz="2000" dirty="0" smtClean="0">
              <a:solidFill>
                <a:schemeClr val="tx1"/>
              </a:solidFill>
            </a:rPr>
            <a:t>City/County Plan Review</a:t>
          </a:r>
          <a:endParaRPr lang="en-US" sz="2000" dirty="0">
            <a:solidFill>
              <a:schemeClr val="tx1"/>
            </a:solidFill>
          </a:endParaRPr>
        </a:p>
      </dgm:t>
    </dgm:pt>
    <dgm:pt modelId="{506DC1E4-698B-4652-92C6-DD8C0F1F2F91}" type="parTrans" cxnId="{1EF25D19-2C88-4B78-BECF-567A8B0909BA}">
      <dgm:prSet/>
      <dgm:spPr/>
      <dgm:t>
        <a:bodyPr/>
        <a:lstStyle/>
        <a:p>
          <a:endParaRPr lang="en-US"/>
        </a:p>
      </dgm:t>
    </dgm:pt>
    <dgm:pt modelId="{7DFC3132-E908-47CF-9D1A-2845BF99EE07}" type="sibTrans" cxnId="{1EF25D19-2C88-4B78-BECF-567A8B0909BA}">
      <dgm:prSet/>
      <dgm:spPr/>
      <dgm:t>
        <a:bodyPr/>
        <a:lstStyle/>
        <a:p>
          <a:endParaRPr lang="en-US"/>
        </a:p>
      </dgm:t>
    </dgm:pt>
    <dgm:pt modelId="{E820B9C2-3038-400E-8632-75FD6E75DE22}">
      <dgm:prSet phldrT="[Text]" custT="1"/>
      <dgm:spPr>
        <a:solidFill>
          <a:schemeClr val="accent2">
            <a:lumMod val="60000"/>
            <a:lumOff val="40000"/>
          </a:schemeClr>
        </a:solidFill>
        <a:ln>
          <a:solidFill>
            <a:schemeClr val="bg1"/>
          </a:solidFill>
        </a:ln>
      </dgm:spPr>
      <dgm:t>
        <a:bodyPr/>
        <a:lstStyle/>
        <a:p>
          <a:r>
            <a:rPr lang="en-US" sz="1800" dirty="0" err="1" smtClean="0">
              <a:solidFill>
                <a:schemeClr val="bg1"/>
              </a:solidFill>
            </a:rPr>
            <a:t>HIA</a:t>
          </a:r>
          <a:r>
            <a:rPr lang="en-US" sz="1800" dirty="0" smtClean="0">
              <a:solidFill>
                <a:schemeClr val="bg1"/>
              </a:solidFill>
            </a:rPr>
            <a:t> or Other Local Assessment Participation</a:t>
          </a:r>
          <a:endParaRPr lang="en-US" sz="1800" dirty="0">
            <a:solidFill>
              <a:schemeClr val="bg1"/>
            </a:solidFill>
          </a:endParaRPr>
        </a:p>
      </dgm:t>
    </dgm:pt>
    <dgm:pt modelId="{87AABC96-78E9-4905-8589-1EDEEA93DC81}" type="parTrans" cxnId="{2D73D449-40F7-4084-97D9-DC0E16B4532D}">
      <dgm:prSet/>
      <dgm:spPr/>
      <dgm:t>
        <a:bodyPr/>
        <a:lstStyle/>
        <a:p>
          <a:endParaRPr lang="en-US"/>
        </a:p>
      </dgm:t>
    </dgm:pt>
    <dgm:pt modelId="{A5B2FAEE-B186-4B22-9CD1-12D8172BA3BE}" type="sibTrans" cxnId="{2D73D449-40F7-4084-97D9-DC0E16B4532D}">
      <dgm:prSet/>
      <dgm:spPr/>
      <dgm:t>
        <a:bodyPr/>
        <a:lstStyle/>
        <a:p>
          <a:endParaRPr lang="en-US"/>
        </a:p>
      </dgm:t>
    </dgm:pt>
    <dgm:pt modelId="{2BD1FB2B-0ECC-41D6-8C22-57679E0BAA11}">
      <dgm:prSet phldrT="[Text]" custT="1"/>
      <dgm:spPr>
        <a:solidFill>
          <a:schemeClr val="accent2">
            <a:lumMod val="75000"/>
          </a:schemeClr>
        </a:solidFill>
      </dgm:spPr>
      <dgm:t>
        <a:bodyPr/>
        <a:lstStyle/>
        <a:p>
          <a:r>
            <a:rPr lang="en-US" sz="1800" dirty="0" smtClean="0">
              <a:solidFill>
                <a:schemeClr val="bg1"/>
              </a:solidFill>
            </a:rPr>
            <a:t>Partnership with Parks &amp; Rec or Trail organization</a:t>
          </a:r>
          <a:endParaRPr lang="en-US" sz="1800" dirty="0">
            <a:solidFill>
              <a:schemeClr val="bg1"/>
            </a:solidFill>
          </a:endParaRPr>
        </a:p>
      </dgm:t>
    </dgm:pt>
    <dgm:pt modelId="{165FEACF-B839-4CE0-80DF-2D7D5DE4D12D}" type="parTrans" cxnId="{2B48D386-01E9-4EE8-8EB9-BC98FFB909BD}">
      <dgm:prSet/>
      <dgm:spPr/>
      <dgm:t>
        <a:bodyPr/>
        <a:lstStyle/>
        <a:p>
          <a:endParaRPr lang="en-US"/>
        </a:p>
      </dgm:t>
    </dgm:pt>
    <dgm:pt modelId="{22129948-8540-4CF9-8E0B-CBE6A11D8F18}" type="sibTrans" cxnId="{2B48D386-01E9-4EE8-8EB9-BC98FFB909BD}">
      <dgm:prSet/>
      <dgm:spPr/>
      <dgm:t>
        <a:bodyPr/>
        <a:lstStyle/>
        <a:p>
          <a:endParaRPr lang="en-US"/>
        </a:p>
      </dgm:t>
    </dgm:pt>
    <dgm:pt modelId="{2E5FF941-B942-4AE2-9BCE-6C314BCCBC88}">
      <dgm:prSet phldrT="[Text]" custT="1"/>
      <dgm:spPr>
        <a:solidFill>
          <a:schemeClr val="accent2">
            <a:lumMod val="60000"/>
            <a:lumOff val="40000"/>
          </a:schemeClr>
        </a:solidFill>
      </dgm:spPr>
      <dgm:t>
        <a:bodyPr/>
        <a:lstStyle/>
        <a:p>
          <a:r>
            <a:rPr lang="en-US" sz="1800" dirty="0" smtClean="0">
              <a:solidFill>
                <a:schemeClr val="bg1"/>
              </a:solidFill>
            </a:rPr>
            <a:t>Partnerships toward  Shared Use</a:t>
          </a:r>
          <a:endParaRPr lang="en-US" sz="1800" dirty="0">
            <a:solidFill>
              <a:schemeClr val="bg1"/>
            </a:solidFill>
          </a:endParaRPr>
        </a:p>
      </dgm:t>
    </dgm:pt>
    <dgm:pt modelId="{20D95CE5-6E13-445C-970F-4E0FA75D2A85}" type="parTrans" cxnId="{DD866525-212D-4BD5-B542-77409AC15F7B}">
      <dgm:prSet/>
      <dgm:spPr/>
      <dgm:t>
        <a:bodyPr/>
        <a:lstStyle/>
        <a:p>
          <a:endParaRPr lang="en-US"/>
        </a:p>
      </dgm:t>
    </dgm:pt>
    <dgm:pt modelId="{6A960B03-0155-412B-B3C9-FB64234293C7}" type="sibTrans" cxnId="{DD866525-212D-4BD5-B542-77409AC15F7B}">
      <dgm:prSet/>
      <dgm:spPr/>
      <dgm:t>
        <a:bodyPr/>
        <a:lstStyle/>
        <a:p>
          <a:endParaRPr lang="en-US"/>
        </a:p>
      </dgm:t>
    </dgm:pt>
    <dgm:pt modelId="{CEA96349-6DD8-4ED7-ADBD-A899E0C7F44C}" type="pres">
      <dgm:prSet presAssocID="{F4FCFFD7-AA66-4B74-9E45-DDC2F0799096}" presName="diagram" presStyleCnt="0">
        <dgm:presLayoutVars>
          <dgm:chPref val="1"/>
          <dgm:dir/>
          <dgm:animOne val="branch"/>
          <dgm:animLvl val="lvl"/>
          <dgm:resizeHandles/>
        </dgm:presLayoutVars>
      </dgm:prSet>
      <dgm:spPr/>
      <dgm:t>
        <a:bodyPr/>
        <a:lstStyle/>
        <a:p>
          <a:endParaRPr lang="en-US"/>
        </a:p>
      </dgm:t>
    </dgm:pt>
    <dgm:pt modelId="{5FDEF657-8680-42A1-94C8-78C04F972799}" type="pres">
      <dgm:prSet presAssocID="{70C130ED-C86C-40A5-879D-978EDB43EE83}" presName="root" presStyleCnt="0"/>
      <dgm:spPr/>
    </dgm:pt>
    <dgm:pt modelId="{DDFA11CB-7FC5-4ED0-BE24-1447A1E60877}" type="pres">
      <dgm:prSet presAssocID="{70C130ED-C86C-40A5-879D-978EDB43EE83}" presName="rootComposite" presStyleCnt="0"/>
      <dgm:spPr/>
    </dgm:pt>
    <dgm:pt modelId="{C55DB0FC-9544-4949-8881-F73BE1C58D95}" type="pres">
      <dgm:prSet presAssocID="{70C130ED-C86C-40A5-879D-978EDB43EE83}" presName="rootText" presStyleLbl="node1" presStyleIdx="0" presStyleCnt="1" custScaleX="245197" custScaleY="90207"/>
      <dgm:spPr/>
      <dgm:t>
        <a:bodyPr/>
        <a:lstStyle/>
        <a:p>
          <a:endParaRPr lang="en-US"/>
        </a:p>
      </dgm:t>
    </dgm:pt>
    <dgm:pt modelId="{21CBD71C-037B-44E4-9F08-5EA82CF6D664}" type="pres">
      <dgm:prSet presAssocID="{70C130ED-C86C-40A5-879D-978EDB43EE83}" presName="rootConnector" presStyleLbl="node1" presStyleIdx="0" presStyleCnt="1"/>
      <dgm:spPr/>
      <dgm:t>
        <a:bodyPr/>
        <a:lstStyle/>
        <a:p>
          <a:endParaRPr lang="en-US"/>
        </a:p>
      </dgm:t>
    </dgm:pt>
    <dgm:pt modelId="{8A5FEE0B-32A9-4E6D-AEB8-F01F24F4F4ED}" type="pres">
      <dgm:prSet presAssocID="{70C130ED-C86C-40A5-879D-978EDB43EE83}" presName="childShape" presStyleCnt="0"/>
      <dgm:spPr/>
    </dgm:pt>
    <dgm:pt modelId="{D6B6FA2F-56C3-409A-B627-87B2CA27E401}" type="pres">
      <dgm:prSet presAssocID="{506DC1E4-698B-4652-92C6-DD8C0F1F2F91}" presName="Name13" presStyleLbl="parChTrans1D2" presStyleIdx="0" presStyleCnt="4"/>
      <dgm:spPr/>
      <dgm:t>
        <a:bodyPr/>
        <a:lstStyle/>
        <a:p>
          <a:endParaRPr lang="en-US"/>
        </a:p>
      </dgm:t>
    </dgm:pt>
    <dgm:pt modelId="{1792BC2F-0E5C-4C01-B0BF-2B1B714C81E9}" type="pres">
      <dgm:prSet presAssocID="{C4519EE2-9360-4658-AA68-C01CCC639E7E}" presName="childText" presStyleLbl="bgAcc1" presStyleIdx="0" presStyleCnt="4" custScaleX="331348" custScaleY="88305">
        <dgm:presLayoutVars>
          <dgm:bulletEnabled val="1"/>
        </dgm:presLayoutVars>
      </dgm:prSet>
      <dgm:spPr/>
      <dgm:t>
        <a:bodyPr/>
        <a:lstStyle/>
        <a:p>
          <a:endParaRPr lang="en-US"/>
        </a:p>
      </dgm:t>
    </dgm:pt>
    <dgm:pt modelId="{892BBB9B-5022-47E9-9310-FD541069E77C}" type="pres">
      <dgm:prSet presAssocID="{87AABC96-78E9-4905-8589-1EDEEA93DC81}" presName="Name13" presStyleLbl="parChTrans1D2" presStyleIdx="1" presStyleCnt="4"/>
      <dgm:spPr/>
      <dgm:t>
        <a:bodyPr/>
        <a:lstStyle/>
        <a:p>
          <a:endParaRPr lang="en-US"/>
        </a:p>
      </dgm:t>
    </dgm:pt>
    <dgm:pt modelId="{8B78E7AB-E755-469D-B051-FA9BCE120A2D}" type="pres">
      <dgm:prSet presAssocID="{E820B9C2-3038-400E-8632-75FD6E75DE22}" presName="childText" presStyleLbl="bgAcc1" presStyleIdx="1" presStyleCnt="4" custScaleX="331348" custScaleY="86586">
        <dgm:presLayoutVars>
          <dgm:bulletEnabled val="1"/>
        </dgm:presLayoutVars>
      </dgm:prSet>
      <dgm:spPr/>
      <dgm:t>
        <a:bodyPr/>
        <a:lstStyle/>
        <a:p>
          <a:endParaRPr lang="en-US"/>
        </a:p>
      </dgm:t>
    </dgm:pt>
    <dgm:pt modelId="{C3341BB4-2457-416D-9CAF-EB692699026C}" type="pres">
      <dgm:prSet presAssocID="{165FEACF-B839-4CE0-80DF-2D7D5DE4D12D}" presName="Name13" presStyleLbl="parChTrans1D2" presStyleIdx="2" presStyleCnt="4"/>
      <dgm:spPr/>
      <dgm:t>
        <a:bodyPr/>
        <a:lstStyle/>
        <a:p>
          <a:endParaRPr lang="en-US"/>
        </a:p>
      </dgm:t>
    </dgm:pt>
    <dgm:pt modelId="{758E29A3-54B5-4FE0-859E-0C4C98A2163A}" type="pres">
      <dgm:prSet presAssocID="{2BD1FB2B-0ECC-41D6-8C22-57679E0BAA11}" presName="childText" presStyleLbl="bgAcc1" presStyleIdx="2" presStyleCnt="4" custScaleX="331348" custScaleY="84630">
        <dgm:presLayoutVars>
          <dgm:bulletEnabled val="1"/>
        </dgm:presLayoutVars>
      </dgm:prSet>
      <dgm:spPr/>
      <dgm:t>
        <a:bodyPr/>
        <a:lstStyle/>
        <a:p>
          <a:endParaRPr lang="en-US"/>
        </a:p>
      </dgm:t>
    </dgm:pt>
    <dgm:pt modelId="{2388FF7C-AD80-422E-A3E5-8CFBF53E8BA6}" type="pres">
      <dgm:prSet presAssocID="{20D95CE5-6E13-445C-970F-4E0FA75D2A85}" presName="Name13" presStyleLbl="parChTrans1D2" presStyleIdx="3" presStyleCnt="4"/>
      <dgm:spPr/>
      <dgm:t>
        <a:bodyPr/>
        <a:lstStyle/>
        <a:p>
          <a:endParaRPr lang="en-US"/>
        </a:p>
      </dgm:t>
    </dgm:pt>
    <dgm:pt modelId="{EC89C5B3-1654-4181-AD62-C9FE88C66E68}" type="pres">
      <dgm:prSet presAssocID="{2E5FF941-B942-4AE2-9BCE-6C314BCCBC88}" presName="childText" presStyleLbl="bgAcc1" presStyleIdx="3" presStyleCnt="4" custScaleX="331348" custScaleY="81715">
        <dgm:presLayoutVars>
          <dgm:bulletEnabled val="1"/>
        </dgm:presLayoutVars>
      </dgm:prSet>
      <dgm:spPr/>
      <dgm:t>
        <a:bodyPr/>
        <a:lstStyle/>
        <a:p>
          <a:endParaRPr lang="en-US"/>
        </a:p>
      </dgm:t>
    </dgm:pt>
  </dgm:ptLst>
  <dgm:cxnLst>
    <dgm:cxn modelId="{2B48D386-01E9-4EE8-8EB9-BC98FFB909BD}" srcId="{70C130ED-C86C-40A5-879D-978EDB43EE83}" destId="{2BD1FB2B-0ECC-41D6-8C22-57679E0BAA11}" srcOrd="2" destOrd="0" parTransId="{165FEACF-B839-4CE0-80DF-2D7D5DE4D12D}" sibTransId="{22129948-8540-4CF9-8E0B-CBE6A11D8F18}"/>
    <dgm:cxn modelId="{2A2F599D-86F8-4157-86EA-BCBA4FA78666}" type="presOf" srcId="{C4519EE2-9360-4658-AA68-C01CCC639E7E}" destId="{1792BC2F-0E5C-4C01-B0BF-2B1B714C81E9}" srcOrd="0" destOrd="0" presId="urn:microsoft.com/office/officeart/2005/8/layout/hierarchy3"/>
    <dgm:cxn modelId="{3A3E9860-0135-48C7-B0A6-A72C0186DD84}" type="presOf" srcId="{2E5FF941-B942-4AE2-9BCE-6C314BCCBC88}" destId="{EC89C5B3-1654-4181-AD62-C9FE88C66E68}" srcOrd="0" destOrd="0" presId="urn:microsoft.com/office/officeart/2005/8/layout/hierarchy3"/>
    <dgm:cxn modelId="{2D73D449-40F7-4084-97D9-DC0E16B4532D}" srcId="{70C130ED-C86C-40A5-879D-978EDB43EE83}" destId="{E820B9C2-3038-400E-8632-75FD6E75DE22}" srcOrd="1" destOrd="0" parTransId="{87AABC96-78E9-4905-8589-1EDEEA93DC81}" sibTransId="{A5B2FAEE-B186-4B22-9CD1-12D8172BA3BE}"/>
    <dgm:cxn modelId="{CD432E8B-816D-482E-ABC5-D378D20966AB}" type="presOf" srcId="{165FEACF-B839-4CE0-80DF-2D7D5DE4D12D}" destId="{C3341BB4-2457-416D-9CAF-EB692699026C}" srcOrd="0" destOrd="0" presId="urn:microsoft.com/office/officeart/2005/8/layout/hierarchy3"/>
    <dgm:cxn modelId="{1EF25D19-2C88-4B78-BECF-567A8B0909BA}" srcId="{70C130ED-C86C-40A5-879D-978EDB43EE83}" destId="{C4519EE2-9360-4658-AA68-C01CCC639E7E}" srcOrd="0" destOrd="0" parTransId="{506DC1E4-698B-4652-92C6-DD8C0F1F2F91}" sibTransId="{7DFC3132-E908-47CF-9D1A-2845BF99EE07}"/>
    <dgm:cxn modelId="{025C6BD7-BB52-4A90-B518-16FB000BD926}" type="presOf" srcId="{F4FCFFD7-AA66-4B74-9E45-DDC2F0799096}" destId="{CEA96349-6DD8-4ED7-ADBD-A899E0C7F44C}" srcOrd="0" destOrd="0" presId="urn:microsoft.com/office/officeart/2005/8/layout/hierarchy3"/>
    <dgm:cxn modelId="{A1E3C307-FE7F-4A7A-B436-EF928DEB2A27}" type="presOf" srcId="{506DC1E4-698B-4652-92C6-DD8C0F1F2F91}" destId="{D6B6FA2F-56C3-409A-B627-87B2CA27E401}" srcOrd="0" destOrd="0" presId="urn:microsoft.com/office/officeart/2005/8/layout/hierarchy3"/>
    <dgm:cxn modelId="{4AFA2540-A459-4C10-9CE4-2E9746235F87}" type="presOf" srcId="{70C130ED-C86C-40A5-879D-978EDB43EE83}" destId="{21CBD71C-037B-44E4-9F08-5EA82CF6D664}" srcOrd="1" destOrd="0" presId="urn:microsoft.com/office/officeart/2005/8/layout/hierarchy3"/>
    <dgm:cxn modelId="{CE33EA4B-9097-4F80-A450-4F1608560BFC}" srcId="{F4FCFFD7-AA66-4B74-9E45-DDC2F0799096}" destId="{70C130ED-C86C-40A5-879D-978EDB43EE83}" srcOrd="0" destOrd="0" parTransId="{F2DF5A72-BA1C-44A1-B069-93407DE4BCFB}" sibTransId="{DA20835E-A2E7-48BA-97FC-4A363B982188}"/>
    <dgm:cxn modelId="{D9C95325-6183-40B1-A7AE-9781B3B4DBCE}" type="presOf" srcId="{E820B9C2-3038-400E-8632-75FD6E75DE22}" destId="{8B78E7AB-E755-469D-B051-FA9BCE120A2D}" srcOrd="0" destOrd="0" presId="urn:microsoft.com/office/officeart/2005/8/layout/hierarchy3"/>
    <dgm:cxn modelId="{DD866525-212D-4BD5-B542-77409AC15F7B}" srcId="{70C130ED-C86C-40A5-879D-978EDB43EE83}" destId="{2E5FF941-B942-4AE2-9BCE-6C314BCCBC88}" srcOrd="3" destOrd="0" parTransId="{20D95CE5-6E13-445C-970F-4E0FA75D2A85}" sibTransId="{6A960B03-0155-412B-B3C9-FB64234293C7}"/>
    <dgm:cxn modelId="{909FE0D8-AD77-498F-B906-DDD920E697C0}" type="presOf" srcId="{70C130ED-C86C-40A5-879D-978EDB43EE83}" destId="{C55DB0FC-9544-4949-8881-F73BE1C58D95}" srcOrd="0" destOrd="0" presId="urn:microsoft.com/office/officeart/2005/8/layout/hierarchy3"/>
    <dgm:cxn modelId="{ECF41522-01B9-4B89-9154-AD84BFF16B06}" type="presOf" srcId="{87AABC96-78E9-4905-8589-1EDEEA93DC81}" destId="{892BBB9B-5022-47E9-9310-FD541069E77C}" srcOrd="0" destOrd="0" presId="urn:microsoft.com/office/officeart/2005/8/layout/hierarchy3"/>
    <dgm:cxn modelId="{FE3C33A5-CCFF-4EF2-A3F6-0D6E1D1A560E}" type="presOf" srcId="{2BD1FB2B-0ECC-41D6-8C22-57679E0BAA11}" destId="{758E29A3-54B5-4FE0-859E-0C4C98A2163A}" srcOrd="0" destOrd="0" presId="urn:microsoft.com/office/officeart/2005/8/layout/hierarchy3"/>
    <dgm:cxn modelId="{5A5988CD-4A18-4D38-A6F1-B2549C09B1B1}" type="presOf" srcId="{20D95CE5-6E13-445C-970F-4E0FA75D2A85}" destId="{2388FF7C-AD80-422E-A3E5-8CFBF53E8BA6}" srcOrd="0" destOrd="0" presId="urn:microsoft.com/office/officeart/2005/8/layout/hierarchy3"/>
    <dgm:cxn modelId="{6E5426B7-304E-490F-A407-0D22ED133119}" type="presParOf" srcId="{CEA96349-6DD8-4ED7-ADBD-A899E0C7F44C}" destId="{5FDEF657-8680-42A1-94C8-78C04F972799}" srcOrd="0" destOrd="0" presId="urn:microsoft.com/office/officeart/2005/8/layout/hierarchy3"/>
    <dgm:cxn modelId="{85D3FF1E-145B-4608-ADE0-4DE8060EED0F}" type="presParOf" srcId="{5FDEF657-8680-42A1-94C8-78C04F972799}" destId="{DDFA11CB-7FC5-4ED0-BE24-1447A1E60877}" srcOrd="0" destOrd="0" presId="urn:microsoft.com/office/officeart/2005/8/layout/hierarchy3"/>
    <dgm:cxn modelId="{237E23EC-52B1-48DF-AF29-7E1E08A43661}" type="presParOf" srcId="{DDFA11CB-7FC5-4ED0-BE24-1447A1E60877}" destId="{C55DB0FC-9544-4949-8881-F73BE1C58D95}" srcOrd="0" destOrd="0" presId="urn:microsoft.com/office/officeart/2005/8/layout/hierarchy3"/>
    <dgm:cxn modelId="{CA8600EA-2614-49F3-9D76-E4C2EF9A2321}" type="presParOf" srcId="{DDFA11CB-7FC5-4ED0-BE24-1447A1E60877}" destId="{21CBD71C-037B-44E4-9F08-5EA82CF6D664}" srcOrd="1" destOrd="0" presId="urn:microsoft.com/office/officeart/2005/8/layout/hierarchy3"/>
    <dgm:cxn modelId="{8ABA883E-F327-4674-8D0E-FDB62BC30103}" type="presParOf" srcId="{5FDEF657-8680-42A1-94C8-78C04F972799}" destId="{8A5FEE0B-32A9-4E6D-AEB8-F01F24F4F4ED}" srcOrd="1" destOrd="0" presId="urn:microsoft.com/office/officeart/2005/8/layout/hierarchy3"/>
    <dgm:cxn modelId="{F77BB874-079D-4D83-8CDF-757777B6DB0F}" type="presParOf" srcId="{8A5FEE0B-32A9-4E6D-AEB8-F01F24F4F4ED}" destId="{D6B6FA2F-56C3-409A-B627-87B2CA27E401}" srcOrd="0" destOrd="0" presId="urn:microsoft.com/office/officeart/2005/8/layout/hierarchy3"/>
    <dgm:cxn modelId="{1D221382-72AC-454F-9962-62CEEEDA7E2C}" type="presParOf" srcId="{8A5FEE0B-32A9-4E6D-AEB8-F01F24F4F4ED}" destId="{1792BC2F-0E5C-4C01-B0BF-2B1B714C81E9}" srcOrd="1" destOrd="0" presId="urn:microsoft.com/office/officeart/2005/8/layout/hierarchy3"/>
    <dgm:cxn modelId="{EFC7EB05-0B9C-40DA-B5B4-A62A8AC83D97}" type="presParOf" srcId="{8A5FEE0B-32A9-4E6D-AEB8-F01F24F4F4ED}" destId="{892BBB9B-5022-47E9-9310-FD541069E77C}" srcOrd="2" destOrd="0" presId="urn:microsoft.com/office/officeart/2005/8/layout/hierarchy3"/>
    <dgm:cxn modelId="{E77E0DD9-C797-4A2A-9F81-A876DF32F334}" type="presParOf" srcId="{8A5FEE0B-32A9-4E6D-AEB8-F01F24F4F4ED}" destId="{8B78E7AB-E755-469D-B051-FA9BCE120A2D}" srcOrd="3" destOrd="0" presId="urn:microsoft.com/office/officeart/2005/8/layout/hierarchy3"/>
    <dgm:cxn modelId="{67F95F4F-14C8-4FEC-916A-8302CFD40923}" type="presParOf" srcId="{8A5FEE0B-32A9-4E6D-AEB8-F01F24F4F4ED}" destId="{C3341BB4-2457-416D-9CAF-EB692699026C}" srcOrd="4" destOrd="0" presId="urn:microsoft.com/office/officeart/2005/8/layout/hierarchy3"/>
    <dgm:cxn modelId="{5C6C7896-76F0-434A-A75B-87BAD4DFB4F6}" type="presParOf" srcId="{8A5FEE0B-32A9-4E6D-AEB8-F01F24F4F4ED}" destId="{758E29A3-54B5-4FE0-859E-0C4C98A2163A}" srcOrd="5" destOrd="0" presId="urn:microsoft.com/office/officeart/2005/8/layout/hierarchy3"/>
    <dgm:cxn modelId="{2CD02263-54CE-4893-860C-B1B756B262A2}" type="presParOf" srcId="{8A5FEE0B-32A9-4E6D-AEB8-F01F24F4F4ED}" destId="{2388FF7C-AD80-422E-A3E5-8CFBF53E8BA6}" srcOrd="6" destOrd="0" presId="urn:microsoft.com/office/officeart/2005/8/layout/hierarchy3"/>
    <dgm:cxn modelId="{C9A4F83B-E63E-4DA2-9D44-2CE368F285E9}" type="presParOf" srcId="{8A5FEE0B-32A9-4E6D-AEB8-F01F24F4F4ED}" destId="{EC89C5B3-1654-4181-AD62-C9FE88C66E68}" srcOrd="7"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5C83457-5FEC-4F78-BFBE-B0AC775D46D8}" type="doc">
      <dgm:prSet loTypeId="urn:microsoft.com/office/officeart/2005/8/layout/hierarchy3" loCatId="hierarchy" qsTypeId="urn:microsoft.com/office/officeart/2005/8/quickstyle/simple1" qsCatId="simple" csTypeId="urn:microsoft.com/office/officeart/2005/8/colors/accent1_2" csCatId="accent1" phldr="1"/>
      <dgm:spPr/>
      <dgm:t>
        <a:bodyPr/>
        <a:lstStyle/>
        <a:p>
          <a:endParaRPr lang="en-US"/>
        </a:p>
      </dgm:t>
    </dgm:pt>
    <dgm:pt modelId="{450D5E41-06E2-405D-84DF-7F06B520B821}">
      <dgm:prSet phldrT="[Text]" custT="1"/>
      <dgm:spPr/>
      <dgm:t>
        <a:bodyPr/>
        <a:lstStyle/>
        <a:p>
          <a:r>
            <a:rPr lang="en-US" sz="3200" dirty="0" smtClean="0">
              <a:solidFill>
                <a:schemeClr val="tx1"/>
              </a:solidFill>
            </a:rPr>
            <a:t>Community</a:t>
          </a:r>
          <a:endParaRPr lang="en-US" sz="3200" dirty="0">
            <a:solidFill>
              <a:schemeClr val="tx1"/>
            </a:solidFill>
          </a:endParaRPr>
        </a:p>
      </dgm:t>
    </dgm:pt>
    <dgm:pt modelId="{049CC64C-88CA-4D74-8BDC-5D87DA2D2DBD}" type="parTrans" cxnId="{FDB6D9E5-3601-4740-ABC3-C8656B88BC8B}">
      <dgm:prSet/>
      <dgm:spPr/>
      <dgm:t>
        <a:bodyPr/>
        <a:lstStyle/>
        <a:p>
          <a:endParaRPr lang="en-US"/>
        </a:p>
      </dgm:t>
    </dgm:pt>
    <dgm:pt modelId="{6FB0A324-2011-401D-807A-D480F0261ECF}" type="sibTrans" cxnId="{FDB6D9E5-3601-4740-ABC3-C8656B88BC8B}">
      <dgm:prSet/>
      <dgm:spPr/>
      <dgm:t>
        <a:bodyPr/>
        <a:lstStyle/>
        <a:p>
          <a:endParaRPr lang="en-US"/>
        </a:p>
      </dgm:t>
    </dgm:pt>
    <dgm:pt modelId="{3B3A4C49-DDBA-44C1-A278-0618D633FEA3}">
      <dgm:prSet phldrT="[Text]"/>
      <dgm:spPr>
        <a:solidFill>
          <a:schemeClr val="accent2">
            <a:lumMod val="60000"/>
            <a:lumOff val="40000"/>
          </a:schemeClr>
        </a:solidFill>
        <a:ln>
          <a:solidFill>
            <a:schemeClr val="bg1"/>
          </a:solidFill>
        </a:ln>
      </dgm:spPr>
      <dgm:t>
        <a:bodyPr/>
        <a:lstStyle/>
        <a:p>
          <a:r>
            <a:rPr lang="en-US" dirty="0" smtClean="0">
              <a:solidFill>
                <a:schemeClr val="bg1"/>
              </a:solidFill>
            </a:rPr>
            <a:t>Site-level Systems or Policy change</a:t>
          </a:r>
          <a:endParaRPr lang="en-US" dirty="0">
            <a:solidFill>
              <a:schemeClr val="bg1"/>
            </a:solidFill>
          </a:endParaRPr>
        </a:p>
      </dgm:t>
    </dgm:pt>
    <dgm:pt modelId="{884A1F6D-4ACC-4B1E-920D-2A9B147E1259}" type="parTrans" cxnId="{CD4BC7CE-7580-4F51-A3B0-253F6912268D}">
      <dgm:prSet/>
      <dgm:spPr/>
      <dgm:t>
        <a:bodyPr/>
        <a:lstStyle/>
        <a:p>
          <a:endParaRPr lang="en-US"/>
        </a:p>
      </dgm:t>
    </dgm:pt>
    <dgm:pt modelId="{A4ED13C7-6440-4F49-9CF7-93B62AF59EC6}" type="sibTrans" cxnId="{CD4BC7CE-7580-4F51-A3B0-253F6912268D}">
      <dgm:prSet/>
      <dgm:spPr/>
      <dgm:t>
        <a:bodyPr/>
        <a:lstStyle/>
        <a:p>
          <a:endParaRPr lang="en-US"/>
        </a:p>
      </dgm:t>
    </dgm:pt>
    <dgm:pt modelId="{E2358CDF-7B72-4FE3-ACAB-94D30C516FED}">
      <dgm:prSet phldrT="[Text]"/>
      <dgm:spPr>
        <a:solidFill>
          <a:schemeClr val="accent2">
            <a:lumMod val="60000"/>
            <a:lumOff val="40000"/>
          </a:schemeClr>
        </a:solidFill>
        <a:ln>
          <a:solidFill>
            <a:schemeClr val="bg1"/>
          </a:solidFill>
        </a:ln>
      </dgm:spPr>
      <dgm:t>
        <a:bodyPr/>
        <a:lstStyle/>
        <a:p>
          <a:r>
            <a:rPr lang="en-US" dirty="0" smtClean="0">
              <a:solidFill>
                <a:schemeClr val="bg1"/>
              </a:solidFill>
            </a:rPr>
            <a:t>Partnership with Community Group</a:t>
          </a:r>
          <a:endParaRPr lang="en-US" dirty="0">
            <a:solidFill>
              <a:schemeClr val="bg1"/>
            </a:solidFill>
          </a:endParaRPr>
        </a:p>
      </dgm:t>
    </dgm:pt>
    <dgm:pt modelId="{BBF541EB-93CD-41F7-83BD-6BA682742FBD}" type="parTrans" cxnId="{90790E5F-5C2F-489E-A0A7-409C99B33936}">
      <dgm:prSet/>
      <dgm:spPr/>
      <dgm:t>
        <a:bodyPr/>
        <a:lstStyle/>
        <a:p>
          <a:endParaRPr lang="en-US"/>
        </a:p>
      </dgm:t>
    </dgm:pt>
    <dgm:pt modelId="{335CCC1E-846E-4CC8-BB49-3A8BE044DA8C}" type="sibTrans" cxnId="{90790E5F-5C2F-489E-A0A7-409C99B33936}">
      <dgm:prSet/>
      <dgm:spPr/>
      <dgm:t>
        <a:bodyPr/>
        <a:lstStyle/>
        <a:p>
          <a:endParaRPr lang="en-US"/>
        </a:p>
      </dgm:t>
    </dgm:pt>
    <dgm:pt modelId="{6E14B18F-FE63-4D30-982F-447B6B6C00F6}">
      <dgm:prSet phldrT="[Text]"/>
      <dgm:spPr>
        <a:solidFill>
          <a:schemeClr val="accent2">
            <a:lumMod val="75000"/>
          </a:schemeClr>
        </a:solidFill>
        <a:ln>
          <a:solidFill>
            <a:schemeClr val="bg1"/>
          </a:solidFill>
        </a:ln>
      </dgm:spPr>
      <dgm:t>
        <a:bodyPr/>
        <a:lstStyle/>
        <a:p>
          <a:r>
            <a:rPr lang="en-US" dirty="0" smtClean="0">
              <a:solidFill>
                <a:schemeClr val="bg1"/>
              </a:solidFill>
            </a:rPr>
            <a:t>Coalition Involvement</a:t>
          </a:r>
          <a:endParaRPr lang="en-US" dirty="0">
            <a:solidFill>
              <a:schemeClr val="bg1"/>
            </a:solidFill>
          </a:endParaRPr>
        </a:p>
      </dgm:t>
    </dgm:pt>
    <dgm:pt modelId="{0FF632BB-7D38-4A91-B12F-9C8CA2DDE504}" type="parTrans" cxnId="{55717CB7-A7AC-48F8-B9B4-3F5BBD3B318D}">
      <dgm:prSet/>
      <dgm:spPr/>
      <dgm:t>
        <a:bodyPr/>
        <a:lstStyle/>
        <a:p>
          <a:endParaRPr lang="en-US"/>
        </a:p>
      </dgm:t>
    </dgm:pt>
    <dgm:pt modelId="{2ECBA3CB-CBF8-4C33-AC83-7084A97A72F6}" type="sibTrans" cxnId="{55717CB7-A7AC-48F8-B9B4-3F5BBD3B318D}">
      <dgm:prSet/>
      <dgm:spPr/>
      <dgm:t>
        <a:bodyPr/>
        <a:lstStyle/>
        <a:p>
          <a:endParaRPr lang="en-US"/>
        </a:p>
      </dgm:t>
    </dgm:pt>
    <dgm:pt modelId="{DA25BB41-C32C-4AED-B6E7-F08BBC2F700D}" type="pres">
      <dgm:prSet presAssocID="{C5C83457-5FEC-4F78-BFBE-B0AC775D46D8}" presName="diagram" presStyleCnt="0">
        <dgm:presLayoutVars>
          <dgm:chPref val="1"/>
          <dgm:dir/>
          <dgm:animOne val="branch"/>
          <dgm:animLvl val="lvl"/>
          <dgm:resizeHandles/>
        </dgm:presLayoutVars>
      </dgm:prSet>
      <dgm:spPr/>
      <dgm:t>
        <a:bodyPr/>
        <a:lstStyle/>
        <a:p>
          <a:endParaRPr lang="en-US"/>
        </a:p>
      </dgm:t>
    </dgm:pt>
    <dgm:pt modelId="{7268890D-5074-4965-95BE-BC0A4EE5995F}" type="pres">
      <dgm:prSet presAssocID="{450D5E41-06E2-405D-84DF-7F06B520B821}" presName="root" presStyleCnt="0"/>
      <dgm:spPr/>
    </dgm:pt>
    <dgm:pt modelId="{C9B73414-6568-4D1A-9376-D6A7CA16F909}" type="pres">
      <dgm:prSet presAssocID="{450D5E41-06E2-405D-84DF-7F06B520B821}" presName="rootComposite" presStyleCnt="0"/>
      <dgm:spPr/>
    </dgm:pt>
    <dgm:pt modelId="{906030EA-E443-4923-97C1-92535C745669}" type="pres">
      <dgm:prSet presAssocID="{450D5E41-06E2-405D-84DF-7F06B520B821}" presName="rootText" presStyleLbl="node1" presStyleIdx="0" presStyleCnt="1" custScaleX="151858" custScaleY="51772"/>
      <dgm:spPr/>
      <dgm:t>
        <a:bodyPr/>
        <a:lstStyle/>
        <a:p>
          <a:endParaRPr lang="en-US"/>
        </a:p>
      </dgm:t>
    </dgm:pt>
    <dgm:pt modelId="{FBEE5A7C-1A99-4B96-924F-BF9F35A842BB}" type="pres">
      <dgm:prSet presAssocID="{450D5E41-06E2-405D-84DF-7F06B520B821}" presName="rootConnector" presStyleLbl="node1" presStyleIdx="0" presStyleCnt="1"/>
      <dgm:spPr/>
      <dgm:t>
        <a:bodyPr/>
        <a:lstStyle/>
        <a:p>
          <a:endParaRPr lang="en-US"/>
        </a:p>
      </dgm:t>
    </dgm:pt>
    <dgm:pt modelId="{F2DBD37F-2A4B-4DE7-B541-EEE2203E58F0}" type="pres">
      <dgm:prSet presAssocID="{450D5E41-06E2-405D-84DF-7F06B520B821}" presName="childShape" presStyleCnt="0"/>
      <dgm:spPr/>
    </dgm:pt>
    <dgm:pt modelId="{0D6A6998-7E94-4993-B590-438C3C61B8A8}" type="pres">
      <dgm:prSet presAssocID="{0FF632BB-7D38-4A91-B12F-9C8CA2DDE504}" presName="Name13" presStyleLbl="parChTrans1D2" presStyleIdx="0" presStyleCnt="3"/>
      <dgm:spPr/>
      <dgm:t>
        <a:bodyPr/>
        <a:lstStyle/>
        <a:p>
          <a:endParaRPr lang="en-US"/>
        </a:p>
      </dgm:t>
    </dgm:pt>
    <dgm:pt modelId="{D53BEB7D-B7BD-4EEF-9978-110E283614E3}" type="pres">
      <dgm:prSet presAssocID="{6E14B18F-FE63-4D30-982F-447B6B6C00F6}" presName="childText" presStyleLbl="bgAcc1" presStyleIdx="0" presStyleCnt="3" custScaleX="205214" custScaleY="64338">
        <dgm:presLayoutVars>
          <dgm:bulletEnabled val="1"/>
        </dgm:presLayoutVars>
      </dgm:prSet>
      <dgm:spPr/>
      <dgm:t>
        <a:bodyPr/>
        <a:lstStyle/>
        <a:p>
          <a:endParaRPr lang="en-US"/>
        </a:p>
      </dgm:t>
    </dgm:pt>
    <dgm:pt modelId="{B635F154-9D06-4609-8B1F-CD44518BA1A6}" type="pres">
      <dgm:prSet presAssocID="{884A1F6D-4ACC-4B1E-920D-2A9B147E1259}" presName="Name13" presStyleLbl="parChTrans1D2" presStyleIdx="1" presStyleCnt="3"/>
      <dgm:spPr/>
      <dgm:t>
        <a:bodyPr/>
        <a:lstStyle/>
        <a:p>
          <a:endParaRPr lang="en-US"/>
        </a:p>
      </dgm:t>
    </dgm:pt>
    <dgm:pt modelId="{8A6D4550-F33B-456A-80E9-DE8406785278}" type="pres">
      <dgm:prSet presAssocID="{3B3A4C49-DDBA-44C1-A278-0618D633FEA3}" presName="childText" presStyleLbl="bgAcc1" presStyleIdx="1" presStyleCnt="3" custScaleX="205214" custScaleY="57951">
        <dgm:presLayoutVars>
          <dgm:bulletEnabled val="1"/>
        </dgm:presLayoutVars>
      </dgm:prSet>
      <dgm:spPr/>
      <dgm:t>
        <a:bodyPr/>
        <a:lstStyle/>
        <a:p>
          <a:endParaRPr lang="en-US"/>
        </a:p>
      </dgm:t>
    </dgm:pt>
    <dgm:pt modelId="{0CC9EB56-74FF-4461-8A71-159109DF6882}" type="pres">
      <dgm:prSet presAssocID="{BBF541EB-93CD-41F7-83BD-6BA682742FBD}" presName="Name13" presStyleLbl="parChTrans1D2" presStyleIdx="2" presStyleCnt="3"/>
      <dgm:spPr/>
      <dgm:t>
        <a:bodyPr/>
        <a:lstStyle/>
        <a:p>
          <a:endParaRPr lang="en-US"/>
        </a:p>
      </dgm:t>
    </dgm:pt>
    <dgm:pt modelId="{15CC29F8-A4A4-439B-AF2C-32C6A074D427}" type="pres">
      <dgm:prSet presAssocID="{E2358CDF-7B72-4FE3-ACAB-94D30C516FED}" presName="childText" presStyleLbl="bgAcc1" presStyleIdx="2" presStyleCnt="3" custScaleX="205214" custScaleY="54839">
        <dgm:presLayoutVars>
          <dgm:bulletEnabled val="1"/>
        </dgm:presLayoutVars>
      </dgm:prSet>
      <dgm:spPr/>
      <dgm:t>
        <a:bodyPr/>
        <a:lstStyle/>
        <a:p>
          <a:endParaRPr lang="en-US"/>
        </a:p>
      </dgm:t>
    </dgm:pt>
  </dgm:ptLst>
  <dgm:cxnLst>
    <dgm:cxn modelId="{90790E5F-5C2F-489E-A0A7-409C99B33936}" srcId="{450D5E41-06E2-405D-84DF-7F06B520B821}" destId="{E2358CDF-7B72-4FE3-ACAB-94D30C516FED}" srcOrd="2" destOrd="0" parTransId="{BBF541EB-93CD-41F7-83BD-6BA682742FBD}" sibTransId="{335CCC1E-846E-4CC8-BB49-3A8BE044DA8C}"/>
    <dgm:cxn modelId="{2C9DD5C2-1D45-4419-820A-5CE54935EBC5}" type="presOf" srcId="{450D5E41-06E2-405D-84DF-7F06B520B821}" destId="{FBEE5A7C-1A99-4B96-924F-BF9F35A842BB}" srcOrd="1" destOrd="0" presId="urn:microsoft.com/office/officeart/2005/8/layout/hierarchy3"/>
    <dgm:cxn modelId="{946AF45A-0D8D-4EBC-B7CF-90D45900B20F}" type="presOf" srcId="{3B3A4C49-DDBA-44C1-A278-0618D633FEA3}" destId="{8A6D4550-F33B-456A-80E9-DE8406785278}" srcOrd="0" destOrd="0" presId="urn:microsoft.com/office/officeart/2005/8/layout/hierarchy3"/>
    <dgm:cxn modelId="{AEE2DECC-681E-4708-9EEA-AFC7093CC5F4}" type="presOf" srcId="{884A1F6D-4ACC-4B1E-920D-2A9B147E1259}" destId="{B635F154-9D06-4609-8B1F-CD44518BA1A6}" srcOrd="0" destOrd="0" presId="urn:microsoft.com/office/officeart/2005/8/layout/hierarchy3"/>
    <dgm:cxn modelId="{FDB6D9E5-3601-4740-ABC3-C8656B88BC8B}" srcId="{C5C83457-5FEC-4F78-BFBE-B0AC775D46D8}" destId="{450D5E41-06E2-405D-84DF-7F06B520B821}" srcOrd="0" destOrd="0" parTransId="{049CC64C-88CA-4D74-8BDC-5D87DA2D2DBD}" sibTransId="{6FB0A324-2011-401D-807A-D480F0261ECF}"/>
    <dgm:cxn modelId="{165B4F6A-EC09-43EE-B5EF-58DEE2C377DB}" type="presOf" srcId="{6E14B18F-FE63-4D30-982F-447B6B6C00F6}" destId="{D53BEB7D-B7BD-4EEF-9978-110E283614E3}" srcOrd="0" destOrd="0" presId="urn:microsoft.com/office/officeart/2005/8/layout/hierarchy3"/>
    <dgm:cxn modelId="{55717CB7-A7AC-48F8-B9B4-3F5BBD3B318D}" srcId="{450D5E41-06E2-405D-84DF-7F06B520B821}" destId="{6E14B18F-FE63-4D30-982F-447B6B6C00F6}" srcOrd="0" destOrd="0" parTransId="{0FF632BB-7D38-4A91-B12F-9C8CA2DDE504}" sibTransId="{2ECBA3CB-CBF8-4C33-AC83-7084A97A72F6}"/>
    <dgm:cxn modelId="{2A339EA1-F242-42CF-B6F6-2F0505C91E8A}" type="presOf" srcId="{450D5E41-06E2-405D-84DF-7F06B520B821}" destId="{906030EA-E443-4923-97C1-92535C745669}" srcOrd="0" destOrd="0" presId="urn:microsoft.com/office/officeart/2005/8/layout/hierarchy3"/>
    <dgm:cxn modelId="{CD4BC7CE-7580-4F51-A3B0-253F6912268D}" srcId="{450D5E41-06E2-405D-84DF-7F06B520B821}" destId="{3B3A4C49-DDBA-44C1-A278-0618D633FEA3}" srcOrd="1" destOrd="0" parTransId="{884A1F6D-4ACC-4B1E-920D-2A9B147E1259}" sibTransId="{A4ED13C7-6440-4F49-9CF7-93B62AF59EC6}"/>
    <dgm:cxn modelId="{E7CA80EF-FF30-48B8-B6A6-3820B17FD19E}" type="presOf" srcId="{0FF632BB-7D38-4A91-B12F-9C8CA2DDE504}" destId="{0D6A6998-7E94-4993-B590-438C3C61B8A8}" srcOrd="0" destOrd="0" presId="urn:microsoft.com/office/officeart/2005/8/layout/hierarchy3"/>
    <dgm:cxn modelId="{5BF28126-4365-4EB0-BE6B-48B4F8F273CB}" type="presOf" srcId="{C5C83457-5FEC-4F78-BFBE-B0AC775D46D8}" destId="{DA25BB41-C32C-4AED-B6E7-F08BBC2F700D}" srcOrd="0" destOrd="0" presId="urn:microsoft.com/office/officeart/2005/8/layout/hierarchy3"/>
    <dgm:cxn modelId="{578A3AF4-C341-4DEA-9ED6-EE1D60C07A35}" type="presOf" srcId="{E2358CDF-7B72-4FE3-ACAB-94D30C516FED}" destId="{15CC29F8-A4A4-439B-AF2C-32C6A074D427}" srcOrd="0" destOrd="0" presId="urn:microsoft.com/office/officeart/2005/8/layout/hierarchy3"/>
    <dgm:cxn modelId="{69973AB3-36BA-4C1B-844A-D0FFB8EA6120}" type="presOf" srcId="{BBF541EB-93CD-41F7-83BD-6BA682742FBD}" destId="{0CC9EB56-74FF-4461-8A71-159109DF6882}" srcOrd="0" destOrd="0" presId="urn:microsoft.com/office/officeart/2005/8/layout/hierarchy3"/>
    <dgm:cxn modelId="{C46FF3DB-2321-4C09-BD41-F67B9B80AC06}" type="presParOf" srcId="{DA25BB41-C32C-4AED-B6E7-F08BBC2F700D}" destId="{7268890D-5074-4965-95BE-BC0A4EE5995F}" srcOrd="0" destOrd="0" presId="urn:microsoft.com/office/officeart/2005/8/layout/hierarchy3"/>
    <dgm:cxn modelId="{9388B773-4CC6-4683-9D48-9A00E0E3F649}" type="presParOf" srcId="{7268890D-5074-4965-95BE-BC0A4EE5995F}" destId="{C9B73414-6568-4D1A-9376-D6A7CA16F909}" srcOrd="0" destOrd="0" presId="urn:microsoft.com/office/officeart/2005/8/layout/hierarchy3"/>
    <dgm:cxn modelId="{8B58D878-131E-4414-AF75-CD1F4C8C3428}" type="presParOf" srcId="{C9B73414-6568-4D1A-9376-D6A7CA16F909}" destId="{906030EA-E443-4923-97C1-92535C745669}" srcOrd="0" destOrd="0" presId="urn:microsoft.com/office/officeart/2005/8/layout/hierarchy3"/>
    <dgm:cxn modelId="{F1DB937A-AB92-4D00-807E-F14375FD3AD4}" type="presParOf" srcId="{C9B73414-6568-4D1A-9376-D6A7CA16F909}" destId="{FBEE5A7C-1A99-4B96-924F-BF9F35A842BB}" srcOrd="1" destOrd="0" presId="urn:microsoft.com/office/officeart/2005/8/layout/hierarchy3"/>
    <dgm:cxn modelId="{AF0C2FF6-0609-4AA5-9674-FE83F0BFF8FA}" type="presParOf" srcId="{7268890D-5074-4965-95BE-BC0A4EE5995F}" destId="{F2DBD37F-2A4B-4DE7-B541-EEE2203E58F0}" srcOrd="1" destOrd="0" presId="urn:microsoft.com/office/officeart/2005/8/layout/hierarchy3"/>
    <dgm:cxn modelId="{5540BC61-F674-4BF1-BAB2-CD6EC9E84A66}" type="presParOf" srcId="{F2DBD37F-2A4B-4DE7-B541-EEE2203E58F0}" destId="{0D6A6998-7E94-4993-B590-438C3C61B8A8}" srcOrd="0" destOrd="0" presId="urn:microsoft.com/office/officeart/2005/8/layout/hierarchy3"/>
    <dgm:cxn modelId="{4610D8E6-FE72-48CC-B6BF-C2634D8ABC5B}" type="presParOf" srcId="{F2DBD37F-2A4B-4DE7-B541-EEE2203E58F0}" destId="{D53BEB7D-B7BD-4EEF-9978-110E283614E3}" srcOrd="1" destOrd="0" presId="urn:microsoft.com/office/officeart/2005/8/layout/hierarchy3"/>
    <dgm:cxn modelId="{2272029A-74B8-4D0B-B533-2D3FB733E09E}" type="presParOf" srcId="{F2DBD37F-2A4B-4DE7-B541-EEE2203E58F0}" destId="{B635F154-9D06-4609-8B1F-CD44518BA1A6}" srcOrd="2" destOrd="0" presId="urn:microsoft.com/office/officeart/2005/8/layout/hierarchy3"/>
    <dgm:cxn modelId="{D078193B-B439-4710-97BA-9313105417D2}" type="presParOf" srcId="{F2DBD37F-2A4B-4DE7-B541-EEE2203E58F0}" destId="{8A6D4550-F33B-456A-80E9-DE8406785278}" srcOrd="3" destOrd="0" presId="urn:microsoft.com/office/officeart/2005/8/layout/hierarchy3"/>
    <dgm:cxn modelId="{88143577-BE19-474A-B3F8-FBB50FB8E1AA}" type="presParOf" srcId="{F2DBD37F-2A4B-4DE7-B541-EEE2203E58F0}" destId="{0CC9EB56-74FF-4461-8A71-159109DF6882}" srcOrd="4" destOrd="0" presId="urn:microsoft.com/office/officeart/2005/8/layout/hierarchy3"/>
    <dgm:cxn modelId="{696C32B6-1651-48A9-B8B3-E9613B11FECB}" type="presParOf" srcId="{F2DBD37F-2A4B-4DE7-B541-EEE2203E58F0}" destId="{15CC29F8-A4A4-439B-AF2C-32C6A074D427}" srcOrd="5" destOrd="0" presId="urn:microsoft.com/office/officeart/2005/8/layout/hierarchy3"/>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78BA11B-9489-40C5-B280-770F54E38E83}" type="doc">
      <dgm:prSet loTypeId="urn:microsoft.com/office/officeart/2005/8/layout/hierarchy3" loCatId="hierarchy" qsTypeId="urn:microsoft.com/office/officeart/2005/8/quickstyle/simple1" qsCatId="simple" csTypeId="urn:microsoft.com/office/officeart/2005/8/colors/accent1_2" csCatId="accent1" phldr="1"/>
      <dgm:spPr/>
      <dgm:t>
        <a:bodyPr/>
        <a:lstStyle/>
        <a:p>
          <a:endParaRPr lang="en-US"/>
        </a:p>
      </dgm:t>
    </dgm:pt>
    <dgm:pt modelId="{B7304379-E195-42AC-9C18-19211A0488A9}">
      <dgm:prSet phldrT="[Text]" custT="1"/>
      <dgm:spPr/>
      <dgm:t>
        <a:bodyPr/>
        <a:lstStyle/>
        <a:p>
          <a:r>
            <a:rPr lang="en-US" sz="2400" dirty="0" smtClean="0">
              <a:solidFill>
                <a:schemeClr val="tx1"/>
              </a:solidFill>
            </a:rPr>
            <a:t>LIA Staff Capacity</a:t>
          </a:r>
          <a:endParaRPr lang="en-US" sz="2400" dirty="0">
            <a:solidFill>
              <a:schemeClr val="tx1"/>
            </a:solidFill>
          </a:endParaRPr>
        </a:p>
      </dgm:t>
    </dgm:pt>
    <dgm:pt modelId="{89FD2CDC-FEB7-4E0A-A236-E2ACC2988E97}" type="parTrans" cxnId="{441F21C9-6DE6-43B8-84A8-DCAAC5C05226}">
      <dgm:prSet/>
      <dgm:spPr/>
      <dgm:t>
        <a:bodyPr/>
        <a:lstStyle/>
        <a:p>
          <a:endParaRPr lang="en-US"/>
        </a:p>
      </dgm:t>
    </dgm:pt>
    <dgm:pt modelId="{336E45B2-9445-4542-B10D-B20640260F2F}" type="sibTrans" cxnId="{441F21C9-6DE6-43B8-84A8-DCAAC5C05226}">
      <dgm:prSet/>
      <dgm:spPr/>
      <dgm:t>
        <a:bodyPr/>
        <a:lstStyle/>
        <a:p>
          <a:endParaRPr lang="en-US"/>
        </a:p>
      </dgm:t>
    </dgm:pt>
    <dgm:pt modelId="{CDE9FC27-6395-4814-B51D-676A28FD6067}">
      <dgm:prSet phldrT="[Text]" custT="1"/>
      <dgm:spPr>
        <a:solidFill>
          <a:schemeClr val="accent2">
            <a:lumMod val="60000"/>
            <a:lumOff val="40000"/>
            <a:alpha val="90000"/>
          </a:schemeClr>
        </a:solidFill>
        <a:ln>
          <a:solidFill>
            <a:schemeClr val="bg1"/>
          </a:solidFill>
        </a:ln>
      </dgm:spPr>
      <dgm:t>
        <a:bodyPr/>
        <a:lstStyle/>
        <a:p>
          <a:r>
            <a:rPr lang="en-US" sz="2000" dirty="0" smtClean="0">
              <a:solidFill>
                <a:schemeClr val="bg1"/>
              </a:solidFill>
            </a:rPr>
            <a:t>AZ Health Zone Active Living policy trainings </a:t>
          </a:r>
          <a:endParaRPr lang="en-US" sz="2000" dirty="0">
            <a:solidFill>
              <a:schemeClr val="bg1"/>
            </a:solidFill>
          </a:endParaRPr>
        </a:p>
      </dgm:t>
    </dgm:pt>
    <dgm:pt modelId="{B2A59F19-BBB8-439C-9A83-B7778DC807C1}" type="parTrans" cxnId="{771A7810-9ED3-44AE-A648-D44715472412}">
      <dgm:prSet/>
      <dgm:spPr/>
      <dgm:t>
        <a:bodyPr/>
        <a:lstStyle/>
        <a:p>
          <a:endParaRPr lang="en-US"/>
        </a:p>
      </dgm:t>
    </dgm:pt>
    <dgm:pt modelId="{15508921-5104-49C1-B5AB-13E4C860FED2}" type="sibTrans" cxnId="{771A7810-9ED3-44AE-A648-D44715472412}">
      <dgm:prSet/>
      <dgm:spPr/>
      <dgm:t>
        <a:bodyPr/>
        <a:lstStyle/>
        <a:p>
          <a:endParaRPr lang="en-US"/>
        </a:p>
      </dgm:t>
    </dgm:pt>
    <dgm:pt modelId="{A8BFB1D7-BEAF-4E02-9256-9394FD5F02A4}">
      <dgm:prSet phldrT="[Text]" custT="1"/>
      <dgm:spPr>
        <a:solidFill>
          <a:schemeClr val="accent2">
            <a:lumMod val="75000"/>
            <a:alpha val="90000"/>
          </a:schemeClr>
        </a:solidFill>
        <a:ln>
          <a:solidFill>
            <a:schemeClr val="bg1"/>
          </a:solidFill>
        </a:ln>
      </dgm:spPr>
      <dgm:t>
        <a:bodyPr/>
        <a:lstStyle/>
        <a:p>
          <a:pPr algn="ctr"/>
          <a:r>
            <a:rPr lang="en-US" sz="2000" dirty="0" smtClean="0">
              <a:solidFill>
                <a:schemeClr val="bg1"/>
              </a:solidFill>
            </a:rPr>
            <a:t>Building knowledge of PA Resources</a:t>
          </a:r>
          <a:endParaRPr lang="en-US" sz="2000" dirty="0">
            <a:solidFill>
              <a:schemeClr val="bg1"/>
            </a:solidFill>
          </a:endParaRPr>
        </a:p>
      </dgm:t>
    </dgm:pt>
    <dgm:pt modelId="{6F3BE75D-DD5E-4024-B25C-16C1AB73A610}" type="parTrans" cxnId="{74DE65DC-CCD1-47CF-8EC9-088D65B16675}">
      <dgm:prSet/>
      <dgm:spPr/>
      <dgm:t>
        <a:bodyPr/>
        <a:lstStyle/>
        <a:p>
          <a:endParaRPr lang="en-US"/>
        </a:p>
      </dgm:t>
    </dgm:pt>
    <dgm:pt modelId="{F9A115CB-159A-4C2C-96D7-E832DA34F03C}" type="sibTrans" cxnId="{74DE65DC-CCD1-47CF-8EC9-088D65B16675}">
      <dgm:prSet/>
      <dgm:spPr/>
      <dgm:t>
        <a:bodyPr/>
        <a:lstStyle/>
        <a:p>
          <a:endParaRPr lang="en-US"/>
        </a:p>
      </dgm:t>
    </dgm:pt>
    <dgm:pt modelId="{487EBD61-C8CE-4007-8B1B-E27975717ECD}">
      <dgm:prSet phldrT="[Text]" custT="1"/>
      <dgm:spPr/>
      <dgm:t>
        <a:bodyPr/>
        <a:lstStyle/>
        <a:p>
          <a:r>
            <a:rPr lang="en-US" sz="2400" dirty="0" smtClean="0">
              <a:solidFill>
                <a:schemeClr val="tx1"/>
              </a:solidFill>
            </a:rPr>
            <a:t>Community Partner Capacity</a:t>
          </a:r>
          <a:endParaRPr lang="en-US" sz="2400" dirty="0">
            <a:solidFill>
              <a:schemeClr val="tx1"/>
            </a:solidFill>
          </a:endParaRPr>
        </a:p>
      </dgm:t>
    </dgm:pt>
    <dgm:pt modelId="{E96B0E32-CDF5-405F-9847-B5BE64FFB75D}" type="parTrans" cxnId="{8C34E7E3-6F6A-42F5-9C38-65FF94C37108}">
      <dgm:prSet/>
      <dgm:spPr/>
      <dgm:t>
        <a:bodyPr/>
        <a:lstStyle/>
        <a:p>
          <a:endParaRPr lang="en-US"/>
        </a:p>
      </dgm:t>
    </dgm:pt>
    <dgm:pt modelId="{E64C8FCC-9DFC-4004-AFCE-C1B2F81CAE91}" type="sibTrans" cxnId="{8C34E7E3-6F6A-42F5-9C38-65FF94C37108}">
      <dgm:prSet/>
      <dgm:spPr/>
      <dgm:t>
        <a:bodyPr/>
        <a:lstStyle/>
        <a:p>
          <a:endParaRPr lang="en-US"/>
        </a:p>
      </dgm:t>
    </dgm:pt>
    <dgm:pt modelId="{B84469D4-D24C-444F-BE4F-8E7CF54392C0}">
      <dgm:prSet phldrT="[Text]" custT="1"/>
      <dgm:spPr>
        <a:solidFill>
          <a:schemeClr val="accent2">
            <a:lumMod val="60000"/>
            <a:lumOff val="40000"/>
            <a:alpha val="90000"/>
          </a:schemeClr>
        </a:solidFill>
        <a:ln>
          <a:solidFill>
            <a:schemeClr val="bg1"/>
          </a:solidFill>
        </a:ln>
      </dgm:spPr>
      <dgm:t>
        <a:bodyPr/>
        <a:lstStyle/>
        <a:p>
          <a:r>
            <a:rPr lang="en-US" sz="2000" dirty="0" smtClean="0">
              <a:solidFill>
                <a:schemeClr val="bg1"/>
              </a:solidFill>
            </a:rPr>
            <a:t>Work with transportation providers to improve lower-income transit options</a:t>
          </a:r>
          <a:endParaRPr lang="en-US" sz="2000" dirty="0">
            <a:solidFill>
              <a:schemeClr val="bg1"/>
            </a:solidFill>
          </a:endParaRPr>
        </a:p>
      </dgm:t>
    </dgm:pt>
    <dgm:pt modelId="{8BABEF35-6E2D-4B3F-878E-A79CD3568E38}" type="parTrans" cxnId="{3BCEBA86-1DCF-4666-BADC-099F6E4A1D53}">
      <dgm:prSet/>
      <dgm:spPr/>
      <dgm:t>
        <a:bodyPr/>
        <a:lstStyle/>
        <a:p>
          <a:endParaRPr lang="en-US"/>
        </a:p>
      </dgm:t>
    </dgm:pt>
    <dgm:pt modelId="{BF1C3914-6139-44B6-B48A-B8A6663FD98E}" type="sibTrans" cxnId="{3BCEBA86-1DCF-4666-BADC-099F6E4A1D53}">
      <dgm:prSet/>
      <dgm:spPr/>
      <dgm:t>
        <a:bodyPr/>
        <a:lstStyle/>
        <a:p>
          <a:endParaRPr lang="en-US"/>
        </a:p>
      </dgm:t>
    </dgm:pt>
    <dgm:pt modelId="{AF36FC8A-71D1-4CAC-A48F-E2C93594A058}">
      <dgm:prSet phldrT="[Text]" custT="1"/>
      <dgm:spPr>
        <a:solidFill>
          <a:schemeClr val="accent2">
            <a:lumMod val="60000"/>
            <a:lumOff val="40000"/>
            <a:alpha val="90000"/>
          </a:schemeClr>
        </a:solidFill>
        <a:ln>
          <a:solidFill>
            <a:schemeClr val="bg1"/>
          </a:solidFill>
        </a:ln>
      </dgm:spPr>
      <dgm:t>
        <a:bodyPr/>
        <a:lstStyle/>
        <a:p>
          <a:r>
            <a:rPr lang="en-US" sz="2000" dirty="0" smtClean="0">
              <a:solidFill>
                <a:schemeClr val="bg1"/>
              </a:solidFill>
            </a:rPr>
            <a:t>Health equity work to amplify lower-income voices in planning &amp; action </a:t>
          </a:r>
          <a:endParaRPr lang="en-US" sz="2000" dirty="0">
            <a:solidFill>
              <a:schemeClr val="bg1"/>
            </a:solidFill>
          </a:endParaRPr>
        </a:p>
      </dgm:t>
    </dgm:pt>
    <dgm:pt modelId="{44445842-4E46-4252-816D-F169153A7C0F}" type="parTrans" cxnId="{44FC5912-8787-420B-8A4C-E30CE6FC1A84}">
      <dgm:prSet/>
      <dgm:spPr/>
      <dgm:t>
        <a:bodyPr/>
        <a:lstStyle/>
        <a:p>
          <a:endParaRPr lang="en-US"/>
        </a:p>
      </dgm:t>
    </dgm:pt>
    <dgm:pt modelId="{2F21C8C3-56AC-46FA-9E8F-238267989369}" type="sibTrans" cxnId="{44FC5912-8787-420B-8A4C-E30CE6FC1A84}">
      <dgm:prSet/>
      <dgm:spPr/>
      <dgm:t>
        <a:bodyPr/>
        <a:lstStyle/>
        <a:p>
          <a:endParaRPr lang="en-US"/>
        </a:p>
      </dgm:t>
    </dgm:pt>
    <dgm:pt modelId="{1110C5D1-F697-47AA-BA4F-28FD9BAF322D}">
      <dgm:prSet phldrT="[Text]" custT="1"/>
      <dgm:spPr>
        <a:solidFill>
          <a:schemeClr val="accent2">
            <a:lumMod val="75000"/>
            <a:alpha val="90000"/>
          </a:schemeClr>
        </a:solidFill>
        <a:ln>
          <a:solidFill>
            <a:schemeClr val="bg1"/>
          </a:solidFill>
        </a:ln>
      </dgm:spPr>
      <dgm:t>
        <a:bodyPr/>
        <a:lstStyle/>
        <a:p>
          <a:pPr algn="l"/>
          <a:r>
            <a:rPr lang="en-US" sz="1800" dirty="0" smtClean="0">
              <a:solidFill>
                <a:schemeClr val="bg1"/>
              </a:solidFill>
            </a:rPr>
            <a:t>Develop flyer/app </a:t>
          </a:r>
          <a:endParaRPr lang="en-US" sz="1800" dirty="0">
            <a:solidFill>
              <a:schemeClr val="bg1"/>
            </a:solidFill>
          </a:endParaRPr>
        </a:p>
      </dgm:t>
    </dgm:pt>
    <dgm:pt modelId="{4140B0B6-BDA5-44DC-ACAB-5E804F3DCF11}" type="parTrans" cxnId="{3CCDC6F4-9A94-4561-A2C4-91C1388B7501}">
      <dgm:prSet/>
      <dgm:spPr/>
      <dgm:t>
        <a:bodyPr/>
        <a:lstStyle/>
        <a:p>
          <a:endParaRPr lang="en-US"/>
        </a:p>
      </dgm:t>
    </dgm:pt>
    <dgm:pt modelId="{39C605D2-3E40-4E1D-A36C-019A1EFD6424}" type="sibTrans" cxnId="{3CCDC6F4-9A94-4561-A2C4-91C1388B7501}">
      <dgm:prSet/>
      <dgm:spPr/>
      <dgm:t>
        <a:bodyPr/>
        <a:lstStyle/>
        <a:p>
          <a:endParaRPr lang="en-US"/>
        </a:p>
      </dgm:t>
    </dgm:pt>
    <dgm:pt modelId="{25458174-1417-404B-A103-719F56F3271A}">
      <dgm:prSet phldrT="[Text]" custT="1"/>
      <dgm:spPr>
        <a:solidFill>
          <a:schemeClr val="accent2">
            <a:lumMod val="75000"/>
            <a:alpha val="90000"/>
          </a:schemeClr>
        </a:solidFill>
        <a:ln>
          <a:solidFill>
            <a:schemeClr val="bg1"/>
          </a:solidFill>
        </a:ln>
      </dgm:spPr>
      <dgm:t>
        <a:bodyPr/>
        <a:lstStyle/>
        <a:p>
          <a:pPr algn="l"/>
          <a:r>
            <a:rPr lang="en-US" sz="1800" dirty="0" smtClean="0">
              <a:solidFill>
                <a:schemeClr val="bg1"/>
              </a:solidFill>
            </a:rPr>
            <a:t>PARA Assessment </a:t>
          </a:r>
          <a:endParaRPr lang="en-US" sz="1800" dirty="0">
            <a:solidFill>
              <a:schemeClr val="bg1"/>
            </a:solidFill>
          </a:endParaRPr>
        </a:p>
      </dgm:t>
    </dgm:pt>
    <dgm:pt modelId="{E0BA625D-CA06-4CFA-8745-BF2164C14391}" type="parTrans" cxnId="{73C4B1B3-CDF2-4492-ACDB-1B518EE6E174}">
      <dgm:prSet/>
      <dgm:spPr/>
      <dgm:t>
        <a:bodyPr/>
        <a:lstStyle/>
        <a:p>
          <a:endParaRPr lang="en-US"/>
        </a:p>
      </dgm:t>
    </dgm:pt>
    <dgm:pt modelId="{7C102C52-F22E-4065-B951-74DE2E51E640}" type="sibTrans" cxnId="{73C4B1B3-CDF2-4492-ACDB-1B518EE6E174}">
      <dgm:prSet/>
      <dgm:spPr/>
      <dgm:t>
        <a:bodyPr/>
        <a:lstStyle/>
        <a:p>
          <a:endParaRPr lang="en-US"/>
        </a:p>
      </dgm:t>
    </dgm:pt>
    <dgm:pt modelId="{68FD4748-FEA7-4473-8A88-DFF0D02DF6B2}">
      <dgm:prSet phldrT="[Text]" custT="1"/>
      <dgm:spPr>
        <a:solidFill>
          <a:schemeClr val="accent2">
            <a:lumMod val="60000"/>
            <a:lumOff val="40000"/>
            <a:alpha val="90000"/>
          </a:schemeClr>
        </a:solidFill>
        <a:ln>
          <a:solidFill>
            <a:schemeClr val="bg1"/>
          </a:solidFill>
        </a:ln>
      </dgm:spPr>
      <dgm:t>
        <a:bodyPr/>
        <a:lstStyle/>
        <a:p>
          <a:r>
            <a:rPr lang="en-US" sz="2000" dirty="0" smtClean="0">
              <a:solidFill>
                <a:schemeClr val="bg1"/>
              </a:solidFill>
            </a:rPr>
            <a:t>Participation with sites / community groups</a:t>
          </a:r>
          <a:endParaRPr lang="en-US" sz="2000" dirty="0">
            <a:solidFill>
              <a:schemeClr val="bg1"/>
            </a:solidFill>
          </a:endParaRPr>
        </a:p>
      </dgm:t>
    </dgm:pt>
    <dgm:pt modelId="{8371E48D-A94F-4091-AE1F-C10277925475}" type="parTrans" cxnId="{40196099-5B09-4891-919C-BBDDB278C7DF}">
      <dgm:prSet/>
      <dgm:spPr/>
      <dgm:t>
        <a:bodyPr/>
        <a:lstStyle/>
        <a:p>
          <a:endParaRPr lang="en-US"/>
        </a:p>
      </dgm:t>
    </dgm:pt>
    <dgm:pt modelId="{FDED9F3E-DD01-4AB8-B576-7C1E996F5F41}" type="sibTrans" cxnId="{40196099-5B09-4891-919C-BBDDB278C7DF}">
      <dgm:prSet/>
      <dgm:spPr/>
      <dgm:t>
        <a:bodyPr/>
        <a:lstStyle/>
        <a:p>
          <a:endParaRPr lang="en-US"/>
        </a:p>
      </dgm:t>
    </dgm:pt>
    <dgm:pt modelId="{7F05E543-1670-45AF-A0C1-27AD352D9F42}" type="pres">
      <dgm:prSet presAssocID="{078BA11B-9489-40C5-B280-770F54E38E83}" presName="diagram" presStyleCnt="0">
        <dgm:presLayoutVars>
          <dgm:chPref val="1"/>
          <dgm:dir/>
          <dgm:animOne val="branch"/>
          <dgm:animLvl val="lvl"/>
          <dgm:resizeHandles/>
        </dgm:presLayoutVars>
      </dgm:prSet>
      <dgm:spPr/>
      <dgm:t>
        <a:bodyPr/>
        <a:lstStyle/>
        <a:p>
          <a:endParaRPr lang="en-US"/>
        </a:p>
      </dgm:t>
    </dgm:pt>
    <dgm:pt modelId="{B2E367D9-3782-4431-9F48-D8BD4DEF502A}" type="pres">
      <dgm:prSet presAssocID="{B7304379-E195-42AC-9C18-19211A0488A9}" presName="root" presStyleCnt="0"/>
      <dgm:spPr/>
    </dgm:pt>
    <dgm:pt modelId="{C46C668D-3DC3-481E-B1D5-7D914029D082}" type="pres">
      <dgm:prSet presAssocID="{B7304379-E195-42AC-9C18-19211A0488A9}" presName="rootComposite" presStyleCnt="0"/>
      <dgm:spPr/>
    </dgm:pt>
    <dgm:pt modelId="{13EE3CD3-26DB-4CC8-8510-6EB566E648B1}" type="pres">
      <dgm:prSet presAssocID="{B7304379-E195-42AC-9C18-19211A0488A9}" presName="rootText" presStyleLbl="node1" presStyleIdx="0" presStyleCnt="2" custScaleX="139686" custScaleY="86170"/>
      <dgm:spPr/>
      <dgm:t>
        <a:bodyPr/>
        <a:lstStyle/>
        <a:p>
          <a:endParaRPr lang="en-US"/>
        </a:p>
      </dgm:t>
    </dgm:pt>
    <dgm:pt modelId="{C8D91A48-09E5-458A-B1DD-6F360ECE9093}" type="pres">
      <dgm:prSet presAssocID="{B7304379-E195-42AC-9C18-19211A0488A9}" presName="rootConnector" presStyleLbl="node1" presStyleIdx="0" presStyleCnt="2"/>
      <dgm:spPr/>
      <dgm:t>
        <a:bodyPr/>
        <a:lstStyle/>
        <a:p>
          <a:endParaRPr lang="en-US"/>
        </a:p>
      </dgm:t>
    </dgm:pt>
    <dgm:pt modelId="{57C42E6F-E4B6-490E-A3EC-89908D29F609}" type="pres">
      <dgm:prSet presAssocID="{B7304379-E195-42AC-9C18-19211A0488A9}" presName="childShape" presStyleCnt="0"/>
      <dgm:spPr/>
    </dgm:pt>
    <dgm:pt modelId="{C39229D5-4F0B-425A-AEDC-A7B6F7CFF72E}" type="pres">
      <dgm:prSet presAssocID="{B2A59F19-BBB8-439C-9A83-B7778DC807C1}" presName="Name13" presStyleLbl="parChTrans1D2" presStyleIdx="0" presStyleCnt="5"/>
      <dgm:spPr/>
      <dgm:t>
        <a:bodyPr/>
        <a:lstStyle/>
        <a:p>
          <a:endParaRPr lang="en-US"/>
        </a:p>
      </dgm:t>
    </dgm:pt>
    <dgm:pt modelId="{BD7F52B5-A766-426F-8FA9-099CEAF2DB2A}" type="pres">
      <dgm:prSet presAssocID="{CDE9FC27-6395-4814-B51D-676A28FD6067}" presName="childText" presStyleLbl="bgAcc1" presStyleIdx="0" presStyleCnt="5" custScaleX="160639">
        <dgm:presLayoutVars>
          <dgm:bulletEnabled val="1"/>
        </dgm:presLayoutVars>
      </dgm:prSet>
      <dgm:spPr/>
      <dgm:t>
        <a:bodyPr/>
        <a:lstStyle/>
        <a:p>
          <a:endParaRPr lang="en-US"/>
        </a:p>
      </dgm:t>
    </dgm:pt>
    <dgm:pt modelId="{FB0148E0-3791-4464-ABE8-2E550C2AB577}" type="pres">
      <dgm:prSet presAssocID="{6F3BE75D-DD5E-4024-B25C-16C1AB73A610}" presName="Name13" presStyleLbl="parChTrans1D2" presStyleIdx="1" presStyleCnt="5"/>
      <dgm:spPr/>
      <dgm:t>
        <a:bodyPr/>
        <a:lstStyle/>
        <a:p>
          <a:endParaRPr lang="en-US"/>
        </a:p>
      </dgm:t>
    </dgm:pt>
    <dgm:pt modelId="{3C753FA0-BB69-4551-A14F-788C15140890}" type="pres">
      <dgm:prSet presAssocID="{A8BFB1D7-BEAF-4E02-9256-9394FD5F02A4}" presName="childText" presStyleLbl="bgAcc1" presStyleIdx="1" presStyleCnt="5" custScaleX="160639" custScaleY="201148">
        <dgm:presLayoutVars>
          <dgm:bulletEnabled val="1"/>
        </dgm:presLayoutVars>
      </dgm:prSet>
      <dgm:spPr/>
      <dgm:t>
        <a:bodyPr/>
        <a:lstStyle/>
        <a:p>
          <a:endParaRPr lang="en-US"/>
        </a:p>
      </dgm:t>
    </dgm:pt>
    <dgm:pt modelId="{0B688C1D-CDD8-4517-8AC5-19EF14A708B3}" type="pres">
      <dgm:prSet presAssocID="{487EBD61-C8CE-4007-8B1B-E27975717ECD}" presName="root" presStyleCnt="0"/>
      <dgm:spPr/>
    </dgm:pt>
    <dgm:pt modelId="{F6231DC1-7924-4B8B-A3E4-C92C98E23BCF}" type="pres">
      <dgm:prSet presAssocID="{487EBD61-C8CE-4007-8B1B-E27975717ECD}" presName="rootComposite" presStyleCnt="0"/>
      <dgm:spPr/>
    </dgm:pt>
    <dgm:pt modelId="{EB66C4D8-31CC-4340-AB1E-67EAC71ED9BB}" type="pres">
      <dgm:prSet presAssocID="{487EBD61-C8CE-4007-8B1B-E27975717ECD}" presName="rootText" presStyleLbl="node1" presStyleIdx="1" presStyleCnt="2" custScaleX="139686" custScaleY="82755"/>
      <dgm:spPr/>
      <dgm:t>
        <a:bodyPr/>
        <a:lstStyle/>
        <a:p>
          <a:endParaRPr lang="en-US"/>
        </a:p>
      </dgm:t>
    </dgm:pt>
    <dgm:pt modelId="{CD5EAF6A-9CF9-4D5D-AB71-AF90ED8A3C30}" type="pres">
      <dgm:prSet presAssocID="{487EBD61-C8CE-4007-8B1B-E27975717ECD}" presName="rootConnector" presStyleLbl="node1" presStyleIdx="1" presStyleCnt="2"/>
      <dgm:spPr/>
      <dgm:t>
        <a:bodyPr/>
        <a:lstStyle/>
        <a:p>
          <a:endParaRPr lang="en-US"/>
        </a:p>
      </dgm:t>
    </dgm:pt>
    <dgm:pt modelId="{CD49B59D-8A75-4C5B-A54E-E2350DFD973E}" type="pres">
      <dgm:prSet presAssocID="{487EBD61-C8CE-4007-8B1B-E27975717ECD}" presName="childShape" presStyleCnt="0"/>
      <dgm:spPr/>
    </dgm:pt>
    <dgm:pt modelId="{F19AB7FD-B7A3-441F-9154-99D4034B77C6}" type="pres">
      <dgm:prSet presAssocID="{8BABEF35-6E2D-4B3F-878E-A79CD3568E38}" presName="Name13" presStyleLbl="parChTrans1D2" presStyleIdx="2" presStyleCnt="5"/>
      <dgm:spPr/>
      <dgm:t>
        <a:bodyPr/>
        <a:lstStyle/>
        <a:p>
          <a:endParaRPr lang="en-US"/>
        </a:p>
      </dgm:t>
    </dgm:pt>
    <dgm:pt modelId="{5FA6CF46-760B-4EA7-A11C-C89A07DA5886}" type="pres">
      <dgm:prSet presAssocID="{B84469D4-D24C-444F-BE4F-8E7CF54392C0}" presName="childText" presStyleLbl="bgAcc1" presStyleIdx="2" presStyleCnt="5" custScaleX="339505" custScaleY="79407">
        <dgm:presLayoutVars>
          <dgm:bulletEnabled val="1"/>
        </dgm:presLayoutVars>
      </dgm:prSet>
      <dgm:spPr/>
      <dgm:t>
        <a:bodyPr/>
        <a:lstStyle/>
        <a:p>
          <a:endParaRPr lang="en-US"/>
        </a:p>
      </dgm:t>
    </dgm:pt>
    <dgm:pt modelId="{5B19C17B-1AC7-4E6B-93DE-174AAFF1F29A}" type="pres">
      <dgm:prSet presAssocID="{44445842-4E46-4252-816D-F169153A7C0F}" presName="Name13" presStyleLbl="parChTrans1D2" presStyleIdx="3" presStyleCnt="5"/>
      <dgm:spPr/>
      <dgm:t>
        <a:bodyPr/>
        <a:lstStyle/>
        <a:p>
          <a:endParaRPr lang="en-US"/>
        </a:p>
      </dgm:t>
    </dgm:pt>
    <dgm:pt modelId="{772329A8-6F65-42A0-B12D-F0BF86A0D5DD}" type="pres">
      <dgm:prSet presAssocID="{AF36FC8A-71D1-4CAC-A48F-E2C93594A058}" presName="childText" presStyleLbl="bgAcc1" presStyleIdx="3" presStyleCnt="5" custScaleX="332691" custScaleY="93557">
        <dgm:presLayoutVars>
          <dgm:bulletEnabled val="1"/>
        </dgm:presLayoutVars>
      </dgm:prSet>
      <dgm:spPr/>
      <dgm:t>
        <a:bodyPr/>
        <a:lstStyle/>
        <a:p>
          <a:endParaRPr lang="en-US"/>
        </a:p>
      </dgm:t>
    </dgm:pt>
    <dgm:pt modelId="{131B4661-4BD6-4E3D-90AB-1DB07172F0DD}" type="pres">
      <dgm:prSet presAssocID="{8371E48D-A94F-4091-AE1F-C10277925475}" presName="Name13" presStyleLbl="parChTrans1D2" presStyleIdx="4" presStyleCnt="5"/>
      <dgm:spPr/>
      <dgm:t>
        <a:bodyPr/>
        <a:lstStyle/>
        <a:p>
          <a:endParaRPr lang="en-US"/>
        </a:p>
      </dgm:t>
    </dgm:pt>
    <dgm:pt modelId="{2DB419AA-0CCC-4679-B0BB-FB57D2996647}" type="pres">
      <dgm:prSet presAssocID="{68FD4748-FEA7-4473-8A88-DFF0D02DF6B2}" presName="childText" presStyleLbl="bgAcc1" presStyleIdx="4" presStyleCnt="5" custScaleX="365169" custScaleY="66675">
        <dgm:presLayoutVars>
          <dgm:bulletEnabled val="1"/>
        </dgm:presLayoutVars>
      </dgm:prSet>
      <dgm:spPr/>
      <dgm:t>
        <a:bodyPr/>
        <a:lstStyle/>
        <a:p>
          <a:endParaRPr lang="en-US"/>
        </a:p>
      </dgm:t>
    </dgm:pt>
  </dgm:ptLst>
  <dgm:cxnLst>
    <dgm:cxn modelId="{451E5F3B-C34A-47BC-BC4A-E0390BE70912}" type="presOf" srcId="{B7304379-E195-42AC-9C18-19211A0488A9}" destId="{13EE3CD3-26DB-4CC8-8510-6EB566E648B1}" srcOrd="0" destOrd="0" presId="urn:microsoft.com/office/officeart/2005/8/layout/hierarchy3"/>
    <dgm:cxn modelId="{4FD84147-B9DC-49D6-8F9A-086D5697C549}" type="presOf" srcId="{6F3BE75D-DD5E-4024-B25C-16C1AB73A610}" destId="{FB0148E0-3791-4464-ABE8-2E550C2AB577}" srcOrd="0" destOrd="0" presId="urn:microsoft.com/office/officeart/2005/8/layout/hierarchy3"/>
    <dgm:cxn modelId="{3CCDC6F4-9A94-4561-A2C4-91C1388B7501}" srcId="{A8BFB1D7-BEAF-4E02-9256-9394FD5F02A4}" destId="{1110C5D1-F697-47AA-BA4F-28FD9BAF322D}" srcOrd="0" destOrd="0" parTransId="{4140B0B6-BDA5-44DC-ACAB-5E804F3DCF11}" sibTransId="{39C605D2-3E40-4E1D-A36C-019A1EFD6424}"/>
    <dgm:cxn modelId="{5C4EFC01-38A5-476B-8E98-0C53175D3E6B}" type="presOf" srcId="{078BA11B-9489-40C5-B280-770F54E38E83}" destId="{7F05E543-1670-45AF-A0C1-27AD352D9F42}" srcOrd="0" destOrd="0" presId="urn:microsoft.com/office/officeart/2005/8/layout/hierarchy3"/>
    <dgm:cxn modelId="{784F2ED1-BA09-48EF-8BDD-68462E2EBF5B}" type="presOf" srcId="{AF36FC8A-71D1-4CAC-A48F-E2C93594A058}" destId="{772329A8-6F65-42A0-B12D-F0BF86A0D5DD}" srcOrd="0" destOrd="0" presId="urn:microsoft.com/office/officeart/2005/8/layout/hierarchy3"/>
    <dgm:cxn modelId="{771A7810-9ED3-44AE-A648-D44715472412}" srcId="{B7304379-E195-42AC-9C18-19211A0488A9}" destId="{CDE9FC27-6395-4814-B51D-676A28FD6067}" srcOrd="0" destOrd="0" parTransId="{B2A59F19-BBB8-439C-9A83-B7778DC807C1}" sibTransId="{15508921-5104-49C1-B5AB-13E4C860FED2}"/>
    <dgm:cxn modelId="{5C2DF34E-544F-43AA-B3A8-6CA3A8A9B470}" type="presOf" srcId="{44445842-4E46-4252-816D-F169153A7C0F}" destId="{5B19C17B-1AC7-4E6B-93DE-174AAFF1F29A}" srcOrd="0" destOrd="0" presId="urn:microsoft.com/office/officeart/2005/8/layout/hierarchy3"/>
    <dgm:cxn modelId="{C5CFACF8-1B42-4963-8C24-D1F01CAFC102}" type="presOf" srcId="{B84469D4-D24C-444F-BE4F-8E7CF54392C0}" destId="{5FA6CF46-760B-4EA7-A11C-C89A07DA5886}" srcOrd="0" destOrd="0" presId="urn:microsoft.com/office/officeart/2005/8/layout/hierarchy3"/>
    <dgm:cxn modelId="{44FC5912-8787-420B-8A4C-E30CE6FC1A84}" srcId="{487EBD61-C8CE-4007-8B1B-E27975717ECD}" destId="{AF36FC8A-71D1-4CAC-A48F-E2C93594A058}" srcOrd="1" destOrd="0" parTransId="{44445842-4E46-4252-816D-F169153A7C0F}" sibTransId="{2F21C8C3-56AC-46FA-9E8F-238267989369}"/>
    <dgm:cxn modelId="{99F38D34-AB0E-48EA-A1A9-5950643FD2DF}" type="presOf" srcId="{CDE9FC27-6395-4814-B51D-676A28FD6067}" destId="{BD7F52B5-A766-426F-8FA9-099CEAF2DB2A}" srcOrd="0" destOrd="0" presId="urn:microsoft.com/office/officeart/2005/8/layout/hierarchy3"/>
    <dgm:cxn modelId="{74DE65DC-CCD1-47CF-8EC9-088D65B16675}" srcId="{B7304379-E195-42AC-9C18-19211A0488A9}" destId="{A8BFB1D7-BEAF-4E02-9256-9394FD5F02A4}" srcOrd="1" destOrd="0" parTransId="{6F3BE75D-DD5E-4024-B25C-16C1AB73A610}" sibTransId="{F9A115CB-159A-4C2C-96D7-E832DA34F03C}"/>
    <dgm:cxn modelId="{3BCEBA86-1DCF-4666-BADC-099F6E4A1D53}" srcId="{487EBD61-C8CE-4007-8B1B-E27975717ECD}" destId="{B84469D4-D24C-444F-BE4F-8E7CF54392C0}" srcOrd="0" destOrd="0" parTransId="{8BABEF35-6E2D-4B3F-878E-A79CD3568E38}" sibTransId="{BF1C3914-6139-44B6-B48A-B8A6663FD98E}"/>
    <dgm:cxn modelId="{70B43C48-FC4D-43CE-8413-B7BB4355F64C}" type="presOf" srcId="{8BABEF35-6E2D-4B3F-878E-A79CD3568E38}" destId="{F19AB7FD-B7A3-441F-9154-99D4034B77C6}" srcOrd="0" destOrd="0" presId="urn:microsoft.com/office/officeart/2005/8/layout/hierarchy3"/>
    <dgm:cxn modelId="{B4192E6A-0B8D-4DAD-A431-DACEFECE9BEE}" type="presOf" srcId="{1110C5D1-F697-47AA-BA4F-28FD9BAF322D}" destId="{3C753FA0-BB69-4551-A14F-788C15140890}" srcOrd="0" destOrd="1" presId="urn:microsoft.com/office/officeart/2005/8/layout/hierarchy3"/>
    <dgm:cxn modelId="{2162D86F-5655-456A-9578-38D1C52497C1}" type="presOf" srcId="{487EBD61-C8CE-4007-8B1B-E27975717ECD}" destId="{EB66C4D8-31CC-4340-AB1E-67EAC71ED9BB}" srcOrd="0" destOrd="0" presId="urn:microsoft.com/office/officeart/2005/8/layout/hierarchy3"/>
    <dgm:cxn modelId="{240092BD-F753-4950-85A0-331DA7FD911C}" type="presOf" srcId="{68FD4748-FEA7-4473-8A88-DFF0D02DF6B2}" destId="{2DB419AA-0CCC-4679-B0BB-FB57D2996647}" srcOrd="0" destOrd="0" presId="urn:microsoft.com/office/officeart/2005/8/layout/hierarchy3"/>
    <dgm:cxn modelId="{85F61DD3-C616-489A-AE3B-915F424E64B5}" type="presOf" srcId="{A8BFB1D7-BEAF-4E02-9256-9394FD5F02A4}" destId="{3C753FA0-BB69-4551-A14F-788C15140890}" srcOrd="0" destOrd="0" presId="urn:microsoft.com/office/officeart/2005/8/layout/hierarchy3"/>
    <dgm:cxn modelId="{EA231368-5D97-47FA-8894-28B7A31BAAA3}" type="presOf" srcId="{8371E48D-A94F-4091-AE1F-C10277925475}" destId="{131B4661-4BD6-4E3D-90AB-1DB07172F0DD}" srcOrd="0" destOrd="0" presId="urn:microsoft.com/office/officeart/2005/8/layout/hierarchy3"/>
    <dgm:cxn modelId="{40196099-5B09-4891-919C-BBDDB278C7DF}" srcId="{487EBD61-C8CE-4007-8B1B-E27975717ECD}" destId="{68FD4748-FEA7-4473-8A88-DFF0D02DF6B2}" srcOrd="2" destOrd="0" parTransId="{8371E48D-A94F-4091-AE1F-C10277925475}" sibTransId="{FDED9F3E-DD01-4AB8-B576-7C1E996F5F41}"/>
    <dgm:cxn modelId="{8C34E7E3-6F6A-42F5-9C38-65FF94C37108}" srcId="{078BA11B-9489-40C5-B280-770F54E38E83}" destId="{487EBD61-C8CE-4007-8B1B-E27975717ECD}" srcOrd="1" destOrd="0" parTransId="{E96B0E32-CDF5-405F-9847-B5BE64FFB75D}" sibTransId="{E64C8FCC-9DFC-4004-AFCE-C1B2F81CAE91}"/>
    <dgm:cxn modelId="{F9EAE3CD-482F-48CA-BC3B-8E62C1F00AF1}" type="presOf" srcId="{487EBD61-C8CE-4007-8B1B-E27975717ECD}" destId="{CD5EAF6A-9CF9-4D5D-AB71-AF90ED8A3C30}" srcOrd="1" destOrd="0" presId="urn:microsoft.com/office/officeart/2005/8/layout/hierarchy3"/>
    <dgm:cxn modelId="{441F21C9-6DE6-43B8-84A8-DCAAC5C05226}" srcId="{078BA11B-9489-40C5-B280-770F54E38E83}" destId="{B7304379-E195-42AC-9C18-19211A0488A9}" srcOrd="0" destOrd="0" parTransId="{89FD2CDC-FEB7-4E0A-A236-E2ACC2988E97}" sibTransId="{336E45B2-9445-4542-B10D-B20640260F2F}"/>
    <dgm:cxn modelId="{CC2B20D3-3517-40FE-BC06-33640FA9780D}" type="presOf" srcId="{B2A59F19-BBB8-439C-9A83-B7778DC807C1}" destId="{C39229D5-4F0B-425A-AEDC-A7B6F7CFF72E}" srcOrd="0" destOrd="0" presId="urn:microsoft.com/office/officeart/2005/8/layout/hierarchy3"/>
    <dgm:cxn modelId="{3B9BBB87-3B4F-4313-BCAC-2C5C142F57FC}" type="presOf" srcId="{B7304379-E195-42AC-9C18-19211A0488A9}" destId="{C8D91A48-09E5-458A-B1DD-6F360ECE9093}" srcOrd="1" destOrd="0" presId="urn:microsoft.com/office/officeart/2005/8/layout/hierarchy3"/>
    <dgm:cxn modelId="{D517C881-C890-4846-8785-2AFFC1DB47DC}" type="presOf" srcId="{25458174-1417-404B-A103-719F56F3271A}" destId="{3C753FA0-BB69-4551-A14F-788C15140890}" srcOrd="0" destOrd="2" presId="urn:microsoft.com/office/officeart/2005/8/layout/hierarchy3"/>
    <dgm:cxn modelId="{73C4B1B3-CDF2-4492-ACDB-1B518EE6E174}" srcId="{A8BFB1D7-BEAF-4E02-9256-9394FD5F02A4}" destId="{25458174-1417-404B-A103-719F56F3271A}" srcOrd="1" destOrd="0" parTransId="{E0BA625D-CA06-4CFA-8745-BF2164C14391}" sibTransId="{7C102C52-F22E-4065-B951-74DE2E51E640}"/>
    <dgm:cxn modelId="{5199EA52-E347-4A3E-933E-F5935B71C93A}" type="presParOf" srcId="{7F05E543-1670-45AF-A0C1-27AD352D9F42}" destId="{B2E367D9-3782-4431-9F48-D8BD4DEF502A}" srcOrd="0" destOrd="0" presId="urn:microsoft.com/office/officeart/2005/8/layout/hierarchy3"/>
    <dgm:cxn modelId="{2A4B6318-9B89-4321-A87F-78C406A50FF5}" type="presParOf" srcId="{B2E367D9-3782-4431-9F48-D8BD4DEF502A}" destId="{C46C668D-3DC3-481E-B1D5-7D914029D082}" srcOrd="0" destOrd="0" presId="urn:microsoft.com/office/officeart/2005/8/layout/hierarchy3"/>
    <dgm:cxn modelId="{788C20FD-2909-4B9C-B3F1-411DC91AB83F}" type="presParOf" srcId="{C46C668D-3DC3-481E-B1D5-7D914029D082}" destId="{13EE3CD3-26DB-4CC8-8510-6EB566E648B1}" srcOrd="0" destOrd="0" presId="urn:microsoft.com/office/officeart/2005/8/layout/hierarchy3"/>
    <dgm:cxn modelId="{978F4541-FAE0-4AD6-958F-7A255FFFCC1C}" type="presParOf" srcId="{C46C668D-3DC3-481E-B1D5-7D914029D082}" destId="{C8D91A48-09E5-458A-B1DD-6F360ECE9093}" srcOrd="1" destOrd="0" presId="urn:microsoft.com/office/officeart/2005/8/layout/hierarchy3"/>
    <dgm:cxn modelId="{C1B15A97-EE5C-4F4F-B7BD-55CF0D4B04D5}" type="presParOf" srcId="{B2E367D9-3782-4431-9F48-D8BD4DEF502A}" destId="{57C42E6F-E4B6-490E-A3EC-89908D29F609}" srcOrd="1" destOrd="0" presId="urn:microsoft.com/office/officeart/2005/8/layout/hierarchy3"/>
    <dgm:cxn modelId="{B3D627A9-2410-434A-B076-06485C8DBCB2}" type="presParOf" srcId="{57C42E6F-E4B6-490E-A3EC-89908D29F609}" destId="{C39229D5-4F0B-425A-AEDC-A7B6F7CFF72E}" srcOrd="0" destOrd="0" presId="urn:microsoft.com/office/officeart/2005/8/layout/hierarchy3"/>
    <dgm:cxn modelId="{B6FBA12F-223A-46EB-B8DD-A90CD14AA0F6}" type="presParOf" srcId="{57C42E6F-E4B6-490E-A3EC-89908D29F609}" destId="{BD7F52B5-A766-426F-8FA9-099CEAF2DB2A}" srcOrd="1" destOrd="0" presId="urn:microsoft.com/office/officeart/2005/8/layout/hierarchy3"/>
    <dgm:cxn modelId="{C0E03F7F-D776-42BA-9C41-5EFA4204C1FD}" type="presParOf" srcId="{57C42E6F-E4B6-490E-A3EC-89908D29F609}" destId="{FB0148E0-3791-4464-ABE8-2E550C2AB577}" srcOrd="2" destOrd="0" presId="urn:microsoft.com/office/officeart/2005/8/layout/hierarchy3"/>
    <dgm:cxn modelId="{B6FD34E9-5588-40CD-9457-AD10102A38AD}" type="presParOf" srcId="{57C42E6F-E4B6-490E-A3EC-89908D29F609}" destId="{3C753FA0-BB69-4551-A14F-788C15140890}" srcOrd="3" destOrd="0" presId="urn:microsoft.com/office/officeart/2005/8/layout/hierarchy3"/>
    <dgm:cxn modelId="{EBC7AE0C-A40C-4401-A164-CC2B800E6F4D}" type="presParOf" srcId="{7F05E543-1670-45AF-A0C1-27AD352D9F42}" destId="{0B688C1D-CDD8-4517-8AC5-19EF14A708B3}" srcOrd="1" destOrd="0" presId="urn:microsoft.com/office/officeart/2005/8/layout/hierarchy3"/>
    <dgm:cxn modelId="{401B33AB-33B5-4196-B617-E850EDAAB0EE}" type="presParOf" srcId="{0B688C1D-CDD8-4517-8AC5-19EF14A708B3}" destId="{F6231DC1-7924-4B8B-A3E4-C92C98E23BCF}" srcOrd="0" destOrd="0" presId="urn:microsoft.com/office/officeart/2005/8/layout/hierarchy3"/>
    <dgm:cxn modelId="{6EB56DB8-62D4-4984-BFCF-2CA7F6017FA3}" type="presParOf" srcId="{F6231DC1-7924-4B8B-A3E4-C92C98E23BCF}" destId="{EB66C4D8-31CC-4340-AB1E-67EAC71ED9BB}" srcOrd="0" destOrd="0" presId="urn:microsoft.com/office/officeart/2005/8/layout/hierarchy3"/>
    <dgm:cxn modelId="{C275BB0D-E0A7-4D84-849A-6C18B54B130D}" type="presParOf" srcId="{F6231DC1-7924-4B8B-A3E4-C92C98E23BCF}" destId="{CD5EAF6A-9CF9-4D5D-AB71-AF90ED8A3C30}" srcOrd="1" destOrd="0" presId="urn:microsoft.com/office/officeart/2005/8/layout/hierarchy3"/>
    <dgm:cxn modelId="{037259D1-2E55-4907-9E45-EE8BC4E2B287}" type="presParOf" srcId="{0B688C1D-CDD8-4517-8AC5-19EF14A708B3}" destId="{CD49B59D-8A75-4C5B-A54E-E2350DFD973E}" srcOrd="1" destOrd="0" presId="urn:microsoft.com/office/officeart/2005/8/layout/hierarchy3"/>
    <dgm:cxn modelId="{46AC0140-402A-4641-BE95-ACF8F016CC33}" type="presParOf" srcId="{CD49B59D-8A75-4C5B-A54E-E2350DFD973E}" destId="{F19AB7FD-B7A3-441F-9154-99D4034B77C6}" srcOrd="0" destOrd="0" presId="urn:microsoft.com/office/officeart/2005/8/layout/hierarchy3"/>
    <dgm:cxn modelId="{44163122-CDD9-4885-807C-6CB92757AD30}" type="presParOf" srcId="{CD49B59D-8A75-4C5B-A54E-E2350DFD973E}" destId="{5FA6CF46-760B-4EA7-A11C-C89A07DA5886}" srcOrd="1" destOrd="0" presId="urn:microsoft.com/office/officeart/2005/8/layout/hierarchy3"/>
    <dgm:cxn modelId="{9F2F71AE-E155-4463-8FDC-D365B8E0019D}" type="presParOf" srcId="{CD49B59D-8A75-4C5B-A54E-E2350DFD973E}" destId="{5B19C17B-1AC7-4E6B-93DE-174AAFF1F29A}" srcOrd="2" destOrd="0" presId="urn:microsoft.com/office/officeart/2005/8/layout/hierarchy3"/>
    <dgm:cxn modelId="{40290EBF-4DA9-4D66-81F7-A17D47712014}" type="presParOf" srcId="{CD49B59D-8A75-4C5B-A54E-E2350DFD973E}" destId="{772329A8-6F65-42A0-B12D-F0BF86A0D5DD}" srcOrd="3" destOrd="0" presId="urn:microsoft.com/office/officeart/2005/8/layout/hierarchy3"/>
    <dgm:cxn modelId="{13D0162E-6947-47B7-A56A-183E5BF2BB6C}" type="presParOf" srcId="{CD49B59D-8A75-4C5B-A54E-E2350DFD973E}" destId="{131B4661-4BD6-4E3D-90AB-1DB07172F0DD}" srcOrd="4" destOrd="0" presId="urn:microsoft.com/office/officeart/2005/8/layout/hierarchy3"/>
    <dgm:cxn modelId="{25AD3FA5-B404-44D9-AEB8-91B662E99A2F}" type="presParOf" srcId="{CD49B59D-8A75-4C5B-A54E-E2350DFD973E}" destId="{2DB419AA-0CCC-4679-B0BB-FB57D2996647}" srcOrd="5"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1C9562B-87FB-4717-A055-C60DD19FD4AA}" type="doc">
      <dgm:prSet loTypeId="urn:microsoft.com/office/officeart/2005/8/layout/default" loCatId="list" qsTypeId="urn:microsoft.com/office/officeart/2005/8/quickstyle/simple1" qsCatId="simple" csTypeId="urn:microsoft.com/office/officeart/2005/8/colors/accent1_2" csCatId="accent1" phldr="1"/>
      <dgm:spPr/>
    </dgm:pt>
    <dgm:pt modelId="{62032B36-0CCB-42EA-A4F7-DD53BED501E2}">
      <dgm:prSet phldrT="[Text]"/>
      <dgm:spPr/>
      <dgm:t>
        <a:bodyPr/>
        <a:lstStyle/>
        <a:p>
          <a:r>
            <a:rPr lang="en-US" dirty="0" smtClean="0">
              <a:solidFill>
                <a:schemeClr val="tx1"/>
              </a:solidFill>
            </a:rPr>
            <a:t>Broken glass</a:t>
          </a:r>
          <a:endParaRPr lang="en-US" dirty="0">
            <a:solidFill>
              <a:schemeClr val="tx1"/>
            </a:solidFill>
          </a:endParaRPr>
        </a:p>
      </dgm:t>
    </dgm:pt>
    <dgm:pt modelId="{0CE03A49-95FC-4C1B-83AE-CE7FC8518710}" type="parTrans" cxnId="{6D382F7F-EA83-40E4-8311-B0FADDF5A9F3}">
      <dgm:prSet/>
      <dgm:spPr/>
      <dgm:t>
        <a:bodyPr/>
        <a:lstStyle/>
        <a:p>
          <a:endParaRPr lang="en-US"/>
        </a:p>
      </dgm:t>
    </dgm:pt>
    <dgm:pt modelId="{4AC28B4D-9209-4628-998C-56610282C24B}" type="sibTrans" cxnId="{6D382F7F-EA83-40E4-8311-B0FADDF5A9F3}">
      <dgm:prSet/>
      <dgm:spPr/>
      <dgm:t>
        <a:bodyPr/>
        <a:lstStyle/>
        <a:p>
          <a:endParaRPr lang="en-US"/>
        </a:p>
      </dgm:t>
    </dgm:pt>
    <dgm:pt modelId="{1748EC03-6F8F-46BA-B0A8-016750CBF5A4}">
      <dgm:prSet phldrT="[Text]"/>
      <dgm:spPr/>
      <dgm:t>
        <a:bodyPr/>
        <a:lstStyle/>
        <a:p>
          <a:r>
            <a:rPr lang="en-US" dirty="0" smtClean="0">
              <a:solidFill>
                <a:schemeClr val="tx1"/>
              </a:solidFill>
            </a:rPr>
            <a:t>Dog refuse</a:t>
          </a:r>
          <a:endParaRPr lang="en-US" dirty="0">
            <a:solidFill>
              <a:schemeClr val="tx1"/>
            </a:solidFill>
          </a:endParaRPr>
        </a:p>
      </dgm:t>
    </dgm:pt>
    <dgm:pt modelId="{5343F97D-F78A-4FCE-B144-393E51E68DB7}" type="parTrans" cxnId="{88FFD5CC-8822-4803-8D09-5A0DA094D346}">
      <dgm:prSet/>
      <dgm:spPr/>
      <dgm:t>
        <a:bodyPr/>
        <a:lstStyle/>
        <a:p>
          <a:endParaRPr lang="en-US"/>
        </a:p>
      </dgm:t>
    </dgm:pt>
    <dgm:pt modelId="{684F0A0A-9F1C-4F34-B2D1-065FBD54A960}" type="sibTrans" cxnId="{88FFD5CC-8822-4803-8D09-5A0DA094D346}">
      <dgm:prSet/>
      <dgm:spPr/>
      <dgm:t>
        <a:bodyPr/>
        <a:lstStyle/>
        <a:p>
          <a:endParaRPr lang="en-US"/>
        </a:p>
      </dgm:t>
    </dgm:pt>
    <dgm:pt modelId="{0FB9F293-05DD-4435-8D2C-A1D991CE93B0}">
      <dgm:prSet phldrT="[Text]"/>
      <dgm:spPr/>
      <dgm:t>
        <a:bodyPr/>
        <a:lstStyle/>
        <a:p>
          <a:r>
            <a:rPr lang="en-US" dirty="0" smtClean="0">
              <a:solidFill>
                <a:schemeClr val="tx1"/>
              </a:solidFill>
            </a:rPr>
            <a:t>Alcohol use</a:t>
          </a:r>
          <a:endParaRPr lang="en-US" dirty="0">
            <a:solidFill>
              <a:schemeClr val="tx1"/>
            </a:solidFill>
          </a:endParaRPr>
        </a:p>
      </dgm:t>
    </dgm:pt>
    <dgm:pt modelId="{55CD63F1-D3A1-4BA5-B0EB-EE53A3B209E4}" type="parTrans" cxnId="{D663E28F-A454-4D3D-8103-78611AFE6C56}">
      <dgm:prSet/>
      <dgm:spPr/>
      <dgm:t>
        <a:bodyPr/>
        <a:lstStyle/>
        <a:p>
          <a:endParaRPr lang="en-US"/>
        </a:p>
      </dgm:t>
    </dgm:pt>
    <dgm:pt modelId="{472D8513-28CF-4F7C-9DC7-4378776C4B62}" type="sibTrans" cxnId="{D663E28F-A454-4D3D-8103-78611AFE6C56}">
      <dgm:prSet/>
      <dgm:spPr/>
      <dgm:t>
        <a:bodyPr/>
        <a:lstStyle/>
        <a:p>
          <a:endParaRPr lang="en-US"/>
        </a:p>
      </dgm:t>
    </dgm:pt>
    <dgm:pt modelId="{9172E258-988C-4E3A-87E7-841CCC20B053}">
      <dgm:prSet phldrT="[Text]"/>
      <dgm:spPr/>
      <dgm:t>
        <a:bodyPr/>
        <a:lstStyle/>
        <a:p>
          <a:r>
            <a:rPr lang="en-US" dirty="0" smtClean="0">
              <a:solidFill>
                <a:schemeClr val="tx1"/>
              </a:solidFill>
            </a:rPr>
            <a:t>Noise</a:t>
          </a:r>
          <a:endParaRPr lang="en-US" dirty="0">
            <a:solidFill>
              <a:schemeClr val="tx1"/>
            </a:solidFill>
          </a:endParaRPr>
        </a:p>
      </dgm:t>
    </dgm:pt>
    <dgm:pt modelId="{222995AC-AEB4-416C-8BFF-C29D6D717F92}" type="parTrans" cxnId="{9C0E3387-482D-4DF9-B7DC-8DE72ED9FA4F}">
      <dgm:prSet/>
      <dgm:spPr/>
      <dgm:t>
        <a:bodyPr/>
        <a:lstStyle/>
        <a:p>
          <a:endParaRPr lang="en-US"/>
        </a:p>
      </dgm:t>
    </dgm:pt>
    <dgm:pt modelId="{1CF2C20C-B595-4EED-9E3B-03300260C1CC}" type="sibTrans" cxnId="{9C0E3387-482D-4DF9-B7DC-8DE72ED9FA4F}">
      <dgm:prSet/>
      <dgm:spPr/>
      <dgm:t>
        <a:bodyPr/>
        <a:lstStyle/>
        <a:p>
          <a:endParaRPr lang="en-US"/>
        </a:p>
      </dgm:t>
    </dgm:pt>
    <dgm:pt modelId="{6453E111-D81D-45B7-BE66-9FBEE24B78F3}">
      <dgm:prSet phldrT="[Text]"/>
      <dgm:spPr/>
      <dgm:t>
        <a:bodyPr/>
        <a:lstStyle/>
        <a:p>
          <a:r>
            <a:rPr lang="en-US" dirty="0" smtClean="0">
              <a:solidFill>
                <a:schemeClr val="tx1"/>
              </a:solidFill>
            </a:rPr>
            <a:t>Graffiti</a:t>
          </a:r>
          <a:endParaRPr lang="en-US" dirty="0">
            <a:solidFill>
              <a:schemeClr val="tx1"/>
            </a:solidFill>
          </a:endParaRPr>
        </a:p>
      </dgm:t>
    </dgm:pt>
    <dgm:pt modelId="{BE1CAB0B-19CC-4063-9218-91A51FB47FB7}" type="parTrans" cxnId="{3D620DA8-3D2B-4543-83FB-77E02955AF22}">
      <dgm:prSet/>
      <dgm:spPr/>
      <dgm:t>
        <a:bodyPr/>
        <a:lstStyle/>
        <a:p>
          <a:endParaRPr lang="en-US"/>
        </a:p>
      </dgm:t>
    </dgm:pt>
    <dgm:pt modelId="{2050B985-CA81-4645-859F-EE54EA8E2EBD}" type="sibTrans" cxnId="{3D620DA8-3D2B-4543-83FB-77E02955AF22}">
      <dgm:prSet/>
      <dgm:spPr/>
      <dgm:t>
        <a:bodyPr/>
        <a:lstStyle/>
        <a:p>
          <a:endParaRPr lang="en-US"/>
        </a:p>
      </dgm:t>
    </dgm:pt>
    <dgm:pt modelId="{23AC89CA-E63B-4AC5-AB38-5B10839B397F}">
      <dgm:prSet phldrT="[Text]"/>
      <dgm:spPr/>
      <dgm:t>
        <a:bodyPr/>
        <a:lstStyle/>
        <a:p>
          <a:r>
            <a:rPr lang="en-US" dirty="0" smtClean="0">
              <a:solidFill>
                <a:schemeClr val="tx1"/>
              </a:solidFill>
            </a:rPr>
            <a:t>Vandalism</a:t>
          </a:r>
          <a:endParaRPr lang="en-US" dirty="0">
            <a:solidFill>
              <a:schemeClr val="tx1"/>
            </a:solidFill>
          </a:endParaRPr>
        </a:p>
      </dgm:t>
    </dgm:pt>
    <dgm:pt modelId="{BC43D9F4-916C-4DFC-8306-3821311FAAFC}" type="parTrans" cxnId="{9D0F7D67-948E-4616-80D4-D1B096954A11}">
      <dgm:prSet/>
      <dgm:spPr/>
      <dgm:t>
        <a:bodyPr/>
        <a:lstStyle/>
        <a:p>
          <a:endParaRPr lang="en-US"/>
        </a:p>
      </dgm:t>
    </dgm:pt>
    <dgm:pt modelId="{2E9AD87F-BF5B-4F47-932C-22B7090FD117}" type="sibTrans" cxnId="{9D0F7D67-948E-4616-80D4-D1B096954A11}">
      <dgm:prSet/>
      <dgm:spPr/>
      <dgm:t>
        <a:bodyPr/>
        <a:lstStyle/>
        <a:p>
          <a:endParaRPr lang="en-US"/>
        </a:p>
      </dgm:t>
    </dgm:pt>
    <dgm:pt modelId="{84645D15-40EB-4A7B-94A8-939CC68CF4F0}" type="pres">
      <dgm:prSet presAssocID="{51C9562B-87FB-4717-A055-C60DD19FD4AA}" presName="diagram" presStyleCnt="0">
        <dgm:presLayoutVars>
          <dgm:dir/>
          <dgm:resizeHandles val="exact"/>
        </dgm:presLayoutVars>
      </dgm:prSet>
      <dgm:spPr/>
    </dgm:pt>
    <dgm:pt modelId="{4B58AB23-0599-4B4E-8F1A-08CB7D9109CE}" type="pres">
      <dgm:prSet presAssocID="{62032B36-0CCB-42EA-A4F7-DD53BED501E2}" presName="node" presStyleLbl="node1" presStyleIdx="0" presStyleCnt="6">
        <dgm:presLayoutVars>
          <dgm:bulletEnabled val="1"/>
        </dgm:presLayoutVars>
      </dgm:prSet>
      <dgm:spPr/>
      <dgm:t>
        <a:bodyPr/>
        <a:lstStyle/>
        <a:p>
          <a:endParaRPr lang="en-US"/>
        </a:p>
      </dgm:t>
    </dgm:pt>
    <dgm:pt modelId="{CA9AE643-BF80-4046-96B1-075460004523}" type="pres">
      <dgm:prSet presAssocID="{4AC28B4D-9209-4628-998C-56610282C24B}" presName="sibTrans" presStyleCnt="0"/>
      <dgm:spPr/>
    </dgm:pt>
    <dgm:pt modelId="{97EDF400-517F-4294-AC4C-C4B1510C33AD}" type="pres">
      <dgm:prSet presAssocID="{1748EC03-6F8F-46BA-B0A8-016750CBF5A4}" presName="node" presStyleLbl="node1" presStyleIdx="1" presStyleCnt="6">
        <dgm:presLayoutVars>
          <dgm:bulletEnabled val="1"/>
        </dgm:presLayoutVars>
      </dgm:prSet>
      <dgm:spPr/>
      <dgm:t>
        <a:bodyPr/>
        <a:lstStyle/>
        <a:p>
          <a:endParaRPr lang="en-US"/>
        </a:p>
      </dgm:t>
    </dgm:pt>
    <dgm:pt modelId="{21F6A93F-DBCD-4922-B799-9D3972D74160}" type="pres">
      <dgm:prSet presAssocID="{684F0A0A-9F1C-4F34-B2D1-065FBD54A960}" presName="sibTrans" presStyleCnt="0"/>
      <dgm:spPr/>
    </dgm:pt>
    <dgm:pt modelId="{C46700AD-FE93-495B-9C3D-E3FC7B19A72D}" type="pres">
      <dgm:prSet presAssocID="{0FB9F293-05DD-4435-8D2C-A1D991CE93B0}" presName="node" presStyleLbl="node1" presStyleIdx="2" presStyleCnt="6">
        <dgm:presLayoutVars>
          <dgm:bulletEnabled val="1"/>
        </dgm:presLayoutVars>
      </dgm:prSet>
      <dgm:spPr/>
      <dgm:t>
        <a:bodyPr/>
        <a:lstStyle/>
        <a:p>
          <a:endParaRPr lang="en-US"/>
        </a:p>
      </dgm:t>
    </dgm:pt>
    <dgm:pt modelId="{DFF1D020-C68D-42FA-B294-44E6D4F8C22A}" type="pres">
      <dgm:prSet presAssocID="{472D8513-28CF-4F7C-9DC7-4378776C4B62}" presName="sibTrans" presStyleCnt="0"/>
      <dgm:spPr/>
    </dgm:pt>
    <dgm:pt modelId="{11EC8B95-2D85-4A75-ADF0-642FD6BF1A45}" type="pres">
      <dgm:prSet presAssocID="{9172E258-988C-4E3A-87E7-841CCC20B053}" presName="node" presStyleLbl="node1" presStyleIdx="3" presStyleCnt="6">
        <dgm:presLayoutVars>
          <dgm:bulletEnabled val="1"/>
        </dgm:presLayoutVars>
      </dgm:prSet>
      <dgm:spPr/>
      <dgm:t>
        <a:bodyPr/>
        <a:lstStyle/>
        <a:p>
          <a:endParaRPr lang="en-US"/>
        </a:p>
      </dgm:t>
    </dgm:pt>
    <dgm:pt modelId="{E6435028-39EA-4C95-BDAE-FFF41806CFFA}" type="pres">
      <dgm:prSet presAssocID="{1CF2C20C-B595-4EED-9E3B-03300260C1CC}" presName="sibTrans" presStyleCnt="0"/>
      <dgm:spPr/>
    </dgm:pt>
    <dgm:pt modelId="{BA28D24B-364A-4C98-8153-4A321EADCCDF}" type="pres">
      <dgm:prSet presAssocID="{6453E111-D81D-45B7-BE66-9FBEE24B78F3}" presName="node" presStyleLbl="node1" presStyleIdx="4" presStyleCnt="6">
        <dgm:presLayoutVars>
          <dgm:bulletEnabled val="1"/>
        </dgm:presLayoutVars>
      </dgm:prSet>
      <dgm:spPr/>
      <dgm:t>
        <a:bodyPr/>
        <a:lstStyle/>
        <a:p>
          <a:endParaRPr lang="en-US"/>
        </a:p>
      </dgm:t>
    </dgm:pt>
    <dgm:pt modelId="{85693F82-63AC-4392-BA2F-C4C444430EDF}" type="pres">
      <dgm:prSet presAssocID="{2050B985-CA81-4645-859F-EE54EA8E2EBD}" presName="sibTrans" presStyleCnt="0"/>
      <dgm:spPr/>
    </dgm:pt>
    <dgm:pt modelId="{52E4EE03-4318-4011-9A40-E63625AEBDF5}" type="pres">
      <dgm:prSet presAssocID="{23AC89CA-E63B-4AC5-AB38-5B10839B397F}" presName="node" presStyleLbl="node1" presStyleIdx="5" presStyleCnt="6">
        <dgm:presLayoutVars>
          <dgm:bulletEnabled val="1"/>
        </dgm:presLayoutVars>
      </dgm:prSet>
      <dgm:spPr/>
      <dgm:t>
        <a:bodyPr/>
        <a:lstStyle/>
        <a:p>
          <a:endParaRPr lang="en-US"/>
        </a:p>
      </dgm:t>
    </dgm:pt>
  </dgm:ptLst>
  <dgm:cxnLst>
    <dgm:cxn modelId="{900F7A03-9217-4B8E-B5C8-AF5BF47A3B64}" type="presOf" srcId="{9172E258-988C-4E3A-87E7-841CCC20B053}" destId="{11EC8B95-2D85-4A75-ADF0-642FD6BF1A45}" srcOrd="0" destOrd="0" presId="urn:microsoft.com/office/officeart/2005/8/layout/default"/>
    <dgm:cxn modelId="{9C0E3387-482D-4DF9-B7DC-8DE72ED9FA4F}" srcId="{51C9562B-87FB-4717-A055-C60DD19FD4AA}" destId="{9172E258-988C-4E3A-87E7-841CCC20B053}" srcOrd="3" destOrd="0" parTransId="{222995AC-AEB4-416C-8BFF-C29D6D717F92}" sibTransId="{1CF2C20C-B595-4EED-9E3B-03300260C1CC}"/>
    <dgm:cxn modelId="{3D620DA8-3D2B-4543-83FB-77E02955AF22}" srcId="{51C9562B-87FB-4717-A055-C60DD19FD4AA}" destId="{6453E111-D81D-45B7-BE66-9FBEE24B78F3}" srcOrd="4" destOrd="0" parTransId="{BE1CAB0B-19CC-4063-9218-91A51FB47FB7}" sibTransId="{2050B985-CA81-4645-859F-EE54EA8E2EBD}"/>
    <dgm:cxn modelId="{D663E28F-A454-4D3D-8103-78611AFE6C56}" srcId="{51C9562B-87FB-4717-A055-C60DD19FD4AA}" destId="{0FB9F293-05DD-4435-8D2C-A1D991CE93B0}" srcOrd="2" destOrd="0" parTransId="{55CD63F1-D3A1-4BA5-B0EB-EE53A3B209E4}" sibTransId="{472D8513-28CF-4F7C-9DC7-4378776C4B62}"/>
    <dgm:cxn modelId="{8EEFF855-4936-4CD4-AC50-60D970EFAD03}" type="presOf" srcId="{62032B36-0CCB-42EA-A4F7-DD53BED501E2}" destId="{4B58AB23-0599-4B4E-8F1A-08CB7D9109CE}" srcOrd="0" destOrd="0" presId="urn:microsoft.com/office/officeart/2005/8/layout/default"/>
    <dgm:cxn modelId="{88FFD5CC-8822-4803-8D09-5A0DA094D346}" srcId="{51C9562B-87FB-4717-A055-C60DD19FD4AA}" destId="{1748EC03-6F8F-46BA-B0A8-016750CBF5A4}" srcOrd="1" destOrd="0" parTransId="{5343F97D-F78A-4FCE-B144-393E51E68DB7}" sibTransId="{684F0A0A-9F1C-4F34-B2D1-065FBD54A960}"/>
    <dgm:cxn modelId="{FB04E617-B48B-46A2-A86F-F6DBC5DB84AB}" type="presOf" srcId="{0FB9F293-05DD-4435-8D2C-A1D991CE93B0}" destId="{C46700AD-FE93-495B-9C3D-E3FC7B19A72D}" srcOrd="0" destOrd="0" presId="urn:microsoft.com/office/officeart/2005/8/layout/default"/>
    <dgm:cxn modelId="{D6F119DE-8864-4368-872F-FB4879D480EE}" type="presOf" srcId="{51C9562B-87FB-4717-A055-C60DD19FD4AA}" destId="{84645D15-40EB-4A7B-94A8-939CC68CF4F0}" srcOrd="0" destOrd="0" presId="urn:microsoft.com/office/officeart/2005/8/layout/default"/>
    <dgm:cxn modelId="{3D97C4DA-CA3C-4CDA-A0C7-584F96408DFE}" type="presOf" srcId="{1748EC03-6F8F-46BA-B0A8-016750CBF5A4}" destId="{97EDF400-517F-4294-AC4C-C4B1510C33AD}" srcOrd="0" destOrd="0" presId="urn:microsoft.com/office/officeart/2005/8/layout/default"/>
    <dgm:cxn modelId="{1D913583-DB26-4FDF-87EE-3EA4A5B83DFC}" type="presOf" srcId="{23AC89CA-E63B-4AC5-AB38-5B10839B397F}" destId="{52E4EE03-4318-4011-9A40-E63625AEBDF5}" srcOrd="0" destOrd="0" presId="urn:microsoft.com/office/officeart/2005/8/layout/default"/>
    <dgm:cxn modelId="{6D382F7F-EA83-40E4-8311-B0FADDF5A9F3}" srcId="{51C9562B-87FB-4717-A055-C60DD19FD4AA}" destId="{62032B36-0CCB-42EA-A4F7-DD53BED501E2}" srcOrd="0" destOrd="0" parTransId="{0CE03A49-95FC-4C1B-83AE-CE7FC8518710}" sibTransId="{4AC28B4D-9209-4628-998C-56610282C24B}"/>
    <dgm:cxn modelId="{9D0F7D67-948E-4616-80D4-D1B096954A11}" srcId="{51C9562B-87FB-4717-A055-C60DD19FD4AA}" destId="{23AC89CA-E63B-4AC5-AB38-5B10839B397F}" srcOrd="5" destOrd="0" parTransId="{BC43D9F4-916C-4DFC-8306-3821311FAAFC}" sibTransId="{2E9AD87F-BF5B-4F47-932C-22B7090FD117}"/>
    <dgm:cxn modelId="{E9252EA4-A1D3-45C8-9E7B-C69F9614C293}" type="presOf" srcId="{6453E111-D81D-45B7-BE66-9FBEE24B78F3}" destId="{BA28D24B-364A-4C98-8153-4A321EADCCDF}" srcOrd="0" destOrd="0" presId="urn:microsoft.com/office/officeart/2005/8/layout/default"/>
    <dgm:cxn modelId="{EBA3D1E0-6680-434A-A25B-CEF6C147C38D}" type="presParOf" srcId="{84645D15-40EB-4A7B-94A8-939CC68CF4F0}" destId="{4B58AB23-0599-4B4E-8F1A-08CB7D9109CE}" srcOrd="0" destOrd="0" presId="urn:microsoft.com/office/officeart/2005/8/layout/default"/>
    <dgm:cxn modelId="{B920FE89-9635-49A4-BE53-F7EB783D40DF}" type="presParOf" srcId="{84645D15-40EB-4A7B-94A8-939CC68CF4F0}" destId="{CA9AE643-BF80-4046-96B1-075460004523}" srcOrd="1" destOrd="0" presId="urn:microsoft.com/office/officeart/2005/8/layout/default"/>
    <dgm:cxn modelId="{3B3DE509-68E3-49FE-8DBA-5D23613BCA53}" type="presParOf" srcId="{84645D15-40EB-4A7B-94A8-939CC68CF4F0}" destId="{97EDF400-517F-4294-AC4C-C4B1510C33AD}" srcOrd="2" destOrd="0" presId="urn:microsoft.com/office/officeart/2005/8/layout/default"/>
    <dgm:cxn modelId="{8948CB0A-AB25-47E0-BD3A-7CC9BDF49A40}" type="presParOf" srcId="{84645D15-40EB-4A7B-94A8-939CC68CF4F0}" destId="{21F6A93F-DBCD-4922-B799-9D3972D74160}" srcOrd="3" destOrd="0" presId="urn:microsoft.com/office/officeart/2005/8/layout/default"/>
    <dgm:cxn modelId="{9F69214B-6F83-42D2-812B-1179A21DC1D6}" type="presParOf" srcId="{84645D15-40EB-4A7B-94A8-939CC68CF4F0}" destId="{C46700AD-FE93-495B-9C3D-E3FC7B19A72D}" srcOrd="4" destOrd="0" presId="urn:microsoft.com/office/officeart/2005/8/layout/default"/>
    <dgm:cxn modelId="{A7F9096B-5B5E-4FB0-B925-1D26CB1E6877}" type="presParOf" srcId="{84645D15-40EB-4A7B-94A8-939CC68CF4F0}" destId="{DFF1D020-C68D-42FA-B294-44E6D4F8C22A}" srcOrd="5" destOrd="0" presId="urn:microsoft.com/office/officeart/2005/8/layout/default"/>
    <dgm:cxn modelId="{3F9C0B4F-A785-411C-A1A7-8876403B4B9D}" type="presParOf" srcId="{84645D15-40EB-4A7B-94A8-939CC68CF4F0}" destId="{11EC8B95-2D85-4A75-ADF0-642FD6BF1A45}" srcOrd="6" destOrd="0" presId="urn:microsoft.com/office/officeart/2005/8/layout/default"/>
    <dgm:cxn modelId="{E1B5B952-095B-4E20-969C-5423EA7ACF5B}" type="presParOf" srcId="{84645D15-40EB-4A7B-94A8-939CC68CF4F0}" destId="{E6435028-39EA-4C95-BDAE-FFF41806CFFA}" srcOrd="7" destOrd="0" presId="urn:microsoft.com/office/officeart/2005/8/layout/default"/>
    <dgm:cxn modelId="{B8E07D7A-0CF8-4287-9000-50E1A9179D2B}" type="presParOf" srcId="{84645D15-40EB-4A7B-94A8-939CC68CF4F0}" destId="{BA28D24B-364A-4C98-8153-4A321EADCCDF}" srcOrd="8" destOrd="0" presId="urn:microsoft.com/office/officeart/2005/8/layout/default"/>
    <dgm:cxn modelId="{FE21229F-7A21-4960-846B-72D056B3D7D1}" type="presParOf" srcId="{84645D15-40EB-4A7B-94A8-939CC68CF4F0}" destId="{85693F82-63AC-4392-BA2F-C4C444430EDF}" srcOrd="9" destOrd="0" presId="urn:microsoft.com/office/officeart/2005/8/layout/default"/>
    <dgm:cxn modelId="{E4518956-BEF2-4418-B080-1C4A00E4E559}" type="presParOf" srcId="{84645D15-40EB-4A7B-94A8-939CC68CF4F0}" destId="{52E4EE03-4318-4011-9A40-E63625AEBDF5}"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EEBD87-6803-477C-9ADA-808E03055538}">
      <dsp:nvSpPr>
        <dsp:cNvPr id="0" name=""/>
        <dsp:cNvSpPr/>
      </dsp:nvSpPr>
      <dsp:spPr>
        <a:xfrm>
          <a:off x="788328" y="603062"/>
          <a:ext cx="3967899" cy="3501806"/>
        </a:xfrm>
        <a:prstGeom prst="ellipse">
          <a:avLst/>
        </a:prstGeom>
        <a:solidFill>
          <a:schemeClr val="accent2">
            <a:lumMod val="40000"/>
            <a:lumOff val="60000"/>
            <a:alpha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bg1"/>
              </a:solidFill>
            </a:rPr>
            <a:t>Understanding the policy landscape</a:t>
          </a:r>
          <a:endParaRPr lang="en-US" sz="2000" kern="1200" dirty="0">
            <a:solidFill>
              <a:schemeClr val="bg1"/>
            </a:solidFill>
          </a:endParaRPr>
        </a:p>
      </dsp:txBody>
      <dsp:txXfrm>
        <a:off x="1369413" y="1115890"/>
        <a:ext cx="2805729" cy="2476150"/>
      </dsp:txXfrm>
    </dsp:sp>
    <dsp:sp modelId="{B67D6EDD-81D6-475A-B856-3465DE28BE65}">
      <dsp:nvSpPr>
        <dsp:cNvPr id="0" name=""/>
        <dsp:cNvSpPr/>
      </dsp:nvSpPr>
      <dsp:spPr>
        <a:xfrm>
          <a:off x="4303205" y="442562"/>
          <a:ext cx="3932027" cy="3687656"/>
        </a:xfrm>
        <a:prstGeom prst="ellipse">
          <a:avLst/>
        </a:prstGeom>
        <a:solidFill>
          <a:schemeClr val="accent3">
            <a:lumMod val="75000"/>
            <a:alpha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bg1"/>
              </a:solidFill>
            </a:rPr>
            <a:t>Building Active Living capacity </a:t>
          </a:r>
          <a:endParaRPr lang="en-US" sz="2000" kern="1200" dirty="0">
            <a:solidFill>
              <a:schemeClr val="bg1"/>
            </a:solidFill>
          </a:endParaRPr>
        </a:p>
      </dsp:txBody>
      <dsp:txXfrm>
        <a:off x="4879037" y="982607"/>
        <a:ext cx="2780363" cy="260756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5DB0FC-9544-4949-8881-F73BE1C58D95}">
      <dsp:nvSpPr>
        <dsp:cNvPr id="0" name=""/>
        <dsp:cNvSpPr/>
      </dsp:nvSpPr>
      <dsp:spPr>
        <a:xfrm>
          <a:off x="990268" y="413"/>
          <a:ext cx="3383277" cy="62234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40640" rIns="60960" bIns="40640" numCol="1" spcCol="1270" anchor="ctr" anchorCtr="0">
          <a:noAutofit/>
        </a:bodyPr>
        <a:lstStyle/>
        <a:p>
          <a:pPr lvl="0" algn="ctr" defTabSz="1422400">
            <a:lnSpc>
              <a:spcPct val="90000"/>
            </a:lnSpc>
            <a:spcBef>
              <a:spcPct val="0"/>
            </a:spcBef>
            <a:spcAft>
              <a:spcPct val="35000"/>
            </a:spcAft>
          </a:pPr>
          <a:r>
            <a:rPr lang="en-US" sz="3200" kern="1200" dirty="0" smtClean="0">
              <a:solidFill>
                <a:schemeClr val="tx1"/>
              </a:solidFill>
            </a:rPr>
            <a:t>Government</a:t>
          </a:r>
          <a:endParaRPr lang="en-US" sz="3200" kern="1200" dirty="0">
            <a:solidFill>
              <a:schemeClr val="tx1"/>
            </a:solidFill>
          </a:endParaRPr>
        </a:p>
      </dsp:txBody>
      <dsp:txXfrm>
        <a:off x="1008496" y="18641"/>
        <a:ext cx="3346821" cy="585891"/>
      </dsp:txXfrm>
    </dsp:sp>
    <dsp:sp modelId="{D6B6FA2F-56C3-409A-B627-87B2CA27E401}">
      <dsp:nvSpPr>
        <dsp:cNvPr id="0" name=""/>
        <dsp:cNvSpPr/>
      </dsp:nvSpPr>
      <dsp:spPr>
        <a:xfrm>
          <a:off x="1328595" y="622760"/>
          <a:ext cx="338327" cy="477090"/>
        </a:xfrm>
        <a:custGeom>
          <a:avLst/>
          <a:gdLst/>
          <a:ahLst/>
          <a:cxnLst/>
          <a:rect l="0" t="0" r="0" b="0"/>
          <a:pathLst>
            <a:path>
              <a:moveTo>
                <a:pt x="0" y="0"/>
              </a:moveTo>
              <a:lnTo>
                <a:pt x="0" y="477090"/>
              </a:lnTo>
              <a:lnTo>
                <a:pt x="338327" y="47709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792BC2F-0E5C-4C01-B0BF-2B1B714C81E9}">
      <dsp:nvSpPr>
        <dsp:cNvPr id="0" name=""/>
        <dsp:cNvSpPr/>
      </dsp:nvSpPr>
      <dsp:spPr>
        <a:xfrm>
          <a:off x="1666923" y="795237"/>
          <a:ext cx="3657605" cy="609225"/>
        </a:xfrm>
        <a:prstGeom prst="roundRect">
          <a:avLst>
            <a:gd name="adj" fmla="val 10000"/>
          </a:avLst>
        </a:prstGeom>
        <a:solidFill>
          <a:schemeClr val="accent2">
            <a:lumMod val="20000"/>
            <a:lumOff val="80000"/>
          </a:schemeClr>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tx1"/>
              </a:solidFill>
            </a:rPr>
            <a:t>City/County Plan Review</a:t>
          </a:r>
          <a:endParaRPr lang="en-US" sz="2000" kern="1200" dirty="0">
            <a:solidFill>
              <a:schemeClr val="tx1"/>
            </a:solidFill>
          </a:endParaRPr>
        </a:p>
      </dsp:txBody>
      <dsp:txXfrm>
        <a:off x="1684767" y="813081"/>
        <a:ext cx="3621917" cy="573537"/>
      </dsp:txXfrm>
    </dsp:sp>
    <dsp:sp modelId="{892BBB9B-5022-47E9-9310-FD541069E77C}">
      <dsp:nvSpPr>
        <dsp:cNvPr id="0" name=""/>
        <dsp:cNvSpPr/>
      </dsp:nvSpPr>
      <dsp:spPr>
        <a:xfrm>
          <a:off x="1328595" y="622760"/>
          <a:ext cx="338327" cy="1252862"/>
        </a:xfrm>
        <a:custGeom>
          <a:avLst/>
          <a:gdLst/>
          <a:ahLst/>
          <a:cxnLst/>
          <a:rect l="0" t="0" r="0" b="0"/>
          <a:pathLst>
            <a:path>
              <a:moveTo>
                <a:pt x="0" y="0"/>
              </a:moveTo>
              <a:lnTo>
                <a:pt x="0" y="1252862"/>
              </a:lnTo>
              <a:lnTo>
                <a:pt x="338327" y="125286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B78E7AB-E755-469D-B051-FA9BCE120A2D}">
      <dsp:nvSpPr>
        <dsp:cNvPr id="0" name=""/>
        <dsp:cNvSpPr/>
      </dsp:nvSpPr>
      <dsp:spPr>
        <a:xfrm>
          <a:off x="1666923" y="1576940"/>
          <a:ext cx="3657605" cy="597365"/>
        </a:xfrm>
        <a:prstGeom prst="roundRect">
          <a:avLst>
            <a:gd name="adj" fmla="val 10000"/>
          </a:avLst>
        </a:prstGeom>
        <a:solidFill>
          <a:schemeClr val="accent2">
            <a:lumMod val="60000"/>
            <a:lumOff val="40000"/>
          </a:schemeClr>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en-US" sz="1800" kern="1200" dirty="0" err="1" smtClean="0">
              <a:solidFill>
                <a:schemeClr val="bg1"/>
              </a:solidFill>
            </a:rPr>
            <a:t>HIA</a:t>
          </a:r>
          <a:r>
            <a:rPr lang="en-US" sz="1800" kern="1200" dirty="0" smtClean="0">
              <a:solidFill>
                <a:schemeClr val="bg1"/>
              </a:solidFill>
            </a:rPr>
            <a:t> or Other Local Assessment Participation</a:t>
          </a:r>
          <a:endParaRPr lang="en-US" sz="1800" kern="1200" dirty="0">
            <a:solidFill>
              <a:schemeClr val="bg1"/>
            </a:solidFill>
          </a:endParaRPr>
        </a:p>
      </dsp:txBody>
      <dsp:txXfrm>
        <a:off x="1684419" y="1594436"/>
        <a:ext cx="3622613" cy="562373"/>
      </dsp:txXfrm>
    </dsp:sp>
    <dsp:sp modelId="{C3341BB4-2457-416D-9CAF-EB692699026C}">
      <dsp:nvSpPr>
        <dsp:cNvPr id="0" name=""/>
        <dsp:cNvSpPr/>
      </dsp:nvSpPr>
      <dsp:spPr>
        <a:xfrm>
          <a:off x="1328595" y="622760"/>
          <a:ext cx="338327" cy="2015958"/>
        </a:xfrm>
        <a:custGeom>
          <a:avLst/>
          <a:gdLst/>
          <a:ahLst/>
          <a:cxnLst/>
          <a:rect l="0" t="0" r="0" b="0"/>
          <a:pathLst>
            <a:path>
              <a:moveTo>
                <a:pt x="0" y="0"/>
              </a:moveTo>
              <a:lnTo>
                <a:pt x="0" y="2015958"/>
              </a:lnTo>
              <a:lnTo>
                <a:pt x="338327" y="201595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58E29A3-54B5-4FE0-859E-0C4C98A2163A}">
      <dsp:nvSpPr>
        <dsp:cNvPr id="0" name=""/>
        <dsp:cNvSpPr/>
      </dsp:nvSpPr>
      <dsp:spPr>
        <a:xfrm>
          <a:off x="1666923" y="2346783"/>
          <a:ext cx="3657605" cy="583870"/>
        </a:xfrm>
        <a:prstGeom prst="roundRect">
          <a:avLst>
            <a:gd name="adj" fmla="val 10000"/>
          </a:avLst>
        </a:prstGeom>
        <a:solidFill>
          <a:schemeClr val="accent2">
            <a:lumMod val="75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bg1"/>
              </a:solidFill>
            </a:rPr>
            <a:t>Partnership with Parks &amp; Rec or Trail organization</a:t>
          </a:r>
          <a:endParaRPr lang="en-US" sz="1800" kern="1200" dirty="0">
            <a:solidFill>
              <a:schemeClr val="bg1"/>
            </a:solidFill>
          </a:endParaRPr>
        </a:p>
      </dsp:txBody>
      <dsp:txXfrm>
        <a:off x="1684024" y="2363884"/>
        <a:ext cx="3623403" cy="549668"/>
      </dsp:txXfrm>
    </dsp:sp>
    <dsp:sp modelId="{2388FF7C-AD80-422E-A3E5-8CFBF53E8BA6}">
      <dsp:nvSpPr>
        <dsp:cNvPr id="0" name=""/>
        <dsp:cNvSpPr/>
      </dsp:nvSpPr>
      <dsp:spPr>
        <a:xfrm>
          <a:off x="1328595" y="622760"/>
          <a:ext cx="338327" cy="2762251"/>
        </a:xfrm>
        <a:custGeom>
          <a:avLst/>
          <a:gdLst/>
          <a:ahLst/>
          <a:cxnLst/>
          <a:rect l="0" t="0" r="0" b="0"/>
          <a:pathLst>
            <a:path>
              <a:moveTo>
                <a:pt x="0" y="0"/>
              </a:moveTo>
              <a:lnTo>
                <a:pt x="0" y="2762251"/>
              </a:lnTo>
              <a:lnTo>
                <a:pt x="338327" y="276225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C89C5B3-1654-4181-AD62-C9FE88C66E68}">
      <dsp:nvSpPr>
        <dsp:cNvPr id="0" name=""/>
        <dsp:cNvSpPr/>
      </dsp:nvSpPr>
      <dsp:spPr>
        <a:xfrm>
          <a:off x="1666923" y="3103131"/>
          <a:ext cx="3657605" cy="563760"/>
        </a:xfrm>
        <a:prstGeom prst="roundRect">
          <a:avLst>
            <a:gd name="adj" fmla="val 10000"/>
          </a:avLst>
        </a:prstGeom>
        <a:solidFill>
          <a:schemeClr val="accent2">
            <a:lumMod val="60000"/>
            <a:lumOff val="4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bg1"/>
              </a:solidFill>
            </a:rPr>
            <a:t>Partnerships toward  Shared Use</a:t>
          </a:r>
          <a:endParaRPr lang="en-US" sz="1800" kern="1200" dirty="0">
            <a:solidFill>
              <a:schemeClr val="bg1"/>
            </a:solidFill>
          </a:endParaRPr>
        </a:p>
      </dsp:txBody>
      <dsp:txXfrm>
        <a:off x="1683435" y="3119643"/>
        <a:ext cx="3624581" cy="53073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6030EA-E443-4923-97C1-92535C745669}">
      <dsp:nvSpPr>
        <dsp:cNvPr id="0" name=""/>
        <dsp:cNvSpPr/>
      </dsp:nvSpPr>
      <dsp:spPr>
        <a:xfrm>
          <a:off x="531630" y="1632"/>
          <a:ext cx="3588952" cy="61177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40640" rIns="60960" bIns="40640" numCol="1" spcCol="1270" anchor="ctr" anchorCtr="0">
          <a:noAutofit/>
        </a:bodyPr>
        <a:lstStyle/>
        <a:p>
          <a:pPr lvl="0" algn="ctr" defTabSz="1422400">
            <a:lnSpc>
              <a:spcPct val="90000"/>
            </a:lnSpc>
            <a:spcBef>
              <a:spcPct val="0"/>
            </a:spcBef>
            <a:spcAft>
              <a:spcPct val="35000"/>
            </a:spcAft>
          </a:pPr>
          <a:r>
            <a:rPr lang="en-US" sz="3200" kern="1200" dirty="0" smtClean="0">
              <a:solidFill>
                <a:schemeClr val="tx1"/>
              </a:solidFill>
            </a:rPr>
            <a:t>Community</a:t>
          </a:r>
          <a:endParaRPr lang="en-US" sz="3200" kern="1200" dirty="0">
            <a:solidFill>
              <a:schemeClr val="tx1"/>
            </a:solidFill>
          </a:endParaRPr>
        </a:p>
      </dsp:txBody>
      <dsp:txXfrm>
        <a:off x="549548" y="19550"/>
        <a:ext cx="3553116" cy="575943"/>
      </dsp:txXfrm>
    </dsp:sp>
    <dsp:sp modelId="{0D6A6998-7E94-4993-B590-438C3C61B8A8}">
      <dsp:nvSpPr>
        <dsp:cNvPr id="0" name=""/>
        <dsp:cNvSpPr/>
      </dsp:nvSpPr>
      <dsp:spPr>
        <a:xfrm>
          <a:off x="890525" y="613412"/>
          <a:ext cx="358895" cy="675554"/>
        </a:xfrm>
        <a:custGeom>
          <a:avLst/>
          <a:gdLst/>
          <a:ahLst/>
          <a:cxnLst/>
          <a:rect l="0" t="0" r="0" b="0"/>
          <a:pathLst>
            <a:path>
              <a:moveTo>
                <a:pt x="0" y="0"/>
              </a:moveTo>
              <a:lnTo>
                <a:pt x="0" y="675554"/>
              </a:lnTo>
              <a:lnTo>
                <a:pt x="358895" y="67555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53BEB7D-B7BD-4EEF-9978-110E283614E3}">
      <dsp:nvSpPr>
        <dsp:cNvPr id="0" name=""/>
        <dsp:cNvSpPr/>
      </dsp:nvSpPr>
      <dsp:spPr>
        <a:xfrm>
          <a:off x="1249421" y="908832"/>
          <a:ext cx="3879958" cy="760269"/>
        </a:xfrm>
        <a:prstGeom prst="roundRect">
          <a:avLst>
            <a:gd name="adj" fmla="val 10000"/>
          </a:avLst>
        </a:prstGeom>
        <a:solidFill>
          <a:schemeClr val="accent2">
            <a:lumMod val="75000"/>
          </a:schemeClr>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bg1"/>
              </a:solidFill>
            </a:rPr>
            <a:t>Coalition Involvement</a:t>
          </a:r>
          <a:endParaRPr lang="en-US" sz="2000" kern="1200" dirty="0">
            <a:solidFill>
              <a:schemeClr val="bg1"/>
            </a:solidFill>
          </a:endParaRPr>
        </a:p>
      </dsp:txBody>
      <dsp:txXfrm>
        <a:off x="1271689" y="931100"/>
        <a:ext cx="3835422" cy="715733"/>
      </dsp:txXfrm>
    </dsp:sp>
    <dsp:sp modelId="{B635F154-9D06-4609-8B1F-CD44518BA1A6}">
      <dsp:nvSpPr>
        <dsp:cNvPr id="0" name=""/>
        <dsp:cNvSpPr/>
      </dsp:nvSpPr>
      <dsp:spPr>
        <a:xfrm>
          <a:off x="890525" y="613412"/>
          <a:ext cx="358895" cy="1693507"/>
        </a:xfrm>
        <a:custGeom>
          <a:avLst/>
          <a:gdLst/>
          <a:ahLst/>
          <a:cxnLst/>
          <a:rect l="0" t="0" r="0" b="0"/>
          <a:pathLst>
            <a:path>
              <a:moveTo>
                <a:pt x="0" y="0"/>
              </a:moveTo>
              <a:lnTo>
                <a:pt x="0" y="1693507"/>
              </a:lnTo>
              <a:lnTo>
                <a:pt x="358895" y="169350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A6D4550-F33B-456A-80E9-DE8406785278}">
      <dsp:nvSpPr>
        <dsp:cNvPr id="0" name=""/>
        <dsp:cNvSpPr/>
      </dsp:nvSpPr>
      <dsp:spPr>
        <a:xfrm>
          <a:off x="1249421" y="1964522"/>
          <a:ext cx="3879958" cy="684795"/>
        </a:xfrm>
        <a:prstGeom prst="roundRect">
          <a:avLst>
            <a:gd name="adj" fmla="val 10000"/>
          </a:avLst>
        </a:prstGeom>
        <a:solidFill>
          <a:schemeClr val="accent2">
            <a:lumMod val="60000"/>
            <a:lumOff val="40000"/>
          </a:schemeClr>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bg1"/>
              </a:solidFill>
            </a:rPr>
            <a:t>Site-level Systems or Policy change</a:t>
          </a:r>
          <a:endParaRPr lang="en-US" sz="2000" kern="1200" dirty="0">
            <a:solidFill>
              <a:schemeClr val="bg1"/>
            </a:solidFill>
          </a:endParaRPr>
        </a:p>
      </dsp:txBody>
      <dsp:txXfrm>
        <a:off x="1269478" y="1984579"/>
        <a:ext cx="3839844" cy="644681"/>
      </dsp:txXfrm>
    </dsp:sp>
    <dsp:sp modelId="{0CC9EB56-74FF-4461-8A71-159109DF6882}">
      <dsp:nvSpPr>
        <dsp:cNvPr id="0" name=""/>
        <dsp:cNvSpPr/>
      </dsp:nvSpPr>
      <dsp:spPr>
        <a:xfrm>
          <a:off x="890525" y="613412"/>
          <a:ext cx="358895" cy="2655336"/>
        </a:xfrm>
        <a:custGeom>
          <a:avLst/>
          <a:gdLst/>
          <a:ahLst/>
          <a:cxnLst/>
          <a:rect l="0" t="0" r="0" b="0"/>
          <a:pathLst>
            <a:path>
              <a:moveTo>
                <a:pt x="0" y="0"/>
              </a:moveTo>
              <a:lnTo>
                <a:pt x="0" y="2655336"/>
              </a:lnTo>
              <a:lnTo>
                <a:pt x="358895" y="265533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5CC29F8-A4A4-439B-AF2C-32C6A074D427}">
      <dsp:nvSpPr>
        <dsp:cNvPr id="0" name=""/>
        <dsp:cNvSpPr/>
      </dsp:nvSpPr>
      <dsp:spPr>
        <a:xfrm>
          <a:off x="1249421" y="2944738"/>
          <a:ext cx="3879958" cy="648021"/>
        </a:xfrm>
        <a:prstGeom prst="roundRect">
          <a:avLst>
            <a:gd name="adj" fmla="val 10000"/>
          </a:avLst>
        </a:prstGeom>
        <a:solidFill>
          <a:schemeClr val="accent2">
            <a:lumMod val="60000"/>
            <a:lumOff val="40000"/>
          </a:schemeClr>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bg1"/>
              </a:solidFill>
            </a:rPr>
            <a:t>Partnership with Community Group</a:t>
          </a:r>
          <a:endParaRPr lang="en-US" sz="2000" kern="1200" dirty="0">
            <a:solidFill>
              <a:schemeClr val="bg1"/>
            </a:solidFill>
          </a:endParaRPr>
        </a:p>
      </dsp:txBody>
      <dsp:txXfrm>
        <a:off x="1268401" y="2963718"/>
        <a:ext cx="3841998" cy="61006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EE3CD3-26DB-4CC8-8510-6EB566E648B1}">
      <dsp:nvSpPr>
        <dsp:cNvPr id="0" name=""/>
        <dsp:cNvSpPr/>
      </dsp:nvSpPr>
      <dsp:spPr>
        <a:xfrm>
          <a:off x="4618" y="96629"/>
          <a:ext cx="2347182" cy="72396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en-US" sz="2400" kern="1200" dirty="0" smtClean="0">
              <a:solidFill>
                <a:schemeClr val="tx1"/>
              </a:solidFill>
            </a:rPr>
            <a:t>LIA Staff Capacity</a:t>
          </a:r>
          <a:endParaRPr lang="en-US" sz="2400" kern="1200" dirty="0">
            <a:solidFill>
              <a:schemeClr val="tx1"/>
            </a:solidFill>
          </a:endParaRPr>
        </a:p>
      </dsp:txBody>
      <dsp:txXfrm>
        <a:off x="25822" y="117833"/>
        <a:ext cx="2304774" cy="681561"/>
      </dsp:txXfrm>
    </dsp:sp>
    <dsp:sp modelId="{C39229D5-4F0B-425A-AEDC-A7B6F7CFF72E}">
      <dsp:nvSpPr>
        <dsp:cNvPr id="0" name=""/>
        <dsp:cNvSpPr/>
      </dsp:nvSpPr>
      <dsp:spPr>
        <a:xfrm>
          <a:off x="239336" y="820598"/>
          <a:ext cx="234718" cy="630122"/>
        </a:xfrm>
        <a:custGeom>
          <a:avLst/>
          <a:gdLst/>
          <a:ahLst/>
          <a:cxnLst/>
          <a:rect l="0" t="0" r="0" b="0"/>
          <a:pathLst>
            <a:path>
              <a:moveTo>
                <a:pt x="0" y="0"/>
              </a:moveTo>
              <a:lnTo>
                <a:pt x="0" y="630122"/>
              </a:lnTo>
              <a:lnTo>
                <a:pt x="234718" y="63012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D7F52B5-A766-426F-8FA9-099CEAF2DB2A}">
      <dsp:nvSpPr>
        <dsp:cNvPr id="0" name=""/>
        <dsp:cNvSpPr/>
      </dsp:nvSpPr>
      <dsp:spPr>
        <a:xfrm>
          <a:off x="474054" y="1030639"/>
          <a:ext cx="2159409" cy="840163"/>
        </a:xfrm>
        <a:prstGeom prst="roundRect">
          <a:avLst>
            <a:gd name="adj" fmla="val 10000"/>
          </a:avLst>
        </a:prstGeom>
        <a:solidFill>
          <a:schemeClr val="accent2">
            <a:lumMod val="60000"/>
            <a:lumOff val="40000"/>
            <a:alpha val="90000"/>
          </a:schemeClr>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bg1"/>
              </a:solidFill>
            </a:rPr>
            <a:t>AZ Health Zone Active Living policy trainings </a:t>
          </a:r>
          <a:endParaRPr lang="en-US" sz="2000" kern="1200" dirty="0">
            <a:solidFill>
              <a:schemeClr val="bg1"/>
            </a:solidFill>
          </a:endParaRPr>
        </a:p>
      </dsp:txBody>
      <dsp:txXfrm>
        <a:off x="498662" y="1055247"/>
        <a:ext cx="2110193" cy="790947"/>
      </dsp:txXfrm>
    </dsp:sp>
    <dsp:sp modelId="{FB0148E0-3791-4464-ABE8-2E550C2AB577}">
      <dsp:nvSpPr>
        <dsp:cNvPr id="0" name=""/>
        <dsp:cNvSpPr/>
      </dsp:nvSpPr>
      <dsp:spPr>
        <a:xfrm>
          <a:off x="239336" y="820598"/>
          <a:ext cx="234718" cy="2105232"/>
        </a:xfrm>
        <a:custGeom>
          <a:avLst/>
          <a:gdLst/>
          <a:ahLst/>
          <a:cxnLst/>
          <a:rect l="0" t="0" r="0" b="0"/>
          <a:pathLst>
            <a:path>
              <a:moveTo>
                <a:pt x="0" y="0"/>
              </a:moveTo>
              <a:lnTo>
                <a:pt x="0" y="2105232"/>
              </a:lnTo>
              <a:lnTo>
                <a:pt x="234718" y="210523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C753FA0-BB69-4551-A14F-788C15140890}">
      <dsp:nvSpPr>
        <dsp:cNvPr id="0" name=""/>
        <dsp:cNvSpPr/>
      </dsp:nvSpPr>
      <dsp:spPr>
        <a:xfrm>
          <a:off x="474054" y="2080844"/>
          <a:ext cx="2159409" cy="1689972"/>
        </a:xfrm>
        <a:prstGeom prst="roundRect">
          <a:avLst>
            <a:gd name="adj" fmla="val 10000"/>
          </a:avLst>
        </a:prstGeom>
        <a:solidFill>
          <a:schemeClr val="accent2">
            <a:lumMod val="75000"/>
            <a:alpha val="90000"/>
          </a:schemeClr>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t" anchorCtr="0">
          <a:noAutofit/>
        </a:bodyPr>
        <a:lstStyle/>
        <a:p>
          <a:pPr lvl="0" algn="ctr" defTabSz="889000">
            <a:lnSpc>
              <a:spcPct val="90000"/>
            </a:lnSpc>
            <a:spcBef>
              <a:spcPct val="0"/>
            </a:spcBef>
            <a:spcAft>
              <a:spcPct val="35000"/>
            </a:spcAft>
          </a:pPr>
          <a:r>
            <a:rPr lang="en-US" sz="2000" kern="1200" dirty="0" smtClean="0">
              <a:solidFill>
                <a:schemeClr val="bg1"/>
              </a:solidFill>
            </a:rPr>
            <a:t>Building knowledge of PA Resources</a:t>
          </a:r>
          <a:endParaRPr lang="en-US" sz="2000" kern="1200" dirty="0">
            <a:solidFill>
              <a:schemeClr val="bg1"/>
            </a:solidFill>
          </a:endParaRPr>
        </a:p>
        <a:p>
          <a:pPr marL="171450" lvl="1" indent="-171450" algn="l" defTabSz="800100">
            <a:lnSpc>
              <a:spcPct val="90000"/>
            </a:lnSpc>
            <a:spcBef>
              <a:spcPct val="0"/>
            </a:spcBef>
            <a:spcAft>
              <a:spcPct val="15000"/>
            </a:spcAft>
            <a:buChar char="••"/>
          </a:pPr>
          <a:r>
            <a:rPr lang="en-US" sz="1800" kern="1200" dirty="0" smtClean="0">
              <a:solidFill>
                <a:schemeClr val="bg1"/>
              </a:solidFill>
            </a:rPr>
            <a:t>Develop flyer/app </a:t>
          </a:r>
          <a:endParaRPr lang="en-US" sz="1800" kern="1200" dirty="0">
            <a:solidFill>
              <a:schemeClr val="bg1"/>
            </a:solidFill>
          </a:endParaRPr>
        </a:p>
        <a:p>
          <a:pPr marL="171450" lvl="1" indent="-171450" algn="l" defTabSz="800100">
            <a:lnSpc>
              <a:spcPct val="90000"/>
            </a:lnSpc>
            <a:spcBef>
              <a:spcPct val="0"/>
            </a:spcBef>
            <a:spcAft>
              <a:spcPct val="15000"/>
            </a:spcAft>
            <a:buChar char="••"/>
          </a:pPr>
          <a:r>
            <a:rPr lang="en-US" sz="1800" kern="1200" dirty="0" smtClean="0">
              <a:solidFill>
                <a:schemeClr val="bg1"/>
              </a:solidFill>
            </a:rPr>
            <a:t>PARA Assessment </a:t>
          </a:r>
          <a:endParaRPr lang="en-US" sz="1800" kern="1200" dirty="0">
            <a:solidFill>
              <a:schemeClr val="bg1"/>
            </a:solidFill>
          </a:endParaRPr>
        </a:p>
      </dsp:txBody>
      <dsp:txXfrm>
        <a:off x="523552" y="2130342"/>
        <a:ext cx="2060413" cy="1590976"/>
      </dsp:txXfrm>
    </dsp:sp>
    <dsp:sp modelId="{EB66C4D8-31CC-4340-AB1E-67EAC71ED9BB}">
      <dsp:nvSpPr>
        <dsp:cNvPr id="0" name=""/>
        <dsp:cNvSpPr/>
      </dsp:nvSpPr>
      <dsp:spPr>
        <a:xfrm>
          <a:off x="2771882" y="96629"/>
          <a:ext cx="2347182" cy="69527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en-US" sz="2400" kern="1200" dirty="0" smtClean="0">
              <a:solidFill>
                <a:schemeClr val="tx1"/>
              </a:solidFill>
            </a:rPr>
            <a:t>Community Partner Capacity</a:t>
          </a:r>
          <a:endParaRPr lang="en-US" sz="2400" kern="1200" dirty="0">
            <a:solidFill>
              <a:schemeClr val="tx1"/>
            </a:solidFill>
          </a:endParaRPr>
        </a:p>
      </dsp:txBody>
      <dsp:txXfrm>
        <a:off x="2792246" y="116993"/>
        <a:ext cx="2306454" cy="654549"/>
      </dsp:txXfrm>
    </dsp:sp>
    <dsp:sp modelId="{F19AB7FD-B7A3-441F-9154-99D4034B77C6}">
      <dsp:nvSpPr>
        <dsp:cNvPr id="0" name=""/>
        <dsp:cNvSpPr/>
      </dsp:nvSpPr>
      <dsp:spPr>
        <a:xfrm>
          <a:off x="3006600" y="791906"/>
          <a:ext cx="234718" cy="543615"/>
        </a:xfrm>
        <a:custGeom>
          <a:avLst/>
          <a:gdLst/>
          <a:ahLst/>
          <a:cxnLst/>
          <a:rect l="0" t="0" r="0" b="0"/>
          <a:pathLst>
            <a:path>
              <a:moveTo>
                <a:pt x="0" y="0"/>
              </a:moveTo>
              <a:lnTo>
                <a:pt x="0" y="543615"/>
              </a:lnTo>
              <a:lnTo>
                <a:pt x="234718" y="54361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FA6CF46-760B-4EA7-A11C-C89A07DA5886}">
      <dsp:nvSpPr>
        <dsp:cNvPr id="0" name=""/>
        <dsp:cNvSpPr/>
      </dsp:nvSpPr>
      <dsp:spPr>
        <a:xfrm>
          <a:off x="3241319" y="1001947"/>
          <a:ext cx="4563837" cy="667148"/>
        </a:xfrm>
        <a:prstGeom prst="roundRect">
          <a:avLst>
            <a:gd name="adj" fmla="val 10000"/>
          </a:avLst>
        </a:prstGeom>
        <a:solidFill>
          <a:schemeClr val="accent2">
            <a:lumMod val="60000"/>
            <a:lumOff val="40000"/>
            <a:alpha val="90000"/>
          </a:schemeClr>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bg1"/>
              </a:solidFill>
            </a:rPr>
            <a:t>Work with transportation providers to improve lower-income transit options</a:t>
          </a:r>
          <a:endParaRPr lang="en-US" sz="2000" kern="1200" dirty="0">
            <a:solidFill>
              <a:schemeClr val="bg1"/>
            </a:solidFill>
          </a:endParaRPr>
        </a:p>
      </dsp:txBody>
      <dsp:txXfrm>
        <a:off x="3260859" y="1021487"/>
        <a:ext cx="4524757" cy="628068"/>
      </dsp:txXfrm>
    </dsp:sp>
    <dsp:sp modelId="{5B19C17B-1AC7-4E6B-93DE-174AAFF1F29A}">
      <dsp:nvSpPr>
        <dsp:cNvPr id="0" name=""/>
        <dsp:cNvSpPr/>
      </dsp:nvSpPr>
      <dsp:spPr>
        <a:xfrm>
          <a:off x="3006600" y="791906"/>
          <a:ext cx="234718" cy="1480246"/>
        </a:xfrm>
        <a:custGeom>
          <a:avLst/>
          <a:gdLst/>
          <a:ahLst/>
          <a:cxnLst/>
          <a:rect l="0" t="0" r="0" b="0"/>
          <a:pathLst>
            <a:path>
              <a:moveTo>
                <a:pt x="0" y="0"/>
              </a:moveTo>
              <a:lnTo>
                <a:pt x="0" y="1480246"/>
              </a:lnTo>
              <a:lnTo>
                <a:pt x="234718" y="148024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72329A8-6F65-42A0-B12D-F0BF86A0D5DD}">
      <dsp:nvSpPr>
        <dsp:cNvPr id="0" name=""/>
        <dsp:cNvSpPr/>
      </dsp:nvSpPr>
      <dsp:spPr>
        <a:xfrm>
          <a:off x="3241319" y="1879137"/>
          <a:ext cx="4472239" cy="786032"/>
        </a:xfrm>
        <a:prstGeom prst="roundRect">
          <a:avLst>
            <a:gd name="adj" fmla="val 10000"/>
          </a:avLst>
        </a:prstGeom>
        <a:solidFill>
          <a:schemeClr val="accent2">
            <a:lumMod val="60000"/>
            <a:lumOff val="40000"/>
            <a:alpha val="90000"/>
          </a:schemeClr>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bg1"/>
              </a:solidFill>
            </a:rPr>
            <a:t>Health equity work to amplify lower-income voices in planning &amp; action </a:t>
          </a:r>
          <a:endParaRPr lang="en-US" sz="2000" kern="1200" dirty="0">
            <a:solidFill>
              <a:schemeClr val="bg1"/>
            </a:solidFill>
          </a:endParaRPr>
        </a:p>
      </dsp:txBody>
      <dsp:txXfrm>
        <a:off x="3264341" y="1902159"/>
        <a:ext cx="4426195" cy="739988"/>
      </dsp:txXfrm>
    </dsp:sp>
    <dsp:sp modelId="{131B4661-4BD6-4E3D-90AB-1DB07172F0DD}">
      <dsp:nvSpPr>
        <dsp:cNvPr id="0" name=""/>
        <dsp:cNvSpPr/>
      </dsp:nvSpPr>
      <dsp:spPr>
        <a:xfrm>
          <a:off x="3006600" y="791906"/>
          <a:ext cx="234718" cy="2363393"/>
        </a:xfrm>
        <a:custGeom>
          <a:avLst/>
          <a:gdLst/>
          <a:ahLst/>
          <a:cxnLst/>
          <a:rect l="0" t="0" r="0" b="0"/>
          <a:pathLst>
            <a:path>
              <a:moveTo>
                <a:pt x="0" y="0"/>
              </a:moveTo>
              <a:lnTo>
                <a:pt x="0" y="2363393"/>
              </a:lnTo>
              <a:lnTo>
                <a:pt x="234718" y="236339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DB419AA-0CCC-4679-B0BB-FB57D2996647}">
      <dsp:nvSpPr>
        <dsp:cNvPr id="0" name=""/>
        <dsp:cNvSpPr/>
      </dsp:nvSpPr>
      <dsp:spPr>
        <a:xfrm>
          <a:off x="3241319" y="2875210"/>
          <a:ext cx="4908828" cy="560179"/>
        </a:xfrm>
        <a:prstGeom prst="roundRect">
          <a:avLst>
            <a:gd name="adj" fmla="val 10000"/>
          </a:avLst>
        </a:prstGeom>
        <a:solidFill>
          <a:schemeClr val="accent2">
            <a:lumMod val="60000"/>
            <a:lumOff val="40000"/>
            <a:alpha val="90000"/>
          </a:schemeClr>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bg1"/>
              </a:solidFill>
            </a:rPr>
            <a:t>Participation with sites / community groups</a:t>
          </a:r>
          <a:endParaRPr lang="en-US" sz="2000" kern="1200" dirty="0">
            <a:solidFill>
              <a:schemeClr val="bg1"/>
            </a:solidFill>
          </a:endParaRPr>
        </a:p>
      </dsp:txBody>
      <dsp:txXfrm>
        <a:off x="3257726" y="2891617"/>
        <a:ext cx="4876014" cy="52736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58AB23-0599-4B4E-8F1A-08CB7D9109CE}">
      <dsp:nvSpPr>
        <dsp:cNvPr id="0" name=""/>
        <dsp:cNvSpPr/>
      </dsp:nvSpPr>
      <dsp:spPr>
        <a:xfrm>
          <a:off x="899998" y="1222"/>
          <a:ext cx="1666471" cy="99988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smtClean="0">
              <a:solidFill>
                <a:schemeClr val="tx1"/>
              </a:solidFill>
            </a:rPr>
            <a:t>Broken glass</a:t>
          </a:r>
          <a:endParaRPr lang="en-US" sz="2700" kern="1200" dirty="0">
            <a:solidFill>
              <a:schemeClr val="tx1"/>
            </a:solidFill>
          </a:endParaRPr>
        </a:p>
      </dsp:txBody>
      <dsp:txXfrm>
        <a:off x="899998" y="1222"/>
        <a:ext cx="1666471" cy="999883"/>
      </dsp:txXfrm>
    </dsp:sp>
    <dsp:sp modelId="{97EDF400-517F-4294-AC4C-C4B1510C33AD}">
      <dsp:nvSpPr>
        <dsp:cNvPr id="0" name=""/>
        <dsp:cNvSpPr/>
      </dsp:nvSpPr>
      <dsp:spPr>
        <a:xfrm>
          <a:off x="2733117" y="1222"/>
          <a:ext cx="1666471" cy="99988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smtClean="0">
              <a:solidFill>
                <a:schemeClr val="tx1"/>
              </a:solidFill>
            </a:rPr>
            <a:t>Dog refuse</a:t>
          </a:r>
          <a:endParaRPr lang="en-US" sz="2700" kern="1200" dirty="0">
            <a:solidFill>
              <a:schemeClr val="tx1"/>
            </a:solidFill>
          </a:endParaRPr>
        </a:p>
      </dsp:txBody>
      <dsp:txXfrm>
        <a:off x="2733117" y="1222"/>
        <a:ext cx="1666471" cy="999883"/>
      </dsp:txXfrm>
    </dsp:sp>
    <dsp:sp modelId="{C46700AD-FE93-495B-9C3D-E3FC7B19A72D}">
      <dsp:nvSpPr>
        <dsp:cNvPr id="0" name=""/>
        <dsp:cNvSpPr/>
      </dsp:nvSpPr>
      <dsp:spPr>
        <a:xfrm>
          <a:off x="899998" y="1167752"/>
          <a:ext cx="1666471" cy="99988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smtClean="0">
              <a:solidFill>
                <a:schemeClr val="tx1"/>
              </a:solidFill>
            </a:rPr>
            <a:t>Alcohol use</a:t>
          </a:r>
          <a:endParaRPr lang="en-US" sz="2700" kern="1200" dirty="0">
            <a:solidFill>
              <a:schemeClr val="tx1"/>
            </a:solidFill>
          </a:endParaRPr>
        </a:p>
      </dsp:txBody>
      <dsp:txXfrm>
        <a:off x="899998" y="1167752"/>
        <a:ext cx="1666471" cy="999883"/>
      </dsp:txXfrm>
    </dsp:sp>
    <dsp:sp modelId="{11EC8B95-2D85-4A75-ADF0-642FD6BF1A45}">
      <dsp:nvSpPr>
        <dsp:cNvPr id="0" name=""/>
        <dsp:cNvSpPr/>
      </dsp:nvSpPr>
      <dsp:spPr>
        <a:xfrm>
          <a:off x="2733117" y="1167752"/>
          <a:ext cx="1666471" cy="99988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smtClean="0">
              <a:solidFill>
                <a:schemeClr val="tx1"/>
              </a:solidFill>
            </a:rPr>
            <a:t>Noise</a:t>
          </a:r>
          <a:endParaRPr lang="en-US" sz="2700" kern="1200" dirty="0">
            <a:solidFill>
              <a:schemeClr val="tx1"/>
            </a:solidFill>
          </a:endParaRPr>
        </a:p>
      </dsp:txBody>
      <dsp:txXfrm>
        <a:off x="2733117" y="1167752"/>
        <a:ext cx="1666471" cy="999883"/>
      </dsp:txXfrm>
    </dsp:sp>
    <dsp:sp modelId="{BA28D24B-364A-4C98-8153-4A321EADCCDF}">
      <dsp:nvSpPr>
        <dsp:cNvPr id="0" name=""/>
        <dsp:cNvSpPr/>
      </dsp:nvSpPr>
      <dsp:spPr>
        <a:xfrm>
          <a:off x="899998" y="2334282"/>
          <a:ext cx="1666471" cy="99988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smtClean="0">
              <a:solidFill>
                <a:schemeClr val="tx1"/>
              </a:solidFill>
            </a:rPr>
            <a:t>Graffiti</a:t>
          </a:r>
          <a:endParaRPr lang="en-US" sz="2700" kern="1200" dirty="0">
            <a:solidFill>
              <a:schemeClr val="tx1"/>
            </a:solidFill>
          </a:endParaRPr>
        </a:p>
      </dsp:txBody>
      <dsp:txXfrm>
        <a:off x="899998" y="2334282"/>
        <a:ext cx="1666471" cy="999883"/>
      </dsp:txXfrm>
    </dsp:sp>
    <dsp:sp modelId="{52E4EE03-4318-4011-9A40-E63625AEBDF5}">
      <dsp:nvSpPr>
        <dsp:cNvPr id="0" name=""/>
        <dsp:cNvSpPr/>
      </dsp:nvSpPr>
      <dsp:spPr>
        <a:xfrm>
          <a:off x="2733117" y="2334282"/>
          <a:ext cx="1666471" cy="99988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smtClean="0">
              <a:solidFill>
                <a:schemeClr val="tx1"/>
              </a:solidFill>
            </a:rPr>
            <a:t>Vandalism</a:t>
          </a:r>
          <a:endParaRPr lang="en-US" sz="2700" kern="1200" dirty="0">
            <a:solidFill>
              <a:schemeClr val="tx1"/>
            </a:solidFill>
          </a:endParaRPr>
        </a:p>
      </dsp:txBody>
      <dsp:txXfrm>
        <a:off x="2733117" y="2334282"/>
        <a:ext cx="1666471" cy="999883"/>
      </dsp:txXfrm>
    </dsp:sp>
  </dsp:spTree>
</dsp:drawing>
</file>

<file path=ppt/diagrams/layout1.xml><?xml version="1.0" encoding="utf-8"?>
<dgm:layoutDef xmlns:dgm="http://schemas.openxmlformats.org/drawingml/2006/diagram" xmlns:a="http://schemas.openxmlformats.org/drawingml/2006/main" uniqueId="urn:microsoft.com/office/officeart/2005/8/layout/rings+Icon">
  <dgm:title val="Interconnected Rings"/>
  <dgm:desc val="Use to show overlapping or interconnected ideas or concepts. The first seven lines of Level 1 text correspond with a circle. Unused text does not appear, but remains available if you switch layouts.  "/>
  <dgm:catLst>
    <dgm:cat type="relationship" pri="32000"/>
    <dgm:cat type="officeonline" pri="6000"/>
  </dgm:catLst>
  <dgm:sampData useDef="1">
    <dgm:dataModel>
      <dgm:ptLst/>
      <dgm:bg/>
      <dgm:whole/>
    </dgm:dataModel>
  </dgm:sampData>
  <dgm:styleData>
    <dgm:dataModel>
      <dgm:ptLst>
        <dgm:pt modelId="0" type="doc"/>
        <dgm:pt modelId="10"/>
        <dgm:pt modelId="20"/>
      </dgm:ptLst>
      <dgm:cxnLst>
        <dgm:cxn modelId="30" srcId="0" destId="10" srcOrd="0" destOrd="0"/>
        <dgm:cxn modelId="40" srcId="0" destId="20" srcOrd="1" destOrd="0"/>
      </dgm:cxnLst>
      <dgm:bg/>
      <dgm:whole/>
    </dgm:dataModel>
  </dgm:styleData>
  <dgm:clrData>
    <dgm:dataModel>
      <dgm:ptLst>
        <dgm:pt modelId="0" type="doc"/>
        <dgm:pt modelId="10"/>
        <dgm:pt modelId="20"/>
        <dgm:pt modelId="30"/>
        <dgm:pt modelId="40"/>
      </dgm:ptLst>
      <dgm:cxnLst>
        <dgm:cxn modelId="50" srcId="0" destId="10" srcOrd="0" destOrd="0"/>
        <dgm:cxn modelId="60" srcId="0" destId="20" srcOrd="1" destOrd="0"/>
        <dgm:cxn modelId="70" srcId="0" destId="30" srcOrd="2" destOrd="0"/>
        <dgm:cxn modelId="80" srcId="0" destId="40" srcOrd="2" destOrd="0"/>
      </dgm:cxnLst>
      <dgm:bg/>
      <dgm:whole/>
    </dgm:dataModel>
  </dgm:clrData>
  <dgm:layoutNode name="Name0">
    <dgm:varLst>
      <dgm:chMax val="7"/>
      <dgm:dir/>
      <dgm:resizeHandles val="exact"/>
    </dgm:varLst>
    <dgm:choose name="Name1">
      <dgm:if name="Name2" axis="ch" ptType="node" func="cnt" op="lt" val="1">
        <dgm:alg type="composite"/>
        <dgm:shape xmlns:r="http://schemas.openxmlformats.org/officeDocument/2006/relationships" r:blip="">
          <dgm:adjLst/>
        </dgm:shape>
        <dgm:presOf/>
        <dgm:constrLst/>
        <dgm:ruleLst/>
      </dgm:if>
      <dgm:if name="Name3" axis="ch" ptType="node" func="cnt" op="equ" val="1">
        <dgm:alg type="composite">
          <dgm:param type="ar" val="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dgm:constr type="h" for="ch" forName="ellipse1" refType="h"/>
        </dgm:constrLst>
      </dgm:if>
      <dgm:if name="Name4" axis="ch" ptType="node" func="cnt" op="equ" val="2">
        <dgm:alg type="composite">
          <dgm:param type="ar" val="0.908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6602"/>
          <dgm:constr type="h" for="ch" forName="ellipse1" refType="h" fact="0.5999"/>
          <dgm:constr type="l" for="ch" forName="ellipse2" refType="w" fact="0.3398"/>
          <dgm:constr type="t" for="ch" forName="ellipse2" refType="h" fact="0.4001"/>
          <dgm:constr type="w" for="ch" forName="ellipse2" refType="w" fact="0.6602"/>
          <dgm:constr type="h" for="ch" forName="ellipse2" refType="h" fact="0.5999"/>
        </dgm:constrLst>
      </dgm:if>
      <dgm:if name="Name5" axis="ch" ptType="node" func="cnt" op="equ" val="3">
        <dgm:alg type="composite">
          <dgm:param type="ar" val="1.217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4929"/>
          <dgm:constr type="h" for="ch" forName="ellipse1" refType="h" fact="0.5999"/>
          <dgm:constr type="l" for="ch" forName="ellipse2" refType="w" fact="0.2537"/>
          <dgm:constr type="t" for="ch" forName="ellipse2" refType="h" fact="0.4001"/>
          <dgm:constr type="w" for="ch" forName="ellipse2" refType="w" fact="0.4929"/>
          <dgm:constr type="h" for="ch" forName="ellipse2" refType="h" fact="0.5999"/>
          <dgm:constr type="l" for="ch" forName="ellipse3" refType="w" fact="0.5071"/>
          <dgm:constr type="t" for="ch" forName="ellipse3" refType="h" fact="0"/>
          <dgm:constr type="w" for="ch" forName="ellipse3" refType="w" fact="0.4929"/>
          <dgm:constr type="h" for="ch" forName="ellipse3" refType="h" fact="0.5999"/>
        </dgm:constrLst>
      </dgm:if>
      <dgm:if name="Name6" axis="ch" ptType="node" func="cnt" op="equ" val="4">
        <dgm:alg type="composite">
          <dgm:param type="ar" val="1.5255"/>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932"/>
          <dgm:constr type="h" for="ch" forName="ellipse1" refType="h" fact="0.5999"/>
          <dgm:constr type="l" for="ch" forName="ellipse2" refType="w" fact="0.2023"/>
          <dgm:constr type="t" for="ch" forName="ellipse2" refType="h" fact="0.4001"/>
          <dgm:constr type="w" for="ch" forName="ellipse2" refType="w" fact="0.3932"/>
          <dgm:constr type="h" for="ch" forName="ellipse2" refType="h" fact="0.5999"/>
          <dgm:constr type="l" for="ch" forName="ellipse3" refType="w" fact="0.4045"/>
          <dgm:constr type="t" for="ch" forName="ellipse3" refType="h" fact="0"/>
          <dgm:constr type="w" for="ch" forName="ellipse3" refType="w" fact="0.3932"/>
          <dgm:constr type="h" for="ch" forName="ellipse3" refType="h" fact="0.5999"/>
          <dgm:constr type="l" for="ch" forName="ellipse4" refType="w" fact="0.6068"/>
          <dgm:constr type="t" for="ch" forName="ellipse4" refType="h" fact="0.4001"/>
          <dgm:constr type="w" for="ch" forName="ellipse4" refType="w" fact="0.3932"/>
          <dgm:constr type="h" for="ch" forName="ellipse4" refType="h" fact="0.5999"/>
        </dgm:constrLst>
      </dgm:if>
      <dgm:if name="Name7" axis="ch" ptType="node" func="cnt" op="equ" val="5">
        <dgm:alg type="composite">
          <dgm:param type="ar" val="1.834"/>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271"/>
          <dgm:constr type="h" for="ch" forName="ellipse1" refType="h" fact="0.5999"/>
          <dgm:constr type="l" for="ch" forName="ellipse2" refType="w" fact="0.1682"/>
          <dgm:constr type="t" for="ch" forName="ellipse2" refType="h" fact="0.4001"/>
          <dgm:constr type="w" for="ch" forName="ellipse2" refType="w" fact="0.3271"/>
          <dgm:constr type="h" for="ch" forName="ellipse2" refType="h" fact="0.5999"/>
          <dgm:constr type="l" for="ch" forName="ellipse3" refType="w" fact="0.3365"/>
          <dgm:constr type="t" for="ch" forName="ellipse3" refType="h" fact="0"/>
          <dgm:constr type="w" for="ch" forName="ellipse3" refType="w" fact="0.3271"/>
          <dgm:constr type="h" for="ch" forName="ellipse3" refType="h" fact="0.5999"/>
          <dgm:constr type="l" for="ch" forName="ellipse4" refType="w" fact="0.5047"/>
          <dgm:constr type="t" for="ch" forName="ellipse4" refType="h" fact="0.4001"/>
          <dgm:constr type="w" for="ch" forName="ellipse4" refType="w" fact="0.3271"/>
          <dgm:constr type="h" for="ch" forName="ellipse4" refType="h" fact="0.5999"/>
          <dgm:constr type="l" for="ch" forName="ellipse5" refType="w" fact="0.6729"/>
          <dgm:constr type="t" for="ch" forName="ellipse5" refType="h" fact="0"/>
          <dgm:constr type="w" for="ch" forName="ellipse5" refType="w" fact="0.3271"/>
          <dgm:constr type="h" for="ch" forName="ellipse5" refType="h" fact="0.5999"/>
        </dgm:constrLst>
      </dgm:if>
      <dgm:if name="Name8" axis="ch" ptType="node" func="cnt" op="equ" val="6">
        <dgm:alg type="composite">
          <dgm:param type="ar" val="2.1873"/>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78"/>
          <dgm:constr type="h" for="ch" forName="ellipse1" refType="h" fact="0.6081"/>
          <dgm:constr type="l" for="ch" forName="ellipse2" refType="w" fact="0.1444"/>
          <dgm:constr type="t" for="ch" forName="ellipse2" refType="h" fact="0.3919"/>
          <dgm:constr type="w" for="ch" forName="ellipse2" refType="w" fact="0.278"/>
          <dgm:constr type="h" for="ch" forName="ellipse2" refType="h" fact="0.6081"/>
          <dgm:constr type="l" for="ch" forName="ellipse3" refType="w" fact="0.2888"/>
          <dgm:constr type="t" for="ch" forName="ellipse3" refType="h" fact="0"/>
          <dgm:constr type="w" for="ch" forName="ellipse3" refType="w" fact="0.278"/>
          <dgm:constr type="h" for="ch" forName="ellipse3" refType="h" fact="0.6081"/>
          <dgm:constr type="l" for="ch" forName="ellipse4" refType="w" fact="0.4332"/>
          <dgm:constr type="t" for="ch" forName="ellipse4" refType="h" fact="0.3919"/>
          <dgm:constr type="w" for="ch" forName="ellipse4" refType="w" fact="0.278"/>
          <dgm:constr type="h" for="ch" forName="ellipse4" refType="h" fact="0.6081"/>
          <dgm:constr type="l" for="ch" forName="ellipse5" refType="w" fact="0.5776"/>
          <dgm:constr type="t" for="ch" forName="ellipse5" refType="h" fact="0"/>
          <dgm:constr type="w" for="ch" forName="ellipse5" refType="w" fact="0.278"/>
          <dgm:constr type="h" for="ch" forName="ellipse5" refType="h" fact="0.6081"/>
          <dgm:constr type="l" for="ch" forName="ellipse6" refType="w" fact="0.722"/>
          <dgm:constr type="t" for="ch" forName="ellipse6" refType="h" fact="0.3919"/>
          <dgm:constr type="w" for="ch" forName="ellipse6" refType="w" fact="0.278"/>
          <dgm:constr type="h" for="ch" forName="ellipse6" refType="h" fact="0.6081"/>
        </dgm:constrLst>
      </dgm:if>
      <dgm:else name="Name9">
        <dgm:alg type="composite">
          <dgm:param type="ar" val="2.346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455"/>
          <dgm:constr type="h" for="ch" forName="ellipse1" refType="h" fact="0.5761"/>
          <dgm:constr type="l" for="ch" forName="ellipse2" refType="w" fact="0.1257"/>
          <dgm:constr type="t" for="ch" forName="ellipse2" refType="h" fact="0.4239"/>
          <dgm:constr type="w" for="ch" forName="ellipse2" refType="w" fact="0.2455"/>
          <dgm:constr type="h" for="ch" forName="ellipse2" refType="h" fact="0.5761"/>
          <dgm:constr type="l" for="ch" forName="ellipse3" refType="w" fact="0.2515"/>
          <dgm:constr type="t" for="ch" forName="ellipse3" refType="h" fact="0"/>
          <dgm:constr type="w" for="ch" forName="ellipse3" refType="w" fact="0.2455"/>
          <dgm:constr type="h" for="ch" forName="ellipse3" refType="h" fact="0.5761"/>
          <dgm:constr type="l" for="ch" forName="ellipse4" refType="w" fact="0.3772"/>
          <dgm:constr type="t" for="ch" forName="ellipse4" refType="h" fact="0.4239"/>
          <dgm:constr type="w" for="ch" forName="ellipse4" refType="w" fact="0.2455"/>
          <dgm:constr type="h" for="ch" forName="ellipse4" refType="h" fact="0.5761"/>
          <dgm:constr type="l" for="ch" forName="ellipse5" refType="w" fact="0.503"/>
          <dgm:constr type="t" for="ch" forName="ellipse5" refType="h" fact="0"/>
          <dgm:constr type="w" for="ch" forName="ellipse5" refType="w" fact="0.2455"/>
          <dgm:constr type="h" for="ch" forName="ellipse5" refType="h" fact="0.5761"/>
          <dgm:constr type="l" for="ch" forName="ellipse6" refType="w" fact="0.6287"/>
          <dgm:constr type="t" for="ch" forName="ellipse6" refType="h" fact="0.4239"/>
          <dgm:constr type="w" for="ch" forName="ellipse6" refType="w" fact="0.2455"/>
          <dgm:constr type="h" for="ch" forName="ellipse6" refType="h" fact="0.5761"/>
          <dgm:constr type="l" for="ch" forName="ellipse7" refType="w" fact="0.7545"/>
          <dgm:constr type="t" for="ch" forName="ellipse7" refType="h" fact="0"/>
          <dgm:constr type="w" for="ch" forName="ellipse7" refType="w" fact="0.2455"/>
          <dgm:constr type="h" for="ch" forName="ellipse7" refType="h" fact="0.5761"/>
        </dgm:constrLst>
      </dgm:else>
    </dgm:choose>
    <dgm:choose name="Name10">
      <dgm:if name="Name11" axis="ch" ptType="node" func="cnt" op="gte" val="1">
        <dgm:layoutNode name="ellipse1" styleLbl="vennNode1">
          <dgm:varLst>
            <dgm:bulletEnabled val="1"/>
          </dgm:varLst>
          <dgm:alg type="tx"/>
          <dgm:shape xmlns:r="http://schemas.openxmlformats.org/officeDocument/2006/relationships" type="ellipse" r:blip="">
            <dgm:adjLst/>
          </dgm:shape>
          <dgm:choose name="Name12">
            <dgm:if name="Name13" func="var" arg="dir" op="equ" val="norm">
              <dgm:presOf axis="ch desOrSelf" ptType="node node" st="1 1" cnt="1 0"/>
            </dgm:if>
            <dgm:else name="Name14">
              <dgm:choose name="Name15">
                <dgm:if name="Name16" axis="ch" ptType="node" func="cnt" op="equ" val="1">
                  <dgm:presOf axis="ch desOrSelf" ptType="node node" st="1 1" cnt="1 0"/>
                </dgm:if>
                <dgm:if name="Name17" axis="ch" ptType="node" func="cnt" op="equ" val="2">
                  <dgm:presOf axis="ch desOrSelf" ptType="node node" st="2 1" cnt="1 0"/>
                </dgm:if>
                <dgm:if name="Name18" axis="ch" ptType="node" func="cnt" op="equ" val="3">
                  <dgm:presOf axis="ch desOrSelf" ptType="node node" st="3 1" cnt="1 0"/>
                </dgm:if>
                <dgm:if name="Name19" axis="ch" ptType="node" func="cnt" op="equ" val="4">
                  <dgm:presOf axis="ch desOrSelf" ptType="node node" st="4 1" cnt="1 0"/>
                </dgm:if>
                <dgm:if name="Name20" axis="ch" ptType="node" func="cnt" op="equ" val="5">
                  <dgm:presOf axis="ch desOrSelf" ptType="node node" st="5 1" cnt="1 0"/>
                </dgm:if>
                <dgm:if name="Name21" axis="ch" ptType="node" func="cnt" op="equ" val="6">
                  <dgm:presOf axis="ch desOrSelf" ptType="node node" st="6 1" cnt="1 0"/>
                </dgm:if>
                <dgm:if name="Name22" axis="ch" ptType="node" func="cnt" op="gte" val="7">
                  <dgm:presOf axis="ch desOrSelf" ptType="node node" st="7 1" cnt="1 0"/>
                </dgm:if>
                <dgm:else name="Name2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4"/>
    </dgm:choose>
    <dgm:choose name="Name25">
      <dgm:if name="Name26" axis="ch" ptType="node" func="cnt" op="gte" val="2">
        <dgm:layoutNode name="ellipse2" styleLbl="vennNode1">
          <dgm:varLst>
            <dgm:bulletEnabled val="1"/>
          </dgm:varLst>
          <dgm:alg type="tx"/>
          <dgm:choose name="Name27">
            <dgm:if name="Name28" func="var" arg="dir" op="equ" val="norm">
              <dgm:shape xmlns:r="http://schemas.openxmlformats.org/officeDocument/2006/relationships" type="ellipse" r:blip="">
                <dgm:adjLst/>
              </dgm:shape>
              <dgm:presOf axis="ch desOrSelf" ptType="node node" st="2 1" cnt="1 0"/>
            </dgm:if>
            <dgm:else name="Name29">
              <dgm:shape xmlns:r="http://schemas.openxmlformats.org/officeDocument/2006/relationships" type="ellipse" r:blip="" zOrderOff="-2">
                <dgm:adjLst/>
              </dgm:shape>
              <dgm:choose name="Name30">
                <dgm:if name="Name31" axis="ch" ptType="node" func="cnt" op="equ" val="2">
                  <dgm:presOf axis="ch desOrSelf" ptType="node node" st="1 1" cnt="1 0"/>
                </dgm:if>
                <dgm:if name="Name32" axis="ch" ptType="node" func="cnt" op="equ" val="3">
                  <dgm:presOf axis="ch desOrSelf" ptType="node node" st="2 1" cnt="1 0"/>
                </dgm:if>
                <dgm:if name="Name33" axis="ch" ptType="node" func="cnt" op="equ" val="4">
                  <dgm:presOf axis="ch desOrSelf" ptType="node node" st="3 1" cnt="1 0"/>
                </dgm:if>
                <dgm:if name="Name34" axis="ch" ptType="node" func="cnt" op="equ" val="5">
                  <dgm:presOf axis="ch desOrSelf" ptType="node node" st="4 1" cnt="1 0"/>
                </dgm:if>
                <dgm:if name="Name35" axis="ch" ptType="node" func="cnt" op="equ" val="6">
                  <dgm:presOf axis="ch desOrSelf" ptType="node node" st="5 1" cnt="1 0"/>
                </dgm:if>
                <dgm:if name="Name36" axis="ch" ptType="node" func="cnt" op="gte" val="7">
                  <dgm:presOf axis="ch desOrSelf" ptType="node node" st="6 1" cnt="1 0"/>
                </dgm:if>
                <dgm:else name="Name37"/>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8"/>
    </dgm:choose>
    <dgm:choose name="Name39">
      <dgm:if name="Name40" axis="ch" ptType="node" func="cnt" op="gte" val="3">
        <dgm:layoutNode name="ellipse3" styleLbl="vennNode1">
          <dgm:varLst>
            <dgm:bulletEnabled val="1"/>
          </dgm:varLst>
          <dgm:alg type="tx"/>
          <dgm:shape xmlns:r="http://schemas.openxmlformats.org/officeDocument/2006/relationships" type="ellipse" r:blip="">
            <dgm:adjLst/>
          </dgm:shape>
          <dgm:choose name="Name41">
            <dgm:if name="Name42" func="var" arg="dir" op="equ" val="norm">
              <dgm:shape xmlns:r="http://schemas.openxmlformats.org/officeDocument/2006/relationships" type="ellipse" r:blip="">
                <dgm:adjLst/>
              </dgm:shape>
              <dgm:presOf axis="ch desOrSelf" ptType="node node" st="3 1" cnt="1 0"/>
            </dgm:if>
            <dgm:else name="Name43">
              <dgm:shape xmlns:r="http://schemas.openxmlformats.org/officeDocument/2006/relationships" type="ellipse" r:blip="" zOrderOff="-4">
                <dgm:adjLst/>
              </dgm:shape>
              <dgm:choose name="Name44">
                <dgm:if name="Name45" axis="ch" ptType="node" func="cnt" op="equ" val="3">
                  <dgm:presOf axis="ch desOrSelf" ptType="node node" st="1 1" cnt="1 0"/>
                </dgm:if>
                <dgm:if name="Name46" axis="ch" ptType="node" func="cnt" op="equ" val="4">
                  <dgm:presOf axis="ch desOrSelf" ptType="node node" st="2 1" cnt="1 0"/>
                </dgm:if>
                <dgm:if name="Name47" axis="ch" ptType="node" func="cnt" op="equ" val="5">
                  <dgm:presOf axis="ch desOrSelf" ptType="node node" st="3 1" cnt="1 0"/>
                </dgm:if>
                <dgm:if name="Name48" axis="ch" ptType="node" func="cnt" op="equ" val="6">
                  <dgm:presOf axis="ch desOrSelf" ptType="node node" st="4 1" cnt="1 0"/>
                </dgm:if>
                <dgm:if name="Name49" axis="ch" ptType="node" func="cnt" op="gte" val="7">
                  <dgm:presOf axis="ch desOrSelf" ptType="node node" st="5 1" cnt="1 0"/>
                </dgm:if>
                <dgm:else name="Name50"/>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1"/>
    </dgm:choose>
    <dgm:choose name="Name52">
      <dgm:if name="Name53" axis="ch" ptType="node" func="cnt" op="gte" val="4">
        <dgm:layoutNode name="ellipse4" styleLbl="vennNode1">
          <dgm:varLst>
            <dgm:bulletEnabled val="1"/>
          </dgm:varLst>
          <dgm:alg type="tx"/>
          <dgm:choose name="Name54">
            <dgm:if name="Name55" func="var" arg="dir" op="equ" val="norm">
              <dgm:shape xmlns:r="http://schemas.openxmlformats.org/officeDocument/2006/relationships" type="ellipse" r:blip="">
                <dgm:adjLst/>
              </dgm:shape>
              <dgm:presOf axis="ch desOrSelf" ptType="node node" st="4 1" cnt="1 0"/>
            </dgm:if>
            <dgm:else name="Name56">
              <dgm:shape xmlns:r="http://schemas.openxmlformats.org/officeDocument/2006/relationships" type="ellipse" r:blip="" zOrderOff="-6">
                <dgm:adjLst/>
              </dgm:shape>
              <dgm:choose name="Name57">
                <dgm:if name="Name58" axis="ch" ptType="node" func="cnt" op="equ" val="4">
                  <dgm:presOf axis="ch desOrSelf" ptType="node node" st="1 1" cnt="1 0"/>
                </dgm:if>
                <dgm:if name="Name59" axis="ch" ptType="node" func="cnt" op="equ" val="5">
                  <dgm:presOf axis="ch desOrSelf" ptType="node node" st="2 1" cnt="1 0"/>
                </dgm:if>
                <dgm:if name="Name60" axis="ch" ptType="node" func="cnt" op="equ" val="6">
                  <dgm:presOf axis="ch desOrSelf" ptType="node node" st="3 1" cnt="1 0"/>
                </dgm:if>
                <dgm:if name="Name61" axis="ch" ptType="node" func="cnt" op="gte" val="7">
                  <dgm:presOf axis="ch desOrSelf" ptType="node node" st="4 1" cnt="1 0"/>
                </dgm:if>
                <dgm:else name="Name62"/>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3"/>
    </dgm:choose>
    <dgm:choose name="Name64">
      <dgm:if name="Name65" axis="ch" ptType="node" func="cnt" op="gte" val="5">
        <dgm:layoutNode name="ellipse5" styleLbl="vennNode1">
          <dgm:varLst>
            <dgm:bulletEnabled val="1"/>
          </dgm:varLst>
          <dgm:alg type="tx"/>
          <dgm:choose name="Name66">
            <dgm:if name="Name67" func="var" arg="dir" op="equ" val="norm">
              <dgm:shape xmlns:r="http://schemas.openxmlformats.org/officeDocument/2006/relationships" type="ellipse" r:blip="">
                <dgm:adjLst/>
              </dgm:shape>
              <dgm:presOf axis="ch desOrSelf" ptType="node node" st="5 1" cnt="1 0"/>
            </dgm:if>
            <dgm:else name="Name68">
              <dgm:shape xmlns:r="http://schemas.openxmlformats.org/officeDocument/2006/relationships" type="ellipse" r:blip="" zOrderOff="-8">
                <dgm:adjLst/>
              </dgm:shape>
              <dgm:choose name="Name69">
                <dgm:if name="Name70" axis="ch" ptType="node" func="cnt" op="equ" val="5">
                  <dgm:presOf axis="ch desOrSelf" ptType="node node" st="1 1" cnt="1 0"/>
                </dgm:if>
                <dgm:if name="Name71" axis="ch" ptType="node" func="cnt" op="equ" val="6">
                  <dgm:presOf axis="ch desOrSelf" ptType="node node" st="2 1" cnt="1 0"/>
                </dgm:if>
                <dgm:if name="Name72" axis="ch" ptType="node" func="cnt" op="gte" val="7">
                  <dgm:presOf axis="ch desOrSelf" ptType="node node" st="3 1" cnt="1 0"/>
                </dgm:if>
                <dgm:else name="Name7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4"/>
    </dgm:choose>
    <dgm:choose name="Name75">
      <dgm:if name="Name76" axis="ch" ptType="node" func="cnt" op="gte" val="6">
        <dgm:layoutNode name="ellipse6" styleLbl="vennNode1">
          <dgm:varLst>
            <dgm:bulletEnabled val="1"/>
          </dgm:varLst>
          <dgm:alg type="tx"/>
          <dgm:choose name="Name77">
            <dgm:if name="Name78" func="var" arg="dir" op="equ" val="norm">
              <dgm:shape xmlns:r="http://schemas.openxmlformats.org/officeDocument/2006/relationships" type="ellipse" r:blip="">
                <dgm:adjLst/>
              </dgm:shape>
              <dgm:presOf axis="ch desOrSelf" ptType="node node" st="6 1" cnt="1 0"/>
            </dgm:if>
            <dgm:else name="Name79">
              <dgm:shape xmlns:r="http://schemas.openxmlformats.org/officeDocument/2006/relationships" type="ellipse" r:blip="" zOrderOff="-10">
                <dgm:adjLst/>
              </dgm:shape>
              <dgm:choose name="Name80">
                <dgm:if name="Name81" axis="ch" ptType="node" func="cnt" op="equ" val="6">
                  <dgm:presOf axis="ch desOrSelf" ptType="node node" st="1 1" cnt="1 0"/>
                </dgm:if>
                <dgm:if name="Name82" axis="ch" ptType="node" func="cnt" op="gte" val="7">
                  <dgm:presOf axis="ch desOrSelf" ptType="node node" st="2 1" cnt="1 0"/>
                </dgm:if>
                <dgm:else name="Name8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choose name="Name85">
      <dgm:if name="Name86" axis="ch" ptType="node" func="cnt" op="gte" val="7">
        <dgm:layoutNode name="ellipse7" styleLbl="vennNode1">
          <dgm:varLst>
            <dgm:bulletEnabled val="1"/>
          </dgm:varLst>
          <dgm:alg type="tx"/>
          <dgm:choose name="Name87">
            <dgm:if name="Name88" func="var" arg="dir" op="equ" val="norm">
              <dgm:shape xmlns:r="http://schemas.openxmlformats.org/officeDocument/2006/relationships" type="ellipse" r:blip="">
                <dgm:adjLst/>
              </dgm:shape>
              <dgm:presOf axis="ch desOrSelf" ptType="node node" st="7 1" cnt="1 0"/>
            </dgm:if>
            <dgm:else name="Name89">
              <dgm:shape xmlns:r="http://schemas.openxmlformats.org/officeDocument/2006/relationships" type="ellipse" r:blip="" zOrderOff="-12">
                <dgm:adjLst/>
              </dgm:shape>
              <dgm:presOf axis="ch desOrSelf" ptType="node node" st="1 1" cnt="1 0"/>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4820"/>
          </a:xfrm>
          <a:prstGeom prst="rect">
            <a:avLst/>
          </a:prstGeom>
        </p:spPr>
        <p:txBody>
          <a:bodyPr vert="horz" lIns="91440" tIns="45720" rIns="91440" bIns="45720" rtlCol="0"/>
          <a:lstStyle>
            <a:lvl1pPr algn="r">
              <a:defRPr sz="1200"/>
            </a:lvl1pPr>
          </a:lstStyle>
          <a:p>
            <a:fld id="{B9E3684C-F081-544B-8C90-A5795DCABDF2}" type="datetimeFigureOut">
              <a:rPr lang="en-US" smtClean="0"/>
              <a:t>3/29/2018</a:t>
            </a:fld>
            <a:endParaRPr lang="en-US"/>
          </a:p>
        </p:txBody>
      </p:sp>
      <p:sp>
        <p:nvSpPr>
          <p:cNvPr id="4" name="Slide Image Placeholder 3"/>
          <p:cNvSpPr>
            <a:spLocks noGrp="1" noRot="1" noChangeAspect="1"/>
          </p:cNvSpPr>
          <p:nvPr>
            <p:ph type="sldImg" idx="2"/>
          </p:nvPr>
        </p:nvSpPr>
        <p:spPr>
          <a:xfrm>
            <a:off x="330200" y="696913"/>
            <a:ext cx="61976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1440" tIns="45720" rIns="91440" bIns="45720" rtlCol="0" anchor="b"/>
          <a:lstStyle>
            <a:lvl1pPr algn="r">
              <a:defRPr sz="1200"/>
            </a:lvl1pPr>
          </a:lstStyle>
          <a:p>
            <a:fld id="{F541DD33-2A06-9443-920E-9A8794B89243}" type="slidenum">
              <a:rPr lang="en-US" smtClean="0"/>
              <a:t>‹#›</a:t>
            </a:fld>
            <a:endParaRPr lang="en-US"/>
          </a:p>
        </p:txBody>
      </p:sp>
    </p:spTree>
    <p:extLst>
      <p:ext uri="{BB962C8B-B14F-4D97-AF65-F5344CB8AC3E}">
        <p14:creationId xmlns:p14="http://schemas.microsoft.com/office/powerpoint/2010/main" val="11450248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LAUREL</a:t>
            </a:r>
          </a:p>
          <a:p>
            <a:endParaRPr lang="en-US" dirty="0" smtClean="0"/>
          </a:p>
          <a:p>
            <a:r>
              <a:rPr lang="en-US" dirty="0" smtClean="0"/>
              <a:t>Hello everyone,</a:t>
            </a:r>
            <a:r>
              <a:rPr lang="en-US" baseline="0" dirty="0" smtClean="0"/>
              <a:t> we are going to go ahead and get started…</a:t>
            </a:r>
          </a:p>
          <a:p>
            <a:endParaRPr lang="en-US" baseline="0" dirty="0" smtClean="0"/>
          </a:p>
          <a:p>
            <a:r>
              <a:rPr lang="en-US" baseline="0" dirty="0" smtClean="0"/>
              <a:t>My name is Laurel Jacobs from the State Evaluation Team, and with me today are my esteemed co-evaluators Kay Orzech and Theresa LeGros. For those of you who are newer to SNAP-Ed, we operate out of the UA Department of Nutritional Sciences here in Tucson, and our job is to implement a comprehensive statewide evaluation plan for Arizona SNAP-Ed. For the last two years at this conference, we’ve showcased the most recent evaluation findings we have. This year, we wanted to give a higher level overview of the role of evaluation data in continuing to help advance your programs now and into the next grant cycle.</a:t>
            </a:r>
            <a:endParaRPr lang="en-US" dirty="0"/>
          </a:p>
        </p:txBody>
      </p:sp>
      <p:sp>
        <p:nvSpPr>
          <p:cNvPr id="4" name="Slide Number Placeholder 3"/>
          <p:cNvSpPr>
            <a:spLocks noGrp="1"/>
          </p:cNvSpPr>
          <p:nvPr>
            <p:ph type="sldNum" sz="quarter" idx="10"/>
          </p:nvPr>
        </p:nvSpPr>
        <p:spPr/>
        <p:txBody>
          <a:bodyPr/>
          <a:lstStyle/>
          <a:p>
            <a:fld id="{F541DD33-2A06-9443-920E-9A8794B89243}" type="slidenum">
              <a:rPr lang="en-US" smtClean="0"/>
              <a:t>1</a:t>
            </a:fld>
            <a:endParaRPr lang="en-US"/>
          </a:p>
        </p:txBody>
      </p:sp>
    </p:spTree>
    <p:extLst>
      <p:ext uri="{BB962C8B-B14F-4D97-AF65-F5344CB8AC3E}">
        <p14:creationId xmlns:p14="http://schemas.microsoft.com/office/powerpoint/2010/main" val="17601821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LAUREL</a:t>
            </a:r>
          </a:p>
          <a:p>
            <a:endParaRPr lang="en-US" dirty="0" smtClean="0"/>
          </a:p>
          <a:p>
            <a:r>
              <a:rPr lang="en-US" dirty="0" smtClean="0"/>
              <a:t>You all</a:t>
            </a:r>
            <a:r>
              <a:rPr lang="en-US" baseline="0" dirty="0" smtClean="0"/>
              <a:t> may remember the Food Systems apple I presented last year, which showed how complementary components of a thriving food system can support increased access to healthy affordable food, and healthier communities.</a:t>
            </a:r>
          </a:p>
          <a:p>
            <a:endParaRPr lang="en-US" baseline="0" dirty="0" smtClean="0"/>
          </a:p>
          <a:p>
            <a:r>
              <a:rPr lang="en-US" baseline="0" dirty="0" smtClean="0"/>
              <a:t>Today I want to revisit where each strategy is at in SNAP-Ed through the lens of evaluation. This year I aligned my language with the Panorama of PSEs, which you may be familiar with in Active Living or more generally. What we see over the last 2+ years is that....(read slide)</a:t>
            </a:r>
            <a:endParaRPr lang="en-US" dirty="0"/>
          </a:p>
        </p:txBody>
      </p:sp>
      <p:sp>
        <p:nvSpPr>
          <p:cNvPr id="4" name="Slide Number Placeholder 3"/>
          <p:cNvSpPr>
            <a:spLocks noGrp="1"/>
          </p:cNvSpPr>
          <p:nvPr>
            <p:ph type="sldNum" sz="quarter" idx="10"/>
          </p:nvPr>
        </p:nvSpPr>
        <p:spPr/>
        <p:txBody>
          <a:bodyPr/>
          <a:lstStyle/>
          <a:p>
            <a:fld id="{F541DD33-2A06-9443-920E-9A8794B89243}" type="slidenum">
              <a:rPr lang="en-US" smtClean="0"/>
              <a:t>10</a:t>
            </a:fld>
            <a:endParaRPr lang="en-US"/>
          </a:p>
        </p:txBody>
      </p:sp>
    </p:spTree>
    <p:extLst>
      <p:ext uri="{BB962C8B-B14F-4D97-AF65-F5344CB8AC3E}">
        <p14:creationId xmlns:p14="http://schemas.microsoft.com/office/powerpoint/2010/main" val="35865472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41DD33-2A06-9443-920E-9A8794B89243}" type="slidenum">
              <a:rPr lang="en-US" smtClean="0"/>
              <a:t>11</a:t>
            </a:fld>
            <a:endParaRPr lang="en-US"/>
          </a:p>
        </p:txBody>
      </p:sp>
    </p:spTree>
    <p:extLst>
      <p:ext uri="{BB962C8B-B14F-4D97-AF65-F5344CB8AC3E}">
        <p14:creationId xmlns:p14="http://schemas.microsoft.com/office/powerpoint/2010/main" val="30439681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Hello! In</a:t>
            </a:r>
            <a:r>
              <a:rPr lang="en-US" baseline="0" dirty="0" smtClean="0"/>
              <a:t> </a:t>
            </a:r>
            <a:r>
              <a:rPr lang="en-US" dirty="0" smtClean="0"/>
              <a:t>the next few minutes I’ll be talking with you about active living policy and promotion of PA resources progress since FY16.</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541DD33-2A06-9443-920E-9A8794B89243}" type="slidenum">
              <a:rPr kumimoji="0" lang="en-US" sz="1200" b="0" i="0" u="none" strike="noStrike" kern="1200" cap="none" spc="0" normalizeH="0" baseline="0" noProof="0" smtClean="0">
                <a:ln>
                  <a:noFill/>
                </a:ln>
                <a:solidFill>
                  <a:srgbClr val="000000"/>
                </a:solidFill>
                <a:effectLst/>
                <a:uLnTx/>
                <a:uFillTx/>
                <a:latin typeface="Gill Sans" charset="0"/>
                <a:sym typeface="Gill Sans" charset="0"/>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en-US" sz="1200" b="0" i="0" u="none" strike="noStrike" kern="1200" cap="none" spc="0" normalizeH="0" baseline="0" noProof="0">
              <a:ln>
                <a:noFill/>
              </a:ln>
              <a:solidFill>
                <a:srgbClr val="000000"/>
              </a:solidFill>
              <a:effectLst/>
              <a:uLnTx/>
              <a:uFillTx/>
              <a:latin typeface="Gill Sans" charset="0"/>
              <a:sym typeface="Gill Sans" charset="0"/>
            </a:endParaRPr>
          </a:p>
        </p:txBody>
      </p:sp>
    </p:spTree>
    <p:extLst>
      <p:ext uri="{BB962C8B-B14F-4D97-AF65-F5344CB8AC3E}">
        <p14:creationId xmlns:p14="http://schemas.microsoft.com/office/powerpoint/2010/main" val="29436479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To understand active living policy progress, I looked back to two goals the 8 </a:t>
            </a:r>
            <a:r>
              <a:rPr lang="en-US" baseline="0" dirty="0" err="1" smtClean="0"/>
              <a:t>LIAS</a:t>
            </a:r>
            <a:r>
              <a:rPr lang="en-US" baseline="0" dirty="0" smtClean="0"/>
              <a:t> who have been involved in Active Living policy work have pursued. Throughout FY16 and FY17, LIA staff have gone down two major paths toward understanding the policy landscape – a path of becoming involved with (CLICK) government processes and projects, and a path of (CLICK) community involvement. As I go through the next slides, you will see that government and community are really  central themes of active living policy work over the past 2 years. </a:t>
            </a:r>
          </a:p>
          <a:p>
            <a:endParaRPr lang="en-US" baseline="0" dirty="0" smtClean="0"/>
          </a:p>
          <a:p>
            <a:r>
              <a:rPr lang="en-US" baseline="0" dirty="0" smtClean="0"/>
              <a:t>With regard to building Active Living capacity, there are two places this mainly took place – (CLICK) within the LIA, and (CLICK) out in the community, building the capacity  of community partners to engage in Active Living policy work. The (CLICK) overlap zone between the two goals is really where we begin to see Active Living policy progress.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530A099-E0F1-4ED8-A310-3AD16D82377F}" type="slidenum">
              <a:rPr kumimoji="0" lang="en-US" sz="1200" b="0" i="0" u="none" strike="noStrike" kern="1200" cap="none" spc="0" normalizeH="0" baseline="0" noProof="0" smtClean="0">
                <a:ln>
                  <a:noFill/>
                </a:ln>
                <a:solidFill>
                  <a:srgbClr val="000000"/>
                </a:solidFill>
                <a:effectLst/>
                <a:uLnTx/>
                <a:uFillTx/>
                <a:latin typeface="Gill Sans" charset="0"/>
                <a:sym typeface="Gill Sans" charset="0"/>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en-US" sz="1200" b="0" i="0" u="none" strike="noStrike" kern="1200" cap="none" spc="0" normalizeH="0" baseline="0" noProof="0">
              <a:ln>
                <a:noFill/>
              </a:ln>
              <a:solidFill>
                <a:srgbClr val="000000"/>
              </a:solidFill>
              <a:effectLst/>
              <a:uLnTx/>
              <a:uFillTx/>
              <a:latin typeface="Gill Sans" charset="0"/>
              <a:sym typeface="Gill Sans" charset="0"/>
            </a:endParaRPr>
          </a:p>
        </p:txBody>
      </p:sp>
    </p:spTree>
    <p:extLst>
      <p:ext uri="{BB962C8B-B14F-4D97-AF65-F5344CB8AC3E}">
        <p14:creationId xmlns:p14="http://schemas.microsoft.com/office/powerpoint/2010/main" val="8308076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Moving</a:t>
            </a:r>
            <a:r>
              <a:rPr lang="en-US" baseline="0" dirty="0" smtClean="0"/>
              <a:t> toward the first goal, </a:t>
            </a:r>
            <a:r>
              <a:rPr lang="en-US" i="1" baseline="0" dirty="0" smtClean="0"/>
              <a:t>understanding the policy landscape</a:t>
            </a:r>
            <a:r>
              <a:rPr lang="en-US" baseline="0" dirty="0" smtClean="0"/>
              <a:t>, here are some of the specific activities engaged in by the </a:t>
            </a:r>
            <a:r>
              <a:rPr lang="en-US" baseline="0" dirty="0" err="1" smtClean="0"/>
              <a:t>LIAs</a:t>
            </a:r>
            <a:r>
              <a:rPr lang="en-US" baseline="0" dirty="0" smtClean="0"/>
              <a:t> across FY16 and FY17. The shade of purple indicates the percentage of </a:t>
            </a:r>
            <a:r>
              <a:rPr lang="en-US" baseline="0" dirty="0" err="1" smtClean="0"/>
              <a:t>LIAs</a:t>
            </a:r>
            <a:r>
              <a:rPr lang="en-US" baseline="0" dirty="0" smtClean="0"/>
              <a:t> that were involved in each type of </a:t>
            </a:r>
            <a:r>
              <a:rPr lang="en-US" strike="noStrike" baseline="0" dirty="0" smtClean="0"/>
              <a:t>activity. I’ve </a:t>
            </a:r>
            <a:r>
              <a:rPr lang="en-US" baseline="0" dirty="0" smtClean="0"/>
              <a:t>added Partnership with Parks &amp; Rec or trail organization here too, because the Promotion of PA Resources strategy  requires making some of the same connections with government and in the community.</a:t>
            </a:r>
          </a:p>
          <a:p>
            <a:endParaRPr lang="en-US" baseline="0" dirty="0" smtClean="0"/>
          </a:p>
          <a:p>
            <a:r>
              <a:rPr lang="en-US" baseline="0" dirty="0" smtClean="0"/>
              <a:t>(CLICK) On the community side, </a:t>
            </a:r>
            <a:r>
              <a:rPr lang="en-US" baseline="0" dirty="0" err="1" smtClean="0"/>
              <a:t>LIAs</a:t>
            </a:r>
            <a:r>
              <a:rPr lang="en-US" baseline="0" dirty="0" smtClean="0"/>
              <a:t> were commonly involved with coalitions, several were involved in supporting site-level changes, and a few were involved with community groups that had specific systems or policy agendas – for example, in one county a group of bicycle enthusiasts wanted to make their town more bike-friendly.</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530A099-E0F1-4ED8-A310-3AD16D82377F}" type="slidenum">
              <a:rPr kumimoji="0" lang="en-US" sz="1200" b="0" i="0" u="none" strike="noStrike" kern="1200" cap="none" spc="0" normalizeH="0" baseline="0" noProof="0" smtClean="0">
                <a:ln>
                  <a:noFill/>
                </a:ln>
                <a:solidFill>
                  <a:srgbClr val="000000"/>
                </a:solidFill>
                <a:effectLst/>
                <a:uLnTx/>
                <a:uFillTx/>
                <a:latin typeface="Gill Sans" charset="0"/>
                <a:sym typeface="Gill Sans" charset="0"/>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en-US" sz="1200" b="0" i="0" u="none" strike="noStrike" kern="1200" cap="none" spc="0" normalizeH="0" baseline="0" noProof="0">
              <a:ln>
                <a:noFill/>
              </a:ln>
              <a:solidFill>
                <a:srgbClr val="000000"/>
              </a:solidFill>
              <a:effectLst/>
              <a:uLnTx/>
              <a:uFillTx/>
              <a:latin typeface="Gill Sans" charset="0"/>
              <a:sym typeface="Gill Sans" charset="0"/>
            </a:endParaRPr>
          </a:p>
        </p:txBody>
      </p:sp>
    </p:spTree>
    <p:extLst>
      <p:ext uri="{BB962C8B-B14F-4D97-AF65-F5344CB8AC3E}">
        <p14:creationId xmlns:p14="http://schemas.microsoft.com/office/powerpoint/2010/main" val="14735616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a:t>The second goal, of building active living </a:t>
            </a:r>
            <a:r>
              <a:rPr lang="en-US" sz="1100" dirty="0" smtClean="0"/>
              <a:t>capacity, </a:t>
            </a:r>
            <a:r>
              <a:rPr lang="en-US" sz="1100" dirty="0"/>
              <a:t>has also been supported by LIA actions in FY16 and FY17.  In </a:t>
            </a:r>
            <a:r>
              <a:rPr lang="en-US" sz="1100" dirty="0" smtClean="0"/>
              <a:t>addition to </a:t>
            </a:r>
            <a:r>
              <a:rPr lang="en-US" sz="1100" dirty="0"/>
              <a:t>AZ Health Zone </a:t>
            </a:r>
            <a:r>
              <a:rPr lang="en-US" sz="1100" dirty="0" smtClean="0"/>
              <a:t>trainings,</a:t>
            </a:r>
            <a:r>
              <a:rPr lang="en-US" sz="1100" baseline="0" dirty="0" smtClean="0"/>
              <a:t> </a:t>
            </a:r>
            <a:r>
              <a:rPr lang="en-US" sz="1100" dirty="0" smtClean="0"/>
              <a:t>activities </a:t>
            </a:r>
            <a:r>
              <a:rPr lang="en-US" sz="1100" dirty="0"/>
              <a:t>related to the promotion of PA </a:t>
            </a:r>
            <a:r>
              <a:rPr lang="en-US" sz="1100" dirty="0" smtClean="0"/>
              <a:t>resources </a:t>
            </a:r>
            <a:r>
              <a:rPr lang="en-US" sz="1100" dirty="0"/>
              <a:t>have enabled multiple </a:t>
            </a:r>
            <a:r>
              <a:rPr lang="en-US" sz="1100" dirty="0" err="1"/>
              <a:t>LIAs</a:t>
            </a:r>
            <a:r>
              <a:rPr lang="en-US" sz="1100" dirty="0"/>
              <a:t> to become more familiar with their local resources and consider ways to both promote and improve these resources. Although developing an app or flyer ultimately </a:t>
            </a:r>
            <a:r>
              <a:rPr lang="en-US" sz="1100" dirty="0" smtClean="0"/>
              <a:t>benefits</a:t>
            </a:r>
            <a:r>
              <a:rPr lang="en-US" sz="1100" baseline="0" dirty="0" smtClean="0"/>
              <a:t> the </a:t>
            </a:r>
            <a:r>
              <a:rPr lang="en-US" sz="1100" dirty="0" smtClean="0"/>
              <a:t>community</a:t>
            </a:r>
            <a:r>
              <a:rPr lang="en-US" sz="1100" dirty="0"/>
              <a:t>, the process of creating it plays a role in increasing </a:t>
            </a:r>
            <a:r>
              <a:rPr lang="en-US" sz="1100" dirty="0" smtClean="0"/>
              <a:t>LIA </a:t>
            </a:r>
            <a:r>
              <a:rPr lang="en-US" sz="1100" dirty="0"/>
              <a:t>staff </a:t>
            </a:r>
            <a:r>
              <a:rPr lang="en-US" sz="1100" dirty="0" smtClean="0"/>
              <a:t>capacity.  </a:t>
            </a:r>
            <a:endParaRPr lang="en-US" sz="1100" dirty="0"/>
          </a:p>
          <a:p>
            <a:endParaRPr lang="en-US" sz="1100" dirty="0"/>
          </a:p>
          <a:p>
            <a:r>
              <a:rPr lang="en-US" sz="1100" dirty="0"/>
              <a:t>Building community partner capacity across the two years involved </a:t>
            </a:r>
            <a:r>
              <a:rPr lang="en-US" sz="1100" dirty="0" err="1" smtClean="0"/>
              <a:t>LIAs</a:t>
            </a:r>
            <a:r>
              <a:rPr lang="en-US" sz="1100" dirty="0" smtClean="0"/>
              <a:t> </a:t>
            </a:r>
            <a:r>
              <a:rPr lang="en-US" sz="1100" dirty="0"/>
              <a:t>working with transportation providers to improve lower-income transit options, </a:t>
            </a:r>
            <a:r>
              <a:rPr lang="en-US" sz="1100" dirty="0" smtClean="0"/>
              <a:t>and</a:t>
            </a:r>
            <a:r>
              <a:rPr lang="en-US" sz="1100" baseline="0" dirty="0" smtClean="0"/>
              <a:t> </a:t>
            </a:r>
            <a:r>
              <a:rPr lang="en-US" sz="1100" dirty="0" smtClean="0"/>
              <a:t>working </a:t>
            </a:r>
            <a:r>
              <a:rPr lang="en-US" sz="1100" dirty="0"/>
              <a:t>to increase health equity by amplifying lower-income voices in the active living planning and action </a:t>
            </a:r>
            <a:r>
              <a:rPr lang="en-US" sz="1100" dirty="0" smtClean="0"/>
              <a:t>realms, as well as participation with sites and community groups.  </a:t>
            </a:r>
            <a:endParaRPr lang="en-US" sz="1100" dirty="0"/>
          </a:p>
          <a:p>
            <a:endParaRPr lang="en-US" sz="1100" dirty="0"/>
          </a:p>
          <a:p>
            <a:r>
              <a:rPr lang="en-US" sz="1100" dirty="0"/>
              <a:t>I want to highlight </a:t>
            </a:r>
            <a:r>
              <a:rPr lang="en-US" sz="1100" dirty="0" smtClean="0"/>
              <a:t>one</a:t>
            </a:r>
            <a:r>
              <a:rPr lang="en-US" sz="1100" baseline="0" dirty="0" smtClean="0"/>
              <a:t> example </a:t>
            </a:r>
            <a:r>
              <a:rPr lang="en-US" sz="1100" dirty="0" smtClean="0"/>
              <a:t>of how the </a:t>
            </a:r>
            <a:r>
              <a:rPr lang="en-US" sz="1100" dirty="0"/>
              <a:t>work you have engaged in to </a:t>
            </a:r>
            <a:r>
              <a:rPr lang="en-US" sz="1100" b="1" dirty="0"/>
              <a:t>build community partner capacity </a:t>
            </a:r>
            <a:r>
              <a:rPr lang="en-US" sz="1100" dirty="0"/>
              <a:t>is linked to the work of understanding the policy landscape as well – by becoming involved in </a:t>
            </a:r>
            <a:r>
              <a:rPr lang="en-US" sz="1100" dirty="0" smtClean="0"/>
              <a:t>(CLICK) </a:t>
            </a:r>
            <a:r>
              <a:rPr lang="en-US" sz="1100" u="sng" dirty="0" smtClean="0"/>
              <a:t>health </a:t>
            </a:r>
            <a:r>
              <a:rPr lang="en-US" sz="1100" u="sng" dirty="0"/>
              <a:t>impact assessments</a:t>
            </a:r>
            <a:r>
              <a:rPr lang="en-US" sz="1100" dirty="0"/>
              <a:t>, you may have had a chance to connect to transportation providers and be able to build their knowledge of the needs and desires of lower-income community members. </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530A099-E0F1-4ED8-A310-3AD16D82377F}" type="slidenum">
              <a:rPr kumimoji="0" lang="en-US" sz="1200" b="0" i="0" u="none" strike="noStrike" kern="1200" cap="none" spc="0" normalizeH="0" baseline="0" noProof="0" smtClean="0">
                <a:ln>
                  <a:noFill/>
                </a:ln>
                <a:solidFill>
                  <a:srgbClr val="000000"/>
                </a:solidFill>
                <a:effectLst/>
                <a:uLnTx/>
                <a:uFillTx/>
                <a:latin typeface="Gill Sans" charset="0"/>
                <a:sym typeface="Gill Sans" charset="0"/>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en-US" sz="1200" b="0" i="0" u="none" strike="noStrike" kern="1200" cap="none" spc="0" normalizeH="0" baseline="0" noProof="0">
              <a:ln>
                <a:noFill/>
              </a:ln>
              <a:solidFill>
                <a:srgbClr val="000000"/>
              </a:solidFill>
              <a:effectLst/>
              <a:uLnTx/>
              <a:uFillTx/>
              <a:latin typeface="Gill Sans" charset="0"/>
              <a:sym typeface="Gill Sans" charset="0"/>
            </a:endParaRPr>
          </a:p>
        </p:txBody>
      </p:sp>
    </p:spTree>
    <p:extLst>
      <p:ext uri="{BB962C8B-B14F-4D97-AF65-F5344CB8AC3E}">
        <p14:creationId xmlns:p14="http://schemas.microsoft.com/office/powerpoint/2010/main" val="9761272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smtClean="0"/>
              <a:t>I </a:t>
            </a:r>
            <a:r>
              <a:rPr lang="en-US" sz="1000" dirty="0"/>
              <a:t>want to </a:t>
            </a:r>
            <a:r>
              <a:rPr lang="en-US" sz="1000" dirty="0" smtClean="0"/>
              <a:t>return</a:t>
            </a:r>
            <a:r>
              <a:rPr lang="en-US" sz="1000" baseline="0" dirty="0" smtClean="0"/>
              <a:t> to</a:t>
            </a:r>
            <a:r>
              <a:rPr lang="en-US" sz="1000" dirty="0" smtClean="0"/>
              <a:t> </a:t>
            </a:r>
            <a:r>
              <a:rPr lang="en-US" sz="1000" dirty="0"/>
              <a:t>this government and community theme by summarizing some high-level statewide results for the Physical Activity Resource Assessment, or PARA </a:t>
            </a:r>
            <a:r>
              <a:rPr lang="en-US" sz="1000" dirty="0" smtClean="0"/>
              <a:t>tool.   </a:t>
            </a:r>
            <a:endParaRPr lang="en-US" sz="1000" dirty="0"/>
          </a:p>
          <a:p>
            <a:endParaRPr lang="en-US" sz="1000" dirty="0"/>
          </a:p>
          <a:p>
            <a:r>
              <a:rPr lang="en-US" sz="1000" dirty="0"/>
              <a:t>I am only presenting data on parks here, which represent 62% of resources </a:t>
            </a:r>
            <a:r>
              <a:rPr lang="en-US" sz="1000" dirty="0" smtClean="0"/>
              <a:t>assessed.  Starting with the incivilities on the right side of the slide: </a:t>
            </a:r>
            <a:endParaRPr lang="en-US" sz="1000" dirty="0"/>
          </a:p>
          <a:p>
            <a:endParaRPr lang="en-US" sz="1000" dirty="0"/>
          </a:p>
          <a:p>
            <a:r>
              <a:rPr lang="en-US" sz="1000" dirty="0"/>
              <a:t>One thing I’ve heard </a:t>
            </a:r>
            <a:r>
              <a:rPr lang="en-US" sz="1000" dirty="0" smtClean="0"/>
              <a:t>about </a:t>
            </a:r>
            <a:r>
              <a:rPr lang="en-US" sz="1000" dirty="0"/>
              <a:t>improvements to parks is “the local parks and rec department has no money </a:t>
            </a:r>
            <a:r>
              <a:rPr lang="en-US" sz="1000" dirty="0" smtClean="0"/>
              <a:t>to </a:t>
            </a:r>
            <a:r>
              <a:rPr lang="en-US" sz="1000" dirty="0"/>
              <a:t>do improvements, or maintain facilities more </a:t>
            </a:r>
            <a:r>
              <a:rPr lang="en-US" sz="1000" dirty="0" smtClean="0"/>
              <a:t>often.” </a:t>
            </a:r>
            <a:r>
              <a:rPr lang="en-US" sz="1000" dirty="0"/>
              <a:t>So </a:t>
            </a:r>
            <a:r>
              <a:rPr lang="en-US" sz="1000" dirty="0" smtClean="0"/>
              <a:t>I </a:t>
            </a:r>
            <a:r>
              <a:rPr lang="en-US" sz="1000" dirty="0"/>
              <a:t>want to suggest that when you’re thinking about how to make park improvements, the parks and rec department – </a:t>
            </a:r>
            <a:r>
              <a:rPr lang="en-US" sz="1000" dirty="0" smtClean="0"/>
              <a:t>a government agency</a:t>
            </a:r>
            <a:r>
              <a:rPr lang="en-US" sz="1000" baseline="0" dirty="0" smtClean="0"/>
              <a:t> </a:t>
            </a:r>
            <a:r>
              <a:rPr lang="en-US" sz="1000" dirty="0" smtClean="0"/>
              <a:t>at </a:t>
            </a:r>
            <a:r>
              <a:rPr lang="en-US" sz="1000" dirty="0"/>
              <a:t>the town or county level, while they certainly could (CLICK) be responsible for </a:t>
            </a:r>
            <a:r>
              <a:rPr lang="en-US" sz="1000" dirty="0" smtClean="0"/>
              <a:t>all these improvements </a:t>
            </a:r>
            <a:r>
              <a:rPr lang="en-US" sz="1000" dirty="0"/>
              <a:t>to parks – might not be the only option.   </a:t>
            </a:r>
          </a:p>
          <a:p>
            <a:pPr defTabSz="465887">
              <a:defRPr/>
            </a:pPr>
            <a:endParaRPr lang="en-US" sz="1000" dirty="0"/>
          </a:p>
          <a:p>
            <a:pPr defTabSz="465887">
              <a:defRPr/>
            </a:pPr>
            <a:r>
              <a:rPr lang="en-US" sz="1000" dirty="0" smtClean="0"/>
              <a:t>For</a:t>
            </a:r>
            <a:r>
              <a:rPr lang="en-US" sz="1000" baseline="0" dirty="0" smtClean="0"/>
              <a:t> example, </a:t>
            </a:r>
            <a:r>
              <a:rPr lang="en-US" sz="1000" dirty="0" smtClean="0"/>
              <a:t>if </a:t>
            </a:r>
            <a:r>
              <a:rPr lang="en-US" sz="1000" dirty="0"/>
              <a:t>there is a (CLICK) community police or neighborhood watch presence, some acts of graffiti or vandalism may be deterred.  If you are working toward active living policy change, a walkability improvement – (CLICK) traffic calming or a reduced speed limit in the vicinity of the park, could also decrease noise levels and make the park a nicer place to visit. </a:t>
            </a:r>
          </a:p>
          <a:p>
            <a:pPr defTabSz="465887">
              <a:defRPr/>
            </a:pPr>
            <a:endParaRPr lang="en-US" sz="1000" dirty="0"/>
          </a:p>
          <a:p>
            <a:pPr defTabSz="465887">
              <a:defRPr/>
            </a:pPr>
            <a:r>
              <a:rPr lang="en-US" sz="1000" dirty="0"/>
              <a:t>In terms of activating the community, (CLICK) community cleanups like the ones several of you have already reported participating in could be effective in reducing the levels of incivilities at parks.  </a:t>
            </a:r>
            <a:r>
              <a:rPr lang="en-US" sz="1000" dirty="0" smtClean="0"/>
              <a:t>We </a:t>
            </a:r>
            <a:r>
              <a:rPr lang="en-US" sz="1000" dirty="0"/>
              <a:t>saw from PARA that there was quite a low presence of bike racks (only about 25% for large parks) and (CLICK) creative community partnerships, such as with school vocational classes, could increase bike racks at these resources.    </a:t>
            </a:r>
          </a:p>
          <a:p>
            <a:pPr defTabSz="465887">
              <a:defRPr/>
            </a:pPr>
            <a:endParaRPr lang="en-US" sz="1000" dirty="0"/>
          </a:p>
          <a:p>
            <a:pPr defTabSz="465887">
              <a:defRPr/>
            </a:pPr>
            <a:r>
              <a:rPr lang="en-US" sz="1000" dirty="0"/>
              <a:t>Other community partnerships </a:t>
            </a:r>
            <a:r>
              <a:rPr lang="en-US" sz="1000" i="1" dirty="0"/>
              <a:t>you may be able to explore through your coalitions and your networking </a:t>
            </a:r>
            <a:r>
              <a:rPr lang="en-US" sz="1000" dirty="0"/>
              <a:t>that may not even be on your radar yet include those with business or corporate groups, or hospital systems – partnerships that may support adding amenities or features to parks or trails. </a:t>
            </a:r>
          </a:p>
          <a:p>
            <a:endParaRPr lang="en-US" sz="1000" dirty="0"/>
          </a:p>
          <a:p>
            <a:r>
              <a:rPr lang="en-US" sz="1000" dirty="0"/>
              <a:t>Now I’ll turn the mike over to ______________ to talk about _________________.</a:t>
            </a:r>
          </a:p>
          <a:p>
            <a:endParaRPr lang="en-US" sz="1000"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541DD33-2A06-9443-920E-9A8794B89243}" type="slidenum">
              <a:rPr kumimoji="0" lang="en-US" sz="1200" b="0" i="0" u="none" strike="noStrike" kern="1200" cap="none" spc="0" normalizeH="0" baseline="0" noProof="0" smtClean="0">
                <a:ln>
                  <a:noFill/>
                </a:ln>
                <a:solidFill>
                  <a:srgbClr val="000000"/>
                </a:solidFill>
                <a:effectLst/>
                <a:uLnTx/>
                <a:uFillTx/>
                <a:latin typeface="Gill Sans" charset="0"/>
                <a:sym typeface="Gill Sans" charset="0"/>
              </a:rPr>
              <a:pPr marL="0" marR="0" lvl="0" indent="0" algn="r" defTabSz="914400" rtl="0" eaLnBrk="1" fontAlgn="base" latinLnBrk="0" hangingPunct="1">
                <a:lnSpc>
                  <a:spcPct val="100000"/>
                </a:lnSpc>
                <a:spcBef>
                  <a:spcPct val="0"/>
                </a:spcBef>
                <a:spcAft>
                  <a:spcPct val="0"/>
                </a:spcAft>
                <a:buClrTx/>
                <a:buSzTx/>
                <a:buFontTx/>
                <a:buNone/>
                <a:tabLst/>
                <a:defRPr/>
              </a:pPr>
              <a:t>16</a:t>
            </a:fld>
            <a:endParaRPr kumimoji="0" lang="en-US" sz="1200" b="0" i="0" u="none" strike="noStrike" kern="1200" cap="none" spc="0" normalizeH="0" baseline="0" noProof="0">
              <a:ln>
                <a:noFill/>
              </a:ln>
              <a:solidFill>
                <a:srgbClr val="000000"/>
              </a:solidFill>
              <a:effectLst/>
              <a:uLnTx/>
              <a:uFillTx/>
              <a:latin typeface="Gill Sans" charset="0"/>
              <a:sym typeface="Gill Sans" charset="0"/>
            </a:endParaRPr>
          </a:p>
        </p:txBody>
      </p:sp>
    </p:spTree>
    <p:extLst>
      <p:ext uri="{BB962C8B-B14F-4D97-AF65-F5344CB8AC3E}">
        <p14:creationId xmlns:p14="http://schemas.microsoft.com/office/powerpoint/2010/main" val="24109138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41DD33-2A06-9443-920E-9A8794B89243}" type="slidenum">
              <a:rPr lang="en-US" smtClean="0"/>
              <a:t>17</a:t>
            </a:fld>
            <a:endParaRPr lang="en-US"/>
          </a:p>
        </p:txBody>
      </p:sp>
    </p:spTree>
    <p:extLst>
      <p:ext uri="{BB962C8B-B14F-4D97-AF65-F5344CB8AC3E}">
        <p14:creationId xmlns:p14="http://schemas.microsoft.com/office/powerpoint/2010/main" val="42455135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a reminder, in FY16 we looked at what was written in the district LWP, while in FY17 we looked at what was actually being done at schools using the National Healthy Schools Award Checklist, or NHSAC.</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541DD33-2A06-9443-920E-9A8794B89243}" type="slidenum">
              <a:rPr kumimoji="0" lang="en-US" sz="1200" b="0" i="0" u="none" strike="noStrike" kern="1200" cap="none" spc="0" normalizeH="0" baseline="0" noProof="0" smtClean="0">
                <a:ln>
                  <a:noFill/>
                </a:ln>
                <a:solidFill>
                  <a:srgbClr val="000000"/>
                </a:solidFill>
                <a:effectLst/>
                <a:uLnTx/>
                <a:uFillTx/>
                <a:latin typeface="Gill Sans" charset="0"/>
                <a:sym typeface="Gill Sans" charset="0"/>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0" lang="en-US" sz="1200" b="0" i="0" u="none" strike="noStrike" kern="1200" cap="none" spc="0" normalizeH="0" baseline="0" noProof="0">
              <a:ln>
                <a:noFill/>
              </a:ln>
              <a:solidFill>
                <a:srgbClr val="000000"/>
              </a:solidFill>
              <a:effectLst/>
              <a:uLnTx/>
              <a:uFillTx/>
              <a:latin typeface="Gill Sans" charset="0"/>
              <a:sym typeface="Gill Sans" charset="0"/>
            </a:endParaRPr>
          </a:p>
        </p:txBody>
      </p:sp>
    </p:spTree>
    <p:extLst>
      <p:ext uri="{BB962C8B-B14F-4D97-AF65-F5344CB8AC3E}">
        <p14:creationId xmlns:p14="http://schemas.microsoft.com/office/powerpoint/2010/main" val="7479884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are the average NHSAC scores, in %, across all 93 schools we looked at. The highest score would be 100%. You can see here that the total average score was 57%, and that five of the six NHSAC sections hovered around that average score. The one exception is the Health Promotion for Staff section, which had a notably lower score than the other sections.</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541DD33-2A06-9443-920E-9A8794B89243}" type="slidenum">
              <a:rPr kumimoji="0" lang="en-US" sz="1200" b="0" i="0" u="none" strike="noStrike" kern="1200" cap="none" spc="0" normalizeH="0" baseline="0" noProof="0" smtClean="0">
                <a:ln>
                  <a:noFill/>
                </a:ln>
                <a:solidFill>
                  <a:srgbClr val="000000"/>
                </a:solidFill>
                <a:effectLst/>
                <a:uLnTx/>
                <a:uFillTx/>
                <a:latin typeface="Gill Sans" charset="0"/>
                <a:sym typeface="Gill Sans" charset="0"/>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en-US" sz="1200" b="0" i="0" u="none" strike="noStrike" kern="1200" cap="none" spc="0" normalizeH="0" baseline="0" noProof="0">
              <a:ln>
                <a:noFill/>
              </a:ln>
              <a:solidFill>
                <a:srgbClr val="000000"/>
              </a:solidFill>
              <a:effectLst/>
              <a:uLnTx/>
              <a:uFillTx/>
              <a:latin typeface="Gill Sans" charset="0"/>
              <a:sym typeface="Gill Sans" charset="0"/>
            </a:endParaRPr>
          </a:p>
        </p:txBody>
      </p:sp>
    </p:spTree>
    <p:extLst>
      <p:ext uri="{BB962C8B-B14F-4D97-AF65-F5344CB8AC3E}">
        <p14:creationId xmlns:p14="http://schemas.microsoft.com/office/powerpoint/2010/main" val="15168435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Someone here’s got this goal in their work plan, right?</a:t>
            </a:r>
            <a:r>
              <a:rPr lang="en-US" baseline="0" dirty="0" smtClean="0"/>
              <a:t>?? This would totally be an allowable activity, by the way...We’ve got a few funnies here in our talk, just to help keep you awake!</a:t>
            </a:r>
            <a:endParaRPr lang="en-US" dirty="0"/>
          </a:p>
        </p:txBody>
      </p:sp>
      <p:sp>
        <p:nvSpPr>
          <p:cNvPr id="4" name="Slide Number Placeholder 3"/>
          <p:cNvSpPr>
            <a:spLocks noGrp="1"/>
          </p:cNvSpPr>
          <p:nvPr>
            <p:ph type="sldNum" sz="quarter" idx="10"/>
          </p:nvPr>
        </p:nvSpPr>
        <p:spPr/>
        <p:txBody>
          <a:bodyPr/>
          <a:lstStyle/>
          <a:p>
            <a:fld id="{F541DD33-2A06-9443-920E-9A8794B89243}" type="slidenum">
              <a:rPr lang="en-US" smtClean="0"/>
              <a:t>2</a:t>
            </a:fld>
            <a:endParaRPr lang="en-US"/>
          </a:p>
        </p:txBody>
      </p:sp>
    </p:spTree>
    <p:extLst>
      <p:ext uri="{BB962C8B-B14F-4D97-AF65-F5344CB8AC3E}">
        <p14:creationId xmlns:p14="http://schemas.microsoft.com/office/powerpoint/2010/main" val="19153374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we see the NHSAC scores broken down by whether or not the schools participated in the Alliance for a Healthier Generation’s Healthy Schools Program. The non-HSP schools are in blue, the HSP schools are in red, and the triple asterisks indicate highly statistically significant differences in the scores. The key take home here is that HSP-participating schools scored substantially higher than non-HSP schools in every category EXCEPT Family and Community Involvement [animate], which wasn’t influenced by HSP participation. On the other hand, look at what a difference HSP participation made in the category of Health Promotion for Staff.</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541DD33-2A06-9443-920E-9A8794B89243}" type="slidenum">
              <a:rPr kumimoji="0" lang="en-US" sz="1200" b="0" i="0" u="none" strike="noStrike" kern="1200" cap="none" spc="0" normalizeH="0" baseline="0" noProof="0" smtClean="0">
                <a:ln>
                  <a:noFill/>
                </a:ln>
                <a:solidFill>
                  <a:srgbClr val="000000"/>
                </a:solidFill>
                <a:effectLst/>
                <a:uLnTx/>
                <a:uFillTx/>
                <a:latin typeface="Gill Sans" charset="0"/>
                <a:sym typeface="Gill Sans" charset="0"/>
              </a:rPr>
              <a:pPr marL="0" marR="0" lvl="0" indent="0" algn="r" defTabSz="914400" rtl="0" eaLnBrk="1" fontAlgn="base" latinLnBrk="0" hangingPunct="1">
                <a:lnSpc>
                  <a:spcPct val="100000"/>
                </a:lnSpc>
                <a:spcBef>
                  <a:spcPct val="0"/>
                </a:spcBef>
                <a:spcAft>
                  <a:spcPct val="0"/>
                </a:spcAft>
                <a:buClrTx/>
                <a:buSzTx/>
                <a:buFontTx/>
                <a:buNone/>
                <a:tabLst/>
                <a:defRPr/>
              </a:pPr>
              <a:t>20</a:t>
            </a:fld>
            <a:endParaRPr kumimoji="0" lang="en-US" sz="1200" b="0" i="0" u="none" strike="noStrike" kern="1200" cap="none" spc="0" normalizeH="0" baseline="0" noProof="0">
              <a:ln>
                <a:noFill/>
              </a:ln>
              <a:solidFill>
                <a:srgbClr val="000000"/>
              </a:solidFill>
              <a:effectLst/>
              <a:uLnTx/>
              <a:uFillTx/>
              <a:latin typeface="Gill Sans" charset="0"/>
              <a:sym typeface="Gill Sans" charset="0"/>
            </a:endParaRPr>
          </a:p>
        </p:txBody>
      </p:sp>
    </p:spTree>
    <p:extLst>
      <p:ext uri="{BB962C8B-B14F-4D97-AF65-F5344CB8AC3E}">
        <p14:creationId xmlns:p14="http://schemas.microsoft.com/office/powerpoint/2010/main" val="29822157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Now we’ll compare FY16 findings for written LWPs with FY17 findings for school-level implementation of wellness initiatives.</a:t>
            </a:r>
          </a:p>
          <a:p>
            <a:endParaRPr lang="en-US" b="1" dirty="0"/>
          </a:p>
          <a:p>
            <a:r>
              <a:rPr lang="en-US" b="1" dirty="0"/>
              <a:t>In NUTRITION EDUCATION,</a:t>
            </a:r>
            <a:r>
              <a:rPr lang="en-US" dirty="0"/>
              <a:t> overall Arizona’s SNAP-Ed-participating schools </a:t>
            </a:r>
            <a:r>
              <a:rPr lang="en-US" i="1" dirty="0"/>
              <a:t>and</a:t>
            </a:r>
            <a:r>
              <a:rPr lang="en-US" dirty="0"/>
              <a:t> districts appear to be relatively strong, however school-level implementation of </a:t>
            </a:r>
            <a:r>
              <a:rPr lang="en-US" i="1" dirty="0"/>
              <a:t>nutrition education at </a:t>
            </a:r>
            <a:r>
              <a:rPr lang="en-US" i="1" u="sng" dirty="0"/>
              <a:t>all grade levels </a:t>
            </a:r>
            <a:r>
              <a:rPr lang="en-US" dirty="0"/>
              <a:t>is not as strong as district policies often require. </a:t>
            </a:r>
            <a:r>
              <a:rPr lang="en-US" b="1" dirty="0"/>
              <a:t>For LIAs working in school health, this means seeking out opportunities to promote the schoolwide or districtwide integration of standards-based curricula into the academics taught at each grade level. </a:t>
            </a:r>
          </a:p>
          <a:p>
            <a:endParaRPr lang="en-US" dirty="0"/>
          </a:p>
          <a:p>
            <a:r>
              <a:rPr lang="en-US" b="1" dirty="0"/>
              <a:t>For SCHOOL MEALS, w</a:t>
            </a:r>
            <a:r>
              <a:rPr lang="en-US" dirty="0"/>
              <a:t>ritten LWPs scored low, </a:t>
            </a:r>
            <a:r>
              <a:rPr lang="en-US" i="1" dirty="0"/>
              <a:t>but</a:t>
            </a:r>
            <a:r>
              <a:rPr lang="en-US" dirty="0"/>
              <a:t> schools appear to be implementing USDA guidelines and other best practices for meals. Why?  One idea is that school meal standards may not make it into written wellness policies but schools nonetheless must adhere to the USDA’s National School Breakfast and Lunch Program requirements in order to be funded. </a:t>
            </a:r>
            <a:r>
              <a:rPr lang="en-US" b="1" dirty="0"/>
              <a:t>So here, districts might need LIA help actually getting what is already being done into the written LWP.</a:t>
            </a:r>
          </a:p>
          <a:p>
            <a:endParaRPr lang="en-US" dirty="0"/>
          </a:p>
          <a:p>
            <a:r>
              <a:rPr lang="en-US" b="1" dirty="0"/>
              <a:t>For NUTRITION STANDARDS</a:t>
            </a:r>
            <a:r>
              <a:rPr lang="en-US" dirty="0"/>
              <a:t> for competitive foods and beverages offered outside of school meals, written policies also scored relatively low, but again schools appeared to be implementing at least some of the USDA’s Smart Snack Standards. This change from FY16 to 17 may be due in part to recent federal legislation calling for greater adherence to the Smart Snack Standards, but </a:t>
            </a:r>
            <a:r>
              <a:rPr lang="en-US" b="1" dirty="0"/>
              <a:t>there is still plenty of room for LIAs to help get the Smart Snack guidelines into written policies </a:t>
            </a:r>
            <a:r>
              <a:rPr lang="en-US" b="1" i="1" dirty="0"/>
              <a:t>and</a:t>
            </a:r>
            <a:r>
              <a:rPr lang="en-US" b="1" dirty="0"/>
              <a:t> to support schools in implementing those guidelines, especially during the extended school day, fundraisers, and in classroom celebrations.</a:t>
            </a:r>
          </a:p>
          <a:p>
            <a:endParaRPr lang="en-US" dirty="0"/>
          </a:p>
          <a:p>
            <a:r>
              <a:rPr lang="en-US" b="1" dirty="0"/>
              <a:t>PE &amp; PHYSICAL ACTIVITY PROGRAMS </a:t>
            </a:r>
            <a:r>
              <a:rPr lang="en-US" dirty="0"/>
              <a:t>emerged as a weakness common across districts and schools. </a:t>
            </a:r>
            <a:r>
              <a:rPr lang="en-US" b="1" dirty="0"/>
              <a:t>LIAs might consider starting with written policies to set up a CSPAP action plan for schools, and then move toward supporting implementation. Or, if your individual schools are more open to making changes than the district, you might start with school-level implementation and build up to that written policy change.</a:t>
            </a:r>
          </a:p>
          <a:p>
            <a:endParaRPr lang="en-US" b="1" dirty="0"/>
          </a:p>
          <a:p>
            <a:r>
              <a:rPr lang="en-US" b="1" dirty="0"/>
              <a:t>The WELLNESS PROMOTION &amp; MARKETING </a:t>
            </a:r>
            <a:r>
              <a:rPr lang="en-US" b="0" dirty="0"/>
              <a:t>category is really two-fold; it covers staff wellness to model health behavior </a:t>
            </a:r>
            <a:r>
              <a:rPr lang="en-US" b="0" i="1" dirty="0"/>
              <a:t>and</a:t>
            </a:r>
            <a:r>
              <a:rPr lang="en-US" b="0" dirty="0"/>
              <a:t> the marketing of healthy foods, drinks, and physical activity to students. Overall, wellness promotion and marketing has been weak in Arizona schools at both the district and school levels. When schools do address this area, they tend to do so comprehensively, but </a:t>
            </a:r>
            <a:r>
              <a:rPr lang="en-US" b="1" dirty="0"/>
              <a:t>for the most part LIAs can really do a lot here. You might start by focusing on the USDA’s requirement to only market foods and drinks that align with Smart Snacks, especially since that is something the ADE will be looking at during administrative reviews. Or you might focus on increasing positive staff role modelling for students. </a:t>
            </a:r>
          </a:p>
          <a:p>
            <a:endParaRPr lang="en-US" b="1" dirty="0"/>
          </a:p>
          <a:p>
            <a:r>
              <a:rPr lang="en-US" b="1" dirty="0"/>
              <a:t>The IMPLEMENTATION, EVALUATION, AND COMMUNICATION </a:t>
            </a:r>
            <a:r>
              <a:rPr lang="en-US" b="0" dirty="0"/>
              <a:t>of Local Wellness Policies is also a little messy. It includes communication with the school community, including families; the development of active District Wellness Committees; and the review and revision of written LWPs. Overall, this area has scored relatively well across Arizona’s SNAP-Ed schools, but there are important caveats: (1) the so-called “family and community involvement” piece is largely one-way communication in which the school is sending out information to parents. If you attend the SHAPE breakout, you’ll hear that a systemic weakness reported by schools is that they struggle to really engage families in two-way communication and in the actual wellness committees. And (2) as you know if you work with schools, the presence or absence of a SHAC or DWC has a huge influence on school health. </a:t>
            </a:r>
            <a:r>
              <a:rPr lang="en-US" b="1" dirty="0"/>
              <a:t>So where these teams are absent, LIAs can support their development as a first step in advancing school health.</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541DD33-2A06-9443-920E-9A8794B89243}" type="slidenum">
              <a:rPr kumimoji="0" lang="en-US" sz="1200" b="0" i="0" u="none" strike="noStrike" kern="1200" cap="none" spc="0" normalizeH="0" baseline="0" noProof="0" smtClean="0">
                <a:ln>
                  <a:noFill/>
                </a:ln>
                <a:solidFill>
                  <a:srgbClr val="000000"/>
                </a:solidFill>
                <a:effectLst/>
                <a:uLnTx/>
                <a:uFillTx/>
                <a:latin typeface="Gill Sans" charset="0"/>
                <a:sym typeface="Gill Sans" charset="0"/>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en-US" sz="1200" b="0" i="0" u="none" strike="noStrike" kern="1200" cap="none" spc="0" normalizeH="0" baseline="0" noProof="0">
              <a:ln>
                <a:noFill/>
              </a:ln>
              <a:solidFill>
                <a:srgbClr val="000000"/>
              </a:solidFill>
              <a:effectLst/>
              <a:uLnTx/>
              <a:uFillTx/>
              <a:latin typeface="Gill Sans" charset="0"/>
              <a:sym typeface="Gill Sans" charset="0"/>
            </a:endParaRPr>
          </a:p>
        </p:txBody>
      </p:sp>
    </p:spTree>
    <p:extLst>
      <p:ext uri="{BB962C8B-B14F-4D97-AF65-F5344CB8AC3E}">
        <p14:creationId xmlns:p14="http://schemas.microsoft.com/office/powerpoint/2010/main" val="37403172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41DD33-2A06-9443-920E-9A8794B89243}" type="slidenum">
              <a:rPr lang="en-US" smtClean="0"/>
              <a:t>22</a:t>
            </a:fld>
            <a:endParaRPr lang="en-US"/>
          </a:p>
        </p:txBody>
      </p:sp>
    </p:spTree>
    <p:extLst>
      <p:ext uri="{BB962C8B-B14F-4D97-AF65-F5344CB8AC3E}">
        <p14:creationId xmlns:p14="http://schemas.microsoft.com/office/powerpoint/2010/main" val="20876685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Early Childhood, we used Go </a:t>
            </a:r>
            <a:r>
              <a:rPr lang="en-US" dirty="0" smtClean="0"/>
              <a:t>NAP </a:t>
            </a:r>
            <a:r>
              <a:rPr lang="en-US" dirty="0"/>
              <a:t>SACC to </a:t>
            </a:r>
            <a:r>
              <a:rPr lang="en-US" dirty="0" smtClean="0"/>
              <a:t>assess ECEs’ </a:t>
            </a:r>
            <a:r>
              <a:rPr lang="en-US" baseline="0" dirty="0" smtClean="0"/>
              <a:t>nutrition and physical activity </a:t>
            </a:r>
            <a:r>
              <a:rPr lang="en-US" dirty="0" smtClean="0"/>
              <a:t>environments and</a:t>
            </a:r>
            <a:r>
              <a:rPr lang="en-US" baseline="0" dirty="0" smtClean="0"/>
              <a:t> policies</a:t>
            </a:r>
            <a:r>
              <a:rPr lang="en-US" dirty="0" smtClean="0"/>
              <a:t>, </a:t>
            </a:r>
            <a:r>
              <a:rPr lang="en-US" dirty="0"/>
              <a:t>while in FY17 we were able to </a:t>
            </a:r>
            <a:r>
              <a:rPr lang="en-US" dirty="0" smtClean="0"/>
              <a:t>examine the supports that </a:t>
            </a:r>
            <a:r>
              <a:rPr lang="en-US" dirty="0"/>
              <a:t>LIAs reported with ECE sites.</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541DD33-2A06-9443-920E-9A8794B89243}" type="slidenum">
              <a:rPr kumimoji="0" lang="en-US" sz="1200" b="0" i="0" u="none" strike="noStrike" kern="1200" cap="none" spc="0" normalizeH="0" baseline="0" noProof="0" smtClean="0">
                <a:ln>
                  <a:noFill/>
                </a:ln>
                <a:solidFill>
                  <a:srgbClr val="000000"/>
                </a:solidFill>
                <a:effectLst/>
                <a:uLnTx/>
                <a:uFillTx/>
                <a:latin typeface="Gill Sans" charset="0"/>
                <a:sym typeface="Gill Sans" charset="0"/>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en-US" sz="1200" b="0" i="0" u="none" strike="noStrike" kern="1200" cap="none" spc="0" normalizeH="0" baseline="0" noProof="0">
              <a:ln>
                <a:noFill/>
              </a:ln>
              <a:solidFill>
                <a:srgbClr val="000000"/>
              </a:solidFill>
              <a:effectLst/>
              <a:uLnTx/>
              <a:uFillTx/>
              <a:latin typeface="Gill Sans" charset="0"/>
              <a:sym typeface="Gill Sans" charset="0"/>
            </a:endParaRPr>
          </a:p>
        </p:txBody>
      </p:sp>
    </p:spTree>
    <p:extLst>
      <p:ext uri="{BB962C8B-B14F-4D97-AF65-F5344CB8AC3E}">
        <p14:creationId xmlns:p14="http://schemas.microsoft.com/office/powerpoint/2010/main" val="31975429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a:t>
            </a:r>
            <a:r>
              <a:rPr lang="en-US" baseline="0" dirty="0" smtClean="0"/>
              <a:t> we have average Go NAP SACC scores for Child Nutrition on the left and Infant &amp; Child Physical Activity on the right.</a:t>
            </a:r>
          </a:p>
          <a:p>
            <a:endParaRPr lang="en-US" baseline="0" dirty="0" smtClean="0"/>
          </a:p>
          <a:p>
            <a:r>
              <a:rPr lang="en-US" baseline="0" dirty="0" smtClean="0"/>
              <a:t>[animate] </a:t>
            </a:r>
            <a:r>
              <a:rPr lang="en-US" dirty="0" smtClean="0"/>
              <a:t>In FY16, average</a:t>
            </a:r>
            <a:r>
              <a:rPr lang="en-US" baseline="0" dirty="0" smtClean="0"/>
              <a:t> Go NAP SACC scores showed </a:t>
            </a:r>
            <a:r>
              <a:rPr lang="en-US" dirty="0" smtClean="0"/>
              <a:t>that ECEs’ written policies were relatively weak across both nutrition and physical activity.</a:t>
            </a:r>
          </a:p>
          <a:p>
            <a:r>
              <a:rPr lang="en-US" dirty="0" smtClean="0"/>
              <a:t>[animate] Education of families</a:t>
            </a:r>
            <a:r>
              <a:rPr lang="en-US" baseline="0" dirty="0" smtClean="0"/>
              <a:t> and professional development of staff were also generally in need of improvement.</a:t>
            </a:r>
          </a:p>
          <a:p>
            <a:r>
              <a:rPr lang="en-US" baseline="0" dirty="0" smtClean="0"/>
              <a:t>[animate] …and overall, physical activity scores were lower than nutrition scores, especially when it came to the time ECEs provided for young children to be active.</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541DD33-2A06-9443-920E-9A8794B89243}" type="slidenum">
              <a:rPr kumimoji="0" lang="en-US" sz="1200" b="0" i="0" u="none" strike="noStrike" kern="1200" cap="none" spc="0" normalizeH="0" baseline="0" noProof="0" smtClean="0">
                <a:ln>
                  <a:noFill/>
                </a:ln>
                <a:solidFill>
                  <a:srgbClr val="000000"/>
                </a:solidFill>
                <a:effectLst/>
                <a:uLnTx/>
                <a:uFillTx/>
                <a:latin typeface="Gill Sans" charset="0"/>
                <a:sym typeface="Gill Sans" charset="0"/>
              </a:rPr>
              <a:pPr marL="0" marR="0" lvl="0" indent="0" algn="r" defTabSz="914400" rtl="0" eaLnBrk="1" fontAlgn="base" latinLnBrk="0" hangingPunct="1">
                <a:lnSpc>
                  <a:spcPct val="100000"/>
                </a:lnSpc>
                <a:spcBef>
                  <a:spcPct val="0"/>
                </a:spcBef>
                <a:spcAft>
                  <a:spcPct val="0"/>
                </a:spcAft>
                <a:buClrTx/>
                <a:buSzTx/>
                <a:buFontTx/>
                <a:buNone/>
                <a:tabLst/>
                <a:defRPr/>
              </a:pPr>
              <a:t>24</a:t>
            </a:fld>
            <a:endParaRPr kumimoji="0" lang="en-US" sz="1200" b="0" i="0" u="none" strike="noStrike" kern="1200" cap="none" spc="0" normalizeH="0" baseline="0" noProof="0">
              <a:ln>
                <a:noFill/>
              </a:ln>
              <a:solidFill>
                <a:srgbClr val="000000"/>
              </a:solidFill>
              <a:effectLst/>
              <a:uLnTx/>
              <a:uFillTx/>
              <a:latin typeface="Gill Sans" charset="0"/>
              <a:sym typeface="Gill Sans" charset="0"/>
            </a:endParaRPr>
          </a:p>
        </p:txBody>
      </p:sp>
    </p:spTree>
    <p:extLst>
      <p:ext uri="{BB962C8B-B14F-4D97-AF65-F5344CB8AC3E}">
        <p14:creationId xmlns:p14="http://schemas.microsoft.com/office/powerpoint/2010/main" val="25050722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a:t>
            </a:r>
            <a:r>
              <a:rPr lang="en-US" baseline="0" dirty="0" smtClean="0"/>
              <a:t> how did LIAs respond to these findings and support ECE improvements in FY17? </a:t>
            </a:r>
          </a:p>
          <a:p>
            <a:endParaRPr lang="en-US" baseline="0" dirty="0" smtClean="0"/>
          </a:p>
          <a:p>
            <a:pPr marL="171450" indent="-171450">
              <a:buFont typeface="Arial" panose="020B0604020202020204" pitchFamily="34" charset="0"/>
              <a:buChar char="•"/>
            </a:pPr>
            <a:r>
              <a:rPr lang="en-US" baseline="0" dirty="0" smtClean="0"/>
              <a:t>[animate] Some LIAs provided more intense efforts at fewer sites, while others reached more ECEs with less frequent contact. The ratio of meetings and trainings per ECE site ranged from 1 per site to 10 per site. When we look by county, we see variation here, but I want to emphasize that this by-county comparison is not meant to judge agency performance but instead helps us to better understand how counties operate and what seems to result in more positive change. </a:t>
            </a:r>
          </a:p>
          <a:p>
            <a:pPr marL="171450" indent="-171450">
              <a:buFont typeface="Arial" panose="020B0604020202020204" pitchFamily="34" charset="0"/>
              <a:buChar char="•"/>
            </a:pPr>
            <a:r>
              <a:rPr lang="en-US" baseline="0" dirty="0" smtClean="0"/>
              <a:t>[animate] In general, we did find that the more an LIA met with a single site, the more improvements were made. </a:t>
            </a:r>
          </a:p>
          <a:p>
            <a:pPr marL="171450" indent="-171450">
              <a:buFont typeface="Arial" panose="020B0604020202020204" pitchFamily="34" charset="0"/>
              <a:buChar char="•"/>
            </a:pPr>
            <a:r>
              <a:rPr lang="en-US" baseline="0" dirty="0" smtClean="0"/>
              <a:t>[animate] which makes sense, because the more contact is made, the stronger the relationship and the more opportunities to market services and leverage program successes to expand.</a:t>
            </a:r>
          </a:p>
          <a:p>
            <a:pPr marL="171450" indent="-171450">
              <a:buFont typeface="Arial" panose="020B0604020202020204" pitchFamily="34" charset="0"/>
              <a:buChar char="•"/>
            </a:pPr>
            <a:r>
              <a:rPr lang="en-US" baseline="0" dirty="0" smtClean="0"/>
              <a:t>[animate] In terms of early childhood topics, overall, LIA narrative reports reflected progress with Empower standards, [animate] attempts to address family education, </a:t>
            </a:r>
            <a:r>
              <a:rPr lang="en-US" baseline="0" smtClean="0"/>
              <a:t>[animate] but </a:t>
            </a:r>
            <a:r>
              <a:rPr lang="en-US" baseline="0" dirty="0" smtClean="0"/>
              <a:t>very little work to advance ECE written policy.</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541DD33-2A06-9443-920E-9A8794B89243}" type="slidenum">
              <a:rPr kumimoji="0" lang="en-US" sz="1200" b="0" i="0" u="none" strike="noStrike" kern="1200" cap="none" spc="0" normalizeH="0" baseline="0" noProof="0" smtClean="0">
                <a:ln>
                  <a:noFill/>
                </a:ln>
                <a:solidFill>
                  <a:srgbClr val="000000"/>
                </a:solidFill>
                <a:effectLst/>
                <a:uLnTx/>
                <a:uFillTx/>
                <a:latin typeface="Gill Sans" charset="0"/>
                <a:sym typeface="Gill Sans" charset="0"/>
              </a:rPr>
              <a:pPr marL="0" marR="0" lvl="0" indent="0" algn="r" defTabSz="914400" rtl="0" eaLnBrk="1" fontAlgn="base" latinLnBrk="0" hangingPunct="1">
                <a:lnSpc>
                  <a:spcPct val="100000"/>
                </a:lnSpc>
                <a:spcBef>
                  <a:spcPct val="0"/>
                </a:spcBef>
                <a:spcAft>
                  <a:spcPct val="0"/>
                </a:spcAft>
                <a:buClrTx/>
                <a:buSzTx/>
                <a:buFontTx/>
                <a:buNone/>
                <a:tabLst/>
                <a:defRPr/>
              </a:pPr>
              <a:t>25</a:t>
            </a:fld>
            <a:endParaRPr kumimoji="0" lang="en-US" sz="1200" b="0" i="0" u="none" strike="noStrike" kern="1200" cap="none" spc="0" normalizeH="0" baseline="0" noProof="0">
              <a:ln>
                <a:noFill/>
              </a:ln>
              <a:solidFill>
                <a:srgbClr val="000000"/>
              </a:solidFill>
              <a:effectLst/>
              <a:uLnTx/>
              <a:uFillTx/>
              <a:latin typeface="Gill Sans" charset="0"/>
              <a:sym typeface="Gill Sans" charset="0"/>
            </a:endParaRPr>
          </a:p>
        </p:txBody>
      </p:sp>
    </p:spTree>
    <p:extLst>
      <p:ext uri="{BB962C8B-B14F-4D97-AF65-F5344CB8AC3E}">
        <p14:creationId xmlns:p14="http://schemas.microsoft.com/office/powerpoint/2010/main" val="41546096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41DD33-2A06-9443-920E-9A8794B89243}" type="slidenum">
              <a:rPr lang="en-US" smtClean="0"/>
              <a:t>26</a:t>
            </a:fld>
            <a:endParaRPr lang="en-US"/>
          </a:p>
        </p:txBody>
      </p:sp>
    </p:spTree>
    <p:extLst>
      <p:ext uri="{BB962C8B-B14F-4D97-AF65-F5344CB8AC3E}">
        <p14:creationId xmlns:p14="http://schemas.microsoft.com/office/powerpoint/2010/main" val="6417389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41DD33-2A06-9443-920E-9A8794B89243}" type="slidenum">
              <a:rPr lang="en-US" smtClean="0"/>
              <a:t>27</a:t>
            </a:fld>
            <a:endParaRPr lang="en-US"/>
          </a:p>
        </p:txBody>
      </p:sp>
    </p:spTree>
    <p:extLst>
      <p:ext uri="{BB962C8B-B14F-4D97-AF65-F5344CB8AC3E}">
        <p14:creationId xmlns:p14="http://schemas.microsoft.com/office/powerpoint/2010/main" val="24680947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LAUREL</a:t>
            </a:r>
          </a:p>
          <a:p>
            <a:endParaRPr lang="en-US" sz="1200" kern="120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Today’s presentation has a few main goals: 1</a:t>
            </a:r>
            <a:r>
              <a:rPr lang="en-US" sz="1200" kern="1200" baseline="30000" dirty="0" smtClean="0">
                <a:solidFill>
                  <a:schemeClr val="tx1"/>
                </a:solidFill>
                <a:effectLst/>
                <a:latin typeface="+mn-lt"/>
                <a:ea typeface="+mn-ea"/>
                <a:cs typeface="+mn-cs"/>
              </a:rPr>
              <a:t>st</a:t>
            </a:r>
            <a:r>
              <a:rPr lang="en-US" sz="1200" kern="1200" baseline="0" dirty="0" smtClean="0">
                <a:solidFill>
                  <a:schemeClr val="tx1"/>
                </a:solidFill>
                <a:effectLst/>
                <a:latin typeface="+mn-lt"/>
                <a:ea typeface="+mn-ea"/>
                <a:cs typeface="+mn-cs"/>
              </a:rPr>
              <a:t>, a look at the evaluation data that is available to you and some ideas for how you can be using it now, if you aren’t already. Second, some specific ways in which your findings may help inform planning for the next two years of your programs. Then we’ll look at the arc of the data across two years in the four PSE focus areas, and we’ll finish with a breakout discussion in tables so that you can share some of your perspectives in this as well.</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41DD33-2A06-9443-920E-9A8794B89243}" type="slidenum">
              <a:rPr lang="en-US" smtClean="0"/>
              <a:t>3</a:t>
            </a:fld>
            <a:endParaRPr lang="en-US"/>
          </a:p>
        </p:txBody>
      </p:sp>
    </p:spTree>
    <p:extLst>
      <p:ext uri="{BB962C8B-B14F-4D97-AF65-F5344CB8AC3E}">
        <p14:creationId xmlns:p14="http://schemas.microsoft.com/office/powerpoint/2010/main" val="7519256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41DD33-2A06-9443-920E-9A8794B89243}" type="slidenum">
              <a:rPr lang="en-US" smtClean="0"/>
              <a:t>4</a:t>
            </a:fld>
            <a:endParaRPr lang="en-US"/>
          </a:p>
        </p:txBody>
      </p:sp>
    </p:spTree>
    <p:extLst>
      <p:ext uri="{BB962C8B-B14F-4D97-AF65-F5344CB8AC3E}">
        <p14:creationId xmlns:p14="http://schemas.microsoft.com/office/powerpoint/2010/main" val="10416682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LAUREL</a:t>
            </a:r>
          </a:p>
          <a:p>
            <a:endParaRPr lang="en-US" dirty="0" smtClean="0"/>
          </a:p>
          <a:p>
            <a:r>
              <a:rPr lang="en-US" dirty="0" smtClean="0"/>
              <a:t>When we think</a:t>
            </a:r>
            <a:r>
              <a:rPr lang="en-US" baseline="0" dirty="0" smtClean="0"/>
              <a:t> about putting evaluation data to work to help guide planning and implementation, it can be helpful to first inventory what data is at hand. Here are some of the data sources you have access to.</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F541DD33-2A06-9443-920E-9A8794B89243}" type="slidenum">
              <a:rPr lang="en-US" smtClean="0"/>
              <a:t>5</a:t>
            </a:fld>
            <a:endParaRPr lang="en-US"/>
          </a:p>
        </p:txBody>
      </p:sp>
    </p:spTree>
    <p:extLst>
      <p:ext uri="{BB962C8B-B14F-4D97-AF65-F5344CB8AC3E}">
        <p14:creationId xmlns:p14="http://schemas.microsoft.com/office/powerpoint/2010/main" val="14708481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LAUREL</a:t>
            </a:r>
          </a:p>
          <a:p>
            <a:endParaRPr lang="en-US"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S</a:t>
            </a:r>
            <a:r>
              <a:rPr lang="en-US" sz="1200" kern="1200" baseline="0" dirty="0" smtClean="0">
                <a:solidFill>
                  <a:schemeClr val="tx1"/>
                </a:solidFill>
                <a:effectLst/>
                <a:latin typeface="+mn-lt"/>
                <a:ea typeface="+mn-ea"/>
                <a:cs typeface="+mn-cs"/>
              </a:rPr>
              <a:t>o how</a:t>
            </a:r>
            <a:r>
              <a:rPr lang="en-US" sz="1200" kern="1200" dirty="0" smtClean="0">
                <a:solidFill>
                  <a:schemeClr val="tx1"/>
                </a:solidFill>
                <a:effectLst/>
                <a:latin typeface="+mn-lt"/>
                <a:ea typeface="+mn-ea"/>
                <a:cs typeface="+mn-cs"/>
              </a:rPr>
              <a:t> can these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resources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continue</a:t>
            </a:r>
            <a:r>
              <a:rPr lang="en-US" sz="1200" kern="1200" baseline="0" dirty="0" smtClean="0">
                <a:solidFill>
                  <a:schemeClr val="tx1"/>
                </a:solidFill>
                <a:effectLst/>
                <a:latin typeface="+mn-lt"/>
                <a:ea typeface="+mn-ea"/>
                <a:cs typeface="+mn-cs"/>
              </a:rPr>
              <a:t> to </a:t>
            </a:r>
            <a:r>
              <a:rPr lang="en-US" sz="1200" kern="1200" dirty="0" smtClean="0">
                <a:solidFill>
                  <a:schemeClr val="tx1"/>
                </a:solidFill>
                <a:effectLst/>
                <a:latin typeface="+mn-lt"/>
                <a:ea typeface="+mn-ea"/>
                <a:cs typeface="+mn-cs"/>
              </a:rPr>
              <a:t>help guide your current programming efforts? </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a:t>
            </a:r>
            <a:r>
              <a:rPr lang="en-US" sz="1200" kern="1200" dirty="0" smtClean="0">
                <a:solidFill>
                  <a:schemeClr val="tx1"/>
                </a:solidFill>
                <a:effectLst/>
                <a:latin typeface="+mn-lt"/>
                <a:ea typeface="+mn-ea"/>
                <a:cs typeface="+mn-cs"/>
              </a:rPr>
              <a:t>particular, your staff’s capacity and funding is of course, limited.  So how can you get the best impact (in other words, make the most change) out of the staff capacity and resources that you do have? How can you ensure the most change in your communities based on the investment you are able to put in</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Here are just a few ways to consider putting your evaluation results to work:</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41DD33-2A06-9443-920E-9A8794B89243}" type="slidenum">
              <a:rPr lang="en-US" smtClean="0"/>
              <a:t>6</a:t>
            </a:fld>
            <a:endParaRPr lang="en-US"/>
          </a:p>
        </p:txBody>
      </p:sp>
    </p:spTree>
    <p:extLst>
      <p:ext uri="{BB962C8B-B14F-4D97-AF65-F5344CB8AC3E}">
        <p14:creationId xmlns:p14="http://schemas.microsoft.com/office/powerpoint/2010/main" val="20731547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LAUREL</a:t>
            </a:r>
          </a:p>
          <a:p>
            <a:endParaRPr lang="en-US" dirty="0" smtClean="0"/>
          </a:p>
          <a:p>
            <a:r>
              <a:rPr lang="en-US" dirty="0" smtClean="0"/>
              <a:t>Dun </a:t>
            </a:r>
            <a:r>
              <a:rPr lang="en-US" dirty="0" err="1" smtClean="0"/>
              <a:t>dun</a:t>
            </a:r>
            <a:r>
              <a:rPr lang="en-US" dirty="0" smtClean="0"/>
              <a:t> </a:t>
            </a:r>
            <a:r>
              <a:rPr lang="en-US" dirty="0" err="1" smtClean="0"/>
              <a:t>dun</a:t>
            </a:r>
            <a:r>
              <a:rPr lang="en-US" dirty="0" smtClean="0"/>
              <a:t>! The application</a:t>
            </a:r>
            <a:r>
              <a:rPr lang="en-US" baseline="0" dirty="0" smtClean="0"/>
              <a:t> season is coming for us all! Let’s meditate on the peaceful </a:t>
            </a:r>
            <a:r>
              <a:rPr lang="en-US" baseline="0" dirty="0" err="1" smtClean="0"/>
              <a:t>bunnymato</a:t>
            </a:r>
            <a:r>
              <a:rPr lang="en-US" baseline="0" dirty="0" smtClean="0"/>
              <a:t> for a moment to return to a state of inner peace…</a:t>
            </a:r>
            <a:endParaRPr lang="en-US" dirty="0" smtClean="0"/>
          </a:p>
          <a:p>
            <a:endParaRPr lang="en-US"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Now is the perfect time to also assess the</a:t>
            </a:r>
            <a:r>
              <a:rPr lang="en-US" sz="1200" kern="1200" baseline="0" dirty="0" smtClean="0">
                <a:solidFill>
                  <a:schemeClr val="tx1"/>
                </a:solidFill>
                <a:effectLst/>
                <a:latin typeface="+mn-lt"/>
                <a:ea typeface="+mn-ea"/>
                <a:cs typeface="+mn-cs"/>
              </a:rPr>
              <a:t> broader research landscape. There is longstanding research that tells us that...</a:t>
            </a:r>
            <a:endParaRPr lang="en-US" sz="1200" kern="120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Tx/>
              <a:buAutoNum type="arabicParenR"/>
              <a:tabLst/>
              <a:defRPr/>
            </a:pPr>
            <a:r>
              <a:rPr lang="en-US" sz="1200" kern="1200" baseline="0" dirty="0" smtClean="0">
                <a:solidFill>
                  <a:schemeClr val="tx1"/>
                </a:solidFill>
                <a:effectLst/>
                <a:latin typeface="+mn-lt"/>
                <a:ea typeface="+mn-ea"/>
                <a:cs typeface="+mn-cs"/>
              </a:rPr>
              <a:t>It is the purposeful combination of PSEs and DE reaching the same audience or geography that is most effective in changing behaviors.</a:t>
            </a:r>
          </a:p>
          <a:p>
            <a:pPr marL="228600" marR="0" lvl="0" indent="-228600" algn="l" defTabSz="457200" rtl="0" eaLnBrk="1" fontAlgn="auto" latinLnBrk="0" hangingPunct="1">
              <a:lnSpc>
                <a:spcPct val="100000"/>
              </a:lnSpc>
              <a:spcBef>
                <a:spcPts val="0"/>
              </a:spcBef>
              <a:spcAft>
                <a:spcPts val="0"/>
              </a:spcAft>
              <a:buClrTx/>
              <a:buSzTx/>
              <a:buFontTx/>
              <a:buAutoNum type="arabicParenR"/>
              <a:tabLst/>
              <a:defRPr/>
            </a:pPr>
            <a:r>
              <a:rPr lang="en-US" sz="1200" kern="1200" dirty="0" smtClean="0">
                <a:solidFill>
                  <a:schemeClr val="tx1"/>
                </a:solidFill>
                <a:effectLst/>
                <a:latin typeface="+mn-lt"/>
                <a:ea typeface="+mn-ea"/>
                <a:cs typeface="+mn-cs"/>
              </a:rPr>
              <a:t>Deeper, narrower interventions will likely have a stronger effect than sporadic, disbursed efforts. This doesn’t mean</a:t>
            </a:r>
            <a:r>
              <a:rPr lang="en-US" sz="1200" kern="1200" baseline="0" dirty="0" smtClean="0">
                <a:solidFill>
                  <a:schemeClr val="tx1"/>
                </a:solidFill>
                <a:effectLst/>
                <a:latin typeface="+mn-lt"/>
                <a:ea typeface="+mn-ea"/>
                <a:cs typeface="+mn-cs"/>
              </a:rPr>
              <a:t> only PSEs or DE, but rather that you don’t have to do a tiny bit of everything – it is better to do fewer things deeply and better to increase the likelihood that your efforts will actually result in measurable change.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There’s been more recently published research that</a:t>
            </a:r>
            <a:r>
              <a:rPr lang="en-US" sz="1200" kern="1200" baseline="0" dirty="0" smtClean="0">
                <a:solidFill>
                  <a:schemeClr val="tx1"/>
                </a:solidFill>
                <a:effectLst/>
                <a:latin typeface="+mn-lt"/>
                <a:ea typeface="+mn-ea"/>
                <a:cs typeface="+mn-cs"/>
              </a:rPr>
              <a:t> also helps illuminate which strategies are actually working to bend the obesity curve and reduce disparities. For example....(read slides)</a:t>
            </a:r>
            <a:endParaRPr lang="en-US" sz="1200" kern="120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F541DD33-2A06-9443-920E-9A8794B89243}" type="slidenum">
              <a:rPr lang="en-US" smtClean="0"/>
              <a:t>7</a:t>
            </a:fld>
            <a:endParaRPr lang="en-US"/>
          </a:p>
        </p:txBody>
      </p:sp>
    </p:spTree>
    <p:extLst>
      <p:ext uri="{BB962C8B-B14F-4D97-AF65-F5344CB8AC3E}">
        <p14:creationId xmlns:p14="http://schemas.microsoft.com/office/powerpoint/2010/main" val="11715561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LAUREL</a:t>
            </a:r>
          </a:p>
          <a:p>
            <a:endParaRPr lang="en-US"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This next two year cycle is an opportunity to move into deeper and more meaningful community changes. Think about where you were at the start of FY16, about how far you’ve come, and most importantly, use the evaluation data to think about where you want to go, and how you can stretch past where you’ve been in the PSE panorama to make an even bigger impact.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Take a frank inventory of your data...(read slide)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Think about </a:t>
            </a:r>
            <a:r>
              <a:rPr lang="en-US" sz="1200" kern="1200" dirty="0" smtClean="0">
                <a:solidFill>
                  <a:schemeClr val="tx1"/>
                </a:solidFill>
                <a:effectLst/>
                <a:latin typeface="+mn-lt"/>
                <a:ea typeface="+mn-ea"/>
                <a:cs typeface="+mn-cs"/>
              </a:rPr>
              <a:t>how you can plan really dynamic, impactful programs that purposely layer approaches across direct education and </a:t>
            </a:r>
            <a:r>
              <a:rPr lang="en-US" sz="1200" kern="1200" dirty="0" smtClean="0">
                <a:solidFill>
                  <a:schemeClr val="tx1"/>
                </a:solidFill>
                <a:effectLst/>
                <a:latin typeface="+mn-lt"/>
                <a:ea typeface="+mn-ea"/>
                <a:cs typeface="+mn-cs"/>
              </a:rPr>
              <a:t>PSEs, which</a:t>
            </a:r>
            <a:r>
              <a:rPr lang="en-US" sz="1200" kern="1200" baseline="0" dirty="0" smtClean="0">
                <a:solidFill>
                  <a:schemeClr val="tx1"/>
                </a:solidFill>
                <a:effectLst/>
                <a:latin typeface="+mn-lt"/>
                <a:ea typeface="+mn-ea"/>
                <a:cs typeface="+mn-cs"/>
              </a:rPr>
              <a:t> is an established priority of the SNAP-Ed program here in AZ and nationwide</a:t>
            </a:r>
            <a:r>
              <a:rPr lang="en-U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For those of you with us in FY16, one of Stephanie’s key messages at the time was: just try things out when it comes to PSEs. See what works, don’t be afraid of failure, but start trying. Here we are half way through FY18 and you’ve all done that to varying degrees. Now is the time to expand successful efforts and be willing to let go of unsuccessful ones. And you don’t have to do everything, but implement with excellence the interventions that you think can have the strongest impact.</a:t>
            </a:r>
          </a:p>
          <a:p>
            <a:endParaRPr lang="en-US" sz="1200" kern="120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You may also be familiar with the Panorama of PSE model that was introduced last year in the Active Living focus area. </a:t>
            </a:r>
            <a:r>
              <a:rPr lang="en-US" sz="1200" kern="1200" dirty="0" smtClean="0">
                <a:solidFill>
                  <a:schemeClr val="tx1"/>
                </a:solidFill>
                <a:effectLst/>
                <a:latin typeface="+mn-lt"/>
                <a:ea typeface="+mn-ea"/>
                <a:cs typeface="+mn-cs"/>
              </a:rPr>
              <a:t>Take these next two years as an opportunity to stretch your efforts further in your programs and go deeper, not broader in your efforts.</a:t>
            </a:r>
            <a:r>
              <a:rPr lang="en-US" sz="1200" kern="1200" baseline="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41DD33-2A06-9443-920E-9A8794B89243}" type="slidenum">
              <a:rPr lang="en-US" smtClean="0"/>
              <a:t>8</a:t>
            </a:fld>
            <a:endParaRPr lang="en-US"/>
          </a:p>
        </p:txBody>
      </p:sp>
    </p:spTree>
    <p:extLst>
      <p:ext uri="{BB962C8B-B14F-4D97-AF65-F5344CB8AC3E}">
        <p14:creationId xmlns:p14="http://schemas.microsoft.com/office/powerpoint/2010/main" val="28948582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LAUREL</a:t>
            </a:r>
          </a:p>
          <a:p>
            <a:endParaRPr lang="en-US" dirty="0" smtClean="0"/>
          </a:p>
          <a:p>
            <a:r>
              <a:rPr lang="en-US" dirty="0" smtClean="0"/>
              <a:t>In</a:t>
            </a:r>
            <a:r>
              <a:rPr lang="en-US" baseline="0" dirty="0" smtClean="0"/>
              <a:t> </a:t>
            </a:r>
            <a:r>
              <a:rPr lang="en-US" dirty="0" smtClean="0"/>
              <a:t>the next few minutes I’ll be talking with you about Food Systems</a:t>
            </a:r>
            <a:r>
              <a:rPr lang="en-US" baseline="0" dirty="0" smtClean="0"/>
              <a:t> </a:t>
            </a:r>
            <a:r>
              <a:rPr lang="en-US" dirty="0" smtClean="0"/>
              <a:t>progress since FY16.</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541DD33-2A06-9443-920E-9A8794B89243}" type="slidenum">
              <a:rPr kumimoji="0" lang="en-US" sz="1200" b="0" i="0" u="none" strike="noStrike" kern="1200" cap="none" spc="0" normalizeH="0" baseline="0" noProof="0" smtClean="0">
                <a:ln>
                  <a:noFill/>
                </a:ln>
                <a:solidFill>
                  <a:srgbClr val="000000"/>
                </a:solidFill>
                <a:effectLst/>
                <a:uLnTx/>
                <a:uFillTx/>
                <a:latin typeface="Gill Sans" charset="0"/>
                <a:sym typeface="Gill Sans" charset="0"/>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en-US" sz="1200" b="0" i="0" u="none" strike="noStrike" kern="1200" cap="none" spc="0" normalizeH="0" baseline="0" noProof="0">
              <a:ln>
                <a:noFill/>
              </a:ln>
              <a:solidFill>
                <a:srgbClr val="000000"/>
              </a:solidFill>
              <a:effectLst/>
              <a:uLnTx/>
              <a:uFillTx/>
              <a:latin typeface="Gill Sans" charset="0"/>
              <a:sym typeface="Gill Sans" charset="0"/>
            </a:endParaRPr>
          </a:p>
        </p:txBody>
      </p:sp>
    </p:spTree>
    <p:extLst>
      <p:ext uri="{BB962C8B-B14F-4D97-AF65-F5344CB8AC3E}">
        <p14:creationId xmlns:p14="http://schemas.microsoft.com/office/powerpoint/2010/main" val="2890497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1153206"/>
            <a:ext cx="7772400" cy="1101725"/>
          </a:xfrm>
        </p:spPr>
        <p:txBody>
          <a:bodyPr/>
          <a:lstStyle>
            <a:lvl1pPr>
              <a:defRPr baseline="0"/>
            </a:lvl1pPr>
          </a:lstStyle>
          <a:p>
            <a:r>
              <a:rPr lang="en-US" dirty="0" smtClean="0"/>
              <a:t>SAMPLE TITLE</a:t>
            </a:r>
            <a:endParaRPr lang="en-US" dirty="0"/>
          </a:p>
        </p:txBody>
      </p:sp>
      <p:sp>
        <p:nvSpPr>
          <p:cNvPr id="3" name="Subtitle 2"/>
          <p:cNvSpPr>
            <a:spLocks noGrp="1"/>
          </p:cNvSpPr>
          <p:nvPr>
            <p:ph type="subTitle" idx="1" hasCustomPrompt="1"/>
          </p:nvPr>
        </p:nvSpPr>
        <p:spPr>
          <a:xfrm>
            <a:off x="1371600" y="2431336"/>
            <a:ext cx="6400800" cy="828662"/>
          </a:xfrm>
        </p:spPr>
        <p:txBody>
          <a:bodyPr/>
          <a:lstStyle>
            <a:lvl1pPr marL="0" indent="0" algn="ctr">
              <a:buNone/>
              <a:defRPr sz="2000" baseline="0"/>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Sample text or subtitle</a:t>
            </a:r>
            <a:endParaRPr lang="en-US" dirty="0"/>
          </a:p>
        </p:txBody>
      </p:sp>
      <p:sp>
        <p:nvSpPr>
          <p:cNvPr id="4" name="Text Box 3"/>
          <p:cNvSpPr txBox="1">
            <a:spLocks noGrp="1" noChangeArrowheads="1"/>
          </p:cNvSpPr>
          <p:nvPr>
            <p:ph type="sldNum" sz="quarter" idx="10"/>
          </p:nvPr>
        </p:nvSpPr>
        <p:spPr>
          <a:ln/>
        </p:spPr>
        <p:txBody>
          <a:bodyPr/>
          <a:lstStyle>
            <a:lvl1pPr>
              <a:defRPr/>
            </a:lvl1pPr>
          </a:lstStyle>
          <a:p>
            <a:pPr>
              <a:defRPr/>
            </a:pPr>
            <a:fld id="{DA48CD09-1EE7-8745-AB3C-21E7A359E5F3}" type="slidenum">
              <a:rPr lang="en-US"/>
              <a:pPr>
                <a:defRPr/>
              </a:pPr>
              <a:t>‹#›</a:t>
            </a:fld>
            <a:endParaRPr lang="en-US"/>
          </a:p>
        </p:txBody>
      </p:sp>
      <p:pic>
        <p:nvPicPr>
          <p:cNvPr id="5" name="Picture 4" title="The University of Arizona"/>
          <p:cNvPicPr>
            <a:picLocks noChangeAspect="1"/>
          </p:cNvPicPr>
          <p:nvPr userDrawn="1"/>
        </p:nvPicPr>
        <p:blipFill>
          <a:blip r:embed="rId2"/>
          <a:stretch>
            <a:fillRect/>
          </a:stretch>
        </p:blipFill>
        <p:spPr>
          <a:xfrm>
            <a:off x="3446813" y="4015014"/>
            <a:ext cx="2256972" cy="1128486"/>
          </a:xfrm>
          <a:prstGeom prst="rect">
            <a:avLst/>
          </a:prstGeom>
        </p:spPr>
      </p:pic>
      <p:pic>
        <p:nvPicPr>
          <p:cNvPr id="6" name="Picture 5" descr="triangles_2.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268724" y="989547"/>
            <a:ext cx="606552" cy="82296"/>
          </a:xfrm>
          <a:prstGeom prst="rect">
            <a:avLst/>
          </a:prstGeom>
        </p:spPr>
      </p:pic>
    </p:spTree>
    <p:extLst>
      <p:ext uri="{BB962C8B-B14F-4D97-AF65-F5344CB8AC3E}">
        <p14:creationId xmlns:p14="http://schemas.microsoft.com/office/powerpoint/2010/main" val="4090636110"/>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fld id="{F6352F10-AB62-4CDC-9D1D-8FA0B4940024}" type="datetime1">
              <a:rPr kumimoji="0" lang="en-US" sz="4200" b="0" i="0" u="none" strike="noStrike" kern="1200" cap="none" spc="0" normalizeH="0" baseline="0" noProof="0" smtClean="0">
                <a:ln>
                  <a:noFill/>
                </a:ln>
                <a:solidFill>
                  <a:srgbClr val="000000"/>
                </a:solidFill>
                <a:effectLst/>
                <a:uLnTx/>
                <a:uFillTx/>
                <a:latin typeface="Gill Sans" charset="0"/>
                <a:sym typeface="Gill Sans" charset="0"/>
              </a:rPr>
              <a:pPr marL="0" marR="0" lvl="0" indent="0" algn="ctr" defTabSz="914400" rtl="0" eaLnBrk="1" fontAlgn="base" latinLnBrk="0" hangingPunct="1">
                <a:lnSpc>
                  <a:spcPct val="100000"/>
                </a:lnSpc>
                <a:spcBef>
                  <a:spcPct val="0"/>
                </a:spcBef>
                <a:spcAft>
                  <a:spcPct val="0"/>
                </a:spcAft>
                <a:buClrTx/>
                <a:buSzTx/>
                <a:buFontTx/>
                <a:buNone/>
                <a:tabLst/>
                <a:defRPr/>
              </a:pPr>
              <a:t>3/29/2018</a:t>
            </a:fld>
            <a:endParaRPr kumimoji="0" lang="en-US" sz="4200" b="0" i="0" u="none" strike="noStrike" kern="1200" cap="none" spc="0" normalizeH="0" baseline="0" noProof="0">
              <a:ln>
                <a:noFill/>
              </a:ln>
              <a:solidFill>
                <a:srgbClr val="000000"/>
              </a:solidFill>
              <a:effectLst/>
              <a:uLnTx/>
              <a:uFillTx/>
              <a:latin typeface="Gill Sans" charset="0"/>
              <a:sym typeface="Gill Sans" charset="0"/>
            </a:endParaRPr>
          </a:p>
        </p:txBody>
      </p:sp>
      <p:sp>
        <p:nvSpPr>
          <p:cNvPr id="3" name="Footer Placeholder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4200" b="0" i="0" u="none" strike="noStrike" kern="1200" cap="none" spc="0" normalizeH="0" baseline="0" noProof="0">
              <a:ln>
                <a:noFill/>
              </a:ln>
              <a:solidFill>
                <a:srgbClr val="000000"/>
              </a:solidFill>
              <a:effectLst/>
              <a:uLnTx/>
              <a:uFillTx/>
              <a:latin typeface="Gill Sans" charset="0"/>
              <a:sym typeface="Gill Sans" charset="0"/>
            </a:endParaRPr>
          </a:p>
        </p:txBody>
      </p:sp>
      <p:sp>
        <p:nvSpPr>
          <p:cNvPr id="4" name="Slide Number Placeholder 3"/>
          <p:cNvSpPr>
            <a:spLocks noGrp="1"/>
          </p:cNvSpPr>
          <p:nvPr>
            <p:ph type="sldNum" sz="quarter" idx="12"/>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fld id="{C9B4B887-F179-4225-9764-6D80093E363E}" type="slidenum">
              <a:rPr kumimoji="0" lang="en-US" sz="1200" b="0" i="0" u="none" strike="noStrike" kern="1200" cap="none" spc="0" normalizeH="0" baseline="0" noProof="0" smtClean="0">
                <a:ln>
                  <a:noFill/>
                </a:ln>
                <a:solidFill>
                  <a:srgbClr val="FFFFFF"/>
                </a:solidFill>
                <a:effectLst/>
                <a:uLnTx/>
                <a:uFillTx/>
                <a:latin typeface="Calibri"/>
                <a:ea typeface="ＭＳ Ｐゴシック" charset="0"/>
                <a:sym typeface="Calibri" charset="0"/>
              </a:rPr>
              <a:pPr marL="0" marR="0" lvl="0" indent="0" algn="ctr" defTabSz="914400" rtl="0" eaLnBrk="1" fontAlgn="base" latinLnBrk="0" hangingPunct="1">
                <a:lnSpc>
                  <a:spcPct val="100000"/>
                </a:lnSpc>
                <a:spcBef>
                  <a:spcPct val="0"/>
                </a:spcBef>
                <a:spcAft>
                  <a:spcPct val="0"/>
                </a:spcAft>
                <a:buClrTx/>
                <a:buSzTx/>
                <a:buFontTx/>
                <a:buNone/>
                <a:tabLst/>
                <a:defRPr/>
              </a:pPr>
              <a:t>‹#›</a:t>
            </a:fld>
            <a:endParaRPr kumimoji="0" lang="en-US" sz="1200" b="0" i="0" u="none" strike="noStrike" kern="1200" cap="none" spc="0" normalizeH="0" baseline="0" noProof="0">
              <a:ln>
                <a:noFill/>
              </a:ln>
              <a:solidFill>
                <a:srgbClr val="FFFFFF"/>
              </a:solidFill>
              <a:effectLst/>
              <a:uLnTx/>
              <a:uFillTx/>
              <a:latin typeface="Calibri"/>
              <a:ea typeface="ＭＳ Ｐゴシック" charset="0"/>
              <a:sym typeface="Calibri" charset="0"/>
            </a:endParaRPr>
          </a:p>
        </p:txBody>
      </p:sp>
    </p:spTree>
    <p:extLst>
      <p:ext uri="{BB962C8B-B14F-4D97-AF65-F5344CB8AC3E}">
        <p14:creationId xmlns:p14="http://schemas.microsoft.com/office/powerpoint/2010/main" val="25697916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1153206"/>
            <a:ext cx="7772400" cy="1101725"/>
          </a:xfrm>
        </p:spPr>
        <p:txBody>
          <a:bodyPr/>
          <a:lstStyle>
            <a:lvl1pPr>
              <a:defRPr baseline="0"/>
            </a:lvl1pPr>
          </a:lstStyle>
          <a:p>
            <a:r>
              <a:rPr lang="en-US" dirty="0"/>
              <a:t>SAMPLE TITLE</a:t>
            </a:r>
          </a:p>
        </p:txBody>
      </p:sp>
      <p:sp>
        <p:nvSpPr>
          <p:cNvPr id="3" name="Subtitle 2"/>
          <p:cNvSpPr>
            <a:spLocks noGrp="1"/>
          </p:cNvSpPr>
          <p:nvPr>
            <p:ph type="subTitle" idx="1" hasCustomPrompt="1"/>
          </p:nvPr>
        </p:nvSpPr>
        <p:spPr>
          <a:xfrm>
            <a:off x="1371600" y="2431336"/>
            <a:ext cx="6400800" cy="828662"/>
          </a:xfrm>
        </p:spPr>
        <p:txBody>
          <a:bodyPr/>
          <a:lstStyle>
            <a:lvl1pPr marL="0" indent="0" algn="ctr">
              <a:buNone/>
              <a:defRPr sz="2000" baseline="0"/>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Sample text or subtitle</a:t>
            </a:r>
          </a:p>
        </p:txBody>
      </p:sp>
      <p:sp>
        <p:nvSpPr>
          <p:cNvPr id="4" name="Text Box 3"/>
          <p:cNvSpPr txBox="1">
            <a:spLocks noGrp="1" noChangeArrowheads="1"/>
          </p:cNvSpPr>
          <p:nvPr>
            <p:ph type="sldNum" sz="quarter" idx="10"/>
          </p:nvPr>
        </p:nvSpPr>
        <p:spPr>
          <a:ln/>
        </p:spPr>
        <p:txBody>
          <a:bodyPr/>
          <a:lstStyle>
            <a:lvl1pPr>
              <a:defRPr/>
            </a:lvl1pPr>
          </a:lstStyle>
          <a:p>
            <a:pPr>
              <a:defRPr/>
            </a:pPr>
            <a:fld id="{DA48CD09-1EE7-8745-AB3C-21E7A359E5F3}" type="slidenum">
              <a:rPr lang="en-US"/>
              <a:pPr>
                <a:defRPr/>
              </a:pPr>
              <a:t>‹#›</a:t>
            </a:fld>
            <a:endParaRPr lang="en-US"/>
          </a:p>
        </p:txBody>
      </p:sp>
      <p:pic>
        <p:nvPicPr>
          <p:cNvPr id="5" name="Picture 4" title="The University of Arizona"/>
          <p:cNvPicPr>
            <a:picLocks noChangeAspect="1"/>
          </p:cNvPicPr>
          <p:nvPr userDrawn="1"/>
        </p:nvPicPr>
        <p:blipFill>
          <a:blip r:embed="rId2"/>
          <a:stretch>
            <a:fillRect/>
          </a:stretch>
        </p:blipFill>
        <p:spPr>
          <a:xfrm>
            <a:off x="3446813" y="4015014"/>
            <a:ext cx="2256972" cy="1128486"/>
          </a:xfrm>
          <a:prstGeom prst="rect">
            <a:avLst/>
          </a:prstGeom>
        </p:spPr>
      </p:pic>
      <p:pic>
        <p:nvPicPr>
          <p:cNvPr id="6" name="Picture 5" descr="triangles_2.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268724" y="989547"/>
            <a:ext cx="606552" cy="82296"/>
          </a:xfrm>
          <a:prstGeom prst="rect">
            <a:avLst/>
          </a:prstGeom>
        </p:spPr>
      </p:pic>
    </p:spTree>
    <p:extLst>
      <p:ext uri="{BB962C8B-B14F-4D97-AF65-F5344CB8AC3E}">
        <p14:creationId xmlns:p14="http://schemas.microsoft.com/office/powerpoint/2010/main" val="1545023734"/>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ulleted Slide">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23131D21-4A4F-034C-896A-AD009F94F6BB}" type="slidenum">
              <a:rPr lang="en-US" smtClean="0"/>
              <a:t>‹#›</a:t>
            </a:fld>
            <a:endParaRPr lang="en-US"/>
          </a:p>
        </p:txBody>
      </p:sp>
      <p:sp>
        <p:nvSpPr>
          <p:cNvPr id="10" name="Title 1"/>
          <p:cNvSpPr>
            <a:spLocks noGrp="1"/>
          </p:cNvSpPr>
          <p:nvPr>
            <p:ph type="title" hasCustomPrompt="1"/>
          </p:nvPr>
        </p:nvSpPr>
        <p:spPr>
          <a:xfrm>
            <a:off x="685291" y="0"/>
            <a:ext cx="7772400" cy="1103313"/>
          </a:xfrm>
        </p:spPr>
        <p:txBody>
          <a:bodyPr/>
          <a:lstStyle>
            <a:lvl1pPr>
              <a:defRPr sz="2000" baseline="0">
                <a:solidFill>
                  <a:srgbClr val="C8D9D8"/>
                </a:solidFill>
              </a:defRPr>
            </a:lvl1pPr>
          </a:lstStyle>
          <a:p>
            <a:r>
              <a:rPr lang="en-US" dirty="0"/>
              <a:t>SAMPLE HEADER</a:t>
            </a:r>
          </a:p>
        </p:txBody>
      </p:sp>
      <p:pic>
        <p:nvPicPr>
          <p:cNvPr id="11" name="Picture 10" descr="triangles_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4322390" y="896597"/>
            <a:ext cx="440054" cy="59706"/>
          </a:xfrm>
          <a:prstGeom prst="rect">
            <a:avLst/>
          </a:prstGeom>
        </p:spPr>
      </p:pic>
      <p:pic>
        <p:nvPicPr>
          <p:cNvPr id="12" name="Picture 11" descr="triangles_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22390" y="196091"/>
            <a:ext cx="440054" cy="59706"/>
          </a:xfrm>
          <a:prstGeom prst="rect">
            <a:avLst/>
          </a:prstGeom>
        </p:spPr>
      </p:pic>
      <p:sp>
        <p:nvSpPr>
          <p:cNvPr id="13" name="Text Placeholder 2"/>
          <p:cNvSpPr>
            <a:spLocks noGrp="1"/>
          </p:cNvSpPr>
          <p:nvPr>
            <p:ph idx="1"/>
          </p:nvPr>
        </p:nvSpPr>
        <p:spPr>
          <a:xfrm>
            <a:off x="765443" y="1713986"/>
            <a:ext cx="3599264" cy="2971732"/>
          </a:xfrm>
          <a:prstGeom prst="rect">
            <a:avLst/>
          </a:prstGeom>
        </p:spPr>
        <p:txBody>
          <a:bodyPr vert="horz" lIns="91440" tIns="45720" rIns="91440" bIns="45720" rtlCol="0">
            <a:normAutofit/>
          </a:bodyPr>
          <a:lstStyle>
            <a:lvl1pPr algn="l">
              <a:defRPr/>
            </a:lvl1pPr>
            <a:lvl2pPr algn="l">
              <a:defRPr/>
            </a:lvl2pPr>
            <a:lvl3pPr algn="l">
              <a:defRPr/>
            </a:lvl3pPr>
            <a:lvl4pPr algn="l">
              <a:defRPr/>
            </a:lvl4pPr>
            <a:lvl5pPr algn="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2"/>
          <p:cNvSpPr>
            <a:spLocks noGrp="1"/>
          </p:cNvSpPr>
          <p:nvPr>
            <p:ph idx="13"/>
          </p:nvPr>
        </p:nvSpPr>
        <p:spPr>
          <a:xfrm>
            <a:off x="4723271" y="1713986"/>
            <a:ext cx="3599264" cy="2971732"/>
          </a:xfrm>
          <a:prstGeom prst="rect">
            <a:avLst/>
          </a:prstGeom>
        </p:spPr>
        <p:txBody>
          <a:bodyPr vert="horz" lIns="91440" tIns="45720" rIns="91440" bIns="45720" rtlCol="0">
            <a:normAutofit/>
          </a:bodyPr>
          <a:lstStyle>
            <a:lvl1pPr algn="l">
              <a:defRPr/>
            </a:lvl1pPr>
            <a:lvl2pPr algn="l">
              <a:defRPr/>
            </a:lvl2pPr>
            <a:lvl3pPr algn="l">
              <a:defRPr/>
            </a:lvl3pPr>
            <a:lvl4pPr algn="l">
              <a:defRPr/>
            </a:lvl4pPr>
            <a:lvl5pPr algn="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256167548"/>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aragraph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291" y="0"/>
            <a:ext cx="7772400" cy="1103313"/>
          </a:xfrm>
        </p:spPr>
        <p:txBody>
          <a:bodyPr/>
          <a:lstStyle>
            <a:lvl1pPr>
              <a:defRPr sz="2000" baseline="0">
                <a:solidFill>
                  <a:srgbClr val="C8D9D8"/>
                </a:solidFill>
              </a:defRPr>
            </a:lvl1pPr>
          </a:lstStyle>
          <a:p>
            <a:r>
              <a:rPr lang="en-US" dirty="0"/>
              <a:t>SAMPLE HEADER</a:t>
            </a:r>
          </a:p>
        </p:txBody>
      </p:sp>
      <p:sp>
        <p:nvSpPr>
          <p:cNvPr id="5" name="Text Box 3"/>
          <p:cNvSpPr txBox="1">
            <a:spLocks noGrp="1" noChangeArrowheads="1"/>
          </p:cNvSpPr>
          <p:nvPr>
            <p:ph type="sldNum" sz="quarter" idx="10"/>
          </p:nvPr>
        </p:nvSpPr>
        <p:spPr>
          <a:ln/>
        </p:spPr>
        <p:txBody>
          <a:bodyPr/>
          <a:lstStyle>
            <a:lvl1pPr>
              <a:defRPr/>
            </a:lvl1pPr>
          </a:lstStyle>
          <a:p>
            <a:pPr>
              <a:defRPr/>
            </a:pPr>
            <a:fld id="{58B17539-672D-2847-B799-9A2A8D95C747}" type="slidenum">
              <a:rPr lang="en-US"/>
              <a:pPr>
                <a:defRPr/>
              </a:pPr>
              <a:t>‹#›</a:t>
            </a:fld>
            <a:endParaRPr lang="en-US"/>
          </a:p>
        </p:txBody>
      </p:sp>
      <p:pic>
        <p:nvPicPr>
          <p:cNvPr id="8" name="Picture 7" descr="triangles_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4322390" y="896597"/>
            <a:ext cx="440054" cy="59706"/>
          </a:xfrm>
          <a:prstGeom prst="rect">
            <a:avLst/>
          </a:prstGeom>
        </p:spPr>
      </p:pic>
      <p:pic>
        <p:nvPicPr>
          <p:cNvPr id="11" name="Picture 10" descr="triangles_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22390" y="196091"/>
            <a:ext cx="440054" cy="59706"/>
          </a:xfrm>
          <a:prstGeom prst="rect">
            <a:avLst/>
          </a:prstGeom>
        </p:spPr>
      </p:pic>
      <p:sp>
        <p:nvSpPr>
          <p:cNvPr id="14" name="Text Placeholder 2"/>
          <p:cNvSpPr>
            <a:spLocks noGrp="1"/>
          </p:cNvSpPr>
          <p:nvPr>
            <p:ph idx="11" hasCustomPrompt="1"/>
          </p:nvPr>
        </p:nvSpPr>
        <p:spPr>
          <a:xfrm>
            <a:off x="930172" y="1817064"/>
            <a:ext cx="3845859" cy="353163"/>
          </a:xfrm>
          <a:prstGeom prst="rect">
            <a:avLst/>
          </a:prstGeom>
        </p:spPr>
        <p:txBody>
          <a:bodyPr vert="horz" lIns="91440" tIns="45720" rIns="91440" bIns="45720" rtlCol="0">
            <a:normAutofit/>
          </a:bodyPr>
          <a:lstStyle>
            <a:lvl1pPr marL="0" marR="0" indent="0" algn="l" defTabSz="914400" rtl="0" eaLnBrk="0" fontAlgn="base" latinLnBrk="0" hangingPunct="0">
              <a:lnSpc>
                <a:spcPct val="100000"/>
              </a:lnSpc>
              <a:spcBef>
                <a:spcPts val="800"/>
              </a:spcBef>
              <a:spcAft>
                <a:spcPct val="0"/>
              </a:spcAft>
              <a:buClrTx/>
              <a:buSzTx/>
              <a:buFontTx/>
              <a:buNone/>
              <a:tabLst/>
              <a:defRPr sz="1800" b="0" i="0">
                <a:solidFill>
                  <a:srgbClr val="C8D9D8"/>
                </a:solidFill>
              </a:defRPr>
            </a:lvl1pPr>
          </a:lstStyle>
          <a:p>
            <a:pPr marL="0" marR="0" lvl="0" indent="0" algn="l" defTabSz="914400" rtl="0" eaLnBrk="0" fontAlgn="base" latinLnBrk="0" hangingPunct="0">
              <a:lnSpc>
                <a:spcPct val="100000"/>
              </a:lnSpc>
              <a:spcBef>
                <a:spcPts val="800"/>
              </a:spcBef>
              <a:spcAft>
                <a:spcPct val="0"/>
              </a:spcAft>
              <a:buClrTx/>
              <a:buSzTx/>
              <a:buFontTx/>
              <a:buNone/>
              <a:tabLst/>
              <a:defRPr/>
            </a:pPr>
            <a:r>
              <a:rPr lang="en-US" dirty="0"/>
              <a:t>PARAGRAPH TITLE</a:t>
            </a:r>
          </a:p>
        </p:txBody>
      </p:sp>
      <p:sp>
        <p:nvSpPr>
          <p:cNvPr id="9" name="Text Placeholder 2"/>
          <p:cNvSpPr>
            <a:spLocks noGrp="1"/>
          </p:cNvSpPr>
          <p:nvPr>
            <p:ph idx="1" hasCustomPrompt="1"/>
          </p:nvPr>
        </p:nvSpPr>
        <p:spPr>
          <a:xfrm>
            <a:off x="950387" y="2157897"/>
            <a:ext cx="3845859" cy="1418046"/>
          </a:xfrm>
          <a:prstGeom prst="rect">
            <a:avLst/>
          </a:prstGeom>
        </p:spPr>
        <p:txBody>
          <a:bodyPr vert="horz" lIns="91440" tIns="45720" rIns="91440" bIns="45720" rtlCol="0">
            <a:normAutofit/>
          </a:bodyPr>
          <a:lstStyle>
            <a:lvl1pPr marL="0" marR="0" indent="0" algn="l" defTabSz="914400" rtl="0" eaLnBrk="0" fontAlgn="base" latinLnBrk="0" hangingPunct="0">
              <a:lnSpc>
                <a:spcPct val="100000"/>
              </a:lnSpc>
              <a:spcBef>
                <a:spcPts val="800"/>
              </a:spcBef>
              <a:spcAft>
                <a:spcPct val="0"/>
              </a:spcAft>
              <a:buClrTx/>
              <a:buSzTx/>
              <a:buFontTx/>
              <a:buNone/>
              <a:tabLst/>
              <a:defRPr sz="1400" b="0" i="0"/>
            </a:lvl1pPr>
          </a:lstStyle>
          <a:p>
            <a:pPr marL="0" marR="0" lvl="0" indent="0" algn="l" defTabSz="914400" rtl="0" eaLnBrk="0" fontAlgn="base" latinLnBrk="0" hangingPunct="0">
              <a:lnSpc>
                <a:spcPct val="100000"/>
              </a:lnSpc>
              <a:spcBef>
                <a:spcPts val="800"/>
              </a:spcBef>
              <a:spcAft>
                <a:spcPct val="0"/>
              </a:spcAft>
              <a:buClrTx/>
              <a:buSzTx/>
              <a:buFontTx/>
              <a:buNone/>
              <a:tabLst/>
              <a:defRPr/>
            </a:pPr>
            <a:r>
              <a:rPr lang="en-US" dirty="0"/>
              <a:t>Sample Basic Paragraph.</a:t>
            </a:r>
            <a:r>
              <a:rPr lang="en-US" baseline="0" dirty="0"/>
              <a:t> </a:t>
            </a:r>
            <a:r>
              <a:rPr lang="en-US" dirty="0"/>
              <a:t>This is what the text would look</a:t>
            </a:r>
            <a:r>
              <a:rPr lang="en-US" baseline="0" dirty="0"/>
              <a:t> like in a paragraph. This is what the text would look like in a paragraph. This is what the text would look like.</a:t>
            </a:r>
            <a:endParaRPr lang="en-US" dirty="0"/>
          </a:p>
          <a:p>
            <a:pPr lvl="0"/>
            <a:endParaRPr lang="en-US" dirty="0"/>
          </a:p>
        </p:txBody>
      </p:sp>
    </p:spTree>
    <p:extLst>
      <p:ext uri="{BB962C8B-B14F-4D97-AF65-F5344CB8AC3E}">
        <p14:creationId xmlns:p14="http://schemas.microsoft.com/office/powerpoint/2010/main" val="3160355501"/>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Paragraph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23131D21-4A4F-034C-896A-AD009F94F6BB}" type="slidenum">
              <a:rPr lang="en-US" smtClean="0"/>
              <a:t>‹#›</a:t>
            </a:fld>
            <a:endParaRPr lang="en-US"/>
          </a:p>
        </p:txBody>
      </p:sp>
      <p:sp>
        <p:nvSpPr>
          <p:cNvPr id="9" name="Title 1"/>
          <p:cNvSpPr>
            <a:spLocks noGrp="1"/>
          </p:cNvSpPr>
          <p:nvPr>
            <p:ph type="title" hasCustomPrompt="1"/>
          </p:nvPr>
        </p:nvSpPr>
        <p:spPr>
          <a:xfrm>
            <a:off x="685291" y="0"/>
            <a:ext cx="7772400" cy="1103313"/>
          </a:xfrm>
        </p:spPr>
        <p:txBody>
          <a:bodyPr/>
          <a:lstStyle>
            <a:lvl1pPr>
              <a:defRPr sz="2000" baseline="0">
                <a:solidFill>
                  <a:srgbClr val="C8D9D8"/>
                </a:solidFill>
              </a:defRPr>
            </a:lvl1pPr>
          </a:lstStyle>
          <a:p>
            <a:r>
              <a:rPr lang="en-US" dirty="0"/>
              <a:t>SAMPLE HEADER</a:t>
            </a:r>
          </a:p>
        </p:txBody>
      </p:sp>
      <p:pic>
        <p:nvPicPr>
          <p:cNvPr id="10" name="Picture 9" descr="triangles_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4322390" y="896597"/>
            <a:ext cx="440054" cy="59706"/>
          </a:xfrm>
          <a:prstGeom prst="rect">
            <a:avLst/>
          </a:prstGeom>
        </p:spPr>
      </p:pic>
      <p:pic>
        <p:nvPicPr>
          <p:cNvPr id="11" name="Picture 10" descr="triangles_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22390" y="196091"/>
            <a:ext cx="440054" cy="59706"/>
          </a:xfrm>
          <a:prstGeom prst="rect">
            <a:avLst/>
          </a:prstGeom>
        </p:spPr>
      </p:pic>
      <p:sp>
        <p:nvSpPr>
          <p:cNvPr id="12" name="Text Placeholder 2"/>
          <p:cNvSpPr>
            <a:spLocks noGrp="1"/>
          </p:cNvSpPr>
          <p:nvPr>
            <p:ph idx="1" hasCustomPrompt="1"/>
          </p:nvPr>
        </p:nvSpPr>
        <p:spPr>
          <a:xfrm>
            <a:off x="987377" y="1664663"/>
            <a:ext cx="3377331" cy="2929562"/>
          </a:xfrm>
          <a:prstGeom prst="rect">
            <a:avLst/>
          </a:prstGeom>
        </p:spPr>
        <p:txBody>
          <a:bodyPr vert="horz" lIns="91440" tIns="45720" rIns="91440" bIns="45720" rtlCol="0">
            <a:normAutofit/>
          </a:bodyPr>
          <a:lstStyle>
            <a:lvl1pPr marL="0" marR="0" indent="0" algn="l" defTabSz="914400" rtl="0" eaLnBrk="0" fontAlgn="base" latinLnBrk="0" hangingPunct="0">
              <a:lnSpc>
                <a:spcPct val="100000"/>
              </a:lnSpc>
              <a:spcBef>
                <a:spcPts val="800"/>
              </a:spcBef>
              <a:spcAft>
                <a:spcPct val="0"/>
              </a:spcAft>
              <a:buClrTx/>
              <a:buSzTx/>
              <a:buFontTx/>
              <a:buNone/>
              <a:tabLst/>
              <a:defRPr/>
            </a:lvl1pPr>
          </a:lstStyle>
          <a:p>
            <a:pPr marL="0" marR="0" lvl="0" indent="0" algn="l" defTabSz="914400" rtl="0" eaLnBrk="0" fontAlgn="base" latinLnBrk="0" hangingPunct="0">
              <a:lnSpc>
                <a:spcPct val="100000"/>
              </a:lnSpc>
              <a:spcBef>
                <a:spcPts val="800"/>
              </a:spcBef>
              <a:spcAft>
                <a:spcPct val="0"/>
              </a:spcAft>
              <a:buClrTx/>
              <a:buSzTx/>
              <a:buFontTx/>
              <a:buNone/>
              <a:tabLst/>
              <a:defRPr/>
            </a:pPr>
            <a:r>
              <a:rPr lang="en-US" dirty="0"/>
              <a:t>Sample Basic Paragraph.</a:t>
            </a:r>
            <a:r>
              <a:rPr lang="en-US" baseline="0" dirty="0"/>
              <a:t> </a:t>
            </a:r>
            <a:r>
              <a:rPr lang="en-US" dirty="0"/>
              <a:t>This is what the text would look</a:t>
            </a:r>
            <a:r>
              <a:rPr lang="en-US" baseline="0" dirty="0"/>
              <a:t> like in a paragraph. This is what the text would look like in a paragraph. This is what the text would look like.</a:t>
            </a:r>
            <a:endParaRPr lang="en-US" dirty="0"/>
          </a:p>
          <a:p>
            <a:pPr lvl="0"/>
            <a:endParaRPr lang="en-US" dirty="0"/>
          </a:p>
        </p:txBody>
      </p:sp>
      <p:sp>
        <p:nvSpPr>
          <p:cNvPr id="15" name="Text Placeholder 2"/>
          <p:cNvSpPr>
            <a:spLocks noGrp="1"/>
          </p:cNvSpPr>
          <p:nvPr>
            <p:ph idx="13" hasCustomPrompt="1"/>
          </p:nvPr>
        </p:nvSpPr>
        <p:spPr>
          <a:xfrm>
            <a:off x="4772589" y="1664663"/>
            <a:ext cx="3377331" cy="2929562"/>
          </a:xfrm>
          <a:prstGeom prst="rect">
            <a:avLst/>
          </a:prstGeom>
        </p:spPr>
        <p:txBody>
          <a:bodyPr vert="horz" lIns="91440" tIns="45720" rIns="91440" bIns="45720" rtlCol="0">
            <a:normAutofit/>
          </a:bodyPr>
          <a:lstStyle>
            <a:lvl1pPr marL="0" marR="0" indent="0" algn="l" defTabSz="914400" rtl="0" eaLnBrk="0" fontAlgn="base" latinLnBrk="0" hangingPunct="0">
              <a:lnSpc>
                <a:spcPct val="100000"/>
              </a:lnSpc>
              <a:spcBef>
                <a:spcPts val="800"/>
              </a:spcBef>
              <a:spcAft>
                <a:spcPct val="0"/>
              </a:spcAft>
              <a:buClrTx/>
              <a:buSzTx/>
              <a:buFontTx/>
              <a:buNone/>
              <a:tabLst/>
              <a:defRPr/>
            </a:lvl1pPr>
          </a:lstStyle>
          <a:p>
            <a:pPr marL="0" marR="0" lvl="0" indent="0" algn="l" defTabSz="914400" rtl="0" eaLnBrk="0" fontAlgn="base" latinLnBrk="0" hangingPunct="0">
              <a:lnSpc>
                <a:spcPct val="100000"/>
              </a:lnSpc>
              <a:spcBef>
                <a:spcPts val="800"/>
              </a:spcBef>
              <a:spcAft>
                <a:spcPct val="0"/>
              </a:spcAft>
              <a:buClrTx/>
              <a:buSzTx/>
              <a:buFontTx/>
              <a:buNone/>
              <a:tabLst/>
              <a:defRPr/>
            </a:pPr>
            <a:r>
              <a:rPr lang="en-US" dirty="0"/>
              <a:t>Sample Basic Paragraph.</a:t>
            </a:r>
            <a:r>
              <a:rPr lang="en-US" baseline="0" dirty="0"/>
              <a:t> </a:t>
            </a:r>
            <a:r>
              <a:rPr lang="en-US" dirty="0"/>
              <a:t>This is what the text would look</a:t>
            </a:r>
            <a:r>
              <a:rPr lang="en-US" baseline="0" dirty="0"/>
              <a:t> like in a paragraph. This is what the text would look like in a paragraph. This is what the text would look like.</a:t>
            </a:r>
            <a:endParaRPr lang="en-US" dirty="0"/>
          </a:p>
          <a:p>
            <a:pPr lvl="0"/>
            <a:endParaRPr lang="en-US" dirty="0"/>
          </a:p>
        </p:txBody>
      </p:sp>
    </p:spTree>
    <p:extLst>
      <p:ext uri="{BB962C8B-B14F-4D97-AF65-F5344CB8AC3E}">
        <p14:creationId xmlns:p14="http://schemas.microsoft.com/office/powerpoint/2010/main" val="4153882814"/>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Statement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1598613"/>
            <a:ext cx="7772400" cy="1101725"/>
          </a:xfrm>
        </p:spPr>
        <p:txBody>
          <a:bodyPr/>
          <a:lstStyle>
            <a:lvl1pPr>
              <a:defRPr sz="3400" b="0" i="0" baseline="0">
                <a:latin typeface="Times New Roman"/>
              </a:defRPr>
            </a:lvl1pPr>
          </a:lstStyle>
          <a:p>
            <a:r>
              <a:rPr lang="en-US" dirty="0"/>
              <a:t>STATEMENT PARAGRAPH</a:t>
            </a:r>
          </a:p>
        </p:txBody>
      </p:sp>
      <p:sp>
        <p:nvSpPr>
          <p:cNvPr id="3" name="Subtitle 2"/>
          <p:cNvSpPr>
            <a:spLocks noGrp="1"/>
          </p:cNvSpPr>
          <p:nvPr>
            <p:ph type="subTitle" idx="1" hasCustomPrompt="1"/>
          </p:nvPr>
        </p:nvSpPr>
        <p:spPr>
          <a:xfrm>
            <a:off x="1371600" y="2803672"/>
            <a:ext cx="6400800" cy="1314450"/>
          </a:xfrm>
        </p:spPr>
        <p:txBody>
          <a:bodyPr/>
          <a:lstStyle>
            <a:lvl1pPr marL="0" indent="0" algn="l">
              <a:buNone/>
              <a:defRPr sz="2000">
                <a:solidFill>
                  <a:srgbClr val="C8D9D8"/>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z="1800" b="1" dirty="0">
                <a:solidFill>
                  <a:srgbClr val="C8D9D8"/>
                </a:solidFill>
              </a:rPr>
              <a:t>This is what the text would look</a:t>
            </a:r>
            <a:r>
              <a:rPr lang="en-US" sz="1800" b="1" baseline="0" dirty="0">
                <a:solidFill>
                  <a:srgbClr val="C8D9D8"/>
                </a:solidFill>
              </a:rPr>
              <a:t> like in a paragraph. This is what the text would look like in a paragraph. This is what the text would look like.</a:t>
            </a:r>
            <a:endParaRPr lang="en-US" sz="1800" b="1" dirty="0">
              <a:solidFill>
                <a:srgbClr val="C8D9D8"/>
              </a:solidFill>
            </a:endParaRPr>
          </a:p>
        </p:txBody>
      </p:sp>
      <p:sp>
        <p:nvSpPr>
          <p:cNvPr id="6" name="Slide Number Placeholder 5"/>
          <p:cNvSpPr>
            <a:spLocks noGrp="1"/>
          </p:cNvSpPr>
          <p:nvPr>
            <p:ph type="sldNum" sz="quarter" idx="12"/>
          </p:nvPr>
        </p:nvSpPr>
        <p:spPr/>
        <p:txBody>
          <a:bodyPr/>
          <a:lstStyle/>
          <a:p>
            <a:fld id="{8FA3B0AC-9194-3147-91C1-7FC7FBA87A18}" type="slidenum">
              <a:rPr lang="en-US" smtClean="0"/>
              <a:t>‹#›</a:t>
            </a:fld>
            <a:endParaRPr lang="en-US"/>
          </a:p>
        </p:txBody>
      </p:sp>
      <p:sp>
        <p:nvSpPr>
          <p:cNvPr id="8" name="Title 1"/>
          <p:cNvSpPr txBox="1">
            <a:spLocks/>
          </p:cNvSpPr>
          <p:nvPr userDrawn="1"/>
        </p:nvSpPr>
        <p:spPr bwMode="auto">
          <a:xfrm>
            <a:off x="685291" y="0"/>
            <a:ext cx="7772400" cy="110331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38100" tIns="38100" rIns="38100" bIns="38100" numCol="1" anchor="ctr" anchorCtr="0" compatLnSpc="1">
            <a:prstTxWarp prst="textNoShape">
              <a:avLst/>
            </a:prstTxWarp>
          </a:bodyPr>
          <a:lstStyle>
            <a:lvl1pPr algn="ctr" rtl="0" eaLnBrk="0" fontAlgn="base" hangingPunct="0">
              <a:spcBef>
                <a:spcPct val="0"/>
              </a:spcBef>
              <a:spcAft>
                <a:spcPct val="0"/>
              </a:spcAft>
              <a:defRPr sz="2000" b="1" i="0" baseline="0">
                <a:solidFill>
                  <a:srgbClr val="C8D9D8"/>
                </a:solidFill>
                <a:latin typeface="+mj-lt"/>
                <a:ea typeface="+mj-ea"/>
                <a:cs typeface="+mj-cs"/>
                <a:sym typeface="Calibri" charset="0"/>
              </a:defRPr>
            </a:lvl1pPr>
            <a:lvl2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5pPr>
            <a:lvl6pPr marL="4572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6pPr>
            <a:lvl7pPr marL="9144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7pPr>
            <a:lvl8pPr marL="13716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8pPr>
            <a:lvl9pPr marL="18288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9pPr>
          </a:lstStyle>
          <a:p>
            <a:r>
              <a:rPr lang="en-US"/>
              <a:t>SAMPLE HEADER</a:t>
            </a:r>
            <a:endParaRPr lang="en-US" dirty="0"/>
          </a:p>
        </p:txBody>
      </p:sp>
      <p:pic>
        <p:nvPicPr>
          <p:cNvPr id="9" name="Picture 8" descr="triangles_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4322390" y="896597"/>
            <a:ext cx="440054" cy="59706"/>
          </a:xfrm>
          <a:prstGeom prst="rect">
            <a:avLst/>
          </a:prstGeom>
        </p:spPr>
      </p:pic>
      <p:pic>
        <p:nvPicPr>
          <p:cNvPr id="10" name="Picture 9" descr="triangles_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22390" y="196091"/>
            <a:ext cx="440054" cy="59706"/>
          </a:xfrm>
          <a:prstGeom prst="rect">
            <a:avLst/>
          </a:prstGeom>
        </p:spPr>
      </p:pic>
    </p:spTree>
    <p:extLst>
      <p:ext uri="{BB962C8B-B14F-4D97-AF65-F5344CB8AC3E}">
        <p14:creationId xmlns:p14="http://schemas.microsoft.com/office/powerpoint/2010/main" val="3698464518"/>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Objec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291" y="0"/>
            <a:ext cx="7772400" cy="1103313"/>
          </a:xfrm>
        </p:spPr>
        <p:txBody>
          <a:bodyPr/>
          <a:lstStyle>
            <a:lvl1pPr>
              <a:defRPr sz="2000" baseline="0">
                <a:solidFill>
                  <a:srgbClr val="C8D9D8"/>
                </a:solidFill>
              </a:defRPr>
            </a:lvl1pPr>
          </a:lstStyle>
          <a:p>
            <a:r>
              <a:rPr lang="en-US" dirty="0"/>
              <a:t>SAMPLE HEADER</a:t>
            </a:r>
          </a:p>
        </p:txBody>
      </p:sp>
      <p:sp>
        <p:nvSpPr>
          <p:cNvPr id="5" name="Text Box 3"/>
          <p:cNvSpPr txBox="1">
            <a:spLocks noGrp="1" noChangeArrowheads="1"/>
          </p:cNvSpPr>
          <p:nvPr>
            <p:ph type="sldNum" sz="quarter" idx="10"/>
          </p:nvPr>
        </p:nvSpPr>
        <p:spPr>
          <a:ln/>
        </p:spPr>
        <p:txBody>
          <a:bodyPr/>
          <a:lstStyle>
            <a:lvl1pPr>
              <a:defRPr/>
            </a:lvl1pPr>
          </a:lstStyle>
          <a:p>
            <a:pPr>
              <a:defRPr/>
            </a:pPr>
            <a:fld id="{58B17539-672D-2847-B799-9A2A8D95C747}" type="slidenum">
              <a:rPr lang="en-US"/>
              <a:pPr>
                <a:defRPr/>
              </a:pPr>
              <a:t>‹#›</a:t>
            </a:fld>
            <a:endParaRPr lang="en-US"/>
          </a:p>
        </p:txBody>
      </p:sp>
      <p:sp>
        <p:nvSpPr>
          <p:cNvPr id="10" name="Subtitle 2"/>
          <p:cNvSpPr txBox="1">
            <a:spLocks/>
          </p:cNvSpPr>
          <p:nvPr userDrawn="1"/>
        </p:nvSpPr>
        <p:spPr bwMode="auto">
          <a:xfrm>
            <a:off x="4641547" y="1350987"/>
            <a:ext cx="3291626" cy="207959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38100" tIns="38100" rIns="38100" bIns="38100" numCol="1" anchor="t" anchorCtr="0" compatLnSpc="1">
            <a:prstTxWarp prst="textNoShape">
              <a:avLst/>
            </a:prstTxWarp>
          </a:bodyPr>
          <a:lstStyle>
            <a:lvl1pPr marL="0" indent="0" algn="l" rtl="0" eaLnBrk="0" fontAlgn="base" hangingPunct="0">
              <a:spcBef>
                <a:spcPts val="800"/>
              </a:spcBef>
              <a:spcAft>
                <a:spcPct val="0"/>
              </a:spcAft>
              <a:buNone/>
              <a:defRPr sz="2000" baseline="0">
                <a:solidFill>
                  <a:srgbClr val="FFFFFF"/>
                </a:solidFill>
                <a:latin typeface="+mn-lt"/>
                <a:ea typeface="+mn-ea"/>
                <a:cs typeface="Times New Roman"/>
                <a:sym typeface="Calibri" charset="0"/>
              </a:defRPr>
            </a:lvl1pPr>
            <a:lvl2pPr marL="457200" indent="0" algn="ctr" rtl="0" eaLnBrk="0" fontAlgn="base" hangingPunct="0">
              <a:spcBef>
                <a:spcPts val="700"/>
              </a:spcBef>
              <a:spcAft>
                <a:spcPct val="0"/>
              </a:spcAft>
              <a:buNone/>
              <a:defRPr sz="2800">
                <a:solidFill>
                  <a:srgbClr val="FFFFFF"/>
                </a:solidFill>
                <a:latin typeface="+mn-lt"/>
                <a:ea typeface="+mn-ea"/>
                <a:cs typeface="+mn-cs"/>
                <a:sym typeface="Calibri" charset="0"/>
              </a:defRPr>
            </a:lvl2pPr>
            <a:lvl3pPr marL="914400" indent="0" algn="ctr" rtl="0" eaLnBrk="0" fontAlgn="base" hangingPunct="0">
              <a:spcBef>
                <a:spcPts val="600"/>
              </a:spcBef>
              <a:spcAft>
                <a:spcPct val="0"/>
              </a:spcAft>
              <a:buNone/>
              <a:defRPr sz="2400">
                <a:solidFill>
                  <a:srgbClr val="FFFFFF"/>
                </a:solidFill>
                <a:latin typeface="+mn-lt"/>
                <a:ea typeface="+mn-ea"/>
                <a:cs typeface="+mn-cs"/>
                <a:sym typeface="Calibri" charset="0"/>
              </a:defRPr>
            </a:lvl3pPr>
            <a:lvl4pPr marL="1371600" indent="0" algn="ctr" rtl="0" eaLnBrk="0" fontAlgn="base" hangingPunct="0">
              <a:spcBef>
                <a:spcPts val="500"/>
              </a:spcBef>
              <a:spcAft>
                <a:spcPct val="0"/>
              </a:spcAft>
              <a:buNone/>
              <a:defRPr sz="2000">
                <a:solidFill>
                  <a:srgbClr val="FFFFFF"/>
                </a:solidFill>
                <a:latin typeface="+mn-lt"/>
                <a:ea typeface="+mn-ea"/>
                <a:cs typeface="+mn-cs"/>
                <a:sym typeface="Calibri" charset="0"/>
              </a:defRPr>
            </a:lvl4pPr>
            <a:lvl5pPr marL="1828800" indent="0" algn="ctr" rtl="0" eaLnBrk="0" fontAlgn="base" hangingPunct="0">
              <a:spcBef>
                <a:spcPts val="500"/>
              </a:spcBef>
              <a:spcAft>
                <a:spcPct val="0"/>
              </a:spcAft>
              <a:buNone/>
              <a:defRPr sz="2000">
                <a:solidFill>
                  <a:srgbClr val="FFFFFF"/>
                </a:solidFill>
                <a:latin typeface="+mn-lt"/>
                <a:ea typeface="+mn-ea"/>
                <a:cs typeface="+mn-cs"/>
                <a:sym typeface="Calibri" charset="0"/>
              </a:defRPr>
            </a:lvl5pPr>
            <a:lvl6pPr marL="2286000" indent="0" algn="ctr" rtl="0" fontAlgn="base">
              <a:spcBef>
                <a:spcPts val="500"/>
              </a:spcBef>
              <a:spcAft>
                <a:spcPct val="0"/>
              </a:spcAft>
              <a:buNone/>
              <a:defRPr sz="2000">
                <a:solidFill>
                  <a:srgbClr val="878787"/>
                </a:solidFill>
                <a:latin typeface="+mn-lt"/>
                <a:ea typeface="+mn-ea"/>
                <a:cs typeface="+mn-cs"/>
                <a:sym typeface="Calibri" charset="0"/>
              </a:defRPr>
            </a:lvl6pPr>
            <a:lvl7pPr marL="2743200" indent="0" algn="ctr" rtl="0" fontAlgn="base">
              <a:spcBef>
                <a:spcPts val="500"/>
              </a:spcBef>
              <a:spcAft>
                <a:spcPct val="0"/>
              </a:spcAft>
              <a:buNone/>
              <a:defRPr sz="2000">
                <a:solidFill>
                  <a:srgbClr val="878787"/>
                </a:solidFill>
                <a:latin typeface="+mn-lt"/>
                <a:ea typeface="+mn-ea"/>
                <a:cs typeface="+mn-cs"/>
                <a:sym typeface="Calibri" charset="0"/>
              </a:defRPr>
            </a:lvl7pPr>
            <a:lvl8pPr marL="3200400" indent="0" algn="ctr" rtl="0" fontAlgn="base">
              <a:spcBef>
                <a:spcPts val="500"/>
              </a:spcBef>
              <a:spcAft>
                <a:spcPct val="0"/>
              </a:spcAft>
              <a:buNone/>
              <a:defRPr sz="2000">
                <a:solidFill>
                  <a:srgbClr val="878787"/>
                </a:solidFill>
                <a:latin typeface="+mn-lt"/>
                <a:ea typeface="+mn-ea"/>
                <a:cs typeface="+mn-cs"/>
                <a:sym typeface="Calibri" charset="0"/>
              </a:defRPr>
            </a:lvl8pPr>
            <a:lvl9pPr marL="3657600" indent="0" algn="ctr" rtl="0" fontAlgn="base">
              <a:spcBef>
                <a:spcPts val="500"/>
              </a:spcBef>
              <a:spcAft>
                <a:spcPct val="0"/>
              </a:spcAft>
              <a:buNone/>
              <a:defRPr sz="2000">
                <a:solidFill>
                  <a:srgbClr val="878787"/>
                </a:solidFill>
                <a:latin typeface="+mn-lt"/>
                <a:ea typeface="+mn-ea"/>
                <a:cs typeface="+mn-cs"/>
                <a:sym typeface="Calibri" charset="0"/>
              </a:defRPr>
            </a:lvl9pPr>
          </a:lstStyle>
          <a:p>
            <a:endParaRPr lang="en-US" dirty="0"/>
          </a:p>
        </p:txBody>
      </p:sp>
      <p:pic>
        <p:nvPicPr>
          <p:cNvPr id="8" name="Picture 7" descr="triangles_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4322390" y="896597"/>
            <a:ext cx="440054" cy="59706"/>
          </a:xfrm>
          <a:prstGeom prst="rect">
            <a:avLst/>
          </a:prstGeom>
        </p:spPr>
      </p:pic>
      <p:pic>
        <p:nvPicPr>
          <p:cNvPr id="11" name="Picture 10" descr="triangles_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22390" y="196091"/>
            <a:ext cx="440054" cy="59706"/>
          </a:xfrm>
          <a:prstGeom prst="rect">
            <a:avLst/>
          </a:prstGeom>
        </p:spPr>
      </p:pic>
      <p:sp>
        <p:nvSpPr>
          <p:cNvPr id="9" name="Content Placeholder 2"/>
          <p:cNvSpPr>
            <a:spLocks noGrp="1"/>
          </p:cNvSpPr>
          <p:nvPr>
            <p:ph sz="half" idx="1"/>
          </p:nvPr>
        </p:nvSpPr>
        <p:spPr>
          <a:xfrm>
            <a:off x="1209963" y="1575377"/>
            <a:ext cx="6467763" cy="13144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en-US" dirty="0"/>
          </a:p>
        </p:txBody>
      </p:sp>
    </p:spTree>
    <p:extLst>
      <p:ext uri="{BB962C8B-B14F-4D97-AF65-F5344CB8AC3E}">
        <p14:creationId xmlns:p14="http://schemas.microsoft.com/office/powerpoint/2010/main" val="348779268"/>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792288" y="118789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hasCustomPrompt="1"/>
          </p:nvPr>
        </p:nvSpPr>
        <p:spPr>
          <a:xfrm>
            <a:off x="1792288" y="4297179"/>
            <a:ext cx="5486400" cy="400870"/>
          </a:xfrm>
        </p:spPr>
        <p:txBody>
          <a:bodyPr/>
          <a:lstStyle>
            <a:lvl1pPr marL="0" indent="0">
              <a:buNone/>
              <a:defRPr sz="1200">
                <a:solidFill>
                  <a:srgbClr val="C8D9D8"/>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IMAGE CAPTION</a:t>
            </a:r>
          </a:p>
        </p:txBody>
      </p:sp>
      <p:sp>
        <p:nvSpPr>
          <p:cNvPr id="7" name="Slide Number Placeholder 6"/>
          <p:cNvSpPr>
            <a:spLocks noGrp="1"/>
          </p:cNvSpPr>
          <p:nvPr>
            <p:ph type="sldNum" sz="quarter" idx="12"/>
          </p:nvPr>
        </p:nvSpPr>
        <p:spPr/>
        <p:txBody>
          <a:bodyPr/>
          <a:lstStyle/>
          <a:p>
            <a:fld id="{23131D21-4A4F-034C-896A-AD009F94F6BB}" type="slidenum">
              <a:rPr lang="en-US" smtClean="0"/>
              <a:t>‹#›</a:t>
            </a:fld>
            <a:endParaRPr lang="en-US"/>
          </a:p>
        </p:txBody>
      </p:sp>
      <p:sp>
        <p:nvSpPr>
          <p:cNvPr id="8" name="Title 1"/>
          <p:cNvSpPr>
            <a:spLocks noGrp="1"/>
          </p:cNvSpPr>
          <p:nvPr>
            <p:ph type="title" hasCustomPrompt="1"/>
          </p:nvPr>
        </p:nvSpPr>
        <p:spPr>
          <a:xfrm>
            <a:off x="685291" y="0"/>
            <a:ext cx="7772400" cy="1103313"/>
          </a:xfrm>
        </p:spPr>
        <p:txBody>
          <a:bodyPr/>
          <a:lstStyle>
            <a:lvl1pPr>
              <a:defRPr sz="2000" baseline="0">
                <a:solidFill>
                  <a:srgbClr val="C8D9D8"/>
                </a:solidFill>
              </a:defRPr>
            </a:lvl1pPr>
          </a:lstStyle>
          <a:p>
            <a:r>
              <a:rPr lang="en-US" dirty="0"/>
              <a:t>SAMPLE HEADER</a:t>
            </a:r>
          </a:p>
        </p:txBody>
      </p:sp>
      <p:pic>
        <p:nvPicPr>
          <p:cNvPr id="9" name="Picture 8" descr="triangles_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4322390" y="896597"/>
            <a:ext cx="440054" cy="59706"/>
          </a:xfrm>
          <a:prstGeom prst="rect">
            <a:avLst/>
          </a:prstGeom>
        </p:spPr>
      </p:pic>
      <p:pic>
        <p:nvPicPr>
          <p:cNvPr id="10" name="Picture 9" descr="triangles_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22390" y="196091"/>
            <a:ext cx="440054" cy="59706"/>
          </a:xfrm>
          <a:prstGeom prst="rect">
            <a:avLst/>
          </a:prstGeom>
        </p:spPr>
      </p:pic>
    </p:spTree>
    <p:extLst>
      <p:ext uri="{BB962C8B-B14F-4D97-AF65-F5344CB8AC3E}">
        <p14:creationId xmlns:p14="http://schemas.microsoft.com/office/powerpoint/2010/main" val="3262775097"/>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eft Aligned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291" y="0"/>
            <a:ext cx="7772400" cy="1103313"/>
          </a:xfrm>
        </p:spPr>
        <p:txBody>
          <a:bodyPr/>
          <a:lstStyle>
            <a:lvl1pPr algn="l">
              <a:defRPr sz="2000" baseline="0">
                <a:solidFill>
                  <a:srgbClr val="C8D9D8"/>
                </a:solidFill>
              </a:defRPr>
            </a:lvl1pPr>
          </a:lstStyle>
          <a:p>
            <a:r>
              <a:rPr lang="en-US" dirty="0"/>
              <a:t>SAMPLE HEADER</a:t>
            </a:r>
          </a:p>
        </p:txBody>
      </p:sp>
      <p:sp>
        <p:nvSpPr>
          <p:cNvPr id="5" name="Text Box 3"/>
          <p:cNvSpPr txBox="1">
            <a:spLocks noGrp="1" noChangeArrowheads="1"/>
          </p:cNvSpPr>
          <p:nvPr>
            <p:ph type="sldNum" sz="quarter" idx="10"/>
          </p:nvPr>
        </p:nvSpPr>
        <p:spPr>
          <a:ln/>
        </p:spPr>
        <p:txBody>
          <a:bodyPr/>
          <a:lstStyle>
            <a:lvl1pPr>
              <a:defRPr/>
            </a:lvl1pPr>
          </a:lstStyle>
          <a:p>
            <a:pPr>
              <a:defRPr/>
            </a:pPr>
            <a:fld id="{58B17539-672D-2847-B799-9A2A8D95C747}" type="slidenum">
              <a:rPr lang="en-US"/>
              <a:pPr>
                <a:defRPr/>
              </a:pPr>
              <a:t>‹#›</a:t>
            </a:fld>
            <a:endParaRPr lang="en-US"/>
          </a:p>
        </p:txBody>
      </p:sp>
      <p:sp>
        <p:nvSpPr>
          <p:cNvPr id="12" name="Text Placeholder 2"/>
          <p:cNvSpPr>
            <a:spLocks noGrp="1"/>
          </p:cNvSpPr>
          <p:nvPr>
            <p:ph idx="1" hasCustomPrompt="1"/>
          </p:nvPr>
        </p:nvSpPr>
        <p:spPr>
          <a:xfrm>
            <a:off x="679135" y="1109775"/>
            <a:ext cx="2255330" cy="2219550"/>
          </a:xfrm>
          <a:prstGeom prst="rect">
            <a:avLst/>
          </a:prstGeom>
        </p:spPr>
        <p:txBody>
          <a:bodyPr vert="horz" lIns="91440" tIns="45720" rIns="91440" bIns="45720" rtlCol="0">
            <a:normAutofit/>
          </a:bodyPr>
          <a:lstStyle>
            <a:lvl1pPr marL="0" marR="0" indent="0" algn="l" defTabSz="914400" rtl="0" eaLnBrk="0" fontAlgn="base" latinLnBrk="0" hangingPunct="0">
              <a:lnSpc>
                <a:spcPct val="100000"/>
              </a:lnSpc>
              <a:spcBef>
                <a:spcPts val="800"/>
              </a:spcBef>
              <a:spcAft>
                <a:spcPct val="0"/>
              </a:spcAft>
              <a:buClrTx/>
              <a:buSzTx/>
              <a:buFontTx/>
              <a:buNone/>
              <a:tabLst/>
              <a:defRPr sz="1400" b="0" i="0"/>
            </a:lvl1pPr>
          </a:lstStyle>
          <a:p>
            <a:pPr marL="0" marR="0" lvl="0" indent="0" algn="l" defTabSz="914400" rtl="0" eaLnBrk="0" fontAlgn="base" latinLnBrk="0" hangingPunct="0">
              <a:lnSpc>
                <a:spcPct val="100000"/>
              </a:lnSpc>
              <a:spcBef>
                <a:spcPts val="800"/>
              </a:spcBef>
              <a:spcAft>
                <a:spcPct val="0"/>
              </a:spcAft>
              <a:buClrTx/>
              <a:buSzTx/>
              <a:buFontTx/>
              <a:buNone/>
              <a:tabLst/>
              <a:defRPr/>
            </a:pPr>
            <a:r>
              <a:rPr lang="en-US" dirty="0"/>
              <a:t>Sample Basic Paragraph.</a:t>
            </a:r>
            <a:r>
              <a:rPr lang="en-US" baseline="0" dirty="0"/>
              <a:t> </a:t>
            </a:r>
            <a:r>
              <a:rPr lang="en-US" dirty="0"/>
              <a:t>This is what the text would look</a:t>
            </a:r>
            <a:r>
              <a:rPr lang="en-US" baseline="0" dirty="0"/>
              <a:t> like in a paragraph. This is what the text would look like in a paragraph. This is what the text would look like.</a:t>
            </a:r>
            <a:endParaRPr lang="en-US" dirty="0"/>
          </a:p>
          <a:p>
            <a:pPr lvl="0"/>
            <a:endParaRPr lang="en-US" dirty="0"/>
          </a:p>
        </p:txBody>
      </p:sp>
      <p:sp>
        <p:nvSpPr>
          <p:cNvPr id="6" name="Picture Placeholder 2"/>
          <p:cNvSpPr>
            <a:spLocks noGrp="1"/>
          </p:cNvSpPr>
          <p:nvPr>
            <p:ph type="pic" idx="11"/>
          </p:nvPr>
        </p:nvSpPr>
        <p:spPr>
          <a:xfrm>
            <a:off x="3049915" y="118789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Text Placeholder 3"/>
          <p:cNvSpPr>
            <a:spLocks noGrp="1"/>
          </p:cNvSpPr>
          <p:nvPr>
            <p:ph type="body" sz="half" idx="2" hasCustomPrompt="1"/>
          </p:nvPr>
        </p:nvSpPr>
        <p:spPr>
          <a:xfrm>
            <a:off x="3049915" y="4297179"/>
            <a:ext cx="5486400" cy="400870"/>
          </a:xfrm>
        </p:spPr>
        <p:txBody>
          <a:bodyPr/>
          <a:lstStyle>
            <a:lvl1pPr marL="0" indent="0">
              <a:buNone/>
              <a:defRPr sz="1200">
                <a:solidFill>
                  <a:srgbClr val="C8D9D8"/>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IMAGE CAPTION</a:t>
            </a:r>
          </a:p>
        </p:txBody>
      </p:sp>
    </p:spTree>
    <p:extLst>
      <p:ext uri="{BB962C8B-B14F-4D97-AF65-F5344CB8AC3E}">
        <p14:creationId xmlns:p14="http://schemas.microsoft.com/office/powerpoint/2010/main" val="1720684508"/>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5" name="Text Box 3"/>
          <p:cNvSpPr txBox="1">
            <a:spLocks noGrp="1" noChangeArrowheads="1"/>
          </p:cNvSpPr>
          <p:nvPr>
            <p:ph type="sldNum" sz="quarter" idx="10"/>
          </p:nvPr>
        </p:nvSpPr>
        <p:spPr>
          <a:ln/>
        </p:spPr>
        <p:txBody>
          <a:bodyPr/>
          <a:lstStyle>
            <a:lvl1pPr>
              <a:defRPr/>
            </a:lvl1pPr>
          </a:lstStyle>
          <a:p>
            <a:pPr>
              <a:defRPr/>
            </a:pPr>
            <a:fld id="{58B17539-672D-2847-B799-9A2A8D95C747}" type="slidenum">
              <a:rPr lang="en-US"/>
              <a:pPr>
                <a:defRPr/>
              </a:pPr>
              <a:t>‹#›</a:t>
            </a:fld>
            <a:endParaRPr lang="en-US"/>
          </a:p>
        </p:txBody>
      </p:sp>
    </p:spTree>
    <p:extLst>
      <p:ext uri="{BB962C8B-B14F-4D97-AF65-F5344CB8AC3E}">
        <p14:creationId xmlns:p14="http://schemas.microsoft.com/office/powerpoint/2010/main" val="322328977"/>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ed Slide">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23131D21-4A4F-034C-896A-AD009F94F6BB}" type="slidenum">
              <a:rPr lang="en-US" smtClean="0"/>
              <a:t>‹#›</a:t>
            </a:fld>
            <a:endParaRPr lang="en-US"/>
          </a:p>
        </p:txBody>
      </p:sp>
      <p:sp>
        <p:nvSpPr>
          <p:cNvPr id="10" name="Title 1"/>
          <p:cNvSpPr>
            <a:spLocks noGrp="1"/>
          </p:cNvSpPr>
          <p:nvPr>
            <p:ph type="title" hasCustomPrompt="1"/>
          </p:nvPr>
        </p:nvSpPr>
        <p:spPr>
          <a:xfrm>
            <a:off x="685291" y="0"/>
            <a:ext cx="7772400" cy="1103313"/>
          </a:xfrm>
        </p:spPr>
        <p:txBody>
          <a:bodyPr/>
          <a:lstStyle>
            <a:lvl1pPr>
              <a:defRPr sz="2000" baseline="0">
                <a:solidFill>
                  <a:srgbClr val="C8D9D8"/>
                </a:solidFill>
              </a:defRPr>
            </a:lvl1pPr>
          </a:lstStyle>
          <a:p>
            <a:r>
              <a:rPr lang="en-US" dirty="0" smtClean="0"/>
              <a:t>SAMPLE HEADER</a:t>
            </a:r>
            <a:endParaRPr lang="en-US" dirty="0"/>
          </a:p>
        </p:txBody>
      </p:sp>
      <p:pic>
        <p:nvPicPr>
          <p:cNvPr id="11" name="Picture 10" descr="triangles_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4322390" y="896597"/>
            <a:ext cx="440054" cy="59706"/>
          </a:xfrm>
          <a:prstGeom prst="rect">
            <a:avLst/>
          </a:prstGeom>
        </p:spPr>
      </p:pic>
      <p:pic>
        <p:nvPicPr>
          <p:cNvPr id="12" name="Picture 11" descr="triangles_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22390" y="196091"/>
            <a:ext cx="440054" cy="59706"/>
          </a:xfrm>
          <a:prstGeom prst="rect">
            <a:avLst/>
          </a:prstGeom>
        </p:spPr>
      </p:pic>
      <p:sp>
        <p:nvSpPr>
          <p:cNvPr id="13" name="Text Placeholder 2"/>
          <p:cNvSpPr>
            <a:spLocks noGrp="1"/>
          </p:cNvSpPr>
          <p:nvPr>
            <p:ph idx="1"/>
          </p:nvPr>
        </p:nvSpPr>
        <p:spPr>
          <a:xfrm>
            <a:off x="765443" y="1713986"/>
            <a:ext cx="3599264" cy="2971732"/>
          </a:xfrm>
          <a:prstGeom prst="rect">
            <a:avLst/>
          </a:prstGeom>
        </p:spPr>
        <p:txBody>
          <a:bodyPr vert="horz" lIns="91440" tIns="45720" rIns="91440" bIns="45720" rtlCol="0">
            <a:normAutofit/>
          </a:bodyPr>
          <a:lstStyle>
            <a:lvl1pPr algn="l">
              <a:defRPr/>
            </a:lvl1pPr>
            <a:lvl2pPr algn="l">
              <a:defRPr/>
            </a:lvl2pPr>
            <a:lvl3pPr algn="l">
              <a:defRPr/>
            </a:lvl3pPr>
            <a:lvl4pPr algn="l">
              <a:defRPr/>
            </a:lvl4pPr>
            <a:lvl5pPr algn="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Text Placeholder 2"/>
          <p:cNvSpPr>
            <a:spLocks noGrp="1"/>
          </p:cNvSpPr>
          <p:nvPr>
            <p:ph idx="13"/>
          </p:nvPr>
        </p:nvSpPr>
        <p:spPr>
          <a:xfrm>
            <a:off x="4723271" y="1713986"/>
            <a:ext cx="3599264" cy="2971732"/>
          </a:xfrm>
          <a:prstGeom prst="rect">
            <a:avLst/>
          </a:prstGeom>
        </p:spPr>
        <p:txBody>
          <a:bodyPr vert="horz" lIns="91440" tIns="45720" rIns="91440" bIns="45720" rtlCol="0">
            <a:normAutofit/>
          </a:bodyPr>
          <a:lstStyle>
            <a:lvl1pPr algn="l">
              <a:defRPr/>
            </a:lvl1pPr>
            <a:lvl2pPr algn="l">
              <a:defRPr/>
            </a:lvl2pPr>
            <a:lvl3pPr algn="l">
              <a:defRPr/>
            </a:lvl3pPr>
            <a:lvl4pPr algn="l">
              <a:defRPr/>
            </a:lvl4pPr>
            <a:lvl5pPr algn="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82168210"/>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ragraph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291" y="0"/>
            <a:ext cx="7772400" cy="1103313"/>
          </a:xfrm>
        </p:spPr>
        <p:txBody>
          <a:bodyPr/>
          <a:lstStyle>
            <a:lvl1pPr>
              <a:defRPr sz="2000" baseline="0">
                <a:solidFill>
                  <a:srgbClr val="C8D9D8"/>
                </a:solidFill>
              </a:defRPr>
            </a:lvl1pPr>
          </a:lstStyle>
          <a:p>
            <a:r>
              <a:rPr lang="en-US" dirty="0" smtClean="0"/>
              <a:t>SAMPLE HEADER</a:t>
            </a:r>
            <a:endParaRPr lang="en-US" dirty="0"/>
          </a:p>
        </p:txBody>
      </p:sp>
      <p:sp>
        <p:nvSpPr>
          <p:cNvPr id="5" name="Text Box 3"/>
          <p:cNvSpPr txBox="1">
            <a:spLocks noGrp="1" noChangeArrowheads="1"/>
          </p:cNvSpPr>
          <p:nvPr>
            <p:ph type="sldNum" sz="quarter" idx="10"/>
          </p:nvPr>
        </p:nvSpPr>
        <p:spPr>
          <a:ln/>
        </p:spPr>
        <p:txBody>
          <a:bodyPr/>
          <a:lstStyle>
            <a:lvl1pPr>
              <a:defRPr/>
            </a:lvl1pPr>
          </a:lstStyle>
          <a:p>
            <a:pPr>
              <a:defRPr/>
            </a:pPr>
            <a:fld id="{58B17539-672D-2847-B799-9A2A8D95C747}" type="slidenum">
              <a:rPr lang="en-US"/>
              <a:pPr>
                <a:defRPr/>
              </a:pPr>
              <a:t>‹#›</a:t>
            </a:fld>
            <a:endParaRPr lang="en-US"/>
          </a:p>
        </p:txBody>
      </p:sp>
      <p:pic>
        <p:nvPicPr>
          <p:cNvPr id="8" name="Picture 7" descr="triangles_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4322390" y="896597"/>
            <a:ext cx="440054" cy="59706"/>
          </a:xfrm>
          <a:prstGeom prst="rect">
            <a:avLst/>
          </a:prstGeom>
        </p:spPr>
      </p:pic>
      <p:pic>
        <p:nvPicPr>
          <p:cNvPr id="11" name="Picture 10" descr="triangles_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22390" y="196091"/>
            <a:ext cx="440054" cy="59706"/>
          </a:xfrm>
          <a:prstGeom prst="rect">
            <a:avLst/>
          </a:prstGeom>
        </p:spPr>
      </p:pic>
      <p:sp>
        <p:nvSpPr>
          <p:cNvPr id="14" name="Text Placeholder 2"/>
          <p:cNvSpPr>
            <a:spLocks noGrp="1"/>
          </p:cNvSpPr>
          <p:nvPr>
            <p:ph idx="11" hasCustomPrompt="1"/>
          </p:nvPr>
        </p:nvSpPr>
        <p:spPr>
          <a:xfrm>
            <a:off x="930172" y="1817064"/>
            <a:ext cx="3845859" cy="353163"/>
          </a:xfrm>
          <a:prstGeom prst="rect">
            <a:avLst/>
          </a:prstGeom>
        </p:spPr>
        <p:txBody>
          <a:bodyPr vert="horz" lIns="91440" tIns="45720" rIns="91440" bIns="45720" rtlCol="0">
            <a:normAutofit/>
          </a:bodyPr>
          <a:lstStyle>
            <a:lvl1pPr marL="0" marR="0" indent="0" algn="l" defTabSz="914400" rtl="0" eaLnBrk="0" fontAlgn="base" latinLnBrk="0" hangingPunct="0">
              <a:lnSpc>
                <a:spcPct val="100000"/>
              </a:lnSpc>
              <a:spcBef>
                <a:spcPts val="800"/>
              </a:spcBef>
              <a:spcAft>
                <a:spcPct val="0"/>
              </a:spcAft>
              <a:buClrTx/>
              <a:buSzTx/>
              <a:buFontTx/>
              <a:buNone/>
              <a:tabLst/>
              <a:defRPr sz="1800" b="0" i="0">
                <a:solidFill>
                  <a:srgbClr val="C8D9D8"/>
                </a:solidFill>
              </a:defRPr>
            </a:lvl1pPr>
          </a:lstStyle>
          <a:p>
            <a:pPr marL="0" marR="0" lvl="0" indent="0" algn="l" defTabSz="914400" rtl="0" eaLnBrk="0" fontAlgn="base" latinLnBrk="0" hangingPunct="0">
              <a:lnSpc>
                <a:spcPct val="100000"/>
              </a:lnSpc>
              <a:spcBef>
                <a:spcPts val="800"/>
              </a:spcBef>
              <a:spcAft>
                <a:spcPct val="0"/>
              </a:spcAft>
              <a:buClrTx/>
              <a:buSzTx/>
              <a:buFontTx/>
              <a:buNone/>
              <a:tabLst/>
              <a:defRPr/>
            </a:pPr>
            <a:r>
              <a:rPr lang="en-US" dirty="0" smtClean="0"/>
              <a:t>PARAGRAPH TITLE</a:t>
            </a:r>
            <a:endParaRPr lang="en-US" dirty="0"/>
          </a:p>
        </p:txBody>
      </p:sp>
      <p:sp>
        <p:nvSpPr>
          <p:cNvPr id="9" name="Text Placeholder 2"/>
          <p:cNvSpPr>
            <a:spLocks noGrp="1"/>
          </p:cNvSpPr>
          <p:nvPr>
            <p:ph idx="1" hasCustomPrompt="1"/>
          </p:nvPr>
        </p:nvSpPr>
        <p:spPr>
          <a:xfrm>
            <a:off x="950387" y="2157897"/>
            <a:ext cx="3845859" cy="1418046"/>
          </a:xfrm>
          <a:prstGeom prst="rect">
            <a:avLst/>
          </a:prstGeom>
        </p:spPr>
        <p:txBody>
          <a:bodyPr vert="horz" lIns="91440" tIns="45720" rIns="91440" bIns="45720" rtlCol="0">
            <a:normAutofit/>
          </a:bodyPr>
          <a:lstStyle>
            <a:lvl1pPr marL="0" marR="0" indent="0" algn="l" defTabSz="914400" rtl="0" eaLnBrk="0" fontAlgn="base" latinLnBrk="0" hangingPunct="0">
              <a:lnSpc>
                <a:spcPct val="100000"/>
              </a:lnSpc>
              <a:spcBef>
                <a:spcPts val="800"/>
              </a:spcBef>
              <a:spcAft>
                <a:spcPct val="0"/>
              </a:spcAft>
              <a:buClrTx/>
              <a:buSzTx/>
              <a:buFontTx/>
              <a:buNone/>
              <a:tabLst/>
              <a:defRPr sz="1400" b="0" i="0"/>
            </a:lvl1pPr>
          </a:lstStyle>
          <a:p>
            <a:pPr marL="0" marR="0" lvl="0" indent="0" algn="l" defTabSz="914400" rtl="0" eaLnBrk="0" fontAlgn="base" latinLnBrk="0" hangingPunct="0">
              <a:lnSpc>
                <a:spcPct val="100000"/>
              </a:lnSpc>
              <a:spcBef>
                <a:spcPts val="800"/>
              </a:spcBef>
              <a:spcAft>
                <a:spcPct val="0"/>
              </a:spcAft>
              <a:buClrTx/>
              <a:buSzTx/>
              <a:buFontTx/>
              <a:buNone/>
              <a:tabLst/>
              <a:defRPr/>
            </a:pPr>
            <a:r>
              <a:rPr lang="en-US" dirty="0" smtClean="0"/>
              <a:t>Sample Basic Paragraph.</a:t>
            </a:r>
            <a:r>
              <a:rPr lang="en-US" baseline="0" dirty="0" smtClean="0"/>
              <a:t> </a:t>
            </a:r>
            <a:r>
              <a:rPr lang="en-US" dirty="0" smtClean="0"/>
              <a:t>This is what the text would look</a:t>
            </a:r>
            <a:r>
              <a:rPr lang="en-US" baseline="0" dirty="0" smtClean="0"/>
              <a:t> like in a paragraph. This is what the text would look like in a paragraph. This is what the text would look like.</a:t>
            </a:r>
            <a:endParaRPr lang="en-US" dirty="0" smtClean="0"/>
          </a:p>
          <a:p>
            <a:pPr lvl="0"/>
            <a:endParaRPr lang="en-US" dirty="0"/>
          </a:p>
        </p:txBody>
      </p:sp>
    </p:spTree>
    <p:extLst>
      <p:ext uri="{BB962C8B-B14F-4D97-AF65-F5344CB8AC3E}">
        <p14:creationId xmlns:p14="http://schemas.microsoft.com/office/powerpoint/2010/main" val="1389436310"/>
      </p:ext>
    </p:extLst>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Paragraph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23131D21-4A4F-034C-896A-AD009F94F6BB}" type="slidenum">
              <a:rPr lang="en-US" smtClean="0"/>
              <a:t>‹#›</a:t>
            </a:fld>
            <a:endParaRPr lang="en-US"/>
          </a:p>
        </p:txBody>
      </p:sp>
      <p:sp>
        <p:nvSpPr>
          <p:cNvPr id="9" name="Title 1"/>
          <p:cNvSpPr>
            <a:spLocks noGrp="1"/>
          </p:cNvSpPr>
          <p:nvPr>
            <p:ph type="title" hasCustomPrompt="1"/>
          </p:nvPr>
        </p:nvSpPr>
        <p:spPr>
          <a:xfrm>
            <a:off x="685291" y="0"/>
            <a:ext cx="7772400" cy="1103313"/>
          </a:xfrm>
        </p:spPr>
        <p:txBody>
          <a:bodyPr/>
          <a:lstStyle>
            <a:lvl1pPr>
              <a:defRPr sz="2000" baseline="0">
                <a:solidFill>
                  <a:srgbClr val="C8D9D8"/>
                </a:solidFill>
              </a:defRPr>
            </a:lvl1pPr>
          </a:lstStyle>
          <a:p>
            <a:r>
              <a:rPr lang="en-US" dirty="0" smtClean="0"/>
              <a:t>SAMPLE HEADER</a:t>
            </a:r>
            <a:endParaRPr lang="en-US" dirty="0"/>
          </a:p>
        </p:txBody>
      </p:sp>
      <p:pic>
        <p:nvPicPr>
          <p:cNvPr id="10" name="Picture 9" descr="triangles_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4322390" y="896597"/>
            <a:ext cx="440054" cy="59706"/>
          </a:xfrm>
          <a:prstGeom prst="rect">
            <a:avLst/>
          </a:prstGeom>
        </p:spPr>
      </p:pic>
      <p:pic>
        <p:nvPicPr>
          <p:cNvPr id="11" name="Picture 10" descr="triangles_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22390" y="196091"/>
            <a:ext cx="440054" cy="59706"/>
          </a:xfrm>
          <a:prstGeom prst="rect">
            <a:avLst/>
          </a:prstGeom>
        </p:spPr>
      </p:pic>
      <p:sp>
        <p:nvSpPr>
          <p:cNvPr id="12" name="Text Placeholder 2"/>
          <p:cNvSpPr>
            <a:spLocks noGrp="1"/>
          </p:cNvSpPr>
          <p:nvPr>
            <p:ph idx="1" hasCustomPrompt="1"/>
          </p:nvPr>
        </p:nvSpPr>
        <p:spPr>
          <a:xfrm>
            <a:off x="987377" y="1664663"/>
            <a:ext cx="3377331" cy="2929562"/>
          </a:xfrm>
          <a:prstGeom prst="rect">
            <a:avLst/>
          </a:prstGeom>
        </p:spPr>
        <p:txBody>
          <a:bodyPr vert="horz" lIns="91440" tIns="45720" rIns="91440" bIns="45720" rtlCol="0">
            <a:normAutofit/>
          </a:bodyPr>
          <a:lstStyle>
            <a:lvl1pPr marL="0" marR="0" indent="0" algn="l" defTabSz="914400" rtl="0" eaLnBrk="0" fontAlgn="base" latinLnBrk="0" hangingPunct="0">
              <a:lnSpc>
                <a:spcPct val="100000"/>
              </a:lnSpc>
              <a:spcBef>
                <a:spcPts val="800"/>
              </a:spcBef>
              <a:spcAft>
                <a:spcPct val="0"/>
              </a:spcAft>
              <a:buClrTx/>
              <a:buSzTx/>
              <a:buFontTx/>
              <a:buNone/>
              <a:tabLst/>
              <a:defRPr/>
            </a:lvl1pPr>
          </a:lstStyle>
          <a:p>
            <a:pPr marL="0" marR="0" lvl="0" indent="0" algn="l" defTabSz="914400" rtl="0" eaLnBrk="0" fontAlgn="base" latinLnBrk="0" hangingPunct="0">
              <a:lnSpc>
                <a:spcPct val="100000"/>
              </a:lnSpc>
              <a:spcBef>
                <a:spcPts val="800"/>
              </a:spcBef>
              <a:spcAft>
                <a:spcPct val="0"/>
              </a:spcAft>
              <a:buClrTx/>
              <a:buSzTx/>
              <a:buFontTx/>
              <a:buNone/>
              <a:tabLst/>
              <a:defRPr/>
            </a:pPr>
            <a:r>
              <a:rPr lang="en-US" dirty="0" smtClean="0"/>
              <a:t>Sample Basic Paragraph.</a:t>
            </a:r>
            <a:r>
              <a:rPr lang="en-US" baseline="0" dirty="0" smtClean="0"/>
              <a:t> </a:t>
            </a:r>
            <a:r>
              <a:rPr lang="en-US" dirty="0" smtClean="0"/>
              <a:t>This is what the text would look</a:t>
            </a:r>
            <a:r>
              <a:rPr lang="en-US" baseline="0" dirty="0" smtClean="0"/>
              <a:t> like in a paragraph. This is what the text would look like in a paragraph. This is what the text would look like.</a:t>
            </a:r>
            <a:endParaRPr lang="en-US" dirty="0" smtClean="0"/>
          </a:p>
          <a:p>
            <a:pPr lvl="0"/>
            <a:endParaRPr lang="en-US" dirty="0"/>
          </a:p>
        </p:txBody>
      </p:sp>
      <p:sp>
        <p:nvSpPr>
          <p:cNvPr id="15" name="Text Placeholder 2"/>
          <p:cNvSpPr>
            <a:spLocks noGrp="1"/>
          </p:cNvSpPr>
          <p:nvPr>
            <p:ph idx="13" hasCustomPrompt="1"/>
          </p:nvPr>
        </p:nvSpPr>
        <p:spPr>
          <a:xfrm>
            <a:off x="4772589" y="1664663"/>
            <a:ext cx="3377331" cy="2929562"/>
          </a:xfrm>
          <a:prstGeom prst="rect">
            <a:avLst/>
          </a:prstGeom>
        </p:spPr>
        <p:txBody>
          <a:bodyPr vert="horz" lIns="91440" tIns="45720" rIns="91440" bIns="45720" rtlCol="0">
            <a:normAutofit/>
          </a:bodyPr>
          <a:lstStyle>
            <a:lvl1pPr marL="0" marR="0" indent="0" algn="l" defTabSz="914400" rtl="0" eaLnBrk="0" fontAlgn="base" latinLnBrk="0" hangingPunct="0">
              <a:lnSpc>
                <a:spcPct val="100000"/>
              </a:lnSpc>
              <a:spcBef>
                <a:spcPts val="800"/>
              </a:spcBef>
              <a:spcAft>
                <a:spcPct val="0"/>
              </a:spcAft>
              <a:buClrTx/>
              <a:buSzTx/>
              <a:buFontTx/>
              <a:buNone/>
              <a:tabLst/>
              <a:defRPr/>
            </a:lvl1pPr>
          </a:lstStyle>
          <a:p>
            <a:pPr marL="0" marR="0" lvl="0" indent="0" algn="l" defTabSz="914400" rtl="0" eaLnBrk="0" fontAlgn="base" latinLnBrk="0" hangingPunct="0">
              <a:lnSpc>
                <a:spcPct val="100000"/>
              </a:lnSpc>
              <a:spcBef>
                <a:spcPts val="800"/>
              </a:spcBef>
              <a:spcAft>
                <a:spcPct val="0"/>
              </a:spcAft>
              <a:buClrTx/>
              <a:buSzTx/>
              <a:buFontTx/>
              <a:buNone/>
              <a:tabLst/>
              <a:defRPr/>
            </a:pPr>
            <a:r>
              <a:rPr lang="en-US" dirty="0" smtClean="0"/>
              <a:t>Sample Basic Paragraph.</a:t>
            </a:r>
            <a:r>
              <a:rPr lang="en-US" baseline="0" dirty="0" smtClean="0"/>
              <a:t> </a:t>
            </a:r>
            <a:r>
              <a:rPr lang="en-US" dirty="0" smtClean="0"/>
              <a:t>This is what the text would look</a:t>
            </a:r>
            <a:r>
              <a:rPr lang="en-US" baseline="0" dirty="0" smtClean="0"/>
              <a:t> like in a paragraph. This is what the text would look like in a paragraph. This is what the text would look like.</a:t>
            </a:r>
            <a:endParaRPr lang="en-US" dirty="0" smtClean="0"/>
          </a:p>
          <a:p>
            <a:pPr lvl="0"/>
            <a:endParaRPr lang="en-US" dirty="0"/>
          </a:p>
        </p:txBody>
      </p:sp>
    </p:spTree>
    <p:extLst>
      <p:ext uri="{BB962C8B-B14F-4D97-AF65-F5344CB8AC3E}">
        <p14:creationId xmlns:p14="http://schemas.microsoft.com/office/powerpoint/2010/main" val="2949293155"/>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Statement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1598613"/>
            <a:ext cx="7772400" cy="1101725"/>
          </a:xfrm>
        </p:spPr>
        <p:txBody>
          <a:bodyPr/>
          <a:lstStyle>
            <a:lvl1pPr>
              <a:defRPr sz="3400" b="0" i="0" baseline="0">
                <a:latin typeface="Times New Roman"/>
              </a:defRPr>
            </a:lvl1pPr>
          </a:lstStyle>
          <a:p>
            <a:r>
              <a:rPr lang="en-US" dirty="0" smtClean="0"/>
              <a:t>STATEMENT PARAGRAPH</a:t>
            </a:r>
            <a:endParaRPr lang="en-US" dirty="0"/>
          </a:p>
        </p:txBody>
      </p:sp>
      <p:sp>
        <p:nvSpPr>
          <p:cNvPr id="3" name="Subtitle 2"/>
          <p:cNvSpPr>
            <a:spLocks noGrp="1"/>
          </p:cNvSpPr>
          <p:nvPr>
            <p:ph type="subTitle" idx="1" hasCustomPrompt="1"/>
          </p:nvPr>
        </p:nvSpPr>
        <p:spPr>
          <a:xfrm>
            <a:off x="1371600" y="2803672"/>
            <a:ext cx="6400800" cy="1314450"/>
          </a:xfrm>
        </p:spPr>
        <p:txBody>
          <a:bodyPr/>
          <a:lstStyle>
            <a:lvl1pPr marL="0" indent="0" algn="l">
              <a:buNone/>
              <a:defRPr sz="2000">
                <a:solidFill>
                  <a:srgbClr val="C8D9D8"/>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z="1800" b="1" dirty="0" smtClean="0">
                <a:solidFill>
                  <a:srgbClr val="C8D9D8"/>
                </a:solidFill>
              </a:rPr>
              <a:t>This is what the text would look</a:t>
            </a:r>
            <a:r>
              <a:rPr lang="en-US" sz="1800" b="1" baseline="0" dirty="0" smtClean="0">
                <a:solidFill>
                  <a:srgbClr val="C8D9D8"/>
                </a:solidFill>
              </a:rPr>
              <a:t> like in a paragraph. This is what the text would look like in a paragraph. This is what the text would look like.</a:t>
            </a:r>
            <a:endParaRPr lang="en-US" sz="1800" b="1" dirty="0">
              <a:solidFill>
                <a:srgbClr val="C8D9D8"/>
              </a:solidFill>
            </a:endParaRPr>
          </a:p>
        </p:txBody>
      </p:sp>
      <p:sp>
        <p:nvSpPr>
          <p:cNvPr id="6" name="Slide Number Placeholder 5"/>
          <p:cNvSpPr>
            <a:spLocks noGrp="1"/>
          </p:cNvSpPr>
          <p:nvPr>
            <p:ph type="sldNum" sz="quarter" idx="12"/>
          </p:nvPr>
        </p:nvSpPr>
        <p:spPr/>
        <p:txBody>
          <a:bodyPr/>
          <a:lstStyle/>
          <a:p>
            <a:fld id="{8FA3B0AC-9194-3147-91C1-7FC7FBA87A18}" type="slidenum">
              <a:rPr lang="en-US" smtClean="0"/>
              <a:t>‹#›</a:t>
            </a:fld>
            <a:endParaRPr lang="en-US"/>
          </a:p>
        </p:txBody>
      </p:sp>
      <p:sp>
        <p:nvSpPr>
          <p:cNvPr id="8" name="Title 1"/>
          <p:cNvSpPr txBox="1">
            <a:spLocks/>
          </p:cNvSpPr>
          <p:nvPr userDrawn="1"/>
        </p:nvSpPr>
        <p:spPr bwMode="auto">
          <a:xfrm>
            <a:off x="685291" y="0"/>
            <a:ext cx="7772400" cy="110331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38100" tIns="38100" rIns="38100" bIns="38100" numCol="1" anchor="ctr" anchorCtr="0" compatLnSpc="1">
            <a:prstTxWarp prst="textNoShape">
              <a:avLst/>
            </a:prstTxWarp>
          </a:bodyPr>
          <a:lstStyle>
            <a:lvl1pPr algn="ctr" rtl="0" eaLnBrk="0" fontAlgn="base" hangingPunct="0">
              <a:spcBef>
                <a:spcPct val="0"/>
              </a:spcBef>
              <a:spcAft>
                <a:spcPct val="0"/>
              </a:spcAft>
              <a:defRPr sz="2000" b="1" i="0" baseline="0">
                <a:solidFill>
                  <a:srgbClr val="C8D9D8"/>
                </a:solidFill>
                <a:latin typeface="+mj-lt"/>
                <a:ea typeface="+mj-ea"/>
                <a:cs typeface="+mj-cs"/>
                <a:sym typeface="Calibri" charset="0"/>
              </a:defRPr>
            </a:lvl1pPr>
            <a:lvl2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5pPr>
            <a:lvl6pPr marL="4572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6pPr>
            <a:lvl7pPr marL="9144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7pPr>
            <a:lvl8pPr marL="13716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8pPr>
            <a:lvl9pPr marL="18288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9pPr>
          </a:lstStyle>
          <a:p>
            <a:r>
              <a:rPr lang="en-US" smtClean="0"/>
              <a:t>SAMPLE HEADER</a:t>
            </a:r>
            <a:endParaRPr lang="en-US" dirty="0"/>
          </a:p>
        </p:txBody>
      </p:sp>
      <p:pic>
        <p:nvPicPr>
          <p:cNvPr id="9" name="Picture 8" descr="triangles_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4322390" y="896597"/>
            <a:ext cx="440054" cy="59706"/>
          </a:xfrm>
          <a:prstGeom prst="rect">
            <a:avLst/>
          </a:prstGeom>
        </p:spPr>
      </p:pic>
      <p:pic>
        <p:nvPicPr>
          <p:cNvPr id="10" name="Picture 9" descr="triangles_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22390" y="196091"/>
            <a:ext cx="440054" cy="59706"/>
          </a:xfrm>
          <a:prstGeom prst="rect">
            <a:avLst/>
          </a:prstGeom>
        </p:spPr>
      </p:pic>
    </p:spTree>
    <p:extLst>
      <p:ext uri="{BB962C8B-B14F-4D97-AF65-F5344CB8AC3E}">
        <p14:creationId xmlns:p14="http://schemas.microsoft.com/office/powerpoint/2010/main" val="770213026"/>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bjec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291" y="0"/>
            <a:ext cx="7772400" cy="1103313"/>
          </a:xfrm>
        </p:spPr>
        <p:txBody>
          <a:bodyPr/>
          <a:lstStyle>
            <a:lvl1pPr>
              <a:defRPr sz="2000" baseline="0">
                <a:solidFill>
                  <a:srgbClr val="C8D9D8"/>
                </a:solidFill>
              </a:defRPr>
            </a:lvl1pPr>
          </a:lstStyle>
          <a:p>
            <a:r>
              <a:rPr lang="en-US" dirty="0" smtClean="0"/>
              <a:t>SAMPLE HEADER</a:t>
            </a:r>
            <a:endParaRPr lang="en-US" dirty="0"/>
          </a:p>
        </p:txBody>
      </p:sp>
      <p:sp>
        <p:nvSpPr>
          <p:cNvPr id="5" name="Text Box 3"/>
          <p:cNvSpPr txBox="1">
            <a:spLocks noGrp="1" noChangeArrowheads="1"/>
          </p:cNvSpPr>
          <p:nvPr>
            <p:ph type="sldNum" sz="quarter" idx="10"/>
          </p:nvPr>
        </p:nvSpPr>
        <p:spPr>
          <a:ln/>
        </p:spPr>
        <p:txBody>
          <a:bodyPr/>
          <a:lstStyle>
            <a:lvl1pPr>
              <a:defRPr/>
            </a:lvl1pPr>
          </a:lstStyle>
          <a:p>
            <a:pPr>
              <a:defRPr/>
            </a:pPr>
            <a:fld id="{58B17539-672D-2847-B799-9A2A8D95C747}" type="slidenum">
              <a:rPr lang="en-US"/>
              <a:pPr>
                <a:defRPr/>
              </a:pPr>
              <a:t>‹#›</a:t>
            </a:fld>
            <a:endParaRPr lang="en-US"/>
          </a:p>
        </p:txBody>
      </p:sp>
      <p:sp>
        <p:nvSpPr>
          <p:cNvPr id="10" name="Subtitle 2"/>
          <p:cNvSpPr txBox="1">
            <a:spLocks/>
          </p:cNvSpPr>
          <p:nvPr userDrawn="1"/>
        </p:nvSpPr>
        <p:spPr bwMode="auto">
          <a:xfrm>
            <a:off x="4641547" y="1350987"/>
            <a:ext cx="3291626" cy="207959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38100" tIns="38100" rIns="38100" bIns="38100" numCol="1" anchor="t" anchorCtr="0" compatLnSpc="1">
            <a:prstTxWarp prst="textNoShape">
              <a:avLst/>
            </a:prstTxWarp>
          </a:bodyPr>
          <a:lstStyle>
            <a:lvl1pPr marL="0" indent="0" algn="l" rtl="0" eaLnBrk="0" fontAlgn="base" hangingPunct="0">
              <a:spcBef>
                <a:spcPts val="800"/>
              </a:spcBef>
              <a:spcAft>
                <a:spcPct val="0"/>
              </a:spcAft>
              <a:buNone/>
              <a:defRPr sz="2000" baseline="0">
                <a:solidFill>
                  <a:srgbClr val="FFFFFF"/>
                </a:solidFill>
                <a:latin typeface="+mn-lt"/>
                <a:ea typeface="+mn-ea"/>
                <a:cs typeface="Times New Roman"/>
                <a:sym typeface="Calibri" charset="0"/>
              </a:defRPr>
            </a:lvl1pPr>
            <a:lvl2pPr marL="457200" indent="0" algn="ctr" rtl="0" eaLnBrk="0" fontAlgn="base" hangingPunct="0">
              <a:spcBef>
                <a:spcPts val="700"/>
              </a:spcBef>
              <a:spcAft>
                <a:spcPct val="0"/>
              </a:spcAft>
              <a:buNone/>
              <a:defRPr sz="2800">
                <a:solidFill>
                  <a:srgbClr val="FFFFFF"/>
                </a:solidFill>
                <a:latin typeface="+mn-lt"/>
                <a:ea typeface="+mn-ea"/>
                <a:cs typeface="+mn-cs"/>
                <a:sym typeface="Calibri" charset="0"/>
              </a:defRPr>
            </a:lvl2pPr>
            <a:lvl3pPr marL="914400" indent="0" algn="ctr" rtl="0" eaLnBrk="0" fontAlgn="base" hangingPunct="0">
              <a:spcBef>
                <a:spcPts val="600"/>
              </a:spcBef>
              <a:spcAft>
                <a:spcPct val="0"/>
              </a:spcAft>
              <a:buNone/>
              <a:defRPr sz="2400">
                <a:solidFill>
                  <a:srgbClr val="FFFFFF"/>
                </a:solidFill>
                <a:latin typeface="+mn-lt"/>
                <a:ea typeface="+mn-ea"/>
                <a:cs typeface="+mn-cs"/>
                <a:sym typeface="Calibri" charset="0"/>
              </a:defRPr>
            </a:lvl3pPr>
            <a:lvl4pPr marL="1371600" indent="0" algn="ctr" rtl="0" eaLnBrk="0" fontAlgn="base" hangingPunct="0">
              <a:spcBef>
                <a:spcPts val="500"/>
              </a:spcBef>
              <a:spcAft>
                <a:spcPct val="0"/>
              </a:spcAft>
              <a:buNone/>
              <a:defRPr sz="2000">
                <a:solidFill>
                  <a:srgbClr val="FFFFFF"/>
                </a:solidFill>
                <a:latin typeface="+mn-lt"/>
                <a:ea typeface="+mn-ea"/>
                <a:cs typeface="+mn-cs"/>
                <a:sym typeface="Calibri" charset="0"/>
              </a:defRPr>
            </a:lvl4pPr>
            <a:lvl5pPr marL="1828800" indent="0" algn="ctr" rtl="0" eaLnBrk="0" fontAlgn="base" hangingPunct="0">
              <a:spcBef>
                <a:spcPts val="500"/>
              </a:spcBef>
              <a:spcAft>
                <a:spcPct val="0"/>
              </a:spcAft>
              <a:buNone/>
              <a:defRPr sz="2000">
                <a:solidFill>
                  <a:srgbClr val="FFFFFF"/>
                </a:solidFill>
                <a:latin typeface="+mn-lt"/>
                <a:ea typeface="+mn-ea"/>
                <a:cs typeface="+mn-cs"/>
                <a:sym typeface="Calibri" charset="0"/>
              </a:defRPr>
            </a:lvl5pPr>
            <a:lvl6pPr marL="2286000" indent="0" algn="ctr" rtl="0" fontAlgn="base">
              <a:spcBef>
                <a:spcPts val="500"/>
              </a:spcBef>
              <a:spcAft>
                <a:spcPct val="0"/>
              </a:spcAft>
              <a:buNone/>
              <a:defRPr sz="2000">
                <a:solidFill>
                  <a:srgbClr val="878787"/>
                </a:solidFill>
                <a:latin typeface="+mn-lt"/>
                <a:ea typeface="+mn-ea"/>
                <a:cs typeface="+mn-cs"/>
                <a:sym typeface="Calibri" charset="0"/>
              </a:defRPr>
            </a:lvl6pPr>
            <a:lvl7pPr marL="2743200" indent="0" algn="ctr" rtl="0" fontAlgn="base">
              <a:spcBef>
                <a:spcPts val="500"/>
              </a:spcBef>
              <a:spcAft>
                <a:spcPct val="0"/>
              </a:spcAft>
              <a:buNone/>
              <a:defRPr sz="2000">
                <a:solidFill>
                  <a:srgbClr val="878787"/>
                </a:solidFill>
                <a:latin typeface="+mn-lt"/>
                <a:ea typeface="+mn-ea"/>
                <a:cs typeface="+mn-cs"/>
                <a:sym typeface="Calibri" charset="0"/>
              </a:defRPr>
            </a:lvl7pPr>
            <a:lvl8pPr marL="3200400" indent="0" algn="ctr" rtl="0" fontAlgn="base">
              <a:spcBef>
                <a:spcPts val="500"/>
              </a:spcBef>
              <a:spcAft>
                <a:spcPct val="0"/>
              </a:spcAft>
              <a:buNone/>
              <a:defRPr sz="2000">
                <a:solidFill>
                  <a:srgbClr val="878787"/>
                </a:solidFill>
                <a:latin typeface="+mn-lt"/>
                <a:ea typeface="+mn-ea"/>
                <a:cs typeface="+mn-cs"/>
                <a:sym typeface="Calibri" charset="0"/>
              </a:defRPr>
            </a:lvl8pPr>
            <a:lvl9pPr marL="3657600" indent="0" algn="ctr" rtl="0" fontAlgn="base">
              <a:spcBef>
                <a:spcPts val="500"/>
              </a:spcBef>
              <a:spcAft>
                <a:spcPct val="0"/>
              </a:spcAft>
              <a:buNone/>
              <a:defRPr sz="2000">
                <a:solidFill>
                  <a:srgbClr val="878787"/>
                </a:solidFill>
                <a:latin typeface="+mn-lt"/>
                <a:ea typeface="+mn-ea"/>
                <a:cs typeface="+mn-cs"/>
                <a:sym typeface="Calibri" charset="0"/>
              </a:defRPr>
            </a:lvl9pPr>
          </a:lstStyle>
          <a:p>
            <a:endParaRPr lang="en-US" dirty="0"/>
          </a:p>
        </p:txBody>
      </p:sp>
      <p:pic>
        <p:nvPicPr>
          <p:cNvPr id="8" name="Picture 7" descr="triangles_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4322390" y="896597"/>
            <a:ext cx="440054" cy="59706"/>
          </a:xfrm>
          <a:prstGeom prst="rect">
            <a:avLst/>
          </a:prstGeom>
        </p:spPr>
      </p:pic>
      <p:pic>
        <p:nvPicPr>
          <p:cNvPr id="11" name="Picture 10" descr="triangles_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22390" y="196091"/>
            <a:ext cx="440054" cy="59706"/>
          </a:xfrm>
          <a:prstGeom prst="rect">
            <a:avLst/>
          </a:prstGeom>
        </p:spPr>
      </p:pic>
      <p:sp>
        <p:nvSpPr>
          <p:cNvPr id="9" name="Content Placeholder 2"/>
          <p:cNvSpPr>
            <a:spLocks noGrp="1"/>
          </p:cNvSpPr>
          <p:nvPr>
            <p:ph sz="half" idx="1"/>
          </p:nvPr>
        </p:nvSpPr>
        <p:spPr>
          <a:xfrm>
            <a:off x="1209963" y="1575377"/>
            <a:ext cx="6467763" cy="13144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en-US" dirty="0"/>
          </a:p>
        </p:txBody>
      </p:sp>
    </p:spTree>
    <p:extLst>
      <p:ext uri="{BB962C8B-B14F-4D97-AF65-F5344CB8AC3E}">
        <p14:creationId xmlns:p14="http://schemas.microsoft.com/office/powerpoint/2010/main" val="2568944161"/>
      </p:ext>
    </p:extLst>
  </p:cSld>
  <p:clrMapOvr>
    <a:masterClrMapping/>
  </p:clrMapOv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792288" y="118789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hasCustomPrompt="1"/>
          </p:nvPr>
        </p:nvSpPr>
        <p:spPr>
          <a:xfrm>
            <a:off x="1792288" y="4297179"/>
            <a:ext cx="5486400" cy="400870"/>
          </a:xfrm>
        </p:spPr>
        <p:txBody>
          <a:bodyPr/>
          <a:lstStyle>
            <a:lvl1pPr marL="0" indent="0">
              <a:buNone/>
              <a:defRPr sz="1200">
                <a:solidFill>
                  <a:srgbClr val="C8D9D8"/>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IMAGE CAPTION</a:t>
            </a:r>
          </a:p>
        </p:txBody>
      </p:sp>
      <p:sp>
        <p:nvSpPr>
          <p:cNvPr id="7" name="Slide Number Placeholder 6"/>
          <p:cNvSpPr>
            <a:spLocks noGrp="1"/>
          </p:cNvSpPr>
          <p:nvPr>
            <p:ph type="sldNum" sz="quarter" idx="12"/>
          </p:nvPr>
        </p:nvSpPr>
        <p:spPr/>
        <p:txBody>
          <a:bodyPr/>
          <a:lstStyle/>
          <a:p>
            <a:fld id="{23131D21-4A4F-034C-896A-AD009F94F6BB}" type="slidenum">
              <a:rPr lang="en-US" smtClean="0"/>
              <a:t>‹#›</a:t>
            </a:fld>
            <a:endParaRPr lang="en-US"/>
          </a:p>
        </p:txBody>
      </p:sp>
      <p:sp>
        <p:nvSpPr>
          <p:cNvPr id="8" name="Title 1"/>
          <p:cNvSpPr>
            <a:spLocks noGrp="1"/>
          </p:cNvSpPr>
          <p:nvPr>
            <p:ph type="title" hasCustomPrompt="1"/>
          </p:nvPr>
        </p:nvSpPr>
        <p:spPr>
          <a:xfrm>
            <a:off x="685291" y="0"/>
            <a:ext cx="7772400" cy="1103313"/>
          </a:xfrm>
        </p:spPr>
        <p:txBody>
          <a:bodyPr/>
          <a:lstStyle>
            <a:lvl1pPr>
              <a:defRPr sz="2000" baseline="0">
                <a:solidFill>
                  <a:srgbClr val="C8D9D8"/>
                </a:solidFill>
              </a:defRPr>
            </a:lvl1pPr>
          </a:lstStyle>
          <a:p>
            <a:r>
              <a:rPr lang="en-US" dirty="0" smtClean="0"/>
              <a:t>SAMPLE HEADER</a:t>
            </a:r>
            <a:endParaRPr lang="en-US" dirty="0"/>
          </a:p>
        </p:txBody>
      </p:sp>
      <p:pic>
        <p:nvPicPr>
          <p:cNvPr id="9" name="Picture 8" descr="triangles_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4322390" y="896597"/>
            <a:ext cx="440054" cy="59706"/>
          </a:xfrm>
          <a:prstGeom prst="rect">
            <a:avLst/>
          </a:prstGeom>
        </p:spPr>
      </p:pic>
      <p:pic>
        <p:nvPicPr>
          <p:cNvPr id="10" name="Picture 9" descr="triangles_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22390" y="196091"/>
            <a:ext cx="440054" cy="59706"/>
          </a:xfrm>
          <a:prstGeom prst="rect">
            <a:avLst/>
          </a:prstGeom>
        </p:spPr>
      </p:pic>
    </p:spTree>
    <p:extLst>
      <p:ext uri="{BB962C8B-B14F-4D97-AF65-F5344CB8AC3E}">
        <p14:creationId xmlns:p14="http://schemas.microsoft.com/office/powerpoint/2010/main" val="1865571262"/>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eft Aligned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291" y="0"/>
            <a:ext cx="7772400" cy="1103313"/>
          </a:xfrm>
        </p:spPr>
        <p:txBody>
          <a:bodyPr/>
          <a:lstStyle>
            <a:lvl1pPr algn="l">
              <a:defRPr sz="2000" baseline="0">
                <a:solidFill>
                  <a:srgbClr val="C8D9D8"/>
                </a:solidFill>
              </a:defRPr>
            </a:lvl1pPr>
          </a:lstStyle>
          <a:p>
            <a:r>
              <a:rPr lang="en-US" dirty="0" smtClean="0"/>
              <a:t>SAMPLE HEADER</a:t>
            </a:r>
            <a:endParaRPr lang="en-US" dirty="0"/>
          </a:p>
        </p:txBody>
      </p:sp>
      <p:sp>
        <p:nvSpPr>
          <p:cNvPr id="5" name="Text Box 3"/>
          <p:cNvSpPr txBox="1">
            <a:spLocks noGrp="1" noChangeArrowheads="1"/>
          </p:cNvSpPr>
          <p:nvPr>
            <p:ph type="sldNum" sz="quarter" idx="10"/>
          </p:nvPr>
        </p:nvSpPr>
        <p:spPr>
          <a:ln/>
        </p:spPr>
        <p:txBody>
          <a:bodyPr/>
          <a:lstStyle>
            <a:lvl1pPr>
              <a:defRPr/>
            </a:lvl1pPr>
          </a:lstStyle>
          <a:p>
            <a:pPr>
              <a:defRPr/>
            </a:pPr>
            <a:fld id="{58B17539-672D-2847-B799-9A2A8D95C747}" type="slidenum">
              <a:rPr lang="en-US"/>
              <a:pPr>
                <a:defRPr/>
              </a:pPr>
              <a:t>‹#›</a:t>
            </a:fld>
            <a:endParaRPr lang="en-US"/>
          </a:p>
        </p:txBody>
      </p:sp>
      <p:sp>
        <p:nvSpPr>
          <p:cNvPr id="12" name="Text Placeholder 2"/>
          <p:cNvSpPr>
            <a:spLocks noGrp="1"/>
          </p:cNvSpPr>
          <p:nvPr>
            <p:ph idx="1" hasCustomPrompt="1"/>
          </p:nvPr>
        </p:nvSpPr>
        <p:spPr>
          <a:xfrm>
            <a:off x="679135" y="1109775"/>
            <a:ext cx="2255330" cy="2219550"/>
          </a:xfrm>
          <a:prstGeom prst="rect">
            <a:avLst/>
          </a:prstGeom>
        </p:spPr>
        <p:txBody>
          <a:bodyPr vert="horz" lIns="91440" tIns="45720" rIns="91440" bIns="45720" rtlCol="0">
            <a:normAutofit/>
          </a:bodyPr>
          <a:lstStyle>
            <a:lvl1pPr marL="0" marR="0" indent="0" algn="l" defTabSz="914400" rtl="0" eaLnBrk="0" fontAlgn="base" latinLnBrk="0" hangingPunct="0">
              <a:lnSpc>
                <a:spcPct val="100000"/>
              </a:lnSpc>
              <a:spcBef>
                <a:spcPts val="800"/>
              </a:spcBef>
              <a:spcAft>
                <a:spcPct val="0"/>
              </a:spcAft>
              <a:buClrTx/>
              <a:buSzTx/>
              <a:buFontTx/>
              <a:buNone/>
              <a:tabLst/>
              <a:defRPr sz="1400" b="0" i="0"/>
            </a:lvl1pPr>
          </a:lstStyle>
          <a:p>
            <a:pPr marL="0" marR="0" lvl="0" indent="0" algn="l" defTabSz="914400" rtl="0" eaLnBrk="0" fontAlgn="base" latinLnBrk="0" hangingPunct="0">
              <a:lnSpc>
                <a:spcPct val="100000"/>
              </a:lnSpc>
              <a:spcBef>
                <a:spcPts val="800"/>
              </a:spcBef>
              <a:spcAft>
                <a:spcPct val="0"/>
              </a:spcAft>
              <a:buClrTx/>
              <a:buSzTx/>
              <a:buFontTx/>
              <a:buNone/>
              <a:tabLst/>
              <a:defRPr/>
            </a:pPr>
            <a:r>
              <a:rPr lang="en-US" dirty="0" smtClean="0"/>
              <a:t>Sample Basic Paragraph.</a:t>
            </a:r>
            <a:r>
              <a:rPr lang="en-US" baseline="0" dirty="0" smtClean="0"/>
              <a:t> </a:t>
            </a:r>
            <a:r>
              <a:rPr lang="en-US" dirty="0" smtClean="0"/>
              <a:t>This is what the text would look</a:t>
            </a:r>
            <a:r>
              <a:rPr lang="en-US" baseline="0" dirty="0" smtClean="0"/>
              <a:t> like in a paragraph. This is what the text would look like in a paragraph. This is what the text would look like.</a:t>
            </a:r>
            <a:endParaRPr lang="en-US" dirty="0" smtClean="0"/>
          </a:p>
          <a:p>
            <a:pPr lvl="0"/>
            <a:endParaRPr lang="en-US" dirty="0"/>
          </a:p>
        </p:txBody>
      </p:sp>
      <p:sp>
        <p:nvSpPr>
          <p:cNvPr id="6" name="Picture Placeholder 2"/>
          <p:cNvSpPr>
            <a:spLocks noGrp="1"/>
          </p:cNvSpPr>
          <p:nvPr>
            <p:ph type="pic" idx="11"/>
          </p:nvPr>
        </p:nvSpPr>
        <p:spPr>
          <a:xfrm>
            <a:off x="3049915" y="118789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Text Placeholder 3"/>
          <p:cNvSpPr>
            <a:spLocks noGrp="1"/>
          </p:cNvSpPr>
          <p:nvPr>
            <p:ph type="body" sz="half" idx="2" hasCustomPrompt="1"/>
          </p:nvPr>
        </p:nvSpPr>
        <p:spPr>
          <a:xfrm>
            <a:off x="3049915" y="4297179"/>
            <a:ext cx="5486400" cy="400870"/>
          </a:xfrm>
        </p:spPr>
        <p:txBody>
          <a:bodyPr/>
          <a:lstStyle>
            <a:lvl1pPr marL="0" indent="0">
              <a:buNone/>
              <a:defRPr sz="1200">
                <a:solidFill>
                  <a:srgbClr val="C8D9D8"/>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IMAGE CAPTION</a:t>
            </a:r>
          </a:p>
        </p:txBody>
      </p:sp>
    </p:spTree>
    <p:extLst>
      <p:ext uri="{BB962C8B-B14F-4D97-AF65-F5344CB8AC3E}">
        <p14:creationId xmlns:p14="http://schemas.microsoft.com/office/powerpoint/2010/main" val="1549862989"/>
      </p:ext>
    </p:extLst>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5" name="Text Box 3"/>
          <p:cNvSpPr txBox="1">
            <a:spLocks noGrp="1" noChangeArrowheads="1"/>
          </p:cNvSpPr>
          <p:nvPr>
            <p:ph type="sldNum" sz="quarter" idx="10"/>
          </p:nvPr>
        </p:nvSpPr>
        <p:spPr>
          <a:ln/>
        </p:spPr>
        <p:txBody>
          <a:bodyPr/>
          <a:lstStyle>
            <a:lvl1pPr>
              <a:defRPr/>
            </a:lvl1pPr>
          </a:lstStyle>
          <a:p>
            <a:pPr>
              <a:defRPr/>
            </a:pPr>
            <a:fld id="{58B17539-672D-2847-B799-9A2A8D95C747}" type="slidenum">
              <a:rPr lang="en-US"/>
              <a:pPr>
                <a:defRPr/>
              </a:pPr>
              <a:t>‹#›</a:t>
            </a:fld>
            <a:endParaRPr lang="en-US"/>
          </a:p>
        </p:txBody>
      </p:sp>
    </p:spTree>
    <p:extLst>
      <p:ext uri="{BB962C8B-B14F-4D97-AF65-F5344CB8AC3E}">
        <p14:creationId xmlns:p14="http://schemas.microsoft.com/office/powerpoint/2010/main" val="3257080420"/>
      </p:ext>
    </p:extLst>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image" Target="../media/image2.pn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image" Target="../media/image1.png"/><Relationship Id="rId5" Type="http://schemas.openxmlformats.org/officeDocument/2006/relationships/slideLayout" Target="../slideLayouts/slideLayout15.xml"/><Relationship Id="rId10" Type="http://schemas.openxmlformats.org/officeDocument/2006/relationships/theme" Target="../theme/theme2.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C234B"/>
        </a:solid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685800" y="1597025"/>
            <a:ext cx="7772400" cy="110331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38100" tIns="38100" rIns="38100" bIns="38100" numCol="1" anchor="ctr" anchorCtr="0" compatLnSpc="1">
            <a:prstTxWarp prst="textNoShape">
              <a:avLst/>
            </a:prstTxWarp>
          </a:bodyPr>
          <a:lstStyle/>
          <a:p>
            <a:pPr lvl="0"/>
            <a:r>
              <a:rPr lang="en-US" dirty="0">
                <a:sym typeface="Calibri" charset="0"/>
              </a:rPr>
              <a:t>Click to edit Master title style</a:t>
            </a:r>
          </a:p>
        </p:txBody>
      </p:sp>
      <p:sp>
        <p:nvSpPr>
          <p:cNvPr id="1026" name="Rectangle 2"/>
          <p:cNvSpPr>
            <a:spLocks noGrp="1" noChangeArrowheads="1"/>
          </p:cNvSpPr>
          <p:nvPr>
            <p:ph type="body" idx="1"/>
          </p:nvPr>
        </p:nvSpPr>
        <p:spPr bwMode="auto">
          <a:xfrm>
            <a:off x="1371600" y="2914650"/>
            <a:ext cx="6400800" cy="131445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38100" tIns="38100" rIns="38100" bIns="38100" numCol="1" anchor="t" anchorCtr="0" compatLnSpc="1">
            <a:prstTxWarp prst="textNoShape">
              <a:avLst/>
            </a:prstTxWarp>
          </a:bodyPr>
          <a:lstStyle/>
          <a:p>
            <a:pPr lvl="0"/>
            <a:r>
              <a:rPr lang="en-US" dirty="0">
                <a:sym typeface="Calibri" charset="0"/>
              </a:rPr>
              <a:t>Click to edit Master text styles</a:t>
            </a:r>
          </a:p>
          <a:p>
            <a:pPr lvl="1"/>
            <a:r>
              <a:rPr lang="en-US" dirty="0">
                <a:sym typeface="Calibri" charset="0"/>
              </a:rPr>
              <a:t>Second level</a:t>
            </a:r>
          </a:p>
          <a:p>
            <a:pPr lvl="2"/>
            <a:r>
              <a:rPr lang="en-US" dirty="0">
                <a:sym typeface="Calibri" charset="0"/>
              </a:rPr>
              <a:t>Third level</a:t>
            </a:r>
          </a:p>
          <a:p>
            <a:pPr lvl="3"/>
            <a:r>
              <a:rPr lang="en-US" dirty="0">
                <a:sym typeface="Calibri" charset="0"/>
              </a:rPr>
              <a:t>Fourth level</a:t>
            </a:r>
          </a:p>
          <a:p>
            <a:pPr lvl="4"/>
            <a:r>
              <a:rPr lang="en-US" dirty="0">
                <a:sym typeface="Calibri" charset="0"/>
              </a:rPr>
              <a:t>Fifth level</a:t>
            </a:r>
          </a:p>
        </p:txBody>
      </p:sp>
      <p:pic>
        <p:nvPicPr>
          <p:cNvPr id="8" name="Picture 7" descr="triangle_page#.png"/>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4285118" y="4825556"/>
            <a:ext cx="575518" cy="317944"/>
          </a:xfrm>
          <a:prstGeom prst="rect">
            <a:avLst/>
          </a:prstGeom>
        </p:spPr>
      </p:pic>
      <p:sp>
        <p:nvSpPr>
          <p:cNvPr id="1027" name="Text Box 3"/>
          <p:cNvSpPr txBox="1">
            <a:spLocks noGrp="1" noChangeArrowheads="1"/>
          </p:cNvSpPr>
          <p:nvPr>
            <p:ph type="sldNum" sz="quarter" idx="4"/>
          </p:nvPr>
        </p:nvSpPr>
        <p:spPr bwMode="auto">
          <a:xfrm>
            <a:off x="4315389" y="4882202"/>
            <a:ext cx="505516" cy="26129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vert="horz" wrap="none" lIns="91440" tIns="45720" rIns="91440" bIns="45720" numCol="1" anchor="ctr" anchorCtr="0" compatLnSpc="1">
            <a:prstTxWarp prst="textNoShape">
              <a:avLst/>
            </a:prstTxWarp>
          </a:bodyPr>
          <a:lstStyle>
            <a:lvl1pPr algn="ctr">
              <a:defRPr sz="1200">
                <a:solidFill>
                  <a:srgbClr val="FFFFFF"/>
                </a:solidFill>
                <a:latin typeface="+mn-lt"/>
                <a:ea typeface="ＭＳ Ｐゴシック" charset="0"/>
                <a:cs typeface="Calibri" charset="0"/>
                <a:sym typeface="Calibri" charset="0"/>
              </a:defRPr>
            </a:lvl1pPr>
            <a:lvl2pPr algn="l">
              <a:defRPr sz="1200">
                <a:solidFill>
                  <a:schemeClr val="tx1"/>
                </a:solidFill>
                <a:latin typeface="Gill Sans" charset="0"/>
                <a:ea typeface="ＭＳ Ｐゴシック" charset="0"/>
              </a:defRPr>
            </a:lvl2pPr>
            <a:lvl3pPr algn="l">
              <a:defRPr sz="1200">
                <a:solidFill>
                  <a:schemeClr val="tx1"/>
                </a:solidFill>
                <a:latin typeface="Gill Sans" charset="0"/>
                <a:ea typeface="ＭＳ Ｐゴシック" charset="0"/>
              </a:defRPr>
            </a:lvl3pPr>
            <a:lvl4pPr algn="l">
              <a:defRPr sz="1200">
                <a:solidFill>
                  <a:schemeClr val="tx1"/>
                </a:solidFill>
                <a:latin typeface="Gill Sans" charset="0"/>
                <a:ea typeface="ＭＳ Ｐゴシック" charset="0"/>
              </a:defRPr>
            </a:lvl4pPr>
            <a:lvl5pPr algn="l">
              <a:defRPr sz="1200">
                <a:solidFill>
                  <a:schemeClr val="tx1"/>
                </a:solidFill>
                <a:latin typeface="Gill Sans" charset="0"/>
                <a:ea typeface="ＭＳ Ｐゴシック" charset="0"/>
              </a:defRPr>
            </a:lvl5pPr>
            <a:lvl6pPr fontAlgn="base">
              <a:spcBef>
                <a:spcPct val="0"/>
              </a:spcBef>
              <a:spcAft>
                <a:spcPct val="0"/>
              </a:spcAft>
              <a:defRPr sz="1200">
                <a:solidFill>
                  <a:schemeClr val="tx1"/>
                </a:solidFill>
                <a:latin typeface="Gill Sans" charset="0"/>
                <a:ea typeface="ＭＳ Ｐゴシック" charset="0"/>
              </a:defRPr>
            </a:lvl6pPr>
            <a:lvl7pPr fontAlgn="base">
              <a:spcBef>
                <a:spcPct val="0"/>
              </a:spcBef>
              <a:spcAft>
                <a:spcPct val="0"/>
              </a:spcAft>
              <a:defRPr sz="1200">
                <a:solidFill>
                  <a:schemeClr val="tx1"/>
                </a:solidFill>
                <a:latin typeface="Gill Sans" charset="0"/>
                <a:ea typeface="ＭＳ Ｐゴシック" charset="0"/>
              </a:defRPr>
            </a:lvl7pPr>
            <a:lvl8pPr fontAlgn="base">
              <a:spcBef>
                <a:spcPct val="0"/>
              </a:spcBef>
              <a:spcAft>
                <a:spcPct val="0"/>
              </a:spcAft>
              <a:defRPr sz="1200">
                <a:solidFill>
                  <a:schemeClr val="tx1"/>
                </a:solidFill>
                <a:latin typeface="Gill Sans" charset="0"/>
                <a:ea typeface="ＭＳ Ｐゴシック" charset="0"/>
              </a:defRPr>
            </a:lvl8pPr>
            <a:lvl9pPr fontAlgn="base">
              <a:spcBef>
                <a:spcPct val="0"/>
              </a:spcBef>
              <a:spcAft>
                <a:spcPct val="0"/>
              </a:spcAft>
              <a:defRPr sz="1200">
                <a:solidFill>
                  <a:schemeClr val="tx1"/>
                </a:solidFill>
                <a:latin typeface="Gill Sans" charset="0"/>
                <a:ea typeface="ＭＳ Ｐゴシック" charset="0"/>
              </a:defRPr>
            </a:lvl9pPr>
          </a:lstStyle>
          <a:p>
            <a:pPr>
              <a:defRPr/>
            </a:pPr>
            <a:fld id="{49B76813-089B-5346-A50D-90CF445FC7AE}"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88" r:id="rId2"/>
    <p:sldLayoutId id="2147483677" r:id="rId3"/>
    <p:sldLayoutId id="2147483687" r:id="rId4"/>
    <p:sldLayoutId id="2147483708" r:id="rId5"/>
    <p:sldLayoutId id="2147483678" r:id="rId6"/>
    <p:sldLayoutId id="2147483692" r:id="rId7"/>
    <p:sldLayoutId id="2147483709" r:id="rId8"/>
    <p:sldLayoutId id="2147483710" r:id="rId9"/>
    <p:sldLayoutId id="2147483721" r:id="rId10"/>
  </p:sldLayoutIdLst>
  <p:transition/>
  <p:timing>
    <p:tnLst>
      <p:par>
        <p:cTn id="1" dur="indefinite" restart="never" nodeType="tmRoot"/>
      </p:par>
    </p:tnLst>
  </p:timing>
  <p:hf hdr="0" ftr="0" dt="0"/>
  <p:txStyles>
    <p:titleStyle>
      <a:lvl1pPr algn="ctr" rtl="0" eaLnBrk="0" fontAlgn="base" hangingPunct="0">
        <a:spcBef>
          <a:spcPct val="0"/>
        </a:spcBef>
        <a:spcAft>
          <a:spcPct val="0"/>
        </a:spcAft>
        <a:defRPr sz="4400" b="1" i="0">
          <a:solidFill>
            <a:schemeClr val="bg1"/>
          </a:solidFill>
          <a:latin typeface="+mj-lt"/>
          <a:ea typeface="+mj-ea"/>
          <a:cs typeface="+mj-cs"/>
          <a:sym typeface="Calibri" charset="0"/>
        </a:defRPr>
      </a:lvl1pPr>
      <a:lvl2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5pPr>
      <a:lvl6pPr marL="4572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6pPr>
      <a:lvl7pPr marL="9144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7pPr>
      <a:lvl8pPr marL="13716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8pPr>
      <a:lvl9pPr marL="18288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9pPr>
    </p:titleStyle>
    <p:bodyStyle>
      <a:lvl1pPr marL="342900" indent="-342900" algn="ctr" rtl="0" eaLnBrk="0" fontAlgn="base" hangingPunct="0">
        <a:spcBef>
          <a:spcPts val="800"/>
        </a:spcBef>
        <a:spcAft>
          <a:spcPct val="0"/>
        </a:spcAft>
        <a:buFontTx/>
        <a:buBlip>
          <a:blip r:embed="rId13"/>
        </a:buBlip>
        <a:defRPr sz="2000">
          <a:solidFill>
            <a:srgbClr val="FFFFFF"/>
          </a:solidFill>
          <a:latin typeface="+mn-lt"/>
          <a:ea typeface="+mn-ea"/>
          <a:cs typeface="+mn-cs"/>
          <a:sym typeface="Calibri" charset="0"/>
        </a:defRPr>
      </a:lvl1pPr>
      <a:lvl2pPr marL="704850" indent="-285750" algn="ctr" rtl="0" eaLnBrk="0" fontAlgn="base" hangingPunct="0">
        <a:spcBef>
          <a:spcPts val="700"/>
        </a:spcBef>
        <a:spcAft>
          <a:spcPct val="0"/>
        </a:spcAft>
        <a:buFontTx/>
        <a:buBlip>
          <a:blip r:embed="rId13"/>
        </a:buBlip>
        <a:defRPr sz="1600">
          <a:solidFill>
            <a:srgbClr val="FFFFFF"/>
          </a:solidFill>
          <a:latin typeface="+mn-lt"/>
          <a:ea typeface="+mn-ea"/>
          <a:cs typeface="+mn-cs"/>
          <a:sym typeface="Calibri" charset="0"/>
        </a:defRPr>
      </a:lvl2pPr>
      <a:lvl3pPr marL="1047750" indent="-171450" algn="ctr" rtl="0" eaLnBrk="0" fontAlgn="base" hangingPunct="0">
        <a:spcBef>
          <a:spcPts val="600"/>
        </a:spcBef>
        <a:spcAft>
          <a:spcPct val="0"/>
        </a:spcAft>
        <a:buFontTx/>
        <a:buBlip>
          <a:blip r:embed="rId13"/>
        </a:buBlip>
        <a:defRPr sz="1200">
          <a:solidFill>
            <a:srgbClr val="FFFFFF"/>
          </a:solidFill>
          <a:latin typeface="+mn-lt"/>
          <a:ea typeface="+mn-ea"/>
          <a:cs typeface="+mn-cs"/>
          <a:sym typeface="Calibri" charset="0"/>
        </a:defRPr>
      </a:lvl3pPr>
      <a:lvl4pPr marL="1504950" indent="-171450" algn="ctr" rtl="0" eaLnBrk="0" fontAlgn="base" hangingPunct="0">
        <a:spcBef>
          <a:spcPts val="500"/>
        </a:spcBef>
        <a:spcAft>
          <a:spcPct val="0"/>
        </a:spcAft>
        <a:buFontTx/>
        <a:buBlip>
          <a:blip r:embed="rId13"/>
        </a:buBlip>
        <a:defRPr sz="1200">
          <a:solidFill>
            <a:srgbClr val="FFFFFF"/>
          </a:solidFill>
          <a:latin typeface="+mn-lt"/>
          <a:ea typeface="+mn-ea"/>
          <a:cs typeface="+mn-cs"/>
          <a:sym typeface="Calibri" charset="0"/>
        </a:defRPr>
      </a:lvl4pPr>
      <a:lvl5pPr marL="1962150" indent="-171450" algn="ctr" rtl="0" eaLnBrk="0" fontAlgn="base" hangingPunct="0">
        <a:spcBef>
          <a:spcPts val="500"/>
        </a:spcBef>
        <a:spcAft>
          <a:spcPct val="0"/>
        </a:spcAft>
        <a:buFontTx/>
        <a:buBlip>
          <a:blip r:embed="rId13"/>
        </a:buBlip>
        <a:defRPr sz="1200">
          <a:solidFill>
            <a:srgbClr val="FFFFFF"/>
          </a:solidFill>
          <a:latin typeface="+mn-lt"/>
          <a:ea typeface="+mn-ea"/>
          <a:cs typeface="+mn-cs"/>
          <a:sym typeface="Calibri" charset="0"/>
        </a:defRPr>
      </a:lvl5pPr>
      <a:lvl6pPr marL="2247900" algn="ctr" rtl="0" fontAlgn="base">
        <a:spcBef>
          <a:spcPts val="500"/>
        </a:spcBef>
        <a:spcAft>
          <a:spcPct val="0"/>
        </a:spcAft>
        <a:defRPr sz="2000">
          <a:solidFill>
            <a:srgbClr val="878787"/>
          </a:solidFill>
          <a:latin typeface="+mn-lt"/>
          <a:ea typeface="+mn-ea"/>
          <a:cs typeface="+mn-cs"/>
          <a:sym typeface="Calibri" charset="0"/>
        </a:defRPr>
      </a:lvl6pPr>
      <a:lvl7pPr marL="2705100" algn="ctr" rtl="0" fontAlgn="base">
        <a:spcBef>
          <a:spcPts val="500"/>
        </a:spcBef>
        <a:spcAft>
          <a:spcPct val="0"/>
        </a:spcAft>
        <a:defRPr sz="2000">
          <a:solidFill>
            <a:srgbClr val="878787"/>
          </a:solidFill>
          <a:latin typeface="+mn-lt"/>
          <a:ea typeface="+mn-ea"/>
          <a:cs typeface="+mn-cs"/>
          <a:sym typeface="Calibri" charset="0"/>
        </a:defRPr>
      </a:lvl7pPr>
      <a:lvl8pPr marL="3162300" algn="ctr" rtl="0" fontAlgn="base">
        <a:spcBef>
          <a:spcPts val="500"/>
        </a:spcBef>
        <a:spcAft>
          <a:spcPct val="0"/>
        </a:spcAft>
        <a:defRPr sz="2000">
          <a:solidFill>
            <a:srgbClr val="878787"/>
          </a:solidFill>
          <a:latin typeface="+mn-lt"/>
          <a:ea typeface="+mn-ea"/>
          <a:cs typeface="+mn-cs"/>
          <a:sym typeface="Calibri" charset="0"/>
        </a:defRPr>
      </a:lvl8pPr>
      <a:lvl9pPr marL="3619500" algn="ctr" rtl="0" fontAlgn="base">
        <a:spcBef>
          <a:spcPts val="500"/>
        </a:spcBef>
        <a:spcAft>
          <a:spcPct val="0"/>
        </a:spcAft>
        <a:defRPr sz="2000">
          <a:solidFill>
            <a:srgbClr val="878787"/>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C234B"/>
        </a:solid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685800" y="1597025"/>
            <a:ext cx="7772400" cy="110331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38100" tIns="38100" rIns="38100" bIns="38100" numCol="1" anchor="ctr" anchorCtr="0" compatLnSpc="1">
            <a:prstTxWarp prst="textNoShape">
              <a:avLst/>
            </a:prstTxWarp>
          </a:bodyPr>
          <a:lstStyle/>
          <a:p>
            <a:pPr lvl="0"/>
            <a:r>
              <a:rPr lang="en-US" dirty="0">
                <a:sym typeface="Calibri" charset="0"/>
              </a:rPr>
              <a:t>Click to edit Master title style</a:t>
            </a:r>
          </a:p>
        </p:txBody>
      </p:sp>
      <p:sp>
        <p:nvSpPr>
          <p:cNvPr id="1026" name="Rectangle 2"/>
          <p:cNvSpPr>
            <a:spLocks noGrp="1" noChangeArrowheads="1"/>
          </p:cNvSpPr>
          <p:nvPr>
            <p:ph type="body" idx="1"/>
          </p:nvPr>
        </p:nvSpPr>
        <p:spPr bwMode="auto">
          <a:xfrm>
            <a:off x="1371600" y="2914650"/>
            <a:ext cx="6400800" cy="131445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38100" tIns="38100" rIns="38100" bIns="38100" numCol="1" anchor="t" anchorCtr="0" compatLnSpc="1">
            <a:prstTxWarp prst="textNoShape">
              <a:avLst/>
            </a:prstTxWarp>
          </a:bodyPr>
          <a:lstStyle/>
          <a:p>
            <a:pPr lvl="0"/>
            <a:r>
              <a:rPr lang="en-US" dirty="0">
                <a:sym typeface="Calibri" charset="0"/>
              </a:rPr>
              <a:t>Click to edit Master text styles</a:t>
            </a:r>
          </a:p>
          <a:p>
            <a:pPr lvl="1"/>
            <a:r>
              <a:rPr lang="en-US" dirty="0">
                <a:sym typeface="Calibri" charset="0"/>
              </a:rPr>
              <a:t>Second level</a:t>
            </a:r>
          </a:p>
          <a:p>
            <a:pPr lvl="2"/>
            <a:r>
              <a:rPr lang="en-US" dirty="0">
                <a:sym typeface="Calibri" charset="0"/>
              </a:rPr>
              <a:t>Third level</a:t>
            </a:r>
          </a:p>
          <a:p>
            <a:pPr lvl="3"/>
            <a:r>
              <a:rPr lang="en-US" dirty="0">
                <a:sym typeface="Calibri" charset="0"/>
              </a:rPr>
              <a:t>Fourth level</a:t>
            </a:r>
          </a:p>
          <a:p>
            <a:pPr lvl="4"/>
            <a:r>
              <a:rPr lang="en-US" dirty="0">
                <a:sym typeface="Calibri" charset="0"/>
              </a:rPr>
              <a:t>Fifth level</a:t>
            </a:r>
          </a:p>
        </p:txBody>
      </p:sp>
      <p:pic>
        <p:nvPicPr>
          <p:cNvPr id="8" name="Picture 7" descr="triangle_page#.png"/>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4285118" y="4825556"/>
            <a:ext cx="575518" cy="317944"/>
          </a:xfrm>
          <a:prstGeom prst="rect">
            <a:avLst/>
          </a:prstGeom>
        </p:spPr>
      </p:pic>
      <p:sp>
        <p:nvSpPr>
          <p:cNvPr id="1027" name="Text Box 3"/>
          <p:cNvSpPr txBox="1">
            <a:spLocks noGrp="1" noChangeArrowheads="1"/>
          </p:cNvSpPr>
          <p:nvPr>
            <p:ph type="sldNum" sz="quarter" idx="4"/>
          </p:nvPr>
        </p:nvSpPr>
        <p:spPr bwMode="auto">
          <a:xfrm>
            <a:off x="4315389" y="4882202"/>
            <a:ext cx="505516" cy="26129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vert="horz" wrap="none" lIns="91440" tIns="45720" rIns="91440" bIns="45720" numCol="1" anchor="ctr" anchorCtr="0" compatLnSpc="1">
            <a:prstTxWarp prst="textNoShape">
              <a:avLst/>
            </a:prstTxWarp>
          </a:bodyPr>
          <a:lstStyle>
            <a:lvl1pPr algn="ctr">
              <a:defRPr sz="1200">
                <a:solidFill>
                  <a:srgbClr val="FFFFFF"/>
                </a:solidFill>
                <a:latin typeface="+mn-lt"/>
                <a:ea typeface="ＭＳ Ｐゴシック" charset="0"/>
                <a:cs typeface="Calibri" charset="0"/>
                <a:sym typeface="Calibri" charset="0"/>
              </a:defRPr>
            </a:lvl1pPr>
            <a:lvl2pPr algn="l">
              <a:defRPr sz="1200">
                <a:solidFill>
                  <a:schemeClr val="tx1"/>
                </a:solidFill>
                <a:latin typeface="Gill Sans" charset="0"/>
                <a:ea typeface="ＭＳ Ｐゴシック" charset="0"/>
              </a:defRPr>
            </a:lvl2pPr>
            <a:lvl3pPr algn="l">
              <a:defRPr sz="1200">
                <a:solidFill>
                  <a:schemeClr val="tx1"/>
                </a:solidFill>
                <a:latin typeface="Gill Sans" charset="0"/>
                <a:ea typeface="ＭＳ Ｐゴシック" charset="0"/>
              </a:defRPr>
            </a:lvl3pPr>
            <a:lvl4pPr algn="l">
              <a:defRPr sz="1200">
                <a:solidFill>
                  <a:schemeClr val="tx1"/>
                </a:solidFill>
                <a:latin typeface="Gill Sans" charset="0"/>
                <a:ea typeface="ＭＳ Ｐゴシック" charset="0"/>
              </a:defRPr>
            </a:lvl4pPr>
            <a:lvl5pPr algn="l">
              <a:defRPr sz="1200">
                <a:solidFill>
                  <a:schemeClr val="tx1"/>
                </a:solidFill>
                <a:latin typeface="Gill Sans" charset="0"/>
                <a:ea typeface="ＭＳ Ｐゴシック" charset="0"/>
              </a:defRPr>
            </a:lvl5pPr>
            <a:lvl6pPr fontAlgn="base">
              <a:spcBef>
                <a:spcPct val="0"/>
              </a:spcBef>
              <a:spcAft>
                <a:spcPct val="0"/>
              </a:spcAft>
              <a:defRPr sz="1200">
                <a:solidFill>
                  <a:schemeClr val="tx1"/>
                </a:solidFill>
                <a:latin typeface="Gill Sans" charset="0"/>
                <a:ea typeface="ＭＳ Ｐゴシック" charset="0"/>
              </a:defRPr>
            </a:lvl6pPr>
            <a:lvl7pPr fontAlgn="base">
              <a:spcBef>
                <a:spcPct val="0"/>
              </a:spcBef>
              <a:spcAft>
                <a:spcPct val="0"/>
              </a:spcAft>
              <a:defRPr sz="1200">
                <a:solidFill>
                  <a:schemeClr val="tx1"/>
                </a:solidFill>
                <a:latin typeface="Gill Sans" charset="0"/>
                <a:ea typeface="ＭＳ Ｐゴシック" charset="0"/>
              </a:defRPr>
            </a:lvl7pPr>
            <a:lvl8pPr fontAlgn="base">
              <a:spcBef>
                <a:spcPct val="0"/>
              </a:spcBef>
              <a:spcAft>
                <a:spcPct val="0"/>
              </a:spcAft>
              <a:defRPr sz="1200">
                <a:solidFill>
                  <a:schemeClr val="tx1"/>
                </a:solidFill>
                <a:latin typeface="Gill Sans" charset="0"/>
                <a:ea typeface="ＭＳ Ｐゴシック" charset="0"/>
              </a:defRPr>
            </a:lvl8pPr>
            <a:lvl9pPr fontAlgn="base">
              <a:spcBef>
                <a:spcPct val="0"/>
              </a:spcBef>
              <a:spcAft>
                <a:spcPct val="0"/>
              </a:spcAft>
              <a:defRPr sz="1200">
                <a:solidFill>
                  <a:schemeClr val="tx1"/>
                </a:solidFill>
                <a:latin typeface="Gill Sans" charset="0"/>
                <a:ea typeface="ＭＳ Ｐゴシック" charset="0"/>
              </a:defRPr>
            </a:lvl9pPr>
          </a:lstStyle>
          <a:p>
            <a:pPr>
              <a:defRPr/>
            </a:pPr>
            <a:fld id="{49B76813-089B-5346-A50D-90CF445FC7AE}" type="slidenum">
              <a:rPr lang="en-US" smtClean="0"/>
              <a:pPr>
                <a:defRPr/>
              </a:pPr>
              <a:t>‹#›</a:t>
            </a:fld>
            <a:endParaRPr lang="en-US" dirty="0"/>
          </a:p>
        </p:txBody>
      </p:sp>
    </p:spTree>
    <p:extLst>
      <p:ext uri="{BB962C8B-B14F-4D97-AF65-F5344CB8AC3E}">
        <p14:creationId xmlns:p14="http://schemas.microsoft.com/office/powerpoint/2010/main" val="3406212082"/>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Lst>
  <p:transition/>
  <p:hf sldNum="0" hdr="0" ftr="0" dt="0"/>
  <p:txStyles>
    <p:titleStyle>
      <a:lvl1pPr algn="ctr" rtl="0" eaLnBrk="0" fontAlgn="base" hangingPunct="0">
        <a:spcBef>
          <a:spcPct val="0"/>
        </a:spcBef>
        <a:spcAft>
          <a:spcPct val="0"/>
        </a:spcAft>
        <a:defRPr sz="4400" b="1" i="0">
          <a:solidFill>
            <a:schemeClr val="bg1"/>
          </a:solidFill>
          <a:latin typeface="+mj-lt"/>
          <a:ea typeface="+mj-ea"/>
          <a:cs typeface="+mj-cs"/>
          <a:sym typeface="Calibri" charset="0"/>
        </a:defRPr>
      </a:lvl1pPr>
      <a:lvl2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5pPr>
      <a:lvl6pPr marL="4572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6pPr>
      <a:lvl7pPr marL="9144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7pPr>
      <a:lvl8pPr marL="13716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8pPr>
      <a:lvl9pPr marL="18288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9pPr>
    </p:titleStyle>
    <p:bodyStyle>
      <a:lvl1pPr marL="342900" indent="-342900" algn="ctr" rtl="0" eaLnBrk="0" fontAlgn="base" hangingPunct="0">
        <a:spcBef>
          <a:spcPts val="800"/>
        </a:spcBef>
        <a:spcAft>
          <a:spcPct val="0"/>
        </a:spcAft>
        <a:buFontTx/>
        <a:buBlip>
          <a:blip r:embed="rId12"/>
        </a:buBlip>
        <a:defRPr sz="2000">
          <a:solidFill>
            <a:srgbClr val="FFFFFF"/>
          </a:solidFill>
          <a:latin typeface="+mn-lt"/>
          <a:ea typeface="+mn-ea"/>
          <a:cs typeface="+mn-cs"/>
          <a:sym typeface="Calibri" charset="0"/>
        </a:defRPr>
      </a:lvl1pPr>
      <a:lvl2pPr marL="704850" indent="-285750" algn="ctr" rtl="0" eaLnBrk="0" fontAlgn="base" hangingPunct="0">
        <a:spcBef>
          <a:spcPts val="700"/>
        </a:spcBef>
        <a:spcAft>
          <a:spcPct val="0"/>
        </a:spcAft>
        <a:buFontTx/>
        <a:buBlip>
          <a:blip r:embed="rId12"/>
        </a:buBlip>
        <a:defRPr sz="1600">
          <a:solidFill>
            <a:srgbClr val="FFFFFF"/>
          </a:solidFill>
          <a:latin typeface="+mn-lt"/>
          <a:ea typeface="+mn-ea"/>
          <a:cs typeface="+mn-cs"/>
          <a:sym typeface="Calibri" charset="0"/>
        </a:defRPr>
      </a:lvl2pPr>
      <a:lvl3pPr marL="1047750" indent="-171450" algn="ctr" rtl="0" eaLnBrk="0" fontAlgn="base" hangingPunct="0">
        <a:spcBef>
          <a:spcPts val="600"/>
        </a:spcBef>
        <a:spcAft>
          <a:spcPct val="0"/>
        </a:spcAft>
        <a:buFontTx/>
        <a:buBlip>
          <a:blip r:embed="rId12"/>
        </a:buBlip>
        <a:defRPr sz="1200">
          <a:solidFill>
            <a:srgbClr val="FFFFFF"/>
          </a:solidFill>
          <a:latin typeface="+mn-lt"/>
          <a:ea typeface="+mn-ea"/>
          <a:cs typeface="+mn-cs"/>
          <a:sym typeface="Calibri" charset="0"/>
        </a:defRPr>
      </a:lvl3pPr>
      <a:lvl4pPr marL="1504950" indent="-171450" algn="ctr" rtl="0" eaLnBrk="0" fontAlgn="base" hangingPunct="0">
        <a:spcBef>
          <a:spcPts val="500"/>
        </a:spcBef>
        <a:spcAft>
          <a:spcPct val="0"/>
        </a:spcAft>
        <a:buFontTx/>
        <a:buBlip>
          <a:blip r:embed="rId12"/>
        </a:buBlip>
        <a:defRPr sz="1200">
          <a:solidFill>
            <a:srgbClr val="FFFFFF"/>
          </a:solidFill>
          <a:latin typeface="+mn-lt"/>
          <a:ea typeface="+mn-ea"/>
          <a:cs typeface="+mn-cs"/>
          <a:sym typeface="Calibri" charset="0"/>
        </a:defRPr>
      </a:lvl4pPr>
      <a:lvl5pPr marL="1962150" indent="-171450" algn="ctr" rtl="0" eaLnBrk="0" fontAlgn="base" hangingPunct="0">
        <a:spcBef>
          <a:spcPts val="500"/>
        </a:spcBef>
        <a:spcAft>
          <a:spcPct val="0"/>
        </a:spcAft>
        <a:buFontTx/>
        <a:buBlip>
          <a:blip r:embed="rId12"/>
        </a:buBlip>
        <a:defRPr sz="1200">
          <a:solidFill>
            <a:srgbClr val="FFFFFF"/>
          </a:solidFill>
          <a:latin typeface="+mn-lt"/>
          <a:ea typeface="+mn-ea"/>
          <a:cs typeface="+mn-cs"/>
          <a:sym typeface="Calibri" charset="0"/>
        </a:defRPr>
      </a:lvl5pPr>
      <a:lvl6pPr marL="2247900" algn="ctr" rtl="0" fontAlgn="base">
        <a:spcBef>
          <a:spcPts val="500"/>
        </a:spcBef>
        <a:spcAft>
          <a:spcPct val="0"/>
        </a:spcAft>
        <a:defRPr sz="2000">
          <a:solidFill>
            <a:srgbClr val="878787"/>
          </a:solidFill>
          <a:latin typeface="+mn-lt"/>
          <a:ea typeface="+mn-ea"/>
          <a:cs typeface="+mn-cs"/>
          <a:sym typeface="Calibri" charset="0"/>
        </a:defRPr>
      </a:lvl6pPr>
      <a:lvl7pPr marL="2705100" algn="ctr" rtl="0" fontAlgn="base">
        <a:spcBef>
          <a:spcPts val="500"/>
        </a:spcBef>
        <a:spcAft>
          <a:spcPct val="0"/>
        </a:spcAft>
        <a:defRPr sz="2000">
          <a:solidFill>
            <a:srgbClr val="878787"/>
          </a:solidFill>
          <a:latin typeface="+mn-lt"/>
          <a:ea typeface="+mn-ea"/>
          <a:cs typeface="+mn-cs"/>
          <a:sym typeface="Calibri" charset="0"/>
        </a:defRPr>
      </a:lvl7pPr>
      <a:lvl8pPr marL="3162300" algn="ctr" rtl="0" fontAlgn="base">
        <a:spcBef>
          <a:spcPts val="500"/>
        </a:spcBef>
        <a:spcAft>
          <a:spcPct val="0"/>
        </a:spcAft>
        <a:defRPr sz="2000">
          <a:solidFill>
            <a:srgbClr val="878787"/>
          </a:solidFill>
          <a:latin typeface="+mn-lt"/>
          <a:ea typeface="+mn-ea"/>
          <a:cs typeface="+mn-cs"/>
          <a:sym typeface="Calibri" charset="0"/>
        </a:defRPr>
      </a:lvl8pPr>
      <a:lvl9pPr marL="3619500" algn="ctr" rtl="0" fontAlgn="base">
        <a:spcBef>
          <a:spcPts val="500"/>
        </a:spcBef>
        <a:spcAft>
          <a:spcPct val="0"/>
        </a:spcAft>
        <a:defRPr sz="2000">
          <a:solidFill>
            <a:srgbClr val="878787"/>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1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8" Type="http://schemas.openxmlformats.org/officeDocument/2006/relationships/diagramData" Target="../diagrams/data3.xml"/><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notesSlide" Target="../notesSlides/notesSlide14.xml"/><Relationship Id="rId1" Type="http://schemas.openxmlformats.org/officeDocument/2006/relationships/slideLayout" Target="../slideLayouts/slideLayout10.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5.xml"/><Relationship Id="rId1" Type="http://schemas.openxmlformats.org/officeDocument/2006/relationships/slideLayout" Target="../slideLayouts/slideLayout10.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6.xml"/><Relationship Id="rId1" Type="http://schemas.openxmlformats.org/officeDocument/2006/relationships/slideLayout" Target="../slideLayouts/slideLayout9.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6.png"/><Relationship Id="rId7"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17.xml"/><Relationship Id="rId6" Type="http://schemas.openxmlformats.org/officeDocument/2006/relationships/image" Target="../media/image18.png"/><Relationship Id="rId5" Type="http://schemas.openxmlformats.org/officeDocument/2006/relationships/image" Target="../media/image17.png"/><Relationship Id="rId4" Type="http://schemas.microsoft.com/office/2007/relationships/hdphoto" Target="../media/hdphoto2.wdp"/><Relationship Id="rId9"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chart" Target="../charts/chart4.xml"/></Relationships>
</file>

<file path=ppt/slides/_rels/slide2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www.nccor.org/projects/obesity-declines/" TargetMode="External"/><Relationship Id="rId7"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hyperlink" Target="https://www.cdc.gov/healthyyouth/health_and_academics/pdf/health-academic-achievement.pdf"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11015" y="729775"/>
            <a:ext cx="8373793" cy="2724887"/>
          </a:xfrm>
        </p:spPr>
        <p:txBody>
          <a:bodyPr/>
          <a:lstStyle/>
          <a:p>
            <a:r>
              <a:rPr lang="en-US" sz="4000" dirty="0" smtClean="0"/>
              <a:t>Putting Two Years of </a:t>
            </a:r>
            <a:br>
              <a:rPr lang="en-US" sz="4000" dirty="0" smtClean="0"/>
            </a:br>
            <a:r>
              <a:rPr lang="en-US" sz="4000" dirty="0" err="1" smtClean="0"/>
              <a:t>EvalYOUation</a:t>
            </a:r>
            <a:r>
              <a:rPr lang="en-US" sz="4000" dirty="0" smtClean="0"/>
              <a:t> to Work: </a:t>
            </a:r>
            <a:br>
              <a:rPr lang="en-US" sz="4000" dirty="0" smtClean="0"/>
            </a:br>
            <a:r>
              <a:rPr lang="en-US" sz="4000" dirty="0" smtClean="0">
                <a:solidFill>
                  <a:srgbClr val="0099CC"/>
                </a:solidFill>
              </a:rPr>
              <a:t>Where We Go From Here </a:t>
            </a:r>
            <a:endParaRPr lang="en-US" sz="4000" dirty="0">
              <a:solidFill>
                <a:srgbClr val="0099CC"/>
              </a:solidFill>
            </a:endParaRPr>
          </a:p>
        </p:txBody>
      </p:sp>
      <p:sp>
        <p:nvSpPr>
          <p:cNvPr id="3" name="Subtitle 2"/>
          <p:cNvSpPr>
            <a:spLocks noGrp="1"/>
          </p:cNvSpPr>
          <p:nvPr>
            <p:ph type="subTitle" idx="1"/>
          </p:nvPr>
        </p:nvSpPr>
        <p:spPr>
          <a:xfrm>
            <a:off x="1371599" y="3198690"/>
            <a:ext cx="6400800" cy="828662"/>
          </a:xfrm>
        </p:spPr>
        <p:txBody>
          <a:bodyPr/>
          <a:lstStyle/>
          <a:p>
            <a:r>
              <a:rPr lang="en-US" dirty="0" smtClean="0"/>
              <a:t>AZ Health Zone State Evaluation Team</a:t>
            </a:r>
          </a:p>
          <a:p>
            <a:r>
              <a:rPr lang="en-US" dirty="0" smtClean="0"/>
              <a:t>April 4, 2018</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83271" y="191225"/>
            <a:ext cx="2177457" cy="380191"/>
          </a:xfrm>
          <a:prstGeom prst="rect">
            <a:avLst/>
          </a:prstGeom>
        </p:spPr>
      </p:pic>
      <p:pic>
        <p:nvPicPr>
          <p:cNvPr id="5" name="Picture 4"/>
          <p:cNvPicPr>
            <a:picLocks noChangeAspect="1"/>
          </p:cNvPicPr>
          <p:nvPr/>
        </p:nvPicPr>
        <p:blipFill>
          <a:blip r:embed="rId4"/>
          <a:stretch>
            <a:fillRect/>
          </a:stretch>
        </p:blipFill>
        <p:spPr>
          <a:xfrm>
            <a:off x="4102448" y="4339660"/>
            <a:ext cx="939101" cy="840719"/>
          </a:xfrm>
          <a:prstGeom prst="rect">
            <a:avLst/>
          </a:prstGeom>
        </p:spPr>
      </p:pic>
    </p:spTree>
    <p:extLst>
      <p:ext uri="{BB962C8B-B14F-4D97-AF65-F5344CB8AC3E}">
        <p14:creationId xmlns:p14="http://schemas.microsoft.com/office/powerpoint/2010/main" val="4076017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srcRect l="3695" t="6665" r="3951" b="3334"/>
          <a:stretch/>
        </p:blipFill>
        <p:spPr>
          <a:xfrm>
            <a:off x="3359305" y="1352433"/>
            <a:ext cx="2917178" cy="3222596"/>
          </a:xfrm>
          <a:prstGeom prst="rect">
            <a:avLst/>
          </a:prstGeom>
          <a:solidFill>
            <a:schemeClr val="accent2"/>
          </a:solidFill>
        </p:spPr>
      </p:pic>
      <p:grpSp>
        <p:nvGrpSpPr>
          <p:cNvPr id="27" name="Group 26"/>
          <p:cNvGrpSpPr/>
          <p:nvPr/>
        </p:nvGrpSpPr>
        <p:grpSpPr>
          <a:xfrm>
            <a:off x="79899" y="2106088"/>
            <a:ext cx="3990217" cy="715581"/>
            <a:chOff x="77395" y="2106088"/>
            <a:chExt cx="3746835" cy="715581"/>
          </a:xfrm>
        </p:grpSpPr>
        <p:grpSp>
          <p:nvGrpSpPr>
            <p:cNvPr id="5" name="Group 4"/>
            <p:cNvGrpSpPr/>
            <p:nvPr/>
          </p:nvGrpSpPr>
          <p:grpSpPr>
            <a:xfrm>
              <a:off x="1217913" y="2106088"/>
              <a:ext cx="2606317" cy="691922"/>
              <a:chOff x="1217913" y="2106088"/>
              <a:chExt cx="2606317" cy="691922"/>
            </a:xfrm>
          </p:grpSpPr>
          <p:sp>
            <p:nvSpPr>
              <p:cNvPr id="10" name="Pentagon 9"/>
              <p:cNvSpPr/>
              <p:nvPr/>
            </p:nvSpPr>
            <p:spPr>
              <a:xfrm rot="10800000">
                <a:off x="1217913" y="2106088"/>
                <a:ext cx="2606317" cy="691922"/>
              </a:xfrm>
              <a:prstGeom prst="homePlate">
                <a:avLst/>
              </a:prstGeom>
              <a:solidFill>
                <a:srgbClr val="0099CC">
                  <a:alpha val="67059"/>
                </a:srgbClr>
              </a:solidFill>
              <a:ln w="50800">
                <a:solidFill>
                  <a:srgbClr val="0099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fontAlgn="auto">
                  <a:spcBef>
                    <a:spcPts val="0"/>
                  </a:spcBef>
                  <a:spcAft>
                    <a:spcPts val="0"/>
                  </a:spcAft>
                </a:pPr>
                <a:endParaRPr lang="en-US" sz="1350">
                  <a:solidFill>
                    <a:prstClr val="white"/>
                  </a:solidFill>
                  <a:latin typeface="Calibri"/>
                </a:endParaRPr>
              </a:p>
            </p:txBody>
          </p:sp>
          <p:sp>
            <p:nvSpPr>
              <p:cNvPr id="9" name="TextBox 8"/>
              <p:cNvSpPr txBox="1"/>
              <p:nvPr/>
            </p:nvSpPr>
            <p:spPr>
              <a:xfrm>
                <a:off x="1483130" y="2159661"/>
                <a:ext cx="1985116" cy="584775"/>
              </a:xfrm>
              <a:prstGeom prst="rect">
                <a:avLst/>
              </a:prstGeom>
              <a:noFill/>
            </p:spPr>
            <p:txBody>
              <a:bodyPr wrap="square" rtlCol="0">
                <a:spAutoFit/>
              </a:bodyPr>
              <a:lstStyle/>
              <a:p>
                <a:pPr algn="l" defTabSz="685800" fontAlgn="auto">
                  <a:spcBef>
                    <a:spcPts val="0"/>
                  </a:spcBef>
                  <a:spcAft>
                    <a:spcPts val="0"/>
                  </a:spcAft>
                </a:pPr>
                <a:r>
                  <a:rPr lang="en-US" sz="1600" dirty="0">
                    <a:solidFill>
                      <a:prstClr val="white"/>
                    </a:solidFill>
                    <a:latin typeface="Calibri"/>
                    <a:ea typeface="+mn-ea"/>
                    <a:cs typeface="+mn-cs"/>
                  </a:rPr>
                  <a:t>Farm to Institution </a:t>
                </a:r>
                <a:endParaRPr lang="en-US" sz="1600" dirty="0" smtClean="0">
                  <a:solidFill>
                    <a:prstClr val="white"/>
                  </a:solidFill>
                  <a:latin typeface="Calibri"/>
                  <a:ea typeface="+mn-ea"/>
                  <a:cs typeface="+mn-cs"/>
                </a:endParaRPr>
              </a:p>
              <a:p>
                <a:pPr algn="l" defTabSz="685800" fontAlgn="auto">
                  <a:spcBef>
                    <a:spcPts val="0"/>
                  </a:spcBef>
                  <a:spcAft>
                    <a:spcPts val="0"/>
                  </a:spcAft>
                </a:pPr>
                <a:r>
                  <a:rPr lang="en-US" sz="1600" dirty="0" smtClean="0">
                    <a:solidFill>
                      <a:schemeClr val="accent2"/>
                    </a:solidFill>
                    <a:latin typeface="Calibri"/>
                    <a:ea typeface="+mn-ea"/>
                    <a:cs typeface="+mn-cs"/>
                  </a:rPr>
                  <a:t>Still </a:t>
                </a:r>
                <a:r>
                  <a:rPr lang="en-US" sz="1600" dirty="0" smtClean="0">
                    <a:solidFill>
                      <a:schemeClr val="accent2"/>
                    </a:solidFill>
                    <a:latin typeface="Calibri"/>
                    <a:ea typeface="+mn-ea"/>
                    <a:cs typeface="+mn-cs"/>
                  </a:rPr>
                  <a:t>Getting Going</a:t>
                </a:r>
                <a:endParaRPr lang="en-US" sz="1600" dirty="0">
                  <a:solidFill>
                    <a:schemeClr val="accent2"/>
                  </a:solidFill>
                  <a:latin typeface="Calibri"/>
                  <a:ea typeface="+mn-ea"/>
                  <a:cs typeface="+mn-cs"/>
                </a:endParaRPr>
              </a:p>
            </p:txBody>
          </p:sp>
        </p:grpSp>
        <p:sp>
          <p:nvSpPr>
            <p:cNvPr id="26" name="TextBox 25"/>
            <p:cNvSpPr txBox="1"/>
            <p:nvPr/>
          </p:nvSpPr>
          <p:spPr>
            <a:xfrm>
              <a:off x="77395" y="2106088"/>
              <a:ext cx="1068749" cy="715581"/>
            </a:xfrm>
            <a:prstGeom prst="rect">
              <a:avLst/>
            </a:prstGeom>
            <a:solidFill>
              <a:schemeClr val="accent2"/>
            </a:solidFill>
          </p:spPr>
          <p:txBody>
            <a:bodyPr wrap="square" rtlCol="0">
              <a:spAutoFit/>
            </a:bodyPr>
            <a:lstStyle/>
            <a:p>
              <a:pPr defTabSz="685800" fontAlgn="auto">
                <a:spcBef>
                  <a:spcPts val="0"/>
                </a:spcBef>
                <a:spcAft>
                  <a:spcPts val="0"/>
                </a:spcAft>
              </a:pPr>
              <a:r>
                <a:rPr lang="en-US" sz="1350" dirty="0" smtClean="0">
                  <a:solidFill>
                    <a:prstClr val="white"/>
                  </a:solidFill>
                  <a:latin typeface="Calibri"/>
                  <a:ea typeface="+mn-ea"/>
                  <a:cs typeface="+mn-cs"/>
                </a:rPr>
                <a:t>Building partner </a:t>
              </a:r>
              <a:r>
                <a:rPr lang="en-US" sz="1350" dirty="0">
                  <a:solidFill>
                    <a:prstClr val="white"/>
                  </a:solidFill>
                  <a:latin typeface="Calibri"/>
                  <a:ea typeface="+mn-ea"/>
                  <a:cs typeface="+mn-cs"/>
                </a:rPr>
                <a:t>r</a:t>
              </a:r>
              <a:r>
                <a:rPr lang="en-US" sz="1350" dirty="0" smtClean="0">
                  <a:solidFill>
                    <a:prstClr val="white"/>
                  </a:solidFill>
                  <a:latin typeface="Calibri"/>
                  <a:ea typeface="+mn-ea"/>
                  <a:cs typeface="+mn-cs"/>
                </a:rPr>
                <a:t>elationships</a:t>
              </a:r>
              <a:endParaRPr lang="en-US" sz="1350" dirty="0">
                <a:solidFill>
                  <a:prstClr val="white"/>
                </a:solidFill>
                <a:latin typeface="Calibri"/>
                <a:ea typeface="+mn-ea"/>
                <a:cs typeface="+mn-cs"/>
              </a:endParaRPr>
            </a:p>
          </p:txBody>
        </p:sp>
      </p:grpSp>
      <p:grpSp>
        <p:nvGrpSpPr>
          <p:cNvPr id="19" name="Group 18"/>
          <p:cNvGrpSpPr/>
          <p:nvPr/>
        </p:nvGrpSpPr>
        <p:grpSpPr>
          <a:xfrm>
            <a:off x="5264458" y="3761614"/>
            <a:ext cx="3855748" cy="923330"/>
            <a:chOff x="5264458" y="3761614"/>
            <a:chExt cx="3855748" cy="923330"/>
          </a:xfrm>
        </p:grpSpPr>
        <p:sp>
          <p:nvSpPr>
            <p:cNvPr id="13" name="Pentagon 12"/>
            <p:cNvSpPr/>
            <p:nvPr/>
          </p:nvSpPr>
          <p:spPr>
            <a:xfrm>
              <a:off x="5264458" y="3781966"/>
              <a:ext cx="2759321" cy="793063"/>
            </a:xfrm>
            <a:prstGeom prst="homePlate">
              <a:avLst/>
            </a:prstGeom>
            <a:solidFill>
              <a:srgbClr val="0099CC">
                <a:alpha val="65000"/>
              </a:srgbClr>
            </a:solidFill>
            <a:ln w="508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fontAlgn="auto">
                <a:spcBef>
                  <a:spcPts val="0"/>
                </a:spcBef>
                <a:spcAft>
                  <a:spcPts val="0"/>
                </a:spcAft>
              </a:pPr>
              <a:endParaRPr lang="en-US" sz="1350">
                <a:solidFill>
                  <a:prstClr val="white"/>
                </a:solidFill>
                <a:latin typeface="Calibri"/>
              </a:endParaRPr>
            </a:p>
          </p:txBody>
        </p:sp>
        <p:sp>
          <p:nvSpPr>
            <p:cNvPr id="15" name="TextBox 14"/>
            <p:cNvSpPr txBox="1"/>
            <p:nvPr/>
          </p:nvSpPr>
          <p:spPr>
            <a:xfrm>
              <a:off x="6012614" y="3876431"/>
              <a:ext cx="2011165" cy="584775"/>
            </a:xfrm>
            <a:prstGeom prst="rect">
              <a:avLst/>
            </a:prstGeom>
            <a:noFill/>
            <a:ln>
              <a:noFill/>
            </a:ln>
          </p:spPr>
          <p:txBody>
            <a:bodyPr wrap="square" rtlCol="0">
              <a:spAutoFit/>
            </a:bodyPr>
            <a:lstStyle/>
            <a:p>
              <a:pPr defTabSz="685800" fontAlgn="auto">
                <a:spcBef>
                  <a:spcPts val="0"/>
                </a:spcBef>
                <a:spcAft>
                  <a:spcPts val="0"/>
                </a:spcAft>
              </a:pPr>
              <a:r>
                <a:rPr lang="en-US" sz="1600" dirty="0">
                  <a:solidFill>
                    <a:prstClr val="white"/>
                  </a:solidFill>
                  <a:latin typeface="Calibri"/>
                  <a:ea typeface="+mn-ea"/>
                  <a:cs typeface="+mn-cs"/>
                </a:rPr>
                <a:t>Summer Food </a:t>
              </a:r>
            </a:p>
            <a:p>
              <a:pPr defTabSz="685800" fontAlgn="auto">
                <a:spcBef>
                  <a:spcPts val="0"/>
                </a:spcBef>
                <a:spcAft>
                  <a:spcPts val="0"/>
                </a:spcAft>
              </a:pPr>
              <a:r>
                <a:rPr lang="en-US" sz="1600" dirty="0" smtClean="0">
                  <a:solidFill>
                    <a:srgbClr val="FF9900"/>
                  </a:solidFill>
                  <a:latin typeface="Calibri"/>
                  <a:ea typeface="+mn-ea"/>
                  <a:cs typeface="+mn-cs"/>
                </a:rPr>
                <a:t>Expanding Efforts</a:t>
              </a:r>
              <a:endParaRPr lang="en-US" sz="1600" dirty="0">
                <a:solidFill>
                  <a:srgbClr val="FF9900"/>
                </a:solidFill>
                <a:latin typeface="Calibri"/>
                <a:ea typeface="+mn-ea"/>
                <a:cs typeface="+mn-cs"/>
              </a:endParaRPr>
            </a:p>
          </p:txBody>
        </p:sp>
        <p:sp>
          <p:nvSpPr>
            <p:cNvPr id="22" name="TextBox 21"/>
            <p:cNvSpPr txBox="1"/>
            <p:nvPr/>
          </p:nvSpPr>
          <p:spPr>
            <a:xfrm>
              <a:off x="8091308" y="3761614"/>
              <a:ext cx="1028898" cy="923330"/>
            </a:xfrm>
            <a:prstGeom prst="rect">
              <a:avLst/>
            </a:prstGeom>
            <a:solidFill>
              <a:srgbClr val="FF9900"/>
            </a:solidFill>
          </p:spPr>
          <p:txBody>
            <a:bodyPr wrap="square" rtlCol="0">
              <a:spAutoFit/>
            </a:bodyPr>
            <a:lstStyle/>
            <a:p>
              <a:pPr defTabSz="685800" fontAlgn="auto">
                <a:spcBef>
                  <a:spcPts val="0"/>
                </a:spcBef>
                <a:spcAft>
                  <a:spcPts val="0"/>
                </a:spcAft>
              </a:pPr>
              <a:r>
                <a:rPr lang="en-US" sz="1350" dirty="0" smtClean="0">
                  <a:solidFill>
                    <a:prstClr val="white"/>
                  </a:solidFill>
                  <a:latin typeface="Calibri"/>
                  <a:ea typeface="+mn-ea"/>
                  <a:cs typeface="+mn-cs"/>
                </a:rPr>
                <a:t>More promotion and meal activities</a:t>
              </a:r>
              <a:endParaRPr lang="en-US" sz="1350" dirty="0">
                <a:solidFill>
                  <a:prstClr val="white"/>
                </a:solidFill>
                <a:latin typeface="Calibri"/>
                <a:ea typeface="+mn-ea"/>
                <a:cs typeface="+mn-cs"/>
              </a:endParaRPr>
            </a:p>
          </p:txBody>
        </p:sp>
      </p:grpSp>
      <p:grpSp>
        <p:nvGrpSpPr>
          <p:cNvPr id="18" name="Group 17"/>
          <p:cNvGrpSpPr/>
          <p:nvPr/>
        </p:nvGrpSpPr>
        <p:grpSpPr>
          <a:xfrm>
            <a:off x="79899" y="1935152"/>
            <a:ext cx="9048137" cy="1666397"/>
            <a:chOff x="79899" y="1935152"/>
            <a:chExt cx="9048137" cy="1666397"/>
          </a:xfrm>
        </p:grpSpPr>
        <p:grpSp>
          <p:nvGrpSpPr>
            <p:cNvPr id="4" name="Group 3"/>
            <p:cNvGrpSpPr/>
            <p:nvPr/>
          </p:nvGrpSpPr>
          <p:grpSpPr>
            <a:xfrm>
              <a:off x="79899" y="2863847"/>
              <a:ext cx="3968317" cy="737702"/>
              <a:chOff x="79899" y="2863847"/>
              <a:chExt cx="3968317" cy="737702"/>
            </a:xfrm>
          </p:grpSpPr>
          <p:sp>
            <p:nvSpPr>
              <p:cNvPr id="12" name="Pentagon 11"/>
              <p:cNvSpPr/>
              <p:nvPr/>
            </p:nvSpPr>
            <p:spPr>
              <a:xfrm rot="10800000">
                <a:off x="1265377" y="2863847"/>
                <a:ext cx="2782839" cy="687173"/>
              </a:xfrm>
              <a:prstGeom prst="homePlate">
                <a:avLst/>
              </a:prstGeom>
              <a:solidFill>
                <a:srgbClr val="0099CC">
                  <a:alpha val="66000"/>
                </a:srgbClr>
              </a:solidFill>
              <a:ln w="50800">
                <a:solidFill>
                  <a:srgbClr val="0099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fontAlgn="auto">
                  <a:spcBef>
                    <a:spcPts val="0"/>
                  </a:spcBef>
                  <a:spcAft>
                    <a:spcPts val="0"/>
                  </a:spcAft>
                </a:pPr>
                <a:endParaRPr lang="en-US" sz="1350">
                  <a:solidFill>
                    <a:prstClr val="white"/>
                  </a:solidFill>
                  <a:latin typeface="Calibri"/>
                </a:endParaRPr>
              </a:p>
            </p:txBody>
          </p:sp>
          <p:sp>
            <p:nvSpPr>
              <p:cNvPr id="16" name="TextBox 15"/>
              <p:cNvSpPr txBox="1"/>
              <p:nvPr/>
            </p:nvSpPr>
            <p:spPr>
              <a:xfrm>
                <a:off x="1337502" y="2929202"/>
                <a:ext cx="2021803" cy="584775"/>
              </a:xfrm>
              <a:prstGeom prst="rect">
                <a:avLst/>
              </a:prstGeom>
              <a:noFill/>
            </p:spPr>
            <p:txBody>
              <a:bodyPr wrap="square" rtlCol="0">
                <a:spAutoFit/>
              </a:bodyPr>
              <a:lstStyle/>
              <a:p>
                <a:pPr defTabSz="685800" fontAlgn="auto">
                  <a:spcBef>
                    <a:spcPts val="0"/>
                  </a:spcBef>
                  <a:spcAft>
                    <a:spcPts val="0"/>
                  </a:spcAft>
                </a:pPr>
                <a:r>
                  <a:rPr lang="en-US" sz="1600" dirty="0">
                    <a:solidFill>
                      <a:prstClr val="white"/>
                    </a:solidFill>
                    <a:latin typeface="Calibri"/>
                    <a:ea typeface="+mn-ea"/>
                    <a:cs typeface="+mn-cs"/>
                  </a:rPr>
                  <a:t>Farmers’ Markets </a:t>
                </a:r>
              </a:p>
              <a:p>
                <a:pPr defTabSz="685800" fontAlgn="auto">
                  <a:spcBef>
                    <a:spcPts val="0"/>
                  </a:spcBef>
                  <a:spcAft>
                    <a:spcPts val="0"/>
                  </a:spcAft>
                </a:pPr>
                <a:r>
                  <a:rPr lang="en-US" sz="1600" dirty="0" smtClean="0">
                    <a:solidFill>
                      <a:srgbClr val="F79646"/>
                    </a:solidFill>
                    <a:latin typeface="Calibri"/>
                    <a:ea typeface="+mn-ea"/>
                    <a:cs typeface="+mn-cs"/>
                  </a:rPr>
                  <a:t>Expanding Efforts</a:t>
                </a:r>
                <a:endParaRPr lang="en-US" sz="1600" dirty="0">
                  <a:solidFill>
                    <a:srgbClr val="F79646"/>
                  </a:solidFill>
                  <a:latin typeface="Calibri"/>
                  <a:ea typeface="+mn-ea"/>
                  <a:cs typeface="+mn-cs"/>
                </a:endParaRPr>
              </a:p>
            </p:txBody>
          </p:sp>
          <p:sp>
            <p:nvSpPr>
              <p:cNvPr id="29" name="TextBox 28"/>
              <p:cNvSpPr txBox="1"/>
              <p:nvPr/>
            </p:nvSpPr>
            <p:spPr>
              <a:xfrm>
                <a:off x="79899" y="2885968"/>
                <a:ext cx="1138171" cy="715581"/>
              </a:xfrm>
              <a:prstGeom prst="rect">
                <a:avLst/>
              </a:prstGeom>
              <a:solidFill>
                <a:srgbClr val="FF9900"/>
              </a:solidFill>
            </p:spPr>
            <p:txBody>
              <a:bodyPr wrap="square" rtlCol="0">
                <a:spAutoFit/>
              </a:bodyPr>
              <a:lstStyle/>
              <a:p>
                <a:pPr defTabSz="685800" fontAlgn="auto">
                  <a:spcBef>
                    <a:spcPts val="0"/>
                  </a:spcBef>
                  <a:spcAft>
                    <a:spcPts val="0"/>
                  </a:spcAft>
                </a:pPr>
                <a:r>
                  <a:rPr lang="en-US" sz="1350" dirty="0" smtClean="0">
                    <a:solidFill>
                      <a:prstClr val="white"/>
                    </a:solidFill>
                    <a:latin typeface="Calibri"/>
                    <a:ea typeface="+mn-ea"/>
                    <a:cs typeface="+mn-cs"/>
                  </a:rPr>
                  <a:t>Vendor challenges in rural areas</a:t>
                </a:r>
                <a:endParaRPr lang="en-US" sz="1350" dirty="0">
                  <a:solidFill>
                    <a:prstClr val="white"/>
                  </a:solidFill>
                  <a:latin typeface="Calibri"/>
                  <a:ea typeface="+mn-ea"/>
                  <a:cs typeface="+mn-cs"/>
                </a:endParaRPr>
              </a:p>
            </p:txBody>
          </p:sp>
        </p:grpSp>
        <p:grpSp>
          <p:nvGrpSpPr>
            <p:cNvPr id="7" name="Group 6"/>
            <p:cNvGrpSpPr/>
            <p:nvPr/>
          </p:nvGrpSpPr>
          <p:grpSpPr>
            <a:xfrm>
              <a:off x="4305670" y="1935152"/>
              <a:ext cx="4822366" cy="948309"/>
              <a:chOff x="4305670" y="1935152"/>
              <a:chExt cx="4822366" cy="948309"/>
            </a:xfrm>
          </p:grpSpPr>
          <p:sp>
            <p:nvSpPr>
              <p:cNvPr id="11" name="Pentagon 10"/>
              <p:cNvSpPr/>
              <p:nvPr/>
            </p:nvSpPr>
            <p:spPr>
              <a:xfrm>
                <a:off x="4305670" y="2143465"/>
                <a:ext cx="3690028" cy="739996"/>
              </a:xfrm>
              <a:prstGeom prst="homePlate">
                <a:avLst/>
              </a:prstGeom>
              <a:solidFill>
                <a:srgbClr val="0099CC">
                  <a:alpha val="66000"/>
                </a:srgbClr>
              </a:solidFill>
              <a:ln w="50800">
                <a:solidFill>
                  <a:srgbClr val="0099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fontAlgn="auto">
                  <a:spcBef>
                    <a:spcPts val="0"/>
                  </a:spcBef>
                  <a:spcAft>
                    <a:spcPts val="0"/>
                  </a:spcAft>
                </a:pPr>
                <a:endParaRPr lang="en-US" sz="1350">
                  <a:solidFill>
                    <a:prstClr val="white"/>
                  </a:solidFill>
                  <a:latin typeface="Calibri"/>
                </a:endParaRPr>
              </a:p>
            </p:txBody>
          </p:sp>
          <p:sp>
            <p:nvSpPr>
              <p:cNvPr id="14" name="TextBox 13"/>
              <p:cNvSpPr txBox="1"/>
              <p:nvPr/>
            </p:nvSpPr>
            <p:spPr>
              <a:xfrm>
                <a:off x="5784938" y="2196862"/>
                <a:ext cx="2063754" cy="600164"/>
              </a:xfrm>
              <a:prstGeom prst="rect">
                <a:avLst/>
              </a:prstGeom>
              <a:noFill/>
            </p:spPr>
            <p:txBody>
              <a:bodyPr wrap="square" rtlCol="0">
                <a:spAutoFit/>
              </a:bodyPr>
              <a:lstStyle/>
              <a:p>
                <a:pPr algn="r" defTabSz="685800" fontAlgn="auto">
                  <a:spcBef>
                    <a:spcPts val="0"/>
                  </a:spcBef>
                  <a:spcAft>
                    <a:spcPts val="0"/>
                  </a:spcAft>
                </a:pPr>
                <a:r>
                  <a:rPr lang="en-US" sz="1650" dirty="0">
                    <a:solidFill>
                      <a:prstClr val="white"/>
                    </a:solidFill>
                    <a:latin typeface="Calibri"/>
                    <a:ea typeface="+mn-ea"/>
                    <a:cs typeface="+mn-cs"/>
                  </a:rPr>
                  <a:t>Healthy Retail </a:t>
                </a:r>
              </a:p>
              <a:p>
                <a:pPr algn="r" defTabSz="685800" fontAlgn="auto">
                  <a:spcBef>
                    <a:spcPts val="0"/>
                  </a:spcBef>
                  <a:spcAft>
                    <a:spcPts val="0"/>
                  </a:spcAft>
                </a:pPr>
                <a:r>
                  <a:rPr lang="en-US" sz="1650" dirty="0" smtClean="0">
                    <a:solidFill>
                      <a:srgbClr val="F79646"/>
                    </a:solidFill>
                    <a:latin typeface="Calibri"/>
                    <a:ea typeface="+mn-ea"/>
                    <a:cs typeface="+mn-cs"/>
                  </a:rPr>
                  <a:t>Expanding Efforts</a:t>
                </a:r>
                <a:endParaRPr lang="en-US" sz="1650" dirty="0">
                  <a:solidFill>
                    <a:srgbClr val="F79646"/>
                  </a:solidFill>
                  <a:latin typeface="Calibri"/>
                  <a:ea typeface="+mn-ea"/>
                  <a:cs typeface="+mn-cs"/>
                </a:endParaRPr>
              </a:p>
            </p:txBody>
          </p:sp>
          <p:sp>
            <p:nvSpPr>
              <p:cNvPr id="32" name="TextBox 31"/>
              <p:cNvSpPr txBox="1"/>
              <p:nvPr/>
            </p:nvSpPr>
            <p:spPr>
              <a:xfrm>
                <a:off x="8072129" y="1935152"/>
                <a:ext cx="1055907" cy="923329"/>
              </a:xfrm>
              <a:prstGeom prst="rect">
                <a:avLst/>
              </a:prstGeom>
              <a:solidFill>
                <a:srgbClr val="FF9900"/>
              </a:solidFill>
            </p:spPr>
            <p:txBody>
              <a:bodyPr wrap="square" rtlCol="0">
                <a:spAutoFit/>
              </a:bodyPr>
              <a:lstStyle/>
              <a:p>
                <a:pPr defTabSz="685800" fontAlgn="auto">
                  <a:spcBef>
                    <a:spcPts val="0"/>
                  </a:spcBef>
                  <a:spcAft>
                    <a:spcPts val="0"/>
                  </a:spcAft>
                </a:pPr>
                <a:r>
                  <a:rPr lang="en-US" sz="1350" dirty="0" smtClean="0">
                    <a:solidFill>
                      <a:prstClr val="white"/>
                    </a:solidFill>
                    <a:latin typeface="Calibri"/>
                    <a:ea typeface="+mn-ea"/>
                    <a:cs typeface="+mn-cs"/>
                  </a:rPr>
                  <a:t>Engaging retailers </a:t>
                </a:r>
                <a:r>
                  <a:rPr lang="en-US" sz="1350" dirty="0">
                    <a:solidFill>
                      <a:prstClr val="white"/>
                    </a:solidFill>
                    <a:latin typeface="Calibri"/>
                    <a:ea typeface="+mn-ea"/>
                    <a:cs typeface="+mn-cs"/>
                  </a:rPr>
                  <a:t>and </a:t>
                </a:r>
                <a:r>
                  <a:rPr lang="en-US" sz="1350" dirty="0" smtClean="0">
                    <a:solidFill>
                      <a:prstClr val="white"/>
                    </a:solidFill>
                    <a:latin typeface="Calibri"/>
                    <a:ea typeface="+mn-ea"/>
                    <a:cs typeface="+mn-cs"/>
                  </a:rPr>
                  <a:t>making changes</a:t>
                </a:r>
                <a:endParaRPr lang="en-US" sz="1350" dirty="0">
                  <a:solidFill>
                    <a:prstClr val="white"/>
                  </a:solidFill>
                  <a:latin typeface="Calibri"/>
                  <a:ea typeface="+mn-ea"/>
                  <a:cs typeface="+mn-cs"/>
                </a:endParaRPr>
              </a:p>
            </p:txBody>
          </p:sp>
        </p:grpSp>
      </p:grpSp>
      <p:grpSp>
        <p:nvGrpSpPr>
          <p:cNvPr id="3" name="Group 2"/>
          <p:cNvGrpSpPr/>
          <p:nvPr/>
        </p:nvGrpSpPr>
        <p:grpSpPr>
          <a:xfrm>
            <a:off x="5381109" y="2927274"/>
            <a:ext cx="3739098" cy="770175"/>
            <a:chOff x="5449427" y="2022190"/>
            <a:chExt cx="3586505" cy="770175"/>
          </a:xfrm>
        </p:grpSpPr>
        <p:grpSp>
          <p:nvGrpSpPr>
            <p:cNvPr id="2" name="Group 1"/>
            <p:cNvGrpSpPr/>
            <p:nvPr/>
          </p:nvGrpSpPr>
          <p:grpSpPr>
            <a:xfrm>
              <a:off x="5449427" y="2022190"/>
              <a:ext cx="3586505" cy="770175"/>
              <a:chOff x="5449427" y="2022190"/>
              <a:chExt cx="3586505" cy="770175"/>
            </a:xfrm>
          </p:grpSpPr>
          <p:sp>
            <p:nvSpPr>
              <p:cNvPr id="8" name="Pentagon 7"/>
              <p:cNvSpPr/>
              <p:nvPr/>
            </p:nvSpPr>
            <p:spPr>
              <a:xfrm>
                <a:off x="5449427" y="2041112"/>
                <a:ext cx="2575017" cy="751253"/>
              </a:xfrm>
              <a:prstGeom prst="homePlate">
                <a:avLst/>
              </a:prstGeom>
              <a:solidFill>
                <a:srgbClr val="0099CC">
                  <a:alpha val="65000"/>
                </a:srgbClr>
              </a:solidFill>
              <a:ln w="50800">
                <a:solidFill>
                  <a:srgbClr val="0099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fontAlgn="auto">
                  <a:spcBef>
                    <a:spcPts val="0"/>
                  </a:spcBef>
                  <a:spcAft>
                    <a:spcPts val="0"/>
                  </a:spcAft>
                </a:pPr>
                <a:endParaRPr lang="en-US" sz="1350">
                  <a:solidFill>
                    <a:prstClr val="white"/>
                  </a:solidFill>
                  <a:latin typeface="Calibri"/>
                </a:endParaRPr>
              </a:p>
            </p:txBody>
          </p:sp>
          <p:sp>
            <p:nvSpPr>
              <p:cNvPr id="33" name="TextBox 32"/>
              <p:cNvSpPr txBox="1"/>
              <p:nvPr/>
            </p:nvSpPr>
            <p:spPr>
              <a:xfrm>
                <a:off x="8071752" y="2022190"/>
                <a:ext cx="964180" cy="715581"/>
              </a:xfrm>
              <a:prstGeom prst="rect">
                <a:avLst/>
              </a:prstGeom>
              <a:solidFill>
                <a:srgbClr val="00B050"/>
              </a:solidFill>
              <a:ln>
                <a:solidFill>
                  <a:srgbClr val="1D93AF"/>
                </a:solidFill>
              </a:ln>
            </p:spPr>
            <p:txBody>
              <a:bodyPr wrap="square" rtlCol="0">
                <a:spAutoFit/>
              </a:bodyPr>
              <a:lstStyle/>
              <a:p>
                <a:pPr defTabSz="685800" fontAlgn="auto">
                  <a:spcBef>
                    <a:spcPts val="0"/>
                  </a:spcBef>
                  <a:spcAft>
                    <a:spcPts val="0"/>
                  </a:spcAft>
                </a:pPr>
                <a:r>
                  <a:rPr lang="en-US" sz="1350" dirty="0" smtClean="0">
                    <a:solidFill>
                      <a:prstClr val="white"/>
                    </a:solidFill>
                    <a:latin typeface="Calibri"/>
                    <a:ea typeface="+mn-ea"/>
                    <a:cs typeface="+mn-cs"/>
                  </a:rPr>
                  <a:t>28% increase in Gardens</a:t>
                </a:r>
                <a:endParaRPr lang="en-US" sz="1350" dirty="0">
                  <a:solidFill>
                    <a:prstClr val="white"/>
                  </a:solidFill>
                  <a:latin typeface="Calibri"/>
                  <a:ea typeface="+mn-ea"/>
                  <a:cs typeface="+mn-cs"/>
                </a:endParaRPr>
              </a:p>
            </p:txBody>
          </p:sp>
        </p:grpSp>
        <p:sp>
          <p:nvSpPr>
            <p:cNvPr id="17" name="TextBox 16"/>
            <p:cNvSpPr txBox="1"/>
            <p:nvPr/>
          </p:nvSpPr>
          <p:spPr>
            <a:xfrm>
              <a:off x="6062921" y="2079898"/>
              <a:ext cx="1944112" cy="600164"/>
            </a:xfrm>
            <a:prstGeom prst="rect">
              <a:avLst/>
            </a:prstGeom>
            <a:noFill/>
            <a:ln>
              <a:noFill/>
            </a:ln>
          </p:spPr>
          <p:txBody>
            <a:bodyPr wrap="square" rtlCol="0">
              <a:spAutoFit/>
            </a:bodyPr>
            <a:lstStyle/>
            <a:p>
              <a:pPr defTabSz="685800" fontAlgn="auto">
                <a:spcBef>
                  <a:spcPts val="0"/>
                </a:spcBef>
                <a:spcAft>
                  <a:spcPts val="0"/>
                </a:spcAft>
              </a:pPr>
              <a:r>
                <a:rPr lang="en-US" sz="1650" dirty="0">
                  <a:solidFill>
                    <a:prstClr val="white"/>
                  </a:solidFill>
                  <a:latin typeface="Calibri"/>
                  <a:ea typeface="+mn-ea"/>
                  <a:cs typeface="+mn-cs"/>
                </a:rPr>
                <a:t>Gardening</a:t>
              </a:r>
            </a:p>
            <a:p>
              <a:pPr defTabSz="685800" fontAlgn="auto">
                <a:spcBef>
                  <a:spcPts val="0"/>
                </a:spcBef>
                <a:spcAft>
                  <a:spcPts val="0"/>
                </a:spcAft>
              </a:pPr>
              <a:r>
                <a:rPr lang="en-US" sz="1650" dirty="0" smtClean="0">
                  <a:solidFill>
                    <a:srgbClr val="00B050"/>
                  </a:solidFill>
                  <a:latin typeface="Calibri"/>
                  <a:ea typeface="+mn-ea"/>
                  <a:cs typeface="+mn-cs"/>
                </a:rPr>
                <a:t>Making Changes</a:t>
              </a:r>
              <a:endParaRPr lang="en-US" sz="1650" dirty="0">
                <a:solidFill>
                  <a:srgbClr val="00B050"/>
                </a:solidFill>
                <a:latin typeface="Calibri"/>
                <a:ea typeface="+mn-ea"/>
                <a:cs typeface="+mn-cs"/>
              </a:endParaRPr>
            </a:p>
          </p:txBody>
        </p:sp>
      </p:grpSp>
      <p:sp>
        <p:nvSpPr>
          <p:cNvPr id="40" name="Title 5"/>
          <p:cNvSpPr txBox="1">
            <a:spLocks/>
          </p:cNvSpPr>
          <p:nvPr/>
        </p:nvSpPr>
        <p:spPr>
          <a:xfrm>
            <a:off x="-390617" y="105204"/>
            <a:ext cx="9938313" cy="791900"/>
          </a:xfrm>
          <a:prstGeom prst="rect">
            <a:avLst/>
          </a:prstGeom>
        </p:spPr>
        <p:txBody>
          <a:bodyPr/>
          <a:lstStyle>
            <a:lvl1pPr algn="ctr" rtl="0" eaLnBrk="0" fontAlgn="base" hangingPunct="0">
              <a:spcBef>
                <a:spcPct val="0"/>
              </a:spcBef>
              <a:spcAft>
                <a:spcPct val="0"/>
              </a:spcAft>
              <a:defRPr sz="4400" b="1" i="0">
                <a:solidFill>
                  <a:schemeClr val="bg1"/>
                </a:solidFill>
                <a:latin typeface="+mj-lt"/>
                <a:ea typeface="+mj-ea"/>
                <a:cs typeface="+mj-cs"/>
                <a:sym typeface="Calibri" charset="0"/>
              </a:defRPr>
            </a:lvl1pPr>
            <a:lvl2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5pPr>
            <a:lvl6pPr marL="4572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6pPr>
            <a:lvl7pPr marL="9144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7pPr>
            <a:lvl8pPr marL="13716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8pPr>
            <a:lvl9pPr marL="18288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9pPr>
          </a:lstStyle>
          <a:p>
            <a:r>
              <a:rPr lang="en-US" sz="3800" kern="0" dirty="0" smtClean="0"/>
              <a:t>Evolution Along the PSE Panorama</a:t>
            </a:r>
            <a:endParaRPr lang="en-US" sz="3800" kern="0" dirty="0"/>
          </a:p>
        </p:txBody>
      </p:sp>
    </p:spTree>
    <p:extLst>
      <p:ext uri="{BB962C8B-B14F-4D97-AF65-F5344CB8AC3E}">
        <p14:creationId xmlns:p14="http://schemas.microsoft.com/office/powerpoint/2010/main" val="154529741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1000"/>
                                        <p:tgtEl>
                                          <p:spTgt spid="27"/>
                                        </p:tgtEl>
                                      </p:cBhvr>
                                    </p:animEffect>
                                    <p:anim calcmode="lin" valueType="num">
                                      <p:cBhvr>
                                        <p:cTn id="15" dur="1000" fill="hold"/>
                                        <p:tgtEl>
                                          <p:spTgt spid="27"/>
                                        </p:tgtEl>
                                        <p:attrNameLst>
                                          <p:attrName>ppt_x</p:attrName>
                                        </p:attrNameLst>
                                      </p:cBhvr>
                                      <p:tavLst>
                                        <p:tav tm="0">
                                          <p:val>
                                            <p:strVal val="#ppt_x"/>
                                          </p:val>
                                        </p:tav>
                                        <p:tav tm="100000">
                                          <p:val>
                                            <p:strVal val="#ppt_x"/>
                                          </p:val>
                                        </p:tav>
                                      </p:tavLst>
                                    </p:anim>
                                    <p:anim calcmode="lin" valueType="num">
                                      <p:cBhvr>
                                        <p:cTn id="1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1000"/>
                                        <p:tgtEl>
                                          <p:spTgt spid="19"/>
                                        </p:tgtEl>
                                      </p:cBhvr>
                                    </p:animEffect>
                                    <p:anim calcmode="lin" valueType="num">
                                      <p:cBhvr>
                                        <p:cTn id="29" dur="1000" fill="hold"/>
                                        <p:tgtEl>
                                          <p:spTgt spid="19"/>
                                        </p:tgtEl>
                                        <p:attrNameLst>
                                          <p:attrName>ppt_x</p:attrName>
                                        </p:attrNameLst>
                                      </p:cBhvr>
                                      <p:tavLst>
                                        <p:tav tm="0">
                                          <p:val>
                                            <p:strVal val="#ppt_x"/>
                                          </p:val>
                                        </p:tav>
                                        <p:tav tm="100000">
                                          <p:val>
                                            <p:strVal val="#ppt_x"/>
                                          </p:val>
                                        </p:tav>
                                      </p:tavLst>
                                    </p:anim>
                                    <p:anim calcmode="lin" valueType="num">
                                      <p:cBhvr>
                                        <p:cTn id="3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1000"/>
                                        <p:tgtEl>
                                          <p:spTgt spid="3"/>
                                        </p:tgtEl>
                                      </p:cBhvr>
                                    </p:animEffect>
                                    <p:anim calcmode="lin" valueType="num">
                                      <p:cBhvr>
                                        <p:cTn id="36" dur="1000" fill="hold"/>
                                        <p:tgtEl>
                                          <p:spTgt spid="3"/>
                                        </p:tgtEl>
                                        <p:attrNameLst>
                                          <p:attrName>ppt_x</p:attrName>
                                        </p:attrNameLst>
                                      </p:cBhvr>
                                      <p:tavLst>
                                        <p:tav tm="0">
                                          <p:val>
                                            <p:strVal val="#ppt_x"/>
                                          </p:val>
                                        </p:tav>
                                        <p:tav tm="100000">
                                          <p:val>
                                            <p:strVal val="#ppt_x"/>
                                          </p:val>
                                        </p:tav>
                                      </p:tavLst>
                                    </p:anim>
                                    <p:anim calcmode="lin" valueType="num">
                                      <p:cBhvr>
                                        <p:cTn id="3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3"/>
          <a:stretch>
            <a:fillRect/>
          </a:stretch>
        </p:blipFill>
        <p:spPr>
          <a:xfrm>
            <a:off x="2423603" y="630315"/>
            <a:ext cx="4117019" cy="3619460"/>
          </a:xfrm>
          <a:prstGeom prst="rect">
            <a:avLst/>
          </a:prstGeom>
        </p:spPr>
      </p:pic>
    </p:spTree>
    <p:extLst>
      <p:ext uri="{BB962C8B-B14F-4D97-AF65-F5344CB8AC3E}">
        <p14:creationId xmlns:p14="http://schemas.microsoft.com/office/powerpoint/2010/main" val="4180845750"/>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a:xfrm>
            <a:off x="62144" y="1553737"/>
            <a:ext cx="8975324" cy="1853487"/>
          </a:xfrm>
        </p:spPr>
        <p:txBody>
          <a:bodyPr/>
          <a:lstStyle/>
          <a:p>
            <a:r>
              <a:rPr lang="en-US" dirty="0" smtClean="0"/>
              <a:t>Active Living Policy &amp; </a:t>
            </a:r>
            <a:br>
              <a:rPr lang="en-US" dirty="0" smtClean="0"/>
            </a:br>
            <a:r>
              <a:rPr lang="en-US" dirty="0" smtClean="0"/>
              <a:t>Promotion of Physical Activity Resources</a:t>
            </a:r>
            <a:br>
              <a:rPr lang="en-US" dirty="0" smtClean="0"/>
            </a:br>
            <a:r>
              <a:rPr lang="en-US" dirty="0" smtClean="0">
                <a:solidFill>
                  <a:srgbClr val="0099CC"/>
                </a:solidFill>
              </a:rPr>
              <a:t>Progress FY16 to FY17</a:t>
            </a:r>
            <a:endParaRPr lang="en-US" dirty="0">
              <a:solidFill>
                <a:srgbClr val="0099CC"/>
              </a:solidFill>
            </a:endParaRPr>
          </a:p>
        </p:txBody>
      </p:sp>
      <p:pic>
        <p:nvPicPr>
          <p:cNvPr id="2" name="Picture 1"/>
          <p:cNvPicPr>
            <a:picLocks noChangeAspect="1"/>
          </p:cNvPicPr>
          <p:nvPr/>
        </p:nvPicPr>
        <p:blipFill>
          <a:blip r:embed="rId3"/>
          <a:stretch>
            <a:fillRect/>
          </a:stretch>
        </p:blipFill>
        <p:spPr>
          <a:xfrm>
            <a:off x="4155833" y="4302179"/>
            <a:ext cx="938865" cy="841321"/>
          </a:xfrm>
          <a:prstGeom prst="rect">
            <a:avLst/>
          </a:prstGeom>
        </p:spPr>
      </p:pic>
    </p:spTree>
    <p:extLst>
      <p:ext uri="{BB962C8B-B14F-4D97-AF65-F5344CB8AC3E}">
        <p14:creationId xmlns:p14="http://schemas.microsoft.com/office/powerpoint/2010/main" val="2913794616"/>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1412990327"/>
              </p:ext>
            </p:extLst>
          </p:nvPr>
        </p:nvGraphicFramePr>
        <p:xfrm>
          <a:off x="264889" y="530169"/>
          <a:ext cx="8766313" cy="42837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ounded Rectangle 4"/>
          <p:cNvSpPr/>
          <p:nvPr/>
        </p:nvSpPr>
        <p:spPr>
          <a:xfrm>
            <a:off x="2454785" y="3617019"/>
            <a:ext cx="1447800" cy="720437"/>
          </a:xfrm>
          <a:prstGeom prst="round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a:sym typeface="Gill Sans" charset="0"/>
              </a:rPr>
              <a:t>Government</a:t>
            </a:r>
          </a:p>
        </p:txBody>
      </p:sp>
      <p:sp>
        <p:nvSpPr>
          <p:cNvPr id="6" name="Rounded Rectangle 5"/>
          <p:cNvSpPr/>
          <p:nvPr/>
        </p:nvSpPr>
        <p:spPr>
          <a:xfrm>
            <a:off x="2253894" y="1780854"/>
            <a:ext cx="1648691" cy="706582"/>
          </a:xfrm>
          <a:prstGeom prst="round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a:sym typeface="Gill Sans" charset="0"/>
              </a:rPr>
              <a:t>Community</a:t>
            </a:r>
          </a:p>
        </p:txBody>
      </p:sp>
      <p:sp>
        <p:nvSpPr>
          <p:cNvPr id="7" name="Rounded Rectangle 6"/>
          <p:cNvSpPr/>
          <p:nvPr/>
        </p:nvSpPr>
        <p:spPr>
          <a:xfrm>
            <a:off x="6073939" y="1782952"/>
            <a:ext cx="1059873" cy="714375"/>
          </a:xfrm>
          <a:prstGeom prst="round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a:sym typeface="Gill Sans" charset="0"/>
              </a:rPr>
              <a:t>LIA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a:sym typeface="Gill Sans" charset="0"/>
              </a:rPr>
              <a:t>Staff</a:t>
            </a:r>
          </a:p>
        </p:txBody>
      </p:sp>
      <p:sp>
        <p:nvSpPr>
          <p:cNvPr id="8" name="Rounded Rectangle 7"/>
          <p:cNvSpPr/>
          <p:nvPr/>
        </p:nvSpPr>
        <p:spPr>
          <a:xfrm>
            <a:off x="5983516" y="3419072"/>
            <a:ext cx="1416626" cy="714375"/>
          </a:xfrm>
          <a:prstGeom prst="round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a:sym typeface="Gill Sans" charset="0"/>
              </a:rPr>
              <a:t>Community Partners</a:t>
            </a:r>
          </a:p>
        </p:txBody>
      </p:sp>
      <p:sp>
        <p:nvSpPr>
          <p:cNvPr id="2" name="TextBox 1"/>
          <p:cNvSpPr txBox="1"/>
          <p:nvPr/>
        </p:nvSpPr>
        <p:spPr bwMode="auto">
          <a:xfrm>
            <a:off x="1983910" y="21768"/>
            <a:ext cx="5491463" cy="630942"/>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 xmlns:ma14="http://schemas.microsoft.com/office/mac/drawingml/2011/main" val="1"/>
            </a:ext>
          </a:extLst>
        </p:spPr>
        <p:txBody>
          <a:bodyPr vert="horz" wrap="square" lIns="38100" tIns="38100" rIns="38100" bIns="38100" numCol="1" rtlCol="0"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600" b="0" i="0" u="none" strike="noStrike" kern="1200" cap="none" spc="0" normalizeH="0" baseline="0" noProof="0" dirty="0" smtClean="0">
                <a:ln>
                  <a:noFill/>
                </a:ln>
                <a:solidFill>
                  <a:srgbClr val="FFFFFF"/>
                </a:solidFill>
                <a:effectLst/>
                <a:uLnTx/>
                <a:uFillTx/>
                <a:latin typeface="Calibri"/>
                <a:sym typeface="Gill Sans" charset="0"/>
              </a:rPr>
              <a:t>Active Living Policy Goals</a:t>
            </a:r>
          </a:p>
        </p:txBody>
      </p:sp>
      <p:sp>
        <p:nvSpPr>
          <p:cNvPr id="12" name="Left Arrow 11"/>
          <p:cNvSpPr/>
          <p:nvPr/>
        </p:nvSpPr>
        <p:spPr>
          <a:xfrm rot="19066481">
            <a:off x="4335326" y="1425351"/>
            <a:ext cx="2939876" cy="714375"/>
          </a:xfrm>
          <a:prstGeom prst="leftArrow">
            <a:avLst/>
          </a:prstGeom>
          <a:solidFill>
            <a:srgbClr val="0686E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smtClean="0">
                <a:ln>
                  <a:noFill/>
                </a:ln>
                <a:solidFill>
                  <a:srgbClr val="000000"/>
                </a:solidFill>
                <a:effectLst/>
                <a:uLnTx/>
                <a:uFillTx/>
                <a:latin typeface="Calibri"/>
                <a:sym typeface="Gill Sans" charset="0"/>
              </a:rPr>
              <a:t>AL Policy Progress</a:t>
            </a:r>
            <a:endParaRPr kumimoji="0" lang="en-US" sz="1800" b="0" i="0" u="none" strike="noStrike" kern="1200" cap="none" spc="0" normalizeH="0" baseline="0" noProof="0" dirty="0">
              <a:ln>
                <a:noFill/>
              </a:ln>
              <a:solidFill>
                <a:srgbClr val="000000"/>
              </a:solidFill>
              <a:effectLst/>
              <a:uLnTx/>
              <a:uFillTx/>
              <a:latin typeface="Calibri"/>
              <a:sym typeface="Gill Sans" charset="0"/>
            </a:endParaRPr>
          </a:p>
        </p:txBody>
      </p:sp>
    </p:spTree>
    <p:extLst>
      <p:ext uri="{BB962C8B-B14F-4D97-AF65-F5344CB8AC3E}">
        <p14:creationId xmlns:p14="http://schemas.microsoft.com/office/powerpoint/2010/main" val="2982016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1"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nvPr>
        </p:nvGraphicFramePr>
        <p:xfrm>
          <a:off x="-702273" y="713523"/>
          <a:ext cx="6314797" cy="36673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 name="Diagram 2"/>
          <p:cNvGraphicFramePr/>
          <p:nvPr>
            <p:extLst/>
          </p:nvPr>
        </p:nvGraphicFramePr>
        <p:xfrm>
          <a:off x="3877976" y="713523"/>
          <a:ext cx="5661010" cy="359439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pSp>
        <p:nvGrpSpPr>
          <p:cNvPr id="12" name="Group 11"/>
          <p:cNvGrpSpPr/>
          <p:nvPr/>
        </p:nvGrpSpPr>
        <p:grpSpPr>
          <a:xfrm>
            <a:off x="255692" y="4572990"/>
            <a:ext cx="2048374" cy="326559"/>
            <a:chOff x="802640" y="6261095"/>
            <a:chExt cx="977052" cy="541833"/>
          </a:xfrm>
        </p:grpSpPr>
        <p:sp>
          <p:nvSpPr>
            <p:cNvPr id="13" name="Rectangle 12"/>
            <p:cNvSpPr/>
            <p:nvPr/>
          </p:nvSpPr>
          <p:spPr>
            <a:xfrm>
              <a:off x="802640" y="6336015"/>
              <a:ext cx="130848" cy="455157"/>
            </a:xfrm>
            <a:prstGeom prst="rect">
              <a:avLst/>
            </a:prstGeom>
            <a:solidFill>
              <a:schemeClr val="accent2">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3150" b="0" i="0" u="none" strike="noStrike" kern="1200" cap="none" spc="0" normalizeH="0" baseline="0" noProof="0">
                <a:ln>
                  <a:noFill/>
                </a:ln>
                <a:solidFill>
                  <a:srgbClr val="FFFFFF"/>
                </a:solidFill>
                <a:effectLst/>
                <a:uLnTx/>
                <a:uFillTx/>
                <a:latin typeface="Calibri"/>
                <a:sym typeface="Gill Sans" charset="0"/>
              </a:endParaRPr>
            </a:p>
          </p:txBody>
        </p:sp>
        <p:sp>
          <p:nvSpPr>
            <p:cNvPr id="14" name="TextBox 13"/>
            <p:cNvSpPr txBox="1"/>
            <p:nvPr/>
          </p:nvSpPr>
          <p:spPr>
            <a:xfrm>
              <a:off x="1011415" y="6261095"/>
              <a:ext cx="768277" cy="541833"/>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500" b="1" i="0" u="none" strike="noStrike" kern="1200" cap="none" spc="0" normalizeH="0" baseline="0" noProof="0" dirty="0" smtClean="0">
                  <a:ln>
                    <a:noFill/>
                  </a:ln>
                  <a:solidFill>
                    <a:srgbClr val="FFFFFF"/>
                  </a:solidFill>
                  <a:effectLst/>
                  <a:uLnTx/>
                  <a:uFillTx/>
                  <a:latin typeface="Gill Sans" charset="0"/>
                  <a:sym typeface="Gill Sans" charset="0"/>
                </a:rPr>
                <a:t>&lt; 25% of </a:t>
              </a:r>
              <a:r>
                <a:rPr kumimoji="0" lang="en-US" sz="1500" b="1" i="0" u="none" strike="noStrike" kern="1200" cap="none" spc="0" normalizeH="0" baseline="0" noProof="0" dirty="0" err="1" smtClean="0">
                  <a:ln>
                    <a:noFill/>
                  </a:ln>
                  <a:solidFill>
                    <a:srgbClr val="FFFFFF"/>
                  </a:solidFill>
                  <a:effectLst/>
                  <a:uLnTx/>
                  <a:uFillTx/>
                  <a:latin typeface="Gill Sans" charset="0"/>
                  <a:sym typeface="Gill Sans" charset="0"/>
                </a:rPr>
                <a:t>LIAS</a:t>
              </a:r>
              <a:endParaRPr kumimoji="0" lang="en-US" sz="1500" b="1" i="0" u="none" strike="noStrike" kern="1200" cap="none" spc="0" normalizeH="0" baseline="0" noProof="0" dirty="0">
                <a:ln>
                  <a:noFill/>
                </a:ln>
                <a:solidFill>
                  <a:srgbClr val="FFFFFF"/>
                </a:solidFill>
                <a:effectLst/>
                <a:uLnTx/>
                <a:uFillTx/>
                <a:latin typeface="Gill Sans" charset="0"/>
                <a:sym typeface="Gill Sans" charset="0"/>
              </a:endParaRPr>
            </a:p>
          </p:txBody>
        </p:sp>
      </p:grpSp>
      <p:grpSp>
        <p:nvGrpSpPr>
          <p:cNvPr id="15" name="Group 14"/>
          <p:cNvGrpSpPr/>
          <p:nvPr/>
        </p:nvGrpSpPr>
        <p:grpSpPr>
          <a:xfrm>
            <a:off x="2952540" y="4569043"/>
            <a:ext cx="2414981" cy="330506"/>
            <a:chOff x="847208" y="6276436"/>
            <a:chExt cx="1194063" cy="440676"/>
          </a:xfrm>
        </p:grpSpPr>
        <p:sp>
          <p:nvSpPr>
            <p:cNvPr id="16" name="Rectangle 15"/>
            <p:cNvSpPr/>
            <p:nvPr/>
          </p:nvSpPr>
          <p:spPr>
            <a:xfrm>
              <a:off x="847208" y="6330342"/>
              <a:ext cx="135635" cy="365760"/>
            </a:xfrm>
            <a:prstGeom prst="rect">
              <a:avLst/>
            </a:prstGeom>
            <a:solidFill>
              <a:schemeClr val="accent2">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3150" b="0" i="0" u="none" strike="noStrike" kern="1200" cap="none" spc="0" normalizeH="0" baseline="0" noProof="0">
                <a:ln>
                  <a:noFill/>
                </a:ln>
                <a:solidFill>
                  <a:srgbClr val="FFFFFF"/>
                </a:solidFill>
                <a:effectLst/>
                <a:uLnTx/>
                <a:uFillTx/>
                <a:latin typeface="Calibri"/>
                <a:sym typeface="Gill Sans" charset="0"/>
              </a:endParaRPr>
            </a:p>
          </p:txBody>
        </p:sp>
        <p:sp>
          <p:nvSpPr>
            <p:cNvPr id="17" name="TextBox 16"/>
            <p:cNvSpPr txBox="1"/>
            <p:nvPr/>
          </p:nvSpPr>
          <p:spPr>
            <a:xfrm>
              <a:off x="1078412" y="6276436"/>
              <a:ext cx="962859" cy="440676"/>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500" b="1" i="0" u="none" strike="noStrike" kern="1200" cap="none" spc="0" normalizeH="0" baseline="0" noProof="0" dirty="0" smtClean="0">
                  <a:ln>
                    <a:noFill/>
                  </a:ln>
                  <a:solidFill>
                    <a:srgbClr val="FFFFFF"/>
                  </a:solidFill>
                  <a:effectLst/>
                  <a:uLnTx/>
                  <a:uFillTx/>
                  <a:latin typeface="Gill Sans" charset="0"/>
                  <a:sym typeface="Gill Sans" charset="0"/>
                </a:rPr>
                <a:t>25% - 50% of </a:t>
              </a:r>
              <a:r>
                <a:rPr kumimoji="0" lang="en-US" sz="1500" b="1" i="0" u="none" strike="noStrike" kern="1200" cap="none" spc="0" normalizeH="0" baseline="0" noProof="0" dirty="0" err="1" smtClean="0">
                  <a:ln>
                    <a:noFill/>
                  </a:ln>
                  <a:solidFill>
                    <a:srgbClr val="FFFFFF"/>
                  </a:solidFill>
                  <a:effectLst/>
                  <a:uLnTx/>
                  <a:uFillTx/>
                  <a:latin typeface="Gill Sans" charset="0"/>
                  <a:sym typeface="Gill Sans" charset="0"/>
                </a:rPr>
                <a:t>LIAs</a:t>
              </a:r>
              <a:endParaRPr kumimoji="0" lang="en-US" sz="1500" b="1" i="0" u="none" strike="noStrike" kern="1200" cap="none" spc="0" normalizeH="0" baseline="0" noProof="0" dirty="0">
                <a:ln>
                  <a:noFill/>
                </a:ln>
                <a:solidFill>
                  <a:srgbClr val="FFFFFF"/>
                </a:solidFill>
                <a:effectLst/>
                <a:uLnTx/>
                <a:uFillTx/>
                <a:latin typeface="Gill Sans" charset="0"/>
                <a:sym typeface="Gill Sans" charset="0"/>
              </a:endParaRPr>
            </a:p>
          </p:txBody>
        </p:sp>
      </p:grpSp>
      <p:grpSp>
        <p:nvGrpSpPr>
          <p:cNvPr id="18" name="Group 17"/>
          <p:cNvGrpSpPr/>
          <p:nvPr/>
        </p:nvGrpSpPr>
        <p:grpSpPr>
          <a:xfrm>
            <a:off x="6089855" y="4557543"/>
            <a:ext cx="2020417" cy="330506"/>
            <a:chOff x="802640" y="6261100"/>
            <a:chExt cx="2265157" cy="440675"/>
          </a:xfrm>
        </p:grpSpPr>
        <p:sp>
          <p:nvSpPr>
            <p:cNvPr id="19" name="Rectangle 18"/>
            <p:cNvSpPr/>
            <p:nvPr/>
          </p:nvSpPr>
          <p:spPr>
            <a:xfrm>
              <a:off x="802640" y="6336015"/>
              <a:ext cx="307549" cy="365760"/>
            </a:xfrm>
            <a:prstGeom prst="rect">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3150" b="0" i="0" u="none" strike="noStrike" kern="1200" cap="none" spc="0" normalizeH="0" baseline="0" noProof="0">
                <a:ln>
                  <a:noFill/>
                </a:ln>
                <a:solidFill>
                  <a:srgbClr val="FFFFFF"/>
                </a:solidFill>
                <a:effectLst/>
                <a:uLnTx/>
                <a:uFillTx/>
                <a:latin typeface="Calibri"/>
                <a:sym typeface="Gill Sans" charset="0"/>
              </a:endParaRPr>
            </a:p>
          </p:txBody>
        </p:sp>
        <p:sp>
          <p:nvSpPr>
            <p:cNvPr id="20" name="TextBox 19"/>
            <p:cNvSpPr txBox="1"/>
            <p:nvPr/>
          </p:nvSpPr>
          <p:spPr>
            <a:xfrm>
              <a:off x="1282699" y="6261100"/>
              <a:ext cx="1785098" cy="43088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500" b="1" i="0" u="none" strike="noStrike" kern="1200" cap="none" spc="0" normalizeH="0" baseline="0" noProof="0" dirty="0" smtClean="0">
                  <a:ln>
                    <a:noFill/>
                  </a:ln>
                  <a:solidFill>
                    <a:srgbClr val="FFFFFF"/>
                  </a:solidFill>
                  <a:effectLst/>
                  <a:uLnTx/>
                  <a:uFillTx/>
                  <a:latin typeface="Gill Sans" charset="0"/>
                  <a:sym typeface="Gill Sans" charset="0"/>
                </a:rPr>
                <a:t>&gt; 50% of  </a:t>
              </a:r>
              <a:r>
                <a:rPr kumimoji="0" lang="en-US" sz="1500" b="1" i="0" u="none" strike="noStrike" kern="1200" cap="none" spc="0" normalizeH="0" baseline="0" noProof="0" dirty="0" err="1">
                  <a:ln>
                    <a:noFill/>
                  </a:ln>
                  <a:solidFill>
                    <a:srgbClr val="FFFFFF"/>
                  </a:solidFill>
                  <a:effectLst/>
                  <a:uLnTx/>
                  <a:uFillTx/>
                  <a:latin typeface="Gill Sans" charset="0"/>
                  <a:sym typeface="Gill Sans" charset="0"/>
                </a:rPr>
                <a:t>LIAs</a:t>
              </a:r>
              <a:endParaRPr kumimoji="0" lang="en-US" sz="1500" b="1" i="0" u="none" strike="noStrike" kern="1200" cap="none" spc="0" normalizeH="0" baseline="0" noProof="0" dirty="0">
                <a:ln>
                  <a:noFill/>
                </a:ln>
                <a:solidFill>
                  <a:srgbClr val="FFFFFF"/>
                </a:solidFill>
                <a:effectLst/>
                <a:uLnTx/>
                <a:uFillTx/>
                <a:latin typeface="Gill Sans" charset="0"/>
                <a:sym typeface="Gill Sans" charset="0"/>
              </a:endParaRPr>
            </a:p>
          </p:txBody>
        </p:sp>
      </p:grpSp>
      <p:sp>
        <p:nvSpPr>
          <p:cNvPr id="21" name="TextBox 20"/>
          <p:cNvSpPr txBox="1"/>
          <p:nvPr/>
        </p:nvSpPr>
        <p:spPr bwMode="auto">
          <a:xfrm>
            <a:off x="530013" y="82581"/>
            <a:ext cx="8220697" cy="630942"/>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 xmlns:ma14="http://schemas.microsoft.com/office/mac/drawingml/2011/main" val="1"/>
            </a:ext>
          </a:extLst>
        </p:spPr>
        <p:txBody>
          <a:bodyPr vert="horz" wrap="square" lIns="38100" tIns="38100" rIns="38100" bIns="38100" numCol="1" rtlCol="0"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600" b="0" i="0" u="none" strike="noStrike" kern="1200" cap="none" spc="0" normalizeH="0" baseline="0" noProof="0" dirty="0" smtClean="0">
                <a:ln>
                  <a:noFill/>
                </a:ln>
                <a:solidFill>
                  <a:srgbClr val="FFFFFF"/>
                </a:solidFill>
                <a:effectLst/>
                <a:uLnTx/>
                <a:uFillTx/>
                <a:latin typeface="Calibri"/>
                <a:sym typeface="Gill Sans" charset="0"/>
              </a:rPr>
              <a:t>Understanding the Policy Landscape</a:t>
            </a:r>
          </a:p>
        </p:txBody>
      </p:sp>
    </p:spTree>
    <p:extLst>
      <p:ext uri="{BB962C8B-B14F-4D97-AF65-F5344CB8AC3E}">
        <p14:creationId xmlns:p14="http://schemas.microsoft.com/office/powerpoint/2010/main" val="2996310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nvPr>
        </p:nvGraphicFramePr>
        <p:xfrm>
          <a:off x="490764" y="720038"/>
          <a:ext cx="8154766" cy="386744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p:cNvSpPr txBox="1"/>
          <p:nvPr/>
        </p:nvSpPr>
        <p:spPr bwMode="auto">
          <a:xfrm>
            <a:off x="936703" y="79977"/>
            <a:ext cx="6962438" cy="630942"/>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 xmlns:ma14="http://schemas.microsoft.com/office/mac/drawingml/2011/main" val="1"/>
            </a:ext>
          </a:extLst>
        </p:spPr>
        <p:txBody>
          <a:bodyPr vert="horz" wrap="square" lIns="38100" tIns="38100" rIns="38100" bIns="38100" numCol="1" rtlCol="0"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600" b="0" i="0" u="none" strike="noStrike" kern="1200" cap="none" spc="0" normalizeH="0" baseline="0" noProof="0" dirty="0" smtClean="0">
                <a:ln>
                  <a:noFill/>
                </a:ln>
                <a:solidFill>
                  <a:srgbClr val="FFFFFF"/>
                </a:solidFill>
                <a:effectLst/>
                <a:uLnTx/>
                <a:uFillTx/>
                <a:latin typeface="Calibri"/>
                <a:sym typeface="Gill Sans" charset="0"/>
              </a:rPr>
              <a:t>Building Active Living Capacity</a:t>
            </a:r>
          </a:p>
        </p:txBody>
      </p:sp>
      <p:sp>
        <p:nvSpPr>
          <p:cNvPr id="7" name="Left Arrow 6"/>
          <p:cNvSpPr/>
          <p:nvPr/>
        </p:nvSpPr>
        <p:spPr bwMode="auto">
          <a:xfrm rot="18929854">
            <a:off x="7218139" y="458069"/>
            <a:ext cx="1784268" cy="1309701"/>
          </a:xfrm>
          <a:prstGeom prst="leftArrow">
            <a:avLst/>
          </a:prstGeom>
          <a:solidFill>
            <a:srgbClr val="92D05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err="1" smtClean="0">
                <a:ln>
                  <a:noFill/>
                </a:ln>
                <a:solidFill>
                  <a:srgbClr val="000000"/>
                </a:solidFill>
                <a:effectLst/>
                <a:uLnTx/>
                <a:uFillTx/>
                <a:latin typeface="Calibri"/>
                <a:ea typeface="ヒラギノ角ゴ ProN W3" charset="0"/>
                <a:cs typeface="ヒラギノ角ゴ ProN W3" charset="0"/>
                <a:sym typeface="Gill Sans" charset="0"/>
              </a:rPr>
              <a:t>HIA</a:t>
            </a:r>
            <a:r>
              <a:rPr kumimoji="0" lang="en-US" sz="1800" b="0" i="0" u="none" strike="noStrike" kern="1200" cap="none" spc="0" normalizeH="0" baseline="0" noProof="0" dirty="0" smtClean="0">
                <a:ln>
                  <a:noFill/>
                </a:ln>
                <a:solidFill>
                  <a:srgbClr val="000000"/>
                </a:solidFill>
                <a:effectLst/>
                <a:uLnTx/>
                <a:uFillTx/>
                <a:latin typeface="Calibri"/>
                <a:ea typeface="ヒラギノ角ゴ ProN W3" charset="0"/>
                <a:cs typeface="ヒラギノ角ゴ ProN W3" charset="0"/>
                <a:sym typeface="Gill Sans" charset="0"/>
              </a:rPr>
              <a:t> Involvement</a:t>
            </a:r>
            <a:endParaRPr kumimoji="0" lang="en-US" sz="4200" b="0" i="0" u="none" strike="noStrike" kern="1200" cap="none" spc="0" normalizeH="0" baseline="0" noProof="0" dirty="0">
              <a:ln>
                <a:noFill/>
              </a:ln>
              <a:solidFill>
                <a:srgbClr val="000000"/>
              </a:solidFill>
              <a:effectLst/>
              <a:uLnTx/>
              <a:uFillTx/>
              <a:latin typeface="Calibri"/>
              <a:ea typeface="ヒラギノ角ゴ ProN W3" charset="0"/>
              <a:cs typeface="ヒラギノ角ゴ ProN W3" charset="0"/>
              <a:sym typeface="Gill Sans" charset="0"/>
            </a:endParaRPr>
          </a:p>
        </p:txBody>
      </p:sp>
      <p:grpSp>
        <p:nvGrpSpPr>
          <p:cNvPr id="8" name="Group 7"/>
          <p:cNvGrpSpPr/>
          <p:nvPr/>
        </p:nvGrpSpPr>
        <p:grpSpPr>
          <a:xfrm>
            <a:off x="255692" y="4572990"/>
            <a:ext cx="2048374" cy="326559"/>
            <a:chOff x="802640" y="6261095"/>
            <a:chExt cx="977052" cy="541833"/>
          </a:xfrm>
        </p:grpSpPr>
        <p:sp>
          <p:nvSpPr>
            <p:cNvPr id="9" name="Rectangle 8"/>
            <p:cNvSpPr/>
            <p:nvPr/>
          </p:nvSpPr>
          <p:spPr>
            <a:xfrm>
              <a:off x="802640" y="6336015"/>
              <a:ext cx="130848" cy="455157"/>
            </a:xfrm>
            <a:prstGeom prst="rect">
              <a:avLst/>
            </a:prstGeom>
            <a:solidFill>
              <a:schemeClr val="accent2">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3150" b="0" i="0" u="none" strike="noStrike" kern="1200" cap="none" spc="0" normalizeH="0" baseline="0" noProof="0">
                <a:ln>
                  <a:noFill/>
                </a:ln>
                <a:solidFill>
                  <a:srgbClr val="FFFFFF"/>
                </a:solidFill>
                <a:effectLst/>
                <a:uLnTx/>
                <a:uFillTx/>
                <a:latin typeface="Calibri"/>
                <a:sym typeface="Gill Sans" charset="0"/>
              </a:endParaRPr>
            </a:p>
          </p:txBody>
        </p:sp>
        <p:sp>
          <p:nvSpPr>
            <p:cNvPr id="10" name="TextBox 9"/>
            <p:cNvSpPr txBox="1"/>
            <p:nvPr/>
          </p:nvSpPr>
          <p:spPr>
            <a:xfrm>
              <a:off x="1011415" y="6261095"/>
              <a:ext cx="768277" cy="541833"/>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500" b="1" i="0" u="none" strike="noStrike" kern="1200" cap="none" spc="0" normalizeH="0" baseline="0" noProof="0" dirty="0" smtClean="0">
                  <a:ln>
                    <a:noFill/>
                  </a:ln>
                  <a:solidFill>
                    <a:srgbClr val="FFFFFF"/>
                  </a:solidFill>
                  <a:effectLst/>
                  <a:uLnTx/>
                  <a:uFillTx/>
                  <a:latin typeface="Gill Sans" charset="0"/>
                  <a:sym typeface="Gill Sans" charset="0"/>
                </a:rPr>
                <a:t>&lt; 25% of </a:t>
              </a:r>
              <a:r>
                <a:rPr kumimoji="0" lang="en-US" sz="1500" b="1" i="0" u="none" strike="noStrike" kern="1200" cap="none" spc="0" normalizeH="0" baseline="0" noProof="0" dirty="0" err="1" smtClean="0">
                  <a:ln>
                    <a:noFill/>
                  </a:ln>
                  <a:solidFill>
                    <a:srgbClr val="FFFFFF"/>
                  </a:solidFill>
                  <a:effectLst/>
                  <a:uLnTx/>
                  <a:uFillTx/>
                  <a:latin typeface="Gill Sans" charset="0"/>
                  <a:sym typeface="Gill Sans" charset="0"/>
                </a:rPr>
                <a:t>LIAS</a:t>
              </a:r>
              <a:endParaRPr kumimoji="0" lang="en-US" sz="1500" b="1" i="0" u="none" strike="noStrike" kern="1200" cap="none" spc="0" normalizeH="0" baseline="0" noProof="0" dirty="0">
                <a:ln>
                  <a:noFill/>
                </a:ln>
                <a:solidFill>
                  <a:srgbClr val="FFFFFF"/>
                </a:solidFill>
                <a:effectLst/>
                <a:uLnTx/>
                <a:uFillTx/>
                <a:latin typeface="Gill Sans" charset="0"/>
                <a:sym typeface="Gill Sans" charset="0"/>
              </a:endParaRPr>
            </a:p>
          </p:txBody>
        </p:sp>
      </p:grpSp>
      <p:grpSp>
        <p:nvGrpSpPr>
          <p:cNvPr id="11" name="Group 10"/>
          <p:cNvGrpSpPr/>
          <p:nvPr/>
        </p:nvGrpSpPr>
        <p:grpSpPr>
          <a:xfrm>
            <a:off x="2952540" y="4569043"/>
            <a:ext cx="2414981" cy="330506"/>
            <a:chOff x="847208" y="6276436"/>
            <a:chExt cx="1194063" cy="440676"/>
          </a:xfrm>
        </p:grpSpPr>
        <p:sp>
          <p:nvSpPr>
            <p:cNvPr id="12" name="Rectangle 11"/>
            <p:cNvSpPr/>
            <p:nvPr/>
          </p:nvSpPr>
          <p:spPr>
            <a:xfrm>
              <a:off x="847208" y="6330342"/>
              <a:ext cx="135635" cy="365760"/>
            </a:xfrm>
            <a:prstGeom prst="rect">
              <a:avLst/>
            </a:prstGeom>
            <a:solidFill>
              <a:schemeClr val="accent2">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3150" b="0" i="0" u="none" strike="noStrike" kern="1200" cap="none" spc="0" normalizeH="0" baseline="0" noProof="0">
                <a:ln>
                  <a:noFill/>
                </a:ln>
                <a:solidFill>
                  <a:srgbClr val="FFFFFF"/>
                </a:solidFill>
                <a:effectLst/>
                <a:uLnTx/>
                <a:uFillTx/>
                <a:latin typeface="Calibri"/>
                <a:sym typeface="Gill Sans" charset="0"/>
              </a:endParaRPr>
            </a:p>
          </p:txBody>
        </p:sp>
        <p:sp>
          <p:nvSpPr>
            <p:cNvPr id="13" name="TextBox 12"/>
            <p:cNvSpPr txBox="1"/>
            <p:nvPr/>
          </p:nvSpPr>
          <p:spPr>
            <a:xfrm>
              <a:off x="1078412" y="6276436"/>
              <a:ext cx="962859" cy="440676"/>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500" b="1" i="0" u="none" strike="noStrike" kern="1200" cap="none" spc="0" normalizeH="0" baseline="0" noProof="0" dirty="0" smtClean="0">
                  <a:ln>
                    <a:noFill/>
                  </a:ln>
                  <a:solidFill>
                    <a:srgbClr val="FFFFFF"/>
                  </a:solidFill>
                  <a:effectLst/>
                  <a:uLnTx/>
                  <a:uFillTx/>
                  <a:latin typeface="Gill Sans" charset="0"/>
                  <a:sym typeface="Gill Sans" charset="0"/>
                </a:rPr>
                <a:t>25% - 50% of </a:t>
              </a:r>
              <a:r>
                <a:rPr kumimoji="0" lang="en-US" sz="1500" b="1" i="0" u="none" strike="noStrike" kern="1200" cap="none" spc="0" normalizeH="0" baseline="0" noProof="0" dirty="0" err="1" smtClean="0">
                  <a:ln>
                    <a:noFill/>
                  </a:ln>
                  <a:solidFill>
                    <a:srgbClr val="FFFFFF"/>
                  </a:solidFill>
                  <a:effectLst/>
                  <a:uLnTx/>
                  <a:uFillTx/>
                  <a:latin typeface="Gill Sans" charset="0"/>
                  <a:sym typeface="Gill Sans" charset="0"/>
                </a:rPr>
                <a:t>LIAs</a:t>
              </a:r>
              <a:endParaRPr kumimoji="0" lang="en-US" sz="1500" b="1" i="0" u="none" strike="noStrike" kern="1200" cap="none" spc="0" normalizeH="0" baseline="0" noProof="0" dirty="0">
                <a:ln>
                  <a:noFill/>
                </a:ln>
                <a:solidFill>
                  <a:srgbClr val="FFFFFF"/>
                </a:solidFill>
                <a:effectLst/>
                <a:uLnTx/>
                <a:uFillTx/>
                <a:latin typeface="Gill Sans" charset="0"/>
                <a:sym typeface="Gill Sans" charset="0"/>
              </a:endParaRPr>
            </a:p>
          </p:txBody>
        </p:sp>
      </p:grpSp>
      <p:grpSp>
        <p:nvGrpSpPr>
          <p:cNvPr id="14" name="Group 13"/>
          <p:cNvGrpSpPr/>
          <p:nvPr/>
        </p:nvGrpSpPr>
        <p:grpSpPr>
          <a:xfrm>
            <a:off x="6089855" y="4557543"/>
            <a:ext cx="2020417" cy="330506"/>
            <a:chOff x="802640" y="6261100"/>
            <a:chExt cx="2265157" cy="440675"/>
          </a:xfrm>
        </p:grpSpPr>
        <p:sp>
          <p:nvSpPr>
            <p:cNvPr id="15" name="Rectangle 14"/>
            <p:cNvSpPr/>
            <p:nvPr/>
          </p:nvSpPr>
          <p:spPr>
            <a:xfrm>
              <a:off x="802640" y="6336015"/>
              <a:ext cx="307549" cy="365760"/>
            </a:xfrm>
            <a:prstGeom prst="rect">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3150" b="0" i="0" u="none" strike="noStrike" kern="1200" cap="none" spc="0" normalizeH="0" baseline="0" noProof="0">
                <a:ln>
                  <a:noFill/>
                </a:ln>
                <a:solidFill>
                  <a:srgbClr val="FFFFFF"/>
                </a:solidFill>
                <a:effectLst/>
                <a:uLnTx/>
                <a:uFillTx/>
                <a:latin typeface="Calibri"/>
                <a:sym typeface="Gill Sans" charset="0"/>
              </a:endParaRPr>
            </a:p>
          </p:txBody>
        </p:sp>
        <p:sp>
          <p:nvSpPr>
            <p:cNvPr id="16" name="TextBox 15"/>
            <p:cNvSpPr txBox="1"/>
            <p:nvPr/>
          </p:nvSpPr>
          <p:spPr>
            <a:xfrm>
              <a:off x="1282699" y="6261100"/>
              <a:ext cx="1785098" cy="43088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500" b="1" i="0" u="none" strike="noStrike" kern="1200" cap="none" spc="0" normalizeH="0" baseline="0" noProof="0" dirty="0" smtClean="0">
                  <a:ln>
                    <a:noFill/>
                  </a:ln>
                  <a:solidFill>
                    <a:srgbClr val="FFFFFF"/>
                  </a:solidFill>
                  <a:effectLst/>
                  <a:uLnTx/>
                  <a:uFillTx/>
                  <a:latin typeface="Gill Sans" charset="0"/>
                  <a:sym typeface="Gill Sans" charset="0"/>
                </a:rPr>
                <a:t>&gt; 50% of  </a:t>
              </a:r>
              <a:r>
                <a:rPr kumimoji="0" lang="en-US" sz="1500" b="1" i="0" u="none" strike="noStrike" kern="1200" cap="none" spc="0" normalizeH="0" baseline="0" noProof="0" dirty="0" err="1">
                  <a:ln>
                    <a:noFill/>
                  </a:ln>
                  <a:solidFill>
                    <a:srgbClr val="FFFFFF"/>
                  </a:solidFill>
                  <a:effectLst/>
                  <a:uLnTx/>
                  <a:uFillTx/>
                  <a:latin typeface="Gill Sans" charset="0"/>
                  <a:sym typeface="Gill Sans" charset="0"/>
                </a:rPr>
                <a:t>LIAs</a:t>
              </a:r>
              <a:endParaRPr kumimoji="0" lang="en-US" sz="1500" b="1" i="0" u="none" strike="noStrike" kern="1200" cap="none" spc="0" normalizeH="0" baseline="0" noProof="0" dirty="0">
                <a:ln>
                  <a:noFill/>
                </a:ln>
                <a:solidFill>
                  <a:srgbClr val="FFFFFF"/>
                </a:solidFill>
                <a:effectLst/>
                <a:uLnTx/>
                <a:uFillTx/>
                <a:latin typeface="Gill Sans" charset="0"/>
                <a:sym typeface="Gill Sans" charset="0"/>
              </a:endParaRPr>
            </a:p>
          </p:txBody>
        </p:sp>
      </p:grpSp>
    </p:spTree>
    <p:extLst>
      <p:ext uri="{BB962C8B-B14F-4D97-AF65-F5344CB8AC3E}">
        <p14:creationId xmlns:p14="http://schemas.microsoft.com/office/powerpoint/2010/main" val="101978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nvPr>
        </p:nvGraphicFramePr>
        <p:xfrm>
          <a:off x="3820755" y="1494277"/>
          <a:ext cx="5299587" cy="33353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bwMode="auto">
          <a:xfrm>
            <a:off x="638240" y="248623"/>
            <a:ext cx="7859813" cy="630942"/>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 xmlns:ma14="http://schemas.microsoft.com/office/mac/drawingml/2011/main" val="1"/>
            </a:ext>
          </a:extLst>
        </p:spPr>
        <p:txBody>
          <a:bodyPr vert="horz" wrap="square" lIns="38100" tIns="38100" rIns="38100" bIns="38100" numCol="1" rtlCol="0"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600" b="0" i="0" u="none" strike="noStrike" kern="1200" cap="none" spc="0" normalizeH="0" baseline="0" noProof="0" dirty="0" smtClean="0">
                <a:ln>
                  <a:noFill/>
                </a:ln>
                <a:solidFill>
                  <a:srgbClr val="FFFFFF"/>
                </a:solidFill>
                <a:effectLst/>
                <a:uLnTx/>
                <a:uFillTx/>
                <a:latin typeface="Calibri"/>
                <a:sym typeface="Gill Sans" charset="0"/>
              </a:rPr>
              <a:t>Top Items Needing Improvement at Parks</a:t>
            </a:r>
          </a:p>
        </p:txBody>
      </p:sp>
      <p:sp>
        <p:nvSpPr>
          <p:cNvPr id="6" name="Rectangle 5"/>
          <p:cNvSpPr/>
          <p:nvPr/>
        </p:nvSpPr>
        <p:spPr bwMode="auto">
          <a:xfrm>
            <a:off x="224960" y="3547035"/>
            <a:ext cx="2026614" cy="524425"/>
          </a:xfrm>
          <a:prstGeom prst="rect">
            <a:avLst/>
          </a:prstGeom>
          <a:solidFill>
            <a:schemeClr val="accent1"/>
          </a:solidFill>
          <a:ln w="25400" cap="flat" cmpd="sng" algn="ctr">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800" b="0" i="0" u="none" strike="noStrike" kern="1200" cap="none" spc="0" normalizeH="0" baseline="0" noProof="0" dirty="0" smtClean="0">
                <a:ln>
                  <a:noFill/>
                </a:ln>
                <a:solidFill>
                  <a:srgbClr val="000000"/>
                </a:solidFill>
                <a:effectLst/>
                <a:uLnTx/>
                <a:uFillTx/>
                <a:latin typeface="Calibri"/>
                <a:ea typeface="ヒラギノ角ゴ ProN W3" charset="0"/>
                <a:cs typeface="ヒラギノ角ゴ ProN W3" charset="0"/>
                <a:sym typeface="Gill Sans" charset="0"/>
              </a:rPr>
              <a:t>Landscaping</a:t>
            </a:r>
            <a:endParaRPr kumimoji="0" lang="en-US" sz="2800" b="0" i="0" u="none" strike="noStrike" kern="1200" cap="none" spc="0" normalizeH="0" baseline="0" noProof="0" dirty="0">
              <a:ln>
                <a:noFill/>
              </a:ln>
              <a:solidFill>
                <a:srgbClr val="000000"/>
              </a:solidFill>
              <a:effectLst/>
              <a:uLnTx/>
              <a:uFillTx/>
              <a:latin typeface="Calibri"/>
              <a:ea typeface="ヒラギノ角ゴ ProN W3" charset="0"/>
              <a:cs typeface="ヒラギノ角ゴ ProN W3" charset="0"/>
              <a:sym typeface="Gill Sans" charset="0"/>
            </a:endParaRPr>
          </a:p>
        </p:txBody>
      </p:sp>
      <p:sp>
        <p:nvSpPr>
          <p:cNvPr id="7" name="Rectangle 6"/>
          <p:cNvSpPr/>
          <p:nvPr/>
        </p:nvSpPr>
        <p:spPr bwMode="auto">
          <a:xfrm>
            <a:off x="478745" y="1999670"/>
            <a:ext cx="1785002" cy="533863"/>
          </a:xfrm>
          <a:prstGeom prst="rect">
            <a:avLst/>
          </a:prstGeom>
          <a:solidFill>
            <a:schemeClr val="accent1"/>
          </a:solidFill>
          <a:ln w="25400" cap="flat" cmpd="sng" algn="ctr">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800" b="0" i="0" u="none" strike="noStrike" kern="1200" cap="none" spc="0" normalizeH="0" baseline="0" noProof="0" dirty="0">
                <a:ln>
                  <a:noFill/>
                </a:ln>
                <a:solidFill>
                  <a:srgbClr val="000000"/>
                </a:solidFill>
                <a:effectLst/>
                <a:uLnTx/>
                <a:uFillTx/>
                <a:latin typeface="Calibri"/>
                <a:sym typeface="Gill Sans" charset="0"/>
              </a:rPr>
              <a:t>B</a:t>
            </a:r>
            <a:r>
              <a:rPr kumimoji="0" lang="en-US" sz="2800" b="0" i="0" u="none" strike="noStrike" kern="1200" cap="none" spc="0" normalizeH="0" baseline="0" noProof="0" dirty="0" smtClean="0">
                <a:ln>
                  <a:noFill/>
                </a:ln>
                <a:solidFill>
                  <a:srgbClr val="000000"/>
                </a:solidFill>
                <a:effectLst/>
                <a:uLnTx/>
                <a:uFillTx/>
                <a:latin typeface="Calibri"/>
                <a:ea typeface="ヒラギノ角ゴ ProN W3" charset="0"/>
                <a:cs typeface="ヒラギノ角ゴ ProN W3" charset="0"/>
                <a:sym typeface="Gill Sans" charset="0"/>
              </a:rPr>
              <a:t>ike racks </a:t>
            </a:r>
            <a:endParaRPr kumimoji="0" lang="en-US" sz="2800" b="0" i="0" u="none" strike="noStrike" kern="1200" cap="none" spc="0" normalizeH="0" baseline="0" noProof="0" dirty="0">
              <a:ln>
                <a:noFill/>
              </a:ln>
              <a:solidFill>
                <a:srgbClr val="000000"/>
              </a:solidFill>
              <a:effectLst/>
              <a:uLnTx/>
              <a:uFillTx/>
              <a:latin typeface="Calibri"/>
              <a:ea typeface="ヒラギノ角ゴ ProN W3" charset="0"/>
              <a:cs typeface="ヒラギノ角ゴ ProN W3" charset="0"/>
              <a:sym typeface="Gill Sans" charset="0"/>
            </a:endParaRPr>
          </a:p>
        </p:txBody>
      </p:sp>
      <p:sp>
        <p:nvSpPr>
          <p:cNvPr id="9" name="TextBox 8"/>
          <p:cNvSpPr txBox="1"/>
          <p:nvPr/>
        </p:nvSpPr>
        <p:spPr bwMode="auto">
          <a:xfrm>
            <a:off x="2816217" y="2135012"/>
            <a:ext cx="1345442" cy="1738938"/>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 xmlns:ma14="http://schemas.microsoft.com/office/mac/drawingml/2011/main" val="1"/>
            </a:ext>
          </a:extLst>
        </p:spPr>
        <p:txBody>
          <a:bodyPr vert="horz" wrap="square" lIns="38100" tIns="38100" rIns="38100" bIns="38100" numCol="1" rtlCol="0"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600" b="0" i="0" u="none" strike="noStrike" kern="1200" cap="none" spc="0" normalizeH="0" baseline="0" noProof="0" dirty="0" smtClean="0">
                <a:ln>
                  <a:noFill/>
                </a:ln>
                <a:solidFill>
                  <a:srgbClr val="FFFFFF"/>
                </a:solidFill>
                <a:effectLst/>
                <a:uLnTx/>
                <a:uFillTx/>
                <a:latin typeface="Calibri"/>
                <a:sym typeface="Gill Sans" charset="0"/>
              </a:rPr>
              <a:t>Parks &amp; Rec Dept.</a:t>
            </a:r>
          </a:p>
        </p:txBody>
      </p:sp>
      <p:sp>
        <p:nvSpPr>
          <p:cNvPr id="10" name="TextBox 9"/>
          <p:cNvSpPr txBox="1"/>
          <p:nvPr/>
        </p:nvSpPr>
        <p:spPr bwMode="auto">
          <a:xfrm>
            <a:off x="4057140" y="1605987"/>
            <a:ext cx="643047" cy="263149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 xmlns:ma14="http://schemas.microsoft.com/office/mac/drawingml/2011/main" val="1"/>
            </a:ext>
          </a:extLst>
        </p:spPr>
        <p:txBody>
          <a:bodyPr vert="horz" wrap="square" lIns="38100" tIns="38100" rIns="38100" bIns="38100" numCol="1" rtlCol="0"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600" b="0" i="0" u="none" strike="noStrike" kern="1200" cap="none" spc="0" normalizeH="0" baseline="0" noProof="0" dirty="0" smtClean="0">
                <a:ln>
                  <a:noFill/>
                </a:ln>
                <a:solidFill>
                  <a:srgbClr val="FFFFFF"/>
                </a:solidFill>
                <a:effectLst/>
                <a:uLnTx/>
                <a:uFillTx/>
                <a:latin typeface="Calibri"/>
                <a:sym typeface="Gill Sans" charset="0"/>
              </a:rPr>
              <a:t>{</a:t>
            </a:r>
          </a:p>
        </p:txBody>
      </p:sp>
      <p:sp>
        <p:nvSpPr>
          <p:cNvPr id="11" name="TextBox 10"/>
          <p:cNvSpPr txBox="1"/>
          <p:nvPr/>
        </p:nvSpPr>
        <p:spPr bwMode="auto">
          <a:xfrm>
            <a:off x="2277689" y="1569407"/>
            <a:ext cx="643047" cy="263149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 xmlns:ma14="http://schemas.microsoft.com/office/mac/drawingml/2011/main" val="1"/>
            </a:ext>
          </a:extLst>
        </p:spPr>
        <p:txBody>
          <a:bodyPr vert="horz" wrap="square" lIns="38100" tIns="38100" rIns="38100" bIns="38100" numCol="1" rtlCol="0"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600" b="0" i="0" u="none" strike="noStrike" kern="1200" cap="none" spc="0" normalizeH="0" baseline="0" noProof="0" dirty="0">
                <a:ln>
                  <a:noFill/>
                </a:ln>
                <a:solidFill>
                  <a:srgbClr val="FFFFFF"/>
                </a:solidFill>
                <a:effectLst/>
                <a:uLnTx/>
                <a:uFillTx/>
                <a:latin typeface="Calibri"/>
                <a:sym typeface="Gill Sans" charset="0"/>
              </a:rPr>
              <a:t>}</a:t>
            </a:r>
            <a:endParaRPr kumimoji="0" lang="en-US" sz="16600" b="0" i="0" u="none" strike="noStrike" kern="1200" cap="none" spc="0" normalizeH="0" baseline="0" noProof="0" dirty="0" smtClean="0">
              <a:ln>
                <a:noFill/>
              </a:ln>
              <a:solidFill>
                <a:srgbClr val="FFFFFF"/>
              </a:solidFill>
              <a:effectLst/>
              <a:uLnTx/>
              <a:uFillTx/>
              <a:latin typeface="Calibri"/>
              <a:sym typeface="Gill Sans" charset="0"/>
            </a:endParaRPr>
          </a:p>
        </p:txBody>
      </p:sp>
      <p:sp>
        <p:nvSpPr>
          <p:cNvPr id="12" name="Right Arrow 11"/>
          <p:cNvSpPr/>
          <p:nvPr/>
        </p:nvSpPr>
        <p:spPr bwMode="auto">
          <a:xfrm>
            <a:off x="1998254" y="3612307"/>
            <a:ext cx="2981368" cy="1446226"/>
          </a:xfrm>
          <a:prstGeom prst="rightArrow">
            <a:avLst/>
          </a:prstGeom>
          <a:solidFill>
            <a:srgbClr val="92D05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dirty="0" smtClean="0">
                <a:ln>
                  <a:noFill/>
                </a:ln>
                <a:solidFill>
                  <a:srgbClr val="000000"/>
                </a:solidFill>
                <a:effectLst/>
                <a:uLnTx/>
                <a:uFillTx/>
                <a:latin typeface="Calibri"/>
                <a:ea typeface="ヒラギノ角ゴ ProN W3" charset="0"/>
                <a:cs typeface="ヒラギノ角ゴ ProN W3" charset="0"/>
                <a:sym typeface="Gill Sans" charset="0"/>
              </a:rPr>
              <a:t>Community policing Neighborhood watch</a:t>
            </a:r>
            <a:endParaRPr kumimoji="0" lang="en-US" sz="2000" b="0" i="0" u="none" strike="noStrike" kern="1200" cap="none" spc="0" normalizeH="0" baseline="0" noProof="0" dirty="0">
              <a:ln>
                <a:noFill/>
              </a:ln>
              <a:solidFill>
                <a:srgbClr val="000000"/>
              </a:solidFill>
              <a:effectLst/>
              <a:uLnTx/>
              <a:uFillTx/>
              <a:latin typeface="Calibri"/>
              <a:ea typeface="ヒラギノ角ゴ ProN W3" charset="0"/>
              <a:cs typeface="ヒラギノ角ゴ ProN W3" charset="0"/>
              <a:sym typeface="Gill Sans" charset="0"/>
            </a:endParaRPr>
          </a:p>
        </p:txBody>
      </p:sp>
      <p:sp>
        <p:nvSpPr>
          <p:cNvPr id="13" name="Right Arrow 12"/>
          <p:cNvSpPr/>
          <p:nvPr/>
        </p:nvSpPr>
        <p:spPr bwMode="auto">
          <a:xfrm rot="1227038">
            <a:off x="3101429" y="740656"/>
            <a:ext cx="1959597" cy="1559287"/>
          </a:xfrm>
          <a:prstGeom prst="rightArrow">
            <a:avLst/>
          </a:prstGeom>
          <a:solidFill>
            <a:srgbClr val="92D05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dirty="0" smtClean="0">
                <a:ln>
                  <a:noFill/>
                </a:ln>
                <a:solidFill>
                  <a:srgbClr val="000000"/>
                </a:solidFill>
                <a:effectLst/>
                <a:uLnTx/>
                <a:uFillTx/>
                <a:latin typeface="Calibri"/>
                <a:ea typeface="ヒラギノ角ゴ ProN W3" charset="0"/>
                <a:cs typeface="ヒラギノ角ゴ ProN W3" charset="0"/>
                <a:sym typeface="Gill Sans" charset="0"/>
              </a:rPr>
              <a:t>Community cleanups</a:t>
            </a:r>
            <a:endParaRPr kumimoji="0" lang="en-US" sz="2000" b="0" i="0" u="none" strike="noStrike" kern="1200" cap="none" spc="0" normalizeH="0" baseline="0" noProof="0" dirty="0">
              <a:ln>
                <a:noFill/>
              </a:ln>
              <a:solidFill>
                <a:srgbClr val="000000"/>
              </a:solidFill>
              <a:effectLst/>
              <a:uLnTx/>
              <a:uFillTx/>
              <a:latin typeface="Calibri"/>
              <a:ea typeface="ヒラギノ角ゴ ProN W3" charset="0"/>
              <a:cs typeface="ヒラギノ角ゴ ProN W3" charset="0"/>
              <a:sym typeface="Gill Sans" charset="0"/>
            </a:endParaRPr>
          </a:p>
        </p:txBody>
      </p:sp>
      <p:sp>
        <p:nvSpPr>
          <p:cNvPr id="14" name="Left Arrow 13"/>
          <p:cNvSpPr/>
          <p:nvPr/>
        </p:nvSpPr>
        <p:spPr bwMode="auto">
          <a:xfrm rot="20088075">
            <a:off x="7570839" y="2008970"/>
            <a:ext cx="1474839" cy="1364274"/>
          </a:xfrm>
          <a:prstGeom prst="leftArrow">
            <a:avLst/>
          </a:prstGeom>
          <a:solidFill>
            <a:srgbClr val="92D05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dirty="0" smtClean="0">
                <a:ln>
                  <a:noFill/>
                </a:ln>
                <a:solidFill>
                  <a:srgbClr val="000000"/>
                </a:solidFill>
                <a:effectLst/>
                <a:uLnTx/>
                <a:uFillTx/>
                <a:latin typeface="Calibri"/>
                <a:ea typeface="ヒラギノ角ゴ ProN W3" charset="0"/>
                <a:cs typeface="ヒラギノ角ゴ ProN W3" charset="0"/>
                <a:sym typeface="Gill Sans" charset="0"/>
              </a:rPr>
              <a:t>Traffic calming</a:t>
            </a:r>
            <a:endParaRPr kumimoji="0" lang="en-US" sz="2000" b="0" i="0" u="none" strike="noStrike" kern="1200" cap="none" spc="0" normalizeH="0" baseline="0" noProof="0" dirty="0">
              <a:ln>
                <a:noFill/>
              </a:ln>
              <a:solidFill>
                <a:srgbClr val="000000"/>
              </a:solidFill>
              <a:effectLst/>
              <a:uLnTx/>
              <a:uFillTx/>
              <a:latin typeface="Calibri"/>
              <a:ea typeface="ヒラギノ角ゴ ProN W3" charset="0"/>
              <a:cs typeface="ヒラギノ角ゴ ProN W3" charset="0"/>
              <a:sym typeface="Gill Sans" charset="0"/>
            </a:endParaRPr>
          </a:p>
        </p:txBody>
      </p:sp>
      <p:sp>
        <p:nvSpPr>
          <p:cNvPr id="16" name="Right Arrow 15"/>
          <p:cNvSpPr/>
          <p:nvPr/>
        </p:nvSpPr>
        <p:spPr bwMode="auto">
          <a:xfrm rot="2827485">
            <a:off x="224960" y="757085"/>
            <a:ext cx="1907142" cy="1377928"/>
          </a:xfrm>
          <a:prstGeom prst="rightArrow">
            <a:avLst/>
          </a:prstGeom>
          <a:solidFill>
            <a:srgbClr val="92D05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dirty="0" smtClean="0">
                <a:ln>
                  <a:noFill/>
                </a:ln>
                <a:solidFill>
                  <a:srgbClr val="000000"/>
                </a:solidFill>
                <a:effectLst/>
                <a:uLnTx/>
                <a:uFillTx/>
                <a:latin typeface="Calibri"/>
                <a:ea typeface="ヒラギノ角ゴ ProN W3" charset="0"/>
                <a:cs typeface="ヒラギノ角ゴ ProN W3" charset="0"/>
                <a:sym typeface="Gill Sans" charset="0"/>
              </a:rPr>
              <a:t>Community partnerships</a:t>
            </a:r>
            <a:endParaRPr kumimoji="0" lang="en-US" sz="2000" b="0" i="0" u="none" strike="noStrike" kern="1200" cap="none" spc="0" normalizeH="0" baseline="0" noProof="0" dirty="0">
              <a:ln>
                <a:noFill/>
              </a:ln>
              <a:solidFill>
                <a:srgbClr val="000000"/>
              </a:solidFill>
              <a:effectLst/>
              <a:uLnTx/>
              <a:uFillTx/>
              <a:latin typeface="Calibri"/>
              <a:ea typeface="ヒラギノ角ゴ ProN W3" charset="0"/>
              <a:cs typeface="ヒラギノ角ゴ ProN W3" charset="0"/>
              <a:sym typeface="Gill Sans" charset="0"/>
            </a:endParaRPr>
          </a:p>
        </p:txBody>
      </p:sp>
    </p:spTree>
    <p:extLst>
      <p:ext uri="{BB962C8B-B14F-4D97-AF65-F5344CB8AC3E}">
        <p14:creationId xmlns:p14="http://schemas.microsoft.com/office/powerpoint/2010/main" val="152916090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3"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1+#ppt_w/2"/>
                                          </p:val>
                                        </p:tav>
                                        <p:tav tm="100000">
                                          <p:val>
                                            <p:strVal val="#ppt_x"/>
                                          </p:val>
                                        </p:tav>
                                      </p:tavLst>
                                    </p:anim>
                                    <p:anim calcmode="lin" valueType="num">
                                      <p:cBhvr additive="base">
                                        <p:cTn id="22"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9"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0-#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1"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fill="hold"/>
                                        <p:tgtEl>
                                          <p:spTgt spid="16"/>
                                        </p:tgtEl>
                                        <p:attrNameLst>
                                          <p:attrName>ppt_x</p:attrName>
                                        </p:attrNameLst>
                                      </p:cBhvr>
                                      <p:tavLst>
                                        <p:tav tm="0">
                                          <p:val>
                                            <p:strVal val="#ppt_x"/>
                                          </p:val>
                                        </p:tav>
                                        <p:tav tm="100000">
                                          <p:val>
                                            <p:strVal val="#ppt_x"/>
                                          </p:val>
                                        </p:tav>
                                      </p:tavLst>
                                    </p:anim>
                                    <p:anim calcmode="lin" valueType="num">
                                      <p:cBhvr additive="base">
                                        <p:cTn id="34"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animBg="1"/>
      <p:bldP spid="13" grpId="0" animBg="1"/>
      <p:bldP spid="14" grpId="0" animBg="1"/>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t="1683"/>
          <a:stretch/>
        </p:blipFill>
        <p:spPr>
          <a:xfrm>
            <a:off x="2420732" y="621437"/>
            <a:ext cx="4294830" cy="3767802"/>
          </a:xfrm>
          <a:prstGeom prst="rect">
            <a:avLst/>
          </a:prstGeom>
        </p:spPr>
      </p:pic>
    </p:spTree>
    <p:extLst>
      <p:ext uri="{BB962C8B-B14F-4D97-AF65-F5344CB8AC3E}">
        <p14:creationId xmlns:p14="http://schemas.microsoft.com/office/powerpoint/2010/main" val="3422419998"/>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SCHOOL HEALTH</a:t>
            </a:r>
          </a:p>
        </p:txBody>
      </p:sp>
      <p:sp>
        <p:nvSpPr>
          <p:cNvPr id="5" name="Subtitle 4">
            <a:extLst>
              <a:ext uri="{FF2B5EF4-FFF2-40B4-BE49-F238E27FC236}">
                <a16:creationId xmlns:a16="http://schemas.microsoft.com/office/drawing/2014/main" id="{274FF744-F557-459C-87DC-3A9B41D92DB7}"/>
              </a:ext>
            </a:extLst>
          </p:cNvPr>
          <p:cNvSpPr>
            <a:spLocks noGrp="1"/>
          </p:cNvSpPr>
          <p:nvPr>
            <p:ph type="subTitle" idx="1"/>
          </p:nvPr>
        </p:nvSpPr>
        <p:spPr/>
        <p:txBody>
          <a:bodyPr/>
          <a:lstStyle/>
          <a:p>
            <a:r>
              <a:rPr lang="en-US" sz="2400" dirty="0">
                <a:solidFill>
                  <a:srgbClr val="0099CC"/>
                </a:solidFill>
              </a:rPr>
              <a:t>What was </a:t>
            </a:r>
            <a:r>
              <a:rPr lang="en-US" sz="2400" b="1" i="1" dirty="0">
                <a:solidFill>
                  <a:srgbClr val="0099CC"/>
                </a:solidFill>
              </a:rPr>
              <a:t>written</a:t>
            </a:r>
            <a:r>
              <a:rPr lang="en-US" sz="2400" dirty="0">
                <a:solidFill>
                  <a:srgbClr val="0099CC"/>
                </a:solidFill>
              </a:rPr>
              <a:t> – FY16</a:t>
            </a:r>
          </a:p>
          <a:p>
            <a:r>
              <a:rPr lang="en-US" sz="2400" dirty="0">
                <a:solidFill>
                  <a:srgbClr val="0099CC"/>
                </a:solidFill>
              </a:rPr>
              <a:t>What was </a:t>
            </a:r>
            <a:r>
              <a:rPr lang="en-US" sz="2400" b="1" i="1" dirty="0">
                <a:solidFill>
                  <a:srgbClr val="0099CC"/>
                </a:solidFill>
              </a:rPr>
              <a:t>done</a:t>
            </a:r>
            <a:r>
              <a:rPr lang="en-US" sz="2400" dirty="0">
                <a:solidFill>
                  <a:srgbClr val="0099CC"/>
                </a:solidFill>
              </a:rPr>
              <a:t> – FY17</a:t>
            </a:r>
          </a:p>
        </p:txBody>
      </p:sp>
      <p:pic>
        <p:nvPicPr>
          <p:cNvPr id="3" name="Picture 2"/>
          <p:cNvPicPr>
            <a:picLocks noChangeAspect="1"/>
          </p:cNvPicPr>
          <p:nvPr/>
        </p:nvPicPr>
        <p:blipFill>
          <a:blip r:embed="rId3"/>
          <a:stretch>
            <a:fillRect/>
          </a:stretch>
        </p:blipFill>
        <p:spPr>
          <a:xfrm>
            <a:off x="4102567" y="4302179"/>
            <a:ext cx="938865" cy="841321"/>
          </a:xfrm>
          <a:prstGeom prst="rect">
            <a:avLst/>
          </a:prstGeom>
        </p:spPr>
      </p:pic>
    </p:spTree>
    <p:extLst>
      <p:ext uri="{BB962C8B-B14F-4D97-AF65-F5344CB8AC3E}">
        <p14:creationId xmlns:p14="http://schemas.microsoft.com/office/powerpoint/2010/main" val="414510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67780" y="0"/>
            <a:ext cx="8825218" cy="1103313"/>
          </a:xfrm>
        </p:spPr>
        <p:txBody>
          <a:bodyPr/>
          <a:lstStyle/>
          <a:p>
            <a:r>
              <a:rPr lang="en-US" sz="2800" dirty="0">
                <a:solidFill>
                  <a:schemeClr val="bg1"/>
                </a:solidFill>
              </a:rPr>
              <a:t>Mean Total and Section NHSAC Scores, FFY17 (N=93)</a:t>
            </a:r>
          </a:p>
        </p:txBody>
      </p:sp>
      <p:graphicFrame>
        <p:nvGraphicFramePr>
          <p:cNvPr id="9" name="Chart 8">
            <a:extLst>
              <a:ext uri="{FF2B5EF4-FFF2-40B4-BE49-F238E27FC236}">
                <a16:creationId xmlns:a16="http://schemas.microsoft.com/office/drawing/2014/main" id="{4730AA9B-22A0-42A7-BB47-91774228A893}"/>
              </a:ext>
            </a:extLst>
          </p:cNvPr>
          <p:cNvGraphicFramePr/>
          <p:nvPr>
            <p:extLst/>
          </p:nvPr>
        </p:nvGraphicFramePr>
        <p:xfrm>
          <a:off x="-298556" y="973123"/>
          <a:ext cx="9442556" cy="417037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76721563"/>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0" y="4881563"/>
            <a:ext cx="506413" cy="261937"/>
          </a:xfrm>
        </p:spPr>
        <p:txBody>
          <a:bodyPr/>
          <a:lstStyle/>
          <a:p>
            <a:fld id="{23131D21-4A4F-034C-896A-AD009F94F6BB}" type="slidenum">
              <a:rPr lang="en-US" smtClean="0"/>
              <a:t>2</a:t>
            </a:fld>
            <a:endParaRPr lang="en-US"/>
          </a:p>
        </p:txBody>
      </p:sp>
      <p:pic>
        <p:nvPicPr>
          <p:cNvPr id="3" name="Picture 2"/>
          <p:cNvPicPr>
            <a:picLocks noChangeAspect="1"/>
          </p:cNvPicPr>
          <p:nvPr/>
        </p:nvPicPr>
        <p:blipFill>
          <a:blip r:embed="rId3"/>
          <a:stretch>
            <a:fillRect/>
          </a:stretch>
        </p:blipFill>
        <p:spPr>
          <a:xfrm>
            <a:off x="2654423" y="484314"/>
            <a:ext cx="3819009" cy="3768089"/>
          </a:xfrm>
          <a:prstGeom prst="rect">
            <a:avLst/>
          </a:prstGeom>
        </p:spPr>
      </p:pic>
    </p:spTree>
    <p:extLst>
      <p:ext uri="{BB962C8B-B14F-4D97-AF65-F5344CB8AC3E}">
        <p14:creationId xmlns:p14="http://schemas.microsoft.com/office/powerpoint/2010/main" val="632293684"/>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0" y="0"/>
            <a:ext cx="9144000" cy="1103313"/>
          </a:xfrm>
        </p:spPr>
        <p:txBody>
          <a:bodyPr/>
          <a:lstStyle/>
          <a:p>
            <a:r>
              <a:rPr lang="en-US" sz="2400" dirty="0">
                <a:solidFill>
                  <a:schemeClr val="bg1"/>
                </a:solidFill>
              </a:rPr>
              <a:t>Median Section and Total NHSAC Scores, by HSP Participation, FFY17</a:t>
            </a:r>
          </a:p>
        </p:txBody>
      </p:sp>
      <p:graphicFrame>
        <p:nvGraphicFramePr>
          <p:cNvPr id="7" name="Chart 6">
            <a:extLst>
              <a:ext uri="{FF2B5EF4-FFF2-40B4-BE49-F238E27FC236}">
                <a16:creationId xmlns:a16="http://schemas.microsoft.com/office/drawing/2014/main" id="{8446CD44-DEB0-45F4-A58D-FCF7C0A75801}"/>
              </a:ext>
            </a:extLst>
          </p:cNvPr>
          <p:cNvGraphicFramePr/>
          <p:nvPr>
            <p:extLst/>
          </p:nvPr>
        </p:nvGraphicFramePr>
        <p:xfrm>
          <a:off x="260400" y="1103313"/>
          <a:ext cx="8615493" cy="3686801"/>
        </p:xfrm>
        <a:graphic>
          <a:graphicData uri="http://schemas.openxmlformats.org/drawingml/2006/chart">
            <c:chart xmlns:c="http://schemas.openxmlformats.org/drawingml/2006/chart" xmlns:r="http://schemas.openxmlformats.org/officeDocument/2006/relationships" r:id="rId3"/>
          </a:graphicData>
        </a:graphic>
      </p:graphicFrame>
      <p:sp>
        <p:nvSpPr>
          <p:cNvPr id="2" name="Oval 1">
            <a:extLst>
              <a:ext uri="{FF2B5EF4-FFF2-40B4-BE49-F238E27FC236}">
                <a16:creationId xmlns:a16="http://schemas.microsoft.com/office/drawing/2014/main" id="{2B9EFA8F-2189-4D38-9431-CCC358510814}"/>
              </a:ext>
            </a:extLst>
          </p:cNvPr>
          <p:cNvSpPr/>
          <p:nvPr/>
        </p:nvSpPr>
        <p:spPr bwMode="auto">
          <a:xfrm>
            <a:off x="6316980" y="1188720"/>
            <a:ext cx="1165860" cy="3375660"/>
          </a:xfrm>
          <a:prstGeom prst="ellipse">
            <a:avLst/>
          </a:prstGeom>
          <a:noFill/>
          <a:ln w="57150" cap="flat" cmpd="sng" algn="ctr">
            <a:solidFill>
              <a:srgbClr val="FFC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4200" b="0" i="0" u="none" strike="noStrike" kern="1200" cap="none" spc="0" normalizeH="0" baseline="0" noProof="0">
              <a:ln>
                <a:noFill/>
              </a:ln>
              <a:solidFill>
                <a:srgbClr val="000000"/>
              </a:solidFill>
              <a:effectLst/>
              <a:uLnTx/>
              <a:uFillTx/>
              <a:latin typeface="Gill Sans" charset="0"/>
              <a:ea typeface="ヒラギノ角ゴ ProN W3" charset="0"/>
              <a:cs typeface="ヒラギノ角ゴ ProN W3" charset="0"/>
              <a:sym typeface="Gill Sans" charset="0"/>
            </a:endParaRPr>
          </a:p>
        </p:txBody>
      </p:sp>
      <p:sp>
        <p:nvSpPr>
          <p:cNvPr id="8" name="Oval 7">
            <a:extLst>
              <a:ext uri="{FF2B5EF4-FFF2-40B4-BE49-F238E27FC236}">
                <a16:creationId xmlns:a16="http://schemas.microsoft.com/office/drawing/2014/main" id="{6B0746B0-C08C-4D49-9DDC-A20A8AB106F1}"/>
              </a:ext>
            </a:extLst>
          </p:cNvPr>
          <p:cNvSpPr/>
          <p:nvPr/>
        </p:nvSpPr>
        <p:spPr bwMode="auto">
          <a:xfrm>
            <a:off x="5007747" y="1033149"/>
            <a:ext cx="1522593" cy="3686801"/>
          </a:xfrm>
          <a:prstGeom prst="ellipse">
            <a:avLst/>
          </a:prstGeom>
          <a:noFill/>
          <a:ln w="57150" cap="flat" cmpd="sng" algn="ctr">
            <a:solidFill>
              <a:srgbClr val="FFC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4200" b="0" i="0" u="none" strike="noStrike" kern="1200" cap="none" spc="0" normalizeH="0" baseline="0" noProof="0">
              <a:ln>
                <a:noFill/>
              </a:ln>
              <a:solidFill>
                <a:srgbClr val="000000"/>
              </a:solidFill>
              <a:effectLst/>
              <a:uLnTx/>
              <a:uFillTx/>
              <a:latin typeface="Gill Sans" charset="0"/>
              <a:ea typeface="ヒラギノ角ゴ ProN W3" charset="0"/>
              <a:cs typeface="ヒラギノ角ゴ ProN W3" charset="0"/>
              <a:sym typeface="Gill Sans" charset="0"/>
            </a:endParaRPr>
          </a:p>
        </p:txBody>
      </p:sp>
    </p:spTree>
    <p:extLst>
      <p:ext uri="{BB962C8B-B14F-4D97-AF65-F5344CB8AC3E}">
        <p14:creationId xmlns:p14="http://schemas.microsoft.com/office/powerpoint/2010/main" val="25178391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1" nodeType="clickEffect">
                                  <p:stCondLst>
                                    <p:cond delay="0"/>
                                  </p:stCondLst>
                                  <p:childTnLst>
                                    <p:anim calcmode="lin" valueType="num">
                                      <p:cBhvr additive="base">
                                        <p:cTn id="12" dur="500"/>
                                        <p:tgtEl>
                                          <p:spTgt spid="2"/>
                                        </p:tgtEl>
                                        <p:attrNameLst>
                                          <p:attrName>ppt_x</p:attrName>
                                        </p:attrNameLst>
                                      </p:cBhvr>
                                      <p:tavLst>
                                        <p:tav tm="0">
                                          <p:val>
                                            <p:strVal val="ppt_x"/>
                                          </p:val>
                                        </p:tav>
                                        <p:tav tm="100000">
                                          <p:val>
                                            <p:strVal val="ppt_x"/>
                                          </p:val>
                                        </p:tav>
                                      </p:tavLst>
                                    </p:anim>
                                    <p:anim calcmode="lin" valueType="num">
                                      <p:cBhvr additive="base">
                                        <p:cTn id="13" dur="500"/>
                                        <p:tgtEl>
                                          <p:spTgt spid="2"/>
                                        </p:tgtEl>
                                        <p:attrNameLst>
                                          <p:attrName>ppt_y</p:attrName>
                                        </p:attrNameLst>
                                      </p:cBhvr>
                                      <p:tavLst>
                                        <p:tav tm="0">
                                          <p:val>
                                            <p:strVal val="ppt_y"/>
                                          </p:val>
                                        </p:tav>
                                        <p:tav tm="100000">
                                          <p:val>
                                            <p:strVal val="1+ppt_h/2"/>
                                          </p:val>
                                        </p:tav>
                                      </p:tavLst>
                                    </p:anim>
                                    <p:set>
                                      <p:cBhvr>
                                        <p:cTn id="14" dur="1" fill="hold">
                                          <p:stCondLst>
                                            <p:cond delay="499"/>
                                          </p:stCondLst>
                                        </p:cTn>
                                        <p:tgtEl>
                                          <p:spTgt spid="2"/>
                                        </p:tgtEl>
                                        <p:attrNameLst>
                                          <p:attrName>style.visibility</p:attrName>
                                        </p:attrNameLst>
                                      </p:cBhvr>
                                      <p:to>
                                        <p:strVal val="hidden"/>
                                      </p:to>
                                    </p:set>
                                  </p:childTnLst>
                                </p:cTn>
                              </p:par>
                              <p:par>
                                <p:cTn id="15" presetID="2" presetClass="entr" presetSubtype="2"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1+#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225244" y="295103"/>
            <a:ext cx="620487" cy="539268"/>
          </a:xfrm>
        </p:spPr>
        <p:txBody>
          <a:bodyPr/>
          <a:lstStyle/>
          <a:p>
            <a:r>
              <a:rPr lang="en-US" sz="2400" dirty="0">
                <a:solidFill>
                  <a:schemeClr val="bg1"/>
                </a:solidFill>
              </a:rPr>
              <a:t>vs</a:t>
            </a:r>
          </a:p>
        </p:txBody>
      </p:sp>
      <p:sp>
        <p:nvSpPr>
          <p:cNvPr id="22" name="Title 6">
            <a:extLst>
              <a:ext uri="{FF2B5EF4-FFF2-40B4-BE49-F238E27FC236}">
                <a16:creationId xmlns:a16="http://schemas.microsoft.com/office/drawing/2014/main" id="{81385674-3B79-4A91-88CF-6E59984A8020}"/>
              </a:ext>
            </a:extLst>
          </p:cNvPr>
          <p:cNvSpPr txBox="1">
            <a:spLocks/>
          </p:cNvSpPr>
          <p:nvPr/>
        </p:nvSpPr>
        <p:spPr bwMode="auto">
          <a:xfrm>
            <a:off x="5083551" y="8758"/>
            <a:ext cx="3716956" cy="110331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38100" tIns="38100" rIns="38100" bIns="38100" numCol="1" anchor="ctr" anchorCtr="0" compatLnSpc="1">
            <a:prstTxWarp prst="textNoShape">
              <a:avLst/>
            </a:prstTxWarp>
          </a:bodyPr>
          <a:lstStyle>
            <a:lvl1pPr algn="ctr" rtl="0" eaLnBrk="0" fontAlgn="base" hangingPunct="0">
              <a:spcBef>
                <a:spcPct val="0"/>
              </a:spcBef>
              <a:spcAft>
                <a:spcPct val="0"/>
              </a:spcAft>
              <a:defRPr sz="2000" b="1" i="0" baseline="0">
                <a:solidFill>
                  <a:srgbClr val="C8D9D8"/>
                </a:solidFill>
                <a:latin typeface="+mj-lt"/>
                <a:ea typeface="+mj-ea"/>
                <a:cs typeface="+mj-cs"/>
                <a:sym typeface="Calibri" charset="0"/>
              </a:defRPr>
            </a:lvl1pPr>
            <a:lvl2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5pPr>
            <a:lvl6pPr marL="4572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6pPr>
            <a:lvl7pPr marL="9144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7pPr>
            <a:lvl8pPr marL="13716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8pPr>
            <a:lvl9pPr marL="18288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1" i="0" u="none" strike="noStrike" kern="0" cap="none" spc="0" normalizeH="0" baseline="0" noProof="0" dirty="0">
                <a:ln>
                  <a:noFill/>
                </a:ln>
                <a:solidFill>
                  <a:srgbClr val="FFFFFF"/>
                </a:solidFill>
                <a:effectLst/>
                <a:uLnTx/>
                <a:uFillTx/>
                <a:latin typeface="Calibri"/>
                <a:sym typeface="Calibri" charset="0"/>
              </a:rPr>
              <a:t>FY17 NHSAC Scores for School LWP Implementation </a:t>
            </a:r>
          </a:p>
        </p:txBody>
      </p:sp>
      <p:sp>
        <p:nvSpPr>
          <p:cNvPr id="23" name="Title 6">
            <a:extLst>
              <a:ext uri="{FF2B5EF4-FFF2-40B4-BE49-F238E27FC236}">
                <a16:creationId xmlns:a16="http://schemas.microsoft.com/office/drawing/2014/main" id="{68A27D6B-C05B-4B88-B2E2-E4C601EBE8FC}"/>
              </a:ext>
            </a:extLst>
          </p:cNvPr>
          <p:cNvSpPr txBox="1">
            <a:spLocks/>
          </p:cNvSpPr>
          <p:nvPr/>
        </p:nvSpPr>
        <p:spPr bwMode="auto">
          <a:xfrm>
            <a:off x="335776" y="18191"/>
            <a:ext cx="3651648" cy="110331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38100" tIns="38100" rIns="38100" bIns="38100" numCol="1" anchor="ctr" anchorCtr="0" compatLnSpc="1">
            <a:prstTxWarp prst="textNoShape">
              <a:avLst/>
            </a:prstTxWarp>
          </a:bodyPr>
          <a:lstStyle>
            <a:lvl1pPr algn="ctr" rtl="0" eaLnBrk="0" fontAlgn="base" hangingPunct="0">
              <a:spcBef>
                <a:spcPct val="0"/>
              </a:spcBef>
              <a:spcAft>
                <a:spcPct val="0"/>
              </a:spcAft>
              <a:defRPr sz="2000" b="1" i="0" baseline="0">
                <a:solidFill>
                  <a:srgbClr val="C8D9D8"/>
                </a:solidFill>
                <a:latin typeface="+mj-lt"/>
                <a:ea typeface="+mj-ea"/>
                <a:cs typeface="+mj-cs"/>
                <a:sym typeface="Calibri" charset="0"/>
              </a:defRPr>
            </a:lvl1pPr>
            <a:lvl2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5pPr>
            <a:lvl6pPr marL="4572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6pPr>
            <a:lvl7pPr marL="9144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7pPr>
            <a:lvl8pPr marL="13716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8pPr>
            <a:lvl9pPr marL="18288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1" i="0" u="none" strike="noStrike" kern="0" cap="none" spc="0" normalizeH="0" baseline="0" noProof="0" dirty="0">
                <a:ln>
                  <a:noFill/>
                </a:ln>
                <a:solidFill>
                  <a:srgbClr val="FFFFFF"/>
                </a:solidFill>
                <a:effectLst/>
                <a:uLnTx/>
                <a:uFillTx/>
                <a:latin typeface="Calibri"/>
                <a:sym typeface="Calibri" charset="0"/>
              </a:rPr>
              <a:t>FY16 WellSAT 2.0 Scores for District Written LWPs         </a:t>
            </a:r>
          </a:p>
        </p:txBody>
      </p:sp>
      <p:sp>
        <p:nvSpPr>
          <p:cNvPr id="25" name="Rectangle 24">
            <a:extLst>
              <a:ext uri="{FF2B5EF4-FFF2-40B4-BE49-F238E27FC236}">
                <a16:creationId xmlns:a16="http://schemas.microsoft.com/office/drawing/2014/main" id="{7F69BC7C-6C54-4851-B74A-D43B3E24DD58}"/>
              </a:ext>
            </a:extLst>
          </p:cNvPr>
          <p:cNvSpPr/>
          <p:nvPr/>
        </p:nvSpPr>
        <p:spPr bwMode="auto">
          <a:xfrm>
            <a:off x="109057" y="1169776"/>
            <a:ext cx="8917497" cy="491334"/>
          </a:xfrm>
          <a:prstGeom prst="rect">
            <a:avLst/>
          </a:prstGeom>
          <a:solidFill>
            <a:schemeClr val="bg1"/>
          </a:solidFill>
          <a:ln w="2540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9144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0C234B"/>
                </a:solidFill>
                <a:effectLst/>
                <a:uLnTx/>
                <a:uFillTx/>
                <a:latin typeface="Gill Sans" charset="0"/>
                <a:sym typeface="Gill Sans" charset="0"/>
              </a:rPr>
              <a:t>High WellSAT 2.0 scores	                </a:t>
            </a:r>
            <a:r>
              <a:rPr kumimoji="0" lang="en-US" sz="2000" b="1" i="0" u="none" strike="noStrike" kern="1200" cap="none" spc="0" normalizeH="0" baseline="0" noProof="0" dirty="0">
                <a:ln>
                  <a:noFill/>
                </a:ln>
                <a:solidFill>
                  <a:srgbClr val="FF0000"/>
                </a:solidFill>
                <a:effectLst/>
                <a:uLnTx/>
                <a:uFillTx/>
                <a:latin typeface="Gill Sans" charset="0"/>
                <a:sym typeface="Gill Sans" charset="0"/>
              </a:rPr>
              <a:t>   </a:t>
            </a:r>
            <a:r>
              <a:rPr kumimoji="0" lang="en-US" sz="2000" b="1" i="0" u="none" strike="noStrike" kern="1200" cap="none" spc="0" normalizeH="0" baseline="0" noProof="0" dirty="0" smtClean="0">
                <a:ln>
                  <a:noFill/>
                </a:ln>
                <a:solidFill>
                  <a:srgbClr val="0C234B"/>
                </a:solidFill>
                <a:effectLst/>
                <a:uLnTx/>
                <a:uFillTx/>
                <a:latin typeface="Gill Sans" charset="0"/>
                <a:sym typeface="Gill Sans" charset="0"/>
              </a:rPr>
              <a:t>Much </a:t>
            </a:r>
            <a:r>
              <a:rPr kumimoji="0" lang="en-US" sz="2000" b="1" i="0" u="none" strike="noStrike" kern="1200" cap="none" spc="0" normalizeH="0" baseline="0" noProof="0" dirty="0">
                <a:ln>
                  <a:noFill/>
                </a:ln>
                <a:solidFill>
                  <a:srgbClr val="0C234B"/>
                </a:solidFill>
                <a:effectLst/>
                <a:uLnTx/>
                <a:uFillTx/>
                <a:latin typeface="Gill Sans" charset="0"/>
                <a:sym typeface="Gill Sans" charset="0"/>
              </a:rPr>
              <a:t>higher scores with HSP</a:t>
            </a:r>
            <a:endParaRPr kumimoji="0" lang="en-US" sz="2400" b="1" i="0" u="none" strike="noStrike" kern="1200" cap="none" spc="0" normalizeH="0" baseline="0" noProof="0" dirty="0">
              <a:ln>
                <a:noFill/>
              </a:ln>
              <a:solidFill>
                <a:srgbClr val="0C234B"/>
              </a:solidFill>
              <a:effectLst/>
              <a:uLnTx/>
              <a:uFillTx/>
              <a:latin typeface="Gill Sans" charset="0"/>
              <a:sym typeface="Gill Sans" charset="0"/>
            </a:endParaRPr>
          </a:p>
        </p:txBody>
      </p:sp>
      <p:pic>
        <p:nvPicPr>
          <p:cNvPr id="11" name="Picture Placeholder 10">
            <a:extLst>
              <a:ext uri="{FF2B5EF4-FFF2-40B4-BE49-F238E27FC236}">
                <a16:creationId xmlns:a16="http://schemas.microsoft.com/office/drawing/2014/main" id="{3FA8BA86-04E4-46CB-AE4E-914E97F9FD5D}"/>
              </a:ext>
            </a:extLst>
          </p:cNvPr>
          <p:cNvPicPr>
            <a:picLocks noGrp="1" noChangeAspect="1"/>
          </p:cNvPicPr>
          <p:nvPr>
            <p:ph type="pic" idx="1"/>
          </p:nvPr>
        </p:nvPicPr>
        <p:blipFill rotWithShape="1">
          <a:blip r:embed="rId3">
            <a:clrChange>
              <a:clrFrom>
                <a:srgbClr val="000000">
                  <a:alpha val="0"/>
                </a:srgbClr>
              </a:clrFrom>
              <a:clrTo>
                <a:srgbClr val="000000">
                  <a:alpha val="0"/>
                </a:srgbClr>
              </a:clrTo>
            </a:clrChange>
            <a:lum bright="70000" contrast="-70000"/>
            <a:extLst>
              <a:ext uri="{BEBA8EAE-BF5A-486C-A8C5-ECC9F3942E4B}">
                <a14:imgProps xmlns:a14="http://schemas.microsoft.com/office/drawing/2010/main">
                  <a14:imgLayer r:embed="rId4">
                    <a14:imgEffect>
                      <a14:colorTemperature colorTemp="4700"/>
                    </a14:imgEffect>
                  </a14:imgLayer>
                </a14:imgProps>
              </a:ext>
            </a:extLst>
          </a:blip>
          <a:srcRect t="1882" b="-1848"/>
          <a:stretch/>
        </p:blipFill>
        <p:spPr>
          <a:xfrm>
            <a:off x="4278130" y="1169776"/>
            <a:ext cx="539447" cy="539268"/>
          </a:xfrm>
        </p:spPr>
      </p:pic>
      <p:sp>
        <p:nvSpPr>
          <p:cNvPr id="26" name="Rectangle 25">
            <a:extLst>
              <a:ext uri="{FF2B5EF4-FFF2-40B4-BE49-F238E27FC236}">
                <a16:creationId xmlns:a16="http://schemas.microsoft.com/office/drawing/2014/main" id="{36186994-EEA1-4524-AD6B-95A11AF4A49B}"/>
              </a:ext>
            </a:extLst>
          </p:cNvPr>
          <p:cNvSpPr/>
          <p:nvPr/>
        </p:nvSpPr>
        <p:spPr bwMode="auto">
          <a:xfrm>
            <a:off x="109057" y="1775896"/>
            <a:ext cx="8917497" cy="482432"/>
          </a:xfrm>
          <a:prstGeom prst="rect">
            <a:avLst/>
          </a:prstGeom>
          <a:solidFill>
            <a:schemeClr val="bg1"/>
          </a:solidFill>
          <a:ln w="2540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9144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0C234B"/>
                </a:solidFill>
                <a:effectLst/>
                <a:uLnTx/>
                <a:uFillTx/>
                <a:latin typeface="Gill Sans" charset="0"/>
                <a:sym typeface="Gill Sans" charset="0"/>
              </a:rPr>
              <a:t>Weak WellSAT 2.0 scores	                   </a:t>
            </a:r>
            <a:r>
              <a:rPr kumimoji="0" lang="en-US" sz="2000" b="1" i="0" u="none" strike="noStrike" kern="1200" cap="none" spc="0" normalizeH="0" baseline="0" noProof="0" dirty="0" smtClean="0">
                <a:ln>
                  <a:noFill/>
                </a:ln>
                <a:solidFill>
                  <a:srgbClr val="0C234B"/>
                </a:solidFill>
                <a:effectLst/>
                <a:uLnTx/>
                <a:uFillTx/>
                <a:latin typeface="Gill Sans" charset="0"/>
                <a:sym typeface="Gill Sans" charset="0"/>
              </a:rPr>
              <a:t>Relatively </a:t>
            </a:r>
            <a:r>
              <a:rPr kumimoji="0" lang="en-US" sz="2000" b="1" i="0" u="none" strike="noStrike" kern="1200" cap="none" spc="0" normalizeH="0" baseline="0" noProof="0" dirty="0">
                <a:ln>
                  <a:noFill/>
                </a:ln>
                <a:solidFill>
                  <a:srgbClr val="0C234B"/>
                </a:solidFill>
                <a:effectLst/>
                <a:uLnTx/>
                <a:uFillTx/>
                <a:latin typeface="Gill Sans" charset="0"/>
                <a:sym typeface="Gill Sans" charset="0"/>
              </a:rPr>
              <a:t>high scores</a:t>
            </a:r>
            <a:endParaRPr kumimoji="0" lang="en-US" sz="4200" b="0" i="0" u="none" strike="noStrike" kern="1200" cap="none" spc="0" normalizeH="0" baseline="0" noProof="0" dirty="0">
              <a:ln>
                <a:noFill/>
              </a:ln>
              <a:solidFill>
                <a:srgbClr val="000000"/>
              </a:solidFill>
              <a:effectLst/>
              <a:uLnTx/>
              <a:uFillTx/>
              <a:latin typeface="Gill Sans" charset="0"/>
              <a:ea typeface="ヒラギノ角ゴ ProN W3" charset="0"/>
              <a:cs typeface="ヒラギノ角ゴ ProN W3" charset="0"/>
              <a:sym typeface="Gill Sans" charset="0"/>
            </a:endParaRPr>
          </a:p>
        </p:txBody>
      </p:sp>
      <p:pic>
        <p:nvPicPr>
          <p:cNvPr id="13" name="Picture 12">
            <a:extLst>
              <a:ext uri="{FF2B5EF4-FFF2-40B4-BE49-F238E27FC236}">
                <a16:creationId xmlns:a16="http://schemas.microsoft.com/office/drawing/2014/main" id="{70E2B4DF-28B8-4A48-9365-177E2AFC5973}"/>
              </a:ext>
            </a:extLst>
          </p:cNvPr>
          <p:cNvPicPr>
            <a:picLocks noChangeAspect="1"/>
          </p:cNvPicPr>
          <p:nvPr/>
        </p:nvPicPr>
        <p:blipFill>
          <a:blip r:embed="rId5">
            <a:lum bright="70000" contrast="-70000"/>
          </a:blip>
          <a:stretch>
            <a:fillRect/>
          </a:stretch>
        </p:blipFill>
        <p:spPr>
          <a:xfrm>
            <a:off x="4250930" y="1719060"/>
            <a:ext cx="539268" cy="539268"/>
          </a:xfrm>
          <a:prstGeom prst="rect">
            <a:avLst/>
          </a:prstGeom>
        </p:spPr>
      </p:pic>
      <p:sp>
        <p:nvSpPr>
          <p:cNvPr id="27" name="Rectangle 26">
            <a:extLst>
              <a:ext uri="{FF2B5EF4-FFF2-40B4-BE49-F238E27FC236}">
                <a16:creationId xmlns:a16="http://schemas.microsoft.com/office/drawing/2014/main" id="{E4DF9333-92F4-4154-A5E0-D7CC05B086E8}"/>
              </a:ext>
            </a:extLst>
          </p:cNvPr>
          <p:cNvSpPr/>
          <p:nvPr/>
        </p:nvSpPr>
        <p:spPr bwMode="auto">
          <a:xfrm>
            <a:off x="109057" y="2408113"/>
            <a:ext cx="8917497" cy="487112"/>
          </a:xfrm>
          <a:prstGeom prst="rect">
            <a:avLst/>
          </a:prstGeom>
          <a:solidFill>
            <a:schemeClr val="bg1"/>
          </a:solidFill>
          <a:ln w="2540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9144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0C234B"/>
                </a:solidFill>
                <a:effectLst/>
                <a:uLnTx/>
                <a:uFillTx/>
                <a:latin typeface="Gill Sans" charset="0"/>
                <a:sym typeface="Gill Sans" charset="0"/>
              </a:rPr>
              <a:t>Weak WellSAT 2.0 scores	                   </a:t>
            </a:r>
            <a:r>
              <a:rPr kumimoji="0" lang="en-US" sz="1800" b="1" i="0" u="none" strike="noStrike" kern="1200" cap="none" spc="0" normalizeH="0" baseline="0" noProof="0" dirty="0" smtClean="0">
                <a:ln>
                  <a:noFill/>
                </a:ln>
                <a:solidFill>
                  <a:srgbClr val="0C234B"/>
                </a:solidFill>
                <a:effectLst/>
                <a:uLnTx/>
                <a:uFillTx/>
                <a:latin typeface="Gill Sans" charset="0"/>
                <a:sym typeface="Gill Sans" charset="0"/>
              </a:rPr>
              <a:t>Moderate scores, higher with HSP</a:t>
            </a:r>
            <a:r>
              <a:rPr kumimoji="0" lang="en-US" sz="2000" b="1" i="0" u="none" strike="noStrike" kern="1200" cap="none" spc="0" normalizeH="0" baseline="0" noProof="0" dirty="0" smtClean="0">
                <a:ln>
                  <a:noFill/>
                </a:ln>
                <a:solidFill>
                  <a:srgbClr val="0C234B"/>
                </a:solidFill>
                <a:effectLst/>
                <a:uLnTx/>
                <a:uFillTx/>
                <a:latin typeface="Gill Sans" charset="0"/>
                <a:sym typeface="Gill Sans" charset="0"/>
              </a:rPr>
              <a:t> </a:t>
            </a:r>
            <a:endParaRPr kumimoji="0" lang="en-US" sz="4200" b="0" i="0" u="none" strike="noStrike" kern="1200" cap="none" spc="0" normalizeH="0" baseline="0" noProof="0" dirty="0">
              <a:ln>
                <a:noFill/>
              </a:ln>
              <a:solidFill>
                <a:srgbClr val="000000"/>
              </a:solidFill>
              <a:effectLst/>
              <a:uLnTx/>
              <a:uFillTx/>
              <a:latin typeface="Gill Sans" charset="0"/>
              <a:sym typeface="Gill Sans" charset="0"/>
            </a:endParaRPr>
          </a:p>
        </p:txBody>
      </p:sp>
      <p:sp>
        <p:nvSpPr>
          <p:cNvPr id="28" name="Rectangle 27">
            <a:extLst>
              <a:ext uri="{FF2B5EF4-FFF2-40B4-BE49-F238E27FC236}">
                <a16:creationId xmlns:a16="http://schemas.microsoft.com/office/drawing/2014/main" id="{1B6AE10C-1E83-4956-A480-586850A48EFA}"/>
              </a:ext>
            </a:extLst>
          </p:cNvPr>
          <p:cNvSpPr/>
          <p:nvPr/>
        </p:nvSpPr>
        <p:spPr bwMode="auto">
          <a:xfrm>
            <a:off x="109057" y="3646829"/>
            <a:ext cx="8917497" cy="473150"/>
          </a:xfrm>
          <a:prstGeom prst="rect">
            <a:avLst/>
          </a:prstGeom>
          <a:solidFill>
            <a:schemeClr val="bg1"/>
          </a:solidFill>
          <a:ln w="2540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9144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0C234B"/>
                </a:solidFill>
                <a:effectLst/>
                <a:uLnTx/>
                <a:uFillTx/>
                <a:latin typeface="Gill Sans" charset="0"/>
                <a:sym typeface="Gill Sans" charset="0"/>
              </a:rPr>
              <a:t>Weak WellSAT 2.0 scores	                  </a:t>
            </a:r>
            <a:r>
              <a:rPr kumimoji="0" lang="en-US" sz="2000" b="1" i="0" u="none" strike="noStrike" kern="1200" cap="none" spc="0" normalizeH="0" baseline="0" noProof="0" dirty="0" smtClean="0">
                <a:ln>
                  <a:noFill/>
                </a:ln>
                <a:solidFill>
                  <a:srgbClr val="0C234B"/>
                </a:solidFill>
                <a:effectLst/>
                <a:uLnTx/>
                <a:uFillTx/>
                <a:latin typeface="Gill Sans" charset="0"/>
                <a:sym typeface="Gill Sans" charset="0"/>
              </a:rPr>
              <a:t> </a:t>
            </a:r>
            <a:r>
              <a:rPr kumimoji="0" lang="en-US" sz="1600" b="1" i="0" u="none" strike="noStrike" kern="1200" cap="none" spc="0" normalizeH="0" baseline="0" noProof="0" dirty="0" smtClean="0">
                <a:ln>
                  <a:noFill/>
                </a:ln>
                <a:solidFill>
                  <a:srgbClr val="0C234B"/>
                </a:solidFill>
                <a:effectLst/>
                <a:uLnTx/>
                <a:uFillTx/>
                <a:latin typeface="Gill Sans" charset="0"/>
                <a:sym typeface="Gill Sans" charset="0"/>
              </a:rPr>
              <a:t>Weak staff wellness, higher with </a:t>
            </a:r>
            <a:r>
              <a:rPr kumimoji="0" lang="en-US" sz="1600" b="1" i="0" u="none" strike="noStrike" kern="1200" cap="none" spc="0" normalizeH="0" baseline="0" noProof="0" dirty="0">
                <a:ln>
                  <a:noFill/>
                </a:ln>
                <a:solidFill>
                  <a:srgbClr val="0C234B"/>
                </a:solidFill>
                <a:effectLst/>
                <a:uLnTx/>
                <a:uFillTx/>
                <a:latin typeface="Gill Sans" charset="0"/>
                <a:sym typeface="Gill Sans" charset="0"/>
              </a:rPr>
              <a:t>HSP</a:t>
            </a:r>
            <a:endParaRPr kumimoji="0" lang="en-US" sz="1600" b="0" i="0" u="none" strike="noStrike" kern="1200" cap="none" spc="0" normalizeH="0" baseline="0" noProof="0" dirty="0">
              <a:ln>
                <a:noFill/>
              </a:ln>
              <a:solidFill>
                <a:srgbClr val="000000"/>
              </a:solidFill>
              <a:effectLst/>
              <a:uLnTx/>
              <a:uFillTx/>
              <a:latin typeface="Gill Sans" charset="0"/>
              <a:sym typeface="Gill Sans" charset="0"/>
            </a:endParaRPr>
          </a:p>
        </p:txBody>
      </p:sp>
      <p:sp>
        <p:nvSpPr>
          <p:cNvPr id="29" name="Rectangle 28">
            <a:extLst>
              <a:ext uri="{FF2B5EF4-FFF2-40B4-BE49-F238E27FC236}">
                <a16:creationId xmlns:a16="http://schemas.microsoft.com/office/drawing/2014/main" id="{AB58B487-AAB1-48F4-9349-FE1FFDE656DE}"/>
              </a:ext>
            </a:extLst>
          </p:cNvPr>
          <p:cNvSpPr/>
          <p:nvPr/>
        </p:nvSpPr>
        <p:spPr bwMode="auto">
          <a:xfrm>
            <a:off x="109057" y="3025968"/>
            <a:ext cx="8917497" cy="495487"/>
          </a:xfrm>
          <a:prstGeom prst="rect">
            <a:avLst/>
          </a:prstGeom>
          <a:solidFill>
            <a:schemeClr val="bg1"/>
          </a:solidFill>
          <a:ln w="2540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9144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0C234B"/>
                </a:solidFill>
                <a:effectLst/>
                <a:uLnTx/>
                <a:uFillTx/>
                <a:latin typeface="Gill Sans" charset="0"/>
                <a:sym typeface="Gill Sans" charset="0"/>
              </a:rPr>
              <a:t>Weak WellSAT 2.0 scores	                   </a:t>
            </a:r>
            <a:r>
              <a:rPr kumimoji="0" lang="en-US" sz="2000" b="1" i="0" u="none" strike="noStrike" kern="1200" cap="none" spc="0" normalizeH="0" baseline="0" noProof="0" dirty="0" smtClean="0">
                <a:ln>
                  <a:noFill/>
                </a:ln>
                <a:solidFill>
                  <a:srgbClr val="0C234B"/>
                </a:solidFill>
                <a:effectLst/>
                <a:uLnTx/>
                <a:uFillTx/>
                <a:latin typeface="Gill Sans" charset="0"/>
                <a:sym typeface="Gill Sans" charset="0"/>
              </a:rPr>
              <a:t>Much </a:t>
            </a:r>
            <a:r>
              <a:rPr kumimoji="0" lang="en-US" sz="2000" b="1" i="0" u="none" strike="noStrike" kern="1200" cap="none" spc="0" normalizeH="0" baseline="0" noProof="0" dirty="0">
                <a:ln>
                  <a:noFill/>
                </a:ln>
                <a:solidFill>
                  <a:srgbClr val="0C234B"/>
                </a:solidFill>
                <a:effectLst/>
                <a:uLnTx/>
                <a:uFillTx/>
                <a:latin typeface="Gill Sans" charset="0"/>
                <a:sym typeface="Gill Sans" charset="0"/>
              </a:rPr>
              <a:t>higher scores with HSP </a:t>
            </a:r>
            <a:endParaRPr kumimoji="0" lang="en-US" sz="4200" b="0" i="0" u="none" strike="noStrike" kern="1200" cap="none" spc="0" normalizeH="0" baseline="0" noProof="0" dirty="0">
              <a:ln>
                <a:noFill/>
              </a:ln>
              <a:solidFill>
                <a:srgbClr val="000000"/>
              </a:solidFill>
              <a:effectLst/>
              <a:uLnTx/>
              <a:uFillTx/>
              <a:latin typeface="Gill Sans" charset="0"/>
              <a:sym typeface="Gill Sans" charset="0"/>
            </a:endParaRPr>
          </a:p>
        </p:txBody>
      </p:sp>
      <p:sp>
        <p:nvSpPr>
          <p:cNvPr id="30" name="Rectangle 29">
            <a:extLst>
              <a:ext uri="{FF2B5EF4-FFF2-40B4-BE49-F238E27FC236}">
                <a16:creationId xmlns:a16="http://schemas.microsoft.com/office/drawing/2014/main" id="{7EF6142E-6D10-4A92-B49B-F258C347D715}"/>
              </a:ext>
            </a:extLst>
          </p:cNvPr>
          <p:cNvSpPr/>
          <p:nvPr/>
        </p:nvSpPr>
        <p:spPr bwMode="auto">
          <a:xfrm>
            <a:off x="109057" y="4239638"/>
            <a:ext cx="8917497" cy="495487"/>
          </a:xfrm>
          <a:prstGeom prst="rect">
            <a:avLst/>
          </a:prstGeom>
          <a:solidFill>
            <a:schemeClr val="bg1"/>
          </a:solidFill>
          <a:ln w="2540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9144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0C234B"/>
                </a:solidFill>
                <a:effectLst/>
                <a:uLnTx/>
                <a:uFillTx/>
                <a:latin typeface="Gill Sans" charset="0"/>
                <a:sym typeface="Gill Sans" charset="0"/>
              </a:rPr>
              <a:t>High WellSAT 2.0 scores	                   </a:t>
            </a:r>
            <a:r>
              <a:rPr kumimoji="0" lang="en-US" sz="2000" b="1" i="0" u="none" strike="noStrike" kern="1200" cap="none" spc="0" normalizeH="0" baseline="0" noProof="0" dirty="0" smtClean="0">
                <a:ln>
                  <a:noFill/>
                </a:ln>
                <a:solidFill>
                  <a:srgbClr val="0C234B"/>
                </a:solidFill>
                <a:effectLst/>
                <a:uLnTx/>
                <a:uFillTx/>
                <a:latin typeface="Gill Sans" charset="0"/>
                <a:sym typeface="Gill Sans" charset="0"/>
              </a:rPr>
              <a:t>Relatively </a:t>
            </a:r>
            <a:r>
              <a:rPr kumimoji="0" lang="en-US" sz="2000" b="1" i="0" u="none" strike="noStrike" kern="1200" cap="none" spc="0" normalizeH="0" baseline="0" noProof="0" dirty="0">
                <a:ln>
                  <a:noFill/>
                </a:ln>
                <a:solidFill>
                  <a:srgbClr val="0C234B"/>
                </a:solidFill>
                <a:effectLst/>
                <a:uLnTx/>
                <a:uFillTx/>
                <a:latin typeface="Gill Sans" charset="0"/>
                <a:sym typeface="Gill Sans" charset="0"/>
              </a:rPr>
              <a:t>high scores</a:t>
            </a:r>
            <a:endParaRPr kumimoji="0" lang="en-US" sz="2400" b="1" i="0" u="none" strike="noStrike" kern="1200" cap="none" spc="0" normalizeH="0" baseline="0" noProof="0" dirty="0">
              <a:ln>
                <a:noFill/>
              </a:ln>
              <a:solidFill>
                <a:srgbClr val="0C234B"/>
              </a:solidFill>
              <a:effectLst/>
              <a:uLnTx/>
              <a:uFillTx/>
              <a:latin typeface="Gill Sans" charset="0"/>
              <a:sym typeface="Gill Sans" charset="0"/>
            </a:endParaRPr>
          </a:p>
        </p:txBody>
      </p:sp>
      <p:pic>
        <p:nvPicPr>
          <p:cNvPr id="17" name="Picture 16">
            <a:extLst>
              <a:ext uri="{FF2B5EF4-FFF2-40B4-BE49-F238E27FC236}">
                <a16:creationId xmlns:a16="http://schemas.microsoft.com/office/drawing/2014/main" id="{C136A3F4-9D28-4531-A3DA-4505EF11875C}"/>
              </a:ext>
            </a:extLst>
          </p:cNvPr>
          <p:cNvPicPr>
            <a:picLocks noChangeAspect="1"/>
          </p:cNvPicPr>
          <p:nvPr/>
        </p:nvPicPr>
        <p:blipFill>
          <a:blip r:embed="rId6">
            <a:lum bright="70000" contrast="-70000"/>
          </a:blip>
          <a:stretch>
            <a:fillRect/>
          </a:stretch>
        </p:blipFill>
        <p:spPr>
          <a:xfrm>
            <a:off x="4258532" y="2996719"/>
            <a:ext cx="546097" cy="546097"/>
          </a:xfrm>
          <a:prstGeom prst="rect">
            <a:avLst/>
          </a:prstGeom>
        </p:spPr>
      </p:pic>
      <p:pic>
        <p:nvPicPr>
          <p:cNvPr id="15" name="Picture 14">
            <a:extLst>
              <a:ext uri="{FF2B5EF4-FFF2-40B4-BE49-F238E27FC236}">
                <a16:creationId xmlns:a16="http://schemas.microsoft.com/office/drawing/2014/main" id="{F1E20DD2-B934-49A1-813E-EE7778617182}"/>
              </a:ext>
            </a:extLst>
          </p:cNvPr>
          <p:cNvPicPr>
            <a:picLocks noChangeAspect="1"/>
          </p:cNvPicPr>
          <p:nvPr/>
        </p:nvPicPr>
        <p:blipFill>
          <a:blip r:embed="rId7">
            <a:lum bright="70000" contrast="-70000"/>
          </a:blip>
          <a:stretch>
            <a:fillRect/>
          </a:stretch>
        </p:blipFill>
        <p:spPr>
          <a:xfrm>
            <a:off x="4278130" y="2423864"/>
            <a:ext cx="502188" cy="502188"/>
          </a:xfrm>
          <a:prstGeom prst="rect">
            <a:avLst/>
          </a:prstGeom>
        </p:spPr>
      </p:pic>
      <p:pic>
        <p:nvPicPr>
          <p:cNvPr id="19" name="Picture 18">
            <a:extLst>
              <a:ext uri="{FF2B5EF4-FFF2-40B4-BE49-F238E27FC236}">
                <a16:creationId xmlns:a16="http://schemas.microsoft.com/office/drawing/2014/main" id="{A9F96CC6-87BB-403C-B1AB-2985C0967BD8}"/>
              </a:ext>
            </a:extLst>
          </p:cNvPr>
          <p:cNvPicPr>
            <a:picLocks noChangeAspect="1"/>
          </p:cNvPicPr>
          <p:nvPr/>
        </p:nvPicPr>
        <p:blipFill>
          <a:blip r:embed="rId8">
            <a:lum bright="70000" contrast="-70000"/>
          </a:blip>
          <a:stretch>
            <a:fillRect/>
          </a:stretch>
        </p:blipFill>
        <p:spPr>
          <a:xfrm>
            <a:off x="4300740" y="3689893"/>
            <a:ext cx="439647" cy="439647"/>
          </a:xfrm>
          <a:prstGeom prst="rect">
            <a:avLst/>
          </a:prstGeom>
        </p:spPr>
      </p:pic>
      <p:pic>
        <p:nvPicPr>
          <p:cNvPr id="21" name="Picture 20">
            <a:extLst>
              <a:ext uri="{FF2B5EF4-FFF2-40B4-BE49-F238E27FC236}">
                <a16:creationId xmlns:a16="http://schemas.microsoft.com/office/drawing/2014/main" id="{FA6E33E3-30FB-4675-BEC0-C1EB6DBD1FF5}"/>
              </a:ext>
            </a:extLst>
          </p:cNvPr>
          <p:cNvPicPr>
            <a:picLocks noChangeAspect="1"/>
          </p:cNvPicPr>
          <p:nvPr/>
        </p:nvPicPr>
        <p:blipFill>
          <a:blip r:embed="rId9">
            <a:lum bright="70000" contrast="-70000"/>
          </a:blip>
          <a:stretch>
            <a:fillRect/>
          </a:stretch>
        </p:blipFill>
        <p:spPr>
          <a:xfrm>
            <a:off x="4316210" y="4263555"/>
            <a:ext cx="478647" cy="478647"/>
          </a:xfrm>
          <a:prstGeom prst="rect">
            <a:avLst/>
          </a:prstGeom>
        </p:spPr>
      </p:pic>
      <p:sp>
        <p:nvSpPr>
          <p:cNvPr id="31" name="Rectangle 30">
            <a:extLst>
              <a:ext uri="{FF2B5EF4-FFF2-40B4-BE49-F238E27FC236}">
                <a16:creationId xmlns:a16="http://schemas.microsoft.com/office/drawing/2014/main" id="{9B557BCB-BD8A-4EAE-9379-CB61DE0F4423}"/>
              </a:ext>
            </a:extLst>
          </p:cNvPr>
          <p:cNvSpPr/>
          <p:nvPr/>
        </p:nvSpPr>
        <p:spPr bwMode="auto">
          <a:xfrm>
            <a:off x="3974176" y="1010535"/>
            <a:ext cx="186721" cy="4023967"/>
          </a:xfrm>
          <a:prstGeom prst="rect">
            <a:avLst/>
          </a:prstGeom>
          <a:solidFill>
            <a:srgbClr val="0C234B"/>
          </a:solidFill>
          <a:ln w="25400"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4200" b="0" i="0" u="none" strike="noStrike" kern="1200" cap="none" spc="0" normalizeH="0" baseline="0" noProof="0">
              <a:ln>
                <a:noFill/>
              </a:ln>
              <a:solidFill>
                <a:srgbClr val="000000"/>
              </a:solidFill>
              <a:effectLst/>
              <a:uLnTx/>
              <a:uFillTx/>
              <a:latin typeface="Gill Sans" charset="0"/>
              <a:ea typeface="ヒラギノ角ゴ ProN W3" charset="0"/>
              <a:cs typeface="ヒラギノ角ゴ ProN W3" charset="0"/>
              <a:sym typeface="Gill Sans" charset="0"/>
            </a:endParaRPr>
          </a:p>
        </p:txBody>
      </p:sp>
      <p:sp>
        <p:nvSpPr>
          <p:cNvPr id="32" name="Rectangle 31">
            <a:extLst>
              <a:ext uri="{FF2B5EF4-FFF2-40B4-BE49-F238E27FC236}">
                <a16:creationId xmlns:a16="http://schemas.microsoft.com/office/drawing/2014/main" id="{A0F8CC73-1206-4265-9A45-A0836D3CB7C4}"/>
              </a:ext>
            </a:extLst>
          </p:cNvPr>
          <p:cNvSpPr/>
          <p:nvPr/>
        </p:nvSpPr>
        <p:spPr bwMode="auto">
          <a:xfrm>
            <a:off x="4910938" y="1097330"/>
            <a:ext cx="186721" cy="4023967"/>
          </a:xfrm>
          <a:prstGeom prst="rect">
            <a:avLst/>
          </a:prstGeom>
          <a:solidFill>
            <a:srgbClr val="0C234B"/>
          </a:solidFill>
          <a:ln w="25400"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4200" b="0" i="0" u="none" strike="noStrike" kern="1200" cap="none" spc="0" normalizeH="0" baseline="0" noProof="0">
              <a:ln>
                <a:noFill/>
              </a:ln>
              <a:solidFill>
                <a:srgbClr val="000000"/>
              </a:solidFill>
              <a:effectLst/>
              <a:uLnTx/>
              <a:uFillTx/>
              <a:latin typeface="Gill Sans" charset="0"/>
              <a:ea typeface="ヒラギノ角ゴ ProN W3" charset="0"/>
              <a:cs typeface="ヒラギノ角ゴ ProN W3" charset="0"/>
              <a:sym typeface="Gill Sans" charset="0"/>
            </a:endParaRPr>
          </a:p>
        </p:txBody>
      </p:sp>
      <p:sp>
        <p:nvSpPr>
          <p:cNvPr id="33" name="Title 6">
            <a:extLst>
              <a:ext uri="{FF2B5EF4-FFF2-40B4-BE49-F238E27FC236}">
                <a16:creationId xmlns:a16="http://schemas.microsoft.com/office/drawing/2014/main" id="{C0E34AD0-341D-4B71-A014-D9589280C578}"/>
              </a:ext>
            </a:extLst>
          </p:cNvPr>
          <p:cNvSpPr txBox="1">
            <a:spLocks/>
          </p:cNvSpPr>
          <p:nvPr/>
        </p:nvSpPr>
        <p:spPr bwMode="auto">
          <a:xfrm>
            <a:off x="4219761" y="1193743"/>
            <a:ext cx="620487" cy="49133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38100" tIns="38100" rIns="38100" bIns="38100" numCol="1" anchor="ctr" anchorCtr="0" compatLnSpc="1">
            <a:prstTxWarp prst="textNoShape">
              <a:avLst/>
            </a:prstTxWarp>
          </a:bodyPr>
          <a:lstStyle>
            <a:lvl1pPr algn="ctr" rtl="0" eaLnBrk="0" fontAlgn="base" hangingPunct="0">
              <a:spcBef>
                <a:spcPct val="0"/>
              </a:spcBef>
              <a:spcAft>
                <a:spcPct val="0"/>
              </a:spcAft>
              <a:defRPr sz="2000" b="1" i="0" baseline="0">
                <a:solidFill>
                  <a:srgbClr val="C8D9D8"/>
                </a:solidFill>
                <a:latin typeface="+mj-lt"/>
                <a:ea typeface="+mj-ea"/>
                <a:cs typeface="+mj-cs"/>
                <a:sym typeface="Calibri" charset="0"/>
              </a:defRPr>
            </a:lvl1pPr>
            <a:lvl2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5pPr>
            <a:lvl6pPr marL="4572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6pPr>
            <a:lvl7pPr marL="9144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7pPr>
            <a:lvl8pPr marL="13716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8pPr>
            <a:lvl9pPr marL="18288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600" b="1" i="0" u="none" strike="noStrike" kern="0" cap="none" spc="0" normalizeH="0" baseline="0" noProof="0" dirty="0">
                <a:ln>
                  <a:noFill/>
                </a:ln>
                <a:solidFill>
                  <a:srgbClr val="AB0520"/>
                </a:solidFill>
                <a:effectLst/>
                <a:uLnTx/>
                <a:uFillTx/>
                <a:latin typeface="Calibri"/>
                <a:sym typeface="Calibri" charset="0"/>
              </a:rPr>
              <a:t>NE</a:t>
            </a:r>
          </a:p>
        </p:txBody>
      </p:sp>
      <p:sp>
        <p:nvSpPr>
          <p:cNvPr id="34" name="Title 6">
            <a:extLst>
              <a:ext uri="{FF2B5EF4-FFF2-40B4-BE49-F238E27FC236}">
                <a16:creationId xmlns:a16="http://schemas.microsoft.com/office/drawing/2014/main" id="{62BEFBA3-098C-4959-9A35-0FF152517ED7}"/>
              </a:ext>
            </a:extLst>
          </p:cNvPr>
          <p:cNvSpPr txBox="1">
            <a:spLocks/>
          </p:cNvSpPr>
          <p:nvPr/>
        </p:nvSpPr>
        <p:spPr bwMode="auto">
          <a:xfrm>
            <a:off x="4160898" y="1797023"/>
            <a:ext cx="750040" cy="49133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38100" tIns="38100" rIns="38100" bIns="38100" numCol="1" anchor="ctr" anchorCtr="0" compatLnSpc="1">
            <a:prstTxWarp prst="textNoShape">
              <a:avLst/>
            </a:prstTxWarp>
          </a:bodyPr>
          <a:lstStyle>
            <a:lvl1pPr algn="ctr" rtl="0" eaLnBrk="0" fontAlgn="base" hangingPunct="0">
              <a:spcBef>
                <a:spcPct val="0"/>
              </a:spcBef>
              <a:spcAft>
                <a:spcPct val="0"/>
              </a:spcAft>
              <a:defRPr sz="2000" b="1" i="0" baseline="0">
                <a:solidFill>
                  <a:srgbClr val="C8D9D8"/>
                </a:solidFill>
                <a:latin typeface="+mj-lt"/>
                <a:ea typeface="+mj-ea"/>
                <a:cs typeface="+mj-cs"/>
                <a:sym typeface="Calibri" charset="0"/>
              </a:defRPr>
            </a:lvl1pPr>
            <a:lvl2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5pPr>
            <a:lvl6pPr marL="4572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6pPr>
            <a:lvl7pPr marL="9144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7pPr>
            <a:lvl8pPr marL="13716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8pPr>
            <a:lvl9pPr marL="18288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600" b="1" i="0" u="none" strike="noStrike" kern="0" cap="none" spc="0" normalizeH="0" baseline="0" noProof="0" dirty="0">
                <a:ln>
                  <a:noFill/>
                </a:ln>
                <a:solidFill>
                  <a:srgbClr val="AB0520"/>
                </a:solidFill>
                <a:effectLst/>
                <a:uLnTx/>
                <a:uFillTx/>
                <a:latin typeface="Calibri"/>
                <a:sym typeface="Calibri" charset="0"/>
              </a:rPr>
              <a:t>SM</a:t>
            </a:r>
          </a:p>
        </p:txBody>
      </p:sp>
      <p:sp>
        <p:nvSpPr>
          <p:cNvPr id="35" name="Title 6">
            <a:extLst>
              <a:ext uri="{FF2B5EF4-FFF2-40B4-BE49-F238E27FC236}">
                <a16:creationId xmlns:a16="http://schemas.microsoft.com/office/drawing/2014/main" id="{3C94F251-4743-47C1-90AC-E5545E92B4AA}"/>
              </a:ext>
            </a:extLst>
          </p:cNvPr>
          <p:cNvSpPr txBox="1">
            <a:spLocks/>
          </p:cNvSpPr>
          <p:nvPr/>
        </p:nvSpPr>
        <p:spPr bwMode="auto">
          <a:xfrm>
            <a:off x="4152224" y="2434718"/>
            <a:ext cx="750040" cy="49133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38100" tIns="38100" rIns="38100" bIns="38100" numCol="1" anchor="ctr" anchorCtr="0" compatLnSpc="1">
            <a:prstTxWarp prst="textNoShape">
              <a:avLst/>
            </a:prstTxWarp>
          </a:bodyPr>
          <a:lstStyle>
            <a:lvl1pPr algn="ctr" rtl="0" eaLnBrk="0" fontAlgn="base" hangingPunct="0">
              <a:spcBef>
                <a:spcPct val="0"/>
              </a:spcBef>
              <a:spcAft>
                <a:spcPct val="0"/>
              </a:spcAft>
              <a:defRPr sz="2000" b="1" i="0" baseline="0">
                <a:solidFill>
                  <a:srgbClr val="C8D9D8"/>
                </a:solidFill>
                <a:latin typeface="+mj-lt"/>
                <a:ea typeface="+mj-ea"/>
                <a:cs typeface="+mj-cs"/>
                <a:sym typeface="Calibri" charset="0"/>
              </a:defRPr>
            </a:lvl1pPr>
            <a:lvl2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5pPr>
            <a:lvl6pPr marL="4572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6pPr>
            <a:lvl7pPr marL="9144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7pPr>
            <a:lvl8pPr marL="13716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8pPr>
            <a:lvl9pPr marL="18288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600" b="1" i="0" u="none" strike="noStrike" kern="0" cap="none" spc="0" normalizeH="0" baseline="0" noProof="0" dirty="0">
                <a:ln>
                  <a:noFill/>
                </a:ln>
                <a:solidFill>
                  <a:srgbClr val="AB0520"/>
                </a:solidFill>
                <a:effectLst/>
                <a:uLnTx/>
                <a:uFillTx/>
                <a:latin typeface="Calibri"/>
                <a:sym typeface="Calibri" charset="0"/>
              </a:rPr>
              <a:t>NS</a:t>
            </a:r>
          </a:p>
        </p:txBody>
      </p:sp>
      <p:sp>
        <p:nvSpPr>
          <p:cNvPr id="36" name="Title 6">
            <a:extLst>
              <a:ext uri="{FF2B5EF4-FFF2-40B4-BE49-F238E27FC236}">
                <a16:creationId xmlns:a16="http://schemas.microsoft.com/office/drawing/2014/main" id="{07CE26E1-FAE7-4276-84B2-D40E96A38B5F}"/>
              </a:ext>
            </a:extLst>
          </p:cNvPr>
          <p:cNvSpPr txBox="1">
            <a:spLocks/>
          </p:cNvSpPr>
          <p:nvPr/>
        </p:nvSpPr>
        <p:spPr bwMode="auto">
          <a:xfrm>
            <a:off x="4145544" y="3042302"/>
            <a:ext cx="750040" cy="49133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38100" tIns="38100" rIns="38100" bIns="38100" numCol="1" anchor="ctr" anchorCtr="0" compatLnSpc="1">
            <a:prstTxWarp prst="textNoShape">
              <a:avLst/>
            </a:prstTxWarp>
          </a:bodyPr>
          <a:lstStyle>
            <a:lvl1pPr algn="ctr" rtl="0" eaLnBrk="0" fontAlgn="base" hangingPunct="0">
              <a:spcBef>
                <a:spcPct val="0"/>
              </a:spcBef>
              <a:spcAft>
                <a:spcPct val="0"/>
              </a:spcAft>
              <a:defRPr sz="2000" b="1" i="0" baseline="0">
                <a:solidFill>
                  <a:srgbClr val="C8D9D8"/>
                </a:solidFill>
                <a:latin typeface="+mj-lt"/>
                <a:ea typeface="+mj-ea"/>
                <a:cs typeface="+mj-cs"/>
                <a:sym typeface="Calibri" charset="0"/>
              </a:defRPr>
            </a:lvl1pPr>
            <a:lvl2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5pPr>
            <a:lvl6pPr marL="4572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6pPr>
            <a:lvl7pPr marL="9144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7pPr>
            <a:lvl8pPr marL="13716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8pPr>
            <a:lvl9pPr marL="18288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1" i="0" u="none" strike="noStrike" kern="0" cap="none" spc="0" normalizeH="0" baseline="0" noProof="0" dirty="0">
                <a:ln>
                  <a:noFill/>
                </a:ln>
                <a:solidFill>
                  <a:srgbClr val="AB0520"/>
                </a:solidFill>
                <a:effectLst/>
                <a:uLnTx/>
                <a:uFillTx/>
                <a:latin typeface="Calibri"/>
                <a:sym typeface="Calibri" charset="0"/>
              </a:rPr>
              <a:t>PEPA</a:t>
            </a:r>
          </a:p>
        </p:txBody>
      </p:sp>
      <p:sp>
        <p:nvSpPr>
          <p:cNvPr id="37" name="Title 6">
            <a:extLst>
              <a:ext uri="{FF2B5EF4-FFF2-40B4-BE49-F238E27FC236}">
                <a16:creationId xmlns:a16="http://schemas.microsoft.com/office/drawing/2014/main" id="{0C173351-D038-4E07-9204-56E668C29741}"/>
              </a:ext>
            </a:extLst>
          </p:cNvPr>
          <p:cNvSpPr txBox="1">
            <a:spLocks/>
          </p:cNvSpPr>
          <p:nvPr/>
        </p:nvSpPr>
        <p:spPr bwMode="auto">
          <a:xfrm>
            <a:off x="4122139" y="3672729"/>
            <a:ext cx="818884" cy="49133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38100" tIns="38100" rIns="38100" bIns="38100" numCol="1" anchor="ctr" anchorCtr="0" compatLnSpc="1">
            <a:prstTxWarp prst="textNoShape">
              <a:avLst/>
            </a:prstTxWarp>
          </a:bodyPr>
          <a:lstStyle>
            <a:lvl1pPr algn="ctr" rtl="0" eaLnBrk="0" fontAlgn="base" hangingPunct="0">
              <a:spcBef>
                <a:spcPct val="0"/>
              </a:spcBef>
              <a:spcAft>
                <a:spcPct val="0"/>
              </a:spcAft>
              <a:defRPr sz="2000" b="1" i="0" baseline="0">
                <a:solidFill>
                  <a:srgbClr val="C8D9D8"/>
                </a:solidFill>
                <a:latin typeface="+mj-lt"/>
                <a:ea typeface="+mj-ea"/>
                <a:cs typeface="+mj-cs"/>
                <a:sym typeface="Calibri" charset="0"/>
              </a:defRPr>
            </a:lvl1pPr>
            <a:lvl2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5pPr>
            <a:lvl6pPr marL="4572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6pPr>
            <a:lvl7pPr marL="9144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7pPr>
            <a:lvl8pPr marL="13716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8pPr>
            <a:lvl9pPr marL="18288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1" i="0" u="none" strike="noStrike" kern="0" cap="none" spc="0" normalizeH="0" baseline="0" noProof="0" dirty="0">
                <a:ln>
                  <a:noFill/>
                </a:ln>
                <a:solidFill>
                  <a:srgbClr val="AB0520"/>
                </a:solidFill>
                <a:effectLst/>
                <a:uLnTx/>
                <a:uFillTx/>
                <a:latin typeface="Calibri"/>
                <a:sym typeface="Calibri" charset="0"/>
              </a:rPr>
              <a:t>WPM</a:t>
            </a:r>
          </a:p>
        </p:txBody>
      </p:sp>
      <p:sp>
        <p:nvSpPr>
          <p:cNvPr id="38" name="Title 6">
            <a:extLst>
              <a:ext uri="{FF2B5EF4-FFF2-40B4-BE49-F238E27FC236}">
                <a16:creationId xmlns:a16="http://schemas.microsoft.com/office/drawing/2014/main" id="{28F593EA-31F4-4FCE-9766-ECA6DBE2B014}"/>
              </a:ext>
            </a:extLst>
          </p:cNvPr>
          <p:cNvSpPr txBox="1">
            <a:spLocks/>
          </p:cNvSpPr>
          <p:nvPr/>
        </p:nvSpPr>
        <p:spPr bwMode="auto">
          <a:xfrm>
            <a:off x="4145543" y="4243791"/>
            <a:ext cx="757717" cy="49133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38100" tIns="38100" rIns="38100" bIns="38100" numCol="1" anchor="ctr" anchorCtr="0" compatLnSpc="1">
            <a:prstTxWarp prst="textNoShape">
              <a:avLst/>
            </a:prstTxWarp>
          </a:bodyPr>
          <a:lstStyle>
            <a:lvl1pPr algn="ctr" rtl="0" eaLnBrk="0" fontAlgn="base" hangingPunct="0">
              <a:spcBef>
                <a:spcPct val="0"/>
              </a:spcBef>
              <a:spcAft>
                <a:spcPct val="0"/>
              </a:spcAft>
              <a:defRPr sz="2000" b="1" i="0" baseline="0">
                <a:solidFill>
                  <a:srgbClr val="C8D9D8"/>
                </a:solidFill>
                <a:latin typeface="+mj-lt"/>
                <a:ea typeface="+mj-ea"/>
                <a:cs typeface="+mj-cs"/>
                <a:sym typeface="Calibri" charset="0"/>
              </a:defRPr>
            </a:lvl1pPr>
            <a:lvl2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5pPr>
            <a:lvl6pPr marL="4572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6pPr>
            <a:lvl7pPr marL="9144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7pPr>
            <a:lvl8pPr marL="13716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8pPr>
            <a:lvl9pPr marL="18288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200" b="1" i="0" u="none" strike="noStrike" kern="0" cap="none" spc="0" normalizeH="0" baseline="0" noProof="0" dirty="0">
                <a:ln>
                  <a:noFill/>
                </a:ln>
                <a:solidFill>
                  <a:srgbClr val="AB0520"/>
                </a:solidFill>
                <a:effectLst/>
                <a:uLnTx/>
                <a:uFillTx/>
                <a:latin typeface="Calibri"/>
                <a:sym typeface="Calibri" charset="0"/>
              </a:rPr>
              <a:t>IEC</a:t>
            </a:r>
          </a:p>
        </p:txBody>
      </p:sp>
    </p:spTree>
    <p:extLst>
      <p:ext uri="{BB962C8B-B14F-4D97-AF65-F5344CB8AC3E}">
        <p14:creationId xmlns:p14="http://schemas.microsoft.com/office/powerpoint/2010/main" val="66541249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ppt_x"/>
                                          </p:val>
                                        </p:tav>
                                        <p:tav tm="100000">
                                          <p:val>
                                            <p:strVal val="#ppt_x"/>
                                          </p:val>
                                        </p:tav>
                                      </p:tavLst>
                                    </p:anim>
                                    <p:anim calcmode="lin" valueType="num">
                                      <p:cBhvr additive="base">
                                        <p:cTn id="12"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ppt_x"/>
                                          </p:val>
                                        </p:tav>
                                        <p:tav tm="100000">
                                          <p:val>
                                            <p:strVal val="#ppt_x"/>
                                          </p:val>
                                        </p:tav>
                                      </p:tavLst>
                                    </p:anim>
                                    <p:anim calcmode="lin" valueType="num">
                                      <p:cBhvr additive="base">
                                        <p:cTn id="18" dur="500" fill="hold"/>
                                        <p:tgtEl>
                                          <p:spTgt spid="2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additive="base">
                                        <p:cTn id="21" dur="500" fill="hold"/>
                                        <p:tgtEl>
                                          <p:spTgt spid="34"/>
                                        </p:tgtEl>
                                        <p:attrNameLst>
                                          <p:attrName>ppt_x</p:attrName>
                                        </p:attrNameLst>
                                      </p:cBhvr>
                                      <p:tavLst>
                                        <p:tav tm="0">
                                          <p:val>
                                            <p:strVal val="#ppt_x"/>
                                          </p:val>
                                        </p:tav>
                                        <p:tav tm="100000">
                                          <p:val>
                                            <p:strVal val="#ppt_x"/>
                                          </p:val>
                                        </p:tav>
                                      </p:tavLst>
                                    </p:anim>
                                    <p:anim calcmode="lin" valueType="num">
                                      <p:cBhvr additive="base">
                                        <p:cTn id="22"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ppt_x"/>
                                          </p:val>
                                        </p:tav>
                                        <p:tav tm="100000">
                                          <p:val>
                                            <p:strVal val="#ppt_x"/>
                                          </p:val>
                                        </p:tav>
                                      </p:tavLst>
                                    </p:anim>
                                    <p:anim calcmode="lin" valueType="num">
                                      <p:cBhvr additive="base">
                                        <p:cTn id="28" dur="500" fill="hold"/>
                                        <p:tgtEl>
                                          <p:spTgt spid="27"/>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fill="hold"/>
                                        <p:tgtEl>
                                          <p:spTgt spid="35"/>
                                        </p:tgtEl>
                                        <p:attrNameLst>
                                          <p:attrName>ppt_x</p:attrName>
                                        </p:attrNameLst>
                                      </p:cBhvr>
                                      <p:tavLst>
                                        <p:tav tm="0">
                                          <p:val>
                                            <p:strVal val="#ppt_x"/>
                                          </p:val>
                                        </p:tav>
                                        <p:tav tm="100000">
                                          <p:val>
                                            <p:strVal val="#ppt_x"/>
                                          </p:val>
                                        </p:tav>
                                      </p:tavLst>
                                    </p:anim>
                                    <p:anim calcmode="lin" valueType="num">
                                      <p:cBhvr additive="base">
                                        <p:cTn id="32"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ppt_x"/>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fill="hold"/>
                                        <p:tgtEl>
                                          <p:spTgt spid="36"/>
                                        </p:tgtEl>
                                        <p:attrNameLst>
                                          <p:attrName>ppt_x</p:attrName>
                                        </p:attrNameLst>
                                      </p:cBhvr>
                                      <p:tavLst>
                                        <p:tav tm="0">
                                          <p:val>
                                            <p:strVal val="#ppt_x"/>
                                          </p:val>
                                        </p:tav>
                                        <p:tav tm="100000">
                                          <p:val>
                                            <p:strVal val="#ppt_x"/>
                                          </p:val>
                                        </p:tav>
                                      </p:tavLst>
                                    </p:anim>
                                    <p:anim calcmode="lin" valueType="num">
                                      <p:cBhvr additive="base">
                                        <p:cTn id="42"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500" fill="hold"/>
                                        <p:tgtEl>
                                          <p:spTgt spid="28"/>
                                        </p:tgtEl>
                                        <p:attrNameLst>
                                          <p:attrName>ppt_x</p:attrName>
                                        </p:attrNameLst>
                                      </p:cBhvr>
                                      <p:tavLst>
                                        <p:tav tm="0">
                                          <p:val>
                                            <p:strVal val="#ppt_x"/>
                                          </p:val>
                                        </p:tav>
                                        <p:tav tm="100000">
                                          <p:val>
                                            <p:strVal val="#ppt_x"/>
                                          </p:val>
                                        </p:tav>
                                      </p:tavLst>
                                    </p:anim>
                                    <p:anim calcmode="lin" valueType="num">
                                      <p:cBhvr additive="base">
                                        <p:cTn id="48" dur="500" fill="hold"/>
                                        <p:tgtEl>
                                          <p:spTgt spid="28"/>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7"/>
                                        </p:tgtEl>
                                        <p:attrNameLst>
                                          <p:attrName>style.visibility</p:attrName>
                                        </p:attrNameLst>
                                      </p:cBhvr>
                                      <p:to>
                                        <p:strVal val="visible"/>
                                      </p:to>
                                    </p:set>
                                    <p:anim calcmode="lin" valueType="num">
                                      <p:cBhvr additive="base">
                                        <p:cTn id="51" dur="500" fill="hold"/>
                                        <p:tgtEl>
                                          <p:spTgt spid="37"/>
                                        </p:tgtEl>
                                        <p:attrNameLst>
                                          <p:attrName>ppt_x</p:attrName>
                                        </p:attrNameLst>
                                      </p:cBhvr>
                                      <p:tavLst>
                                        <p:tav tm="0">
                                          <p:val>
                                            <p:strVal val="#ppt_x"/>
                                          </p:val>
                                        </p:tav>
                                        <p:tav tm="100000">
                                          <p:val>
                                            <p:strVal val="#ppt_x"/>
                                          </p:val>
                                        </p:tav>
                                      </p:tavLst>
                                    </p:anim>
                                    <p:anim calcmode="lin" valueType="num">
                                      <p:cBhvr additive="base">
                                        <p:cTn id="52"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additive="base">
                                        <p:cTn id="57" dur="500" fill="hold"/>
                                        <p:tgtEl>
                                          <p:spTgt spid="30"/>
                                        </p:tgtEl>
                                        <p:attrNameLst>
                                          <p:attrName>ppt_x</p:attrName>
                                        </p:attrNameLst>
                                      </p:cBhvr>
                                      <p:tavLst>
                                        <p:tav tm="0">
                                          <p:val>
                                            <p:strVal val="#ppt_x"/>
                                          </p:val>
                                        </p:tav>
                                        <p:tav tm="100000">
                                          <p:val>
                                            <p:strVal val="#ppt_x"/>
                                          </p:val>
                                        </p:tav>
                                      </p:tavLst>
                                    </p:anim>
                                    <p:anim calcmode="lin" valueType="num">
                                      <p:cBhvr additive="base">
                                        <p:cTn id="58" dur="500" fill="hold"/>
                                        <p:tgtEl>
                                          <p:spTgt spid="30"/>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38"/>
                                        </p:tgtEl>
                                        <p:attrNameLst>
                                          <p:attrName>style.visibility</p:attrName>
                                        </p:attrNameLst>
                                      </p:cBhvr>
                                      <p:to>
                                        <p:strVal val="visible"/>
                                      </p:to>
                                    </p:set>
                                    <p:anim calcmode="lin" valueType="num">
                                      <p:cBhvr additive="base">
                                        <p:cTn id="61" dur="500" fill="hold"/>
                                        <p:tgtEl>
                                          <p:spTgt spid="38"/>
                                        </p:tgtEl>
                                        <p:attrNameLst>
                                          <p:attrName>ppt_x</p:attrName>
                                        </p:attrNameLst>
                                      </p:cBhvr>
                                      <p:tavLst>
                                        <p:tav tm="0">
                                          <p:val>
                                            <p:strVal val="#ppt_x"/>
                                          </p:val>
                                        </p:tav>
                                        <p:tav tm="100000">
                                          <p:val>
                                            <p:strVal val="#ppt_x"/>
                                          </p:val>
                                        </p:tav>
                                      </p:tavLst>
                                    </p:anim>
                                    <p:anim calcmode="lin" valueType="num">
                                      <p:cBhvr additive="base">
                                        <p:cTn id="62"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animBg="1"/>
      <p:bldP spid="33" grpId="0"/>
      <p:bldP spid="34" grpId="0"/>
      <p:bldP spid="35" grpId="0"/>
      <p:bldP spid="36" grpId="0"/>
      <p:bldP spid="37" grpId="0"/>
      <p:bldP spid="3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r="1002"/>
          <a:stretch/>
        </p:blipFill>
        <p:spPr>
          <a:xfrm>
            <a:off x="2689934" y="727289"/>
            <a:ext cx="3728622" cy="3747057"/>
          </a:xfrm>
          <a:prstGeom prst="rect">
            <a:avLst/>
          </a:prstGeom>
        </p:spPr>
      </p:pic>
    </p:spTree>
    <p:extLst>
      <p:ext uri="{BB962C8B-B14F-4D97-AF65-F5344CB8AC3E}">
        <p14:creationId xmlns:p14="http://schemas.microsoft.com/office/powerpoint/2010/main" val="23097016"/>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Early Childhood</a:t>
            </a:r>
          </a:p>
        </p:txBody>
      </p:sp>
      <p:sp>
        <p:nvSpPr>
          <p:cNvPr id="5" name="Subtitle 4">
            <a:extLst>
              <a:ext uri="{FF2B5EF4-FFF2-40B4-BE49-F238E27FC236}">
                <a16:creationId xmlns:a16="http://schemas.microsoft.com/office/drawing/2014/main" id="{274FF744-F557-459C-87DC-3A9B41D92DB7}"/>
              </a:ext>
            </a:extLst>
          </p:cNvPr>
          <p:cNvSpPr>
            <a:spLocks noGrp="1"/>
          </p:cNvSpPr>
          <p:nvPr>
            <p:ph type="subTitle" idx="1"/>
          </p:nvPr>
        </p:nvSpPr>
        <p:spPr>
          <a:xfrm>
            <a:off x="685799" y="2431336"/>
            <a:ext cx="7870371" cy="828662"/>
          </a:xfrm>
        </p:spPr>
        <p:txBody>
          <a:bodyPr/>
          <a:lstStyle/>
          <a:p>
            <a:r>
              <a:rPr lang="en-US" sz="2400" dirty="0">
                <a:solidFill>
                  <a:srgbClr val="0099CC"/>
                </a:solidFill>
              </a:rPr>
              <a:t>Go NAP </a:t>
            </a:r>
            <a:r>
              <a:rPr lang="en-US" sz="2400" dirty="0" smtClean="0">
                <a:solidFill>
                  <a:srgbClr val="0099CC"/>
                </a:solidFill>
              </a:rPr>
              <a:t>SACC illuminates </a:t>
            </a:r>
            <a:r>
              <a:rPr lang="en-US" sz="2400" b="1" i="1" dirty="0" smtClean="0">
                <a:solidFill>
                  <a:srgbClr val="0099CC"/>
                </a:solidFill>
              </a:rPr>
              <a:t>strengths and weaknesses </a:t>
            </a:r>
            <a:r>
              <a:rPr lang="en-US" sz="2400" dirty="0">
                <a:solidFill>
                  <a:srgbClr val="0099CC"/>
                </a:solidFill>
              </a:rPr>
              <a:t>– FY16</a:t>
            </a:r>
          </a:p>
          <a:p>
            <a:r>
              <a:rPr lang="en-US" sz="2400" dirty="0" smtClean="0">
                <a:solidFill>
                  <a:srgbClr val="0099CC"/>
                </a:solidFill>
              </a:rPr>
              <a:t>LIAs </a:t>
            </a:r>
            <a:r>
              <a:rPr lang="en-US" sz="2400" b="1" i="1" dirty="0" smtClean="0">
                <a:solidFill>
                  <a:srgbClr val="0099CC"/>
                </a:solidFill>
              </a:rPr>
              <a:t>support</a:t>
            </a:r>
            <a:r>
              <a:rPr lang="en-US" sz="2400" i="1" dirty="0" smtClean="0">
                <a:solidFill>
                  <a:srgbClr val="0099CC"/>
                </a:solidFill>
              </a:rPr>
              <a:t> </a:t>
            </a:r>
            <a:r>
              <a:rPr lang="en-US" sz="2400" b="1" i="1" dirty="0" smtClean="0">
                <a:solidFill>
                  <a:srgbClr val="0099CC"/>
                </a:solidFill>
              </a:rPr>
              <a:t>improvements</a:t>
            </a:r>
            <a:r>
              <a:rPr lang="en-US" sz="2400" i="1" dirty="0" smtClean="0">
                <a:solidFill>
                  <a:srgbClr val="0099CC"/>
                </a:solidFill>
              </a:rPr>
              <a:t> </a:t>
            </a:r>
            <a:r>
              <a:rPr lang="en-US" sz="2400" dirty="0" smtClean="0">
                <a:solidFill>
                  <a:srgbClr val="0099CC"/>
                </a:solidFill>
              </a:rPr>
              <a:t>at partner sites  – </a:t>
            </a:r>
            <a:r>
              <a:rPr lang="en-US" sz="2400" dirty="0">
                <a:solidFill>
                  <a:srgbClr val="0099CC"/>
                </a:solidFill>
              </a:rPr>
              <a:t>FY17</a:t>
            </a:r>
          </a:p>
        </p:txBody>
      </p:sp>
      <p:pic>
        <p:nvPicPr>
          <p:cNvPr id="3" name="Picture 2"/>
          <p:cNvPicPr>
            <a:picLocks noChangeAspect="1"/>
          </p:cNvPicPr>
          <p:nvPr/>
        </p:nvPicPr>
        <p:blipFill>
          <a:blip r:embed="rId3"/>
          <a:stretch>
            <a:fillRect/>
          </a:stretch>
        </p:blipFill>
        <p:spPr>
          <a:xfrm>
            <a:off x="4102567" y="4302179"/>
            <a:ext cx="938865" cy="841321"/>
          </a:xfrm>
          <a:prstGeom prst="rect">
            <a:avLst/>
          </a:prstGeom>
        </p:spPr>
      </p:pic>
    </p:spTree>
    <p:extLst>
      <p:ext uri="{BB962C8B-B14F-4D97-AF65-F5344CB8AC3E}">
        <p14:creationId xmlns:p14="http://schemas.microsoft.com/office/powerpoint/2010/main" val="3582753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17864" y="0"/>
            <a:ext cx="4043589" cy="1103313"/>
          </a:xfrm>
        </p:spPr>
        <p:txBody>
          <a:bodyPr/>
          <a:lstStyle/>
          <a:p>
            <a:r>
              <a:rPr lang="en-US" sz="2400" dirty="0" smtClean="0">
                <a:solidFill>
                  <a:schemeClr val="bg1"/>
                </a:solidFill>
              </a:rPr>
              <a:t>Mean Scores for Go NAP SACC Child Nutrition (N=34)</a:t>
            </a:r>
            <a:endParaRPr lang="en-US" sz="2400" dirty="0">
              <a:solidFill>
                <a:schemeClr val="bg1"/>
              </a:solidFill>
            </a:endParaRPr>
          </a:p>
        </p:txBody>
      </p:sp>
      <p:graphicFrame>
        <p:nvGraphicFramePr>
          <p:cNvPr id="6" name="Chart 5"/>
          <p:cNvGraphicFramePr/>
          <p:nvPr>
            <p:extLst/>
          </p:nvPr>
        </p:nvGraphicFramePr>
        <p:xfrm>
          <a:off x="77311" y="1448748"/>
          <a:ext cx="4420043" cy="299919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Chart 6"/>
          <p:cNvGraphicFramePr/>
          <p:nvPr>
            <p:extLst/>
          </p:nvPr>
        </p:nvGraphicFramePr>
        <p:xfrm>
          <a:off x="4568147" y="1448748"/>
          <a:ext cx="4501208" cy="2999197"/>
        </p:xfrm>
        <a:graphic>
          <a:graphicData uri="http://schemas.openxmlformats.org/drawingml/2006/chart">
            <c:chart xmlns:c="http://schemas.openxmlformats.org/drawingml/2006/chart" xmlns:r="http://schemas.openxmlformats.org/officeDocument/2006/relationships" r:id="rId4"/>
          </a:graphicData>
        </a:graphic>
      </p:graphicFrame>
      <p:sp>
        <p:nvSpPr>
          <p:cNvPr id="8" name="Content Placeholder 2"/>
          <p:cNvSpPr txBox="1">
            <a:spLocks/>
          </p:cNvSpPr>
          <p:nvPr/>
        </p:nvSpPr>
        <p:spPr>
          <a:xfrm>
            <a:off x="77313" y="4366727"/>
            <a:ext cx="8992042" cy="435782"/>
          </a:xfrm>
          <a:prstGeom prst="rect">
            <a:avLst/>
          </a:prstGeom>
          <a:solidFill>
            <a:sysClr val="window" lastClr="FFFFFF"/>
          </a:solidFill>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600"/>
              </a:spcBef>
              <a:spcAft>
                <a:spcPts val="0"/>
              </a:spcAft>
              <a:buClrTx/>
              <a:buSzTx/>
              <a:buFont typeface="Arial" pitchFamily="34" charset="0"/>
              <a:buNone/>
              <a:tabLst/>
              <a:defRPr/>
            </a:pPr>
            <a:r>
              <a:rPr kumimoji="0" lang="en-US" sz="2000" b="1" i="0" u="none" strike="noStrike" kern="1200" cap="none" spc="0" normalizeH="0" baseline="0" noProof="0" dirty="0" smtClean="0">
                <a:ln>
                  <a:noFill/>
                </a:ln>
                <a:solidFill>
                  <a:srgbClr val="AB0520"/>
                </a:solidFill>
                <a:effectLst>
                  <a:outerShdw blurRad="38100" dist="38100" dir="2700000" algn="tl">
                    <a:srgbClr val="000000">
                      <a:alpha val="43137"/>
                    </a:srgbClr>
                  </a:outerShdw>
                </a:effectLst>
                <a:uLnTx/>
                <a:uFillTx/>
                <a:latin typeface="Calibri"/>
                <a:ea typeface="+mn-ea"/>
                <a:cs typeface="+mn-cs"/>
                <a:sym typeface="Wingdings" panose="05000000000000000000" pitchFamily="2" charset="2"/>
              </a:rPr>
              <a:t>RED:  </a:t>
            </a:r>
            <a:r>
              <a:rPr kumimoji="0" lang="en-US" sz="2000" b="1" i="0" u="sng" strike="noStrike" kern="1200" cap="none" spc="0" normalizeH="0" baseline="0" noProof="0" dirty="0" smtClean="0">
                <a:ln>
                  <a:noFill/>
                </a:ln>
                <a:solidFill>
                  <a:srgbClr val="AB0520"/>
                </a:solidFill>
                <a:effectLst>
                  <a:outerShdw blurRad="38100" dist="38100" dir="2700000" algn="tl">
                    <a:srgbClr val="000000">
                      <a:alpha val="43137"/>
                    </a:srgbClr>
                  </a:outerShdw>
                </a:effectLst>
                <a:uLnTx/>
                <a:uFillTx/>
                <a:latin typeface="Calibri"/>
                <a:ea typeface="+mn-ea"/>
                <a:cs typeface="+mn-cs"/>
                <a:sym typeface="Wingdings" panose="05000000000000000000" pitchFamily="2" charset="2"/>
              </a:rPr>
              <a:t>&lt;</a:t>
            </a:r>
            <a:r>
              <a:rPr kumimoji="0" lang="en-US" sz="2000" b="1" i="0" u="none" strike="noStrike" kern="1200" cap="none" spc="0" normalizeH="0" baseline="0" noProof="0" dirty="0" smtClean="0">
                <a:ln>
                  <a:noFill/>
                </a:ln>
                <a:solidFill>
                  <a:srgbClr val="AB0520"/>
                </a:solidFill>
                <a:effectLst>
                  <a:outerShdw blurRad="38100" dist="38100" dir="2700000" algn="tl">
                    <a:srgbClr val="000000">
                      <a:alpha val="43137"/>
                    </a:srgbClr>
                  </a:outerShdw>
                </a:effectLst>
                <a:uLnTx/>
                <a:uFillTx/>
                <a:latin typeface="Calibri"/>
                <a:ea typeface="+mn-ea"/>
                <a:cs typeface="+mn-cs"/>
                <a:sym typeface="Wingdings" panose="05000000000000000000" pitchFamily="2" charset="2"/>
              </a:rPr>
              <a:t> 3.0	</a:t>
            </a:r>
            <a:r>
              <a:rPr kumimoji="0" lang="en-US" sz="2000" b="1" i="0" u="none" strike="noStrike" kern="1200" cap="none" spc="0" normalizeH="0" baseline="0" noProof="0" dirty="0" smtClean="0">
                <a:ln>
                  <a:noFill/>
                </a:ln>
                <a:solidFill>
                  <a:srgbClr val="FFC000"/>
                </a:solidFill>
                <a:effectLst>
                  <a:outerShdw blurRad="38100" dist="38100" dir="2700000" algn="tl">
                    <a:srgbClr val="000000">
                      <a:alpha val="43137"/>
                    </a:srgbClr>
                  </a:outerShdw>
                </a:effectLst>
                <a:uLnTx/>
                <a:uFillTx/>
                <a:latin typeface="Calibri"/>
                <a:ea typeface="+mn-ea"/>
                <a:cs typeface="+mn-cs"/>
                <a:sym typeface="Wingdings" panose="05000000000000000000" pitchFamily="2" charset="2"/>
              </a:rPr>
              <a:t>YELLOW:  3.1-3.4		</a:t>
            </a:r>
            <a:r>
              <a:rPr kumimoji="0" lang="en-US" sz="2000" b="1" i="0" u="none" strike="noStrike" kern="1200" cap="none" spc="0" normalizeH="0" baseline="0" noProof="0" dirty="0" smtClean="0">
                <a:ln>
                  <a:noFill/>
                </a:ln>
                <a:solidFill>
                  <a:srgbClr val="0C234B"/>
                </a:solidFill>
                <a:effectLst>
                  <a:outerShdw blurRad="38100" dist="38100" dir="2700000" algn="tl">
                    <a:srgbClr val="000000">
                      <a:alpha val="43137"/>
                    </a:srgbClr>
                  </a:outerShdw>
                </a:effectLst>
                <a:uLnTx/>
                <a:uFillTx/>
                <a:latin typeface="Calibri"/>
                <a:ea typeface="+mn-ea"/>
                <a:cs typeface="+mn-cs"/>
                <a:sym typeface="Wingdings" panose="05000000000000000000" pitchFamily="2" charset="2"/>
              </a:rPr>
              <a:t>BLUE:  </a:t>
            </a:r>
            <a:r>
              <a:rPr kumimoji="0" lang="en-US" sz="2000" b="1" i="0" u="sng" strike="noStrike" kern="1200" cap="none" spc="0" normalizeH="0" baseline="0" noProof="0" dirty="0" smtClean="0">
                <a:ln>
                  <a:noFill/>
                </a:ln>
                <a:solidFill>
                  <a:srgbClr val="0C234B"/>
                </a:solidFill>
                <a:effectLst>
                  <a:outerShdw blurRad="38100" dist="38100" dir="2700000" algn="tl">
                    <a:srgbClr val="000000">
                      <a:alpha val="43137"/>
                    </a:srgbClr>
                  </a:outerShdw>
                </a:effectLst>
                <a:uLnTx/>
                <a:uFillTx/>
                <a:latin typeface="Calibri"/>
                <a:ea typeface="+mn-ea"/>
                <a:cs typeface="+mn-cs"/>
                <a:sym typeface="Wingdings" panose="05000000000000000000" pitchFamily="2" charset="2"/>
              </a:rPr>
              <a:t>&gt;</a:t>
            </a:r>
            <a:r>
              <a:rPr kumimoji="0" lang="en-US" sz="2000" b="1" i="0" u="none" strike="noStrike" kern="1200" cap="none" spc="0" normalizeH="0" baseline="0" noProof="0" dirty="0" smtClean="0">
                <a:ln>
                  <a:noFill/>
                </a:ln>
                <a:solidFill>
                  <a:srgbClr val="0C234B"/>
                </a:solidFill>
                <a:effectLst>
                  <a:outerShdw blurRad="38100" dist="38100" dir="2700000" algn="tl">
                    <a:srgbClr val="000000">
                      <a:alpha val="43137"/>
                    </a:srgbClr>
                  </a:outerShdw>
                </a:effectLst>
                <a:uLnTx/>
                <a:uFillTx/>
                <a:latin typeface="Calibri"/>
                <a:ea typeface="+mn-ea"/>
                <a:cs typeface="+mn-cs"/>
                <a:sym typeface="Wingdings" panose="05000000000000000000" pitchFamily="2" charset="2"/>
              </a:rPr>
              <a:t> 3.5  </a:t>
            </a:r>
            <a:endParaRPr kumimoji="0" lang="en-US" sz="2000" b="1" i="0" u="none" strike="noStrike" kern="1200" cap="none" spc="0" normalizeH="0" baseline="0" noProof="0" dirty="0" smtClean="0">
              <a:ln>
                <a:noFill/>
              </a:ln>
              <a:solidFill>
                <a:srgbClr val="0C234B"/>
              </a:solidFill>
              <a:effectLst>
                <a:outerShdw blurRad="38100" dist="38100" dir="2700000" algn="tl">
                  <a:srgbClr val="000000">
                    <a:alpha val="43137"/>
                  </a:srgbClr>
                </a:outerShdw>
              </a:effectLst>
              <a:uLnTx/>
              <a:uFillTx/>
              <a:latin typeface="Calibri"/>
              <a:ea typeface="+mn-ea"/>
              <a:cs typeface="+mn-cs"/>
              <a:sym typeface="Gill Sans" charset="0"/>
            </a:endParaRPr>
          </a:p>
          <a:p>
            <a:pPr marL="342900" marR="0" lvl="0" indent="-342900" algn="r"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800" b="1" i="0" u="none" strike="noStrike" kern="1200" cap="none" spc="0" normalizeH="0" baseline="0" noProof="0" dirty="0">
              <a:ln>
                <a:noFill/>
              </a:ln>
              <a:solidFill>
                <a:sysClr val="window" lastClr="FFFFFF"/>
              </a:solidFill>
              <a:effectLst/>
              <a:uLnTx/>
              <a:uFillTx/>
              <a:latin typeface="Calibri"/>
              <a:ea typeface="+mn-ea"/>
              <a:cs typeface="+mn-cs"/>
              <a:sym typeface="Gill Sans" charset="0"/>
            </a:endParaRPr>
          </a:p>
        </p:txBody>
      </p:sp>
      <p:sp>
        <p:nvSpPr>
          <p:cNvPr id="9" name="Rectangle 8"/>
          <p:cNvSpPr/>
          <p:nvPr/>
        </p:nvSpPr>
        <p:spPr>
          <a:xfrm>
            <a:off x="77313" y="1048637"/>
            <a:ext cx="8992042" cy="400110"/>
          </a:xfrm>
          <a:prstGeom prst="rect">
            <a:avLst/>
          </a:prstGeom>
          <a:solidFill>
            <a:schemeClr val="bg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small" spc="0" normalizeH="0" baseline="0" noProof="0" dirty="0">
                <a:ln>
                  <a:noFill/>
                </a:ln>
                <a:solidFill>
                  <a:srgbClr val="0C234B"/>
                </a:solidFill>
                <a:effectLst/>
                <a:uLnTx/>
                <a:uFillTx/>
                <a:latin typeface="Calibri"/>
                <a:ea typeface="+mn-ea"/>
                <a:cs typeface="+mn-cs"/>
                <a:sym typeface="Wingdings" panose="05000000000000000000" pitchFamily="2" charset="2"/>
              </a:rPr>
              <a:t>1 = weakest practice, 4 = best practice </a:t>
            </a:r>
            <a:endParaRPr kumimoji="0" lang="en-US" sz="1800" b="0" i="0" u="none" strike="noStrike" kern="1200" cap="none" spc="0" normalizeH="0" baseline="0" noProof="0" dirty="0">
              <a:ln>
                <a:noFill/>
              </a:ln>
              <a:solidFill>
                <a:srgbClr val="0C234B"/>
              </a:solidFill>
              <a:effectLst/>
              <a:uLnTx/>
              <a:uFillTx/>
              <a:latin typeface="Calibri"/>
              <a:ea typeface="+mn-ea"/>
              <a:cs typeface="+mn-cs"/>
              <a:sym typeface="Gill Sans" charset="0"/>
            </a:endParaRPr>
          </a:p>
        </p:txBody>
      </p:sp>
      <p:sp>
        <p:nvSpPr>
          <p:cNvPr id="10" name="Title 6"/>
          <p:cNvSpPr txBox="1">
            <a:spLocks/>
          </p:cNvSpPr>
          <p:nvPr/>
        </p:nvSpPr>
        <p:spPr bwMode="auto">
          <a:xfrm>
            <a:off x="4225244" y="295103"/>
            <a:ext cx="620487" cy="53926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38100" tIns="38100" rIns="38100" bIns="38100" numCol="1" anchor="ctr" anchorCtr="0" compatLnSpc="1">
            <a:prstTxWarp prst="textNoShape">
              <a:avLst/>
            </a:prstTxWarp>
          </a:bodyPr>
          <a:lstStyle>
            <a:lvl1pPr algn="ctr" rtl="0" eaLnBrk="0" fontAlgn="base" hangingPunct="0">
              <a:spcBef>
                <a:spcPct val="0"/>
              </a:spcBef>
              <a:spcAft>
                <a:spcPct val="0"/>
              </a:spcAft>
              <a:defRPr sz="2000" b="1" i="0" baseline="0">
                <a:solidFill>
                  <a:srgbClr val="C8D9D8"/>
                </a:solidFill>
                <a:latin typeface="+mj-lt"/>
                <a:ea typeface="+mj-ea"/>
                <a:cs typeface="+mj-cs"/>
                <a:sym typeface="Calibri" charset="0"/>
              </a:defRPr>
            </a:lvl1pPr>
            <a:lvl2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5pPr>
            <a:lvl6pPr marL="4572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6pPr>
            <a:lvl7pPr marL="9144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7pPr>
            <a:lvl8pPr marL="13716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8pPr>
            <a:lvl9pPr marL="18288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1" i="0" u="none" strike="noStrike" kern="0" cap="none" spc="0" normalizeH="0" baseline="0" noProof="0" smtClean="0">
                <a:ln>
                  <a:noFill/>
                </a:ln>
                <a:solidFill>
                  <a:srgbClr val="FFFFFF"/>
                </a:solidFill>
                <a:effectLst/>
                <a:uLnTx/>
                <a:uFillTx/>
                <a:latin typeface="Calibri"/>
                <a:sym typeface="Calibri" charset="0"/>
              </a:rPr>
              <a:t>vs</a:t>
            </a:r>
            <a:endParaRPr kumimoji="0" lang="en-US" sz="2400" b="1" i="0" u="none" strike="noStrike" kern="0" cap="none" spc="0" normalizeH="0" baseline="0" noProof="0" dirty="0">
              <a:ln>
                <a:noFill/>
              </a:ln>
              <a:solidFill>
                <a:srgbClr val="FFFFFF"/>
              </a:solidFill>
              <a:effectLst/>
              <a:uLnTx/>
              <a:uFillTx/>
              <a:latin typeface="Calibri"/>
              <a:sym typeface="Calibri" charset="0"/>
            </a:endParaRPr>
          </a:p>
        </p:txBody>
      </p:sp>
      <p:sp>
        <p:nvSpPr>
          <p:cNvPr id="11" name="Title 2"/>
          <p:cNvSpPr txBox="1">
            <a:spLocks/>
          </p:cNvSpPr>
          <p:nvPr/>
        </p:nvSpPr>
        <p:spPr bwMode="auto">
          <a:xfrm>
            <a:off x="4949482" y="-1"/>
            <a:ext cx="4043589" cy="110331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38100" tIns="38100" rIns="38100" bIns="38100" numCol="1" anchor="ctr" anchorCtr="0" compatLnSpc="1">
            <a:prstTxWarp prst="textNoShape">
              <a:avLst/>
            </a:prstTxWarp>
          </a:bodyPr>
          <a:lstStyle>
            <a:lvl1pPr algn="ctr" rtl="0" eaLnBrk="0" fontAlgn="base" hangingPunct="0">
              <a:spcBef>
                <a:spcPct val="0"/>
              </a:spcBef>
              <a:spcAft>
                <a:spcPct val="0"/>
              </a:spcAft>
              <a:defRPr sz="2000" b="1" i="0" baseline="0">
                <a:solidFill>
                  <a:srgbClr val="C8D9D8"/>
                </a:solidFill>
                <a:latin typeface="+mj-lt"/>
                <a:ea typeface="+mj-ea"/>
                <a:cs typeface="+mj-cs"/>
                <a:sym typeface="Calibri" charset="0"/>
              </a:defRPr>
            </a:lvl1pPr>
            <a:lvl2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5pPr>
            <a:lvl6pPr marL="4572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6pPr>
            <a:lvl7pPr marL="9144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7pPr>
            <a:lvl8pPr marL="13716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8pPr>
            <a:lvl9pPr marL="18288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1" i="0" u="none" strike="noStrike" kern="0" cap="none" spc="0" normalizeH="0" baseline="0" noProof="0" dirty="0" smtClean="0">
                <a:ln>
                  <a:noFill/>
                </a:ln>
                <a:solidFill>
                  <a:srgbClr val="FFFFFF"/>
                </a:solidFill>
                <a:effectLst/>
                <a:uLnTx/>
                <a:uFillTx/>
                <a:latin typeface="Calibri"/>
                <a:sym typeface="Calibri" charset="0"/>
              </a:rPr>
              <a:t>Mean Scores for Go NAP SACC Infant &amp; Child PA (N=34)</a:t>
            </a:r>
            <a:endParaRPr kumimoji="0" lang="en-US" sz="2400" b="1" i="0" u="none" strike="noStrike" kern="0" cap="none" spc="0" normalizeH="0" baseline="0" noProof="0" dirty="0">
              <a:ln>
                <a:noFill/>
              </a:ln>
              <a:solidFill>
                <a:srgbClr val="FFFFFF"/>
              </a:solidFill>
              <a:effectLst/>
              <a:uLnTx/>
              <a:uFillTx/>
              <a:latin typeface="Calibri"/>
              <a:sym typeface="Calibri" charset="0"/>
            </a:endParaRPr>
          </a:p>
        </p:txBody>
      </p:sp>
      <p:sp>
        <p:nvSpPr>
          <p:cNvPr id="12" name="Oval 11">
            <a:extLst>
              <a:ext uri="{FF2B5EF4-FFF2-40B4-BE49-F238E27FC236}">
                <a16:creationId xmlns:a16="http://schemas.microsoft.com/office/drawing/2014/main" id="{2B9EFA8F-2189-4D38-9431-CCC358510814}"/>
              </a:ext>
            </a:extLst>
          </p:cNvPr>
          <p:cNvSpPr/>
          <p:nvPr/>
        </p:nvSpPr>
        <p:spPr bwMode="auto">
          <a:xfrm rot="16200000">
            <a:off x="2332071" y="14553"/>
            <a:ext cx="590977" cy="3375660"/>
          </a:xfrm>
          <a:prstGeom prst="ellipse">
            <a:avLst/>
          </a:prstGeom>
          <a:noFill/>
          <a:ln w="57150" cap="flat" cmpd="sng" algn="ctr">
            <a:solidFill>
              <a:srgbClr val="AB052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4200" b="0" i="0" u="none" strike="noStrike" kern="1200" cap="none" spc="0" normalizeH="0" baseline="0" noProof="0">
              <a:ln>
                <a:noFill/>
              </a:ln>
              <a:solidFill>
                <a:srgbClr val="000000"/>
              </a:solidFill>
              <a:effectLst/>
              <a:uLnTx/>
              <a:uFillTx/>
              <a:latin typeface="Gill Sans" charset="0"/>
              <a:ea typeface="ヒラギノ角ゴ ProN W3" charset="0"/>
              <a:cs typeface="ヒラギノ角ゴ ProN W3" charset="0"/>
              <a:sym typeface="Gill Sans" charset="0"/>
            </a:endParaRPr>
          </a:p>
        </p:txBody>
      </p:sp>
      <p:sp>
        <p:nvSpPr>
          <p:cNvPr id="13" name="Oval 12">
            <a:extLst>
              <a:ext uri="{FF2B5EF4-FFF2-40B4-BE49-F238E27FC236}">
                <a16:creationId xmlns:a16="http://schemas.microsoft.com/office/drawing/2014/main" id="{2B9EFA8F-2189-4D38-9431-CCC358510814}"/>
              </a:ext>
            </a:extLst>
          </p:cNvPr>
          <p:cNvSpPr/>
          <p:nvPr/>
        </p:nvSpPr>
        <p:spPr bwMode="auto">
          <a:xfrm rot="16200000">
            <a:off x="6726946" y="81572"/>
            <a:ext cx="641309" cy="3375660"/>
          </a:xfrm>
          <a:prstGeom prst="ellipse">
            <a:avLst/>
          </a:prstGeom>
          <a:noFill/>
          <a:ln w="57150" cap="flat" cmpd="sng" algn="ctr">
            <a:solidFill>
              <a:srgbClr val="AB052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4200" b="0" i="0" u="none" strike="noStrike" kern="1200" cap="none" spc="0" normalizeH="0" baseline="0" noProof="0">
              <a:ln>
                <a:noFill/>
              </a:ln>
              <a:solidFill>
                <a:srgbClr val="000000"/>
              </a:solidFill>
              <a:effectLst/>
              <a:uLnTx/>
              <a:uFillTx/>
              <a:latin typeface="Gill Sans" charset="0"/>
              <a:ea typeface="ヒラギノ角ゴ ProN W3" charset="0"/>
              <a:cs typeface="ヒラギノ角ゴ ProN W3" charset="0"/>
              <a:sym typeface="Gill Sans" charset="0"/>
            </a:endParaRPr>
          </a:p>
        </p:txBody>
      </p:sp>
      <p:sp>
        <p:nvSpPr>
          <p:cNvPr id="14" name="Oval 13">
            <a:extLst>
              <a:ext uri="{FF2B5EF4-FFF2-40B4-BE49-F238E27FC236}">
                <a16:creationId xmlns:a16="http://schemas.microsoft.com/office/drawing/2014/main" id="{2B9EFA8F-2189-4D38-9431-CCC358510814}"/>
              </a:ext>
            </a:extLst>
          </p:cNvPr>
          <p:cNvSpPr/>
          <p:nvPr/>
        </p:nvSpPr>
        <p:spPr bwMode="auto">
          <a:xfrm rot="16200000">
            <a:off x="2071651" y="8788"/>
            <a:ext cx="644101" cy="3984965"/>
          </a:xfrm>
          <a:prstGeom prst="ellipse">
            <a:avLst/>
          </a:prstGeom>
          <a:noFill/>
          <a:ln w="57150" cap="flat" cmpd="sng" algn="ctr">
            <a:solidFill>
              <a:srgbClr val="FFC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4200" b="0" i="0" u="none" strike="noStrike" kern="1200" cap="none" spc="0" normalizeH="0" baseline="0" noProof="0">
              <a:ln>
                <a:noFill/>
              </a:ln>
              <a:solidFill>
                <a:srgbClr val="000000"/>
              </a:solidFill>
              <a:effectLst/>
              <a:uLnTx/>
              <a:uFillTx/>
              <a:latin typeface="Gill Sans" charset="0"/>
              <a:ea typeface="ヒラギノ角ゴ ProN W3" charset="0"/>
              <a:cs typeface="ヒラギノ角ゴ ProN W3" charset="0"/>
              <a:sym typeface="Gill Sans" charset="0"/>
            </a:endParaRPr>
          </a:p>
        </p:txBody>
      </p:sp>
      <p:sp>
        <p:nvSpPr>
          <p:cNvPr id="15" name="Oval 14">
            <a:extLst>
              <a:ext uri="{FF2B5EF4-FFF2-40B4-BE49-F238E27FC236}">
                <a16:creationId xmlns:a16="http://schemas.microsoft.com/office/drawing/2014/main" id="{2B9EFA8F-2189-4D38-9431-CCC358510814}"/>
              </a:ext>
            </a:extLst>
          </p:cNvPr>
          <p:cNvSpPr/>
          <p:nvPr/>
        </p:nvSpPr>
        <p:spPr bwMode="auto">
          <a:xfrm rot="16200000">
            <a:off x="6495405" y="159915"/>
            <a:ext cx="666188" cy="4015187"/>
          </a:xfrm>
          <a:prstGeom prst="ellipse">
            <a:avLst/>
          </a:prstGeom>
          <a:noFill/>
          <a:ln w="57150" cap="flat" cmpd="sng" algn="ctr">
            <a:solidFill>
              <a:srgbClr val="FFC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4200" b="0" i="0" u="none" strike="noStrike" kern="1200" cap="none" spc="0" normalizeH="0" baseline="0" noProof="0">
              <a:ln>
                <a:noFill/>
              </a:ln>
              <a:solidFill>
                <a:srgbClr val="000000"/>
              </a:solidFill>
              <a:effectLst/>
              <a:uLnTx/>
              <a:uFillTx/>
              <a:latin typeface="Gill Sans" charset="0"/>
              <a:ea typeface="ヒラギノ角ゴ ProN W3" charset="0"/>
              <a:cs typeface="ヒラギノ角ゴ ProN W3" charset="0"/>
              <a:sym typeface="Gill Sans" charset="0"/>
            </a:endParaRPr>
          </a:p>
        </p:txBody>
      </p:sp>
      <p:sp>
        <p:nvSpPr>
          <p:cNvPr id="16" name="Oval 15">
            <a:extLst>
              <a:ext uri="{FF2B5EF4-FFF2-40B4-BE49-F238E27FC236}">
                <a16:creationId xmlns:a16="http://schemas.microsoft.com/office/drawing/2014/main" id="{2B9EFA8F-2189-4D38-9431-CCC358510814}"/>
              </a:ext>
            </a:extLst>
          </p:cNvPr>
          <p:cNvSpPr/>
          <p:nvPr/>
        </p:nvSpPr>
        <p:spPr bwMode="auto">
          <a:xfrm rot="16200000">
            <a:off x="6383269" y="1304943"/>
            <a:ext cx="641309" cy="4063018"/>
          </a:xfrm>
          <a:prstGeom prst="ellipse">
            <a:avLst/>
          </a:prstGeom>
          <a:noFill/>
          <a:ln w="57150" cap="flat" cmpd="sng" algn="ctr">
            <a:solidFill>
              <a:srgbClr val="AB052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4200" b="0" i="0" u="none" strike="noStrike" kern="1200" cap="none" spc="0" normalizeH="0" baseline="0" noProof="0">
              <a:ln>
                <a:noFill/>
              </a:ln>
              <a:solidFill>
                <a:srgbClr val="000000"/>
              </a:solidFill>
              <a:effectLst/>
              <a:uLnTx/>
              <a:uFillTx/>
              <a:latin typeface="Gill Sans" charset="0"/>
              <a:ea typeface="ヒラギノ角ゴ ProN W3" charset="0"/>
              <a:cs typeface="ヒラギノ角ゴ ProN W3" charset="0"/>
              <a:sym typeface="Gill Sans" charset="0"/>
            </a:endParaRPr>
          </a:p>
        </p:txBody>
      </p:sp>
    </p:spTree>
    <p:extLst>
      <p:ext uri="{BB962C8B-B14F-4D97-AF65-F5344CB8AC3E}">
        <p14:creationId xmlns:p14="http://schemas.microsoft.com/office/powerpoint/2010/main" val="95166687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12"/>
                                        </p:tgtEl>
                                        <p:attrNameLst>
                                          <p:attrName>style.visibility</p:attrName>
                                        </p:attrNameLst>
                                      </p:cBhvr>
                                      <p:to>
                                        <p:strVal val="hidden"/>
                                      </p:to>
                                    </p:set>
                                  </p:childTnLst>
                                </p:cTn>
                              </p:par>
                              <p:par>
                                <p:cTn id="17" presetID="1" presetClass="exit" presetSubtype="0" fill="hold" grpId="1" nodeType="withEffect">
                                  <p:stCondLst>
                                    <p:cond delay="0"/>
                                  </p:stCondLst>
                                  <p:childTnLst>
                                    <p:set>
                                      <p:cBhvr>
                                        <p:cTn id="18" dur="1" fill="hold">
                                          <p:stCondLst>
                                            <p:cond delay="0"/>
                                          </p:stCondLst>
                                        </p:cTn>
                                        <p:tgtEl>
                                          <p:spTgt spid="13"/>
                                        </p:tgtEl>
                                        <p:attrNameLst>
                                          <p:attrName>style.visibility</p:attrName>
                                        </p:attrNameLst>
                                      </p:cBhvr>
                                      <p:to>
                                        <p:strVal val="hidden"/>
                                      </p:to>
                                    </p:set>
                                  </p:childTnLst>
                                </p:cTn>
                              </p:par>
                              <p:par>
                                <p:cTn id="19" presetID="2" presetClass="entr" presetSubtype="8"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0-#ppt_w/2"/>
                                          </p:val>
                                        </p:tav>
                                        <p:tav tm="100000">
                                          <p:val>
                                            <p:strVal val="#ppt_x"/>
                                          </p:val>
                                        </p:tav>
                                      </p:tavLst>
                                    </p:anim>
                                    <p:anim calcmode="lin" valueType="num">
                                      <p:cBhvr additive="base">
                                        <p:cTn id="22" dur="500" fill="hold"/>
                                        <p:tgtEl>
                                          <p:spTgt spid="14"/>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0-#ppt_w/2"/>
                                          </p:val>
                                        </p:tav>
                                        <p:tav tm="100000">
                                          <p:val>
                                            <p:strVal val="#ppt_x"/>
                                          </p:val>
                                        </p:tav>
                                      </p:tavLst>
                                    </p:anim>
                                    <p:anim calcmode="lin" valueType="num">
                                      <p:cBhvr additive="base">
                                        <p:cTn id="26"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1" nodeType="clickEffect">
                                  <p:stCondLst>
                                    <p:cond delay="0"/>
                                  </p:stCondLst>
                                  <p:childTnLst>
                                    <p:set>
                                      <p:cBhvr>
                                        <p:cTn id="30" dur="1" fill="hold">
                                          <p:stCondLst>
                                            <p:cond delay="0"/>
                                          </p:stCondLst>
                                        </p:cTn>
                                        <p:tgtEl>
                                          <p:spTgt spid="14"/>
                                        </p:tgtEl>
                                        <p:attrNameLst>
                                          <p:attrName>style.visibility</p:attrName>
                                        </p:attrNameLst>
                                      </p:cBhvr>
                                      <p:to>
                                        <p:strVal val="hidden"/>
                                      </p:to>
                                    </p:set>
                                  </p:childTnLst>
                                </p:cTn>
                              </p:par>
                              <p:par>
                                <p:cTn id="31" presetID="1" presetClass="exit" presetSubtype="0" fill="hold" grpId="1" nodeType="withEffect">
                                  <p:stCondLst>
                                    <p:cond delay="0"/>
                                  </p:stCondLst>
                                  <p:childTnLst>
                                    <p:set>
                                      <p:cBhvr>
                                        <p:cTn id="32" dur="1" fill="hold">
                                          <p:stCondLst>
                                            <p:cond delay="0"/>
                                          </p:stCondLst>
                                        </p:cTn>
                                        <p:tgtEl>
                                          <p:spTgt spid="15"/>
                                        </p:tgtEl>
                                        <p:attrNameLst>
                                          <p:attrName>style.visibility</p:attrName>
                                        </p:attrNameLst>
                                      </p:cBhvr>
                                      <p:to>
                                        <p:strVal val="hidden"/>
                                      </p:to>
                                    </p:set>
                                  </p:childTnLst>
                                </p:cTn>
                              </p:par>
                              <p:par>
                                <p:cTn id="33" presetID="2" presetClass="entr" presetSubtype="2"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1+#ppt_w/2"/>
                                          </p:val>
                                        </p:tav>
                                        <p:tav tm="100000">
                                          <p:val>
                                            <p:strVal val="#ppt_x"/>
                                          </p:val>
                                        </p:tav>
                                      </p:tavLst>
                                    </p:anim>
                                    <p:anim calcmode="lin" valueType="num">
                                      <p:cBhvr additive="base">
                                        <p:cTn id="36"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animBg="1"/>
      <p:bldP spid="14" grpId="1" animBg="1"/>
      <p:bldP spid="15" grpId="0" animBg="1"/>
      <p:bldP spid="15" grpId="1" animBg="1"/>
      <p:bldP spid="1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2800" dirty="0" smtClean="0">
                <a:solidFill>
                  <a:schemeClr val="bg1"/>
                </a:solidFill>
              </a:rPr>
              <a:t>How Did LIAs Support ECE Improvements in FY17?</a:t>
            </a:r>
            <a:endParaRPr lang="en-US" sz="2800" dirty="0">
              <a:solidFill>
                <a:schemeClr val="bg1"/>
              </a:solidFill>
            </a:endParaRPr>
          </a:p>
        </p:txBody>
      </p:sp>
      <p:sp>
        <p:nvSpPr>
          <p:cNvPr id="13" name="Content Placeholder 12"/>
          <p:cNvSpPr>
            <a:spLocks noGrp="1"/>
          </p:cNvSpPr>
          <p:nvPr>
            <p:ph idx="1"/>
          </p:nvPr>
        </p:nvSpPr>
        <p:spPr>
          <a:xfrm>
            <a:off x="244607" y="1205950"/>
            <a:ext cx="3734006" cy="3676252"/>
          </a:xfrm>
        </p:spPr>
        <p:txBody>
          <a:bodyPr>
            <a:normAutofit fontScale="92500" lnSpcReduction="10000"/>
          </a:bodyPr>
          <a:lstStyle/>
          <a:p>
            <a:pPr marL="342900" indent="-342900">
              <a:buFont typeface="Wingdings" panose="05000000000000000000" pitchFamily="2" charset="2"/>
              <a:buChar char="Ø"/>
            </a:pPr>
            <a:r>
              <a:rPr lang="en-US" sz="2400" dirty="0" smtClean="0"/>
              <a:t>Meetings/Trainings per Site: 1-10</a:t>
            </a:r>
          </a:p>
          <a:p>
            <a:pPr marL="342900" indent="-342900">
              <a:buFont typeface="Wingdings" panose="05000000000000000000" pitchFamily="2" charset="2"/>
              <a:buChar char="Ø"/>
            </a:pPr>
            <a:r>
              <a:rPr lang="en-US" sz="2400" dirty="0" smtClean="0"/>
              <a:t>Relationships and contact strengthened PSEs</a:t>
            </a:r>
          </a:p>
          <a:p>
            <a:pPr marL="342900" indent="-342900">
              <a:buFont typeface="Wingdings" panose="05000000000000000000" pitchFamily="2" charset="2"/>
              <a:buChar char="Ø"/>
            </a:pPr>
            <a:r>
              <a:rPr lang="en-US" sz="2400" dirty="0" smtClean="0"/>
              <a:t>Strongest programming in Empower </a:t>
            </a:r>
          </a:p>
          <a:p>
            <a:pPr marL="342900" indent="-342900">
              <a:buFont typeface="Wingdings" panose="05000000000000000000" pitchFamily="2" charset="2"/>
              <a:buChar char="Ø"/>
            </a:pPr>
            <a:r>
              <a:rPr lang="en-US" sz="2400" dirty="0" smtClean="0"/>
              <a:t>Beginning to address family education, but barriers</a:t>
            </a:r>
          </a:p>
          <a:p>
            <a:pPr marL="342900" indent="-342900">
              <a:buFont typeface="Wingdings" panose="05000000000000000000" pitchFamily="2" charset="2"/>
              <a:buChar char="Ø"/>
            </a:pPr>
            <a:r>
              <a:rPr lang="en-US" sz="2400" dirty="0" smtClean="0"/>
              <a:t>Weakest programming in ECE policy</a:t>
            </a:r>
          </a:p>
          <a:p>
            <a:endParaRPr lang="en-US" sz="2400" dirty="0"/>
          </a:p>
        </p:txBody>
      </p:sp>
      <p:graphicFrame>
        <p:nvGraphicFramePr>
          <p:cNvPr id="15" name="Chart 14"/>
          <p:cNvGraphicFramePr/>
          <p:nvPr>
            <p:extLst/>
          </p:nvPr>
        </p:nvGraphicFramePr>
        <p:xfrm>
          <a:off x="3268493" y="1028014"/>
          <a:ext cx="5564221" cy="3698546"/>
        </p:xfrm>
        <a:graphic>
          <a:graphicData uri="http://schemas.openxmlformats.org/drawingml/2006/chart">
            <c:chart xmlns:c="http://schemas.openxmlformats.org/drawingml/2006/chart" xmlns:r="http://schemas.openxmlformats.org/officeDocument/2006/relationships" r:id="rId3"/>
          </a:graphicData>
        </a:graphic>
      </p:graphicFrame>
      <p:sp>
        <p:nvSpPr>
          <p:cNvPr id="16" name="Oval 15">
            <a:extLst>
              <a:ext uri="{FF2B5EF4-FFF2-40B4-BE49-F238E27FC236}">
                <a16:creationId xmlns:a16="http://schemas.microsoft.com/office/drawing/2014/main" id="{2B9EFA8F-2189-4D38-9431-CCC358510814}"/>
              </a:ext>
            </a:extLst>
          </p:cNvPr>
          <p:cNvSpPr/>
          <p:nvPr/>
        </p:nvSpPr>
        <p:spPr bwMode="auto">
          <a:xfrm rot="16200000">
            <a:off x="6177608" y="3151219"/>
            <a:ext cx="1117597" cy="2033084"/>
          </a:xfrm>
          <a:prstGeom prst="ellipse">
            <a:avLst/>
          </a:prstGeom>
          <a:noFill/>
          <a:ln w="57150" cap="flat" cmpd="sng" algn="ctr">
            <a:solidFill>
              <a:srgbClr val="AB052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4200" b="0" i="0" u="none" strike="noStrike" kern="1200" cap="none" spc="0" normalizeH="0" baseline="0" noProof="0">
              <a:ln>
                <a:noFill/>
              </a:ln>
              <a:solidFill>
                <a:srgbClr val="000000"/>
              </a:solidFill>
              <a:effectLst/>
              <a:uLnTx/>
              <a:uFillTx/>
              <a:latin typeface="Gill Sans" charset="0"/>
              <a:ea typeface="ヒラギノ角ゴ ProN W3" charset="0"/>
              <a:cs typeface="ヒラギノ角ゴ ProN W3" charset="0"/>
              <a:sym typeface="Gill Sans" charset="0"/>
            </a:endParaRPr>
          </a:p>
        </p:txBody>
      </p:sp>
      <p:cxnSp>
        <p:nvCxnSpPr>
          <p:cNvPr id="18" name="Straight Arrow Connector 17"/>
          <p:cNvCxnSpPr>
            <a:stCxn id="16" idx="6"/>
          </p:cNvCxnSpPr>
          <p:nvPr/>
        </p:nvCxnSpPr>
        <p:spPr bwMode="auto">
          <a:xfrm flipV="1">
            <a:off x="6736407" y="3093396"/>
            <a:ext cx="364784" cy="515567"/>
          </a:xfrm>
          <a:prstGeom prst="straightConnector1">
            <a:avLst/>
          </a:prstGeom>
          <a:solidFill>
            <a:schemeClr val="accent1"/>
          </a:solidFill>
          <a:ln w="57150" cap="flat" cmpd="sng" algn="ctr">
            <a:solidFill>
              <a:srgbClr val="AB0520"/>
            </a:solidFill>
            <a:prstDash val="solid"/>
            <a:round/>
            <a:headEnd type="none" w="med" len="med"/>
            <a:tailEnd type="triangle"/>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9" name="Straight Arrow Connector 18"/>
          <p:cNvCxnSpPr>
            <a:stCxn id="16" idx="6"/>
          </p:cNvCxnSpPr>
          <p:nvPr/>
        </p:nvCxnSpPr>
        <p:spPr bwMode="auto">
          <a:xfrm flipH="1" flipV="1">
            <a:off x="6381345" y="2324911"/>
            <a:ext cx="355062" cy="1284052"/>
          </a:xfrm>
          <a:prstGeom prst="straightConnector1">
            <a:avLst/>
          </a:prstGeom>
          <a:solidFill>
            <a:schemeClr val="accent1"/>
          </a:solidFill>
          <a:ln w="57150" cap="flat" cmpd="sng" algn="ctr">
            <a:solidFill>
              <a:srgbClr val="AB0520"/>
            </a:solidFill>
            <a:prstDash val="solid"/>
            <a:round/>
            <a:headEnd type="none" w="med" len="med"/>
            <a:tailEnd type="triangle"/>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22" name="Straight Arrow Connector 21"/>
          <p:cNvCxnSpPr>
            <a:stCxn id="16" idx="6"/>
          </p:cNvCxnSpPr>
          <p:nvPr/>
        </p:nvCxnSpPr>
        <p:spPr bwMode="auto">
          <a:xfrm flipH="1" flipV="1">
            <a:off x="6177064" y="3190672"/>
            <a:ext cx="559343" cy="418291"/>
          </a:xfrm>
          <a:prstGeom prst="straightConnector1">
            <a:avLst/>
          </a:prstGeom>
          <a:solidFill>
            <a:schemeClr val="accent1"/>
          </a:solidFill>
          <a:ln w="57150" cap="flat" cmpd="sng" algn="ctr">
            <a:solidFill>
              <a:srgbClr val="AB0520"/>
            </a:solidFill>
            <a:prstDash val="solid"/>
            <a:round/>
            <a:headEnd type="none" w="med" len="med"/>
            <a:tailEnd type="triangle"/>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41890268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xEl>
                                              <p:pRg st="1" end="1"/>
                                            </p:txEl>
                                          </p:spTgt>
                                        </p:tgtEl>
                                        <p:attrNameLst>
                                          <p:attrName>style.visibility</p:attrName>
                                        </p:attrNameLst>
                                      </p:cBhvr>
                                      <p:to>
                                        <p:strVal val="visible"/>
                                      </p:to>
                                    </p:set>
                                    <p:anim calcmode="lin" valueType="num">
                                      <p:cBhvr additive="base">
                                        <p:cTn id="13" dur="500" fill="hold"/>
                                        <p:tgtEl>
                                          <p:spTgt spid="1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500" fill="hold"/>
                                        <p:tgtEl>
                                          <p:spTgt spid="22"/>
                                        </p:tgtEl>
                                        <p:attrNameLst>
                                          <p:attrName>ppt_x</p:attrName>
                                        </p:attrNameLst>
                                      </p:cBhvr>
                                      <p:tavLst>
                                        <p:tav tm="0">
                                          <p:val>
                                            <p:strVal val="#ppt_x"/>
                                          </p:val>
                                        </p:tav>
                                        <p:tav tm="100000">
                                          <p:val>
                                            <p:strVal val="#ppt_x"/>
                                          </p:val>
                                        </p:tav>
                                      </p:tavLst>
                                    </p:anim>
                                    <p:anim calcmode="lin" valueType="num">
                                      <p:cBhvr additive="base">
                                        <p:cTn id="3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3">
                                            <p:txEl>
                                              <p:pRg st="2" end="2"/>
                                            </p:txEl>
                                          </p:spTgt>
                                        </p:tgtEl>
                                        <p:attrNameLst>
                                          <p:attrName>style.visibility</p:attrName>
                                        </p:attrNameLst>
                                      </p:cBhvr>
                                      <p:to>
                                        <p:strVal val="visible"/>
                                      </p:to>
                                    </p:set>
                                    <p:anim calcmode="lin" valueType="num">
                                      <p:cBhvr additive="base">
                                        <p:cTn id="41" dur="500" fill="hold"/>
                                        <p:tgtEl>
                                          <p:spTgt spid="13">
                                            <p:txEl>
                                              <p:pRg st="2" end="2"/>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3">
                                            <p:txEl>
                                              <p:pRg st="3" end="3"/>
                                            </p:txEl>
                                          </p:spTgt>
                                        </p:tgtEl>
                                        <p:attrNameLst>
                                          <p:attrName>style.visibility</p:attrName>
                                        </p:attrNameLst>
                                      </p:cBhvr>
                                      <p:to>
                                        <p:strVal val="visible"/>
                                      </p:to>
                                    </p:set>
                                    <p:anim calcmode="lin" valueType="num">
                                      <p:cBhvr additive="base">
                                        <p:cTn id="47" dur="500" fill="hold"/>
                                        <p:tgtEl>
                                          <p:spTgt spid="13">
                                            <p:txEl>
                                              <p:pRg st="3" end="3"/>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3">
                                            <p:txEl>
                                              <p:pRg st="4" end="4"/>
                                            </p:txEl>
                                          </p:spTgt>
                                        </p:tgtEl>
                                        <p:attrNameLst>
                                          <p:attrName>style.visibility</p:attrName>
                                        </p:attrNameLst>
                                      </p:cBhvr>
                                      <p:to>
                                        <p:strVal val="visible"/>
                                      </p:to>
                                    </p:set>
                                    <p:anim calcmode="lin" valueType="num">
                                      <p:cBhvr additive="base">
                                        <p:cTn id="53" dur="500" fill="hold"/>
                                        <p:tgtEl>
                                          <p:spTgt spid="13">
                                            <p:txEl>
                                              <p:pRg st="4" end="4"/>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1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uiExpand="1" build="p"/>
      <p:bldGraphic spid="15" grpId="0">
        <p:bldAsOne/>
      </p:bldGraphic>
      <p:bldP spid="1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3600" dirty="0" smtClean="0">
                <a:solidFill>
                  <a:schemeClr val="bg1"/>
                </a:solidFill>
                <a:latin typeface="+mn-lt"/>
              </a:rPr>
              <a:t>Discussion Time!</a:t>
            </a:r>
            <a:endParaRPr lang="en-US" sz="3600" dirty="0">
              <a:solidFill>
                <a:schemeClr val="bg1"/>
              </a:solidFill>
              <a:latin typeface="+mn-lt"/>
            </a:endParaRPr>
          </a:p>
        </p:txBody>
      </p:sp>
      <p:sp>
        <p:nvSpPr>
          <p:cNvPr id="4" name="Subtitle 3"/>
          <p:cNvSpPr>
            <a:spLocks noGrp="1"/>
          </p:cNvSpPr>
          <p:nvPr>
            <p:ph sz="half" idx="1"/>
          </p:nvPr>
        </p:nvSpPr>
        <p:spPr>
          <a:xfrm>
            <a:off x="506413" y="1209845"/>
            <a:ext cx="9241655" cy="1314450"/>
          </a:xfrm>
        </p:spPr>
        <p:txBody>
          <a:bodyPr/>
          <a:lstStyle/>
          <a:p>
            <a:pPr marL="514350" indent="-514350" algn="l">
              <a:buFont typeface="+mj-lt"/>
              <a:buAutoNum type="arabicPeriod"/>
            </a:pPr>
            <a:r>
              <a:rPr lang="en-US" sz="2800" dirty="0" smtClean="0"/>
              <a:t>Find the focus area table you’d like to join. </a:t>
            </a:r>
          </a:p>
          <a:p>
            <a:pPr marL="514350" indent="-514350" algn="l">
              <a:buFont typeface="+mj-lt"/>
              <a:buAutoNum type="arabicPeriod"/>
            </a:pPr>
            <a:r>
              <a:rPr lang="en-US" sz="2800" dirty="0" smtClean="0"/>
              <a:t>Answer the questions provided at the table.</a:t>
            </a:r>
            <a:endParaRPr lang="en-US" sz="2800" dirty="0"/>
          </a:p>
          <a:p>
            <a:pPr marL="514350" indent="-514350" algn="l">
              <a:buFont typeface="+mj-lt"/>
              <a:buAutoNum type="arabicPeriod"/>
            </a:pPr>
            <a:r>
              <a:rPr lang="en-US" sz="2800" dirty="0" smtClean="0"/>
              <a:t>The data mats indicate who asks each question.</a:t>
            </a:r>
            <a:endParaRPr lang="en-US" sz="2800" dirty="0"/>
          </a:p>
        </p:txBody>
      </p:sp>
      <p:pic>
        <p:nvPicPr>
          <p:cNvPr id="7" name="Picture 6"/>
          <p:cNvPicPr>
            <a:picLocks noChangeAspect="1"/>
          </p:cNvPicPr>
          <p:nvPr/>
        </p:nvPicPr>
        <p:blipFill>
          <a:blip r:embed="rId3"/>
          <a:stretch>
            <a:fillRect/>
          </a:stretch>
        </p:blipFill>
        <p:spPr>
          <a:xfrm>
            <a:off x="3718680" y="2889478"/>
            <a:ext cx="1898157" cy="1848205"/>
          </a:xfrm>
          <a:prstGeom prst="rect">
            <a:avLst/>
          </a:prstGeom>
        </p:spPr>
      </p:pic>
    </p:spTree>
    <p:extLst>
      <p:ext uri="{BB962C8B-B14F-4D97-AF65-F5344CB8AC3E}">
        <p14:creationId xmlns:p14="http://schemas.microsoft.com/office/powerpoint/2010/main" val="123007781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0" y="4881563"/>
            <a:ext cx="506413" cy="261937"/>
          </a:xfrm>
        </p:spPr>
        <p:txBody>
          <a:bodyPr/>
          <a:lstStyle/>
          <a:p>
            <a:fld id="{23131D21-4A4F-034C-896A-AD009F94F6BB}" type="slidenum">
              <a:rPr lang="en-US" smtClean="0"/>
              <a:t>27</a:t>
            </a:fld>
            <a:endParaRPr lang="en-US"/>
          </a:p>
        </p:txBody>
      </p:sp>
      <p:pic>
        <p:nvPicPr>
          <p:cNvPr id="6" name="Picture 5"/>
          <p:cNvPicPr>
            <a:picLocks noChangeAspect="1"/>
          </p:cNvPicPr>
          <p:nvPr/>
        </p:nvPicPr>
        <p:blipFill>
          <a:blip r:embed="rId3"/>
          <a:stretch>
            <a:fillRect/>
          </a:stretch>
        </p:blipFill>
        <p:spPr>
          <a:xfrm>
            <a:off x="506413" y="387843"/>
            <a:ext cx="4028500" cy="4028500"/>
          </a:xfrm>
          <a:prstGeom prst="rect">
            <a:avLst/>
          </a:prstGeom>
        </p:spPr>
      </p:pic>
      <p:sp>
        <p:nvSpPr>
          <p:cNvPr id="3" name="Rectangle 2"/>
          <p:cNvSpPr/>
          <p:nvPr/>
        </p:nvSpPr>
        <p:spPr>
          <a:xfrm>
            <a:off x="5139449" y="387843"/>
            <a:ext cx="3374963" cy="2585323"/>
          </a:xfrm>
          <a:prstGeom prst="rect">
            <a:avLst/>
          </a:prstGeom>
          <a:noFill/>
        </p:spPr>
        <p:txBody>
          <a:bodyPr wrap="none" lIns="91440" tIns="45720" rIns="91440" bIns="45720">
            <a:spAutoFit/>
          </a:bodyPr>
          <a:lstStyle/>
          <a:p>
            <a:pPr algn="ctr"/>
            <a:r>
              <a:rPr lang="en-US" sz="5400" b="1" cap="none" spc="0"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j-lt"/>
              </a:rPr>
              <a:t>Share Out</a:t>
            </a:r>
          </a:p>
          <a:p>
            <a:pPr algn="ctr"/>
            <a:r>
              <a:rPr lang="en-US" sz="5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j-lt"/>
              </a:rPr>
              <a:t>&amp;</a:t>
            </a:r>
            <a:endParaRPr lang="en-US" sz="5400" b="1" cap="none" spc="0"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j-lt"/>
            </a:endParaRPr>
          </a:p>
          <a:p>
            <a:pPr algn="ctr"/>
            <a:r>
              <a:rPr lang="en-US" sz="54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j-lt"/>
              </a:rPr>
              <a:t>Thank You!</a:t>
            </a:r>
            <a:endParaRPr lang="en-US"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j-lt"/>
            </a:endParaRPr>
          </a:p>
        </p:txBody>
      </p:sp>
      <p:sp>
        <p:nvSpPr>
          <p:cNvPr id="5" name="Rectangle 4"/>
          <p:cNvSpPr/>
          <p:nvPr/>
        </p:nvSpPr>
        <p:spPr>
          <a:xfrm>
            <a:off x="4572000" y="3415090"/>
            <a:ext cx="4572000" cy="461665"/>
          </a:xfrm>
          <a:prstGeom prst="rect">
            <a:avLst/>
          </a:prstGeom>
        </p:spPr>
        <p:txBody>
          <a:bodyPr>
            <a:spAutoFit/>
          </a:bodyPr>
          <a:lstStyle/>
          <a:p>
            <a:r>
              <a:rPr lang="en-US" sz="2400" b="1" dirty="0">
                <a:solidFill>
                  <a:schemeClr val="accent1"/>
                </a:solidFill>
                <a:latin typeface="+mj-lt"/>
              </a:rPr>
              <a:t>https://nutritioneval.arizona.edu</a:t>
            </a:r>
            <a:r>
              <a:rPr lang="en-US" sz="2400" b="1" dirty="0">
                <a:solidFill>
                  <a:schemeClr val="accent1"/>
                </a:solidFill>
              </a:rPr>
              <a:t>/</a:t>
            </a:r>
          </a:p>
        </p:txBody>
      </p:sp>
    </p:spTree>
    <p:extLst>
      <p:ext uri="{BB962C8B-B14F-4D97-AF65-F5344CB8AC3E}">
        <p14:creationId xmlns:p14="http://schemas.microsoft.com/office/powerpoint/2010/main" val="1993559196"/>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z="4000" dirty="0" smtClean="0">
                <a:solidFill>
                  <a:schemeClr val="bg1"/>
                </a:solidFill>
              </a:rPr>
              <a:t>Today’s Discussion</a:t>
            </a:r>
            <a:endParaRPr lang="en-US" sz="4000" dirty="0">
              <a:solidFill>
                <a:schemeClr val="bg1"/>
              </a:solidFill>
            </a:endParaRPr>
          </a:p>
        </p:txBody>
      </p:sp>
      <p:sp>
        <p:nvSpPr>
          <p:cNvPr id="7" name="Content Placeholder 6"/>
          <p:cNvSpPr>
            <a:spLocks noGrp="1"/>
          </p:cNvSpPr>
          <p:nvPr>
            <p:ph idx="4294967295"/>
          </p:nvPr>
        </p:nvSpPr>
        <p:spPr>
          <a:xfrm>
            <a:off x="230820" y="1486591"/>
            <a:ext cx="8842159" cy="2244211"/>
          </a:xfrm>
        </p:spPr>
        <p:txBody>
          <a:bodyPr/>
          <a:lstStyle/>
          <a:p>
            <a:pPr lvl="0" algn="l">
              <a:defRPr/>
            </a:pPr>
            <a:r>
              <a:rPr lang="en-US" sz="3200" dirty="0" smtClean="0"/>
              <a:t>Putting Two Years of Data to Work in Your Programs</a:t>
            </a:r>
          </a:p>
          <a:p>
            <a:pPr algn="l">
              <a:defRPr/>
            </a:pPr>
            <a:r>
              <a:rPr lang="en-US" sz="3200" dirty="0" smtClean="0"/>
              <a:t>Using Findings to Prepare for FY19-20 </a:t>
            </a:r>
          </a:p>
          <a:p>
            <a:pPr algn="l">
              <a:defRPr/>
            </a:pPr>
            <a:r>
              <a:rPr lang="en-US" sz="3200" dirty="0" smtClean="0"/>
              <a:t>Highlights by PSE Focus Area</a:t>
            </a:r>
          </a:p>
          <a:p>
            <a:pPr algn="l">
              <a:defRPr/>
            </a:pPr>
            <a:r>
              <a:rPr lang="en-US" sz="3200" dirty="0"/>
              <a:t>Breakout Discussions</a:t>
            </a:r>
            <a:endParaRPr lang="en-US" sz="3200" dirty="0" smtClean="0"/>
          </a:p>
          <a:p>
            <a:pPr marL="0" lvl="0" indent="0">
              <a:buNone/>
            </a:pPr>
            <a:endParaRPr lang="en-US" dirty="0"/>
          </a:p>
        </p:txBody>
      </p:sp>
    </p:spTree>
    <p:extLst>
      <p:ext uri="{BB962C8B-B14F-4D97-AF65-F5344CB8AC3E}">
        <p14:creationId xmlns:p14="http://schemas.microsoft.com/office/powerpoint/2010/main" val="900025747"/>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2368" t="373"/>
          <a:stretch/>
        </p:blipFill>
        <p:spPr>
          <a:xfrm>
            <a:off x="3187083" y="550416"/>
            <a:ext cx="2928549" cy="3719742"/>
          </a:xfrm>
          <a:prstGeom prst="rect">
            <a:avLst/>
          </a:prstGeom>
        </p:spPr>
      </p:pic>
    </p:spTree>
    <p:extLst>
      <p:ext uri="{BB962C8B-B14F-4D97-AF65-F5344CB8AC3E}">
        <p14:creationId xmlns:p14="http://schemas.microsoft.com/office/powerpoint/2010/main" val="4293870752"/>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0" y="0"/>
            <a:ext cx="9144000" cy="1103313"/>
          </a:xfrm>
        </p:spPr>
        <p:txBody>
          <a:bodyPr/>
          <a:lstStyle/>
          <a:p>
            <a:r>
              <a:rPr lang="en-US" sz="4000" dirty="0" smtClean="0">
                <a:solidFill>
                  <a:schemeClr val="bg1"/>
                </a:solidFill>
              </a:rPr>
              <a:t>What Data?</a:t>
            </a:r>
            <a:endParaRPr lang="en-US" sz="4000" dirty="0">
              <a:solidFill>
                <a:schemeClr val="bg1"/>
              </a:solidFill>
            </a:endParaRPr>
          </a:p>
        </p:txBody>
      </p:sp>
      <p:sp>
        <p:nvSpPr>
          <p:cNvPr id="5" name="Content Placeholder 6"/>
          <p:cNvSpPr>
            <a:spLocks noGrp="1"/>
          </p:cNvSpPr>
          <p:nvPr>
            <p:ph idx="4294967295"/>
          </p:nvPr>
        </p:nvSpPr>
        <p:spPr>
          <a:xfrm>
            <a:off x="235634" y="1103313"/>
            <a:ext cx="8672732" cy="2244211"/>
          </a:xfrm>
        </p:spPr>
        <p:txBody>
          <a:bodyPr/>
          <a:lstStyle/>
          <a:p>
            <a:pPr lvl="0" algn="l">
              <a:defRPr/>
            </a:pPr>
            <a:r>
              <a:rPr lang="en-US" sz="2800" dirty="0" smtClean="0"/>
              <a:t>Results from Required </a:t>
            </a:r>
            <a:r>
              <a:rPr lang="en-US" sz="2800" dirty="0" smtClean="0"/>
              <a:t>Evaluations </a:t>
            </a:r>
          </a:p>
          <a:p>
            <a:pPr algn="l">
              <a:defRPr/>
            </a:pPr>
            <a:r>
              <a:rPr lang="en-US" sz="2800" dirty="0"/>
              <a:t>Internal Evaluations </a:t>
            </a:r>
            <a:endParaRPr lang="en-US" sz="2800" dirty="0" smtClean="0"/>
          </a:p>
          <a:p>
            <a:pPr lvl="0" algn="l">
              <a:defRPr/>
            </a:pPr>
            <a:r>
              <a:rPr lang="en-US" sz="2800" dirty="0" smtClean="0"/>
              <a:t>Local </a:t>
            </a:r>
            <a:r>
              <a:rPr lang="en-US" sz="2800" dirty="0" smtClean="0"/>
              <a:t>Agency Annual Summaries</a:t>
            </a:r>
          </a:p>
          <a:p>
            <a:pPr algn="l">
              <a:defRPr/>
            </a:pPr>
            <a:r>
              <a:rPr lang="en-US" sz="2800" dirty="0" smtClean="0"/>
              <a:t>Semi-Annual Report Narratives and Tables</a:t>
            </a:r>
          </a:p>
          <a:p>
            <a:pPr algn="l">
              <a:defRPr/>
            </a:pPr>
            <a:r>
              <a:rPr lang="en-US" sz="2800" dirty="0" smtClean="0"/>
              <a:t>SEEDS</a:t>
            </a:r>
          </a:p>
          <a:p>
            <a:pPr algn="l">
              <a:defRPr/>
            </a:pPr>
            <a:r>
              <a:rPr lang="en-US" sz="2800" dirty="0">
                <a:solidFill>
                  <a:schemeClr val="bg1"/>
                </a:solidFill>
              </a:rPr>
              <a:t>Your contextual experience of how things are </a:t>
            </a:r>
            <a:r>
              <a:rPr lang="en-US" sz="2800" dirty="0" smtClean="0">
                <a:solidFill>
                  <a:schemeClr val="bg1"/>
                </a:solidFill>
              </a:rPr>
              <a:t>going</a:t>
            </a:r>
            <a:endParaRPr lang="en-US" sz="2800" dirty="0" smtClean="0">
              <a:solidFill>
                <a:schemeClr val="bg1"/>
              </a:solidFill>
            </a:endParaRPr>
          </a:p>
          <a:p>
            <a:pPr algn="l">
              <a:defRPr/>
            </a:pPr>
            <a:r>
              <a:rPr lang="en-US" sz="2800" dirty="0" smtClean="0"/>
              <a:t>Community Profile Infographics </a:t>
            </a:r>
          </a:p>
        </p:txBody>
      </p:sp>
      <p:pic>
        <p:nvPicPr>
          <p:cNvPr id="2" name="Picture 1"/>
          <p:cNvPicPr>
            <a:picLocks noChangeAspect="1"/>
          </p:cNvPicPr>
          <p:nvPr/>
        </p:nvPicPr>
        <p:blipFill rotWithShape="1">
          <a:blip r:embed="rId3"/>
          <a:srcRect l="1640" r="2033"/>
          <a:stretch/>
        </p:blipFill>
        <p:spPr>
          <a:xfrm>
            <a:off x="6795480" y="1189311"/>
            <a:ext cx="2112886" cy="2072215"/>
          </a:xfrm>
          <a:prstGeom prst="rect">
            <a:avLst/>
          </a:prstGeom>
        </p:spPr>
      </p:pic>
    </p:spTree>
    <p:extLst>
      <p:ext uri="{BB962C8B-B14F-4D97-AF65-F5344CB8AC3E}">
        <p14:creationId xmlns:p14="http://schemas.microsoft.com/office/powerpoint/2010/main" val="254475101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fade">
                                      <p:cBhvr>
                                        <p:cTn id="28" dur="1000"/>
                                        <p:tgtEl>
                                          <p:spTgt spid="5">
                                            <p:txEl>
                                              <p:pRg st="3" end="3"/>
                                            </p:txEl>
                                          </p:spTgt>
                                        </p:tgtEl>
                                      </p:cBhvr>
                                    </p:animEffect>
                                    <p:anim calcmode="lin" valueType="num">
                                      <p:cBhvr>
                                        <p:cTn id="29"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5">
                                            <p:txEl>
                                              <p:pRg st="4" end="4"/>
                                            </p:txEl>
                                          </p:spTgt>
                                        </p:tgtEl>
                                        <p:attrNameLst>
                                          <p:attrName>style.visibility</p:attrName>
                                        </p:attrNameLst>
                                      </p:cBhvr>
                                      <p:to>
                                        <p:strVal val="visible"/>
                                      </p:to>
                                    </p:set>
                                    <p:animEffect transition="in" filter="fade">
                                      <p:cBhvr>
                                        <p:cTn id="35" dur="1000"/>
                                        <p:tgtEl>
                                          <p:spTgt spid="5">
                                            <p:txEl>
                                              <p:pRg st="4" end="4"/>
                                            </p:txEl>
                                          </p:spTgt>
                                        </p:tgtEl>
                                      </p:cBhvr>
                                    </p:animEffect>
                                    <p:anim calcmode="lin" valueType="num">
                                      <p:cBhvr>
                                        <p:cTn id="36"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5">
                                            <p:txEl>
                                              <p:pRg st="5" end="5"/>
                                            </p:txEl>
                                          </p:spTgt>
                                        </p:tgtEl>
                                        <p:attrNameLst>
                                          <p:attrName>style.visibility</p:attrName>
                                        </p:attrNameLst>
                                      </p:cBhvr>
                                      <p:to>
                                        <p:strVal val="visible"/>
                                      </p:to>
                                    </p:set>
                                    <p:animEffect transition="in" filter="fade">
                                      <p:cBhvr>
                                        <p:cTn id="42" dur="1000"/>
                                        <p:tgtEl>
                                          <p:spTgt spid="5">
                                            <p:txEl>
                                              <p:pRg st="5" end="5"/>
                                            </p:txEl>
                                          </p:spTgt>
                                        </p:tgtEl>
                                      </p:cBhvr>
                                    </p:animEffect>
                                    <p:anim calcmode="lin" valueType="num">
                                      <p:cBhvr>
                                        <p:cTn id="43"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5">
                                            <p:txEl>
                                              <p:pRg st="6" end="6"/>
                                            </p:txEl>
                                          </p:spTgt>
                                        </p:tgtEl>
                                        <p:attrNameLst>
                                          <p:attrName>style.visibility</p:attrName>
                                        </p:attrNameLst>
                                      </p:cBhvr>
                                      <p:to>
                                        <p:strVal val="visible"/>
                                      </p:to>
                                    </p:set>
                                    <p:animEffect transition="in" filter="fade">
                                      <p:cBhvr>
                                        <p:cTn id="49" dur="1000"/>
                                        <p:tgtEl>
                                          <p:spTgt spid="5">
                                            <p:txEl>
                                              <p:pRg st="6" end="6"/>
                                            </p:txEl>
                                          </p:spTgt>
                                        </p:tgtEl>
                                      </p:cBhvr>
                                    </p:animEffect>
                                    <p:anim calcmode="lin" valueType="num">
                                      <p:cBhvr>
                                        <p:cTn id="50"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2"/>
                                        </p:tgtEl>
                                        <p:attrNameLst>
                                          <p:attrName>style.visibility</p:attrName>
                                        </p:attrNameLst>
                                      </p:cBhvr>
                                      <p:to>
                                        <p:strVal val="visible"/>
                                      </p:to>
                                    </p:set>
                                    <p:animEffect transition="in" filter="fade">
                                      <p:cBhvr>
                                        <p:cTn id="56" dur="1000"/>
                                        <p:tgtEl>
                                          <p:spTgt spid="2"/>
                                        </p:tgtEl>
                                      </p:cBhvr>
                                    </p:animEffect>
                                    <p:anim calcmode="lin" valueType="num">
                                      <p:cBhvr>
                                        <p:cTn id="57" dur="1000" fill="hold"/>
                                        <p:tgtEl>
                                          <p:spTgt spid="2"/>
                                        </p:tgtEl>
                                        <p:attrNameLst>
                                          <p:attrName>ppt_x</p:attrName>
                                        </p:attrNameLst>
                                      </p:cBhvr>
                                      <p:tavLst>
                                        <p:tav tm="0">
                                          <p:val>
                                            <p:strVal val="#ppt_x"/>
                                          </p:val>
                                        </p:tav>
                                        <p:tav tm="100000">
                                          <p:val>
                                            <p:strVal val="#ppt_x"/>
                                          </p:val>
                                        </p:tav>
                                      </p:tavLst>
                                    </p:anim>
                                    <p:anim calcmode="lin" valueType="num">
                                      <p:cBhvr>
                                        <p:cTn id="5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6"/>
          <p:cNvSpPr>
            <a:spLocks noGrp="1"/>
          </p:cNvSpPr>
          <p:nvPr>
            <p:ph idx="4294967295"/>
          </p:nvPr>
        </p:nvSpPr>
        <p:spPr>
          <a:xfrm>
            <a:off x="133350" y="1031459"/>
            <a:ext cx="9010650" cy="2244211"/>
          </a:xfrm>
        </p:spPr>
        <p:txBody>
          <a:bodyPr/>
          <a:lstStyle/>
          <a:p>
            <a:pPr lvl="0" algn="l"/>
            <a:r>
              <a:rPr lang="en-US" sz="2400" dirty="0" smtClean="0"/>
              <a:t>By comparing </a:t>
            </a:r>
            <a:r>
              <a:rPr lang="en-US" sz="2400" dirty="0" smtClean="0"/>
              <a:t>NHSAC scores</a:t>
            </a:r>
            <a:r>
              <a:rPr lang="en-US" sz="2400" dirty="0" smtClean="0"/>
              <a:t>, which schools need more support than others?</a:t>
            </a:r>
          </a:p>
          <a:p>
            <a:pPr lvl="1" algn="l"/>
            <a:r>
              <a:rPr lang="en-US" sz="1800" dirty="0" smtClean="0">
                <a:solidFill>
                  <a:srgbClr val="0099CC"/>
                </a:solidFill>
              </a:rPr>
              <a:t>Sometimes data contrasts with perceptions and relationships</a:t>
            </a:r>
          </a:p>
          <a:p>
            <a:pPr algn="l"/>
            <a:r>
              <a:rPr lang="en-US" sz="2400" dirty="0" smtClean="0"/>
              <a:t>What surprised you about your youth and adult survey results?</a:t>
            </a:r>
          </a:p>
          <a:p>
            <a:pPr lvl="1" algn="l"/>
            <a:r>
              <a:rPr lang="en-US" sz="1800" dirty="0" smtClean="0">
                <a:solidFill>
                  <a:srgbClr val="0099CC"/>
                </a:solidFill>
              </a:rPr>
              <a:t>Why was there more, less, or different change than you expected?</a:t>
            </a:r>
          </a:p>
          <a:p>
            <a:pPr algn="l"/>
            <a:r>
              <a:rPr lang="en-US" sz="2400" dirty="0" smtClean="0"/>
              <a:t>Which parks scored lower on PARA than others?</a:t>
            </a:r>
          </a:p>
          <a:p>
            <a:pPr lvl="1" algn="l"/>
            <a:r>
              <a:rPr lang="en-US" sz="1800" dirty="0" smtClean="0">
                <a:solidFill>
                  <a:srgbClr val="0099CC"/>
                </a:solidFill>
              </a:rPr>
              <a:t>Focusing limited resources where more help is needed</a:t>
            </a:r>
          </a:p>
          <a:p>
            <a:pPr algn="l"/>
            <a:r>
              <a:rPr lang="en-US" sz="2400" dirty="0" smtClean="0"/>
              <a:t>Which sections of the STORE results can be addressed?</a:t>
            </a:r>
          </a:p>
          <a:p>
            <a:pPr lvl="1" algn="l"/>
            <a:r>
              <a:rPr lang="en-US" sz="1800" dirty="0" smtClean="0">
                <a:solidFill>
                  <a:srgbClr val="0099CC"/>
                </a:solidFill>
              </a:rPr>
              <a:t>Balancing your capacity, your expertise, and the store owners’ desires</a:t>
            </a:r>
            <a:endParaRPr lang="en-US" dirty="0">
              <a:solidFill>
                <a:srgbClr val="0099CC"/>
              </a:solidFill>
            </a:endParaRPr>
          </a:p>
          <a:p>
            <a:endParaRPr lang="en-US" dirty="0"/>
          </a:p>
        </p:txBody>
      </p:sp>
      <p:sp>
        <p:nvSpPr>
          <p:cNvPr id="7" name="Title 5"/>
          <p:cNvSpPr>
            <a:spLocks noGrp="1"/>
          </p:cNvSpPr>
          <p:nvPr>
            <p:ph type="title"/>
          </p:nvPr>
        </p:nvSpPr>
        <p:spPr>
          <a:xfrm>
            <a:off x="133350" y="0"/>
            <a:ext cx="9081671" cy="1103313"/>
          </a:xfrm>
        </p:spPr>
        <p:txBody>
          <a:bodyPr/>
          <a:lstStyle/>
          <a:p>
            <a:r>
              <a:rPr lang="en-US" sz="4000" dirty="0" smtClean="0">
                <a:solidFill>
                  <a:schemeClr val="bg1"/>
                </a:solidFill>
              </a:rPr>
              <a:t>Putting Your </a:t>
            </a:r>
            <a:r>
              <a:rPr lang="en-US" sz="4000" dirty="0" smtClean="0">
                <a:solidFill>
                  <a:schemeClr val="bg1"/>
                </a:solidFill>
              </a:rPr>
              <a:t>Data </a:t>
            </a:r>
            <a:r>
              <a:rPr lang="en-US" sz="4000" dirty="0" smtClean="0">
                <a:solidFill>
                  <a:schemeClr val="bg1"/>
                </a:solidFill>
              </a:rPr>
              <a:t>to </a:t>
            </a:r>
            <a:r>
              <a:rPr lang="en-US" sz="4000" dirty="0" smtClean="0">
                <a:solidFill>
                  <a:schemeClr val="bg1"/>
                </a:solidFill>
              </a:rPr>
              <a:t>Work</a:t>
            </a:r>
            <a:endParaRPr lang="en-US" sz="4000" dirty="0">
              <a:solidFill>
                <a:schemeClr val="bg1"/>
              </a:solidFill>
            </a:endParaRPr>
          </a:p>
        </p:txBody>
      </p:sp>
    </p:spTree>
    <p:extLst>
      <p:ext uri="{BB962C8B-B14F-4D97-AF65-F5344CB8AC3E}">
        <p14:creationId xmlns:p14="http://schemas.microsoft.com/office/powerpoint/2010/main" val="225252753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anim calcmode="lin" valueType="num">
                                      <p:cBhvr>
                                        <p:cTn id="13"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Effect transition="in" filter="fade">
                                      <p:cBhvr>
                                        <p:cTn id="19" dur="1000"/>
                                        <p:tgtEl>
                                          <p:spTgt spid="5">
                                            <p:txEl>
                                              <p:pRg st="2" end="2"/>
                                            </p:txEl>
                                          </p:spTgt>
                                        </p:tgtEl>
                                      </p:cBhvr>
                                    </p:animEffect>
                                    <p:anim calcmode="lin" valueType="num">
                                      <p:cBhvr>
                                        <p:cTn id="20"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5">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5">
                                            <p:txEl>
                                              <p:pRg st="3" end="3"/>
                                            </p:txEl>
                                          </p:spTgt>
                                        </p:tgtEl>
                                        <p:attrNameLst>
                                          <p:attrName>style.visibility</p:attrName>
                                        </p:attrNameLst>
                                      </p:cBhvr>
                                      <p:to>
                                        <p:strVal val="visible"/>
                                      </p:to>
                                    </p:set>
                                    <p:animEffect transition="in" filter="fade">
                                      <p:cBhvr>
                                        <p:cTn id="24" dur="1000"/>
                                        <p:tgtEl>
                                          <p:spTgt spid="5">
                                            <p:txEl>
                                              <p:pRg st="3" end="3"/>
                                            </p:txEl>
                                          </p:spTgt>
                                        </p:tgtEl>
                                      </p:cBhvr>
                                    </p:animEffect>
                                    <p:anim calcmode="lin" valueType="num">
                                      <p:cBhvr>
                                        <p:cTn id="25"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Effect transition="in" filter="fade">
                                      <p:cBhvr>
                                        <p:cTn id="31" dur="1000"/>
                                        <p:tgtEl>
                                          <p:spTgt spid="5">
                                            <p:txEl>
                                              <p:pRg st="4" end="4"/>
                                            </p:txEl>
                                          </p:spTgt>
                                        </p:tgtEl>
                                      </p:cBhvr>
                                    </p:animEffect>
                                    <p:anim calcmode="lin" valueType="num">
                                      <p:cBhvr>
                                        <p:cTn id="32"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5">
                                            <p:txEl>
                                              <p:pRg st="4" end="4"/>
                                            </p:txEl>
                                          </p:spTgt>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5">
                                            <p:txEl>
                                              <p:pRg st="5" end="5"/>
                                            </p:txEl>
                                          </p:spTgt>
                                        </p:tgtEl>
                                        <p:attrNameLst>
                                          <p:attrName>style.visibility</p:attrName>
                                        </p:attrNameLst>
                                      </p:cBhvr>
                                      <p:to>
                                        <p:strVal val="visible"/>
                                      </p:to>
                                    </p:set>
                                    <p:animEffect transition="in" filter="fade">
                                      <p:cBhvr>
                                        <p:cTn id="36" dur="1000"/>
                                        <p:tgtEl>
                                          <p:spTgt spid="5">
                                            <p:txEl>
                                              <p:pRg st="5" end="5"/>
                                            </p:txEl>
                                          </p:spTgt>
                                        </p:tgtEl>
                                      </p:cBhvr>
                                    </p:animEffect>
                                    <p:anim calcmode="lin" valueType="num">
                                      <p:cBhvr>
                                        <p:cTn id="37"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38"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5">
                                            <p:txEl>
                                              <p:pRg st="6" end="6"/>
                                            </p:txEl>
                                          </p:spTgt>
                                        </p:tgtEl>
                                        <p:attrNameLst>
                                          <p:attrName>style.visibility</p:attrName>
                                        </p:attrNameLst>
                                      </p:cBhvr>
                                      <p:to>
                                        <p:strVal val="visible"/>
                                      </p:to>
                                    </p:set>
                                    <p:animEffect transition="in" filter="fade">
                                      <p:cBhvr>
                                        <p:cTn id="43" dur="1000"/>
                                        <p:tgtEl>
                                          <p:spTgt spid="5">
                                            <p:txEl>
                                              <p:pRg st="6" end="6"/>
                                            </p:txEl>
                                          </p:spTgt>
                                        </p:tgtEl>
                                      </p:cBhvr>
                                    </p:animEffect>
                                    <p:anim calcmode="lin" valueType="num">
                                      <p:cBhvr>
                                        <p:cTn id="44"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45" dur="1000" fill="hold"/>
                                        <p:tgtEl>
                                          <p:spTgt spid="5">
                                            <p:txEl>
                                              <p:pRg st="6" end="6"/>
                                            </p:txEl>
                                          </p:spTgt>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5">
                                            <p:txEl>
                                              <p:pRg st="7" end="7"/>
                                            </p:txEl>
                                          </p:spTgt>
                                        </p:tgtEl>
                                        <p:attrNameLst>
                                          <p:attrName>style.visibility</p:attrName>
                                        </p:attrNameLst>
                                      </p:cBhvr>
                                      <p:to>
                                        <p:strVal val="visible"/>
                                      </p:to>
                                    </p:set>
                                    <p:animEffect transition="in" filter="fade">
                                      <p:cBhvr>
                                        <p:cTn id="48" dur="1000"/>
                                        <p:tgtEl>
                                          <p:spTgt spid="5">
                                            <p:txEl>
                                              <p:pRg st="7" end="7"/>
                                            </p:txEl>
                                          </p:spTgt>
                                        </p:tgtEl>
                                      </p:cBhvr>
                                    </p:animEffect>
                                    <p:anim calcmode="lin" valueType="num">
                                      <p:cBhvr>
                                        <p:cTn id="49"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50" dur="1000" fill="hold"/>
                                        <p:tgtEl>
                                          <p:spTgt spid="5">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84361" y="0"/>
            <a:ext cx="8458709" cy="1103313"/>
          </a:xfrm>
        </p:spPr>
        <p:txBody>
          <a:bodyPr/>
          <a:lstStyle/>
          <a:p>
            <a:r>
              <a:rPr lang="en-US" sz="4000" dirty="0" smtClean="0">
                <a:solidFill>
                  <a:schemeClr val="bg1"/>
                </a:solidFill>
              </a:rPr>
              <a:t>Putting Othe</a:t>
            </a:r>
            <a:r>
              <a:rPr lang="en-US" sz="4000" dirty="0" smtClean="0">
                <a:solidFill>
                  <a:schemeClr val="bg1"/>
                </a:solidFill>
              </a:rPr>
              <a:t>r Data to Work</a:t>
            </a:r>
            <a:endParaRPr lang="en-US" sz="4000" dirty="0">
              <a:solidFill>
                <a:schemeClr val="bg1"/>
              </a:solidFill>
            </a:endParaRPr>
          </a:p>
        </p:txBody>
      </p:sp>
      <p:sp>
        <p:nvSpPr>
          <p:cNvPr id="5" name="Content Placeholder 6"/>
          <p:cNvSpPr>
            <a:spLocks noGrp="1"/>
          </p:cNvSpPr>
          <p:nvPr>
            <p:ph idx="4294967295"/>
          </p:nvPr>
        </p:nvSpPr>
        <p:spPr>
          <a:xfrm>
            <a:off x="0" y="980991"/>
            <a:ext cx="5356451" cy="2244211"/>
          </a:xfrm>
        </p:spPr>
        <p:txBody>
          <a:bodyPr/>
          <a:lstStyle/>
          <a:p>
            <a:pPr algn="l"/>
            <a:r>
              <a:rPr lang="en-US" sz="2400" dirty="0"/>
              <a:t>A</a:t>
            </a:r>
            <a:r>
              <a:rPr lang="en-US" sz="2400" dirty="0" smtClean="0"/>
              <a:t>ssess the research landscape</a:t>
            </a:r>
          </a:p>
          <a:p>
            <a:pPr algn="l"/>
            <a:r>
              <a:rPr lang="en-US" sz="2400" dirty="0" smtClean="0"/>
              <a:t>Why have the childhood obesity rates in Philadelphia, NY, Anchorage and Granville County gone down?</a:t>
            </a:r>
          </a:p>
          <a:p>
            <a:pPr lvl="1" algn="l"/>
            <a:r>
              <a:rPr lang="en-US" sz="2000" dirty="0" smtClean="0">
                <a:ln w="0"/>
                <a:solidFill>
                  <a:srgbClr val="0686EF"/>
                </a:solidFill>
                <a:effectLst>
                  <a:outerShdw blurRad="38100" dist="25400" dir="5400000" algn="ctr" rotWithShape="0">
                    <a:srgbClr val="6E747A">
                      <a:alpha val="43000"/>
                    </a:srgbClr>
                  </a:outerShdw>
                </a:effectLst>
                <a:hlinkClick r:id="rId3"/>
              </a:rPr>
              <a:t>https://www.nccor.org/projects/obesity-declines/</a:t>
            </a:r>
            <a:r>
              <a:rPr lang="en-US" sz="2000" dirty="0" smtClean="0">
                <a:ln w="0"/>
                <a:solidFill>
                  <a:srgbClr val="0686EF"/>
                </a:solidFill>
                <a:effectLst>
                  <a:outerShdw blurRad="38100" dist="25400" dir="5400000" algn="ctr" rotWithShape="0">
                    <a:srgbClr val="6E747A">
                      <a:alpha val="43000"/>
                    </a:srgbClr>
                  </a:outerShdw>
                </a:effectLst>
              </a:rPr>
              <a:t> </a:t>
            </a:r>
          </a:p>
          <a:p>
            <a:pPr algn="l"/>
            <a:r>
              <a:rPr lang="en-US" sz="2400" dirty="0" smtClean="0"/>
              <a:t>What </a:t>
            </a:r>
            <a:r>
              <a:rPr lang="en-US" sz="2400" dirty="0" smtClean="0"/>
              <a:t>was </a:t>
            </a:r>
            <a:r>
              <a:rPr lang="en-US" sz="2400" dirty="0" smtClean="0"/>
              <a:t>recently published on evidence for health and school achievement?</a:t>
            </a:r>
          </a:p>
          <a:p>
            <a:pPr lvl="1" algn="l"/>
            <a:r>
              <a:rPr lang="en-US" dirty="0" smtClean="0">
                <a:hlinkClick r:id="rId4"/>
              </a:rPr>
              <a:t>https</a:t>
            </a:r>
            <a:r>
              <a:rPr lang="en-US" dirty="0">
                <a:hlinkClick r:id="rId4"/>
              </a:rPr>
              <a:t>://</a:t>
            </a:r>
            <a:r>
              <a:rPr lang="en-US" dirty="0" smtClean="0">
                <a:hlinkClick r:id="rId4"/>
              </a:rPr>
              <a:t>www.cdc.gov/healthyyouth/health_and_academics/pdf/health-academic-achievement.pdf</a:t>
            </a:r>
            <a:r>
              <a:rPr lang="en-US" dirty="0" smtClean="0"/>
              <a:t> </a:t>
            </a:r>
            <a:endParaRPr lang="en-US" dirty="0" smtClean="0"/>
          </a:p>
        </p:txBody>
      </p:sp>
      <p:pic>
        <p:nvPicPr>
          <p:cNvPr id="2" name="Picture 1"/>
          <p:cNvPicPr>
            <a:picLocks noChangeAspect="1"/>
          </p:cNvPicPr>
          <p:nvPr/>
        </p:nvPicPr>
        <p:blipFill>
          <a:blip r:embed="rId5">
            <a:extLst>
              <a:ext uri="{BEBA8EAE-BF5A-486C-A8C5-ECC9F3942E4B}">
                <a14:imgProps xmlns:a14="http://schemas.microsoft.com/office/drawing/2010/main">
                  <a14:imgLayer r:embed="rId6">
                    <a14:imgEffect>
                      <a14:sharpenSoften amount="50000"/>
                    </a14:imgEffect>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5682550" y="1300587"/>
            <a:ext cx="2828361" cy="2828361"/>
          </a:xfrm>
          <a:prstGeom prst="rect">
            <a:avLst/>
          </a:prstGeom>
        </p:spPr>
      </p:pic>
      <p:pic>
        <p:nvPicPr>
          <p:cNvPr id="3" name="Picture 2"/>
          <p:cNvPicPr>
            <a:picLocks noChangeAspect="1"/>
          </p:cNvPicPr>
          <p:nvPr/>
        </p:nvPicPr>
        <p:blipFill>
          <a:blip r:embed="rId7"/>
          <a:stretch>
            <a:fillRect/>
          </a:stretch>
        </p:blipFill>
        <p:spPr>
          <a:xfrm>
            <a:off x="5588232" y="1300587"/>
            <a:ext cx="3016996" cy="3011722"/>
          </a:xfrm>
          <a:prstGeom prst="rect">
            <a:avLst/>
          </a:prstGeom>
        </p:spPr>
      </p:pic>
      <p:sp>
        <p:nvSpPr>
          <p:cNvPr id="8" name="Rectangle 7"/>
          <p:cNvSpPr/>
          <p:nvPr/>
        </p:nvSpPr>
        <p:spPr>
          <a:xfrm>
            <a:off x="3815167" y="4341705"/>
            <a:ext cx="184730" cy="523220"/>
          </a:xfrm>
          <a:prstGeom prst="rect">
            <a:avLst/>
          </a:prstGeom>
          <a:noFill/>
        </p:spPr>
        <p:txBody>
          <a:bodyPr wrap="none" lIns="91440" tIns="45720" rIns="91440" bIns="45720">
            <a:spAutoFit/>
          </a:bodyPr>
          <a:lstStyle/>
          <a:p>
            <a:endParaRPr lang="en-US" sz="2800" dirty="0">
              <a:ln w="0"/>
              <a:solidFill>
                <a:srgbClr val="0099CC"/>
              </a:solidFill>
              <a:effectLst>
                <a:outerShdw blurRad="38100" dist="25400" dir="5400000" algn="ctr" rotWithShape="0">
                  <a:srgbClr val="6E747A">
                    <a:alpha val="43000"/>
                  </a:srgbClr>
                </a:outerShdw>
              </a:effectLst>
              <a:latin typeface="+mj-lt"/>
            </a:endParaRPr>
          </a:p>
        </p:txBody>
      </p:sp>
    </p:spTree>
    <p:extLst>
      <p:ext uri="{BB962C8B-B14F-4D97-AF65-F5344CB8AC3E}">
        <p14:creationId xmlns:p14="http://schemas.microsoft.com/office/powerpoint/2010/main" val="416410382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nodePh="1">
                                  <p:stCondLst>
                                    <p:cond delay="0"/>
                                  </p:stCondLst>
                                  <p:endCondLst>
                                    <p:cond evt="begin" delay="0">
                                      <p:tn val="12"/>
                                    </p:cond>
                                  </p:end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Effect transition="in" filter="fade">
                                      <p:cBhvr>
                                        <p:cTn id="21" dur="1000"/>
                                        <p:tgtEl>
                                          <p:spTgt spid="5">
                                            <p:txEl>
                                              <p:pRg st="0" end="0"/>
                                            </p:txEl>
                                          </p:spTgt>
                                        </p:tgtEl>
                                      </p:cBhvr>
                                    </p:animEffect>
                                    <p:anim calcmode="lin" valueType="num">
                                      <p:cBhvr>
                                        <p:cTn id="22"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xEl>
                                              <p:pRg st="1" end="1"/>
                                            </p:txEl>
                                          </p:spTgt>
                                        </p:tgtEl>
                                        <p:attrNameLst>
                                          <p:attrName>style.visibility</p:attrName>
                                        </p:attrNameLst>
                                      </p:cBhvr>
                                      <p:to>
                                        <p:strVal val="visible"/>
                                      </p:to>
                                    </p:set>
                                    <p:animEffect transition="in" filter="fade">
                                      <p:cBhvr>
                                        <p:cTn id="28" dur="1000"/>
                                        <p:tgtEl>
                                          <p:spTgt spid="5">
                                            <p:txEl>
                                              <p:pRg st="1" end="1"/>
                                            </p:txEl>
                                          </p:spTgt>
                                        </p:tgtEl>
                                      </p:cBhvr>
                                    </p:animEffect>
                                    <p:anim calcmode="lin" valueType="num">
                                      <p:cBhvr>
                                        <p:cTn id="29"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1" end="1"/>
                                            </p:txEl>
                                          </p:spTgt>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5">
                                            <p:txEl>
                                              <p:pRg st="2" end="2"/>
                                            </p:txEl>
                                          </p:spTgt>
                                        </p:tgtEl>
                                        <p:attrNameLst>
                                          <p:attrName>style.visibility</p:attrName>
                                        </p:attrNameLst>
                                      </p:cBhvr>
                                      <p:to>
                                        <p:strVal val="visible"/>
                                      </p:to>
                                    </p:set>
                                    <p:animEffect transition="in" filter="fade">
                                      <p:cBhvr>
                                        <p:cTn id="33" dur="1000"/>
                                        <p:tgtEl>
                                          <p:spTgt spid="5">
                                            <p:txEl>
                                              <p:pRg st="2" end="2"/>
                                            </p:txEl>
                                          </p:spTgt>
                                        </p:tgtEl>
                                      </p:cBhvr>
                                    </p:animEffect>
                                    <p:anim calcmode="lin" valueType="num">
                                      <p:cBhvr>
                                        <p:cTn id="34"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35"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5">
                                            <p:txEl>
                                              <p:pRg st="3" end="3"/>
                                            </p:txEl>
                                          </p:spTgt>
                                        </p:tgtEl>
                                        <p:attrNameLst>
                                          <p:attrName>style.visibility</p:attrName>
                                        </p:attrNameLst>
                                      </p:cBhvr>
                                      <p:to>
                                        <p:strVal val="visible"/>
                                      </p:to>
                                    </p:set>
                                    <p:animEffect transition="in" filter="fade">
                                      <p:cBhvr>
                                        <p:cTn id="40" dur="1000"/>
                                        <p:tgtEl>
                                          <p:spTgt spid="5">
                                            <p:txEl>
                                              <p:pRg st="3" end="3"/>
                                            </p:txEl>
                                          </p:spTgt>
                                        </p:tgtEl>
                                      </p:cBhvr>
                                    </p:animEffect>
                                    <p:anim calcmode="lin" valueType="num">
                                      <p:cBhvr>
                                        <p:cTn id="41"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42" dur="1000" fill="hold"/>
                                        <p:tgtEl>
                                          <p:spTgt spid="5">
                                            <p:txEl>
                                              <p:pRg st="3" end="3"/>
                                            </p:txEl>
                                          </p:spTgt>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5">
                                            <p:txEl>
                                              <p:pRg st="4" end="4"/>
                                            </p:txEl>
                                          </p:spTgt>
                                        </p:tgtEl>
                                        <p:attrNameLst>
                                          <p:attrName>style.visibility</p:attrName>
                                        </p:attrNameLst>
                                      </p:cBhvr>
                                      <p:to>
                                        <p:strVal val="visible"/>
                                      </p:to>
                                    </p:set>
                                    <p:animEffect transition="in" filter="fade">
                                      <p:cBhvr>
                                        <p:cTn id="45" dur="1000"/>
                                        <p:tgtEl>
                                          <p:spTgt spid="5">
                                            <p:txEl>
                                              <p:pRg st="4" end="4"/>
                                            </p:txEl>
                                          </p:spTgt>
                                        </p:tgtEl>
                                      </p:cBhvr>
                                    </p:animEffect>
                                    <p:anim calcmode="lin" valueType="num">
                                      <p:cBhvr>
                                        <p:cTn id="46"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47"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 y="0"/>
            <a:ext cx="9210674" cy="1103313"/>
          </a:xfrm>
        </p:spPr>
        <p:txBody>
          <a:bodyPr/>
          <a:lstStyle/>
          <a:p>
            <a:r>
              <a:rPr lang="en-US" sz="3600" dirty="0" smtClean="0">
                <a:solidFill>
                  <a:schemeClr val="bg1"/>
                </a:solidFill>
              </a:rPr>
              <a:t>Where Do We Go From </a:t>
            </a:r>
            <a:r>
              <a:rPr lang="en-US" sz="3600" dirty="0" smtClean="0">
                <a:solidFill>
                  <a:schemeClr val="bg1"/>
                </a:solidFill>
              </a:rPr>
              <a:t>Here?</a:t>
            </a:r>
            <a:endParaRPr lang="en-US" sz="3600" dirty="0">
              <a:solidFill>
                <a:schemeClr val="bg1"/>
              </a:solidFill>
            </a:endParaRPr>
          </a:p>
        </p:txBody>
      </p:sp>
      <p:sp>
        <p:nvSpPr>
          <p:cNvPr id="5" name="Content Placeholder 6"/>
          <p:cNvSpPr>
            <a:spLocks noGrp="1"/>
          </p:cNvSpPr>
          <p:nvPr>
            <p:ph idx="4294967295"/>
          </p:nvPr>
        </p:nvSpPr>
        <p:spPr>
          <a:xfrm>
            <a:off x="112534" y="996781"/>
            <a:ext cx="8804693" cy="2244211"/>
          </a:xfrm>
        </p:spPr>
        <p:txBody>
          <a:bodyPr/>
          <a:lstStyle/>
          <a:p>
            <a:pPr algn="l"/>
            <a:r>
              <a:rPr lang="en-US" sz="2400" dirty="0" smtClean="0"/>
              <a:t>Take a </a:t>
            </a:r>
            <a:r>
              <a:rPr lang="en-US" sz="2400" dirty="0" smtClean="0"/>
              <a:t>inventory </a:t>
            </a:r>
            <a:r>
              <a:rPr lang="en-US" sz="2400" dirty="0" smtClean="0"/>
              <a:t>of </a:t>
            </a:r>
            <a:r>
              <a:rPr lang="en-US" sz="2400" dirty="0" smtClean="0"/>
              <a:t>your data, accomplishments, </a:t>
            </a:r>
            <a:r>
              <a:rPr lang="en-US" sz="2400" dirty="0" smtClean="0"/>
              <a:t>and struggles</a:t>
            </a:r>
          </a:p>
          <a:p>
            <a:pPr lvl="1" algn="l"/>
            <a:r>
              <a:rPr lang="en-US" sz="2000" dirty="0" smtClean="0">
                <a:solidFill>
                  <a:srgbClr val="0099CC"/>
                </a:solidFill>
              </a:rPr>
              <a:t>Evaluation Results, SARN</a:t>
            </a:r>
            <a:r>
              <a:rPr lang="en-US" sz="2000" dirty="0" smtClean="0">
                <a:solidFill>
                  <a:srgbClr val="0099CC"/>
                </a:solidFill>
              </a:rPr>
              <a:t>, SART, and SEEDS can help!</a:t>
            </a:r>
          </a:p>
          <a:p>
            <a:pPr algn="l"/>
            <a:r>
              <a:rPr lang="en-US" sz="2400" dirty="0" smtClean="0"/>
              <a:t>Layer </a:t>
            </a:r>
            <a:r>
              <a:rPr lang="en-US" sz="2400" dirty="0"/>
              <a:t>multi-level </a:t>
            </a:r>
            <a:r>
              <a:rPr lang="en-US" sz="2400" dirty="0" smtClean="0"/>
              <a:t>interventions</a:t>
            </a:r>
          </a:p>
          <a:p>
            <a:pPr lvl="1" algn="l"/>
            <a:r>
              <a:rPr lang="en-US" sz="2000" dirty="0" smtClean="0">
                <a:solidFill>
                  <a:srgbClr val="0099CC"/>
                </a:solidFill>
              </a:rPr>
              <a:t>Results from STORE</a:t>
            </a:r>
            <a:r>
              <a:rPr lang="en-US" sz="2000" dirty="0" smtClean="0">
                <a:solidFill>
                  <a:srgbClr val="0099CC"/>
                </a:solidFill>
              </a:rPr>
              <a:t>, </a:t>
            </a:r>
            <a:r>
              <a:rPr lang="en-US" sz="2000" dirty="0" smtClean="0">
                <a:solidFill>
                  <a:srgbClr val="0099CC"/>
                </a:solidFill>
              </a:rPr>
              <a:t>PARA, </a:t>
            </a:r>
            <a:r>
              <a:rPr lang="en-US" sz="2000" dirty="0" err="1" smtClean="0">
                <a:solidFill>
                  <a:srgbClr val="0099CC"/>
                </a:solidFill>
              </a:rPr>
              <a:t>WellSAT</a:t>
            </a:r>
            <a:r>
              <a:rPr lang="en-US" sz="2000" dirty="0" smtClean="0">
                <a:solidFill>
                  <a:srgbClr val="0099CC"/>
                </a:solidFill>
              </a:rPr>
              <a:t> 2.0, NHSAC, Go NAP </a:t>
            </a:r>
            <a:r>
              <a:rPr lang="en-US" sz="2000" dirty="0" smtClean="0">
                <a:solidFill>
                  <a:srgbClr val="0099CC"/>
                </a:solidFill>
              </a:rPr>
              <a:t>SACC, </a:t>
            </a:r>
            <a:r>
              <a:rPr lang="en-US" sz="2000" dirty="0" smtClean="0">
                <a:solidFill>
                  <a:srgbClr val="0099CC"/>
                </a:solidFill>
              </a:rPr>
              <a:t>Youth &amp; Adult </a:t>
            </a:r>
            <a:r>
              <a:rPr lang="en-US" sz="2000" dirty="0" smtClean="0">
                <a:solidFill>
                  <a:srgbClr val="0099CC"/>
                </a:solidFill>
              </a:rPr>
              <a:t>Surveys </a:t>
            </a:r>
            <a:r>
              <a:rPr lang="en-US" sz="2000" dirty="0" smtClean="0">
                <a:solidFill>
                  <a:srgbClr val="0099CC"/>
                </a:solidFill>
              </a:rPr>
              <a:t>can help!</a:t>
            </a:r>
          </a:p>
          <a:p>
            <a:pPr algn="l"/>
            <a:r>
              <a:rPr lang="en-US" sz="2400" dirty="0"/>
              <a:t>Expand along the panorama of </a:t>
            </a:r>
            <a:r>
              <a:rPr lang="en-US" sz="2400" dirty="0" smtClean="0"/>
              <a:t>PSEs to deeper interventions: </a:t>
            </a:r>
            <a:r>
              <a:rPr lang="en-US" sz="2400" dirty="0" smtClean="0">
                <a:solidFill>
                  <a:srgbClr val="0099CC"/>
                </a:solidFill>
              </a:rPr>
              <a:t>this conference can help!</a:t>
            </a:r>
            <a:endParaRPr lang="en-US" sz="2400" dirty="0">
              <a:solidFill>
                <a:srgbClr val="0099CC"/>
              </a:solidFill>
            </a:endParaRPr>
          </a:p>
          <a:p>
            <a:pPr lvl="1" algn="l"/>
            <a:r>
              <a:rPr lang="en-US" sz="2000" dirty="0" smtClean="0">
                <a:solidFill>
                  <a:srgbClr val="0099CC"/>
                </a:solidFill>
              </a:rPr>
              <a:t>Just </a:t>
            </a:r>
            <a:r>
              <a:rPr lang="en-US" sz="2000" dirty="0">
                <a:solidFill>
                  <a:srgbClr val="0099CC"/>
                </a:solidFill>
              </a:rPr>
              <a:t>Getting Started</a:t>
            </a:r>
          </a:p>
          <a:p>
            <a:pPr lvl="1" algn="l"/>
            <a:r>
              <a:rPr lang="en-US" sz="2000" dirty="0">
                <a:solidFill>
                  <a:srgbClr val="0099CC"/>
                </a:solidFill>
              </a:rPr>
              <a:t>Expanding Efforts</a:t>
            </a:r>
          </a:p>
          <a:p>
            <a:pPr lvl="1" algn="l"/>
            <a:r>
              <a:rPr lang="en-US" sz="2000" dirty="0">
                <a:solidFill>
                  <a:srgbClr val="0099CC"/>
                </a:solidFill>
              </a:rPr>
              <a:t>Making </a:t>
            </a:r>
            <a:r>
              <a:rPr lang="en-US" sz="2000" dirty="0" smtClean="0">
                <a:solidFill>
                  <a:srgbClr val="0099CC"/>
                </a:solidFill>
              </a:rPr>
              <a:t>Changes</a:t>
            </a:r>
            <a:endParaRPr lang="en-US" dirty="0">
              <a:solidFill>
                <a:srgbClr val="0099CC"/>
              </a:solidFill>
            </a:endParaRPr>
          </a:p>
        </p:txBody>
      </p:sp>
    </p:spTree>
    <p:extLst>
      <p:ext uri="{BB962C8B-B14F-4D97-AF65-F5344CB8AC3E}">
        <p14:creationId xmlns:p14="http://schemas.microsoft.com/office/powerpoint/2010/main" val="52667666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anim calcmode="lin" valueType="num">
                                      <p:cBhvr>
                                        <p:cTn id="13"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Effect transition="in" filter="fade">
                                      <p:cBhvr>
                                        <p:cTn id="19" dur="1000"/>
                                        <p:tgtEl>
                                          <p:spTgt spid="5">
                                            <p:txEl>
                                              <p:pRg st="2" end="2"/>
                                            </p:txEl>
                                          </p:spTgt>
                                        </p:tgtEl>
                                      </p:cBhvr>
                                    </p:animEffect>
                                    <p:anim calcmode="lin" valueType="num">
                                      <p:cBhvr>
                                        <p:cTn id="20"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5">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5">
                                            <p:txEl>
                                              <p:pRg st="3" end="3"/>
                                            </p:txEl>
                                          </p:spTgt>
                                        </p:tgtEl>
                                        <p:attrNameLst>
                                          <p:attrName>style.visibility</p:attrName>
                                        </p:attrNameLst>
                                      </p:cBhvr>
                                      <p:to>
                                        <p:strVal val="visible"/>
                                      </p:to>
                                    </p:set>
                                    <p:animEffect transition="in" filter="fade">
                                      <p:cBhvr>
                                        <p:cTn id="24" dur="1000"/>
                                        <p:tgtEl>
                                          <p:spTgt spid="5">
                                            <p:txEl>
                                              <p:pRg st="3" end="3"/>
                                            </p:txEl>
                                          </p:spTgt>
                                        </p:tgtEl>
                                      </p:cBhvr>
                                    </p:animEffect>
                                    <p:anim calcmode="lin" valueType="num">
                                      <p:cBhvr>
                                        <p:cTn id="25"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Effect transition="in" filter="fade">
                                      <p:cBhvr>
                                        <p:cTn id="31" dur="1000"/>
                                        <p:tgtEl>
                                          <p:spTgt spid="5">
                                            <p:txEl>
                                              <p:pRg st="4" end="4"/>
                                            </p:txEl>
                                          </p:spTgt>
                                        </p:tgtEl>
                                      </p:cBhvr>
                                    </p:animEffect>
                                    <p:anim calcmode="lin" valueType="num">
                                      <p:cBhvr>
                                        <p:cTn id="32"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5">
                                            <p:txEl>
                                              <p:pRg st="4" end="4"/>
                                            </p:txEl>
                                          </p:spTgt>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5">
                                            <p:txEl>
                                              <p:pRg st="5" end="5"/>
                                            </p:txEl>
                                          </p:spTgt>
                                        </p:tgtEl>
                                        <p:attrNameLst>
                                          <p:attrName>style.visibility</p:attrName>
                                        </p:attrNameLst>
                                      </p:cBhvr>
                                      <p:to>
                                        <p:strVal val="visible"/>
                                      </p:to>
                                    </p:set>
                                    <p:animEffect transition="in" filter="fade">
                                      <p:cBhvr>
                                        <p:cTn id="36" dur="1000"/>
                                        <p:tgtEl>
                                          <p:spTgt spid="5">
                                            <p:txEl>
                                              <p:pRg st="5" end="5"/>
                                            </p:txEl>
                                          </p:spTgt>
                                        </p:tgtEl>
                                      </p:cBhvr>
                                    </p:animEffect>
                                    <p:anim calcmode="lin" valueType="num">
                                      <p:cBhvr>
                                        <p:cTn id="37"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38" dur="1000" fill="hold"/>
                                        <p:tgtEl>
                                          <p:spTgt spid="5">
                                            <p:txEl>
                                              <p:pRg st="5" end="5"/>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5">
                                            <p:txEl>
                                              <p:pRg st="6" end="6"/>
                                            </p:txEl>
                                          </p:spTgt>
                                        </p:tgtEl>
                                        <p:attrNameLst>
                                          <p:attrName>style.visibility</p:attrName>
                                        </p:attrNameLst>
                                      </p:cBhvr>
                                      <p:to>
                                        <p:strVal val="visible"/>
                                      </p:to>
                                    </p:set>
                                    <p:animEffect transition="in" filter="fade">
                                      <p:cBhvr>
                                        <p:cTn id="41" dur="1000"/>
                                        <p:tgtEl>
                                          <p:spTgt spid="5">
                                            <p:txEl>
                                              <p:pRg st="6" end="6"/>
                                            </p:txEl>
                                          </p:spTgt>
                                        </p:tgtEl>
                                      </p:cBhvr>
                                    </p:animEffect>
                                    <p:anim calcmode="lin" valueType="num">
                                      <p:cBhvr>
                                        <p:cTn id="42"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43" dur="1000" fill="hold"/>
                                        <p:tgtEl>
                                          <p:spTgt spid="5">
                                            <p:txEl>
                                              <p:pRg st="6" end="6"/>
                                            </p:txEl>
                                          </p:spTgt>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5">
                                            <p:txEl>
                                              <p:pRg st="7" end="7"/>
                                            </p:txEl>
                                          </p:spTgt>
                                        </p:tgtEl>
                                        <p:attrNameLst>
                                          <p:attrName>style.visibility</p:attrName>
                                        </p:attrNameLst>
                                      </p:cBhvr>
                                      <p:to>
                                        <p:strVal val="visible"/>
                                      </p:to>
                                    </p:set>
                                    <p:animEffect transition="in" filter="fade">
                                      <p:cBhvr>
                                        <p:cTn id="46" dur="1000"/>
                                        <p:tgtEl>
                                          <p:spTgt spid="5">
                                            <p:txEl>
                                              <p:pRg st="7" end="7"/>
                                            </p:txEl>
                                          </p:spTgt>
                                        </p:tgtEl>
                                      </p:cBhvr>
                                    </p:animEffect>
                                    <p:anim calcmode="lin" valueType="num">
                                      <p:cBhvr>
                                        <p:cTn id="47"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48" dur="1000" fill="hold"/>
                                        <p:tgtEl>
                                          <p:spTgt spid="5">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a:xfrm>
            <a:off x="62144" y="1553737"/>
            <a:ext cx="8975324" cy="1853487"/>
          </a:xfrm>
        </p:spPr>
        <p:txBody>
          <a:bodyPr/>
          <a:lstStyle/>
          <a:p>
            <a:r>
              <a:rPr lang="en-US" dirty="0" smtClean="0"/>
              <a:t>Food Systems</a:t>
            </a:r>
            <a:br>
              <a:rPr lang="en-US" dirty="0" smtClean="0"/>
            </a:br>
            <a:r>
              <a:rPr lang="en-US" dirty="0" smtClean="0">
                <a:solidFill>
                  <a:srgbClr val="0099CC"/>
                </a:solidFill>
              </a:rPr>
              <a:t>Progress Across </a:t>
            </a:r>
            <a:r>
              <a:rPr lang="en-US" dirty="0" smtClean="0">
                <a:solidFill>
                  <a:srgbClr val="0099CC"/>
                </a:solidFill>
              </a:rPr>
              <a:t>Two Years </a:t>
            </a:r>
            <a:endParaRPr lang="en-US" dirty="0">
              <a:solidFill>
                <a:srgbClr val="0099CC"/>
              </a:solidFill>
            </a:endParaRPr>
          </a:p>
        </p:txBody>
      </p:sp>
      <p:pic>
        <p:nvPicPr>
          <p:cNvPr id="2" name="Picture 1"/>
          <p:cNvPicPr>
            <a:picLocks noChangeAspect="1"/>
          </p:cNvPicPr>
          <p:nvPr/>
        </p:nvPicPr>
        <p:blipFill>
          <a:blip r:embed="rId3"/>
          <a:stretch>
            <a:fillRect/>
          </a:stretch>
        </p:blipFill>
        <p:spPr>
          <a:xfrm>
            <a:off x="4155833" y="4302179"/>
            <a:ext cx="938865" cy="841321"/>
          </a:xfrm>
          <a:prstGeom prst="rect">
            <a:avLst/>
          </a:prstGeom>
        </p:spPr>
      </p:pic>
    </p:spTree>
    <p:extLst>
      <p:ext uri="{BB962C8B-B14F-4D97-AF65-F5344CB8AC3E}">
        <p14:creationId xmlns:p14="http://schemas.microsoft.com/office/powerpoint/2010/main" val="709439907"/>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 Title Slide">
  <a:themeElements>
    <a:clrScheme name="Default - Title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 Title Slide">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txDef>
      <a:spPr bwMode="auto">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a:spPr>
      <a:bodyPr vert="horz" wrap="square" lIns="38100" tIns="38100" rIns="38100" bIns="38100" numCol="1" anchor="ctr" anchorCtr="0" compatLnSpc="1">
        <a:prstTxWarp prst="textNoShape">
          <a:avLst/>
        </a:prstTxWarp>
      </a:bodyPr>
      <a:lstStyle>
        <a:defPPr>
          <a:defRPr sz="3400" b="0" i="0" dirty="0" smtClean="0">
            <a:latin typeface="Times New Roman"/>
          </a:defRPr>
        </a:defPPr>
      </a:lstStyle>
    </a:txDef>
  </a:objectDefaults>
  <a:extraClrSchemeLst>
    <a:extraClrScheme>
      <a:clrScheme name="Default - Title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 Title Slide">
  <a:themeElements>
    <a:clrScheme name="Default - Title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 Title Slide">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txDef>
      <a:spPr bwMode="auto">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a:spPr>
      <a:bodyPr vert="horz" wrap="square" lIns="38100" tIns="38100" rIns="38100" bIns="38100" numCol="1" anchor="ctr" anchorCtr="0" compatLnSpc="1">
        <a:prstTxWarp prst="textNoShape">
          <a:avLst/>
        </a:prstTxWarp>
      </a:bodyPr>
      <a:lstStyle>
        <a:defPPr>
          <a:defRPr sz="3400" b="0" i="0" dirty="0" smtClean="0">
            <a:latin typeface="Times New Roman"/>
          </a:defRPr>
        </a:defPPr>
      </a:lstStyle>
    </a:txDef>
  </a:objectDefaults>
  <a:extraClrSchemeLst>
    <a:extraClrScheme>
      <a:clrScheme name="Default - Title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Business Invoice">
    <a:dk1>
      <a:sysClr val="windowText" lastClr="000000"/>
    </a:dk1>
    <a:lt1>
      <a:sysClr val="window" lastClr="FFFFFF"/>
    </a:lt1>
    <a:dk2>
      <a:srgbClr val="4C483D"/>
    </a:dk2>
    <a:lt2>
      <a:srgbClr val="E4E3E2"/>
    </a:lt2>
    <a:accent1>
      <a:srgbClr val="F24F4F"/>
    </a:accent1>
    <a:accent2>
      <a:srgbClr val="8DBB70"/>
    </a:accent2>
    <a:accent3>
      <a:srgbClr val="F0BB44"/>
    </a:accent3>
    <a:accent4>
      <a:srgbClr val="61ADBF"/>
    </a:accent4>
    <a:accent5>
      <a:srgbClr val="A3648B"/>
    </a:accent5>
    <a:accent6>
      <a:srgbClr val="F8943F"/>
    </a:accent6>
    <a:hlink>
      <a:srgbClr val="4C483D"/>
    </a:hlink>
    <a:folHlink>
      <a:srgbClr val="A3648B"/>
    </a:folHlink>
  </a:clrScheme>
  <a:fontScheme name="Business Invoice">
    <a:majorFont>
      <a:latin typeface="Century Gothic"/>
      <a:ea typeface=""/>
      <a:cs typeface=""/>
    </a:majorFont>
    <a:minorFont>
      <a:latin typeface="Garamon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Custom 7">
    <a:dk1>
      <a:sysClr val="windowText" lastClr="000000"/>
    </a:dk1>
    <a:lt1>
      <a:sysClr val="window" lastClr="FFFFFF"/>
    </a:lt1>
    <a:dk2>
      <a:srgbClr val="4C483D"/>
    </a:dk2>
    <a:lt2>
      <a:srgbClr val="E4E3E2"/>
    </a:lt2>
    <a:accent1>
      <a:srgbClr val="0070C0"/>
    </a:accent1>
    <a:accent2>
      <a:srgbClr val="8DBB70"/>
    </a:accent2>
    <a:accent3>
      <a:srgbClr val="F0BB44"/>
    </a:accent3>
    <a:accent4>
      <a:srgbClr val="61ADBF"/>
    </a:accent4>
    <a:accent5>
      <a:srgbClr val="A3648B"/>
    </a:accent5>
    <a:accent6>
      <a:srgbClr val="F8943F"/>
    </a:accent6>
    <a:hlink>
      <a:srgbClr val="4C483D"/>
    </a:hlink>
    <a:folHlink>
      <a:srgbClr val="A3648B"/>
    </a:folHlink>
  </a:clrScheme>
  <a:fontScheme name="Business Invoice">
    <a:majorFont>
      <a:latin typeface="Century Gothic"/>
      <a:ea typeface=""/>
      <a:cs typeface=""/>
    </a:majorFont>
    <a:minorFont>
      <a:latin typeface="Garamon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12052</TotalTime>
  <Pages>0</Pages>
  <Words>3882</Words>
  <Characters>0</Characters>
  <Application>Microsoft Office PowerPoint</Application>
  <PresentationFormat>On-screen Show (16:9)</PresentationFormat>
  <Lines>0</Lines>
  <Paragraphs>305</Paragraphs>
  <Slides>27</Slides>
  <Notes>27</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27</vt:i4>
      </vt:variant>
    </vt:vector>
  </HeadingPairs>
  <TitlesOfParts>
    <vt:vector size="38" baseType="lpstr">
      <vt:lpstr>ＭＳ Ｐゴシック</vt:lpstr>
      <vt:lpstr>Arial</vt:lpstr>
      <vt:lpstr>Calibri</vt:lpstr>
      <vt:lpstr>Gill Sans</vt:lpstr>
      <vt:lpstr>Segoe UI</vt:lpstr>
      <vt:lpstr>Segoe UI Semibold</vt:lpstr>
      <vt:lpstr>Times New Roman</vt:lpstr>
      <vt:lpstr>Wingdings</vt:lpstr>
      <vt:lpstr>ヒラギノ角ゴ ProN W3</vt:lpstr>
      <vt:lpstr>Default - Title Slide</vt:lpstr>
      <vt:lpstr>1_Default - Title Slide</vt:lpstr>
      <vt:lpstr>Putting Two Years of  EvalYOUation to Work:  Where We Go From Here </vt:lpstr>
      <vt:lpstr>PowerPoint Presentation</vt:lpstr>
      <vt:lpstr>Today’s Discussion</vt:lpstr>
      <vt:lpstr>PowerPoint Presentation</vt:lpstr>
      <vt:lpstr>What Data?</vt:lpstr>
      <vt:lpstr>Putting Your Data to Work</vt:lpstr>
      <vt:lpstr>Putting Other Data to Work</vt:lpstr>
      <vt:lpstr>Where Do We Go From Here?</vt:lpstr>
      <vt:lpstr>Food Systems Progress Across Two Years </vt:lpstr>
      <vt:lpstr>PowerPoint Presentation</vt:lpstr>
      <vt:lpstr>PowerPoint Presentation</vt:lpstr>
      <vt:lpstr>Active Living Policy &amp;  Promotion of Physical Activity Resources Progress FY16 to FY17</vt:lpstr>
      <vt:lpstr>PowerPoint Presentation</vt:lpstr>
      <vt:lpstr>PowerPoint Presentation</vt:lpstr>
      <vt:lpstr>PowerPoint Presentation</vt:lpstr>
      <vt:lpstr>PowerPoint Presentation</vt:lpstr>
      <vt:lpstr>PowerPoint Presentation</vt:lpstr>
      <vt:lpstr>SCHOOL HEALTH</vt:lpstr>
      <vt:lpstr>Mean Total and Section NHSAC Scores, FFY17 (N=93)</vt:lpstr>
      <vt:lpstr>Median Section and Total NHSAC Scores, by HSP Participation, FFY17</vt:lpstr>
      <vt:lpstr>vs</vt:lpstr>
      <vt:lpstr>PowerPoint Presentation</vt:lpstr>
      <vt:lpstr>Early Childhood</vt:lpstr>
      <vt:lpstr>Mean Scores for Go NAP SACC Child Nutrition (N=34)</vt:lpstr>
      <vt:lpstr>How Did LIAs Support ECE Improvements in FY17?</vt:lpstr>
      <vt:lpstr>Discussion Time!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Mark Love</dc:creator>
  <cp:lastModifiedBy>Jacobs, Laurel E - (jacobsl)</cp:lastModifiedBy>
  <cp:revision>212</cp:revision>
  <cp:lastPrinted>2018-03-29T18:57:21Z</cp:lastPrinted>
  <dcterms:modified xsi:type="dcterms:W3CDTF">2018-03-29T22:57:01Z</dcterms:modified>
</cp:coreProperties>
</file>