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4" r:id="rId2"/>
    <p:sldId id="256" r:id="rId3"/>
    <p:sldId id="257" r:id="rId4"/>
    <p:sldId id="266" r:id="rId5"/>
    <p:sldId id="267" r:id="rId6"/>
    <p:sldId id="269" r:id="rId7"/>
    <p:sldId id="279" r:id="rId8"/>
    <p:sldId id="262" r:id="rId9"/>
    <p:sldId id="270" r:id="rId10"/>
    <p:sldId id="283" r:id="rId11"/>
    <p:sldId id="261" r:id="rId12"/>
    <p:sldId id="280" r:id="rId13"/>
    <p:sldId id="281" r:id="rId14"/>
    <p:sldId id="282" r:id="rId15"/>
    <p:sldId id="284" r:id="rId16"/>
    <p:sldId id="276" r:id="rId17"/>
    <p:sldId id="274" r:id="rId18"/>
    <p:sldId id="285"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Gros, Theresa A - (drejza)" initials="LTA-(" lastIdx="13" clrIdx="0">
    <p:extLst>
      <p:ext uri="{19B8F6BF-5375-455C-9EA6-DF929625EA0E}">
        <p15:presenceInfo xmlns:p15="http://schemas.microsoft.com/office/powerpoint/2012/main" userId="LeGros, Theresa A - (drejz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252" autoAdjust="0"/>
    <p:restoredTop sz="70711" autoAdjust="0"/>
  </p:normalViewPr>
  <p:slideViewPr>
    <p:cSldViewPr>
      <p:cViewPr varScale="1">
        <p:scale>
          <a:sx n="62" d="100"/>
          <a:sy n="62" d="100"/>
        </p:scale>
        <p:origin x="1656" y="53"/>
      </p:cViewPr>
      <p:guideLst>
        <p:guide orient="horz" pos="2160"/>
        <p:guide pos="2880"/>
      </p:guideLst>
    </p:cSldViewPr>
  </p:slideViewPr>
  <p:notesTextViewPr>
    <p:cViewPr>
      <p:scale>
        <a:sx n="150" d="100"/>
        <a:sy n="150" d="100"/>
      </p:scale>
      <p:origin x="0" y="0"/>
    </p:cViewPr>
  </p:notesTextViewPr>
  <p:sorterViewPr>
    <p:cViewPr>
      <p:scale>
        <a:sx n="100" d="100"/>
        <a:sy n="100" d="100"/>
      </p:scale>
      <p:origin x="0" y="-291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3" minVer="12.0">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B4D503-0B80-4460-922F-678D7B3B9A0D}" type="doc">
      <dgm:prSet loTypeId="urn:microsoft.com/office/officeart/2005/8/layout/list1#2" loCatId="list" qsTypeId="urn:microsoft.com/office/officeart/2005/8/quickstyle/simple1#9" qsCatId="simple" csTypeId="urn:microsoft.com/office/officeart/2005/8/colors/accent1_2#3" csCatId="accent1" phldr="1"/>
      <dgm:spPr/>
      <dgm:t>
        <a:bodyPr/>
        <a:lstStyle/>
        <a:p>
          <a:endParaRPr lang="en-US"/>
        </a:p>
      </dgm:t>
    </dgm:pt>
    <dgm:pt modelId="{6803AE33-8C4D-49FF-A701-3AEB5FFD114C}">
      <dgm:prSet custT="1"/>
      <dgm:spPr>
        <a:solidFill>
          <a:schemeClr val="accent2"/>
        </a:solidFill>
        <a:ln>
          <a:noFill/>
        </a:ln>
      </dgm:spPr>
      <dgm:t>
        <a:bodyPr/>
        <a:lstStyle/>
        <a:p>
          <a:pPr algn="ctr" rtl="0"/>
          <a:r>
            <a:rPr lang="en-US" sz="3600" b="1" dirty="0" smtClean="0">
              <a:solidFill>
                <a:schemeClr val="tx1"/>
              </a:solidFill>
              <a:latin typeface="+mj-lt"/>
              <a:ea typeface="+mn-ea"/>
              <a:cs typeface="+mn-cs"/>
            </a:rPr>
            <a:t>Estimating of the Impact of a Community Intervention</a:t>
          </a:r>
          <a:endParaRPr lang="en-US" sz="3600" b="1" dirty="0">
            <a:solidFill>
              <a:schemeClr val="tx1"/>
            </a:solidFill>
            <a:latin typeface="+mj-lt"/>
          </a:endParaRPr>
        </a:p>
      </dgm:t>
    </dgm:pt>
    <dgm:pt modelId="{71CB2A66-749B-4C8F-9BAC-3469E95A323C}" type="parTrans" cxnId="{B3A9A309-4955-47E0-A62F-54101AE9EF22}">
      <dgm:prSet/>
      <dgm:spPr/>
      <dgm:t>
        <a:bodyPr/>
        <a:lstStyle/>
        <a:p>
          <a:endParaRPr lang="en-US"/>
        </a:p>
      </dgm:t>
    </dgm:pt>
    <dgm:pt modelId="{0BE976F9-0D26-497C-8000-721D61B1AB27}" type="sibTrans" cxnId="{B3A9A309-4955-47E0-A62F-54101AE9EF22}">
      <dgm:prSet/>
      <dgm:spPr/>
      <dgm:t>
        <a:bodyPr/>
        <a:lstStyle/>
        <a:p>
          <a:endParaRPr lang="en-US"/>
        </a:p>
      </dgm:t>
    </dgm:pt>
    <dgm:pt modelId="{21E99324-078C-4308-B67B-F30AFE4A54BE}">
      <dgm:prSet custT="1"/>
      <dgm:spPr/>
      <dgm:t>
        <a:bodyPr tIns="548640"/>
        <a:lstStyle/>
        <a:p>
          <a:pPr rtl="0"/>
          <a:r>
            <a:rPr lang="en-US" sz="2800" dirty="0" smtClean="0">
              <a:latin typeface="+mj-lt"/>
              <a:ea typeface="+mn-ea"/>
              <a:cs typeface="+mn-cs"/>
            </a:rPr>
            <a:t>Number of people reached by the intervention</a:t>
          </a:r>
          <a:endParaRPr lang="en-US" sz="2800" dirty="0">
            <a:latin typeface="+mj-lt"/>
          </a:endParaRPr>
        </a:p>
      </dgm:t>
    </dgm:pt>
    <dgm:pt modelId="{0E6E9E9B-FE32-4A2A-AAEF-9BFB63C80A9F}" type="sibTrans" cxnId="{6E44BD02-D3B8-4A5A-9397-024FF2F5CD15}">
      <dgm:prSet/>
      <dgm:spPr/>
      <dgm:t>
        <a:bodyPr/>
        <a:lstStyle/>
        <a:p>
          <a:endParaRPr lang="en-US"/>
        </a:p>
      </dgm:t>
    </dgm:pt>
    <dgm:pt modelId="{484BE330-BD80-44E0-9372-4922AC835C82}" type="parTrans" cxnId="{6E44BD02-D3B8-4A5A-9397-024FF2F5CD15}">
      <dgm:prSet/>
      <dgm:spPr/>
      <dgm:t>
        <a:bodyPr/>
        <a:lstStyle/>
        <a:p>
          <a:endParaRPr lang="en-US"/>
        </a:p>
      </dgm:t>
    </dgm:pt>
    <dgm:pt modelId="{37E1ABB8-6CE1-4E86-9566-E3FCEF859A5E}">
      <dgm:prSet custT="1"/>
      <dgm:spPr/>
      <dgm:t>
        <a:bodyPr tIns="548640"/>
        <a:lstStyle/>
        <a:p>
          <a:pPr rtl="0"/>
          <a:r>
            <a:rPr lang="en-US" sz="2800" dirty="0" smtClean="0">
              <a:latin typeface="+mj-lt"/>
              <a:ea typeface="+mn-ea"/>
              <a:cs typeface="+mn-cs"/>
            </a:rPr>
            <a:t>Strength of the intervention to change behavior</a:t>
          </a:r>
          <a:endParaRPr lang="en-US" sz="2800" dirty="0">
            <a:latin typeface="+mj-lt"/>
          </a:endParaRPr>
        </a:p>
      </dgm:t>
    </dgm:pt>
    <dgm:pt modelId="{D66FD835-80A6-433E-8359-88E56D246547}" type="sibTrans" cxnId="{AA5BA965-7FB9-4396-9A01-E39E9C6B2089}">
      <dgm:prSet/>
      <dgm:spPr/>
      <dgm:t>
        <a:bodyPr/>
        <a:lstStyle/>
        <a:p>
          <a:endParaRPr lang="en-US"/>
        </a:p>
      </dgm:t>
    </dgm:pt>
    <dgm:pt modelId="{551756E5-1468-4879-9691-3D9E4CD255EE}" type="parTrans" cxnId="{AA5BA965-7FB9-4396-9A01-E39E9C6B2089}">
      <dgm:prSet/>
      <dgm:spPr/>
      <dgm:t>
        <a:bodyPr/>
        <a:lstStyle/>
        <a:p>
          <a:endParaRPr lang="en-US"/>
        </a:p>
      </dgm:t>
    </dgm:pt>
    <dgm:pt modelId="{4335A3D6-429B-4FAE-8C70-A508C16DD971}">
      <dgm:prSet custT="1"/>
      <dgm:spPr/>
      <dgm:t>
        <a:bodyPr tIns="548640"/>
        <a:lstStyle/>
        <a:p>
          <a:pPr rtl="0"/>
          <a:r>
            <a:rPr lang="en-US" sz="2800" dirty="0" smtClean="0">
              <a:latin typeface="+mj-lt"/>
              <a:ea typeface="+mn-ea"/>
              <a:cs typeface="+mn-cs"/>
            </a:rPr>
            <a:t>Dose is a combination of:</a:t>
          </a:r>
          <a:endParaRPr lang="en-US" sz="2800" dirty="0">
            <a:latin typeface="+mj-lt"/>
          </a:endParaRPr>
        </a:p>
      </dgm:t>
    </dgm:pt>
    <dgm:pt modelId="{DD2A8216-744B-401E-B47A-014BBFEB797F}" type="parTrans" cxnId="{5BC9EA15-8638-4D6A-B20D-1F78A46D7CB3}">
      <dgm:prSet/>
      <dgm:spPr/>
      <dgm:t>
        <a:bodyPr/>
        <a:lstStyle/>
        <a:p>
          <a:endParaRPr lang="en-US"/>
        </a:p>
      </dgm:t>
    </dgm:pt>
    <dgm:pt modelId="{1C8D2C33-61B9-480E-8944-A4D58626BA6E}" type="sibTrans" cxnId="{5BC9EA15-8638-4D6A-B20D-1F78A46D7CB3}">
      <dgm:prSet/>
      <dgm:spPr/>
      <dgm:t>
        <a:bodyPr/>
        <a:lstStyle/>
        <a:p>
          <a:endParaRPr lang="en-US"/>
        </a:p>
      </dgm:t>
    </dgm:pt>
    <dgm:pt modelId="{40F508E6-30F7-4F07-BCDE-4CBD412571C1}">
      <dgm:prSet custT="1"/>
      <dgm:spPr/>
      <dgm:t>
        <a:bodyPr tIns="548640"/>
        <a:lstStyle/>
        <a:p>
          <a:pPr rtl="0"/>
          <a:endParaRPr lang="en-US" sz="2800" dirty="0">
            <a:latin typeface="+mj-lt"/>
          </a:endParaRPr>
        </a:p>
      </dgm:t>
    </dgm:pt>
    <dgm:pt modelId="{BB33F093-827C-49FC-8117-F31FDC27DB69}" type="parTrans" cxnId="{6FDE9EE1-113B-4659-BFC1-394D9ACF181E}">
      <dgm:prSet/>
      <dgm:spPr/>
      <dgm:t>
        <a:bodyPr/>
        <a:lstStyle/>
        <a:p>
          <a:endParaRPr lang="en-US"/>
        </a:p>
      </dgm:t>
    </dgm:pt>
    <dgm:pt modelId="{F21D579A-A644-4A22-B771-6F273FFDF9DF}" type="sibTrans" cxnId="{6FDE9EE1-113B-4659-BFC1-394D9ACF181E}">
      <dgm:prSet/>
      <dgm:spPr/>
      <dgm:t>
        <a:bodyPr/>
        <a:lstStyle/>
        <a:p>
          <a:endParaRPr lang="en-US"/>
        </a:p>
      </dgm:t>
    </dgm:pt>
    <dgm:pt modelId="{01DD0F12-12F5-4D40-B8E1-50F8BA73202A}" type="pres">
      <dgm:prSet presAssocID="{B7B4D503-0B80-4460-922F-678D7B3B9A0D}" presName="linear" presStyleCnt="0">
        <dgm:presLayoutVars>
          <dgm:dir/>
          <dgm:animLvl val="lvl"/>
          <dgm:resizeHandles val="exact"/>
        </dgm:presLayoutVars>
      </dgm:prSet>
      <dgm:spPr/>
      <dgm:t>
        <a:bodyPr/>
        <a:lstStyle/>
        <a:p>
          <a:endParaRPr lang="en-US"/>
        </a:p>
      </dgm:t>
    </dgm:pt>
    <dgm:pt modelId="{709D80A6-72FB-4616-B5E3-B5DD741D5F23}" type="pres">
      <dgm:prSet presAssocID="{6803AE33-8C4D-49FF-A701-3AEB5FFD114C}" presName="parentLin" presStyleCnt="0"/>
      <dgm:spPr/>
    </dgm:pt>
    <dgm:pt modelId="{76495F65-323E-4916-B636-C8D6D15ABDE0}" type="pres">
      <dgm:prSet presAssocID="{6803AE33-8C4D-49FF-A701-3AEB5FFD114C}" presName="parentLeftMargin" presStyleLbl="node1" presStyleIdx="0" presStyleCnt="1"/>
      <dgm:spPr/>
      <dgm:t>
        <a:bodyPr/>
        <a:lstStyle/>
        <a:p>
          <a:endParaRPr lang="en-US"/>
        </a:p>
      </dgm:t>
    </dgm:pt>
    <dgm:pt modelId="{9D1AF6DF-8EBD-4BA9-AB1C-83666B416551}" type="pres">
      <dgm:prSet presAssocID="{6803AE33-8C4D-49FF-A701-3AEB5FFD114C}" presName="parentText" presStyleLbl="node1" presStyleIdx="0" presStyleCnt="1" custScaleX="152063" custScaleY="53854" custLinFactNeighborX="-4380" custLinFactNeighborY="-49175">
        <dgm:presLayoutVars>
          <dgm:chMax val="0"/>
          <dgm:bulletEnabled val="1"/>
        </dgm:presLayoutVars>
      </dgm:prSet>
      <dgm:spPr>
        <a:prstGeom prst="rect">
          <a:avLst/>
        </a:prstGeom>
      </dgm:spPr>
      <dgm:t>
        <a:bodyPr/>
        <a:lstStyle/>
        <a:p>
          <a:endParaRPr lang="en-US"/>
        </a:p>
      </dgm:t>
    </dgm:pt>
    <dgm:pt modelId="{71934524-F682-452D-88D9-5DEC2E6B5015}" type="pres">
      <dgm:prSet presAssocID="{6803AE33-8C4D-49FF-A701-3AEB5FFD114C}" presName="negativeSpace" presStyleCnt="0"/>
      <dgm:spPr/>
    </dgm:pt>
    <dgm:pt modelId="{64F3F243-0CC4-4CEF-93F2-5776498F90DB}" type="pres">
      <dgm:prSet presAssocID="{6803AE33-8C4D-49FF-A701-3AEB5FFD114C}" presName="childText" presStyleLbl="alignAcc1" presStyleIdx="0" presStyleCnt="1" custScaleY="106453">
        <dgm:presLayoutVars>
          <dgm:bulletEnabled val="1"/>
        </dgm:presLayoutVars>
      </dgm:prSet>
      <dgm:spPr/>
      <dgm:t>
        <a:bodyPr/>
        <a:lstStyle/>
        <a:p>
          <a:endParaRPr lang="en-US"/>
        </a:p>
      </dgm:t>
    </dgm:pt>
  </dgm:ptLst>
  <dgm:cxnLst>
    <dgm:cxn modelId="{AA5BA965-7FB9-4396-9A01-E39E9C6B2089}" srcId="{4335A3D6-429B-4FAE-8C70-A508C16DD971}" destId="{37E1ABB8-6CE1-4E86-9566-E3FCEF859A5E}" srcOrd="1" destOrd="0" parTransId="{551756E5-1468-4879-9691-3D9E4CD255EE}" sibTransId="{D66FD835-80A6-433E-8359-88E56D246547}"/>
    <dgm:cxn modelId="{7B7D9993-2304-4E3A-AE8E-E98369208F57}" type="presOf" srcId="{21E99324-078C-4308-B67B-F30AFE4A54BE}" destId="{64F3F243-0CC4-4CEF-93F2-5776498F90DB}" srcOrd="0" destOrd="2" presId="urn:microsoft.com/office/officeart/2005/8/layout/list1#2"/>
    <dgm:cxn modelId="{B3A9A309-4955-47E0-A62F-54101AE9EF22}" srcId="{B7B4D503-0B80-4460-922F-678D7B3B9A0D}" destId="{6803AE33-8C4D-49FF-A701-3AEB5FFD114C}" srcOrd="0" destOrd="0" parTransId="{71CB2A66-749B-4C8F-9BAC-3469E95A323C}" sibTransId="{0BE976F9-0D26-497C-8000-721D61B1AB27}"/>
    <dgm:cxn modelId="{C69B97EF-1B40-42E6-B016-D95639A4BC4A}" type="presOf" srcId="{4335A3D6-429B-4FAE-8C70-A508C16DD971}" destId="{64F3F243-0CC4-4CEF-93F2-5776498F90DB}" srcOrd="0" destOrd="1" presId="urn:microsoft.com/office/officeart/2005/8/layout/list1#2"/>
    <dgm:cxn modelId="{5BC9EA15-8638-4D6A-B20D-1F78A46D7CB3}" srcId="{6803AE33-8C4D-49FF-A701-3AEB5FFD114C}" destId="{4335A3D6-429B-4FAE-8C70-A508C16DD971}" srcOrd="1" destOrd="0" parTransId="{DD2A8216-744B-401E-B47A-014BBFEB797F}" sibTransId="{1C8D2C33-61B9-480E-8944-A4D58626BA6E}"/>
    <dgm:cxn modelId="{256BE456-E5CD-40D8-8B9D-D492D2A2C31F}" type="presOf" srcId="{37E1ABB8-6CE1-4E86-9566-E3FCEF859A5E}" destId="{64F3F243-0CC4-4CEF-93F2-5776498F90DB}" srcOrd="0" destOrd="3" presId="urn:microsoft.com/office/officeart/2005/8/layout/list1#2"/>
    <dgm:cxn modelId="{6FDE9EE1-113B-4659-BFC1-394D9ACF181E}" srcId="{6803AE33-8C4D-49FF-A701-3AEB5FFD114C}" destId="{40F508E6-30F7-4F07-BCDE-4CBD412571C1}" srcOrd="0" destOrd="0" parTransId="{BB33F093-827C-49FC-8117-F31FDC27DB69}" sibTransId="{F21D579A-A644-4A22-B771-6F273FFDF9DF}"/>
    <dgm:cxn modelId="{1D7A2BE2-7B6A-4A25-9132-CFD9B8EADD57}" type="presOf" srcId="{6803AE33-8C4D-49FF-A701-3AEB5FFD114C}" destId="{9D1AF6DF-8EBD-4BA9-AB1C-83666B416551}" srcOrd="1" destOrd="0" presId="urn:microsoft.com/office/officeart/2005/8/layout/list1#2"/>
    <dgm:cxn modelId="{38C52960-042C-474F-9B46-0AA88288DB12}" type="presOf" srcId="{40F508E6-30F7-4F07-BCDE-4CBD412571C1}" destId="{64F3F243-0CC4-4CEF-93F2-5776498F90DB}" srcOrd="0" destOrd="0" presId="urn:microsoft.com/office/officeart/2005/8/layout/list1#2"/>
    <dgm:cxn modelId="{5DA867DB-4E75-42E6-8B5A-1F2B65992BA7}" type="presOf" srcId="{B7B4D503-0B80-4460-922F-678D7B3B9A0D}" destId="{01DD0F12-12F5-4D40-B8E1-50F8BA73202A}" srcOrd="0" destOrd="0" presId="urn:microsoft.com/office/officeart/2005/8/layout/list1#2"/>
    <dgm:cxn modelId="{C4F8DD1B-633C-46F6-80C7-69AF8D087DC9}" type="presOf" srcId="{6803AE33-8C4D-49FF-A701-3AEB5FFD114C}" destId="{76495F65-323E-4916-B636-C8D6D15ABDE0}" srcOrd="0" destOrd="0" presId="urn:microsoft.com/office/officeart/2005/8/layout/list1#2"/>
    <dgm:cxn modelId="{6E44BD02-D3B8-4A5A-9397-024FF2F5CD15}" srcId="{4335A3D6-429B-4FAE-8C70-A508C16DD971}" destId="{21E99324-078C-4308-B67B-F30AFE4A54BE}" srcOrd="0" destOrd="0" parTransId="{484BE330-BD80-44E0-9372-4922AC835C82}" sibTransId="{0E6E9E9B-FE32-4A2A-AAEF-9BFB63C80A9F}"/>
    <dgm:cxn modelId="{E8FACF29-A080-43EA-A24C-36203ACD16AF}" type="presParOf" srcId="{01DD0F12-12F5-4D40-B8E1-50F8BA73202A}" destId="{709D80A6-72FB-4616-B5E3-B5DD741D5F23}" srcOrd="0" destOrd="0" presId="urn:microsoft.com/office/officeart/2005/8/layout/list1#2"/>
    <dgm:cxn modelId="{D5AC9829-7D23-48AB-A1FA-B10BC712696F}" type="presParOf" srcId="{709D80A6-72FB-4616-B5E3-B5DD741D5F23}" destId="{76495F65-323E-4916-B636-C8D6D15ABDE0}" srcOrd="0" destOrd="0" presId="urn:microsoft.com/office/officeart/2005/8/layout/list1#2"/>
    <dgm:cxn modelId="{E4FB87D9-2239-4995-ADCD-5D035A32B7B9}" type="presParOf" srcId="{709D80A6-72FB-4616-B5E3-B5DD741D5F23}" destId="{9D1AF6DF-8EBD-4BA9-AB1C-83666B416551}" srcOrd="1" destOrd="0" presId="urn:microsoft.com/office/officeart/2005/8/layout/list1#2"/>
    <dgm:cxn modelId="{46EF3E35-3450-47F2-BD9C-B2CCC739075B}" type="presParOf" srcId="{01DD0F12-12F5-4D40-B8E1-50F8BA73202A}" destId="{71934524-F682-452D-88D9-5DEC2E6B5015}" srcOrd="1" destOrd="0" presId="urn:microsoft.com/office/officeart/2005/8/layout/list1#2"/>
    <dgm:cxn modelId="{0A4394F6-AA9F-4CF2-A224-5C15EF526B4B}" type="presParOf" srcId="{01DD0F12-12F5-4D40-B8E1-50F8BA73202A}" destId="{64F3F243-0CC4-4CEF-93F2-5776498F90DB}" srcOrd="2" destOrd="0" presId="urn:microsoft.com/office/officeart/2005/8/layout/list1#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EF0D0C-DAF1-4266-B32B-C880A7513BE3}"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en-US"/>
        </a:p>
      </dgm:t>
    </dgm:pt>
    <dgm:pt modelId="{D6937727-5DC5-4E49-9FEF-F9967C10EEC5}">
      <dgm:prSet phldrT="[Text]"/>
      <dgm:spPr/>
      <dgm:t>
        <a:bodyPr/>
        <a:lstStyle/>
        <a:p>
          <a:r>
            <a:rPr lang="en-US" dirty="0" smtClean="0">
              <a:solidFill>
                <a:schemeClr val="accent1"/>
              </a:solidFill>
              <a:latin typeface="+mj-lt"/>
            </a:rPr>
            <a:t># Reached by a community intervention</a:t>
          </a:r>
          <a:endParaRPr lang="en-US" dirty="0">
            <a:solidFill>
              <a:schemeClr val="accent1"/>
            </a:solidFill>
            <a:latin typeface="+mj-lt"/>
          </a:endParaRPr>
        </a:p>
      </dgm:t>
    </dgm:pt>
    <dgm:pt modelId="{3F211F58-2233-4FE8-83FD-B33CFC8B22A7}" type="parTrans" cxnId="{AB754451-7889-4E55-8009-0E8C1ED3A272}">
      <dgm:prSet/>
      <dgm:spPr/>
      <dgm:t>
        <a:bodyPr/>
        <a:lstStyle/>
        <a:p>
          <a:endParaRPr lang="en-US"/>
        </a:p>
      </dgm:t>
    </dgm:pt>
    <dgm:pt modelId="{CC9D0DAF-C540-4B58-8C66-54DC0A9085C4}" type="sibTrans" cxnId="{AB754451-7889-4E55-8009-0E8C1ED3A272}">
      <dgm:prSet/>
      <dgm:spPr/>
      <dgm:t>
        <a:bodyPr/>
        <a:lstStyle/>
        <a:p>
          <a:endParaRPr lang="en-US"/>
        </a:p>
      </dgm:t>
    </dgm:pt>
    <dgm:pt modelId="{67BAA87F-3B04-442B-AEE3-06CEEC0D2F67}">
      <dgm:prSet phldrT="[Text]" custT="1"/>
      <dgm:spPr/>
      <dgm:t>
        <a:bodyPr/>
        <a:lstStyle/>
        <a:p>
          <a:r>
            <a:rPr lang="en-US" sz="2400" dirty="0" smtClean="0">
              <a:solidFill>
                <a:schemeClr val="accent1"/>
              </a:solidFill>
              <a:latin typeface="+mj-lt"/>
            </a:rPr>
            <a:t>Strength of the Intervention</a:t>
          </a:r>
          <a:endParaRPr lang="en-US" sz="2400" dirty="0">
            <a:solidFill>
              <a:schemeClr val="accent1"/>
            </a:solidFill>
            <a:latin typeface="+mj-lt"/>
          </a:endParaRPr>
        </a:p>
      </dgm:t>
    </dgm:pt>
    <dgm:pt modelId="{52FB11E7-D4F2-4F9D-974C-C17FBCF8C450}" type="parTrans" cxnId="{4669E235-D717-49A2-8ADC-F07C0B17D286}">
      <dgm:prSet/>
      <dgm:spPr/>
      <dgm:t>
        <a:bodyPr/>
        <a:lstStyle/>
        <a:p>
          <a:endParaRPr lang="en-US"/>
        </a:p>
      </dgm:t>
    </dgm:pt>
    <dgm:pt modelId="{226D44EE-1350-4584-A5D3-42ACB6B05DEF}" type="sibTrans" cxnId="{4669E235-D717-49A2-8ADC-F07C0B17D286}">
      <dgm:prSet/>
      <dgm:spPr/>
      <dgm:t>
        <a:bodyPr/>
        <a:lstStyle/>
        <a:p>
          <a:endParaRPr lang="en-US"/>
        </a:p>
      </dgm:t>
    </dgm:pt>
    <dgm:pt modelId="{5CF7E8E3-146A-488D-B86B-1A61901400E6}">
      <dgm:prSet phldrT="[Text]" custT="1"/>
      <dgm:spPr/>
      <dgm:t>
        <a:bodyPr/>
        <a:lstStyle/>
        <a:p>
          <a:r>
            <a:rPr lang="en-US" sz="3600" dirty="0" smtClean="0">
              <a:solidFill>
                <a:schemeClr val="accent1"/>
              </a:solidFill>
              <a:latin typeface="+mj-lt"/>
            </a:rPr>
            <a:t>= Dose</a:t>
          </a:r>
          <a:endParaRPr lang="en-US" sz="3600" dirty="0">
            <a:solidFill>
              <a:schemeClr val="accent1"/>
            </a:solidFill>
            <a:latin typeface="+mj-lt"/>
          </a:endParaRPr>
        </a:p>
      </dgm:t>
    </dgm:pt>
    <dgm:pt modelId="{B4D9B233-BDC7-461F-A5CA-154B77467B44}" type="parTrans" cxnId="{FFC39BE6-6DB8-44AE-B16B-21B4FDECD1C7}">
      <dgm:prSet/>
      <dgm:spPr/>
      <dgm:t>
        <a:bodyPr/>
        <a:lstStyle/>
        <a:p>
          <a:endParaRPr lang="en-US"/>
        </a:p>
      </dgm:t>
    </dgm:pt>
    <dgm:pt modelId="{5C2D6359-B3C6-4B08-AEC7-EF22FF6566F5}" type="sibTrans" cxnId="{FFC39BE6-6DB8-44AE-B16B-21B4FDECD1C7}">
      <dgm:prSet/>
      <dgm:spPr/>
      <dgm:t>
        <a:bodyPr/>
        <a:lstStyle/>
        <a:p>
          <a:endParaRPr lang="en-US"/>
        </a:p>
      </dgm:t>
    </dgm:pt>
    <dgm:pt modelId="{BF3E911F-3EB3-46D2-A0DD-6976B30C4E98}" type="pres">
      <dgm:prSet presAssocID="{8DEF0D0C-DAF1-4266-B32B-C880A7513BE3}" presName="Name0" presStyleCnt="0">
        <dgm:presLayoutVars>
          <dgm:chMax val="11"/>
          <dgm:chPref val="11"/>
          <dgm:dir/>
          <dgm:resizeHandles/>
        </dgm:presLayoutVars>
      </dgm:prSet>
      <dgm:spPr/>
      <dgm:t>
        <a:bodyPr/>
        <a:lstStyle/>
        <a:p>
          <a:endParaRPr lang="en-US"/>
        </a:p>
      </dgm:t>
    </dgm:pt>
    <dgm:pt modelId="{9DBF01D8-455D-4E9D-B383-B53015DD2C41}" type="pres">
      <dgm:prSet presAssocID="{5CF7E8E3-146A-488D-B86B-1A61901400E6}" presName="Accent3" presStyleCnt="0"/>
      <dgm:spPr/>
    </dgm:pt>
    <dgm:pt modelId="{F6D8AA31-344B-467A-93D4-BC81D2D75E68}" type="pres">
      <dgm:prSet presAssocID="{5CF7E8E3-146A-488D-B86B-1A61901400E6}" presName="Accent" presStyleLbl="node1" presStyleIdx="0" presStyleCnt="3"/>
      <dgm:spPr/>
    </dgm:pt>
    <dgm:pt modelId="{51AF7BFC-2E42-4747-B43C-21D968DEFF42}" type="pres">
      <dgm:prSet presAssocID="{5CF7E8E3-146A-488D-B86B-1A61901400E6}" presName="ParentBackground3" presStyleCnt="0"/>
      <dgm:spPr/>
    </dgm:pt>
    <dgm:pt modelId="{3950CA17-2F93-48A4-A770-5125D767B379}" type="pres">
      <dgm:prSet presAssocID="{5CF7E8E3-146A-488D-B86B-1A61901400E6}" presName="ParentBackground" presStyleLbl="fgAcc1" presStyleIdx="0" presStyleCnt="3"/>
      <dgm:spPr/>
      <dgm:t>
        <a:bodyPr/>
        <a:lstStyle/>
        <a:p>
          <a:endParaRPr lang="en-US"/>
        </a:p>
      </dgm:t>
    </dgm:pt>
    <dgm:pt modelId="{48110885-23FE-4345-B738-20DEEFDB1E65}" type="pres">
      <dgm:prSet presAssocID="{5CF7E8E3-146A-488D-B86B-1A61901400E6}" presName="Parent3" presStyleLbl="revTx" presStyleIdx="0" presStyleCnt="0">
        <dgm:presLayoutVars>
          <dgm:chMax val="1"/>
          <dgm:chPref val="1"/>
          <dgm:bulletEnabled val="1"/>
        </dgm:presLayoutVars>
      </dgm:prSet>
      <dgm:spPr/>
      <dgm:t>
        <a:bodyPr/>
        <a:lstStyle/>
        <a:p>
          <a:endParaRPr lang="en-US"/>
        </a:p>
      </dgm:t>
    </dgm:pt>
    <dgm:pt modelId="{C5F56C92-7180-4908-B5CB-09E1735B4261}" type="pres">
      <dgm:prSet presAssocID="{67BAA87F-3B04-442B-AEE3-06CEEC0D2F67}" presName="Accent2" presStyleCnt="0"/>
      <dgm:spPr/>
    </dgm:pt>
    <dgm:pt modelId="{766BA297-768E-436A-BCAE-50054F1D512E}" type="pres">
      <dgm:prSet presAssocID="{67BAA87F-3B04-442B-AEE3-06CEEC0D2F67}" presName="Accent" presStyleLbl="node1" presStyleIdx="1" presStyleCnt="3"/>
      <dgm:spPr/>
    </dgm:pt>
    <dgm:pt modelId="{26C42691-00FD-424D-ADC0-464ED48EED43}" type="pres">
      <dgm:prSet presAssocID="{67BAA87F-3B04-442B-AEE3-06CEEC0D2F67}" presName="ParentBackground2" presStyleCnt="0"/>
      <dgm:spPr/>
    </dgm:pt>
    <dgm:pt modelId="{836A916C-F2C9-45A9-B9CE-6463C3F3BA0B}" type="pres">
      <dgm:prSet presAssocID="{67BAA87F-3B04-442B-AEE3-06CEEC0D2F67}" presName="ParentBackground" presStyleLbl="fgAcc1" presStyleIdx="1" presStyleCnt="3"/>
      <dgm:spPr/>
      <dgm:t>
        <a:bodyPr/>
        <a:lstStyle/>
        <a:p>
          <a:endParaRPr lang="en-US"/>
        </a:p>
      </dgm:t>
    </dgm:pt>
    <dgm:pt modelId="{85135AAB-1791-4ED5-AD11-4689558A73A2}" type="pres">
      <dgm:prSet presAssocID="{67BAA87F-3B04-442B-AEE3-06CEEC0D2F67}" presName="Parent2" presStyleLbl="revTx" presStyleIdx="0" presStyleCnt="0">
        <dgm:presLayoutVars>
          <dgm:chMax val="1"/>
          <dgm:chPref val="1"/>
          <dgm:bulletEnabled val="1"/>
        </dgm:presLayoutVars>
      </dgm:prSet>
      <dgm:spPr/>
      <dgm:t>
        <a:bodyPr/>
        <a:lstStyle/>
        <a:p>
          <a:endParaRPr lang="en-US"/>
        </a:p>
      </dgm:t>
    </dgm:pt>
    <dgm:pt modelId="{50B00AAC-B51B-4B04-96CC-16A67AAB0802}" type="pres">
      <dgm:prSet presAssocID="{D6937727-5DC5-4E49-9FEF-F9967C10EEC5}" presName="Accent1" presStyleCnt="0"/>
      <dgm:spPr/>
    </dgm:pt>
    <dgm:pt modelId="{90A775D4-41CB-4385-9380-A5E128AA229B}" type="pres">
      <dgm:prSet presAssocID="{D6937727-5DC5-4E49-9FEF-F9967C10EEC5}" presName="Accent" presStyleLbl="node1" presStyleIdx="2" presStyleCnt="3"/>
      <dgm:spPr/>
    </dgm:pt>
    <dgm:pt modelId="{CEF143AE-7D15-49FC-9BBA-453A0E09C31F}" type="pres">
      <dgm:prSet presAssocID="{D6937727-5DC5-4E49-9FEF-F9967C10EEC5}" presName="ParentBackground1" presStyleCnt="0"/>
      <dgm:spPr/>
    </dgm:pt>
    <dgm:pt modelId="{818B5776-7997-4D99-A07F-6C855AF0B988}" type="pres">
      <dgm:prSet presAssocID="{D6937727-5DC5-4E49-9FEF-F9967C10EEC5}" presName="ParentBackground" presStyleLbl="fgAcc1" presStyleIdx="2" presStyleCnt="3"/>
      <dgm:spPr/>
      <dgm:t>
        <a:bodyPr/>
        <a:lstStyle/>
        <a:p>
          <a:endParaRPr lang="en-US"/>
        </a:p>
      </dgm:t>
    </dgm:pt>
    <dgm:pt modelId="{3B70DB25-0ECF-42C9-A827-F6D403AB374A}" type="pres">
      <dgm:prSet presAssocID="{D6937727-5DC5-4E49-9FEF-F9967C10EEC5}" presName="Parent1" presStyleLbl="revTx" presStyleIdx="0" presStyleCnt="0">
        <dgm:presLayoutVars>
          <dgm:chMax val="1"/>
          <dgm:chPref val="1"/>
          <dgm:bulletEnabled val="1"/>
        </dgm:presLayoutVars>
      </dgm:prSet>
      <dgm:spPr/>
      <dgm:t>
        <a:bodyPr/>
        <a:lstStyle/>
        <a:p>
          <a:endParaRPr lang="en-US"/>
        </a:p>
      </dgm:t>
    </dgm:pt>
  </dgm:ptLst>
  <dgm:cxnLst>
    <dgm:cxn modelId="{8D9583ED-E8B8-4325-81E8-52F54621FE6C}" type="presOf" srcId="{5CF7E8E3-146A-488D-B86B-1A61901400E6}" destId="{3950CA17-2F93-48A4-A770-5125D767B379}" srcOrd="0" destOrd="0" presId="urn:microsoft.com/office/officeart/2011/layout/CircleProcess"/>
    <dgm:cxn modelId="{64228EB4-E7CA-4929-984B-3B1724BCAE24}" type="presOf" srcId="{5CF7E8E3-146A-488D-B86B-1A61901400E6}" destId="{48110885-23FE-4345-B738-20DEEFDB1E65}" srcOrd="1" destOrd="0" presId="urn:microsoft.com/office/officeart/2011/layout/CircleProcess"/>
    <dgm:cxn modelId="{E5090815-48DE-4B1B-97E7-1207A026CBAC}" type="presOf" srcId="{D6937727-5DC5-4E49-9FEF-F9967C10EEC5}" destId="{3B70DB25-0ECF-42C9-A827-F6D403AB374A}" srcOrd="1" destOrd="0" presId="urn:microsoft.com/office/officeart/2011/layout/CircleProcess"/>
    <dgm:cxn modelId="{66ABA2AD-5B8F-421F-91C7-346F4BC23009}" type="presOf" srcId="{D6937727-5DC5-4E49-9FEF-F9967C10EEC5}" destId="{818B5776-7997-4D99-A07F-6C855AF0B988}" srcOrd="0" destOrd="0" presId="urn:microsoft.com/office/officeart/2011/layout/CircleProcess"/>
    <dgm:cxn modelId="{4669E235-D717-49A2-8ADC-F07C0B17D286}" srcId="{8DEF0D0C-DAF1-4266-B32B-C880A7513BE3}" destId="{67BAA87F-3B04-442B-AEE3-06CEEC0D2F67}" srcOrd="1" destOrd="0" parTransId="{52FB11E7-D4F2-4F9D-974C-C17FBCF8C450}" sibTransId="{226D44EE-1350-4584-A5D3-42ACB6B05DEF}"/>
    <dgm:cxn modelId="{16521659-9E4B-43FB-9825-856F4E72ECEC}" type="presOf" srcId="{8DEF0D0C-DAF1-4266-B32B-C880A7513BE3}" destId="{BF3E911F-3EB3-46D2-A0DD-6976B30C4E98}" srcOrd="0" destOrd="0" presId="urn:microsoft.com/office/officeart/2011/layout/CircleProcess"/>
    <dgm:cxn modelId="{D978C6AC-16EF-4DAC-BA36-DB9DBC515A5A}" type="presOf" srcId="{67BAA87F-3B04-442B-AEE3-06CEEC0D2F67}" destId="{836A916C-F2C9-45A9-B9CE-6463C3F3BA0B}" srcOrd="0" destOrd="0" presId="urn:microsoft.com/office/officeart/2011/layout/CircleProcess"/>
    <dgm:cxn modelId="{AB754451-7889-4E55-8009-0E8C1ED3A272}" srcId="{8DEF0D0C-DAF1-4266-B32B-C880A7513BE3}" destId="{D6937727-5DC5-4E49-9FEF-F9967C10EEC5}" srcOrd="0" destOrd="0" parTransId="{3F211F58-2233-4FE8-83FD-B33CFC8B22A7}" sibTransId="{CC9D0DAF-C540-4B58-8C66-54DC0A9085C4}"/>
    <dgm:cxn modelId="{FFC39BE6-6DB8-44AE-B16B-21B4FDECD1C7}" srcId="{8DEF0D0C-DAF1-4266-B32B-C880A7513BE3}" destId="{5CF7E8E3-146A-488D-B86B-1A61901400E6}" srcOrd="2" destOrd="0" parTransId="{B4D9B233-BDC7-461F-A5CA-154B77467B44}" sibTransId="{5C2D6359-B3C6-4B08-AEC7-EF22FF6566F5}"/>
    <dgm:cxn modelId="{A62AA875-7701-4E2B-A4C4-C8E20FB7DC40}" type="presOf" srcId="{67BAA87F-3B04-442B-AEE3-06CEEC0D2F67}" destId="{85135AAB-1791-4ED5-AD11-4689558A73A2}" srcOrd="1" destOrd="0" presId="urn:microsoft.com/office/officeart/2011/layout/CircleProcess"/>
    <dgm:cxn modelId="{D31C5759-BE2C-45D0-9259-147CF084D5D8}" type="presParOf" srcId="{BF3E911F-3EB3-46D2-A0DD-6976B30C4E98}" destId="{9DBF01D8-455D-4E9D-B383-B53015DD2C41}" srcOrd="0" destOrd="0" presId="urn:microsoft.com/office/officeart/2011/layout/CircleProcess"/>
    <dgm:cxn modelId="{494F418C-4858-46E8-A839-DC6BC4565AFC}" type="presParOf" srcId="{9DBF01D8-455D-4E9D-B383-B53015DD2C41}" destId="{F6D8AA31-344B-467A-93D4-BC81D2D75E68}" srcOrd="0" destOrd="0" presId="urn:microsoft.com/office/officeart/2011/layout/CircleProcess"/>
    <dgm:cxn modelId="{A1BAC6D4-D0E3-4658-A0C9-2D05FD16D49D}" type="presParOf" srcId="{BF3E911F-3EB3-46D2-A0DD-6976B30C4E98}" destId="{51AF7BFC-2E42-4747-B43C-21D968DEFF42}" srcOrd="1" destOrd="0" presId="urn:microsoft.com/office/officeart/2011/layout/CircleProcess"/>
    <dgm:cxn modelId="{5D015D4F-5451-414F-BB5F-4CEAF4599BDA}" type="presParOf" srcId="{51AF7BFC-2E42-4747-B43C-21D968DEFF42}" destId="{3950CA17-2F93-48A4-A770-5125D767B379}" srcOrd="0" destOrd="0" presId="urn:microsoft.com/office/officeart/2011/layout/CircleProcess"/>
    <dgm:cxn modelId="{C7555BDB-4903-4475-913A-3C15AE4B3D27}" type="presParOf" srcId="{BF3E911F-3EB3-46D2-A0DD-6976B30C4E98}" destId="{48110885-23FE-4345-B738-20DEEFDB1E65}" srcOrd="2" destOrd="0" presId="urn:microsoft.com/office/officeart/2011/layout/CircleProcess"/>
    <dgm:cxn modelId="{16234482-B071-4964-920C-6F2D1A2C82B0}" type="presParOf" srcId="{BF3E911F-3EB3-46D2-A0DD-6976B30C4E98}" destId="{C5F56C92-7180-4908-B5CB-09E1735B4261}" srcOrd="3" destOrd="0" presId="urn:microsoft.com/office/officeart/2011/layout/CircleProcess"/>
    <dgm:cxn modelId="{60FEBDE5-BA02-442D-ABFC-5392ECCBA408}" type="presParOf" srcId="{C5F56C92-7180-4908-B5CB-09E1735B4261}" destId="{766BA297-768E-436A-BCAE-50054F1D512E}" srcOrd="0" destOrd="0" presId="urn:microsoft.com/office/officeart/2011/layout/CircleProcess"/>
    <dgm:cxn modelId="{ACB846FD-D5CB-4804-8201-0672922B5904}" type="presParOf" srcId="{BF3E911F-3EB3-46D2-A0DD-6976B30C4E98}" destId="{26C42691-00FD-424D-ADC0-464ED48EED43}" srcOrd="4" destOrd="0" presId="urn:microsoft.com/office/officeart/2011/layout/CircleProcess"/>
    <dgm:cxn modelId="{DD58714D-9773-4A12-B288-0C86ABB32F8D}" type="presParOf" srcId="{26C42691-00FD-424D-ADC0-464ED48EED43}" destId="{836A916C-F2C9-45A9-B9CE-6463C3F3BA0B}" srcOrd="0" destOrd="0" presId="urn:microsoft.com/office/officeart/2011/layout/CircleProcess"/>
    <dgm:cxn modelId="{3EF45C38-C5C1-4932-BC91-9185B4DCEE39}" type="presParOf" srcId="{BF3E911F-3EB3-46D2-A0DD-6976B30C4E98}" destId="{85135AAB-1791-4ED5-AD11-4689558A73A2}" srcOrd="5" destOrd="0" presId="urn:microsoft.com/office/officeart/2011/layout/CircleProcess"/>
    <dgm:cxn modelId="{C525B946-1ED8-477F-8C2A-5F7070FB3E96}" type="presParOf" srcId="{BF3E911F-3EB3-46D2-A0DD-6976B30C4E98}" destId="{50B00AAC-B51B-4B04-96CC-16A67AAB0802}" srcOrd="6" destOrd="0" presId="urn:microsoft.com/office/officeart/2011/layout/CircleProcess"/>
    <dgm:cxn modelId="{2A001FE9-6FAE-4E8E-B032-4BCB0C64FDEB}" type="presParOf" srcId="{50B00AAC-B51B-4B04-96CC-16A67AAB0802}" destId="{90A775D4-41CB-4385-9380-A5E128AA229B}" srcOrd="0" destOrd="0" presId="urn:microsoft.com/office/officeart/2011/layout/CircleProcess"/>
    <dgm:cxn modelId="{41203C64-E86A-4521-811D-0E4A5B015BB7}" type="presParOf" srcId="{BF3E911F-3EB3-46D2-A0DD-6976B30C4E98}" destId="{CEF143AE-7D15-49FC-9BBA-453A0E09C31F}" srcOrd="7" destOrd="0" presId="urn:microsoft.com/office/officeart/2011/layout/CircleProcess"/>
    <dgm:cxn modelId="{E70EA00B-072A-4FA4-A42B-5638AF467172}" type="presParOf" srcId="{CEF143AE-7D15-49FC-9BBA-453A0E09C31F}" destId="{818B5776-7997-4D99-A07F-6C855AF0B988}" srcOrd="0" destOrd="0" presId="urn:microsoft.com/office/officeart/2011/layout/CircleProcess"/>
    <dgm:cxn modelId="{0DD37F92-2B97-4F42-805E-4D874348B7BF}" type="presParOf" srcId="{BF3E911F-3EB3-46D2-A0DD-6976B30C4E98}" destId="{3B70DB25-0ECF-42C9-A827-F6D403AB374A}" srcOrd="8"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2649FE-435E-4534-90E1-682CBD4867AE}" type="doc">
      <dgm:prSet loTypeId="urn:microsoft.com/office/officeart/2005/8/layout/hChevron3" loCatId="process" qsTypeId="urn:microsoft.com/office/officeart/2005/8/quickstyle/simple1" qsCatId="simple" csTypeId="urn:microsoft.com/office/officeart/2005/8/colors/accent1_2" csCatId="accent1" phldr="1"/>
      <dgm:spPr/>
    </dgm:pt>
    <dgm:pt modelId="{6B3F649E-0EB5-4E06-BF06-D3AF7D45DC2C}">
      <dgm:prSet phldrT="[Text]"/>
      <dgm:spPr/>
      <dgm:t>
        <a:bodyPr/>
        <a:lstStyle/>
        <a:p>
          <a:r>
            <a:rPr lang="en-US" dirty="0" smtClean="0">
              <a:latin typeface="+mj-lt"/>
            </a:rPr>
            <a:t>Promotion</a:t>
          </a:r>
          <a:endParaRPr lang="en-US" dirty="0">
            <a:latin typeface="+mj-lt"/>
          </a:endParaRPr>
        </a:p>
      </dgm:t>
    </dgm:pt>
    <dgm:pt modelId="{B57CBD9F-E53E-44DC-9597-DEE3570DD4FA}" type="parTrans" cxnId="{432F9D9C-4130-40D0-824D-D13E9109D6F9}">
      <dgm:prSet/>
      <dgm:spPr/>
      <dgm:t>
        <a:bodyPr/>
        <a:lstStyle/>
        <a:p>
          <a:endParaRPr lang="en-US"/>
        </a:p>
      </dgm:t>
    </dgm:pt>
    <dgm:pt modelId="{571F20FC-8A21-4D0B-9D30-2625316721B7}" type="sibTrans" cxnId="{432F9D9C-4130-40D0-824D-D13E9109D6F9}">
      <dgm:prSet/>
      <dgm:spPr/>
      <dgm:t>
        <a:bodyPr/>
        <a:lstStyle/>
        <a:p>
          <a:endParaRPr lang="en-US"/>
        </a:p>
      </dgm:t>
    </dgm:pt>
    <dgm:pt modelId="{C8096987-E612-45B4-87DF-E7E1EA71F40C}">
      <dgm:prSet phldrT="[Text]"/>
      <dgm:spPr/>
      <dgm:t>
        <a:bodyPr/>
        <a:lstStyle/>
        <a:p>
          <a:r>
            <a:rPr lang="en-US" dirty="0" smtClean="0">
              <a:latin typeface="+mj-lt"/>
            </a:rPr>
            <a:t>Availability &amp; Appeal</a:t>
          </a:r>
          <a:endParaRPr lang="en-US" dirty="0">
            <a:latin typeface="+mj-lt"/>
          </a:endParaRPr>
        </a:p>
      </dgm:t>
    </dgm:pt>
    <dgm:pt modelId="{D4739537-B69B-47DF-9C3F-242EA21E5F99}" type="parTrans" cxnId="{832ECB35-7A36-40C6-BC04-6C71AEA6A70A}">
      <dgm:prSet/>
      <dgm:spPr/>
      <dgm:t>
        <a:bodyPr/>
        <a:lstStyle/>
        <a:p>
          <a:endParaRPr lang="en-US"/>
        </a:p>
      </dgm:t>
    </dgm:pt>
    <dgm:pt modelId="{8FF6C159-2125-4834-A9F3-9BCBE8153104}" type="sibTrans" cxnId="{832ECB35-7A36-40C6-BC04-6C71AEA6A70A}">
      <dgm:prSet/>
      <dgm:spPr/>
      <dgm:t>
        <a:bodyPr/>
        <a:lstStyle/>
        <a:p>
          <a:endParaRPr lang="en-US"/>
        </a:p>
      </dgm:t>
    </dgm:pt>
    <dgm:pt modelId="{93B716DE-4461-4F7C-BFE0-2C6F4FAB2A7C}">
      <dgm:prSet phldrT="[Text]" custT="1"/>
      <dgm:spPr/>
      <dgm:t>
        <a:bodyPr/>
        <a:lstStyle/>
        <a:p>
          <a:r>
            <a:rPr lang="en-US" sz="2400" dirty="0" smtClean="0">
              <a:latin typeface="+mj-lt"/>
            </a:rPr>
            <a:t>All three</a:t>
          </a:r>
          <a:endParaRPr lang="en-US" sz="2400" dirty="0">
            <a:latin typeface="+mj-lt"/>
          </a:endParaRPr>
        </a:p>
      </dgm:t>
    </dgm:pt>
    <dgm:pt modelId="{8AF46D50-BA2B-4CB8-AA42-5CA28BFB7069}" type="parTrans" cxnId="{994731EA-37B2-40BC-B7F9-66988A3C0C82}">
      <dgm:prSet/>
      <dgm:spPr/>
      <dgm:t>
        <a:bodyPr/>
        <a:lstStyle/>
        <a:p>
          <a:endParaRPr lang="en-US"/>
        </a:p>
      </dgm:t>
    </dgm:pt>
    <dgm:pt modelId="{FF28711B-EB99-4359-9DFC-B286FDC7F2D3}" type="sibTrans" cxnId="{994731EA-37B2-40BC-B7F9-66988A3C0C82}">
      <dgm:prSet/>
      <dgm:spPr/>
      <dgm:t>
        <a:bodyPr/>
        <a:lstStyle/>
        <a:p>
          <a:endParaRPr lang="en-US"/>
        </a:p>
      </dgm:t>
    </dgm:pt>
    <dgm:pt modelId="{C5E0E680-63E5-4874-BBBC-B37B9CD0E400}" type="pres">
      <dgm:prSet presAssocID="{A12649FE-435E-4534-90E1-682CBD4867AE}" presName="Name0" presStyleCnt="0">
        <dgm:presLayoutVars>
          <dgm:dir/>
          <dgm:resizeHandles val="exact"/>
        </dgm:presLayoutVars>
      </dgm:prSet>
      <dgm:spPr/>
    </dgm:pt>
    <dgm:pt modelId="{15C5BCCB-2B4A-409D-B246-F92A9A385765}" type="pres">
      <dgm:prSet presAssocID="{6B3F649E-0EB5-4E06-BF06-D3AF7D45DC2C}" presName="parTxOnly" presStyleLbl="node1" presStyleIdx="0" presStyleCnt="3">
        <dgm:presLayoutVars>
          <dgm:bulletEnabled val="1"/>
        </dgm:presLayoutVars>
      </dgm:prSet>
      <dgm:spPr/>
      <dgm:t>
        <a:bodyPr/>
        <a:lstStyle/>
        <a:p>
          <a:endParaRPr lang="en-US"/>
        </a:p>
      </dgm:t>
    </dgm:pt>
    <dgm:pt modelId="{7D2EEC89-0591-4534-A5FD-9F003E481029}" type="pres">
      <dgm:prSet presAssocID="{571F20FC-8A21-4D0B-9D30-2625316721B7}" presName="parSpace" presStyleCnt="0"/>
      <dgm:spPr/>
    </dgm:pt>
    <dgm:pt modelId="{01B31949-720B-478B-9577-CB39EECF7D3F}" type="pres">
      <dgm:prSet presAssocID="{C8096987-E612-45B4-87DF-E7E1EA71F40C}" presName="parTxOnly" presStyleLbl="node1" presStyleIdx="1" presStyleCnt="3">
        <dgm:presLayoutVars>
          <dgm:bulletEnabled val="1"/>
        </dgm:presLayoutVars>
      </dgm:prSet>
      <dgm:spPr/>
      <dgm:t>
        <a:bodyPr/>
        <a:lstStyle/>
        <a:p>
          <a:endParaRPr lang="en-US"/>
        </a:p>
      </dgm:t>
    </dgm:pt>
    <dgm:pt modelId="{21F43DA5-DEA8-4433-BA40-9037F2EC58C0}" type="pres">
      <dgm:prSet presAssocID="{8FF6C159-2125-4834-A9F3-9BCBE8153104}" presName="parSpace" presStyleCnt="0"/>
      <dgm:spPr/>
    </dgm:pt>
    <dgm:pt modelId="{2B4BDA1F-934A-44F0-923C-C7F76308FA90}" type="pres">
      <dgm:prSet presAssocID="{93B716DE-4461-4F7C-BFE0-2C6F4FAB2A7C}" presName="parTxOnly" presStyleLbl="node1" presStyleIdx="2" presStyleCnt="3">
        <dgm:presLayoutVars>
          <dgm:bulletEnabled val="1"/>
        </dgm:presLayoutVars>
      </dgm:prSet>
      <dgm:spPr/>
      <dgm:t>
        <a:bodyPr/>
        <a:lstStyle/>
        <a:p>
          <a:endParaRPr lang="en-US"/>
        </a:p>
      </dgm:t>
    </dgm:pt>
  </dgm:ptLst>
  <dgm:cxnLst>
    <dgm:cxn modelId="{432F9D9C-4130-40D0-824D-D13E9109D6F9}" srcId="{A12649FE-435E-4534-90E1-682CBD4867AE}" destId="{6B3F649E-0EB5-4E06-BF06-D3AF7D45DC2C}" srcOrd="0" destOrd="0" parTransId="{B57CBD9F-E53E-44DC-9597-DEE3570DD4FA}" sibTransId="{571F20FC-8A21-4D0B-9D30-2625316721B7}"/>
    <dgm:cxn modelId="{7545FA22-4DF2-41BA-961A-0ED93E32858C}" type="presOf" srcId="{93B716DE-4461-4F7C-BFE0-2C6F4FAB2A7C}" destId="{2B4BDA1F-934A-44F0-923C-C7F76308FA90}" srcOrd="0" destOrd="0" presId="urn:microsoft.com/office/officeart/2005/8/layout/hChevron3"/>
    <dgm:cxn modelId="{994731EA-37B2-40BC-B7F9-66988A3C0C82}" srcId="{A12649FE-435E-4534-90E1-682CBD4867AE}" destId="{93B716DE-4461-4F7C-BFE0-2C6F4FAB2A7C}" srcOrd="2" destOrd="0" parTransId="{8AF46D50-BA2B-4CB8-AA42-5CA28BFB7069}" sibTransId="{FF28711B-EB99-4359-9DFC-B286FDC7F2D3}"/>
    <dgm:cxn modelId="{11911270-7AB4-461D-9F60-BBC59E06199C}" type="presOf" srcId="{A12649FE-435E-4534-90E1-682CBD4867AE}" destId="{C5E0E680-63E5-4874-BBBC-B37B9CD0E400}" srcOrd="0" destOrd="0" presId="urn:microsoft.com/office/officeart/2005/8/layout/hChevron3"/>
    <dgm:cxn modelId="{4600874D-96F5-4BF0-AF44-C1B1BBB822BE}" type="presOf" srcId="{6B3F649E-0EB5-4E06-BF06-D3AF7D45DC2C}" destId="{15C5BCCB-2B4A-409D-B246-F92A9A385765}" srcOrd="0" destOrd="0" presId="urn:microsoft.com/office/officeart/2005/8/layout/hChevron3"/>
    <dgm:cxn modelId="{BC9A67AE-3B9E-4DB7-B653-0E8ABF8874D0}" type="presOf" srcId="{C8096987-E612-45B4-87DF-E7E1EA71F40C}" destId="{01B31949-720B-478B-9577-CB39EECF7D3F}" srcOrd="0" destOrd="0" presId="urn:microsoft.com/office/officeart/2005/8/layout/hChevron3"/>
    <dgm:cxn modelId="{832ECB35-7A36-40C6-BC04-6C71AEA6A70A}" srcId="{A12649FE-435E-4534-90E1-682CBD4867AE}" destId="{C8096987-E612-45B4-87DF-E7E1EA71F40C}" srcOrd="1" destOrd="0" parTransId="{D4739537-B69B-47DF-9C3F-242EA21E5F99}" sibTransId="{8FF6C159-2125-4834-A9F3-9BCBE8153104}"/>
    <dgm:cxn modelId="{B7E636B2-21ED-4221-BF9F-16F3FDB6B6AB}" type="presParOf" srcId="{C5E0E680-63E5-4874-BBBC-B37B9CD0E400}" destId="{15C5BCCB-2B4A-409D-B246-F92A9A385765}" srcOrd="0" destOrd="0" presId="urn:microsoft.com/office/officeart/2005/8/layout/hChevron3"/>
    <dgm:cxn modelId="{F5EEDC34-B232-45A7-A220-757791B0E901}" type="presParOf" srcId="{C5E0E680-63E5-4874-BBBC-B37B9CD0E400}" destId="{7D2EEC89-0591-4534-A5FD-9F003E481029}" srcOrd="1" destOrd="0" presId="urn:microsoft.com/office/officeart/2005/8/layout/hChevron3"/>
    <dgm:cxn modelId="{CB64FAA6-FDAE-4D45-81FE-67079D5DF35F}" type="presParOf" srcId="{C5E0E680-63E5-4874-BBBC-B37B9CD0E400}" destId="{01B31949-720B-478B-9577-CB39EECF7D3F}" srcOrd="2" destOrd="0" presId="urn:microsoft.com/office/officeart/2005/8/layout/hChevron3"/>
    <dgm:cxn modelId="{55C3041A-3255-4748-8311-6594A9CB6B65}" type="presParOf" srcId="{C5E0E680-63E5-4874-BBBC-B37B9CD0E400}" destId="{21F43DA5-DEA8-4433-BA40-9037F2EC58C0}" srcOrd="3" destOrd="0" presId="urn:microsoft.com/office/officeart/2005/8/layout/hChevron3"/>
    <dgm:cxn modelId="{CDB2A924-1CFC-4825-9595-D808DB1EAB47}" type="presParOf" srcId="{C5E0E680-63E5-4874-BBBC-B37B9CD0E400}" destId="{2B4BDA1F-934A-44F0-923C-C7F76308FA90}" srcOrd="4"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3F243-0CC4-4CEF-93F2-5776498F90DB}">
      <dsp:nvSpPr>
        <dsp:cNvPr id="0" name=""/>
        <dsp:cNvSpPr/>
      </dsp:nvSpPr>
      <dsp:spPr>
        <a:xfrm>
          <a:off x="0" y="799570"/>
          <a:ext cx="7924800" cy="3772428"/>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5053" tIns="548640" rIns="615053" bIns="199136" numCol="1" spcCol="1270" anchor="t" anchorCtr="0">
          <a:noAutofit/>
        </a:bodyPr>
        <a:lstStyle/>
        <a:p>
          <a:pPr marL="285750" lvl="1" indent="-285750" algn="l" defTabSz="1244600" rtl="0">
            <a:lnSpc>
              <a:spcPct val="90000"/>
            </a:lnSpc>
            <a:spcBef>
              <a:spcPct val="0"/>
            </a:spcBef>
            <a:spcAft>
              <a:spcPct val="15000"/>
            </a:spcAft>
            <a:buChar char="••"/>
          </a:pPr>
          <a:endParaRPr lang="en-US" sz="2800" kern="1200" dirty="0">
            <a:latin typeface="+mj-lt"/>
          </a:endParaRPr>
        </a:p>
        <a:p>
          <a:pPr marL="285750" lvl="1" indent="-285750" algn="l" defTabSz="1244600" rtl="0">
            <a:lnSpc>
              <a:spcPct val="90000"/>
            </a:lnSpc>
            <a:spcBef>
              <a:spcPct val="0"/>
            </a:spcBef>
            <a:spcAft>
              <a:spcPct val="15000"/>
            </a:spcAft>
            <a:buChar char="••"/>
          </a:pPr>
          <a:r>
            <a:rPr lang="en-US" sz="2800" kern="1200" dirty="0" smtClean="0">
              <a:latin typeface="+mj-lt"/>
              <a:ea typeface="+mn-ea"/>
              <a:cs typeface="+mn-cs"/>
            </a:rPr>
            <a:t>Dose is a combination of:</a:t>
          </a:r>
          <a:endParaRPr lang="en-US" sz="2800" kern="1200" dirty="0">
            <a:latin typeface="+mj-lt"/>
          </a:endParaRPr>
        </a:p>
        <a:p>
          <a:pPr marL="571500" lvl="2" indent="-285750" algn="l" defTabSz="1244600" rtl="0">
            <a:lnSpc>
              <a:spcPct val="90000"/>
            </a:lnSpc>
            <a:spcBef>
              <a:spcPct val="0"/>
            </a:spcBef>
            <a:spcAft>
              <a:spcPct val="15000"/>
            </a:spcAft>
            <a:buChar char="••"/>
          </a:pPr>
          <a:r>
            <a:rPr lang="en-US" sz="2800" kern="1200" dirty="0" smtClean="0">
              <a:latin typeface="+mj-lt"/>
              <a:ea typeface="+mn-ea"/>
              <a:cs typeface="+mn-cs"/>
            </a:rPr>
            <a:t>Number of people reached by the intervention</a:t>
          </a:r>
          <a:endParaRPr lang="en-US" sz="2800" kern="1200" dirty="0">
            <a:latin typeface="+mj-lt"/>
          </a:endParaRPr>
        </a:p>
        <a:p>
          <a:pPr marL="571500" lvl="2" indent="-285750" algn="l" defTabSz="1244600" rtl="0">
            <a:lnSpc>
              <a:spcPct val="90000"/>
            </a:lnSpc>
            <a:spcBef>
              <a:spcPct val="0"/>
            </a:spcBef>
            <a:spcAft>
              <a:spcPct val="15000"/>
            </a:spcAft>
            <a:buChar char="••"/>
          </a:pPr>
          <a:r>
            <a:rPr lang="en-US" sz="2800" kern="1200" dirty="0" smtClean="0">
              <a:latin typeface="+mj-lt"/>
              <a:ea typeface="+mn-ea"/>
              <a:cs typeface="+mn-cs"/>
            </a:rPr>
            <a:t>Strength of the intervention to change behavior</a:t>
          </a:r>
          <a:endParaRPr lang="en-US" sz="2800" kern="1200" dirty="0">
            <a:latin typeface="+mj-lt"/>
          </a:endParaRPr>
        </a:p>
      </dsp:txBody>
      <dsp:txXfrm>
        <a:off x="0" y="799570"/>
        <a:ext cx="7924800" cy="3772428"/>
      </dsp:txXfrm>
    </dsp:sp>
    <dsp:sp modelId="{9D1AF6DF-8EBD-4BA9-AB1C-83666B416551}">
      <dsp:nvSpPr>
        <dsp:cNvPr id="0" name=""/>
        <dsp:cNvSpPr/>
      </dsp:nvSpPr>
      <dsp:spPr>
        <a:xfrm>
          <a:off x="339664" y="0"/>
          <a:ext cx="7562277" cy="1589770"/>
        </a:xfrm>
        <a:prstGeom prst="rect">
          <a:avLst/>
        </a:prstGeom>
        <a:solidFill>
          <a:schemeClr val="accent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lvl="0" algn="ctr" defTabSz="1600200" rtl="0">
            <a:lnSpc>
              <a:spcPct val="90000"/>
            </a:lnSpc>
            <a:spcBef>
              <a:spcPct val="0"/>
            </a:spcBef>
            <a:spcAft>
              <a:spcPct val="35000"/>
            </a:spcAft>
          </a:pPr>
          <a:r>
            <a:rPr lang="en-US" sz="3600" b="1" kern="1200" dirty="0" smtClean="0">
              <a:solidFill>
                <a:schemeClr val="tx1"/>
              </a:solidFill>
              <a:latin typeface="+mj-lt"/>
              <a:ea typeface="+mn-ea"/>
              <a:cs typeface="+mn-cs"/>
            </a:rPr>
            <a:t>Estimating of the Impact of a Community Intervention</a:t>
          </a:r>
          <a:endParaRPr lang="en-US" sz="3600" b="1" kern="1200" dirty="0">
            <a:solidFill>
              <a:schemeClr val="tx1"/>
            </a:solidFill>
            <a:latin typeface="+mj-lt"/>
          </a:endParaRPr>
        </a:p>
      </dsp:txBody>
      <dsp:txXfrm>
        <a:off x="339664" y="0"/>
        <a:ext cx="7562277" cy="15897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D8AA31-344B-467A-93D4-BC81D2D75E68}">
      <dsp:nvSpPr>
        <dsp:cNvPr id="0" name=""/>
        <dsp:cNvSpPr/>
      </dsp:nvSpPr>
      <dsp:spPr>
        <a:xfrm>
          <a:off x="6222861" y="1308279"/>
          <a:ext cx="2714521" cy="271502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50CA17-2F93-48A4-A770-5125D767B379}">
      <dsp:nvSpPr>
        <dsp:cNvPr id="0" name=""/>
        <dsp:cNvSpPr/>
      </dsp:nvSpPr>
      <dsp:spPr>
        <a:xfrm>
          <a:off x="6312992" y="1398795"/>
          <a:ext cx="2534260" cy="2533990"/>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solidFill>
                <a:schemeClr val="accent1"/>
              </a:solidFill>
              <a:latin typeface="+mj-lt"/>
            </a:rPr>
            <a:t>= Dose</a:t>
          </a:r>
          <a:endParaRPr lang="en-US" sz="3600" kern="1200" dirty="0">
            <a:solidFill>
              <a:schemeClr val="accent1"/>
            </a:solidFill>
            <a:latin typeface="+mj-lt"/>
          </a:endParaRPr>
        </a:p>
      </dsp:txBody>
      <dsp:txXfrm>
        <a:off x="6675281" y="1760862"/>
        <a:ext cx="1809681" cy="1809857"/>
      </dsp:txXfrm>
    </dsp:sp>
    <dsp:sp modelId="{766BA297-768E-436A-BCAE-50054F1D512E}">
      <dsp:nvSpPr>
        <dsp:cNvPr id="0" name=""/>
        <dsp:cNvSpPr/>
      </dsp:nvSpPr>
      <dsp:spPr>
        <a:xfrm rot="2700000">
          <a:off x="3420594" y="1311561"/>
          <a:ext cx="2707983" cy="2707983"/>
        </a:xfrm>
        <a:prstGeom prst="teardrop">
          <a:avLst>
            <a:gd name="adj" fmla="val 1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6A916C-F2C9-45A9-B9CE-6463C3F3BA0B}">
      <dsp:nvSpPr>
        <dsp:cNvPr id="0" name=""/>
        <dsp:cNvSpPr/>
      </dsp:nvSpPr>
      <dsp:spPr>
        <a:xfrm>
          <a:off x="3507456" y="1398795"/>
          <a:ext cx="2534260" cy="2533990"/>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accent1"/>
              </a:solidFill>
              <a:latin typeface="+mj-lt"/>
            </a:rPr>
            <a:t>Strength of the Intervention</a:t>
          </a:r>
          <a:endParaRPr lang="en-US" sz="2400" kern="1200" dirty="0">
            <a:solidFill>
              <a:schemeClr val="accent1"/>
            </a:solidFill>
            <a:latin typeface="+mj-lt"/>
          </a:endParaRPr>
        </a:p>
      </dsp:txBody>
      <dsp:txXfrm>
        <a:off x="3869745" y="1760862"/>
        <a:ext cx="1809681" cy="1809857"/>
      </dsp:txXfrm>
    </dsp:sp>
    <dsp:sp modelId="{90A775D4-41CB-4385-9380-A5E128AA229B}">
      <dsp:nvSpPr>
        <dsp:cNvPr id="0" name=""/>
        <dsp:cNvSpPr/>
      </dsp:nvSpPr>
      <dsp:spPr>
        <a:xfrm rot="2700000">
          <a:off x="615058" y="1311561"/>
          <a:ext cx="2707983" cy="2707983"/>
        </a:xfrm>
        <a:prstGeom prst="teardrop">
          <a:avLst>
            <a:gd name="adj" fmla="val 1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18B5776-7997-4D99-A07F-6C855AF0B988}">
      <dsp:nvSpPr>
        <dsp:cNvPr id="0" name=""/>
        <dsp:cNvSpPr/>
      </dsp:nvSpPr>
      <dsp:spPr>
        <a:xfrm>
          <a:off x="701919" y="1398795"/>
          <a:ext cx="2534260" cy="2533990"/>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dirty="0" smtClean="0">
              <a:solidFill>
                <a:schemeClr val="accent1"/>
              </a:solidFill>
              <a:latin typeface="+mj-lt"/>
            </a:rPr>
            <a:t># Reached by a community intervention</a:t>
          </a:r>
          <a:endParaRPr lang="en-US" sz="2500" kern="1200" dirty="0">
            <a:solidFill>
              <a:schemeClr val="accent1"/>
            </a:solidFill>
            <a:latin typeface="+mj-lt"/>
          </a:endParaRPr>
        </a:p>
      </dsp:txBody>
      <dsp:txXfrm>
        <a:off x="1064209" y="1760862"/>
        <a:ext cx="1809681" cy="180985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C5BCCB-2B4A-409D-B246-F92A9A385765}">
      <dsp:nvSpPr>
        <dsp:cNvPr id="0" name=""/>
        <dsp:cNvSpPr/>
      </dsp:nvSpPr>
      <dsp:spPr>
        <a:xfrm>
          <a:off x="2946" y="272037"/>
          <a:ext cx="2576810" cy="1030724"/>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68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latin typeface="+mj-lt"/>
            </a:rPr>
            <a:t>Promotion</a:t>
          </a:r>
          <a:endParaRPr lang="en-US" sz="2300" kern="1200" dirty="0">
            <a:latin typeface="+mj-lt"/>
          </a:endParaRPr>
        </a:p>
      </dsp:txBody>
      <dsp:txXfrm>
        <a:off x="2946" y="272037"/>
        <a:ext cx="2319129" cy="1030724"/>
      </dsp:txXfrm>
    </dsp:sp>
    <dsp:sp modelId="{01B31949-720B-478B-9577-CB39EECF7D3F}">
      <dsp:nvSpPr>
        <dsp:cNvPr id="0" name=""/>
        <dsp:cNvSpPr/>
      </dsp:nvSpPr>
      <dsp:spPr>
        <a:xfrm>
          <a:off x="2064394" y="272037"/>
          <a:ext cx="2576810" cy="1030724"/>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latin typeface="+mj-lt"/>
            </a:rPr>
            <a:t>Availability &amp; Appeal</a:t>
          </a:r>
          <a:endParaRPr lang="en-US" sz="2300" kern="1200" dirty="0">
            <a:latin typeface="+mj-lt"/>
          </a:endParaRPr>
        </a:p>
      </dsp:txBody>
      <dsp:txXfrm>
        <a:off x="2579756" y="272037"/>
        <a:ext cx="1546086" cy="1030724"/>
      </dsp:txXfrm>
    </dsp:sp>
    <dsp:sp modelId="{2B4BDA1F-934A-44F0-923C-C7F76308FA90}">
      <dsp:nvSpPr>
        <dsp:cNvPr id="0" name=""/>
        <dsp:cNvSpPr/>
      </dsp:nvSpPr>
      <dsp:spPr>
        <a:xfrm>
          <a:off x="4125843" y="272037"/>
          <a:ext cx="2576810" cy="1030724"/>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64008" rIns="32004" bIns="64008" numCol="1" spcCol="1270" anchor="ctr" anchorCtr="0">
          <a:noAutofit/>
        </a:bodyPr>
        <a:lstStyle/>
        <a:p>
          <a:pPr lvl="0" algn="ctr" defTabSz="1066800">
            <a:lnSpc>
              <a:spcPct val="90000"/>
            </a:lnSpc>
            <a:spcBef>
              <a:spcPct val="0"/>
            </a:spcBef>
            <a:spcAft>
              <a:spcPct val="35000"/>
            </a:spcAft>
          </a:pPr>
          <a:r>
            <a:rPr lang="en-US" sz="2400" kern="1200" dirty="0" smtClean="0">
              <a:latin typeface="+mj-lt"/>
            </a:rPr>
            <a:t>All three</a:t>
          </a:r>
          <a:endParaRPr lang="en-US" sz="2400" kern="1200" dirty="0">
            <a:latin typeface="+mj-lt"/>
          </a:endParaRPr>
        </a:p>
      </dsp:txBody>
      <dsp:txXfrm>
        <a:off x="4641205" y="272037"/>
        <a:ext cx="1546086" cy="1030724"/>
      </dsp:txXfrm>
    </dsp:sp>
  </dsp:spTree>
</dsp:drawing>
</file>

<file path=ppt/diagrams/layout1.xml><?xml version="1.0" encoding="utf-8"?>
<dgm:layoutDef xmlns:dgm="http://schemas.openxmlformats.org/drawingml/2006/diagram" xmlns:a="http://schemas.openxmlformats.org/drawingml/2006/main" uniqueId="urn:microsoft.com/office/officeart/2005/8/layout/list1#2" minVer="12.0">
  <dgm:title val=""/>
  <dgm:desc val=""/>
  <dgm:catLst>
    <dgm:cat type="list" pri="4000"/>
  </dgm:catLst>
  <dgm:sampData>
    <dgm:dataModel>
      <dgm:ptLst>
        <dgm:pt modelId="0" type="doc">
          <dgm:prSet phldr="1"/>
        </dgm:pt>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100"/>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2"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constrLst/>
        <dgm:ruleLst/>
        <dgm:layoutNode name="parentLeftMargin">
          <dgm:alg type="sp"/>
          <dgm:shape xmlns:r="http://schemas.openxmlformats.org/officeDocument/2006/relationships" type="rect" r:blip="" hideGeom="1">
            <dgm:adjLst/>
          </dgm:shape>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presOf/>
        <dgm:constrLst/>
        <dgm:ruleLst/>
      </dgm:layoutNode>
      <dgm:layoutNode name="childText" styleLbl="align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presOf/>
          <dgm:shape xmlns:r="http://schemas.openxmlformats.org/officeDocument/2006/relationships" r:blip="">
            <dgm:adjLst/>
          </dgm:shape>
          <dgm:constr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9" minVer="12.0">
  <dgm:title val="Simple 1"/>
  <dgm:desc val="Simple 1"/>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rtlCol="0"/>
          <a:lstStyle>
            <a:lvl1pPr algn="r">
              <a:defRPr sz="1200"/>
            </a:lvl1pPr>
          </a:lstStyle>
          <a:p>
            <a:fld id="{925A17EF-115B-4BB9-BF42-426DFD9E898A}" type="datetimeFigureOut">
              <a:rPr lang="en-US" smtClean="0"/>
              <a:pPr/>
              <a:t>3/27/2018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rtlCol="0" anchor="b"/>
          <a:lstStyle>
            <a:lvl1pPr algn="r">
              <a:defRPr sz="1200"/>
            </a:lvl1pPr>
          </a:lstStyle>
          <a:p>
            <a:fld id="{7C4E7652-46AF-4259-BAE2-54978EA077C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a:t>
            </a:r>
            <a:r>
              <a:rPr lang="en-US" baseline="0" dirty="0" smtClean="0"/>
              <a:t> participants enter, they will receive an intervention example from me or Bete (see other attachment)</a:t>
            </a:r>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a:t>
            </a:r>
            <a:r>
              <a:rPr lang="en-US" baseline="0" dirty="0" smtClean="0"/>
              <a:t> further explore the impact of each type of approach on its own, we are going to do another walk around activity....read instructions.</a:t>
            </a:r>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10</a:t>
            </a:fld>
            <a:endParaRPr lang="en-US"/>
          </a:p>
        </p:txBody>
      </p:sp>
    </p:spTree>
    <p:extLst>
      <p:ext uri="{BB962C8B-B14F-4D97-AF65-F5344CB8AC3E}">
        <p14:creationId xmlns:p14="http://schemas.microsoft.com/office/powerpoint/2010/main" val="577644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dive</a:t>
            </a:r>
            <a:r>
              <a:rPr lang="en-US" baseline="0" dirty="0" smtClean="0"/>
              <a:t> into measuring dose for a few minutes, because I think it’s a slightly different way of thinking about PSEs in SNAP-Ed than we have often talked about. We talk about the importance of complementary approaches between PSEs and DE, but we don’t talk about the relative strength of individual PSE interventions. Here I offer a general definition that could apply to any PSE, but I’ll focus examples around HR. (Read slide)</a:t>
            </a:r>
            <a:endParaRPr lang="en-US" dirty="0" smtClean="0"/>
          </a:p>
        </p:txBody>
      </p:sp>
      <p:sp>
        <p:nvSpPr>
          <p:cNvPr id="4" name="Slide Number Placeholder 3"/>
          <p:cNvSpPr>
            <a:spLocks noGrp="1"/>
          </p:cNvSpPr>
          <p:nvPr>
            <p:ph type="sldNum" sz="quarter" idx="10"/>
          </p:nvPr>
        </p:nvSpPr>
        <p:spPr/>
        <p:txBody>
          <a:bodyPr/>
          <a:lstStyle/>
          <a:p>
            <a:fld id="{7C4E7652-46AF-4259-BAE2-54978EA077CD}"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we think about dose, we are</a:t>
            </a:r>
            <a:r>
              <a:rPr lang="en-US" baseline="0" dirty="0" smtClean="0"/>
              <a:t> thinking of the combination of reach of the intervention plus strength of an intervention to get to a measurable dose of the intervention. With respect to healthy retail in particular, that means... (read arrows)</a:t>
            </a:r>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12</a:t>
            </a:fld>
            <a:endParaRPr lang="en-US"/>
          </a:p>
        </p:txBody>
      </p:sp>
    </p:spTree>
    <p:extLst>
      <p:ext uri="{BB962C8B-B14F-4D97-AF65-F5344CB8AC3E}">
        <p14:creationId xmlns:p14="http://schemas.microsoft.com/office/powerpoint/2010/main" val="3340789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a:t>
            </a:r>
            <a:r>
              <a:rPr lang="en-US" baseline="0" dirty="0" smtClean="0"/>
              <a:t> establish a credible definition of strong interventions, we can look at the literature to see the amount of change that has been documented in other similar community health interventions. Of course the key is “similar,” because we know communities and there residents vary in important ways. </a:t>
            </a:r>
          </a:p>
          <a:p>
            <a:endParaRPr lang="en-US" baseline="0" dirty="0" smtClean="0"/>
          </a:p>
          <a:p>
            <a:r>
              <a:rPr lang="en-US" baseline="0" dirty="0" smtClean="0"/>
              <a:t>Also, measuring community health change can feel kind of dicey because there isn’t always a foundation of research literature that can point you in the direction of a strength measure. In these cases, we want to look at the following...(read bottom bullets)</a:t>
            </a:r>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13</a:t>
            </a:fld>
            <a:endParaRPr lang="en-US"/>
          </a:p>
        </p:txBody>
      </p:sp>
    </p:spTree>
    <p:extLst>
      <p:ext uri="{BB962C8B-B14F-4D97-AF65-F5344CB8AC3E}">
        <p14:creationId xmlns:p14="http://schemas.microsoft.com/office/powerpoint/2010/main" val="3539739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a:t>
            </a:r>
            <a:r>
              <a:rPr lang="en-US" baseline="0" dirty="0" smtClean="0"/>
              <a:t> way to make some of these concepts more concrete...(describe table)</a:t>
            </a:r>
          </a:p>
          <a:p>
            <a:endParaRPr lang="en-US" baseline="0" dirty="0" smtClean="0"/>
          </a:p>
          <a:p>
            <a:r>
              <a:rPr lang="en-US" baseline="0" dirty="0" smtClean="0"/>
              <a:t>When we specifically apply the concepts of promotion, availability, and appeal, we can see that, like we covered earlier in this workshop, the strongest interventions are those that combine all three types of healthy retail intervention.</a:t>
            </a:r>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14</a:t>
            </a:fld>
            <a:endParaRPr lang="en-US"/>
          </a:p>
        </p:txBody>
      </p:sp>
    </p:spTree>
    <p:extLst>
      <p:ext uri="{BB962C8B-B14F-4D97-AF65-F5344CB8AC3E}">
        <p14:creationId xmlns:p14="http://schemas.microsoft.com/office/powerpoint/2010/main" val="372034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we are going to do another walk around activity...read instructions</a:t>
            </a:r>
          </a:p>
          <a:p>
            <a:endParaRPr lang="en-US" dirty="0" smtClean="0"/>
          </a:p>
          <a:p>
            <a:r>
              <a:rPr lang="en-US" dirty="0" smtClean="0"/>
              <a:t>Share</a:t>
            </a:r>
            <a:r>
              <a:rPr lang="en-US" baseline="0" dirty="0" smtClean="0"/>
              <a:t> back</a:t>
            </a:r>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15</a:t>
            </a:fld>
            <a:endParaRPr lang="en-US"/>
          </a:p>
        </p:txBody>
      </p:sp>
    </p:spTree>
    <p:extLst>
      <p:ext uri="{BB962C8B-B14F-4D97-AF65-F5344CB8AC3E}">
        <p14:creationId xmlns:p14="http://schemas.microsoft.com/office/powerpoint/2010/main" val="24002986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I want to share our</a:t>
            </a:r>
            <a:r>
              <a:rPr lang="en-US" b="0" baseline="0" dirty="0" smtClean="0"/>
              <a:t> evaluation team’s methodology for responding to strength of interventions (STORE does not measure reach). Here are the interventions that are weighted more strongly in the STORE scoring. This means that your STORE scores will be higher if these supports were in place. This is something to keep in mind for FY19’s STORE assessment as well: your store’s scores will improve more if you newly implement these types of supports.</a:t>
            </a:r>
          </a:p>
        </p:txBody>
      </p:sp>
      <p:sp>
        <p:nvSpPr>
          <p:cNvPr id="4" name="Slide Number Placeholder 3"/>
          <p:cNvSpPr>
            <a:spLocks noGrp="1"/>
          </p:cNvSpPr>
          <p:nvPr>
            <p:ph type="sldNum" sz="quarter" idx="10"/>
          </p:nvPr>
        </p:nvSpPr>
        <p:spPr/>
        <p:txBody>
          <a:bodyPr/>
          <a:lstStyle/>
          <a:p>
            <a:fld id="{2EE3DF24-2BD1-4731-AE32-F79D25218EF6}" type="slidenum">
              <a:rPr lang="en-US" smtClean="0"/>
              <a:t>16</a:t>
            </a:fld>
            <a:endParaRPr lang="en-US"/>
          </a:p>
        </p:txBody>
      </p:sp>
    </p:spTree>
    <p:extLst>
      <p:ext uri="{BB962C8B-B14F-4D97-AF65-F5344CB8AC3E}">
        <p14:creationId xmlns:p14="http://schemas.microsoft.com/office/powerpoint/2010/main" val="21723598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after discussing all of this, I want to turn the conversation over to you all. I have a couple of questions that I wanted to pose – feel free to just share out any responses (go through questions)</a:t>
            </a:r>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17</a:t>
            </a:fld>
            <a:endParaRPr lang="en-US"/>
          </a:p>
        </p:txBody>
      </p:sp>
    </p:spTree>
    <p:extLst>
      <p:ext uri="{BB962C8B-B14F-4D97-AF65-F5344CB8AC3E}">
        <p14:creationId xmlns:p14="http://schemas.microsoft.com/office/powerpoint/2010/main" val="37998245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Now</a:t>
            </a:r>
            <a:r>
              <a:rPr lang="en-US" sz="1200" kern="1200" baseline="0" dirty="0" smtClean="0">
                <a:solidFill>
                  <a:schemeClr val="tx1"/>
                </a:solidFill>
                <a:effectLst/>
                <a:latin typeface="+mn-lt"/>
                <a:ea typeface="+mn-ea"/>
                <a:cs typeface="+mn-cs"/>
              </a:rPr>
              <a:t> we are going to switch gears and learn from a few local agencies on their HR efforts to date. </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Questions: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Tell us about how you engaged your store owners before you asked if you could conduct the STORE tool. Why did you choose that approach?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is something you are particularly proud of with your HR intervention, or something that you think was especially impactful?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would you do differently next time?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are you using the STORE tool results now, if at all?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Questions from the audience</a:t>
            </a:r>
          </a:p>
          <a:p>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18</a:t>
            </a:fld>
            <a:endParaRPr lang="en-US"/>
          </a:p>
        </p:txBody>
      </p:sp>
    </p:spTree>
    <p:extLst>
      <p:ext uri="{BB962C8B-B14F-4D97-AF65-F5344CB8AC3E}">
        <p14:creationId xmlns:p14="http://schemas.microsoft.com/office/powerpoint/2010/main" val="4220468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Hello, I am me,</a:t>
            </a:r>
            <a:r>
              <a:rPr lang="en-US" baseline="0" dirty="0" smtClean="0"/>
              <a:t> welcome, etc.</a:t>
            </a:r>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Today’s workshop will cover...</a:t>
            </a:r>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wanted</a:t>
            </a:r>
            <a:r>
              <a:rPr lang="en-US" baseline="0" dirty="0" smtClean="0"/>
              <a:t> start with a refresher on what the STORE assessment tool measures. When we think of the areas of the store covered, these are the categories you’ll recall you were asked to assess when completing the STORE tool</a:t>
            </a:r>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4</a:t>
            </a:fld>
            <a:endParaRPr lang="en-US"/>
          </a:p>
        </p:txBody>
      </p:sp>
    </p:spTree>
    <p:extLst>
      <p:ext uri="{BB962C8B-B14F-4D97-AF65-F5344CB8AC3E}">
        <p14:creationId xmlns:p14="http://schemas.microsoft.com/office/powerpoint/2010/main" val="4253248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Beyond</a:t>
            </a:r>
            <a:r>
              <a:rPr lang="en-US" baseline="0" dirty="0" smtClean="0"/>
              <a:t> the store categories that were included, the assessment tool specifically measures three types of healthy retail interventions: (read slide)</a:t>
            </a:r>
          </a:p>
          <a:p>
            <a:endParaRPr lang="en-US" baseline="0" dirty="0" smtClean="0"/>
          </a:p>
          <a:p>
            <a:r>
              <a:rPr lang="en-US" baseline="0" dirty="0" smtClean="0"/>
              <a:t>So take a moment now and review the placement of interventions on the Velcro display boards. Do they mostly hew to these definitions? It doesn’t matter in the abstract which words I have selected to represent these three types of categories, but it is helpful to think about: 1) whether an item is sold, 2) it’s placement to encourage appeal and purchase, and 3) whether marketing materials and ads encourage healthier foods.</a:t>
            </a:r>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5</a:t>
            </a:fld>
            <a:endParaRPr lang="en-US"/>
          </a:p>
        </p:txBody>
      </p:sp>
    </p:spTree>
    <p:extLst>
      <p:ext uri="{BB962C8B-B14F-4D97-AF65-F5344CB8AC3E}">
        <p14:creationId xmlns:p14="http://schemas.microsoft.com/office/powerpoint/2010/main" val="4200381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picture is a great example that showcases all three:</a:t>
            </a:r>
          </a:p>
          <a:p>
            <a:endParaRPr lang="en-US" dirty="0" smtClean="0"/>
          </a:p>
          <a:p>
            <a:r>
              <a:rPr lang="en-US" dirty="0" smtClean="0"/>
              <a:t>Availability:</a:t>
            </a:r>
            <a:r>
              <a:rPr lang="en-US" baseline="0" dirty="0" smtClean="0"/>
              <a:t> fresh produce is for sale </a:t>
            </a:r>
          </a:p>
          <a:p>
            <a:r>
              <a:rPr lang="en-US" baseline="0" dirty="0" smtClean="0"/>
              <a:t>Appeal: The items are stocked outside the store and at eye level to lure in customers – all customers must pass by them on their way into the store.</a:t>
            </a:r>
          </a:p>
          <a:p>
            <a:r>
              <a:rPr lang="en-US" baseline="0" dirty="0" smtClean="0"/>
              <a:t>Promotion: there are both healthy and less healthy promotional materials posted</a:t>
            </a:r>
            <a:endParaRPr lang="en-US" dirty="0"/>
          </a:p>
        </p:txBody>
      </p:sp>
      <p:sp>
        <p:nvSpPr>
          <p:cNvPr id="4" name="Slide Number Placeholder 3"/>
          <p:cNvSpPr>
            <a:spLocks noGrp="1"/>
          </p:cNvSpPr>
          <p:nvPr>
            <p:ph type="sldNum" sz="quarter" idx="10"/>
          </p:nvPr>
        </p:nvSpPr>
        <p:spPr/>
        <p:txBody>
          <a:bodyPr/>
          <a:lstStyle/>
          <a:p>
            <a:fld id="{2EE3DF24-2BD1-4731-AE32-F79D25218EF6}" type="slidenum">
              <a:rPr lang="en-US" smtClean="0"/>
              <a:t>6</a:t>
            </a:fld>
            <a:endParaRPr lang="en-US"/>
          </a:p>
        </p:txBody>
      </p:sp>
    </p:spTree>
    <p:extLst>
      <p:ext uri="{BB962C8B-B14F-4D97-AF65-F5344CB8AC3E}">
        <p14:creationId xmlns:p14="http://schemas.microsoft.com/office/powerpoint/2010/main" val="2323726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we look at Arizona’s scores by type of healthy retail support, we see that availability scores were highest relative to appeal and promotion.</a:t>
            </a:r>
            <a:r>
              <a:rPr lang="en-US" baseline="0" dirty="0" smtClean="0"/>
              <a:t> This makes sense given that an item had to have been in stock in order to receive a score for its appeal and promotion. </a:t>
            </a:r>
          </a:p>
          <a:p>
            <a:endParaRPr lang="en-US" baseline="0" dirty="0" smtClean="0"/>
          </a:p>
          <a:p>
            <a:r>
              <a:rPr lang="en-US" baseline="0" dirty="0" smtClean="0"/>
              <a:t>Also, these results suggest that at baseline, assessed stores in Arizona had a relatively strong offering of healthier foods in stock, but still a ways to go towards achieving a perfect score.</a:t>
            </a:r>
          </a:p>
          <a:p>
            <a:endParaRPr lang="en-US" baseline="0" dirty="0" smtClean="0"/>
          </a:p>
          <a:p>
            <a:r>
              <a:rPr lang="en-US" baseline="0" dirty="0" smtClean="0"/>
              <a:t>The extent to which healthier foods were positioned in locations to increase the likelihood of being purchased was much lower, as was promotion. All of this is ok, because these were baseline scores for many of your stores and programs. We expect to see scores increase at the follow up assessment in FY19.</a:t>
            </a:r>
          </a:p>
        </p:txBody>
      </p:sp>
      <p:sp>
        <p:nvSpPr>
          <p:cNvPr id="4" name="Slide Number Placeholder 3"/>
          <p:cNvSpPr>
            <a:spLocks noGrp="1"/>
          </p:cNvSpPr>
          <p:nvPr>
            <p:ph type="sldNum" sz="quarter" idx="10"/>
          </p:nvPr>
        </p:nvSpPr>
        <p:spPr/>
        <p:txBody>
          <a:bodyPr/>
          <a:lstStyle/>
          <a:p>
            <a:fld id="{7C4E7652-46AF-4259-BAE2-54978EA077CD}" type="slidenum">
              <a:rPr lang="en-US" smtClean="0"/>
              <a:pPr/>
              <a:t>7</a:t>
            </a:fld>
            <a:endParaRPr lang="en-US"/>
          </a:p>
        </p:txBody>
      </p:sp>
    </p:spTree>
    <p:extLst>
      <p:ext uri="{BB962C8B-B14F-4D97-AF65-F5344CB8AC3E}">
        <p14:creationId xmlns:p14="http://schemas.microsoft.com/office/powerpoint/2010/main" val="776483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view</a:t>
            </a:r>
            <a:r>
              <a:rPr lang="en-US" baseline="0" dirty="0" smtClean="0"/>
              <a:t> of promotion are the advertising scores. We see here that...(read slide)</a:t>
            </a:r>
          </a:p>
          <a:p>
            <a:endParaRPr lang="en-US" baseline="0" dirty="0" smtClean="0"/>
          </a:p>
          <a:p>
            <a:r>
              <a:rPr lang="en-US" baseline="0" dirty="0" smtClean="0"/>
              <a:t>This makes it clear that the balance of healthier promotional materials in the form of advertisements is a big gap in the stores assessed by SNAP-Ed.</a:t>
            </a:r>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While each of these three intervention components on their own can have a positive effect on purchasing, research suggests that it is the </a:t>
            </a:r>
            <a:r>
              <a:rPr lang="en-US" sz="1200" i="1" kern="1200" dirty="0" smtClean="0">
                <a:solidFill>
                  <a:schemeClr val="tx1"/>
                </a:solidFill>
                <a:effectLst/>
                <a:latin typeface="+mn-lt"/>
                <a:ea typeface="+mn-ea"/>
                <a:cs typeface="+mn-cs"/>
              </a:rPr>
              <a:t>combination of multiple approaches</a:t>
            </a:r>
            <a:r>
              <a:rPr lang="en-US" sz="1200" kern="1200" dirty="0" smtClean="0">
                <a:solidFill>
                  <a:schemeClr val="tx1"/>
                </a:solidFill>
                <a:effectLst/>
                <a:latin typeface="+mn-lt"/>
                <a:ea typeface="+mn-ea"/>
                <a:cs typeface="+mn-cs"/>
              </a:rPr>
              <a:t> in the store environment that are likely to have a stronger impact on shoppers’ purchasing decisions. With your SNAP-Ed</a:t>
            </a:r>
            <a:r>
              <a:rPr lang="en-US" sz="1200" kern="1200" baseline="0" dirty="0" smtClean="0">
                <a:solidFill>
                  <a:schemeClr val="tx1"/>
                </a:solidFill>
                <a:effectLst/>
                <a:latin typeface="+mn-lt"/>
                <a:ea typeface="+mn-ea"/>
                <a:cs typeface="+mn-cs"/>
              </a:rPr>
              <a:t> capacity always limited by your funding and competing priorities, it makes sense to think about </a:t>
            </a:r>
            <a:r>
              <a:rPr lang="en-US" sz="1200" b="1" i="1" kern="1200" baseline="0" dirty="0" smtClean="0">
                <a:solidFill>
                  <a:schemeClr val="tx1"/>
                </a:solidFill>
                <a:effectLst/>
                <a:latin typeface="+mn-lt"/>
                <a:ea typeface="+mn-ea"/>
                <a:cs typeface="+mn-cs"/>
              </a:rPr>
              <a:t>which interventions are most likely to result in behavior changes </a:t>
            </a:r>
            <a:r>
              <a:rPr lang="en-US" sz="1200" kern="1200" baseline="0" dirty="0" smtClean="0">
                <a:solidFill>
                  <a:schemeClr val="tx1"/>
                </a:solidFill>
                <a:effectLst/>
                <a:latin typeface="+mn-lt"/>
                <a:ea typeface="+mn-ea"/>
                <a:cs typeface="+mn-cs"/>
              </a:rPr>
              <a:t>– because you can’t do it all, and your efforts are even further modified by the desires and needs of your store owners.</a:t>
            </a:r>
            <a:endParaRPr lang="en-US" dirty="0" smtClean="0"/>
          </a:p>
          <a:p>
            <a:endParaRPr lang="en-US" dirty="0"/>
          </a:p>
        </p:txBody>
      </p:sp>
      <p:sp>
        <p:nvSpPr>
          <p:cNvPr id="4" name="Slide Number Placeholder 3"/>
          <p:cNvSpPr>
            <a:spLocks noGrp="1"/>
          </p:cNvSpPr>
          <p:nvPr>
            <p:ph type="sldNum" sz="quarter" idx="10"/>
          </p:nvPr>
        </p:nvSpPr>
        <p:spPr/>
        <p:txBody>
          <a:bodyPr/>
          <a:lstStyle/>
          <a:p>
            <a:fld id="{7C4E7652-46AF-4259-BAE2-54978EA077CD}" type="slidenum">
              <a:rPr lang="en-US" smtClean="0"/>
              <a:pPr/>
              <a:t>9</a:t>
            </a:fld>
            <a:endParaRPr lang="en-US"/>
          </a:p>
        </p:txBody>
      </p:sp>
    </p:spTree>
    <p:extLst>
      <p:ext uri="{BB962C8B-B14F-4D97-AF65-F5344CB8AC3E}">
        <p14:creationId xmlns:p14="http://schemas.microsoft.com/office/powerpoint/2010/main" val="303442144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9.svg"/><Relationship Id="rId5" Type="http://schemas.openxmlformats.org/officeDocument/2006/relationships/image" Target="../media/image13.svg"/><Relationship Id="rId10" Type="http://schemas.openxmlformats.org/officeDocument/2006/relationships/image" Target="../media/image10.png"/><Relationship Id="rId4" Type="http://schemas.openxmlformats.org/officeDocument/2006/relationships/image" Target="../media/image7.png"/><Relationship Id="rId9" Type="http://schemas.openxmlformats.org/officeDocument/2006/relationships/image" Target="../media/image17.sv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770D99E-2869-438B-B483-1F6CCD5437EE}"/>
              </a:ext>
            </a:extLst>
          </p:cNvPr>
          <p:cNvGrpSpPr/>
          <p:nvPr userDrawn="1"/>
        </p:nvGrpSpPr>
        <p:grpSpPr>
          <a:xfrm>
            <a:off x="-1" y="-10825"/>
            <a:ext cx="9144002" cy="6515395"/>
            <a:chOff x="-1" y="-10825"/>
            <a:chExt cx="9144002" cy="6515395"/>
          </a:xfrm>
        </p:grpSpPr>
        <p:pic>
          <p:nvPicPr>
            <p:cNvPr id="11" name="Graphic 10">
              <a:extLst>
                <a:ext uri="{FF2B5EF4-FFF2-40B4-BE49-F238E27FC236}">
                  <a16:creationId xmlns:a16="http://schemas.microsoft.com/office/drawing/2014/main" id="{F66236F9-EA1F-4D2A-84DE-EC04F9972C4F}"/>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457200" y="-10825"/>
              <a:ext cx="3429000" cy="3181546"/>
            </a:xfrm>
            <a:prstGeom prst="rect">
              <a:avLst/>
            </a:prstGeom>
          </p:spPr>
        </p:pic>
        <p:pic>
          <p:nvPicPr>
            <p:cNvPr id="12" name="Graphic 11">
              <a:extLst>
                <a:ext uri="{FF2B5EF4-FFF2-40B4-BE49-F238E27FC236}">
                  <a16:creationId xmlns:a16="http://schemas.microsoft.com/office/drawing/2014/main" id="{32A12C4E-53AE-4900-9783-F61905440830}"/>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295401" y="-10825"/>
              <a:ext cx="7848600" cy="3522243"/>
            </a:xfrm>
            <a:prstGeom prst="rect">
              <a:avLst/>
            </a:prstGeom>
          </p:spPr>
        </p:pic>
        <p:pic>
          <p:nvPicPr>
            <p:cNvPr id="13" name="Graphic 12">
              <a:extLst>
                <a:ext uri="{FF2B5EF4-FFF2-40B4-BE49-F238E27FC236}">
                  <a16:creationId xmlns:a16="http://schemas.microsoft.com/office/drawing/2014/main" id="{A14E049B-6FD4-487E-927B-506983629A35}"/>
                </a:ext>
              </a:extLst>
            </p:cNvPr>
            <p:cNvPicPr>
              <a:picLocks noChangeAspect="1"/>
            </p:cNvPicPr>
            <p:nvPr userDrawn="1"/>
          </p:nvPicPr>
          <p:blipFill>
            <a:blip r:embed="rId6">
              <a:extLst>
                <a:ext uri="{96DAC541-7B7A-43D3-8B79-37D633B846F1}">
                  <asvg:svgBlip xmlns:asvg="http://schemas.microsoft.com/office/drawing/2016/SVG/main" xmlns="" r:embed="rId7"/>
                </a:ext>
              </a:extLst>
            </a:blip>
            <a:stretch>
              <a:fillRect/>
            </a:stretch>
          </p:blipFill>
          <p:spPr>
            <a:xfrm>
              <a:off x="2831825" y="2232482"/>
              <a:ext cx="1282976" cy="1108588"/>
            </a:xfrm>
            <a:prstGeom prst="rect">
              <a:avLst/>
            </a:prstGeom>
          </p:spPr>
        </p:pic>
        <p:pic>
          <p:nvPicPr>
            <p:cNvPr id="14" name="Graphic 13">
              <a:extLst>
                <a:ext uri="{FF2B5EF4-FFF2-40B4-BE49-F238E27FC236}">
                  <a16:creationId xmlns:a16="http://schemas.microsoft.com/office/drawing/2014/main" id="{EF27E3F5-0D4D-492C-8A3E-50BC30CEFD28}"/>
                </a:ext>
              </a:extLst>
            </p:cNvPr>
            <p:cNvPicPr>
              <a:picLocks noChangeAspect="1"/>
            </p:cNvPicPr>
            <p:nvPr userDrawn="1"/>
          </p:nvPicPr>
          <p:blipFill>
            <a:blip r:embed="rId8">
              <a:extLst>
                <a:ext uri="{96DAC541-7B7A-43D3-8B79-37D633B846F1}">
                  <asvg:svgBlip xmlns:asvg="http://schemas.microsoft.com/office/drawing/2016/SVG/main" xmlns="" r:embed="rId9"/>
                </a:ext>
              </a:extLst>
            </a:blip>
            <a:stretch>
              <a:fillRect/>
            </a:stretch>
          </p:blipFill>
          <p:spPr>
            <a:xfrm>
              <a:off x="-1" y="2962082"/>
              <a:ext cx="2757625" cy="3542488"/>
            </a:xfrm>
            <a:prstGeom prst="rect">
              <a:avLst/>
            </a:prstGeom>
          </p:spPr>
        </p:pic>
        <p:pic>
          <p:nvPicPr>
            <p:cNvPr id="15" name="Graphic 14">
              <a:extLst>
                <a:ext uri="{FF2B5EF4-FFF2-40B4-BE49-F238E27FC236}">
                  <a16:creationId xmlns:a16="http://schemas.microsoft.com/office/drawing/2014/main" id="{36D4FF91-8818-4598-AC9F-B8C2FA867C0F}"/>
                </a:ext>
              </a:extLst>
            </p:cNvPr>
            <p:cNvPicPr>
              <a:picLocks noChangeAspect="1"/>
            </p:cNvPicPr>
            <p:nvPr userDrawn="1"/>
          </p:nvPicPr>
          <p:blipFill>
            <a:blip r:embed="rId10">
              <a:extLst>
                <a:ext uri="{96DAC541-7B7A-43D3-8B79-37D633B846F1}">
                  <asvg:svgBlip xmlns:asvg="http://schemas.microsoft.com/office/drawing/2016/SVG/main" xmlns="" r:embed="rId11"/>
                </a:ext>
              </a:extLst>
            </a:blip>
            <a:stretch>
              <a:fillRect/>
            </a:stretch>
          </p:blipFill>
          <p:spPr>
            <a:xfrm>
              <a:off x="2" y="2313169"/>
              <a:ext cx="2259131" cy="2895506"/>
            </a:xfrm>
            <a:prstGeom prst="rect">
              <a:avLst/>
            </a:prstGeom>
          </p:spPr>
        </p:pic>
      </p:grpSp>
      <p:sp>
        <p:nvSpPr>
          <p:cNvPr id="8" name="Title 7"/>
          <p:cNvSpPr>
            <a:spLocks noGrp="1"/>
          </p:cNvSpPr>
          <p:nvPr>
            <p:ph type="ctrTitle"/>
          </p:nvPr>
        </p:nvSpPr>
        <p:spPr>
          <a:xfrm>
            <a:off x="3276600" y="1213332"/>
            <a:ext cx="5326856" cy="1425577"/>
          </a:xfrm>
        </p:spPr>
        <p:txBody>
          <a:bodyPr anchor="b"/>
          <a:lstStyle>
            <a:lvl1pPr algn="r">
              <a:defRPr sz="4500" b="1">
                <a:solidFill>
                  <a:schemeClr val="bg2"/>
                </a:solidFill>
              </a:defRPr>
            </a:lvl1pPr>
          </a:lstStyle>
          <a:p>
            <a:r>
              <a:rPr lang="en-US" smtClean="0"/>
              <a:t>Click to edit Master title style</a:t>
            </a:r>
            <a:endParaRPr lang="en-US" dirty="0"/>
          </a:p>
        </p:txBody>
      </p:sp>
      <p:sp>
        <p:nvSpPr>
          <p:cNvPr id="9" name="Subtitle 8"/>
          <p:cNvSpPr>
            <a:spLocks noGrp="1"/>
          </p:cNvSpPr>
          <p:nvPr>
            <p:ph type="subTitle" idx="1"/>
          </p:nvPr>
        </p:nvSpPr>
        <p:spPr>
          <a:xfrm>
            <a:off x="4724400" y="3849666"/>
            <a:ext cx="3879056" cy="1234575"/>
          </a:xfrm>
          <a:noFill/>
        </p:spPr>
        <p:txBody>
          <a:bodyPr/>
          <a:lstStyle>
            <a:lvl1pPr marL="0" marR="36576" indent="0" algn="l">
              <a:spcBef>
                <a:spcPts val="0"/>
              </a:spcBef>
              <a:buNone/>
              <a:defRPr>
                <a:ln>
                  <a:noFill/>
                </a:ln>
                <a:solidFill>
                  <a:schemeClr val="bg2">
                    <a:lumMod val="75000"/>
                    <a:lumOff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28" name="Date Placeholder 27"/>
          <p:cNvSpPr>
            <a:spLocks noGrp="1"/>
          </p:cNvSpPr>
          <p:nvPr>
            <p:ph type="dt" sz="half" idx="10"/>
          </p:nvPr>
        </p:nvSpPr>
        <p:spPr>
          <a:xfrm>
            <a:off x="2812256" y="6322007"/>
            <a:ext cx="5791200" cy="365125"/>
          </a:xfrm>
          <a:prstGeom prst="rect">
            <a:avLst/>
          </a:prstGeom>
        </p:spPr>
        <p:txBody>
          <a:bodyPr tIns="0" bIns="0" anchor="t"/>
          <a:lstStyle>
            <a:lvl1pPr algn="r">
              <a:defRPr sz="1000"/>
            </a:lvl1pPr>
          </a:lstStyle>
          <a:p>
            <a:pPr algn="r"/>
            <a:fld id="{A2E209FB-7A34-414B-812A-BCC5C4256F49}" type="datetime1">
              <a:rPr lang="en-US" smtClean="0"/>
              <a:pPr algn="r"/>
              <a:t>3/27/2018</a:t>
            </a:fld>
            <a:endParaRPr lang="en-US" sz="1000" dirty="0"/>
          </a:p>
        </p:txBody>
      </p:sp>
      <p:sp>
        <p:nvSpPr>
          <p:cNvPr id="17" name="Footer Placeholder 16"/>
          <p:cNvSpPr>
            <a:spLocks noGrp="1"/>
          </p:cNvSpPr>
          <p:nvPr>
            <p:ph type="ftr" sz="quarter" idx="11"/>
          </p:nvPr>
        </p:nvSpPr>
        <p:spPr>
          <a:xfrm>
            <a:off x="2812256" y="5960055"/>
            <a:ext cx="5791200" cy="365125"/>
          </a:xfrm>
        </p:spPr>
        <p:txBody>
          <a:bodyPr tIns="0" bIns="0" anchor="b"/>
          <a:lstStyle>
            <a:lvl1pPr algn="r">
              <a:defRPr sz="1100"/>
            </a:lvl1pPr>
          </a:lstStyle>
          <a:p>
            <a:pPr algn="r"/>
            <a:endParaRPr lang="en-US" sz="11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65395"/>
            <a:ext cx="4876800" cy="799306"/>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45720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5715000" y="173195"/>
            <a:ext cx="2468880" cy="300831"/>
          </a:xfrm>
        </p:spPr>
        <p:txBody>
          <a:bodyPr/>
          <a:lstStyle>
            <a:lvl1pPr>
              <a:defRPr/>
            </a:lvl1pPr>
          </a:lstStyle>
          <a:p>
            <a:r>
              <a:rPr lang="en-US" dirty="0"/>
              <a:t>www.website.com</a:t>
            </a:r>
          </a:p>
        </p:txBody>
      </p:sp>
      <p:sp>
        <p:nvSpPr>
          <p:cNvPr id="6" name="Slide Number Placeholder 5"/>
          <p:cNvSpPr>
            <a:spLocks noGrp="1"/>
          </p:cNvSpPr>
          <p:nvPr>
            <p:ph type="sldNum" sz="quarter" idx="12"/>
          </p:nvPr>
        </p:nvSpPr>
        <p:spPr/>
        <p:txBody>
          <a:bodyPr/>
          <a:lstStyle/>
          <a:p>
            <a:fld id="{FEA1243F-3000-4347-94A4-FBDEAD3122C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ABB0C64-AD16-4270-8323-3B986F4CAD10}"/>
              </a:ext>
            </a:extLst>
          </p:cNvPr>
          <p:cNvGrpSpPr/>
          <p:nvPr userDrawn="1"/>
        </p:nvGrpSpPr>
        <p:grpSpPr>
          <a:xfrm>
            <a:off x="5105399" y="3142"/>
            <a:ext cx="4038601" cy="1101851"/>
            <a:chOff x="5334000" y="-37306"/>
            <a:chExt cx="3281716" cy="895350"/>
          </a:xfrm>
        </p:grpSpPr>
        <p:pic>
          <p:nvPicPr>
            <p:cNvPr id="12" name="Graphic 11">
              <a:extLst>
                <a:ext uri="{FF2B5EF4-FFF2-40B4-BE49-F238E27FC236}">
                  <a16:creationId xmlns:a16="http://schemas.microsoft.com/office/drawing/2014/main" id="{323EE1CF-2D6B-4E08-B98D-D9F9B9196806}"/>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448301" y="-37306"/>
              <a:ext cx="3167415" cy="609600"/>
            </a:xfrm>
            <a:prstGeom prst="rect">
              <a:avLst/>
            </a:prstGeom>
          </p:spPr>
        </p:pic>
        <p:pic>
          <p:nvPicPr>
            <p:cNvPr id="13" name="Graphic 12">
              <a:extLst>
                <a:ext uri="{FF2B5EF4-FFF2-40B4-BE49-F238E27FC236}">
                  <a16:creationId xmlns:a16="http://schemas.microsoft.com/office/drawing/2014/main" id="{2AA44434-8959-4391-901A-0B056114A270}"/>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5334000" y="-37306"/>
              <a:ext cx="819150" cy="895350"/>
            </a:xfrm>
            <a:prstGeom prst="rect">
              <a:avLst/>
            </a:prstGeom>
          </p:spPr>
        </p:pic>
      </p:grpSp>
      <p:sp>
        <p:nvSpPr>
          <p:cNvPr id="2" name="Title 1">
            <a:extLst>
              <a:ext uri="{FF2B5EF4-FFF2-40B4-BE49-F238E27FC236}">
                <a16:creationId xmlns:a16="http://schemas.microsoft.com/office/drawing/2014/main" id="{33133CFB-98CB-4408-8818-24F931AC137B}"/>
              </a:ext>
            </a:extLst>
          </p:cNvPr>
          <p:cNvSpPr>
            <a:spLocks noGrp="1"/>
          </p:cNvSpPr>
          <p:nvPr>
            <p:ph type="title"/>
          </p:nvPr>
        </p:nvSpPr>
        <p:spPr/>
        <p:txBody>
          <a:bodyPr/>
          <a:lstStyle/>
          <a:p>
            <a:r>
              <a:rPr lang="en-US" smtClean="0"/>
              <a:t>Click to edit Master title style</a:t>
            </a:r>
            <a:endParaRPr lang="en-US" dirty="0"/>
          </a:p>
        </p:txBody>
      </p:sp>
      <p:sp>
        <p:nvSpPr>
          <p:cNvPr id="3" name="Footer Placeholder 2">
            <a:extLst>
              <a:ext uri="{FF2B5EF4-FFF2-40B4-BE49-F238E27FC236}">
                <a16:creationId xmlns:a16="http://schemas.microsoft.com/office/drawing/2014/main" id="{A6EE7E31-13F0-404F-BFFF-EE236EB5D4B4}"/>
              </a:ext>
            </a:extLst>
          </p:cNvPr>
          <p:cNvSpPr>
            <a:spLocks noGrp="1"/>
          </p:cNvSpPr>
          <p:nvPr>
            <p:ph type="ftr" sz="quarter" idx="10"/>
          </p:nvPr>
        </p:nvSpPr>
        <p:spPr/>
        <p:txBody>
          <a:bodyPr/>
          <a:lstStyle/>
          <a:p>
            <a:r>
              <a:rPr lang="en-US"/>
              <a:t>www.website.com</a:t>
            </a:r>
            <a:endParaRPr lang="en-US" dirty="0"/>
          </a:p>
        </p:txBody>
      </p:sp>
      <p:sp>
        <p:nvSpPr>
          <p:cNvPr id="4" name="Slide Number Placeholder 3">
            <a:extLst>
              <a:ext uri="{FF2B5EF4-FFF2-40B4-BE49-F238E27FC236}">
                <a16:creationId xmlns:a16="http://schemas.microsoft.com/office/drawing/2014/main" id="{04FC6F67-BAE4-413D-8066-1E361D58912A}"/>
              </a:ext>
            </a:extLst>
          </p:cNvPr>
          <p:cNvSpPr>
            <a:spLocks noGrp="1"/>
          </p:cNvSpPr>
          <p:nvPr>
            <p:ph type="sldNum" sz="quarter" idx="11"/>
          </p:nvPr>
        </p:nvSpPr>
        <p:spPr/>
        <p:txBody>
          <a:bodyPr/>
          <a:lstStyle/>
          <a:p>
            <a:fld id="{49598980-D22C-4904-9F8F-3DB09B2ECD84}" type="slidenum">
              <a:rPr lang="en-US" smtClean="0"/>
              <a:pPr/>
              <a:t>‹#›</a:t>
            </a:fld>
            <a:endParaRPr lang="en-US" dirty="0"/>
          </a:p>
        </p:txBody>
      </p:sp>
      <p:sp>
        <p:nvSpPr>
          <p:cNvPr id="14" name="Content Placeholder 2">
            <a:extLst>
              <a:ext uri="{FF2B5EF4-FFF2-40B4-BE49-F238E27FC236}">
                <a16:creationId xmlns:a16="http://schemas.microsoft.com/office/drawing/2014/main" id="{DF566D8F-E696-41DE-BA1C-A8D0C7F03EDA}"/>
              </a:ext>
            </a:extLst>
          </p:cNvPr>
          <p:cNvSpPr>
            <a:spLocks noGrp="1"/>
          </p:cNvSpPr>
          <p:nvPr>
            <p:ph idx="1"/>
          </p:nvPr>
        </p:nvSpPr>
        <p:spPr>
          <a:xfrm>
            <a:off x="457200" y="1425655"/>
            <a:ext cx="7726680" cy="571500"/>
          </a:xfrm>
        </p:spPr>
        <p:txBody>
          <a:bodyPr>
            <a:normAutofit/>
          </a:bodyPr>
          <a:lstStyle>
            <a:lvl1pPr marL="64008" indent="0">
              <a:buFont typeface="Arial" panose="020B0604020202020204" pitchFamily="34" charset="0"/>
              <a:buNone/>
              <a:defRPr sz="2000"/>
            </a:lvl1pPr>
            <a:lvl2pPr marL="537210" indent="0">
              <a:buNone/>
              <a:defRPr/>
            </a:lvl2pPr>
            <a:lvl3pPr marL="877824" indent="0">
              <a:buNone/>
              <a:defRPr/>
            </a:lvl3pPr>
            <a:lvl4pPr marL="1161288" indent="0">
              <a:buNone/>
              <a:defRPr/>
            </a:lvl4pPr>
            <a:lvl5pPr marL="1389888" indent="0">
              <a:buNone/>
              <a:defRPr/>
            </a:lvl5pPr>
          </a:lstStyle>
          <a:p>
            <a:pPr lvl="0"/>
            <a:r>
              <a:rPr lang="en-US" smtClean="0"/>
              <a:t>Edit Master text styles</a:t>
            </a:r>
          </a:p>
        </p:txBody>
      </p:sp>
    </p:spTree>
    <p:extLst>
      <p:ext uri="{BB962C8B-B14F-4D97-AF65-F5344CB8AC3E}">
        <p14:creationId xmlns:p14="http://schemas.microsoft.com/office/powerpoint/2010/main" val="2718787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5791200" y="173195"/>
            <a:ext cx="2355056" cy="301752"/>
          </a:xfrm>
        </p:spPr>
        <p:txBody>
          <a:bodyPr/>
          <a:lstStyle/>
          <a:p>
            <a:r>
              <a:rPr lang="en-US" dirty="0"/>
              <a:t>www.website.com</a:t>
            </a:r>
          </a:p>
        </p:txBody>
      </p:sp>
      <p:sp>
        <p:nvSpPr>
          <p:cNvPr id="9" name="Slide Number Placeholder 6">
            <a:extLst>
              <a:ext uri="{FF2B5EF4-FFF2-40B4-BE49-F238E27FC236}">
                <a16:creationId xmlns:a16="http://schemas.microsoft.com/office/drawing/2014/main" id="{B32CA5EA-865E-4EF0-89BB-61FD6EFE265C}"/>
              </a:ext>
            </a:extLst>
          </p:cNvPr>
          <p:cNvSpPr>
            <a:spLocks noGrp="1"/>
          </p:cNvSpPr>
          <p:nvPr>
            <p:ph type="sldNum" sz="quarter" idx="12"/>
          </p:nvPr>
        </p:nvSpPr>
        <p:spPr>
          <a:xfrm>
            <a:off x="8180070" y="173195"/>
            <a:ext cx="502920" cy="301752"/>
          </a:xfrm>
        </p:spPr>
        <p:txBody>
          <a:bodyPr/>
          <a:lstStyle/>
          <a:p>
            <a:fld id="{FEA1243F-3000-4347-94A4-FBDEAD3122C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295400"/>
            <a:ext cx="914400" cy="5015864"/>
          </a:xfrm>
        </p:spPr>
        <p:txBody>
          <a:bodyPr vert="vert270" anchor="b"/>
          <a:lstStyle>
            <a:lvl1pPr marL="0" marR="18288" algn="r">
              <a:spcBef>
                <a:spcPts val="0"/>
              </a:spcBef>
              <a:buNone/>
              <a:defRPr sz="29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135856" y="1295400"/>
            <a:ext cx="2438400" cy="5015864"/>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651250" y="1295400"/>
            <a:ext cx="5276088" cy="5013960"/>
          </a:xfrm>
        </p:spPr>
        <p:txBody>
          <a:bodyPr>
            <a:normAutofit/>
          </a:bodyPr>
          <a:lstStyle>
            <a:lvl1pPr>
              <a:spcBef>
                <a:spcPts val="0"/>
              </a:spcBef>
              <a:defRPr sz="2800"/>
            </a:lvl1pPr>
            <a:lvl2pPr>
              <a:defRPr sz="2400"/>
            </a:lvl2pPr>
            <a:lvl3pPr>
              <a:defRPr sz="2000"/>
            </a:lvl3pPr>
            <a:lvl4pPr>
              <a:defRPr sz="1800"/>
            </a:lvl4pPr>
            <a:lvl5pPr>
              <a:defRPr sz="18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5867400" y="173195"/>
            <a:ext cx="2324196" cy="301752"/>
          </a:xfrm>
        </p:spPr>
        <p:txBody>
          <a:bodyPr/>
          <a:lstStyle>
            <a:lvl1pPr>
              <a:defRPr sz="1200"/>
            </a:lvl1pPr>
          </a:lstStyle>
          <a:p>
            <a:r>
              <a:rPr lang="en-US" dirty="0"/>
              <a:t>www.website.com</a:t>
            </a:r>
          </a:p>
        </p:txBody>
      </p:sp>
      <p:sp>
        <p:nvSpPr>
          <p:cNvPr id="9" name="Slide Number Placeholder 6">
            <a:extLst>
              <a:ext uri="{FF2B5EF4-FFF2-40B4-BE49-F238E27FC236}">
                <a16:creationId xmlns:a16="http://schemas.microsoft.com/office/drawing/2014/main" id="{BD5BE3E6-AFB3-460C-834B-D73EE2A7C06F}"/>
              </a:ext>
            </a:extLst>
          </p:cNvPr>
          <p:cNvSpPr>
            <a:spLocks noGrp="1"/>
          </p:cNvSpPr>
          <p:nvPr>
            <p:ph type="sldNum" sz="quarter" idx="12"/>
          </p:nvPr>
        </p:nvSpPr>
        <p:spPr>
          <a:xfrm>
            <a:off x="8191596" y="173195"/>
            <a:ext cx="502920" cy="301752"/>
          </a:xfrm>
        </p:spPr>
        <p:txBody>
          <a:bodyPr/>
          <a:lstStyle>
            <a:lvl1pPr>
              <a:defRPr sz="1200"/>
            </a:lvl1pPr>
          </a:lstStyle>
          <a:p>
            <a:fld id="{FEA1243F-3000-4347-94A4-FBDEAD3122CB}"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90812279"/>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sv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5.svg"/><Relationship Id="rId5" Type="http://schemas.openxmlformats.org/officeDocument/2006/relationships/slideLayout" Target="../slideLayouts/slideLayout5.xml"/><Relationship Id="rId15" Type="http://schemas.openxmlformats.org/officeDocument/2006/relationships/image" Target="../media/image9.svg"/><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3.svg"/><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1423E8A4-D2B7-46D2-92C3-AE6BC0B9BD06}"/>
              </a:ext>
            </a:extLst>
          </p:cNvPr>
          <p:cNvGrpSpPr/>
          <p:nvPr userDrawn="1"/>
        </p:nvGrpSpPr>
        <p:grpSpPr>
          <a:xfrm>
            <a:off x="5105399" y="3142"/>
            <a:ext cx="4038601" cy="1101851"/>
            <a:chOff x="5334000" y="-37306"/>
            <a:chExt cx="3281716" cy="895350"/>
          </a:xfrm>
        </p:grpSpPr>
        <p:pic>
          <p:nvPicPr>
            <p:cNvPr id="18" name="Graphic 17">
              <a:extLst>
                <a:ext uri="{FF2B5EF4-FFF2-40B4-BE49-F238E27FC236}">
                  <a16:creationId xmlns:a16="http://schemas.microsoft.com/office/drawing/2014/main" id="{9309AE25-B267-4B83-A0CB-35016E70EE69}"/>
                </a:ext>
              </a:extLst>
            </p:cNvPr>
            <p:cNvPicPr>
              <a:picLocks noChangeAspect="1"/>
            </p:cNvPicPr>
            <p:nvPr userDrawn="1"/>
          </p:nvPicPr>
          <p:blipFill>
            <a:blip r:embed="rId8">
              <a:extLst>
                <a:ext uri="{96DAC541-7B7A-43D3-8B79-37D633B846F1}">
                  <asvg:svgBlip xmlns:asvg="http://schemas.microsoft.com/office/drawing/2016/SVG/main" xmlns="" r:embed="rId9"/>
                </a:ext>
              </a:extLst>
            </a:blip>
            <a:stretch>
              <a:fillRect/>
            </a:stretch>
          </p:blipFill>
          <p:spPr>
            <a:xfrm>
              <a:off x="5448301" y="-37306"/>
              <a:ext cx="3167415" cy="609600"/>
            </a:xfrm>
            <a:prstGeom prst="rect">
              <a:avLst/>
            </a:prstGeom>
          </p:spPr>
        </p:pic>
        <p:pic>
          <p:nvPicPr>
            <p:cNvPr id="19" name="Graphic 18">
              <a:extLst>
                <a:ext uri="{FF2B5EF4-FFF2-40B4-BE49-F238E27FC236}">
                  <a16:creationId xmlns:a16="http://schemas.microsoft.com/office/drawing/2014/main" id="{61BEEC28-F63A-4526-A6C3-33CFC7679C23}"/>
                </a:ext>
              </a:extLst>
            </p:cNvPr>
            <p:cNvPicPr>
              <a:picLocks noChangeAspect="1"/>
            </p:cNvPicPr>
            <p:nvPr userDrawn="1"/>
          </p:nvPicPr>
          <p:blipFill>
            <a:blip r:embed="rId10">
              <a:extLst>
                <a:ext uri="{96DAC541-7B7A-43D3-8B79-37D633B846F1}">
                  <asvg:svgBlip xmlns:asvg="http://schemas.microsoft.com/office/drawing/2016/SVG/main" xmlns="" r:embed="rId11"/>
                </a:ext>
              </a:extLst>
            </a:blip>
            <a:stretch>
              <a:fillRect/>
            </a:stretch>
          </p:blipFill>
          <p:spPr>
            <a:xfrm>
              <a:off x="5334000" y="-37306"/>
              <a:ext cx="819150" cy="895350"/>
            </a:xfrm>
            <a:prstGeom prst="rect">
              <a:avLst/>
            </a:prstGeom>
          </p:spPr>
        </p:pic>
      </p:grpSp>
      <p:sp>
        <p:nvSpPr>
          <p:cNvPr id="22" name="Title Placeholder 21"/>
          <p:cNvSpPr>
            <a:spLocks noGrp="1"/>
          </p:cNvSpPr>
          <p:nvPr>
            <p:ph type="title"/>
          </p:nvPr>
        </p:nvSpPr>
        <p:spPr>
          <a:xfrm>
            <a:off x="466725" y="381198"/>
            <a:ext cx="4638674" cy="675926"/>
          </a:xfrm>
          <a:prstGeom prst="rect">
            <a:avLst/>
          </a:prstGeom>
        </p:spPr>
        <p:txBody>
          <a:bodyPr vert="horz" lIns="0" rIns="0" anchor="ctr">
            <a:noAutofit/>
          </a:bodyPr>
          <a:lstStyle/>
          <a:p>
            <a:endParaRPr lang="en-US" dirty="0"/>
          </a:p>
        </p:txBody>
      </p:sp>
      <p:sp>
        <p:nvSpPr>
          <p:cNvPr id="13" name="Text Placeholder 12"/>
          <p:cNvSpPr>
            <a:spLocks noGrp="1"/>
          </p:cNvSpPr>
          <p:nvPr>
            <p:ph type="body" idx="1"/>
          </p:nvPr>
        </p:nvSpPr>
        <p:spPr>
          <a:xfrm>
            <a:off x="457200" y="1566839"/>
            <a:ext cx="8229600" cy="4572000"/>
          </a:xfrm>
          <a:prstGeom prst="rect">
            <a:avLst/>
          </a:prstGeom>
        </p:spPr>
        <p:txBody>
          <a:bodyPr vert="horz" anchor="t">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p:cNvSpPr>
            <a:spLocks noGrp="1"/>
          </p:cNvSpPr>
          <p:nvPr>
            <p:ph type="ftr" sz="quarter" idx="3"/>
          </p:nvPr>
        </p:nvSpPr>
        <p:spPr>
          <a:xfrm>
            <a:off x="5867400" y="174116"/>
            <a:ext cx="2212182" cy="300831"/>
          </a:xfrm>
          <a:prstGeom prst="rect">
            <a:avLst/>
          </a:prstGeom>
        </p:spPr>
        <p:txBody>
          <a:bodyPr vert="horz" anchor="b"/>
          <a:lstStyle>
            <a:lvl1pPr algn="r">
              <a:defRPr sz="1200">
                <a:solidFill>
                  <a:schemeClr val="bg2"/>
                </a:solidFill>
              </a:defRPr>
            </a:lvl1pPr>
          </a:lstStyle>
          <a:p>
            <a:r>
              <a:rPr lang="en-US" dirty="0"/>
              <a:t>www.website.com</a:t>
            </a:r>
          </a:p>
        </p:txBody>
      </p:sp>
      <p:sp>
        <p:nvSpPr>
          <p:cNvPr id="23" name="Slide Number Placeholder 22"/>
          <p:cNvSpPr>
            <a:spLocks noGrp="1"/>
          </p:cNvSpPr>
          <p:nvPr>
            <p:ph type="sldNum" sz="quarter" idx="4"/>
          </p:nvPr>
        </p:nvSpPr>
        <p:spPr>
          <a:xfrm>
            <a:off x="8183880" y="173195"/>
            <a:ext cx="502920" cy="301752"/>
          </a:xfrm>
          <a:prstGeom prst="rect">
            <a:avLst/>
          </a:prstGeom>
        </p:spPr>
        <p:txBody>
          <a:bodyPr vert="horz" anchor="b"/>
          <a:lstStyle>
            <a:lvl1pPr algn="ctr">
              <a:defRPr sz="1200" b="1">
                <a:solidFill>
                  <a:schemeClr val="bg2"/>
                </a:solidFill>
              </a:defRPr>
            </a:lvl1pPr>
          </a:lstStyle>
          <a:p>
            <a:fld id="{49598980-D22C-4904-9F8F-3DB09B2ECD84}" type="slidenum">
              <a:rPr lang="en-US" smtClean="0"/>
              <a:pPr/>
              <a:t>‹#›</a:t>
            </a:fld>
            <a:endParaRPr lang="en-US" dirty="0"/>
          </a:p>
        </p:txBody>
      </p:sp>
      <p:pic>
        <p:nvPicPr>
          <p:cNvPr id="21" name="Graphic 20">
            <a:extLst>
              <a:ext uri="{FF2B5EF4-FFF2-40B4-BE49-F238E27FC236}">
                <a16:creationId xmlns:a16="http://schemas.microsoft.com/office/drawing/2014/main" id="{41E45D2D-0469-4652-A090-C4D13F3C1502}"/>
              </a:ext>
            </a:extLst>
          </p:cNvPr>
          <p:cNvPicPr>
            <a:picLocks noChangeAspect="1"/>
          </p:cNvPicPr>
          <p:nvPr userDrawn="1"/>
        </p:nvPicPr>
        <p:blipFill>
          <a:blip r:embed="rId12">
            <a:extLst>
              <a:ext uri="{96DAC541-7B7A-43D3-8B79-37D633B846F1}">
                <asvg:svgBlip xmlns:asvg="http://schemas.microsoft.com/office/drawing/2016/SVG/main" xmlns="" r:embed="rId13"/>
              </a:ext>
            </a:extLst>
          </a:blip>
          <a:stretch>
            <a:fillRect/>
          </a:stretch>
        </p:blipFill>
        <p:spPr>
          <a:xfrm>
            <a:off x="0" y="5307178"/>
            <a:ext cx="1219200" cy="1550822"/>
          </a:xfrm>
          <a:prstGeom prst="rect">
            <a:avLst/>
          </a:prstGeom>
        </p:spPr>
      </p:pic>
      <p:pic>
        <p:nvPicPr>
          <p:cNvPr id="27" name="Graphic 26">
            <a:extLst>
              <a:ext uri="{FF2B5EF4-FFF2-40B4-BE49-F238E27FC236}">
                <a16:creationId xmlns:a16="http://schemas.microsoft.com/office/drawing/2014/main" id="{16C04FF8-AE2F-4C75-8657-A2201B951971}"/>
              </a:ext>
            </a:extLst>
          </p:cNvPr>
          <p:cNvPicPr>
            <a:picLocks noChangeAspect="1"/>
          </p:cNvPicPr>
          <p:nvPr userDrawn="1"/>
        </p:nvPicPr>
        <p:blipFill>
          <a:blip r:embed="rId14">
            <a:extLst>
              <a:ext uri="{96DAC541-7B7A-43D3-8B79-37D633B846F1}">
                <asvg:svgBlip xmlns:asvg="http://schemas.microsoft.com/office/drawing/2016/SVG/main" xmlns="" r:embed="rId15"/>
              </a:ext>
            </a:extLst>
          </a:blip>
          <a:stretch>
            <a:fillRect/>
          </a:stretch>
        </p:blipFill>
        <p:spPr>
          <a:xfrm>
            <a:off x="-16459" y="4545317"/>
            <a:ext cx="1248460" cy="1570328"/>
          </a:xfrm>
          <a:prstGeom prst="rect">
            <a:avLst/>
          </a:prstGeom>
        </p:spPr>
      </p:pic>
    </p:spTree>
  </p:cSld>
  <p:clrMap bg1="dk1" tx1="lt1" bg2="dk2" tx2="lt2" accent1="accent1" accent2="accent2" accent3="accent3" accent4="accent4" accent5="accent5" accent6="accent6" hlink="hlink" folHlink="folHlink"/>
  <p:sldLayoutIdLst>
    <p:sldLayoutId id="2147483649" r:id="rId1"/>
    <p:sldLayoutId id="2147483650" r:id="rId2"/>
    <p:sldLayoutId id="2147483657" r:id="rId3"/>
    <p:sldLayoutId id="2147483652" r:id="rId4"/>
    <p:sldLayoutId id="2147483656" r:id="rId5"/>
    <p:sldLayoutId id="2147483658" r:id="rId6"/>
  </p:sldLayoutIdLst>
  <p:txStyles>
    <p:titleStyle>
      <a:lvl1pPr marL="182880" algn="l" rtl="0" eaLnBrk="1" latinLnBrk="0" hangingPunct="1">
        <a:spcBef>
          <a:spcPct val="0"/>
        </a:spcBef>
        <a:buNone/>
        <a:defRPr sz="4000" b="1" kern="1200">
          <a:ln w="6350">
            <a:noFill/>
          </a:ln>
          <a:solidFill>
            <a:schemeClr val="accent1"/>
          </a:solidFill>
          <a:effectLst/>
          <a:latin typeface="+mj-lt"/>
          <a:ea typeface="+mj-ea"/>
          <a:cs typeface="+mj-cs"/>
        </a:defRPr>
      </a:lvl1pPr>
    </p:titleStyle>
    <p:bodyStyle>
      <a:lvl1pPr marL="448056" indent="-384048" algn="l" rtl="0" eaLnBrk="1" latinLnBrk="0" hangingPunct="1">
        <a:spcBef>
          <a:spcPct val="20000"/>
        </a:spcBef>
        <a:spcAft>
          <a:spcPts val="1000"/>
        </a:spcAft>
        <a:buClr>
          <a:schemeClr val="accent1"/>
        </a:buClr>
        <a:buSzPct val="80000"/>
        <a:buFont typeface="Arial" panose="020B0604020202020204" pitchFamily="34" charset="0"/>
        <a:buChar char="•"/>
        <a:defRPr sz="2800" kern="1200">
          <a:solidFill>
            <a:schemeClr val="bg2"/>
          </a:solidFill>
          <a:latin typeface="+mn-lt"/>
          <a:ea typeface="+mn-ea"/>
          <a:cs typeface="+mn-cs"/>
        </a:defRPr>
      </a:lvl1pPr>
      <a:lvl2pPr marL="822960" indent="-285750" algn="l" rtl="0" eaLnBrk="1" latinLnBrk="0" hangingPunct="1">
        <a:spcBef>
          <a:spcPct val="20000"/>
        </a:spcBef>
        <a:spcAft>
          <a:spcPts val="1000"/>
        </a:spcAft>
        <a:buClr>
          <a:schemeClr val="accent1"/>
        </a:buClr>
        <a:buSzPct val="95000"/>
        <a:buFont typeface="Arial" panose="020B0604020202020204" pitchFamily="34" charset="0"/>
        <a:buChar char="•"/>
        <a:defRPr sz="2400" kern="1200">
          <a:solidFill>
            <a:schemeClr val="bg2"/>
          </a:solidFill>
          <a:latin typeface="+mn-lt"/>
          <a:ea typeface="+mn-ea"/>
          <a:cs typeface="+mn-cs"/>
        </a:defRPr>
      </a:lvl2pPr>
      <a:lvl3pPr marL="1106424" indent="-228600" algn="l" rtl="0" eaLnBrk="1" latinLnBrk="0" hangingPunct="1">
        <a:spcBef>
          <a:spcPct val="20000"/>
        </a:spcBef>
        <a:spcAft>
          <a:spcPts val="1000"/>
        </a:spcAft>
        <a:buClr>
          <a:schemeClr val="accent1"/>
        </a:buClr>
        <a:buFont typeface="Arial" panose="020B0604020202020204" pitchFamily="34" charset="0"/>
        <a:buChar char="•"/>
        <a:defRPr sz="2000" kern="1200">
          <a:solidFill>
            <a:schemeClr val="bg2"/>
          </a:solidFill>
          <a:latin typeface="+mn-lt"/>
          <a:ea typeface="+mn-ea"/>
          <a:cs typeface="+mn-cs"/>
        </a:defRPr>
      </a:lvl3pPr>
      <a:lvl4pPr marL="1371600" indent="-210312" algn="l" rtl="0" eaLnBrk="1" latinLnBrk="0" hangingPunct="1">
        <a:spcBef>
          <a:spcPct val="20000"/>
        </a:spcBef>
        <a:spcAft>
          <a:spcPts val="1000"/>
        </a:spcAft>
        <a:buClr>
          <a:schemeClr val="accent1"/>
        </a:buClr>
        <a:buFont typeface="Arial" panose="020B0604020202020204" pitchFamily="34" charset="0"/>
        <a:buChar char="•"/>
        <a:defRPr sz="1800" kern="1200">
          <a:solidFill>
            <a:schemeClr val="bg2"/>
          </a:solidFill>
          <a:latin typeface="+mn-lt"/>
          <a:ea typeface="+mn-ea"/>
          <a:cs typeface="+mn-cs"/>
        </a:defRPr>
      </a:lvl4pPr>
      <a:lvl5pPr marL="1600200" indent="-210312" algn="l" rtl="0" eaLnBrk="1" latinLnBrk="0" hangingPunct="1">
        <a:spcBef>
          <a:spcPct val="20000"/>
        </a:spcBef>
        <a:spcAft>
          <a:spcPts val="1000"/>
        </a:spcAft>
        <a:buClr>
          <a:schemeClr val="accent1"/>
        </a:buClr>
        <a:buFont typeface="Arial" panose="020B0604020202020204" pitchFamily="34" charset="0"/>
        <a:buChar char="•"/>
        <a:defRPr sz="1800" kern="1200">
          <a:solidFill>
            <a:schemeClr val="bg2"/>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sz="1600" kern="120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b="0" dirty="0" smtClean="0"/>
              <a:t>Welcome</a:t>
            </a:r>
            <a:r>
              <a:rPr lang="en-US" dirty="0" smtClean="0"/>
              <a:t> Activity</a:t>
            </a:r>
            <a:endParaRPr lang="en-US" dirty="0"/>
          </a:p>
        </p:txBody>
      </p:sp>
      <p:sp>
        <p:nvSpPr>
          <p:cNvPr id="8" name="Content Placeholder 7">
            <a:extLst>
              <a:ext uri="{FF2B5EF4-FFF2-40B4-BE49-F238E27FC236}">
                <a16:creationId xmlns:a16="http://schemas.microsoft.com/office/drawing/2014/main" id="{F9973C09-F636-4499-99F3-ECA4BD64B332}"/>
              </a:ext>
            </a:extLst>
          </p:cNvPr>
          <p:cNvSpPr>
            <a:spLocks noGrp="1"/>
          </p:cNvSpPr>
          <p:nvPr>
            <p:ph idx="1"/>
          </p:nvPr>
        </p:nvSpPr>
        <p:spPr/>
        <p:txBody>
          <a:bodyPr>
            <a:normAutofit lnSpcReduction="10000"/>
          </a:bodyPr>
          <a:lstStyle/>
          <a:p>
            <a:pPr marL="64008" indent="0">
              <a:buNone/>
            </a:pPr>
            <a:r>
              <a:rPr lang="en-US" sz="2400" b="1" dirty="0" smtClean="0">
                <a:solidFill>
                  <a:schemeClr val="accent1"/>
                </a:solidFill>
                <a:latin typeface="+mj-lt"/>
              </a:rPr>
              <a:t>As you walk in, you will be given a healthy retail intervention.</a:t>
            </a:r>
          </a:p>
          <a:p>
            <a:pPr marL="64008" indent="0">
              <a:buNone/>
            </a:pPr>
            <a:endParaRPr lang="en-US" sz="1600" b="1" dirty="0">
              <a:solidFill>
                <a:schemeClr val="accent1"/>
              </a:solidFill>
              <a:latin typeface="+mj-lt"/>
            </a:endParaRPr>
          </a:p>
          <a:p>
            <a:pPr marL="64008" indent="0">
              <a:buNone/>
            </a:pPr>
            <a:r>
              <a:rPr lang="en-US" sz="2400" b="1" dirty="0" smtClean="0">
                <a:solidFill>
                  <a:schemeClr val="accent1"/>
                </a:solidFill>
                <a:latin typeface="+mj-lt"/>
              </a:rPr>
              <a:t>Place the intervention on one of the Velcro displays, depending on whether you think the intervention addresses:</a:t>
            </a:r>
          </a:p>
          <a:p>
            <a:pPr marL="64008" indent="0">
              <a:buNone/>
            </a:pPr>
            <a:endParaRPr lang="en-US" sz="1600" dirty="0">
              <a:latin typeface="+mj-lt"/>
            </a:endParaRPr>
          </a:p>
          <a:p>
            <a:pPr lvl="1"/>
            <a:r>
              <a:rPr lang="en-US" dirty="0" smtClean="0">
                <a:latin typeface="+mj-lt"/>
              </a:rPr>
              <a:t>The </a:t>
            </a:r>
            <a:r>
              <a:rPr lang="en-US" b="1" dirty="0" smtClean="0">
                <a:solidFill>
                  <a:schemeClr val="accent1"/>
                </a:solidFill>
                <a:latin typeface="+mj-lt"/>
              </a:rPr>
              <a:t>availability</a:t>
            </a:r>
            <a:r>
              <a:rPr lang="en-US" dirty="0" smtClean="0">
                <a:latin typeface="+mj-lt"/>
              </a:rPr>
              <a:t> of healthy foods in the store</a:t>
            </a:r>
          </a:p>
          <a:p>
            <a:pPr lvl="1"/>
            <a:r>
              <a:rPr lang="en-US" dirty="0" smtClean="0">
                <a:latin typeface="+mj-lt"/>
              </a:rPr>
              <a:t>The </a:t>
            </a:r>
            <a:r>
              <a:rPr lang="en-US" b="1" dirty="0" smtClean="0">
                <a:solidFill>
                  <a:schemeClr val="accent1"/>
                </a:solidFill>
                <a:latin typeface="+mj-lt"/>
              </a:rPr>
              <a:t>appeal</a:t>
            </a:r>
            <a:r>
              <a:rPr lang="en-US" dirty="0" smtClean="0">
                <a:latin typeface="+mj-lt"/>
              </a:rPr>
              <a:t> of healthy foods in the store</a:t>
            </a:r>
          </a:p>
          <a:p>
            <a:pPr lvl="1"/>
            <a:r>
              <a:rPr lang="en-US" dirty="0" smtClean="0">
                <a:latin typeface="+mj-lt"/>
              </a:rPr>
              <a:t>The </a:t>
            </a:r>
            <a:r>
              <a:rPr lang="en-US" b="1" dirty="0" smtClean="0">
                <a:solidFill>
                  <a:schemeClr val="accent1"/>
                </a:solidFill>
                <a:latin typeface="+mj-lt"/>
              </a:rPr>
              <a:t>promotion</a:t>
            </a:r>
            <a:r>
              <a:rPr lang="en-US" dirty="0" smtClean="0">
                <a:latin typeface="+mj-lt"/>
              </a:rPr>
              <a:t> of healthy foods in the store</a:t>
            </a:r>
            <a:endParaRPr lang="en-US" dirty="0">
              <a:latin typeface="+mj-lt"/>
            </a:endParaRPr>
          </a:p>
        </p:txBody>
      </p:sp>
      <p:sp>
        <p:nvSpPr>
          <p:cNvPr id="5" name="Slide Number Placeholder 5">
            <a:extLst>
              <a:ext uri="{FF2B5EF4-FFF2-40B4-BE49-F238E27FC236}">
                <a16:creationId xmlns:a16="http://schemas.microsoft.com/office/drawing/2014/main" id="{161CB7FE-4BC2-4768-8C6C-F2EDE3AAC421}"/>
              </a:ext>
            </a:extLst>
          </p:cNvPr>
          <p:cNvSpPr>
            <a:spLocks noGrp="1"/>
          </p:cNvSpPr>
          <p:nvPr>
            <p:ph type="sldNum" sz="quarter" idx="12"/>
          </p:nvPr>
        </p:nvSpPr>
        <p:spPr/>
        <p:txBody>
          <a:bodyPr/>
          <a:lstStyle/>
          <a:p>
            <a:fld id="{FEA1243F-3000-4347-94A4-FBDEAD3122CB}"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a:xfrm>
            <a:off x="0" y="173195"/>
            <a:ext cx="5334000" cy="799306"/>
          </a:xfrm>
        </p:spPr>
        <p:txBody>
          <a:bodyPr/>
          <a:lstStyle/>
          <a:p>
            <a:r>
              <a:rPr lang="en-US" b="0" dirty="0" smtClean="0"/>
              <a:t>Walk Around</a:t>
            </a:r>
            <a:r>
              <a:rPr lang="en-US" dirty="0" smtClean="0"/>
              <a:t> Activity</a:t>
            </a:r>
            <a:endParaRPr lang="en-US" dirty="0"/>
          </a:p>
        </p:txBody>
      </p:sp>
      <p:sp>
        <p:nvSpPr>
          <p:cNvPr id="8" name="Content Placeholder 7">
            <a:extLst>
              <a:ext uri="{FF2B5EF4-FFF2-40B4-BE49-F238E27FC236}">
                <a16:creationId xmlns:a16="http://schemas.microsoft.com/office/drawing/2014/main" id="{F9973C09-F636-4499-99F3-ECA4BD64B332}"/>
              </a:ext>
            </a:extLst>
          </p:cNvPr>
          <p:cNvSpPr>
            <a:spLocks noGrp="1"/>
          </p:cNvSpPr>
          <p:nvPr>
            <p:ph idx="1"/>
          </p:nvPr>
        </p:nvSpPr>
        <p:spPr/>
        <p:txBody>
          <a:bodyPr>
            <a:normAutofit lnSpcReduction="10000"/>
          </a:bodyPr>
          <a:lstStyle/>
          <a:p>
            <a:pPr marL="64008" indent="0">
              <a:buNone/>
            </a:pPr>
            <a:r>
              <a:rPr lang="en-US" sz="2400" b="1" dirty="0" smtClean="0">
                <a:solidFill>
                  <a:schemeClr val="accent1"/>
                </a:solidFill>
                <a:latin typeface="+mj-lt"/>
              </a:rPr>
              <a:t>Retrieve your healthy retail intervention from the first activity.</a:t>
            </a:r>
          </a:p>
          <a:p>
            <a:pPr marL="64008" indent="0">
              <a:buNone/>
            </a:pPr>
            <a:endParaRPr lang="en-US" sz="1600" b="1" dirty="0">
              <a:solidFill>
                <a:schemeClr val="accent1"/>
              </a:solidFill>
              <a:latin typeface="+mj-lt"/>
            </a:endParaRPr>
          </a:p>
          <a:p>
            <a:pPr marL="64008" indent="0">
              <a:buNone/>
            </a:pPr>
            <a:r>
              <a:rPr lang="en-US" sz="2400" b="1" dirty="0" smtClean="0">
                <a:solidFill>
                  <a:schemeClr val="accent1"/>
                </a:solidFill>
                <a:latin typeface="+mj-lt"/>
              </a:rPr>
              <a:t>Place the intervention on one of the Velcro displays, depending on whether you think the intervention has the following strength:</a:t>
            </a:r>
          </a:p>
          <a:p>
            <a:pPr marL="64008" indent="0">
              <a:buNone/>
            </a:pPr>
            <a:endParaRPr lang="en-US" sz="1600" dirty="0">
              <a:latin typeface="+mj-lt"/>
            </a:endParaRPr>
          </a:p>
          <a:p>
            <a:pPr lvl="1"/>
            <a:r>
              <a:rPr lang="en-US" b="1" dirty="0" smtClean="0">
                <a:solidFill>
                  <a:schemeClr val="accent1"/>
                </a:solidFill>
                <a:latin typeface="+mj-lt"/>
              </a:rPr>
              <a:t>Low </a:t>
            </a:r>
            <a:r>
              <a:rPr lang="en-US" dirty="0" smtClean="0">
                <a:latin typeface="+mj-lt"/>
              </a:rPr>
              <a:t>likelihood of </a:t>
            </a:r>
            <a:r>
              <a:rPr lang="en-US" dirty="0" smtClean="0">
                <a:solidFill>
                  <a:schemeClr val="bg1"/>
                </a:solidFill>
                <a:latin typeface="+mj-lt"/>
              </a:rPr>
              <a:t>changing behavior </a:t>
            </a:r>
          </a:p>
          <a:p>
            <a:pPr lvl="1"/>
            <a:r>
              <a:rPr lang="en-US" b="1" dirty="0" smtClean="0">
                <a:solidFill>
                  <a:schemeClr val="accent1"/>
                </a:solidFill>
                <a:latin typeface="+mj-lt"/>
              </a:rPr>
              <a:t>Medium</a:t>
            </a:r>
            <a:r>
              <a:rPr lang="en-US" dirty="0" smtClean="0">
                <a:solidFill>
                  <a:schemeClr val="bg1"/>
                </a:solidFill>
                <a:latin typeface="+mj-lt"/>
              </a:rPr>
              <a:t> </a:t>
            </a:r>
            <a:r>
              <a:rPr lang="en-US" dirty="0" smtClean="0">
                <a:latin typeface="+mj-lt"/>
              </a:rPr>
              <a:t>likelihood </a:t>
            </a:r>
            <a:r>
              <a:rPr lang="en-US" dirty="0">
                <a:latin typeface="+mj-lt"/>
              </a:rPr>
              <a:t>of </a:t>
            </a:r>
            <a:r>
              <a:rPr lang="en-US" dirty="0">
                <a:solidFill>
                  <a:schemeClr val="bg1"/>
                </a:solidFill>
                <a:latin typeface="+mj-lt"/>
              </a:rPr>
              <a:t>changing behavior</a:t>
            </a:r>
          </a:p>
          <a:p>
            <a:pPr lvl="1"/>
            <a:r>
              <a:rPr lang="en-US" b="1" dirty="0" smtClean="0">
                <a:solidFill>
                  <a:schemeClr val="accent1"/>
                </a:solidFill>
                <a:latin typeface="+mj-lt"/>
              </a:rPr>
              <a:t>Higher </a:t>
            </a:r>
            <a:r>
              <a:rPr lang="en-US" dirty="0">
                <a:latin typeface="+mj-lt"/>
              </a:rPr>
              <a:t>likelihood of </a:t>
            </a:r>
            <a:r>
              <a:rPr lang="en-US" dirty="0">
                <a:solidFill>
                  <a:schemeClr val="bg1"/>
                </a:solidFill>
                <a:latin typeface="+mj-lt"/>
              </a:rPr>
              <a:t>changing behavior</a:t>
            </a:r>
          </a:p>
        </p:txBody>
      </p:sp>
      <p:sp>
        <p:nvSpPr>
          <p:cNvPr id="5" name="Slide Number Placeholder 5">
            <a:extLst>
              <a:ext uri="{FF2B5EF4-FFF2-40B4-BE49-F238E27FC236}">
                <a16:creationId xmlns:a16="http://schemas.microsoft.com/office/drawing/2014/main" id="{161CB7FE-4BC2-4768-8C6C-F2EDE3AAC421}"/>
              </a:ext>
            </a:extLst>
          </p:cNvPr>
          <p:cNvSpPr>
            <a:spLocks noGrp="1"/>
          </p:cNvSpPr>
          <p:nvPr>
            <p:ph type="sldNum" sz="quarter" idx="12"/>
          </p:nvPr>
        </p:nvSpPr>
        <p:spPr/>
        <p:txBody>
          <a:bodyPr/>
          <a:lstStyle/>
          <a:p>
            <a:fld id="{FEA1243F-3000-4347-94A4-FBDEAD3122CB}" type="slidenum">
              <a:rPr lang="en-US" smtClean="0"/>
              <a:pPr/>
              <a:t>10</a:t>
            </a:fld>
            <a:endParaRPr lang="en-US"/>
          </a:p>
        </p:txBody>
      </p:sp>
    </p:spTree>
    <p:extLst>
      <p:ext uri="{BB962C8B-B14F-4D97-AF65-F5344CB8AC3E}">
        <p14:creationId xmlns:p14="http://schemas.microsoft.com/office/powerpoint/2010/main" val="7095913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a:xfrm>
            <a:off x="152400" y="137985"/>
            <a:ext cx="4638674" cy="675926"/>
          </a:xfrm>
        </p:spPr>
        <p:txBody>
          <a:bodyPr/>
          <a:lstStyle/>
          <a:p>
            <a:r>
              <a:rPr lang="en-US" b="0" dirty="0" smtClean="0"/>
              <a:t>Measuring </a:t>
            </a:r>
            <a:r>
              <a:rPr lang="en-US" dirty="0" smtClean="0"/>
              <a:t>Dose</a:t>
            </a:r>
            <a:endParaRPr lang="en-US" dirty="0"/>
          </a:p>
        </p:txBody>
      </p:sp>
      <p:graphicFrame>
        <p:nvGraphicFramePr>
          <p:cNvPr id="8" name="Content Placeholder 3" descr="list smart graphic design">
            <a:extLst>
              <a:ext uri="{FF2B5EF4-FFF2-40B4-BE49-F238E27FC236}">
                <a16:creationId xmlns:a16="http://schemas.microsoft.com/office/drawing/2014/main" id="{FB02D28B-B01D-4308-9682-E1335F472CC0}"/>
              </a:ext>
            </a:extLst>
          </p:cNvPr>
          <p:cNvGraphicFramePr>
            <a:graphicFrameLocks/>
          </p:cNvGraphicFramePr>
          <p:nvPr>
            <p:extLst>
              <p:ext uri="{D42A27DB-BD31-4B8C-83A1-F6EECF244321}">
                <p14:modId xmlns:p14="http://schemas.microsoft.com/office/powerpoint/2010/main" val="1378783011"/>
              </p:ext>
            </p:extLst>
          </p:nvPr>
        </p:nvGraphicFramePr>
        <p:xfrm>
          <a:off x="533400" y="1219200"/>
          <a:ext cx="7924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175054" y="6292334"/>
            <a:ext cx="8077200" cy="369332"/>
          </a:xfrm>
          <a:prstGeom prst="rect">
            <a:avLst/>
          </a:prstGeom>
          <a:noFill/>
        </p:spPr>
        <p:txBody>
          <a:bodyPr wrap="square" rtlCol="0">
            <a:spAutoFit/>
          </a:bodyPr>
          <a:lstStyle/>
          <a:p>
            <a:r>
              <a:rPr lang="en-US" dirty="0" smtClean="0">
                <a:solidFill>
                  <a:schemeClr val="accent1"/>
                </a:solidFill>
                <a:latin typeface="+mj-lt"/>
              </a:rPr>
              <a:t>Source: Center for Community Health and Evaluation, www.cche.org </a:t>
            </a:r>
            <a:endParaRPr lang="en-US" dirty="0">
              <a:solidFill>
                <a:schemeClr val="accent1"/>
              </a:solidFill>
              <a:latin typeface="+mj-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a:xfrm>
            <a:off x="152400" y="137985"/>
            <a:ext cx="4638674" cy="675926"/>
          </a:xfrm>
        </p:spPr>
        <p:txBody>
          <a:bodyPr/>
          <a:lstStyle/>
          <a:p>
            <a:r>
              <a:rPr lang="en-US" b="0" dirty="0" smtClean="0"/>
              <a:t>Measuring </a:t>
            </a:r>
            <a:r>
              <a:rPr lang="en-US" dirty="0" smtClean="0"/>
              <a:t>Dose</a:t>
            </a:r>
            <a:endParaRPr lang="en-US" dirty="0"/>
          </a:p>
        </p:txBody>
      </p:sp>
      <p:graphicFrame>
        <p:nvGraphicFramePr>
          <p:cNvPr id="3" name="Diagram 2"/>
          <p:cNvGraphicFramePr/>
          <p:nvPr>
            <p:extLst>
              <p:ext uri="{D42A27DB-BD31-4B8C-83A1-F6EECF244321}">
                <p14:modId xmlns:p14="http://schemas.microsoft.com/office/powerpoint/2010/main" val="3945316522"/>
              </p:ext>
            </p:extLst>
          </p:nvPr>
        </p:nvGraphicFramePr>
        <p:xfrm>
          <a:off x="0" y="0"/>
          <a:ext cx="8991600" cy="53311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ight Arrow 3"/>
          <p:cNvSpPr/>
          <p:nvPr/>
        </p:nvSpPr>
        <p:spPr>
          <a:xfrm rot="16200000">
            <a:off x="652390" y="3865702"/>
            <a:ext cx="2092606" cy="27431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smtClean="0">
                <a:latin typeface="+mj-lt"/>
              </a:rPr>
              <a:t># Who Shop at Store and Consume Purchases  </a:t>
            </a:r>
            <a:endParaRPr lang="en-US" dirty="0">
              <a:latin typeface="+mj-lt"/>
            </a:endParaRPr>
          </a:p>
        </p:txBody>
      </p:sp>
      <p:sp>
        <p:nvSpPr>
          <p:cNvPr id="9" name="Right Arrow 8"/>
          <p:cNvSpPr/>
          <p:nvPr/>
        </p:nvSpPr>
        <p:spPr>
          <a:xfrm rot="16200000">
            <a:off x="3576965" y="3649120"/>
            <a:ext cx="2127812" cy="31411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000" dirty="0" smtClean="0">
                <a:latin typeface="+mj-lt"/>
              </a:rPr>
              <a:t>Healthy Retail Interventions In-store</a:t>
            </a:r>
            <a:endParaRPr lang="en-US" sz="2000" dirty="0">
              <a:latin typeface="+mj-lt"/>
            </a:endParaRPr>
          </a:p>
        </p:txBody>
      </p:sp>
      <p:sp>
        <p:nvSpPr>
          <p:cNvPr id="10" name="Right Arrow 9"/>
          <p:cNvSpPr/>
          <p:nvPr/>
        </p:nvSpPr>
        <p:spPr>
          <a:xfrm rot="16200000">
            <a:off x="6597420" y="3769818"/>
            <a:ext cx="2127813" cy="28997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smtClean="0">
                <a:latin typeface="+mj-lt"/>
              </a:rPr>
              <a:t>Expected Amount of Behavior </a:t>
            </a:r>
            <a:r>
              <a:rPr lang="en-US" dirty="0">
                <a:latin typeface="+mj-lt"/>
              </a:rPr>
              <a:t>C</a:t>
            </a:r>
            <a:r>
              <a:rPr lang="en-US" dirty="0" smtClean="0">
                <a:latin typeface="+mj-lt"/>
              </a:rPr>
              <a:t>hange in Target </a:t>
            </a:r>
            <a:r>
              <a:rPr lang="en-US" dirty="0">
                <a:latin typeface="+mj-lt"/>
              </a:rPr>
              <a:t>C</a:t>
            </a:r>
            <a:r>
              <a:rPr lang="en-US" dirty="0" smtClean="0">
                <a:latin typeface="+mj-lt"/>
              </a:rPr>
              <a:t>ommunity </a:t>
            </a:r>
            <a:endParaRPr lang="en-US" dirty="0">
              <a:latin typeface="+mj-lt"/>
            </a:endParaRPr>
          </a:p>
        </p:txBody>
      </p:sp>
    </p:spTree>
    <p:extLst>
      <p:ext uri="{BB962C8B-B14F-4D97-AF65-F5344CB8AC3E}">
        <p14:creationId xmlns:p14="http://schemas.microsoft.com/office/powerpoint/2010/main" val="1572338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52" y="533400"/>
            <a:ext cx="4876800" cy="799306"/>
          </a:xfrm>
        </p:spPr>
        <p:txBody>
          <a:bodyPr/>
          <a:lstStyle/>
          <a:p>
            <a:r>
              <a:rPr lang="en-US" b="0" dirty="0" smtClean="0"/>
              <a:t>How Do </a:t>
            </a:r>
            <a:r>
              <a:rPr lang="en-US" b="0" dirty="0"/>
              <a:t>W</a:t>
            </a:r>
            <a:r>
              <a:rPr lang="en-US" b="0" dirty="0" smtClean="0"/>
              <a:t>e </a:t>
            </a:r>
            <a:r>
              <a:rPr lang="en-US" b="0" dirty="0"/>
              <a:t>K</a:t>
            </a:r>
            <a:r>
              <a:rPr lang="en-US" b="0" dirty="0" smtClean="0"/>
              <a:t>now </a:t>
            </a:r>
            <a:r>
              <a:rPr lang="en-US" b="0" dirty="0"/>
              <a:t>W</a:t>
            </a:r>
            <a:r>
              <a:rPr lang="en-US" b="0" dirty="0" smtClean="0"/>
              <a:t>hat </a:t>
            </a:r>
            <a:r>
              <a:rPr lang="en-US" dirty="0" smtClean="0"/>
              <a:t>“Strong” Interventions </a:t>
            </a:r>
            <a:r>
              <a:rPr lang="en-US" dirty="0"/>
              <a:t>A</a:t>
            </a:r>
            <a:r>
              <a:rPr lang="en-US" dirty="0" smtClean="0"/>
              <a:t>re?</a:t>
            </a:r>
            <a:endParaRPr lang="en-US" dirty="0"/>
          </a:p>
        </p:txBody>
      </p:sp>
      <p:sp>
        <p:nvSpPr>
          <p:cNvPr id="4" name="Content Placeholder 3"/>
          <p:cNvSpPr>
            <a:spLocks noGrp="1"/>
          </p:cNvSpPr>
          <p:nvPr>
            <p:ph idx="1"/>
          </p:nvPr>
        </p:nvSpPr>
        <p:spPr>
          <a:xfrm>
            <a:off x="457200" y="1981200"/>
            <a:ext cx="8534400" cy="4876800"/>
          </a:xfrm>
        </p:spPr>
        <p:txBody>
          <a:bodyPr>
            <a:noAutofit/>
          </a:bodyPr>
          <a:lstStyle/>
          <a:p>
            <a:r>
              <a:rPr lang="en-US" sz="2600" dirty="0" smtClean="0">
                <a:latin typeface="+mj-lt"/>
              </a:rPr>
              <a:t>Look for amount of change measured in other research or evaluations</a:t>
            </a:r>
          </a:p>
          <a:p>
            <a:r>
              <a:rPr lang="en-US" sz="2600" dirty="0" smtClean="0">
                <a:latin typeface="+mj-lt"/>
              </a:rPr>
              <a:t>Often not possible/available. Consider:</a:t>
            </a:r>
          </a:p>
          <a:p>
            <a:pPr lvl="1"/>
            <a:r>
              <a:rPr lang="en-US" sz="2600" dirty="0" smtClean="0">
                <a:latin typeface="+mj-lt"/>
              </a:rPr>
              <a:t>Frequency of exposure – will a shopper encounter the intervention?</a:t>
            </a:r>
          </a:p>
          <a:p>
            <a:pPr lvl="1"/>
            <a:r>
              <a:rPr lang="en-US" sz="2600" dirty="0" smtClean="0">
                <a:latin typeface="+mj-lt"/>
              </a:rPr>
              <a:t>Degree to which the healthy choice is the only choice – adding healthy snacks vs. removing unhealthy ones</a:t>
            </a:r>
          </a:p>
          <a:p>
            <a:pPr lvl="1"/>
            <a:r>
              <a:rPr lang="en-US" sz="2600" dirty="0" smtClean="0">
                <a:latin typeface="+mj-lt"/>
              </a:rPr>
              <a:t>Supportive educational and promotional strategies – food demos that use healthy foods being sold</a:t>
            </a:r>
          </a:p>
        </p:txBody>
      </p:sp>
    </p:spTree>
    <p:extLst>
      <p:ext uri="{BB962C8B-B14F-4D97-AF65-F5344CB8AC3E}">
        <p14:creationId xmlns:p14="http://schemas.microsoft.com/office/powerpoint/2010/main" val="136009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fade">
                                      <p:cBhvr>
                                        <p:cTn id="24" dur="1000"/>
                                        <p:tgtEl>
                                          <p:spTgt spid="4">
                                            <p:txEl>
                                              <p:pRg st="3" end="3"/>
                                            </p:txEl>
                                          </p:spTgt>
                                        </p:tgtEl>
                                      </p:cBhvr>
                                    </p:animEffect>
                                    <p:anim calcmode="lin" valueType="num">
                                      <p:cBhvr>
                                        <p:cTn id="2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fade">
                                      <p:cBhvr>
                                        <p:cTn id="29" dur="1000"/>
                                        <p:tgtEl>
                                          <p:spTgt spid="4">
                                            <p:txEl>
                                              <p:pRg st="4" end="4"/>
                                            </p:txEl>
                                          </p:spTgt>
                                        </p:tgtEl>
                                      </p:cBhvr>
                                    </p:animEffect>
                                    <p:anim calcmode="lin" valueType="num">
                                      <p:cBhvr>
                                        <p:cTn id="30"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7" y="174387"/>
            <a:ext cx="4876800" cy="799306"/>
          </a:xfrm>
        </p:spPr>
        <p:txBody>
          <a:bodyPr/>
          <a:lstStyle/>
          <a:p>
            <a:r>
              <a:rPr lang="en-US" b="0" dirty="0" smtClean="0"/>
              <a:t>Potential</a:t>
            </a:r>
            <a:r>
              <a:rPr lang="en-US" dirty="0" smtClean="0"/>
              <a:t> Strength Categories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64299791"/>
              </p:ext>
            </p:extLst>
          </p:nvPr>
        </p:nvGraphicFramePr>
        <p:xfrm>
          <a:off x="685800" y="1295400"/>
          <a:ext cx="8229600" cy="438912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1751617924"/>
                    </a:ext>
                  </a:extLst>
                </a:gridCol>
                <a:gridCol w="2209800">
                  <a:extLst>
                    <a:ext uri="{9D8B030D-6E8A-4147-A177-3AD203B41FA5}">
                      <a16:colId xmlns:a16="http://schemas.microsoft.com/office/drawing/2014/main" val="3412574999"/>
                    </a:ext>
                  </a:extLst>
                </a:gridCol>
                <a:gridCol w="2209800">
                  <a:extLst>
                    <a:ext uri="{9D8B030D-6E8A-4147-A177-3AD203B41FA5}">
                      <a16:colId xmlns:a16="http://schemas.microsoft.com/office/drawing/2014/main" val="2507121841"/>
                    </a:ext>
                  </a:extLst>
                </a:gridCol>
                <a:gridCol w="2286000">
                  <a:extLst>
                    <a:ext uri="{9D8B030D-6E8A-4147-A177-3AD203B41FA5}">
                      <a16:colId xmlns:a16="http://schemas.microsoft.com/office/drawing/2014/main" val="3414882154"/>
                    </a:ext>
                  </a:extLst>
                </a:gridCol>
              </a:tblGrid>
              <a:tr h="370840">
                <a:tc>
                  <a:txBody>
                    <a:bodyPr/>
                    <a:lstStyle/>
                    <a:p>
                      <a:pPr algn="ctr"/>
                      <a:r>
                        <a:rPr lang="en-US" sz="1800" dirty="0" smtClean="0">
                          <a:latin typeface="+mj-lt"/>
                        </a:rPr>
                        <a:t>Intervention Types</a:t>
                      </a:r>
                      <a:endParaRPr lang="en-US" sz="1800" dirty="0">
                        <a:latin typeface="+mj-lt"/>
                      </a:endParaRPr>
                    </a:p>
                  </a:txBody>
                  <a:tcPr/>
                </a:tc>
                <a:tc>
                  <a:txBody>
                    <a:bodyPr/>
                    <a:lstStyle/>
                    <a:p>
                      <a:pPr algn="ctr"/>
                      <a:r>
                        <a:rPr lang="en-US" sz="1800" dirty="0" smtClean="0">
                          <a:latin typeface="+mj-lt"/>
                        </a:rPr>
                        <a:t>Low</a:t>
                      </a:r>
                      <a:r>
                        <a:rPr lang="en-US" sz="1800" baseline="0" dirty="0" smtClean="0">
                          <a:latin typeface="+mj-lt"/>
                        </a:rPr>
                        <a:t> intensity or</a:t>
                      </a:r>
                      <a:r>
                        <a:rPr lang="en-US" sz="1800" dirty="0" smtClean="0">
                          <a:latin typeface="+mj-lt"/>
                        </a:rPr>
                        <a:t> literature indicates not effective</a:t>
                      </a:r>
                      <a:r>
                        <a:rPr lang="en-US" sz="1800" baseline="0" dirty="0" smtClean="0">
                          <a:latin typeface="+mj-lt"/>
                        </a:rPr>
                        <a:t> </a:t>
                      </a:r>
                      <a:r>
                        <a:rPr lang="en-US" sz="1800" i="1" baseline="0" dirty="0" smtClean="0">
                          <a:latin typeface="+mj-lt"/>
                        </a:rPr>
                        <a:t>on own</a:t>
                      </a:r>
                      <a:endParaRPr lang="en-US" sz="1800" i="1" dirty="0">
                        <a:latin typeface="+mj-lt"/>
                      </a:endParaRPr>
                    </a:p>
                  </a:txBody>
                  <a:tcPr/>
                </a:tc>
                <a:tc>
                  <a:txBody>
                    <a:bodyPr/>
                    <a:lstStyle/>
                    <a:p>
                      <a:pPr algn="ctr"/>
                      <a:r>
                        <a:rPr lang="en-US" sz="1800" dirty="0" smtClean="0">
                          <a:latin typeface="+mj-lt"/>
                        </a:rPr>
                        <a:t>Medium: Lower intensity or frequency of exposure </a:t>
                      </a:r>
                      <a:endParaRPr lang="en-US" sz="1800" dirty="0">
                        <a:latin typeface="+mj-lt"/>
                      </a:endParaRPr>
                    </a:p>
                  </a:txBody>
                  <a:tcPr/>
                </a:tc>
                <a:tc>
                  <a:txBody>
                    <a:bodyPr/>
                    <a:lstStyle/>
                    <a:p>
                      <a:pPr algn="ctr"/>
                      <a:r>
                        <a:rPr lang="en-US" sz="1800" dirty="0" smtClean="0">
                          <a:latin typeface="+mj-lt"/>
                        </a:rPr>
                        <a:t>High: greater</a:t>
                      </a:r>
                      <a:r>
                        <a:rPr lang="en-US" sz="1800" baseline="0" dirty="0" smtClean="0">
                          <a:latin typeface="+mj-lt"/>
                        </a:rPr>
                        <a:t> intensity or frequency of exposure</a:t>
                      </a:r>
                      <a:endParaRPr lang="en-US" sz="1800" dirty="0">
                        <a:latin typeface="+mj-lt"/>
                      </a:endParaRPr>
                    </a:p>
                  </a:txBody>
                  <a:tcPr/>
                </a:tc>
                <a:extLst>
                  <a:ext uri="{0D108BD9-81ED-4DB2-BD59-A6C34878D82A}">
                    <a16:rowId xmlns:a16="http://schemas.microsoft.com/office/drawing/2014/main" val="3417963559"/>
                  </a:ext>
                </a:extLst>
              </a:tr>
              <a:tr h="370840">
                <a:tc>
                  <a:txBody>
                    <a:bodyPr/>
                    <a:lstStyle/>
                    <a:p>
                      <a:r>
                        <a:rPr lang="en-US" sz="1800" dirty="0" smtClean="0">
                          <a:latin typeface="+mj-lt"/>
                        </a:rPr>
                        <a:t>Examples</a:t>
                      </a:r>
                      <a:endParaRPr lang="en-US" sz="1800" dirty="0">
                        <a:latin typeface="+mj-lt"/>
                      </a:endParaRPr>
                    </a:p>
                  </a:txBody>
                  <a:tcPr/>
                </a:tc>
                <a:tc>
                  <a:txBody>
                    <a:bodyPr/>
                    <a:lstStyle/>
                    <a:p>
                      <a:r>
                        <a:rPr lang="en-US" sz="1800" dirty="0" smtClean="0">
                          <a:latin typeface="+mj-lt"/>
                        </a:rPr>
                        <a:t>Passive media,</a:t>
                      </a:r>
                      <a:r>
                        <a:rPr lang="en-US" sz="1800" baseline="0" dirty="0" smtClean="0">
                          <a:latin typeface="+mj-lt"/>
                        </a:rPr>
                        <a:t> social marketing strategies</a:t>
                      </a:r>
                    </a:p>
                    <a:p>
                      <a:endParaRPr lang="en-US" sz="1800" baseline="0" dirty="0" smtClean="0">
                        <a:latin typeface="+mj-lt"/>
                      </a:endParaRPr>
                    </a:p>
                    <a:p>
                      <a:r>
                        <a:rPr lang="en-US" sz="1800" baseline="0" dirty="0" smtClean="0">
                          <a:latin typeface="+mj-lt"/>
                        </a:rPr>
                        <a:t>Materials distribution</a:t>
                      </a:r>
                      <a:endParaRPr lang="en-US" sz="1800" dirty="0">
                        <a:latin typeface="+mj-lt"/>
                      </a:endParaRPr>
                    </a:p>
                  </a:txBody>
                  <a:tcPr/>
                </a:tc>
                <a:tc>
                  <a:txBody>
                    <a:bodyPr/>
                    <a:lstStyle/>
                    <a:p>
                      <a:r>
                        <a:rPr lang="en-US" sz="1800" dirty="0" smtClean="0">
                          <a:latin typeface="+mj-lt"/>
                        </a:rPr>
                        <a:t>Changes</a:t>
                      </a:r>
                      <a:r>
                        <a:rPr lang="en-US" sz="1800" baseline="0" dirty="0" smtClean="0">
                          <a:latin typeface="+mj-lt"/>
                        </a:rPr>
                        <a:t> in foods or beverages sold in open access environments (grocery, corner stores)</a:t>
                      </a:r>
                      <a:endParaRPr lang="en-US" sz="1800" dirty="0">
                        <a:latin typeface="+mj-lt"/>
                      </a:endParaRPr>
                    </a:p>
                  </a:txBody>
                  <a:tcPr/>
                </a:tc>
                <a:tc>
                  <a:txBody>
                    <a:bodyPr/>
                    <a:lstStyle/>
                    <a:p>
                      <a:r>
                        <a:rPr lang="en-US" sz="1800" dirty="0" smtClean="0">
                          <a:latin typeface="+mj-lt"/>
                        </a:rPr>
                        <a:t>Changes in foods or beverages sold,</a:t>
                      </a:r>
                      <a:r>
                        <a:rPr lang="en-US" sz="1800" baseline="0" dirty="0" smtClean="0">
                          <a:latin typeface="+mj-lt"/>
                        </a:rPr>
                        <a:t> their location, </a:t>
                      </a:r>
                      <a:r>
                        <a:rPr lang="en-US" sz="1800" dirty="0" smtClean="0">
                          <a:latin typeface="+mj-lt"/>
                        </a:rPr>
                        <a:t>coupled with WIC/EBT certification</a:t>
                      </a:r>
                      <a:r>
                        <a:rPr lang="en-US" sz="1800" baseline="0" dirty="0" smtClean="0">
                          <a:latin typeface="+mj-lt"/>
                        </a:rPr>
                        <a:t> and marketing efforts</a:t>
                      </a:r>
                      <a:endParaRPr lang="en-US" sz="1800" dirty="0">
                        <a:latin typeface="+mj-lt"/>
                      </a:endParaRPr>
                    </a:p>
                  </a:txBody>
                  <a:tcPr/>
                </a:tc>
                <a:extLst>
                  <a:ext uri="{0D108BD9-81ED-4DB2-BD59-A6C34878D82A}">
                    <a16:rowId xmlns:a16="http://schemas.microsoft.com/office/drawing/2014/main" val="3035365902"/>
                  </a:ext>
                </a:extLst>
              </a:tr>
              <a:tr h="370840">
                <a:tc>
                  <a:txBody>
                    <a:bodyPr/>
                    <a:lstStyle/>
                    <a:p>
                      <a:r>
                        <a:rPr lang="en-US" sz="1800" dirty="0" smtClean="0">
                          <a:latin typeface="+mj-lt"/>
                        </a:rPr>
                        <a:t>Rationale</a:t>
                      </a:r>
                      <a:endParaRPr lang="en-US" sz="1800" dirty="0">
                        <a:latin typeface="+mj-lt"/>
                      </a:endParaRPr>
                    </a:p>
                  </a:txBody>
                  <a:tcPr/>
                </a:tc>
                <a:tc>
                  <a:txBody>
                    <a:bodyPr/>
                    <a:lstStyle/>
                    <a:p>
                      <a:r>
                        <a:rPr lang="en-US" sz="1800" dirty="0" smtClean="0">
                          <a:latin typeface="+mj-lt"/>
                        </a:rPr>
                        <a:t>Info only through media unlikely to change behavior on its own</a:t>
                      </a:r>
                      <a:endParaRPr lang="en-US" sz="1800" dirty="0">
                        <a:latin typeface="+mj-lt"/>
                      </a:endParaRPr>
                    </a:p>
                  </a:txBody>
                  <a:tcPr/>
                </a:tc>
                <a:tc>
                  <a:txBody>
                    <a:bodyPr/>
                    <a:lstStyle/>
                    <a:p>
                      <a:r>
                        <a:rPr lang="en-US" sz="1800" dirty="0" smtClean="0">
                          <a:latin typeface="+mj-lt"/>
                        </a:rPr>
                        <a:t>Some of those exposed will alter behavior</a:t>
                      </a:r>
                      <a:endParaRPr lang="en-US" sz="1800" dirty="0">
                        <a:latin typeface="+mj-lt"/>
                      </a:endParaRPr>
                    </a:p>
                  </a:txBody>
                  <a:tcPr/>
                </a:tc>
                <a:tc>
                  <a:txBody>
                    <a:bodyPr/>
                    <a:lstStyle/>
                    <a:p>
                      <a:r>
                        <a:rPr lang="en-US" sz="1800" dirty="0" smtClean="0">
                          <a:latin typeface="+mj-lt"/>
                        </a:rPr>
                        <a:t>More exposed &amp;</a:t>
                      </a:r>
                      <a:r>
                        <a:rPr lang="en-US" sz="1800" baseline="0" dirty="0" smtClean="0">
                          <a:latin typeface="+mj-lt"/>
                        </a:rPr>
                        <a:t> </a:t>
                      </a:r>
                      <a:r>
                        <a:rPr lang="en-US" sz="1800" dirty="0" smtClean="0">
                          <a:latin typeface="+mj-lt"/>
                        </a:rPr>
                        <a:t> intensity</a:t>
                      </a:r>
                      <a:r>
                        <a:rPr lang="en-US" sz="1800" baseline="0" dirty="0" smtClean="0">
                          <a:latin typeface="+mj-lt"/>
                        </a:rPr>
                        <a:t> of interventions increase likelihood of behavior change</a:t>
                      </a:r>
                      <a:endParaRPr lang="en-US" sz="1800" dirty="0">
                        <a:latin typeface="+mj-lt"/>
                      </a:endParaRPr>
                    </a:p>
                  </a:txBody>
                  <a:tcPr/>
                </a:tc>
                <a:extLst>
                  <a:ext uri="{0D108BD9-81ED-4DB2-BD59-A6C34878D82A}">
                    <a16:rowId xmlns:a16="http://schemas.microsoft.com/office/drawing/2014/main" val="1858392723"/>
                  </a:ext>
                </a:extLst>
              </a:tr>
            </a:tbl>
          </a:graphicData>
        </a:graphic>
      </p:graphicFrame>
      <p:graphicFrame>
        <p:nvGraphicFramePr>
          <p:cNvPr id="5" name="Diagram 4"/>
          <p:cNvGraphicFramePr/>
          <p:nvPr>
            <p:extLst>
              <p:ext uri="{D42A27DB-BD31-4B8C-83A1-F6EECF244321}">
                <p14:modId xmlns:p14="http://schemas.microsoft.com/office/powerpoint/2010/main" val="1734851066"/>
              </p:ext>
            </p:extLst>
          </p:nvPr>
        </p:nvGraphicFramePr>
        <p:xfrm>
          <a:off x="2209800" y="5486400"/>
          <a:ext cx="6705600" cy="157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32444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a:xfrm>
            <a:off x="0" y="173195"/>
            <a:ext cx="5334000" cy="799306"/>
          </a:xfrm>
        </p:spPr>
        <p:txBody>
          <a:bodyPr/>
          <a:lstStyle/>
          <a:p>
            <a:r>
              <a:rPr lang="en-US" b="0" dirty="0" smtClean="0"/>
              <a:t>Walk Around</a:t>
            </a:r>
            <a:r>
              <a:rPr lang="en-US" dirty="0" smtClean="0"/>
              <a:t> Activity</a:t>
            </a:r>
            <a:endParaRPr lang="en-US" dirty="0"/>
          </a:p>
        </p:txBody>
      </p:sp>
      <p:sp>
        <p:nvSpPr>
          <p:cNvPr id="8" name="Content Placeholder 7">
            <a:extLst>
              <a:ext uri="{FF2B5EF4-FFF2-40B4-BE49-F238E27FC236}">
                <a16:creationId xmlns:a16="http://schemas.microsoft.com/office/drawing/2014/main" id="{F9973C09-F636-4499-99F3-ECA4BD64B332}"/>
              </a:ext>
            </a:extLst>
          </p:cNvPr>
          <p:cNvSpPr>
            <a:spLocks noGrp="1"/>
          </p:cNvSpPr>
          <p:nvPr>
            <p:ph idx="1"/>
          </p:nvPr>
        </p:nvSpPr>
        <p:spPr>
          <a:xfrm>
            <a:off x="762000" y="1600200"/>
            <a:ext cx="8229600" cy="5257800"/>
          </a:xfrm>
        </p:spPr>
        <p:txBody>
          <a:bodyPr>
            <a:normAutofit fontScale="85000" lnSpcReduction="20000"/>
          </a:bodyPr>
          <a:lstStyle/>
          <a:p>
            <a:pPr marL="64008" indent="0">
              <a:buNone/>
            </a:pPr>
            <a:r>
              <a:rPr lang="en-US" b="1" dirty="0" smtClean="0">
                <a:solidFill>
                  <a:schemeClr val="accent1"/>
                </a:solidFill>
                <a:latin typeface="+mj-lt"/>
              </a:rPr>
              <a:t>Retrieve your healthy retail intervention from the last activity.</a:t>
            </a:r>
          </a:p>
          <a:p>
            <a:pPr marL="64008" indent="0">
              <a:buNone/>
            </a:pPr>
            <a:endParaRPr lang="en-US" sz="1900" b="1" dirty="0">
              <a:solidFill>
                <a:schemeClr val="accent1"/>
              </a:solidFill>
              <a:latin typeface="+mj-lt"/>
            </a:endParaRPr>
          </a:p>
          <a:p>
            <a:pPr marL="64008" indent="0">
              <a:buNone/>
            </a:pPr>
            <a:r>
              <a:rPr lang="en-US" b="1" dirty="0" smtClean="0">
                <a:solidFill>
                  <a:schemeClr val="accent1"/>
                </a:solidFill>
                <a:latin typeface="+mj-lt"/>
              </a:rPr>
              <a:t>Find one (or at most two) other people with interventions that complement yours, which are most likely to combine into a:</a:t>
            </a:r>
          </a:p>
          <a:p>
            <a:pPr marL="64008" indent="0">
              <a:buNone/>
            </a:pPr>
            <a:endParaRPr lang="en-US" sz="1900" dirty="0">
              <a:latin typeface="+mj-lt"/>
            </a:endParaRPr>
          </a:p>
          <a:p>
            <a:pPr lvl="1"/>
            <a:r>
              <a:rPr lang="en-US" sz="2800" b="1" dirty="0" smtClean="0">
                <a:solidFill>
                  <a:schemeClr val="accent1"/>
                </a:solidFill>
                <a:latin typeface="+mj-lt"/>
              </a:rPr>
              <a:t>High </a:t>
            </a:r>
            <a:r>
              <a:rPr lang="en-US" sz="2800" dirty="0">
                <a:latin typeface="+mj-lt"/>
              </a:rPr>
              <a:t>likelihood of </a:t>
            </a:r>
            <a:r>
              <a:rPr lang="en-US" sz="2800" dirty="0">
                <a:solidFill>
                  <a:schemeClr val="bg1"/>
                </a:solidFill>
                <a:latin typeface="+mj-lt"/>
              </a:rPr>
              <a:t>changing </a:t>
            </a:r>
            <a:r>
              <a:rPr lang="en-US" sz="2800" dirty="0" smtClean="0">
                <a:solidFill>
                  <a:schemeClr val="bg1"/>
                </a:solidFill>
                <a:latin typeface="+mj-lt"/>
              </a:rPr>
              <a:t>behavior</a:t>
            </a:r>
          </a:p>
          <a:p>
            <a:pPr marL="537210" lvl="1" indent="0">
              <a:buNone/>
            </a:pPr>
            <a:endParaRPr lang="en-US" sz="2800" dirty="0" smtClean="0">
              <a:solidFill>
                <a:schemeClr val="bg1"/>
              </a:solidFill>
              <a:latin typeface="+mj-lt"/>
            </a:endParaRPr>
          </a:p>
          <a:p>
            <a:pPr marL="162306" indent="0">
              <a:buNone/>
            </a:pPr>
            <a:r>
              <a:rPr lang="en-US" sz="3300" b="1" dirty="0" smtClean="0">
                <a:solidFill>
                  <a:schemeClr val="accent1">
                    <a:lumMod val="75000"/>
                  </a:schemeClr>
                </a:solidFill>
                <a:latin typeface="+mj-lt"/>
              </a:rPr>
              <a:t>Discuss and be prepared to share how your complementary approaches can strengthen the effect of healthy retail interventions</a:t>
            </a:r>
            <a:endParaRPr lang="en-US" sz="3300" b="1" dirty="0">
              <a:solidFill>
                <a:schemeClr val="accent1">
                  <a:lumMod val="75000"/>
                </a:schemeClr>
              </a:solidFill>
              <a:latin typeface="+mj-lt"/>
            </a:endParaRPr>
          </a:p>
          <a:p>
            <a:pPr marL="537210" lvl="1" indent="0">
              <a:buNone/>
            </a:pPr>
            <a:endParaRPr lang="en-US" dirty="0" smtClean="0">
              <a:solidFill>
                <a:schemeClr val="bg1"/>
              </a:solidFill>
            </a:endParaRPr>
          </a:p>
        </p:txBody>
      </p:sp>
      <p:sp>
        <p:nvSpPr>
          <p:cNvPr id="5" name="Slide Number Placeholder 5">
            <a:extLst>
              <a:ext uri="{FF2B5EF4-FFF2-40B4-BE49-F238E27FC236}">
                <a16:creationId xmlns:a16="http://schemas.microsoft.com/office/drawing/2014/main" id="{161CB7FE-4BC2-4768-8C6C-F2EDE3AAC421}"/>
              </a:ext>
            </a:extLst>
          </p:cNvPr>
          <p:cNvSpPr>
            <a:spLocks noGrp="1"/>
          </p:cNvSpPr>
          <p:nvPr>
            <p:ph type="sldNum" sz="quarter" idx="12"/>
          </p:nvPr>
        </p:nvSpPr>
        <p:spPr/>
        <p:txBody>
          <a:bodyPr/>
          <a:lstStyle/>
          <a:p>
            <a:fld id="{FEA1243F-3000-4347-94A4-FBDEAD3122CB}" type="slidenum">
              <a:rPr lang="en-US" smtClean="0"/>
              <a:pPr/>
              <a:t>15</a:t>
            </a:fld>
            <a:endParaRPr lang="en-US"/>
          </a:p>
        </p:txBody>
      </p:sp>
    </p:spTree>
    <p:extLst>
      <p:ext uri="{BB962C8B-B14F-4D97-AF65-F5344CB8AC3E}">
        <p14:creationId xmlns:p14="http://schemas.microsoft.com/office/powerpoint/2010/main" val="15873569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228600"/>
            <a:ext cx="6096000" cy="762000"/>
          </a:xfrm>
        </p:spPr>
        <p:txBody>
          <a:bodyPr/>
          <a:lstStyle/>
          <a:p>
            <a:r>
              <a:rPr lang="en-US" altLang="en-US" sz="3200" dirty="0" smtClean="0"/>
              <a:t>Weighted </a:t>
            </a:r>
            <a:r>
              <a:rPr lang="en-US" altLang="en-US" sz="3200" b="0" dirty="0" smtClean="0"/>
              <a:t>STORE</a:t>
            </a:r>
            <a:r>
              <a:rPr lang="en-US" altLang="en-US" sz="3200" dirty="0" smtClean="0"/>
              <a:t> </a:t>
            </a:r>
            <a:r>
              <a:rPr lang="en-US" altLang="en-US" sz="3200" b="0" dirty="0" smtClean="0"/>
              <a:t>Scoring</a:t>
            </a:r>
            <a:endParaRPr lang="en-US" altLang="en-US" sz="1600" b="0" dirty="0"/>
          </a:p>
        </p:txBody>
      </p:sp>
      <p:sp>
        <p:nvSpPr>
          <p:cNvPr id="20488" name="Rectangle 8"/>
          <p:cNvSpPr>
            <a:spLocks noGrp="1" noChangeArrowheads="1"/>
          </p:cNvSpPr>
          <p:nvPr>
            <p:ph type="body" idx="4294967295"/>
          </p:nvPr>
        </p:nvSpPr>
        <p:spPr>
          <a:xfrm>
            <a:off x="207018" y="1676400"/>
            <a:ext cx="7924800" cy="4800600"/>
          </a:xfrm>
        </p:spPr>
        <p:txBody>
          <a:bodyPr>
            <a:normAutofit fontScale="92500"/>
          </a:bodyPr>
          <a:lstStyle/>
          <a:p>
            <a:pPr lvl="0"/>
            <a:r>
              <a:rPr lang="en-US" sz="2600" dirty="0">
                <a:latin typeface="+mj-lt"/>
              </a:rPr>
              <a:t>The </a:t>
            </a:r>
            <a:r>
              <a:rPr lang="en-US" sz="2600" b="1" dirty="0">
                <a:solidFill>
                  <a:schemeClr val="accent1"/>
                </a:solidFill>
                <a:latin typeface="+mj-lt"/>
              </a:rPr>
              <a:t>availability</a:t>
            </a:r>
            <a:r>
              <a:rPr lang="en-US" sz="2600" dirty="0">
                <a:latin typeface="+mj-lt"/>
              </a:rPr>
              <a:t> of</a:t>
            </a:r>
            <a:r>
              <a:rPr lang="en-US" sz="2600" i="1" dirty="0">
                <a:latin typeface="+mj-lt"/>
              </a:rPr>
              <a:t> healthier items (e.g. fresh produce).</a:t>
            </a:r>
            <a:r>
              <a:rPr lang="en-US" sz="2600" dirty="0">
                <a:latin typeface="+mj-lt"/>
              </a:rPr>
              <a:t> </a:t>
            </a:r>
            <a:endParaRPr lang="en-US" sz="2600" dirty="0" smtClean="0">
              <a:latin typeface="+mj-lt"/>
            </a:endParaRPr>
          </a:p>
          <a:p>
            <a:pPr lvl="1"/>
            <a:r>
              <a:rPr lang="en-US" sz="2200" dirty="0" smtClean="0">
                <a:latin typeface="+mj-lt"/>
              </a:rPr>
              <a:t>The </a:t>
            </a:r>
            <a:r>
              <a:rPr lang="en-US" sz="2200" dirty="0">
                <a:latin typeface="+mj-lt"/>
              </a:rPr>
              <a:t>healthier item must first be in stock in order to be positioned and promoted to encourage purchase.</a:t>
            </a:r>
          </a:p>
          <a:p>
            <a:pPr lvl="0"/>
            <a:r>
              <a:rPr lang="en-US" sz="2600" dirty="0">
                <a:latin typeface="+mj-lt"/>
              </a:rPr>
              <a:t>The </a:t>
            </a:r>
            <a:r>
              <a:rPr lang="en-US" sz="2600" b="1" dirty="0">
                <a:solidFill>
                  <a:schemeClr val="accent1"/>
                </a:solidFill>
                <a:latin typeface="+mj-lt"/>
              </a:rPr>
              <a:t>appeal</a:t>
            </a:r>
            <a:r>
              <a:rPr lang="en-US" sz="2600" dirty="0">
                <a:latin typeface="+mj-lt"/>
              </a:rPr>
              <a:t> of </a:t>
            </a:r>
            <a:r>
              <a:rPr lang="en-US" sz="2600" i="1" dirty="0">
                <a:latin typeface="+mj-lt"/>
              </a:rPr>
              <a:t>produce placement at the checkout counter or front </a:t>
            </a:r>
            <a:r>
              <a:rPr lang="en-US" sz="2600" i="1" dirty="0" smtClean="0">
                <a:latin typeface="+mj-lt"/>
              </a:rPr>
              <a:t>entrance</a:t>
            </a:r>
          </a:p>
          <a:p>
            <a:pPr lvl="1"/>
            <a:r>
              <a:rPr lang="en-US" sz="2200" dirty="0" smtClean="0">
                <a:latin typeface="+mj-lt"/>
              </a:rPr>
              <a:t>Two </a:t>
            </a:r>
            <a:r>
              <a:rPr lang="en-US" sz="2200" dirty="0">
                <a:latin typeface="+mj-lt"/>
              </a:rPr>
              <a:t>locations where all shoppers visit.</a:t>
            </a:r>
          </a:p>
          <a:p>
            <a:pPr lvl="0"/>
            <a:r>
              <a:rPr lang="en-US" sz="2600" dirty="0">
                <a:latin typeface="+mj-lt"/>
              </a:rPr>
              <a:t>The </a:t>
            </a:r>
            <a:r>
              <a:rPr lang="en-US" sz="2600" b="1" dirty="0">
                <a:solidFill>
                  <a:schemeClr val="accent1"/>
                </a:solidFill>
                <a:latin typeface="+mj-lt"/>
              </a:rPr>
              <a:t>availability</a:t>
            </a:r>
            <a:r>
              <a:rPr lang="en-US" sz="2600" i="1" dirty="0">
                <a:latin typeface="+mj-lt"/>
              </a:rPr>
              <a:t> </a:t>
            </a:r>
            <a:r>
              <a:rPr lang="en-US" sz="2600" dirty="0" smtClean="0">
                <a:latin typeface="+mj-lt"/>
              </a:rPr>
              <a:t>of</a:t>
            </a:r>
            <a:r>
              <a:rPr lang="en-US" sz="2600" i="1" dirty="0" smtClean="0">
                <a:latin typeface="+mj-lt"/>
              </a:rPr>
              <a:t> </a:t>
            </a:r>
            <a:r>
              <a:rPr lang="en-US" sz="2600" dirty="0">
                <a:latin typeface="+mj-lt"/>
              </a:rPr>
              <a:t>WIC and SNAP</a:t>
            </a:r>
            <a:r>
              <a:rPr lang="en-US" sz="2600" i="1" dirty="0">
                <a:latin typeface="+mj-lt"/>
              </a:rPr>
              <a:t> redemption programs </a:t>
            </a:r>
            <a:r>
              <a:rPr lang="en-US" sz="2600" dirty="0">
                <a:latin typeface="+mj-lt"/>
              </a:rPr>
              <a:t>at the </a:t>
            </a:r>
            <a:r>
              <a:rPr lang="en-US" sz="2600" dirty="0" smtClean="0">
                <a:latin typeface="+mj-lt"/>
              </a:rPr>
              <a:t>store</a:t>
            </a:r>
          </a:p>
          <a:p>
            <a:pPr lvl="1"/>
            <a:r>
              <a:rPr lang="en-US" sz="2200" dirty="0" smtClean="0">
                <a:latin typeface="+mj-lt"/>
              </a:rPr>
              <a:t>May increase </a:t>
            </a:r>
            <a:r>
              <a:rPr lang="en-US" sz="2200" dirty="0">
                <a:latin typeface="+mj-lt"/>
              </a:rPr>
              <a:t>the likelihood that SNAP-Ed’s target population will patronize the store.</a:t>
            </a:r>
          </a:p>
          <a:p>
            <a:endParaRPr lang="en-US" altLang="en-US" sz="1800" dirty="0"/>
          </a:p>
          <a:p>
            <a:endParaRPr lang="en-US" alt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7600" y="2971800"/>
            <a:ext cx="1480836" cy="1996633"/>
          </a:xfrm>
          <a:prstGeom prst="rect">
            <a:avLst/>
          </a:prstGeom>
        </p:spPr>
      </p:pic>
    </p:spTree>
    <p:extLst>
      <p:ext uri="{BB962C8B-B14F-4D97-AF65-F5344CB8AC3E}">
        <p14:creationId xmlns:p14="http://schemas.microsoft.com/office/powerpoint/2010/main" val="3869951955"/>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41428"/>
            <a:ext cx="4876800" cy="799306"/>
          </a:xfrm>
        </p:spPr>
        <p:txBody>
          <a:bodyPr/>
          <a:lstStyle/>
          <a:p>
            <a:r>
              <a:rPr lang="en-US" altLang="en-US" sz="2800" dirty="0" smtClean="0"/>
              <a:t>Implications</a:t>
            </a:r>
            <a:endParaRPr lang="en-US" altLang="en-US" sz="1400" dirty="0"/>
          </a:p>
        </p:txBody>
      </p:sp>
      <p:sp>
        <p:nvSpPr>
          <p:cNvPr id="20488" name="Rectangle 8"/>
          <p:cNvSpPr>
            <a:spLocks noGrp="1" noChangeArrowheads="1"/>
          </p:cNvSpPr>
          <p:nvPr>
            <p:ph type="body" idx="1"/>
          </p:nvPr>
        </p:nvSpPr>
        <p:spPr>
          <a:xfrm>
            <a:off x="152400" y="990600"/>
            <a:ext cx="8991600" cy="4572000"/>
          </a:xfrm>
        </p:spPr>
        <p:txBody>
          <a:bodyPr>
            <a:normAutofit/>
          </a:bodyPr>
          <a:lstStyle/>
          <a:p>
            <a:r>
              <a:rPr lang="en-US" altLang="en-US" sz="2400" dirty="0" smtClean="0">
                <a:latin typeface="+mj-lt"/>
              </a:rPr>
              <a:t>What types of interventions have you implemented so far?</a:t>
            </a:r>
          </a:p>
          <a:p>
            <a:r>
              <a:rPr lang="en-US" altLang="en-US" sz="2400" dirty="0" smtClean="0">
                <a:latin typeface="+mj-lt"/>
              </a:rPr>
              <a:t>What new interventions could you implement?</a:t>
            </a:r>
          </a:p>
          <a:p>
            <a:r>
              <a:rPr lang="en-US" altLang="en-US" sz="2400" dirty="0" smtClean="0">
                <a:latin typeface="+mj-lt"/>
              </a:rPr>
              <a:t>How can you collaborate with store owners on </a:t>
            </a:r>
            <a:r>
              <a:rPr lang="en-US" altLang="en-US" sz="2400" i="1" dirty="0" smtClean="0">
                <a:solidFill>
                  <a:schemeClr val="accent1"/>
                </a:solidFill>
                <a:latin typeface="+mj-lt"/>
              </a:rPr>
              <a:t>mutually beneficial interventions?</a:t>
            </a:r>
            <a:r>
              <a:rPr lang="en-US" altLang="en-US" sz="2400" dirty="0" smtClean="0">
                <a:solidFill>
                  <a:schemeClr val="accent1"/>
                </a:solidFill>
                <a:latin typeface="+mj-lt"/>
              </a:rPr>
              <a:t> </a:t>
            </a:r>
          </a:p>
          <a:p>
            <a:pPr lvl="1"/>
            <a:r>
              <a:rPr lang="en-US" altLang="en-US" sz="2000" dirty="0" smtClean="0">
                <a:latin typeface="+mj-lt"/>
              </a:rPr>
              <a:t>What the owner is comfortable with...</a:t>
            </a:r>
          </a:p>
          <a:p>
            <a:pPr lvl="1"/>
            <a:r>
              <a:rPr lang="en-US" altLang="en-US" sz="2000" dirty="0" smtClean="0">
                <a:latin typeface="+mj-lt"/>
              </a:rPr>
              <a:t>The biggest behavioral impact...</a:t>
            </a:r>
          </a:p>
          <a:p>
            <a:pPr lvl="1"/>
            <a:r>
              <a:rPr lang="en-US" altLang="en-US" sz="2000" dirty="0" smtClean="0">
                <a:latin typeface="+mj-lt"/>
              </a:rPr>
              <a:t>Your program’s expertise, capacity, and resources...</a:t>
            </a:r>
          </a:p>
          <a:p>
            <a:pPr lvl="1"/>
            <a:r>
              <a:rPr lang="en-US" altLang="en-US" sz="2000" dirty="0" smtClean="0">
                <a:latin typeface="+mj-lt"/>
              </a:rPr>
              <a:t>Consider layering approaches over time...other suggestions?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9800" y="5015350"/>
            <a:ext cx="2398239" cy="1627072"/>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r="40000"/>
          <a:stretch/>
        </p:blipFill>
        <p:spPr>
          <a:xfrm>
            <a:off x="5486400" y="4947035"/>
            <a:ext cx="2209800" cy="1702692"/>
          </a:xfrm>
          <a:prstGeom prst="rect">
            <a:avLst/>
          </a:prstGeom>
        </p:spPr>
      </p:pic>
    </p:spTree>
    <p:extLst>
      <p:ext uri="{BB962C8B-B14F-4D97-AF65-F5344CB8AC3E}">
        <p14:creationId xmlns:p14="http://schemas.microsoft.com/office/powerpoint/2010/main" val="284709374"/>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895600" y="381000"/>
            <a:ext cx="5936456" cy="1425577"/>
          </a:xfrm>
        </p:spPr>
        <p:txBody>
          <a:bodyPr/>
          <a:lstStyle/>
          <a:p>
            <a:r>
              <a:rPr lang="en-US" dirty="0" smtClean="0"/>
              <a:t>Healthy Retail Panel</a:t>
            </a:r>
            <a:endParaRPr lang="en-US" dirty="0"/>
          </a:p>
        </p:txBody>
      </p:sp>
      <p:sp>
        <p:nvSpPr>
          <p:cNvPr id="5" name="Subtitle 4"/>
          <p:cNvSpPr>
            <a:spLocks noGrp="1"/>
          </p:cNvSpPr>
          <p:nvPr>
            <p:ph type="subTitle" idx="1"/>
          </p:nvPr>
        </p:nvSpPr>
        <p:spPr>
          <a:xfrm>
            <a:off x="1912144" y="4191000"/>
            <a:ext cx="7231856" cy="2133600"/>
          </a:xfrm>
        </p:spPr>
        <p:txBody>
          <a:bodyPr>
            <a:normAutofit fontScale="92500"/>
          </a:bodyPr>
          <a:lstStyle/>
          <a:p>
            <a:pPr algn="ctr"/>
            <a:r>
              <a:rPr lang="en-US" dirty="0" smtClean="0">
                <a:solidFill>
                  <a:schemeClr val="accent1"/>
                </a:solidFill>
              </a:rPr>
              <a:t>Connie Ballard, Maricopa Health Department </a:t>
            </a:r>
          </a:p>
          <a:p>
            <a:pPr algn="ctr"/>
            <a:r>
              <a:rPr lang="en-US" dirty="0" smtClean="0">
                <a:solidFill>
                  <a:schemeClr val="accent6"/>
                </a:solidFill>
              </a:rPr>
              <a:t>Sharmel Jordan, Yavapai Health Department</a:t>
            </a:r>
          </a:p>
          <a:p>
            <a:pPr algn="ctr"/>
            <a:r>
              <a:rPr lang="en-US" dirty="0" smtClean="0">
                <a:solidFill>
                  <a:schemeClr val="accent5">
                    <a:lumMod val="75000"/>
                  </a:schemeClr>
                </a:solidFill>
              </a:rPr>
              <a:t>Natalia Santos, UA Cooperative Extension-Pima</a:t>
            </a:r>
            <a:endParaRPr lang="en-US" dirty="0">
              <a:solidFill>
                <a:schemeClr val="accent5">
                  <a:lumMod val="75000"/>
                </a:schemeClr>
              </a:solidFill>
            </a:endParaRPr>
          </a:p>
        </p:txBody>
      </p:sp>
    </p:spTree>
    <p:extLst>
      <p:ext uri="{BB962C8B-B14F-4D97-AF65-F5344CB8AC3E}">
        <p14:creationId xmlns:p14="http://schemas.microsoft.com/office/powerpoint/2010/main" val="30320817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ctrTitle"/>
          </p:nvPr>
        </p:nvSpPr>
        <p:spPr>
          <a:xfrm>
            <a:off x="3276600" y="1600200"/>
            <a:ext cx="5326856" cy="1425577"/>
          </a:xfrm>
        </p:spPr>
        <p:txBody>
          <a:bodyPr/>
          <a:lstStyle/>
          <a:p>
            <a:r>
              <a:rPr lang="en-US" dirty="0" smtClean="0"/>
              <a:t>There’s More in STORE</a:t>
            </a:r>
            <a:r>
              <a:rPr lang="en-US" dirty="0"/>
              <a:t/>
            </a:r>
            <a:br>
              <a:rPr lang="en-US" dirty="0"/>
            </a:br>
            <a:r>
              <a:rPr lang="en-US" b="0" dirty="0" smtClean="0"/>
              <a:t>To Advance Healthy Retail Efforts</a:t>
            </a:r>
            <a:endParaRPr lang="en-US" b="0" dirty="0"/>
          </a:p>
        </p:txBody>
      </p:sp>
      <p:sp>
        <p:nvSpPr>
          <p:cNvPr id="3" name="Rectangle 2"/>
          <p:cNvSpPr>
            <a:spLocks noGrp="1"/>
          </p:cNvSpPr>
          <p:nvPr>
            <p:ph type="subTitle" idx="1"/>
          </p:nvPr>
        </p:nvSpPr>
        <p:spPr>
          <a:xfrm>
            <a:off x="2667000" y="3962400"/>
            <a:ext cx="6165056" cy="1234575"/>
          </a:xfrm>
        </p:spPr>
        <p:txBody>
          <a:bodyPr>
            <a:normAutofit fontScale="85000" lnSpcReduction="20000"/>
          </a:bodyPr>
          <a:lstStyle/>
          <a:p>
            <a:pPr algn="ctr"/>
            <a:r>
              <a:rPr lang="en-US" dirty="0" smtClean="0">
                <a:latin typeface="+mj-lt"/>
              </a:rPr>
              <a:t>Laurel Jacobs, </a:t>
            </a:r>
            <a:r>
              <a:rPr lang="en-US" dirty="0" err="1" smtClean="0">
                <a:latin typeface="+mj-lt"/>
              </a:rPr>
              <a:t>DrPH</a:t>
            </a:r>
            <a:r>
              <a:rPr lang="en-US" dirty="0" smtClean="0">
                <a:latin typeface="+mj-lt"/>
              </a:rPr>
              <a:t>, MPH</a:t>
            </a:r>
            <a:endParaRPr lang="en-US" dirty="0">
              <a:latin typeface="+mj-lt"/>
            </a:endParaRPr>
          </a:p>
          <a:p>
            <a:pPr algn="ctr"/>
            <a:r>
              <a:rPr lang="en-US" dirty="0" smtClean="0">
                <a:latin typeface="+mj-lt"/>
              </a:rPr>
              <a:t>AZ Health Zone State Evaluation Team</a:t>
            </a:r>
          </a:p>
          <a:p>
            <a:pPr algn="ctr"/>
            <a:r>
              <a:rPr lang="en-US" dirty="0" smtClean="0">
                <a:latin typeface="+mj-lt"/>
              </a:rPr>
              <a:t>April 4, 2018</a:t>
            </a:r>
            <a:endParaRPr lang="en-US" dirty="0">
              <a:latin typeface="+mj-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a:xfrm>
            <a:off x="59272" y="312496"/>
            <a:ext cx="5274727" cy="799306"/>
          </a:xfrm>
        </p:spPr>
        <p:txBody>
          <a:bodyPr/>
          <a:lstStyle/>
          <a:p>
            <a:r>
              <a:rPr lang="en-US" b="0" dirty="0" smtClean="0"/>
              <a:t>Workshop </a:t>
            </a:r>
            <a:r>
              <a:rPr lang="en-US" dirty="0" smtClean="0"/>
              <a:t>SUMMARY</a:t>
            </a:r>
            <a:endParaRPr lang="en-US" dirty="0"/>
          </a:p>
        </p:txBody>
      </p:sp>
      <p:sp>
        <p:nvSpPr>
          <p:cNvPr id="7" name="Slide Number Placeholder 5">
            <a:extLst>
              <a:ext uri="{FF2B5EF4-FFF2-40B4-BE49-F238E27FC236}">
                <a16:creationId xmlns:a16="http://schemas.microsoft.com/office/drawing/2014/main" id="{B8FCD5F1-B09D-4B0A-BB07-423B979A624C}"/>
              </a:ext>
            </a:extLst>
          </p:cNvPr>
          <p:cNvSpPr>
            <a:spLocks noGrp="1"/>
          </p:cNvSpPr>
          <p:nvPr>
            <p:ph type="sldNum" sz="quarter" idx="12"/>
          </p:nvPr>
        </p:nvSpPr>
        <p:spPr/>
        <p:txBody>
          <a:bodyPr/>
          <a:lstStyle/>
          <a:p>
            <a:fld id="{FEA1243F-3000-4347-94A4-FBDEAD3122CB}" type="slidenum">
              <a:rPr lang="en-US" smtClean="0"/>
              <a:pPr/>
              <a:t>3</a:t>
            </a:fld>
            <a:endParaRPr lang="en-US"/>
          </a:p>
        </p:txBody>
      </p:sp>
      <p:sp>
        <p:nvSpPr>
          <p:cNvPr id="29" name="TextBox 28">
            <a:extLst>
              <a:ext uri="{FF2B5EF4-FFF2-40B4-BE49-F238E27FC236}">
                <a16:creationId xmlns:a16="http://schemas.microsoft.com/office/drawing/2014/main" id="{6A76CCF2-B0FA-4F8F-8B47-90D77F8752F3}"/>
              </a:ext>
            </a:extLst>
          </p:cNvPr>
          <p:cNvSpPr txBox="1"/>
          <p:nvPr/>
        </p:nvSpPr>
        <p:spPr>
          <a:xfrm>
            <a:off x="1133886" y="5845053"/>
            <a:ext cx="7403993" cy="631947"/>
          </a:xfrm>
          <a:prstGeom prst="rect">
            <a:avLst/>
          </a:prstGeom>
          <a:solidFill>
            <a:srgbClr val="C00000"/>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2456" tIns="92456" rIns="92456" bIns="92456" numCol="1" spcCol="1270" anchor="ctr" anchorCtr="0">
            <a:noAutofit/>
          </a:bodyPr>
          <a:lstStyle/>
          <a:p>
            <a:pPr lvl="0" algn="ctr" defTabSz="666750">
              <a:lnSpc>
                <a:spcPct val="90000"/>
              </a:lnSpc>
              <a:spcBef>
                <a:spcPct val="0"/>
              </a:spcBef>
              <a:spcAft>
                <a:spcPct val="35000"/>
              </a:spcAft>
            </a:pPr>
            <a:r>
              <a:rPr lang="en-US" sz="2800" dirty="0" smtClean="0">
                <a:solidFill>
                  <a:schemeClr val="tx1"/>
                </a:solidFill>
                <a:latin typeface="+mj-lt"/>
              </a:rPr>
              <a:t>Healthy Retail Local Agency Panel</a:t>
            </a:r>
            <a:endParaRPr lang="en-US" sz="2800" dirty="0">
              <a:solidFill>
                <a:schemeClr val="tx1"/>
              </a:solidFill>
              <a:latin typeface="+mj-lt"/>
            </a:endParaRPr>
          </a:p>
        </p:txBody>
      </p:sp>
      <p:grpSp>
        <p:nvGrpSpPr>
          <p:cNvPr id="15" name="Group 14" descr="rectangle">
            <a:extLst>
              <a:ext uri="{FF2B5EF4-FFF2-40B4-BE49-F238E27FC236}">
                <a16:creationId xmlns:a16="http://schemas.microsoft.com/office/drawing/2014/main" id="{E62F7363-23DF-4B13-B949-1B67E5B9A4DB}"/>
              </a:ext>
            </a:extLst>
          </p:cNvPr>
          <p:cNvGrpSpPr/>
          <p:nvPr/>
        </p:nvGrpSpPr>
        <p:grpSpPr>
          <a:xfrm>
            <a:off x="1133887" y="3634202"/>
            <a:ext cx="7375966" cy="1070359"/>
            <a:chOff x="0" y="2500536"/>
            <a:chExt cx="8788791" cy="1413329"/>
          </a:xfrm>
          <a:solidFill>
            <a:schemeClr val="accent4">
              <a:lumMod val="50000"/>
            </a:schemeClr>
          </a:solidFill>
        </p:grpSpPr>
        <p:sp>
          <p:nvSpPr>
            <p:cNvPr id="22" name="Callout: Up Arrow 21">
              <a:extLst>
                <a:ext uri="{FF2B5EF4-FFF2-40B4-BE49-F238E27FC236}">
                  <a16:creationId xmlns:a16="http://schemas.microsoft.com/office/drawing/2014/main" id="{2115AB7A-4DE5-418F-94E6-BB81DDC828B3}"/>
                </a:ext>
              </a:extLst>
            </p:cNvPr>
            <p:cNvSpPr/>
            <p:nvPr/>
          </p:nvSpPr>
          <p:spPr>
            <a:xfrm rot="10800000">
              <a:off x="0" y="2500538"/>
              <a:ext cx="8229600" cy="1261798"/>
            </a:xfrm>
            <a:prstGeom prst="upArrowCallou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Callout: Up Arrow 12">
              <a:extLst>
                <a:ext uri="{FF2B5EF4-FFF2-40B4-BE49-F238E27FC236}">
                  <a16:creationId xmlns:a16="http://schemas.microsoft.com/office/drawing/2014/main" id="{1DA29D9A-DD96-43EF-B182-868A71CA63FC}"/>
                </a:ext>
              </a:extLst>
            </p:cNvPr>
            <p:cNvSpPr txBox="1"/>
            <p:nvPr/>
          </p:nvSpPr>
          <p:spPr>
            <a:xfrm>
              <a:off x="0" y="2500536"/>
              <a:ext cx="8788791" cy="141332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marL="0" lvl="0" indent="0" algn="ctr" defTabSz="666750" rtl="0">
                <a:lnSpc>
                  <a:spcPct val="90000"/>
                </a:lnSpc>
                <a:spcBef>
                  <a:spcPct val="0"/>
                </a:spcBef>
                <a:spcAft>
                  <a:spcPct val="35000"/>
                </a:spcAft>
                <a:buNone/>
              </a:pPr>
              <a:r>
                <a:rPr lang="en-US" sz="2800" kern="1200" dirty="0" smtClean="0">
                  <a:latin typeface="+mj-lt"/>
                </a:rPr>
                <a:t>How can we consider the “dose” of healthy retail interventions?</a:t>
              </a:r>
              <a:endParaRPr lang="en-US" sz="2800" kern="1200" dirty="0">
                <a:latin typeface="+mj-lt"/>
              </a:endParaRPr>
            </a:p>
          </p:txBody>
        </p:sp>
      </p:grpSp>
      <p:grpSp>
        <p:nvGrpSpPr>
          <p:cNvPr id="16" name="Group 15" descr="rectangle">
            <a:extLst>
              <a:ext uri="{FF2B5EF4-FFF2-40B4-BE49-F238E27FC236}">
                <a16:creationId xmlns:a16="http://schemas.microsoft.com/office/drawing/2014/main" id="{CBE9B9A0-2E55-404A-BA78-59DB18604AD2}"/>
              </a:ext>
            </a:extLst>
          </p:cNvPr>
          <p:cNvGrpSpPr/>
          <p:nvPr/>
        </p:nvGrpSpPr>
        <p:grpSpPr>
          <a:xfrm>
            <a:off x="1118454" y="2543021"/>
            <a:ext cx="7391399" cy="861739"/>
            <a:chOff x="-1232585" y="1251046"/>
            <a:chExt cx="10761785" cy="1567631"/>
          </a:xfrm>
          <a:solidFill>
            <a:schemeClr val="accent2"/>
          </a:solidFill>
        </p:grpSpPr>
        <p:sp>
          <p:nvSpPr>
            <p:cNvPr id="20" name="Callout: Up Arrow 19">
              <a:extLst>
                <a:ext uri="{FF2B5EF4-FFF2-40B4-BE49-F238E27FC236}">
                  <a16:creationId xmlns:a16="http://schemas.microsoft.com/office/drawing/2014/main" id="{2DE9FEE3-FE02-475E-8B6D-A2F80E168D6C}"/>
                </a:ext>
              </a:extLst>
            </p:cNvPr>
            <p:cNvSpPr/>
            <p:nvPr/>
          </p:nvSpPr>
          <p:spPr>
            <a:xfrm rot="10800000">
              <a:off x="0" y="1251046"/>
              <a:ext cx="8229600" cy="1261798"/>
            </a:xfrm>
            <a:prstGeom prst="upArrowCallou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Callout: Up Arrow 14">
              <a:extLst>
                <a:ext uri="{FF2B5EF4-FFF2-40B4-BE49-F238E27FC236}">
                  <a16:creationId xmlns:a16="http://schemas.microsoft.com/office/drawing/2014/main" id="{E8BE8ECF-AA6E-4DD3-ADD0-612F0B1E235D}"/>
                </a:ext>
              </a:extLst>
            </p:cNvPr>
            <p:cNvSpPr txBox="1"/>
            <p:nvPr/>
          </p:nvSpPr>
          <p:spPr>
            <a:xfrm>
              <a:off x="-1232585" y="1251046"/>
              <a:ext cx="10761785" cy="156763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marL="0" lvl="0" indent="0" algn="ctr" defTabSz="666750" rtl="0">
                <a:lnSpc>
                  <a:spcPct val="90000"/>
                </a:lnSpc>
                <a:spcBef>
                  <a:spcPct val="0"/>
                </a:spcBef>
                <a:spcAft>
                  <a:spcPct val="35000"/>
                </a:spcAft>
                <a:buNone/>
              </a:pPr>
              <a:r>
                <a:rPr lang="en-US" sz="2800" kern="1200" dirty="0" smtClean="0">
                  <a:solidFill>
                    <a:schemeClr val="bg1"/>
                  </a:solidFill>
                  <a:latin typeface="+mj-lt"/>
                </a:rPr>
                <a:t>How can STORE results inform efforts?</a:t>
              </a:r>
              <a:endParaRPr lang="en-US" sz="2800" kern="1200" dirty="0">
                <a:solidFill>
                  <a:schemeClr val="bg1"/>
                </a:solidFill>
                <a:latin typeface="+mj-lt"/>
              </a:endParaRPr>
            </a:p>
          </p:txBody>
        </p:sp>
      </p:grpSp>
      <p:grpSp>
        <p:nvGrpSpPr>
          <p:cNvPr id="17" name="Group 16" descr="rectangle">
            <a:extLst>
              <a:ext uri="{FF2B5EF4-FFF2-40B4-BE49-F238E27FC236}">
                <a16:creationId xmlns:a16="http://schemas.microsoft.com/office/drawing/2014/main" id="{1D227B02-3746-4E15-9429-D3DBB15D0457}"/>
              </a:ext>
            </a:extLst>
          </p:cNvPr>
          <p:cNvGrpSpPr/>
          <p:nvPr/>
        </p:nvGrpSpPr>
        <p:grpSpPr>
          <a:xfrm>
            <a:off x="1134840" y="1435291"/>
            <a:ext cx="7391400" cy="942627"/>
            <a:chOff x="0" y="1554"/>
            <a:chExt cx="8229600" cy="819878"/>
          </a:xfrm>
          <a:solidFill>
            <a:schemeClr val="accent4"/>
          </a:solidFill>
        </p:grpSpPr>
        <p:sp>
          <p:nvSpPr>
            <p:cNvPr id="18" name="Callout: Up Arrow 17">
              <a:extLst>
                <a:ext uri="{FF2B5EF4-FFF2-40B4-BE49-F238E27FC236}">
                  <a16:creationId xmlns:a16="http://schemas.microsoft.com/office/drawing/2014/main" id="{E7529413-DDD1-4DC1-B8ED-E3450F631ED9}"/>
                </a:ext>
              </a:extLst>
            </p:cNvPr>
            <p:cNvSpPr/>
            <p:nvPr/>
          </p:nvSpPr>
          <p:spPr>
            <a:xfrm rot="10800000">
              <a:off x="0" y="1554"/>
              <a:ext cx="8229600" cy="819878"/>
            </a:xfrm>
            <a:prstGeom prst="upArrowCallou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Callout: Up Arrow 16">
              <a:extLst>
                <a:ext uri="{FF2B5EF4-FFF2-40B4-BE49-F238E27FC236}">
                  <a16:creationId xmlns:a16="http://schemas.microsoft.com/office/drawing/2014/main" id="{5B0AFAEF-42AD-47C8-9B67-16166ACDF8E5}"/>
                </a:ext>
              </a:extLst>
            </p:cNvPr>
            <p:cNvSpPr txBox="1"/>
            <p:nvPr/>
          </p:nvSpPr>
          <p:spPr>
            <a:xfrm>
              <a:off x="0" y="1554"/>
              <a:ext cx="8229600" cy="81987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marL="0" lvl="0" indent="0" algn="ctr" defTabSz="666750" rtl="0">
                <a:lnSpc>
                  <a:spcPct val="90000"/>
                </a:lnSpc>
                <a:spcBef>
                  <a:spcPct val="0"/>
                </a:spcBef>
                <a:spcAft>
                  <a:spcPct val="35000"/>
                </a:spcAft>
                <a:buNone/>
              </a:pPr>
              <a:r>
                <a:rPr lang="en-US" sz="2800" kern="1200" dirty="0" smtClean="0">
                  <a:solidFill>
                    <a:schemeClr val="bg1"/>
                  </a:solidFill>
                  <a:latin typeface="+mj-lt"/>
                </a:rPr>
                <a:t>What are availability, appeal, and promotion?</a:t>
              </a:r>
              <a:endParaRPr lang="en-US" sz="2800" kern="1200" dirty="0">
                <a:solidFill>
                  <a:schemeClr val="bg1"/>
                </a:solidFill>
                <a:latin typeface="+mj-lt"/>
              </a:endParaRPr>
            </a:p>
          </p:txBody>
        </p:sp>
      </p:grpSp>
      <p:grpSp>
        <p:nvGrpSpPr>
          <p:cNvPr id="5" name="Group 4"/>
          <p:cNvGrpSpPr/>
          <p:nvPr/>
        </p:nvGrpSpPr>
        <p:grpSpPr>
          <a:xfrm>
            <a:off x="1116525" y="4819249"/>
            <a:ext cx="7705314" cy="796360"/>
            <a:chOff x="1184297" y="5067704"/>
            <a:chExt cx="7779152" cy="796360"/>
          </a:xfrm>
        </p:grpSpPr>
        <p:grpSp>
          <p:nvGrpSpPr>
            <p:cNvPr id="11" name="Group 10" descr="rectangle">
              <a:extLst>
                <a:ext uri="{FF2B5EF4-FFF2-40B4-BE49-F238E27FC236}">
                  <a16:creationId xmlns:a16="http://schemas.microsoft.com/office/drawing/2014/main" id="{D8BE7A4D-0952-4CCE-B4D5-5EA8630027CD}"/>
                </a:ext>
              </a:extLst>
            </p:cNvPr>
            <p:cNvGrpSpPr/>
            <p:nvPr/>
          </p:nvGrpSpPr>
          <p:grpSpPr>
            <a:xfrm>
              <a:off x="1184297" y="5067704"/>
              <a:ext cx="7467600" cy="796360"/>
              <a:chOff x="0" y="3750030"/>
              <a:chExt cx="8229600" cy="820415"/>
            </a:xfrm>
            <a:solidFill>
              <a:schemeClr val="accent1"/>
            </a:solidFill>
          </p:grpSpPr>
          <p:sp>
            <p:nvSpPr>
              <p:cNvPr id="30" name="Rectangle 29">
                <a:extLst>
                  <a:ext uri="{FF2B5EF4-FFF2-40B4-BE49-F238E27FC236}">
                    <a16:creationId xmlns:a16="http://schemas.microsoft.com/office/drawing/2014/main" id="{27D052D3-5943-4CCA-A968-24C63DF3001D}"/>
                  </a:ext>
                </a:extLst>
              </p:cNvPr>
              <p:cNvSpPr/>
              <p:nvPr/>
            </p:nvSpPr>
            <p:spPr>
              <a:xfrm>
                <a:off x="0" y="3750030"/>
                <a:ext cx="8229600" cy="820415"/>
              </a:xfrm>
              <a:prstGeom prst="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 name="TextBox 30">
                <a:extLst>
                  <a:ext uri="{FF2B5EF4-FFF2-40B4-BE49-F238E27FC236}">
                    <a16:creationId xmlns:a16="http://schemas.microsoft.com/office/drawing/2014/main" id="{581D9412-6870-452F-A54C-AFA568D05E5F}"/>
                  </a:ext>
                </a:extLst>
              </p:cNvPr>
              <p:cNvSpPr txBox="1"/>
              <p:nvPr/>
            </p:nvSpPr>
            <p:spPr>
              <a:xfrm>
                <a:off x="178044" y="3938725"/>
                <a:ext cx="7913077" cy="44302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marL="0" lvl="0" indent="0" algn="ctr" defTabSz="666750" rtl="0">
                  <a:lnSpc>
                    <a:spcPct val="90000"/>
                  </a:lnSpc>
                  <a:spcBef>
                    <a:spcPct val="0"/>
                  </a:spcBef>
                  <a:spcAft>
                    <a:spcPct val="35000"/>
                  </a:spcAft>
                  <a:buNone/>
                </a:pPr>
                <a:endParaRPr lang="en-US" sz="1500" kern="1200" dirty="0"/>
              </a:p>
            </p:txBody>
          </p:sp>
        </p:grpSp>
        <p:sp>
          <p:nvSpPr>
            <p:cNvPr id="4" name="TextBox 3"/>
            <p:cNvSpPr txBox="1"/>
            <p:nvPr/>
          </p:nvSpPr>
          <p:spPr>
            <a:xfrm>
              <a:off x="1191049" y="5204273"/>
              <a:ext cx="7772400" cy="523220"/>
            </a:xfrm>
            <a:prstGeom prst="rect">
              <a:avLst/>
            </a:prstGeom>
            <a:noFill/>
          </p:spPr>
          <p:txBody>
            <a:bodyPr wrap="square" rtlCol="0">
              <a:spAutoFit/>
            </a:bodyPr>
            <a:lstStyle/>
            <a:p>
              <a:r>
                <a:rPr lang="en-US" sz="2800" dirty="0" smtClean="0">
                  <a:latin typeface="+mj-lt"/>
                </a:rPr>
                <a:t>What are the implications for your program?</a:t>
              </a:r>
              <a:endParaRPr lang="en-US" sz="2800" dirty="0">
                <a:latin typeface="+mj-lt"/>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rot="19171741">
            <a:off x="6301754" y="4910169"/>
            <a:ext cx="2017885" cy="2066863"/>
          </a:xfrm>
          <a:prstGeom prst="rect">
            <a:avLst/>
          </a:prstGeom>
        </p:spPr>
      </p:pic>
      <p:sp>
        <p:nvSpPr>
          <p:cNvPr id="2" name="Title 1"/>
          <p:cNvSpPr>
            <a:spLocks noGrp="1"/>
          </p:cNvSpPr>
          <p:nvPr>
            <p:ph type="title"/>
          </p:nvPr>
        </p:nvSpPr>
        <p:spPr>
          <a:xfrm>
            <a:off x="-31830" y="72746"/>
            <a:ext cx="7239000" cy="762000"/>
          </a:xfrm>
        </p:spPr>
        <p:txBody>
          <a:bodyPr/>
          <a:lstStyle/>
          <a:p>
            <a:r>
              <a:rPr lang="en-US" b="0" dirty="0" smtClean="0"/>
              <a:t>Categories in </a:t>
            </a:r>
            <a:r>
              <a:rPr lang="en-US" dirty="0" smtClean="0"/>
              <a:t>STORE</a:t>
            </a:r>
            <a:endParaRPr lang="en-US" dirty="0"/>
          </a:p>
        </p:txBody>
      </p:sp>
      <p:sp>
        <p:nvSpPr>
          <p:cNvPr id="3" name="Content Placeholder 2"/>
          <p:cNvSpPr>
            <a:spLocks noGrp="1"/>
          </p:cNvSpPr>
          <p:nvPr>
            <p:ph idx="1"/>
          </p:nvPr>
        </p:nvSpPr>
        <p:spPr>
          <a:xfrm>
            <a:off x="685800" y="1371600"/>
            <a:ext cx="8229600" cy="4572000"/>
          </a:xfrm>
        </p:spPr>
        <p:txBody>
          <a:bodyPr>
            <a:normAutofit fontScale="92500" lnSpcReduction="10000"/>
          </a:bodyPr>
          <a:lstStyle/>
          <a:p>
            <a:r>
              <a:rPr lang="en-US" sz="2800" dirty="0" smtClean="0">
                <a:latin typeface="+mj-lt"/>
              </a:rPr>
              <a:t>Fresh, canned, frozen produce</a:t>
            </a:r>
          </a:p>
          <a:p>
            <a:r>
              <a:rPr lang="en-US" sz="2800" dirty="0" smtClean="0">
                <a:latin typeface="+mj-lt"/>
              </a:rPr>
              <a:t>Whole grains</a:t>
            </a:r>
          </a:p>
          <a:p>
            <a:r>
              <a:rPr lang="en-US" sz="2800" dirty="0" smtClean="0">
                <a:latin typeface="+mj-lt"/>
              </a:rPr>
              <a:t>Milk &amp; water</a:t>
            </a:r>
          </a:p>
          <a:p>
            <a:r>
              <a:rPr lang="en-US" sz="2800" dirty="0" smtClean="0">
                <a:latin typeface="+mj-lt"/>
              </a:rPr>
              <a:t>Canned foods</a:t>
            </a:r>
          </a:p>
          <a:p>
            <a:r>
              <a:rPr lang="en-US" sz="2800" dirty="0">
                <a:latin typeface="+mj-lt"/>
              </a:rPr>
              <a:t>D</a:t>
            </a:r>
            <a:r>
              <a:rPr lang="en-US" sz="2800" dirty="0" smtClean="0">
                <a:latin typeface="+mj-lt"/>
              </a:rPr>
              <a:t>ry goods</a:t>
            </a:r>
          </a:p>
          <a:p>
            <a:r>
              <a:rPr lang="en-US" sz="2800" dirty="0" smtClean="0">
                <a:latin typeface="+mj-lt"/>
              </a:rPr>
              <a:t>Snacks</a:t>
            </a:r>
          </a:p>
          <a:p>
            <a:r>
              <a:rPr lang="en-US" sz="2800" dirty="0" smtClean="0">
                <a:latin typeface="+mj-lt"/>
              </a:rPr>
              <a:t>Advertising</a:t>
            </a:r>
          </a:p>
          <a:p>
            <a:r>
              <a:rPr lang="en-US" dirty="0" smtClean="0">
                <a:latin typeface="+mj-lt"/>
              </a:rPr>
              <a:t>EBT redemption</a:t>
            </a:r>
            <a:endParaRPr lang="en-US" sz="2800" dirty="0" smtClean="0">
              <a:latin typeface="+mj-lt"/>
            </a:endParaRPr>
          </a:p>
        </p:txBody>
      </p:sp>
      <p:pic>
        <p:nvPicPr>
          <p:cNvPr id="4" name="Picture 3"/>
          <p:cNvPicPr>
            <a:picLocks noChangeAspect="1"/>
          </p:cNvPicPr>
          <p:nvPr/>
        </p:nvPicPr>
        <p:blipFill>
          <a:blip r:embed="rId4"/>
          <a:stretch>
            <a:fillRect/>
          </a:stretch>
        </p:blipFill>
        <p:spPr>
          <a:xfrm>
            <a:off x="6612141" y="835711"/>
            <a:ext cx="2127688" cy="2438611"/>
          </a:xfrm>
          <a:prstGeom prst="rect">
            <a:avLst/>
          </a:prstGeom>
        </p:spPr>
      </p:pic>
      <p:pic>
        <p:nvPicPr>
          <p:cNvPr id="6" name="Picture 5"/>
          <p:cNvPicPr>
            <a:picLocks noChangeAspect="1"/>
          </p:cNvPicPr>
          <p:nvPr/>
        </p:nvPicPr>
        <p:blipFill>
          <a:blip r:embed="rId5"/>
          <a:stretch>
            <a:fillRect/>
          </a:stretch>
        </p:blipFill>
        <p:spPr>
          <a:xfrm>
            <a:off x="6473855" y="3520243"/>
            <a:ext cx="2441545" cy="1795382"/>
          </a:xfrm>
          <a:prstGeom prst="rect">
            <a:avLst/>
          </a:prstGeom>
        </p:spPr>
      </p:pic>
      <p:pic>
        <p:nvPicPr>
          <p:cNvPr id="5" name="Picture 4"/>
          <p:cNvPicPr>
            <a:picLocks noChangeAspect="1"/>
          </p:cNvPicPr>
          <p:nvPr/>
        </p:nvPicPr>
        <p:blipFill rotWithShape="1">
          <a:blip r:embed="rId6"/>
          <a:srcRect r="11645"/>
          <a:stretch/>
        </p:blipFill>
        <p:spPr>
          <a:xfrm>
            <a:off x="4525758" y="4648200"/>
            <a:ext cx="1346639" cy="2024047"/>
          </a:xfrm>
          <a:prstGeom prst="rect">
            <a:avLst/>
          </a:prstGeom>
        </p:spPr>
      </p:pic>
    </p:spTree>
    <p:extLst>
      <p:ext uri="{BB962C8B-B14F-4D97-AF65-F5344CB8AC3E}">
        <p14:creationId xmlns:p14="http://schemas.microsoft.com/office/powerpoint/2010/main" val="1702933552"/>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16" y="24714"/>
            <a:ext cx="6096000" cy="762000"/>
          </a:xfrm>
        </p:spPr>
        <p:txBody>
          <a:bodyPr/>
          <a:lstStyle/>
          <a:p>
            <a:r>
              <a:rPr lang="en-US" b="0" dirty="0" smtClean="0"/>
              <a:t>What STORE </a:t>
            </a:r>
            <a:r>
              <a:rPr lang="en-US" dirty="0" smtClean="0"/>
              <a:t>Measures</a:t>
            </a:r>
            <a:endParaRPr lang="en-US" dirty="0"/>
          </a:p>
        </p:txBody>
      </p:sp>
      <p:sp>
        <p:nvSpPr>
          <p:cNvPr id="3" name="Content Placeholder 2"/>
          <p:cNvSpPr>
            <a:spLocks noGrp="1"/>
          </p:cNvSpPr>
          <p:nvPr>
            <p:ph idx="1"/>
          </p:nvPr>
        </p:nvSpPr>
        <p:spPr>
          <a:xfrm>
            <a:off x="457200" y="1295400"/>
            <a:ext cx="8686800" cy="5334000"/>
          </a:xfrm>
        </p:spPr>
        <p:txBody>
          <a:bodyPr>
            <a:normAutofit fontScale="77500" lnSpcReduction="20000"/>
          </a:bodyPr>
          <a:lstStyle/>
          <a:p>
            <a:r>
              <a:rPr lang="en-US" sz="2800" b="1" dirty="0" smtClean="0">
                <a:latin typeface="+mj-lt"/>
              </a:rPr>
              <a:t>Availability: </a:t>
            </a:r>
            <a:r>
              <a:rPr lang="en-US" sz="2800" dirty="0" smtClean="0">
                <a:latin typeface="+mj-lt"/>
              </a:rPr>
              <a:t>Is a healthier option </a:t>
            </a:r>
            <a:r>
              <a:rPr lang="en-US" sz="2800" dirty="0" smtClean="0">
                <a:solidFill>
                  <a:schemeClr val="accent1"/>
                </a:solidFill>
                <a:latin typeface="+mj-lt"/>
              </a:rPr>
              <a:t>stocked</a:t>
            </a:r>
            <a:r>
              <a:rPr lang="en-US" sz="2800" dirty="0" smtClean="0">
                <a:latin typeface="+mj-lt"/>
              </a:rPr>
              <a:t>?</a:t>
            </a:r>
          </a:p>
          <a:p>
            <a:pPr lvl="2"/>
            <a:r>
              <a:rPr lang="en-US" sz="2900" dirty="0" smtClean="0">
                <a:latin typeface="+mj-lt"/>
              </a:rPr>
              <a:t>Fresh vs. nonperishable</a:t>
            </a:r>
          </a:p>
          <a:p>
            <a:r>
              <a:rPr lang="en-US" sz="2800" b="1" dirty="0" smtClean="0">
                <a:latin typeface="+mj-lt"/>
              </a:rPr>
              <a:t>Appeal: </a:t>
            </a:r>
            <a:r>
              <a:rPr lang="en-US" sz="2800" dirty="0" smtClean="0">
                <a:latin typeface="+mj-lt"/>
              </a:rPr>
              <a:t>Is it </a:t>
            </a:r>
            <a:r>
              <a:rPr lang="en-US" sz="2800" dirty="0" smtClean="0">
                <a:solidFill>
                  <a:schemeClr val="accent1"/>
                </a:solidFill>
                <a:latin typeface="+mj-lt"/>
              </a:rPr>
              <a:t>displayed</a:t>
            </a:r>
            <a:r>
              <a:rPr lang="en-US" sz="2800" dirty="0" smtClean="0">
                <a:solidFill>
                  <a:srgbClr val="FFC000"/>
                </a:solidFill>
                <a:latin typeface="+mj-lt"/>
              </a:rPr>
              <a:t> </a:t>
            </a:r>
            <a:r>
              <a:rPr lang="en-US" sz="2800" dirty="0" smtClean="0">
                <a:latin typeface="+mj-lt"/>
              </a:rPr>
              <a:t>in a location that encourages purchase?</a:t>
            </a:r>
          </a:p>
          <a:p>
            <a:pPr lvl="2"/>
            <a:r>
              <a:rPr lang="en-US" sz="2900" dirty="0" smtClean="0">
                <a:latin typeface="+mj-lt"/>
              </a:rPr>
              <a:t>Front entrance</a:t>
            </a:r>
          </a:p>
          <a:p>
            <a:pPr lvl="2"/>
            <a:r>
              <a:rPr lang="en-US" sz="2900" dirty="0" smtClean="0">
                <a:latin typeface="+mj-lt"/>
              </a:rPr>
              <a:t>Near cash registers</a:t>
            </a:r>
          </a:p>
          <a:p>
            <a:pPr lvl="2"/>
            <a:r>
              <a:rPr lang="en-US" sz="2900" dirty="0" smtClean="0">
                <a:latin typeface="+mj-lt"/>
              </a:rPr>
              <a:t>Eye level (beverages)</a:t>
            </a:r>
          </a:p>
          <a:p>
            <a:pPr lvl="2"/>
            <a:r>
              <a:rPr lang="en-US" sz="2900" dirty="0" smtClean="0">
                <a:latin typeface="+mj-lt"/>
              </a:rPr>
              <a:t>End cap/outside (grocery)</a:t>
            </a:r>
          </a:p>
          <a:p>
            <a:r>
              <a:rPr lang="en-US" sz="2800" b="1" dirty="0" smtClean="0">
                <a:latin typeface="+mj-lt"/>
              </a:rPr>
              <a:t>Promotion: </a:t>
            </a:r>
            <a:r>
              <a:rPr lang="en-US" sz="2800" dirty="0" smtClean="0">
                <a:latin typeface="+mj-lt"/>
              </a:rPr>
              <a:t>Is it </a:t>
            </a:r>
            <a:r>
              <a:rPr lang="en-US" sz="2800" dirty="0" smtClean="0">
                <a:solidFill>
                  <a:schemeClr val="accent1"/>
                </a:solidFill>
                <a:latin typeface="+mj-lt"/>
              </a:rPr>
              <a:t>marketed </a:t>
            </a:r>
            <a:r>
              <a:rPr lang="en-US" sz="2800" dirty="0" smtClean="0">
                <a:latin typeface="+mj-lt"/>
              </a:rPr>
              <a:t>in a way that encourages purchase?</a:t>
            </a:r>
          </a:p>
          <a:p>
            <a:pPr lvl="2"/>
            <a:r>
              <a:rPr lang="en-US" sz="2900" dirty="0" smtClean="0">
                <a:latin typeface="+mj-lt"/>
              </a:rPr>
              <a:t>AZ Health Zone Healthy Starts Here Toolkit materials</a:t>
            </a:r>
          </a:p>
          <a:p>
            <a:pPr lvl="2"/>
            <a:r>
              <a:rPr lang="en-US" sz="2900" dirty="0" smtClean="0">
                <a:latin typeface="+mj-lt"/>
              </a:rPr>
              <a:t>Recipes</a:t>
            </a:r>
          </a:p>
          <a:p>
            <a:pPr lvl="2"/>
            <a:r>
              <a:rPr lang="en-US" sz="2900" dirty="0" smtClean="0">
                <a:latin typeface="+mj-lt"/>
              </a:rPr>
              <a:t>Other: whiteboards, posters, anchor pricing?</a:t>
            </a:r>
          </a:p>
        </p:txBody>
      </p:sp>
    </p:spTree>
    <p:extLst>
      <p:ext uri="{BB962C8B-B14F-4D97-AF65-F5344CB8AC3E}">
        <p14:creationId xmlns:p14="http://schemas.microsoft.com/office/powerpoint/2010/main" val="24281801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1000"/>
                                        <p:tgtEl>
                                          <p:spTgt spid="3">
                                            <p:txEl>
                                              <p:pRg st="6" end="6"/>
                                            </p:txEl>
                                          </p:spTgt>
                                        </p:tgtEl>
                                      </p:cBhvr>
                                    </p:animEffect>
                                    <p:anim calcmode="lin" valueType="num">
                                      <p:cBhvr>
                                        <p:cTn id="4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1000"/>
                                        <p:tgtEl>
                                          <p:spTgt spid="3">
                                            <p:txEl>
                                              <p:pRg st="7" end="7"/>
                                            </p:txEl>
                                          </p:spTgt>
                                        </p:tgtEl>
                                      </p:cBhvr>
                                    </p:animEffect>
                                    <p:anim calcmode="lin" valueType="num">
                                      <p:cBhvr>
                                        <p:cTn id="4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fade">
                                      <p:cBhvr>
                                        <p:cTn id="51" dur="1000"/>
                                        <p:tgtEl>
                                          <p:spTgt spid="3">
                                            <p:txEl>
                                              <p:pRg st="8" end="8"/>
                                            </p:txEl>
                                          </p:spTgt>
                                        </p:tgtEl>
                                      </p:cBhvr>
                                    </p:animEffect>
                                    <p:anim calcmode="lin" valueType="num">
                                      <p:cBhvr>
                                        <p:cTn id="5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Effect transition="in" filter="fade">
                                      <p:cBhvr>
                                        <p:cTn id="56" dur="1000"/>
                                        <p:tgtEl>
                                          <p:spTgt spid="3">
                                            <p:txEl>
                                              <p:pRg st="9" end="9"/>
                                            </p:txEl>
                                          </p:spTgt>
                                        </p:tgtEl>
                                      </p:cBhvr>
                                    </p:animEffect>
                                    <p:anim calcmode="lin" valueType="num">
                                      <p:cBhvr>
                                        <p:cTn id="5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9" end="9"/>
                                            </p:tx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
                                            <p:txEl>
                                              <p:pRg st="10" end="10"/>
                                            </p:txEl>
                                          </p:spTgt>
                                        </p:tgtEl>
                                        <p:attrNameLst>
                                          <p:attrName>style.visibility</p:attrName>
                                        </p:attrNameLst>
                                      </p:cBhvr>
                                      <p:to>
                                        <p:strVal val="visible"/>
                                      </p:to>
                                    </p:set>
                                    <p:animEffect transition="in" filter="fade">
                                      <p:cBhvr>
                                        <p:cTn id="61" dur="1000"/>
                                        <p:tgtEl>
                                          <p:spTgt spid="3">
                                            <p:txEl>
                                              <p:pRg st="10" end="10"/>
                                            </p:txEl>
                                          </p:spTgt>
                                        </p:tgtEl>
                                      </p:cBhvr>
                                    </p:animEffect>
                                    <p:anim calcmode="lin" valueType="num">
                                      <p:cBhvr>
                                        <p:cTn id="62"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9" name="Rectangle 9"/>
          <p:cNvSpPr>
            <a:spLocks noGrp="1" noChangeArrowheads="1"/>
          </p:cNvSpPr>
          <p:nvPr>
            <p:ph type="title"/>
          </p:nvPr>
        </p:nvSpPr>
        <p:spPr>
          <a:xfrm>
            <a:off x="1420192" y="762000"/>
            <a:ext cx="2895600" cy="762000"/>
          </a:xfrm>
        </p:spPr>
        <p:txBody>
          <a:bodyPr/>
          <a:lstStyle/>
          <a:p>
            <a:pPr marL="640080" indent="-457200">
              <a:buFont typeface="Arial" panose="020B0604020202020204" pitchFamily="34" charset="0"/>
              <a:buChar char="•"/>
            </a:pPr>
            <a:r>
              <a:rPr lang="en-US" altLang="en-US" sz="2800" dirty="0" smtClean="0"/>
              <a:t>Availability</a:t>
            </a:r>
            <a:endParaRPr lang="en-US" altLang="en-US" sz="2800" dirty="0"/>
          </a:p>
        </p:txBody>
      </p:sp>
      <p:pic>
        <p:nvPicPr>
          <p:cNvPr id="94210"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t="6767" b="5263"/>
          <a:stretch/>
        </p:blipFill>
        <p:spPr bwMode="auto">
          <a:xfrm>
            <a:off x="1447800" y="1795654"/>
            <a:ext cx="7302172" cy="42717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p:nvPr/>
        </p:nvSpPr>
        <p:spPr>
          <a:xfrm>
            <a:off x="1534099" y="1828800"/>
            <a:ext cx="1818701" cy="685800"/>
          </a:xfrm>
          <a:prstGeom prst="ellipse">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657600" y="1795654"/>
            <a:ext cx="1676400" cy="718946"/>
          </a:xfrm>
          <a:prstGeom prst="ellipse">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410200" y="2547637"/>
            <a:ext cx="1828800" cy="1385371"/>
          </a:xfrm>
          <a:prstGeom prst="ellipse">
            <a:avLst/>
          </a:prstGeom>
          <a:no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257800" y="4114800"/>
            <a:ext cx="3810000" cy="1828800"/>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9"/>
          <p:cNvSpPr txBox="1">
            <a:spLocks noChangeArrowheads="1"/>
          </p:cNvSpPr>
          <p:nvPr/>
        </p:nvSpPr>
        <p:spPr>
          <a:xfrm>
            <a:off x="6629400" y="657663"/>
            <a:ext cx="2120572" cy="762000"/>
          </a:xfrm>
          <a:prstGeom prst="rect">
            <a:avLst/>
          </a:prstGeom>
        </p:spPr>
        <p:txBody>
          <a:bodyPr vert="horz" lIns="0" rIns="0" anchor="ctr">
            <a:noAutofit/>
          </a:bodyPr>
          <a:lstStyle>
            <a:lvl1pPr marL="182880" algn="l" rtl="0" eaLnBrk="1" latinLnBrk="0" hangingPunct="1">
              <a:spcBef>
                <a:spcPct val="0"/>
              </a:spcBef>
              <a:buNone/>
              <a:defRPr sz="4000" b="1" kern="1200">
                <a:ln w="6350">
                  <a:noFill/>
                </a:ln>
                <a:solidFill>
                  <a:schemeClr val="accent1"/>
                </a:solidFill>
                <a:effectLst/>
                <a:latin typeface="+mj-lt"/>
                <a:ea typeface="+mj-ea"/>
                <a:cs typeface="+mj-cs"/>
              </a:defRPr>
            </a:lvl1pPr>
          </a:lstStyle>
          <a:p>
            <a:pPr marL="640080" indent="-457200">
              <a:buFont typeface="Arial" panose="020B0604020202020204" pitchFamily="34" charset="0"/>
              <a:buChar char="•"/>
            </a:pPr>
            <a:r>
              <a:rPr lang="en-US" altLang="en-US" sz="2800" dirty="0" smtClean="0">
                <a:solidFill>
                  <a:srgbClr val="00B050"/>
                </a:solidFill>
              </a:rPr>
              <a:t>Appeal</a:t>
            </a:r>
            <a:endParaRPr lang="en-US" altLang="en-US" sz="2800" dirty="0">
              <a:solidFill>
                <a:srgbClr val="00B050"/>
              </a:solidFill>
            </a:endParaRPr>
          </a:p>
        </p:txBody>
      </p:sp>
      <p:sp>
        <p:nvSpPr>
          <p:cNvPr id="13" name="Rectangle 9"/>
          <p:cNvSpPr txBox="1">
            <a:spLocks noChangeArrowheads="1"/>
          </p:cNvSpPr>
          <p:nvPr/>
        </p:nvSpPr>
        <p:spPr>
          <a:xfrm>
            <a:off x="3581400" y="6062417"/>
            <a:ext cx="2895600" cy="762000"/>
          </a:xfrm>
          <a:prstGeom prst="rect">
            <a:avLst/>
          </a:prstGeom>
        </p:spPr>
        <p:txBody>
          <a:bodyPr vert="horz" lIns="0" rIns="0" anchor="ctr">
            <a:noAutofit/>
          </a:bodyPr>
          <a:lstStyle>
            <a:lvl1pPr marL="182880" algn="l" rtl="0" eaLnBrk="1" latinLnBrk="0" hangingPunct="1">
              <a:spcBef>
                <a:spcPct val="0"/>
              </a:spcBef>
              <a:buNone/>
              <a:defRPr sz="4000" b="1" kern="1200">
                <a:ln w="6350">
                  <a:noFill/>
                </a:ln>
                <a:solidFill>
                  <a:schemeClr val="accent1"/>
                </a:solidFill>
                <a:effectLst/>
                <a:latin typeface="+mj-lt"/>
                <a:ea typeface="+mj-ea"/>
                <a:cs typeface="+mj-cs"/>
              </a:defRPr>
            </a:lvl1pPr>
          </a:lstStyle>
          <a:p>
            <a:pPr marL="640080" indent="-457200">
              <a:buFont typeface="Arial" panose="020B0604020202020204" pitchFamily="34" charset="0"/>
              <a:buChar char="•"/>
            </a:pPr>
            <a:r>
              <a:rPr lang="en-US" altLang="en-US" sz="2800" dirty="0" smtClean="0">
                <a:solidFill>
                  <a:schemeClr val="accent4"/>
                </a:solidFill>
              </a:rPr>
              <a:t>Promotion</a:t>
            </a:r>
            <a:endParaRPr lang="en-US" altLang="en-US" sz="2800" dirty="0">
              <a:solidFill>
                <a:schemeClr val="accent4"/>
              </a:solidFill>
            </a:endParaRPr>
          </a:p>
        </p:txBody>
      </p:sp>
      <p:sp>
        <p:nvSpPr>
          <p:cNvPr id="14" name="Oval 13"/>
          <p:cNvSpPr/>
          <p:nvPr/>
        </p:nvSpPr>
        <p:spPr>
          <a:xfrm>
            <a:off x="2895600" y="3124200"/>
            <a:ext cx="1475772" cy="1076362"/>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256529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609"/>
                                        </p:tgtEl>
                                        <p:attrNameLst>
                                          <p:attrName>style.visibility</p:attrName>
                                        </p:attrNameLst>
                                      </p:cBhvr>
                                      <p:to>
                                        <p:strVal val="visible"/>
                                      </p:to>
                                    </p:set>
                                    <p:animEffect transition="in" filter="fade">
                                      <p:cBhvr>
                                        <p:cTn id="7" dur="1000"/>
                                        <p:tgtEl>
                                          <p:spTgt spid="25609"/>
                                        </p:tgtEl>
                                      </p:cBhvr>
                                    </p:animEffect>
                                    <p:anim calcmode="lin" valueType="num">
                                      <p:cBhvr>
                                        <p:cTn id="8" dur="1000" fill="hold"/>
                                        <p:tgtEl>
                                          <p:spTgt spid="25609"/>
                                        </p:tgtEl>
                                        <p:attrNameLst>
                                          <p:attrName>ppt_x</p:attrName>
                                        </p:attrNameLst>
                                      </p:cBhvr>
                                      <p:tavLst>
                                        <p:tav tm="0">
                                          <p:val>
                                            <p:strVal val="#ppt_x"/>
                                          </p:val>
                                        </p:tav>
                                        <p:tav tm="100000">
                                          <p:val>
                                            <p:strVal val="#ppt_x"/>
                                          </p:val>
                                        </p:tav>
                                      </p:tavLst>
                                    </p:anim>
                                    <p:anim calcmode="lin" valueType="num">
                                      <p:cBhvr>
                                        <p:cTn id="9" dur="1000" fill="hold"/>
                                        <p:tgtEl>
                                          <p:spTgt spid="2560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9" grpId="0"/>
      <p:bldP spid="6" grpId="0" animBg="1"/>
      <p:bldP spid="9" grpId="0" animBg="1"/>
      <p:bldP spid="10" grpId="0" animBg="1"/>
      <p:bldP spid="11" grpId="0" animBg="1"/>
      <p:bldP spid="12" grpId="0"/>
      <p:bldP spid="13" grpId="0"/>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a:xfrm>
            <a:off x="18535" y="237807"/>
            <a:ext cx="5791200" cy="799306"/>
          </a:xfrm>
        </p:spPr>
        <p:txBody>
          <a:bodyPr/>
          <a:lstStyle/>
          <a:p>
            <a:r>
              <a:rPr lang="en-US" b="0" dirty="0" smtClean="0"/>
              <a:t>Arizona’s FY17 </a:t>
            </a:r>
            <a:r>
              <a:rPr lang="en-US" dirty="0" smtClean="0"/>
              <a:t>Results</a:t>
            </a:r>
            <a:endParaRPr lang="en-US" dirty="0"/>
          </a:p>
        </p:txBody>
      </p:sp>
      <p:sp>
        <p:nvSpPr>
          <p:cNvPr id="4" name="Footer Placeholder 4">
            <a:extLst>
              <a:ext uri="{FF2B5EF4-FFF2-40B4-BE49-F238E27FC236}">
                <a16:creationId xmlns:a16="http://schemas.microsoft.com/office/drawing/2014/main" id="{2B71AD4F-48C0-4EF8-AFA6-7E2673DF9DFA}"/>
              </a:ext>
            </a:extLst>
          </p:cNvPr>
          <p:cNvSpPr>
            <a:spLocks noGrp="1"/>
          </p:cNvSpPr>
          <p:nvPr>
            <p:ph type="ftr" sz="quarter" idx="11"/>
          </p:nvPr>
        </p:nvSpPr>
        <p:spPr/>
        <p:txBody>
          <a:bodyPr/>
          <a:lstStyle>
            <a:lvl1pPr>
              <a:defRPr/>
            </a:lvl1pPr>
          </a:lstStyle>
          <a:p>
            <a:r>
              <a:rPr lang="en-US" dirty="0"/>
              <a:t>www.website.com</a:t>
            </a:r>
          </a:p>
        </p:txBody>
      </p:sp>
      <p:sp>
        <p:nvSpPr>
          <p:cNvPr id="5" name="Slide Number Placeholder 5">
            <a:extLst>
              <a:ext uri="{FF2B5EF4-FFF2-40B4-BE49-F238E27FC236}">
                <a16:creationId xmlns:a16="http://schemas.microsoft.com/office/drawing/2014/main" id="{D7506178-583F-4423-9987-AE775F9EA36C}"/>
              </a:ext>
            </a:extLst>
          </p:cNvPr>
          <p:cNvSpPr>
            <a:spLocks noGrp="1"/>
          </p:cNvSpPr>
          <p:nvPr>
            <p:ph type="sldNum" sz="quarter" idx="12"/>
          </p:nvPr>
        </p:nvSpPr>
        <p:spPr/>
        <p:txBody>
          <a:bodyPr/>
          <a:lstStyle/>
          <a:p>
            <a:fld id="{FEA1243F-3000-4347-94A4-FBDEAD3122CB}" type="slidenum">
              <a:rPr lang="en-US" smtClean="0"/>
              <a:pPr/>
              <a:t>7</a:t>
            </a:fld>
            <a:endParaRPr lang="en-US"/>
          </a:p>
        </p:txBody>
      </p:sp>
      <p:sp>
        <p:nvSpPr>
          <p:cNvPr id="8" name="TextBox 7"/>
          <p:cNvSpPr txBox="1"/>
          <p:nvPr/>
        </p:nvSpPr>
        <p:spPr>
          <a:xfrm>
            <a:off x="1195004" y="1555327"/>
            <a:ext cx="7213258" cy="461665"/>
          </a:xfrm>
          <a:prstGeom prst="rect">
            <a:avLst/>
          </a:prstGeom>
          <a:noFill/>
        </p:spPr>
        <p:txBody>
          <a:bodyPr wrap="square" rtlCol="0">
            <a:spAutoFit/>
          </a:bodyPr>
          <a:lstStyle/>
          <a:p>
            <a:pPr algn="ctr"/>
            <a:r>
              <a:rPr lang="en-US" sz="2400" dirty="0" smtClean="0">
                <a:solidFill>
                  <a:schemeClr val="accent5">
                    <a:lumMod val="50000"/>
                  </a:schemeClr>
                </a:solidFill>
              </a:rPr>
              <a:t>FY 17 Mean STORE Scores, all Counties (N=17) </a:t>
            </a:r>
            <a:endParaRPr lang="en-US" sz="2400" dirty="0">
              <a:solidFill>
                <a:schemeClr val="accent5">
                  <a:lumMod val="50000"/>
                </a:schemeClr>
              </a:solidFill>
            </a:endParaRPr>
          </a:p>
        </p:txBody>
      </p:sp>
      <p:pic>
        <p:nvPicPr>
          <p:cNvPr id="3" name="Picture 2"/>
          <p:cNvPicPr>
            <a:picLocks noChangeAspect="1"/>
          </p:cNvPicPr>
          <p:nvPr/>
        </p:nvPicPr>
        <p:blipFill>
          <a:blip r:embed="rId3"/>
          <a:stretch>
            <a:fillRect/>
          </a:stretch>
        </p:blipFill>
        <p:spPr>
          <a:xfrm>
            <a:off x="916467" y="2025727"/>
            <a:ext cx="7770333" cy="4107177"/>
          </a:xfrm>
          <a:prstGeom prst="rect">
            <a:avLst/>
          </a:prstGeom>
        </p:spPr>
      </p:pic>
    </p:spTree>
    <p:extLst>
      <p:ext uri="{BB962C8B-B14F-4D97-AF65-F5344CB8AC3E}">
        <p14:creationId xmlns:p14="http://schemas.microsoft.com/office/powerpoint/2010/main" val="42104852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a:xfrm>
            <a:off x="18535" y="237807"/>
            <a:ext cx="5791200" cy="799306"/>
          </a:xfrm>
        </p:spPr>
        <p:txBody>
          <a:bodyPr/>
          <a:lstStyle/>
          <a:p>
            <a:r>
              <a:rPr lang="en-US" b="0" dirty="0" smtClean="0"/>
              <a:t>Arizona’s FY17 </a:t>
            </a:r>
            <a:r>
              <a:rPr lang="en-US" dirty="0" smtClean="0"/>
              <a:t>Results</a:t>
            </a:r>
            <a:endParaRPr lang="en-US" dirty="0"/>
          </a:p>
        </p:txBody>
      </p:sp>
      <p:pic>
        <p:nvPicPr>
          <p:cNvPr id="7" name="Picture 6"/>
          <p:cNvPicPr>
            <a:picLocks noChangeAspect="1"/>
          </p:cNvPicPr>
          <p:nvPr/>
        </p:nvPicPr>
        <p:blipFill>
          <a:blip r:embed="rId3"/>
          <a:stretch>
            <a:fillRect/>
          </a:stretch>
        </p:blipFill>
        <p:spPr>
          <a:xfrm>
            <a:off x="762000" y="1847910"/>
            <a:ext cx="7885053" cy="3703240"/>
          </a:xfrm>
          <a:prstGeom prst="rect">
            <a:avLst/>
          </a:prstGeom>
        </p:spPr>
      </p:pic>
      <p:sp>
        <p:nvSpPr>
          <p:cNvPr id="8" name="TextBox 7"/>
          <p:cNvSpPr txBox="1"/>
          <p:nvPr/>
        </p:nvSpPr>
        <p:spPr>
          <a:xfrm>
            <a:off x="91722" y="1447800"/>
            <a:ext cx="9440100" cy="400110"/>
          </a:xfrm>
          <a:prstGeom prst="rect">
            <a:avLst/>
          </a:prstGeom>
          <a:noFill/>
        </p:spPr>
        <p:txBody>
          <a:bodyPr wrap="square" rtlCol="0">
            <a:spAutoFit/>
          </a:bodyPr>
          <a:lstStyle/>
          <a:p>
            <a:r>
              <a:rPr lang="en-US" sz="2000" dirty="0" smtClean="0">
                <a:solidFill>
                  <a:schemeClr val="accent5">
                    <a:lumMod val="50000"/>
                  </a:schemeClr>
                </a:solidFill>
              </a:rPr>
              <a:t>Mean # Healthy and Unhealthy Advertisements in Assessed Stores, by County  </a:t>
            </a:r>
            <a:endParaRPr lang="en-US" sz="2000"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6" name="Rectangle 16"/>
          <p:cNvSpPr>
            <a:spLocks noGrp="1" noChangeArrowheads="1"/>
          </p:cNvSpPr>
          <p:nvPr>
            <p:ph type="title"/>
          </p:nvPr>
        </p:nvSpPr>
        <p:spPr>
          <a:xfrm>
            <a:off x="0" y="304800"/>
            <a:ext cx="7696200" cy="1295400"/>
          </a:xfrm>
        </p:spPr>
        <p:txBody>
          <a:bodyPr/>
          <a:lstStyle/>
          <a:p>
            <a:r>
              <a:rPr lang="en-US" altLang="en-US" b="0" dirty="0" smtClean="0"/>
              <a:t>Impact of </a:t>
            </a:r>
            <a:r>
              <a:rPr lang="en-US" altLang="en-US" dirty="0" smtClean="0"/>
              <a:t/>
            </a:r>
            <a:br>
              <a:rPr lang="en-US" altLang="en-US" dirty="0" smtClean="0"/>
            </a:br>
            <a:r>
              <a:rPr lang="en-US" altLang="en-US" dirty="0" smtClean="0"/>
              <a:t>Multiple Approaches</a:t>
            </a:r>
            <a:br>
              <a:rPr lang="en-US" altLang="en-US" dirty="0" smtClean="0"/>
            </a:br>
            <a:r>
              <a:rPr lang="en-US" altLang="en-US" dirty="0"/>
              <a:t/>
            </a:r>
            <a:br>
              <a:rPr lang="en-US" altLang="en-US" dirty="0"/>
            </a:br>
            <a:endParaRPr lang="en-US" altLang="en-US" sz="1400" dirty="0"/>
          </a:p>
        </p:txBody>
      </p:sp>
      <p:pic>
        <p:nvPicPr>
          <p:cNvPr id="2" name="Picture 1"/>
          <p:cNvPicPr>
            <a:picLocks noChangeAspect="1"/>
          </p:cNvPicPr>
          <p:nvPr/>
        </p:nvPicPr>
        <p:blipFill>
          <a:blip r:embed="rId3"/>
          <a:stretch>
            <a:fillRect/>
          </a:stretch>
        </p:blipFill>
        <p:spPr>
          <a:xfrm>
            <a:off x="1447800" y="1447800"/>
            <a:ext cx="6877598" cy="4759460"/>
          </a:xfrm>
          <a:prstGeom prst="rect">
            <a:avLst/>
          </a:prstGeom>
        </p:spPr>
      </p:pic>
    </p:spTree>
    <p:extLst>
      <p:ext uri="{BB962C8B-B14F-4D97-AF65-F5344CB8AC3E}">
        <p14:creationId xmlns:p14="http://schemas.microsoft.com/office/powerpoint/2010/main" val="3525098745"/>
      </p:ext>
    </p:extLst>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Custom 48">
      <a:dk1>
        <a:sysClr val="windowText" lastClr="000000"/>
      </a:dk1>
      <a:lt1>
        <a:sysClr val="window" lastClr="FFFFFF"/>
      </a:lt1>
      <a:dk2>
        <a:srgbClr val="262626"/>
      </a:dk2>
      <a:lt2>
        <a:srgbClr val="F2F2F2"/>
      </a:lt2>
      <a:accent1>
        <a:srgbClr val="C94C25"/>
      </a:accent1>
      <a:accent2>
        <a:srgbClr val="EA8640"/>
      </a:accent2>
      <a:accent3>
        <a:srgbClr val="99D9E7"/>
      </a:accent3>
      <a:accent4>
        <a:srgbClr val="FAB17B"/>
      </a:accent4>
      <a:accent5>
        <a:srgbClr val="21B8B3"/>
      </a:accent5>
      <a:accent6>
        <a:srgbClr val="F3786E"/>
      </a:accent6>
      <a:hlink>
        <a:srgbClr val="646567"/>
      </a:hlink>
      <a:folHlink>
        <a:srgbClr val="646567"/>
      </a:folHlink>
    </a:clrScheme>
    <a:fontScheme name="Custom 27">
      <a:majorFont>
        <a:latin typeface="Segoe UI"/>
        <a:ea typeface=""/>
        <a:cs typeface=""/>
      </a:majorFont>
      <a:minorFont>
        <a:latin typeface="Arial"/>
        <a:ea typeface=""/>
        <a:cs typeface=""/>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110000" t="250000" r="110000" b="40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110000" t="250000" r="110000" b="40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70000"/>
                <a:satMod val="130000"/>
              </a:schemeClr>
              <a:schemeClr val="phClr">
                <a:tint val="70000"/>
                <a:satMod val="130000"/>
              </a:schemeClr>
            </a:duotone>
          </a:blip>
          <a:tile tx="0" ty="0" sx="90000" sy="90000" flip="none" algn="t"/>
        </a:blipFill>
      </a:bgFillStyleLst>
    </a:fmtScheme>
  </a:themeElements>
  <a:objectDefaults/>
  <a:extraClrSchemeLst/>
  <a:extLst>
    <a:ext uri="{05A4C25C-085E-4340-85A3-A5531E510DB2}">
      <thm15:themeFamily xmlns:thm15="http://schemas.microsoft.com/office/thememl/2012/main" name="TM10167107 - Reporting progress or status presentation - NEW.potx" id="{24ADC811-FCB2-4A9B-852A-BB14EA0B4C87}" vid="{F865C24B-81F8-4D59-BA13-A775229E76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Reporting progress or status presentation</Template>
  <TotalTime>14505</TotalTime>
  <Words>1829</Words>
  <Application>Microsoft Office PowerPoint</Application>
  <PresentationFormat>On-screen Show (4:3)</PresentationFormat>
  <Paragraphs>191</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Segoe UI</vt:lpstr>
      <vt:lpstr>Wingdings 2</vt:lpstr>
      <vt:lpstr>Verve</vt:lpstr>
      <vt:lpstr>Welcome Activity</vt:lpstr>
      <vt:lpstr>There’s More in STORE To Advance Healthy Retail Efforts</vt:lpstr>
      <vt:lpstr>Workshop SUMMARY</vt:lpstr>
      <vt:lpstr>Categories in STORE</vt:lpstr>
      <vt:lpstr>What STORE Measures</vt:lpstr>
      <vt:lpstr>Availability</vt:lpstr>
      <vt:lpstr>Arizona’s FY17 Results</vt:lpstr>
      <vt:lpstr>Arizona’s FY17 Results</vt:lpstr>
      <vt:lpstr>Impact of  Multiple Approaches  </vt:lpstr>
      <vt:lpstr>Walk Around Activity</vt:lpstr>
      <vt:lpstr>Measuring Dose</vt:lpstr>
      <vt:lpstr>Measuring Dose</vt:lpstr>
      <vt:lpstr>How Do We Know What “Strong” Interventions Are?</vt:lpstr>
      <vt:lpstr>Potential Strength Categories</vt:lpstr>
      <vt:lpstr>Walk Around Activity</vt:lpstr>
      <vt:lpstr>Weighted STORE Scoring</vt:lpstr>
      <vt:lpstr>Implications</vt:lpstr>
      <vt:lpstr>Healthy Retail Panel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There’s More in STORE To Advance Healthy Retail Efforts</dc:title>
  <dc:creator>Jacobs, Laurel E - (jacobsl)</dc:creator>
  <cp:lastModifiedBy>Jacobs, Laurel E - (jacobsl)</cp:lastModifiedBy>
  <cp:revision>32</cp:revision>
  <dcterms:created xsi:type="dcterms:W3CDTF">2018-03-08T21:20:16Z</dcterms:created>
  <dcterms:modified xsi:type="dcterms:W3CDTF">2018-03-27T23:07:12Z</dcterms:modified>
</cp:coreProperties>
</file>