
<file path=[Content_Types].xml><?xml version="1.0" encoding="utf-8"?>
<Types xmlns="http://schemas.openxmlformats.org/package/2006/content-types"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260" r:id="rId2"/>
    <p:sldId id="433" r:id="rId3"/>
    <p:sldId id="434" r:id="rId4"/>
    <p:sldId id="366" r:id="rId5"/>
    <p:sldId id="367" r:id="rId6"/>
    <p:sldId id="372" r:id="rId7"/>
    <p:sldId id="369" r:id="rId8"/>
    <p:sldId id="380" r:id="rId9"/>
    <p:sldId id="371" r:id="rId10"/>
    <p:sldId id="365" r:id="rId11"/>
    <p:sldId id="379" r:id="rId12"/>
    <p:sldId id="435" r:id="rId13"/>
    <p:sldId id="436" r:id="rId14"/>
    <p:sldId id="437" r:id="rId15"/>
    <p:sldId id="394" r:id="rId16"/>
    <p:sldId id="430" r:id="rId17"/>
    <p:sldId id="390" r:id="rId18"/>
    <p:sldId id="391" r:id="rId19"/>
    <p:sldId id="392" r:id="rId20"/>
    <p:sldId id="393" r:id="rId21"/>
    <p:sldId id="438" r:id="rId22"/>
    <p:sldId id="428" r:id="rId23"/>
    <p:sldId id="429" r:id="rId24"/>
    <p:sldId id="356" r:id="rId25"/>
    <p:sldId id="359" r:id="rId26"/>
    <p:sldId id="385" r:id="rId27"/>
    <p:sldId id="357" r:id="rId28"/>
    <p:sldId id="358" r:id="rId29"/>
    <p:sldId id="387" r:id="rId30"/>
    <p:sldId id="362" r:id="rId31"/>
    <p:sldId id="361" r:id="rId32"/>
    <p:sldId id="363" r:id="rId33"/>
    <p:sldId id="427" r:id="rId34"/>
    <p:sldId id="439" r:id="rId35"/>
    <p:sldId id="440" r:id="rId36"/>
    <p:sldId id="441" r:id="rId37"/>
    <p:sldId id="432" r:id="rId38"/>
    <p:sldId id="431" r:id="rId39"/>
    <p:sldId id="442" r:id="rId40"/>
    <p:sldId id="443" r:id="rId41"/>
    <p:sldId id="425" r:id="rId42"/>
    <p:sldId id="259" r:id="rId43"/>
  </p:sldIdLst>
  <p:sldSz cx="9144000" cy="6858000" type="screen4x3"/>
  <p:notesSz cx="7315200" cy="96012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3C49"/>
    <a:srgbClr val="FF9300"/>
    <a:srgbClr val="525256"/>
    <a:srgbClr val="FEFD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205" autoAdjust="0"/>
    <p:restoredTop sz="94434" autoAdjust="0"/>
  </p:normalViewPr>
  <p:slideViewPr>
    <p:cSldViewPr snapToGrid="0" snapToObjects="1">
      <p:cViewPr>
        <p:scale>
          <a:sx n="120" d="100"/>
          <a:sy n="120" d="100"/>
        </p:scale>
        <p:origin x="300" y="-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50" d="100"/>
        <a:sy n="150" d="100"/>
      </p:scale>
      <p:origin x="0" y="-975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90274FF-EEAA-4171-B15E-E24A2BDC8FDE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260904B-190C-40FA-9C0A-7B30511D704B}">
      <dgm:prSet phldrT="[Text]" custT="1"/>
      <dgm:spPr/>
      <dgm:t>
        <a:bodyPr/>
        <a:lstStyle/>
        <a:p>
          <a:r>
            <a:rPr lang="en-US" sz="1400" dirty="0" smtClean="0">
              <a:latin typeface="Georgia" pitchFamily="18" charset="0"/>
            </a:rPr>
            <a:t>Strengthen Individual Knowledge &amp; Skills</a:t>
          </a:r>
          <a:endParaRPr lang="en-US" sz="1400" dirty="0">
            <a:latin typeface="Georgia" pitchFamily="18" charset="0"/>
          </a:endParaRPr>
        </a:p>
      </dgm:t>
    </dgm:pt>
    <dgm:pt modelId="{ED76F24D-98E1-466A-B812-14DA44FD1C01}" type="parTrans" cxnId="{3645580C-13DC-41D2-B8A3-EEB38371E730}">
      <dgm:prSet/>
      <dgm:spPr/>
      <dgm:t>
        <a:bodyPr/>
        <a:lstStyle/>
        <a:p>
          <a:endParaRPr lang="en-US"/>
        </a:p>
      </dgm:t>
    </dgm:pt>
    <dgm:pt modelId="{09555020-2BFF-4979-8683-3D060A552CAF}" type="sibTrans" cxnId="{3645580C-13DC-41D2-B8A3-EEB38371E730}">
      <dgm:prSet/>
      <dgm:spPr/>
      <dgm:t>
        <a:bodyPr/>
        <a:lstStyle/>
        <a:p>
          <a:endParaRPr lang="en-US"/>
        </a:p>
      </dgm:t>
    </dgm:pt>
    <dgm:pt modelId="{CB9BE4DB-5A71-4A0D-9EFC-E63CECC79517}">
      <dgm:prSet phldrT="[Text]" custT="1"/>
      <dgm:spPr/>
      <dgm:t>
        <a:bodyPr/>
        <a:lstStyle/>
        <a:p>
          <a:r>
            <a:rPr lang="en-US" sz="1400" dirty="0" smtClean="0">
              <a:latin typeface="Georgia" pitchFamily="18" charset="0"/>
            </a:rPr>
            <a:t>Promote Community Education</a:t>
          </a:r>
          <a:endParaRPr lang="en-US" sz="1400" dirty="0">
            <a:latin typeface="Georgia" pitchFamily="18" charset="0"/>
          </a:endParaRPr>
        </a:p>
      </dgm:t>
    </dgm:pt>
    <dgm:pt modelId="{E680FC3A-42EF-42DF-A26B-490BFD786EE5}" type="parTrans" cxnId="{05CB2620-016C-4502-B46E-2C95643E69D8}">
      <dgm:prSet/>
      <dgm:spPr/>
      <dgm:t>
        <a:bodyPr/>
        <a:lstStyle/>
        <a:p>
          <a:endParaRPr lang="en-US"/>
        </a:p>
      </dgm:t>
    </dgm:pt>
    <dgm:pt modelId="{8DE3B622-15C0-4379-9195-894613CD55D8}" type="sibTrans" cxnId="{05CB2620-016C-4502-B46E-2C95643E69D8}">
      <dgm:prSet/>
      <dgm:spPr/>
      <dgm:t>
        <a:bodyPr/>
        <a:lstStyle/>
        <a:p>
          <a:endParaRPr lang="en-US"/>
        </a:p>
      </dgm:t>
    </dgm:pt>
    <dgm:pt modelId="{D3AC4B10-1BE1-4D75-8078-B9E61C9E61D1}">
      <dgm:prSet phldrT="[Text]" custT="1"/>
      <dgm:spPr/>
      <dgm:t>
        <a:bodyPr/>
        <a:lstStyle/>
        <a:p>
          <a:r>
            <a:rPr lang="en-US" sz="1400" dirty="0" smtClean="0">
              <a:latin typeface="Georgia" pitchFamily="18" charset="0"/>
            </a:rPr>
            <a:t>Educating Providers</a:t>
          </a:r>
          <a:endParaRPr lang="en-US" sz="1400" dirty="0">
            <a:latin typeface="Georgia" pitchFamily="18" charset="0"/>
          </a:endParaRPr>
        </a:p>
      </dgm:t>
    </dgm:pt>
    <dgm:pt modelId="{1350D139-A736-4539-8775-247DF3B83631}" type="parTrans" cxnId="{78CD240F-9B6E-47C7-BD36-9B4C874CA956}">
      <dgm:prSet/>
      <dgm:spPr/>
      <dgm:t>
        <a:bodyPr/>
        <a:lstStyle/>
        <a:p>
          <a:endParaRPr lang="en-US"/>
        </a:p>
      </dgm:t>
    </dgm:pt>
    <dgm:pt modelId="{EFFBEBC1-84AC-4294-A270-B8268BF8BEE6}" type="sibTrans" cxnId="{78CD240F-9B6E-47C7-BD36-9B4C874CA956}">
      <dgm:prSet/>
      <dgm:spPr/>
      <dgm:t>
        <a:bodyPr/>
        <a:lstStyle/>
        <a:p>
          <a:endParaRPr lang="en-US"/>
        </a:p>
      </dgm:t>
    </dgm:pt>
    <dgm:pt modelId="{0A841EEA-5506-451B-B7A2-B697F831553D}">
      <dgm:prSet phldrT="[Text]" custT="1"/>
      <dgm:spPr/>
      <dgm:t>
        <a:bodyPr/>
        <a:lstStyle/>
        <a:p>
          <a:r>
            <a:rPr lang="en-US" sz="1400" dirty="0" smtClean="0">
              <a:latin typeface="Georgia" pitchFamily="18" charset="0"/>
            </a:rPr>
            <a:t>Foster Coalitions &amp; Networks</a:t>
          </a:r>
          <a:endParaRPr lang="en-US" sz="1400" dirty="0">
            <a:latin typeface="Georgia" pitchFamily="18" charset="0"/>
          </a:endParaRPr>
        </a:p>
      </dgm:t>
    </dgm:pt>
    <dgm:pt modelId="{53F3EBC7-CA67-42AC-9B4F-63EA4A1259D2}" type="parTrans" cxnId="{57A95EA2-9941-44C3-B169-C2CAD5EAB648}">
      <dgm:prSet/>
      <dgm:spPr/>
      <dgm:t>
        <a:bodyPr/>
        <a:lstStyle/>
        <a:p>
          <a:endParaRPr lang="en-US"/>
        </a:p>
      </dgm:t>
    </dgm:pt>
    <dgm:pt modelId="{F4629658-9BD7-4BEC-9D22-3863EB88B19A}" type="sibTrans" cxnId="{57A95EA2-9941-44C3-B169-C2CAD5EAB648}">
      <dgm:prSet/>
      <dgm:spPr/>
      <dgm:t>
        <a:bodyPr/>
        <a:lstStyle/>
        <a:p>
          <a:endParaRPr lang="en-US"/>
        </a:p>
      </dgm:t>
    </dgm:pt>
    <dgm:pt modelId="{1610F062-CBC7-4CAC-9032-BC0A71246588}">
      <dgm:prSet phldrT="[Text]" custT="1"/>
      <dgm:spPr/>
      <dgm:t>
        <a:bodyPr/>
        <a:lstStyle/>
        <a:p>
          <a:r>
            <a:rPr lang="en-US" sz="1400" dirty="0" smtClean="0">
              <a:latin typeface="Georgia" pitchFamily="18" charset="0"/>
            </a:rPr>
            <a:t>Change Organizational Practices</a:t>
          </a:r>
          <a:endParaRPr lang="en-US" sz="1400" dirty="0">
            <a:latin typeface="Georgia" pitchFamily="18" charset="0"/>
          </a:endParaRPr>
        </a:p>
      </dgm:t>
    </dgm:pt>
    <dgm:pt modelId="{FC55D8CD-67AF-4968-B7B8-4E5314E342C8}" type="parTrans" cxnId="{255C24A1-9C77-4EBC-B0CB-1C88B671C8DF}">
      <dgm:prSet/>
      <dgm:spPr/>
      <dgm:t>
        <a:bodyPr/>
        <a:lstStyle/>
        <a:p>
          <a:endParaRPr lang="en-US"/>
        </a:p>
      </dgm:t>
    </dgm:pt>
    <dgm:pt modelId="{83333622-9F12-43A5-9BCF-822BDBBD6EB7}" type="sibTrans" cxnId="{255C24A1-9C77-4EBC-B0CB-1C88B671C8DF}">
      <dgm:prSet/>
      <dgm:spPr/>
      <dgm:t>
        <a:bodyPr/>
        <a:lstStyle/>
        <a:p>
          <a:endParaRPr lang="en-US"/>
        </a:p>
      </dgm:t>
    </dgm:pt>
    <dgm:pt modelId="{BE4B2676-F36B-424E-87E0-983BD8143F53}">
      <dgm:prSet phldrT="[Text]" custT="1"/>
      <dgm:spPr/>
      <dgm:t>
        <a:bodyPr/>
        <a:lstStyle/>
        <a:p>
          <a:r>
            <a:rPr lang="en-US" sz="1400" dirty="0" smtClean="0">
              <a:latin typeface="Georgia" pitchFamily="18" charset="0"/>
            </a:rPr>
            <a:t>Influence Policy</a:t>
          </a:r>
          <a:endParaRPr lang="en-US" sz="1400" dirty="0">
            <a:latin typeface="Georgia" pitchFamily="18" charset="0"/>
          </a:endParaRPr>
        </a:p>
      </dgm:t>
    </dgm:pt>
    <dgm:pt modelId="{4EDA065A-C05F-40E8-8E68-7998C6E5EBE0}" type="parTrans" cxnId="{C3E14640-0BDF-451C-9554-E1204B51CE7B}">
      <dgm:prSet/>
      <dgm:spPr/>
      <dgm:t>
        <a:bodyPr/>
        <a:lstStyle/>
        <a:p>
          <a:endParaRPr lang="en-US"/>
        </a:p>
      </dgm:t>
    </dgm:pt>
    <dgm:pt modelId="{7C1FB388-1C0E-472D-BD94-5C2B711E554A}" type="sibTrans" cxnId="{C3E14640-0BDF-451C-9554-E1204B51CE7B}">
      <dgm:prSet/>
      <dgm:spPr/>
      <dgm:t>
        <a:bodyPr/>
        <a:lstStyle/>
        <a:p>
          <a:endParaRPr lang="en-US"/>
        </a:p>
      </dgm:t>
    </dgm:pt>
    <dgm:pt modelId="{92D50A7D-E893-4E9B-A912-EF5C9831F506}" type="pres">
      <dgm:prSet presAssocID="{F90274FF-EEAA-4171-B15E-E24A2BDC8FDE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66F9144-9D3C-4F09-88D0-8D48307D803C}" type="pres">
      <dgm:prSet presAssocID="{F90274FF-EEAA-4171-B15E-E24A2BDC8FDE}" presName="arrow" presStyleLbl="bgShp" presStyleIdx="0" presStyleCnt="1" custScaleX="117647" custLinFactNeighborX="7175" custLinFactNeighborY="2632"/>
      <dgm:spPr/>
      <dgm:t>
        <a:bodyPr/>
        <a:lstStyle/>
        <a:p>
          <a:endParaRPr lang="en-US"/>
        </a:p>
      </dgm:t>
    </dgm:pt>
    <dgm:pt modelId="{C784C2BE-1F0A-49CE-A393-DF67D8819D9F}" type="pres">
      <dgm:prSet presAssocID="{F90274FF-EEAA-4171-B15E-E24A2BDC8FDE}" presName="linearProcess" presStyleCnt="0"/>
      <dgm:spPr/>
    </dgm:pt>
    <dgm:pt modelId="{ACABACBA-54E4-4B86-B3F3-44B0B299CFDF}" type="pres">
      <dgm:prSet presAssocID="{B260904B-190C-40FA-9C0A-7B30511D704B}" presName="text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B3143B-FB5E-41E2-8C96-D7210AF1A52B}" type="pres">
      <dgm:prSet presAssocID="{09555020-2BFF-4979-8683-3D060A552CAF}" presName="sibTrans" presStyleCnt="0"/>
      <dgm:spPr/>
    </dgm:pt>
    <dgm:pt modelId="{30D073C5-0369-489E-AAEF-E52514E726A6}" type="pres">
      <dgm:prSet presAssocID="{CB9BE4DB-5A71-4A0D-9EFC-E63CECC79517}" presName="text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B4DD3A-4629-431E-9779-4E5376F76756}" type="pres">
      <dgm:prSet presAssocID="{8DE3B622-15C0-4379-9195-894613CD55D8}" presName="sibTrans" presStyleCnt="0"/>
      <dgm:spPr/>
    </dgm:pt>
    <dgm:pt modelId="{F4A4B8DF-D5F4-4C9A-9FAA-F6A4B85D2B39}" type="pres">
      <dgm:prSet presAssocID="{D3AC4B10-1BE1-4D75-8078-B9E61C9E61D1}" presName="text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7DD37D-90BC-4446-A1D5-A41E41983DE7}" type="pres">
      <dgm:prSet presAssocID="{EFFBEBC1-84AC-4294-A270-B8268BF8BEE6}" presName="sibTrans" presStyleCnt="0"/>
      <dgm:spPr/>
    </dgm:pt>
    <dgm:pt modelId="{613F702F-D487-4B6D-91A3-2FE8200C274B}" type="pres">
      <dgm:prSet presAssocID="{0A841EEA-5506-451B-B7A2-B697F831553D}" presName="text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D7C354-7366-466B-AC9A-884A8EA2B504}" type="pres">
      <dgm:prSet presAssocID="{F4629658-9BD7-4BEC-9D22-3863EB88B19A}" presName="sibTrans" presStyleCnt="0"/>
      <dgm:spPr/>
    </dgm:pt>
    <dgm:pt modelId="{C8CA70A5-9E2E-4891-AF03-B5AA9069D059}" type="pres">
      <dgm:prSet presAssocID="{1610F062-CBC7-4CAC-9032-BC0A71246588}" presName="textNode" presStyleLbl="node1" presStyleIdx="4" presStyleCnt="6" custScaleX="12366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6AC4EE-EDC1-4564-A23E-933AFD8C2098}" type="pres">
      <dgm:prSet presAssocID="{83333622-9F12-43A5-9BCF-822BDBBD6EB7}" presName="sibTrans" presStyleCnt="0"/>
      <dgm:spPr/>
    </dgm:pt>
    <dgm:pt modelId="{EBBD086E-E88C-4BB1-8BA5-C31809C92BD1}" type="pres">
      <dgm:prSet presAssocID="{BE4B2676-F36B-424E-87E0-983BD8143F53}" presName="text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3E14640-0BDF-451C-9554-E1204B51CE7B}" srcId="{F90274FF-EEAA-4171-B15E-E24A2BDC8FDE}" destId="{BE4B2676-F36B-424E-87E0-983BD8143F53}" srcOrd="5" destOrd="0" parTransId="{4EDA065A-C05F-40E8-8E68-7998C6E5EBE0}" sibTransId="{7C1FB388-1C0E-472D-BD94-5C2B711E554A}"/>
    <dgm:cxn modelId="{161EB765-6854-45DD-BE13-843D471F06C9}" type="presOf" srcId="{F90274FF-EEAA-4171-B15E-E24A2BDC8FDE}" destId="{92D50A7D-E893-4E9B-A912-EF5C9831F506}" srcOrd="0" destOrd="0" presId="urn:microsoft.com/office/officeart/2005/8/layout/hProcess9"/>
    <dgm:cxn modelId="{36600992-BC99-424F-B262-B4DC836A80B5}" type="presOf" srcId="{D3AC4B10-1BE1-4D75-8078-B9E61C9E61D1}" destId="{F4A4B8DF-D5F4-4C9A-9FAA-F6A4B85D2B39}" srcOrd="0" destOrd="0" presId="urn:microsoft.com/office/officeart/2005/8/layout/hProcess9"/>
    <dgm:cxn modelId="{214A6FA1-69E0-4C2A-AB9B-EEA292CFDF86}" type="presOf" srcId="{0A841EEA-5506-451B-B7A2-B697F831553D}" destId="{613F702F-D487-4B6D-91A3-2FE8200C274B}" srcOrd="0" destOrd="0" presId="urn:microsoft.com/office/officeart/2005/8/layout/hProcess9"/>
    <dgm:cxn modelId="{35A884D7-1926-4378-A36F-93EF1A35B917}" type="presOf" srcId="{BE4B2676-F36B-424E-87E0-983BD8143F53}" destId="{EBBD086E-E88C-4BB1-8BA5-C31809C92BD1}" srcOrd="0" destOrd="0" presId="urn:microsoft.com/office/officeart/2005/8/layout/hProcess9"/>
    <dgm:cxn modelId="{88EB91C2-3635-457C-B4A6-42C33A457826}" type="presOf" srcId="{B260904B-190C-40FA-9C0A-7B30511D704B}" destId="{ACABACBA-54E4-4B86-B3F3-44B0B299CFDF}" srcOrd="0" destOrd="0" presId="urn:microsoft.com/office/officeart/2005/8/layout/hProcess9"/>
    <dgm:cxn modelId="{255C24A1-9C77-4EBC-B0CB-1C88B671C8DF}" srcId="{F90274FF-EEAA-4171-B15E-E24A2BDC8FDE}" destId="{1610F062-CBC7-4CAC-9032-BC0A71246588}" srcOrd="4" destOrd="0" parTransId="{FC55D8CD-67AF-4968-B7B8-4E5314E342C8}" sibTransId="{83333622-9F12-43A5-9BCF-822BDBBD6EB7}"/>
    <dgm:cxn modelId="{05CB2620-016C-4502-B46E-2C95643E69D8}" srcId="{F90274FF-EEAA-4171-B15E-E24A2BDC8FDE}" destId="{CB9BE4DB-5A71-4A0D-9EFC-E63CECC79517}" srcOrd="1" destOrd="0" parTransId="{E680FC3A-42EF-42DF-A26B-490BFD786EE5}" sibTransId="{8DE3B622-15C0-4379-9195-894613CD55D8}"/>
    <dgm:cxn modelId="{5B4B8CEF-8ABC-47A5-9D9B-EF0FF118CC38}" type="presOf" srcId="{1610F062-CBC7-4CAC-9032-BC0A71246588}" destId="{C8CA70A5-9E2E-4891-AF03-B5AA9069D059}" srcOrd="0" destOrd="0" presId="urn:microsoft.com/office/officeart/2005/8/layout/hProcess9"/>
    <dgm:cxn modelId="{57A95EA2-9941-44C3-B169-C2CAD5EAB648}" srcId="{F90274FF-EEAA-4171-B15E-E24A2BDC8FDE}" destId="{0A841EEA-5506-451B-B7A2-B697F831553D}" srcOrd="3" destOrd="0" parTransId="{53F3EBC7-CA67-42AC-9B4F-63EA4A1259D2}" sibTransId="{F4629658-9BD7-4BEC-9D22-3863EB88B19A}"/>
    <dgm:cxn modelId="{78CD240F-9B6E-47C7-BD36-9B4C874CA956}" srcId="{F90274FF-EEAA-4171-B15E-E24A2BDC8FDE}" destId="{D3AC4B10-1BE1-4D75-8078-B9E61C9E61D1}" srcOrd="2" destOrd="0" parTransId="{1350D139-A736-4539-8775-247DF3B83631}" sibTransId="{EFFBEBC1-84AC-4294-A270-B8268BF8BEE6}"/>
    <dgm:cxn modelId="{E930AAAF-E991-4156-8EAE-64ABC0914CBB}" type="presOf" srcId="{CB9BE4DB-5A71-4A0D-9EFC-E63CECC79517}" destId="{30D073C5-0369-489E-AAEF-E52514E726A6}" srcOrd="0" destOrd="0" presId="urn:microsoft.com/office/officeart/2005/8/layout/hProcess9"/>
    <dgm:cxn modelId="{3645580C-13DC-41D2-B8A3-EEB38371E730}" srcId="{F90274FF-EEAA-4171-B15E-E24A2BDC8FDE}" destId="{B260904B-190C-40FA-9C0A-7B30511D704B}" srcOrd="0" destOrd="0" parTransId="{ED76F24D-98E1-466A-B812-14DA44FD1C01}" sibTransId="{09555020-2BFF-4979-8683-3D060A552CAF}"/>
    <dgm:cxn modelId="{D136F4C9-5464-4875-BE58-884733CCFEA0}" type="presParOf" srcId="{92D50A7D-E893-4E9B-A912-EF5C9831F506}" destId="{666F9144-9D3C-4F09-88D0-8D48307D803C}" srcOrd="0" destOrd="0" presId="urn:microsoft.com/office/officeart/2005/8/layout/hProcess9"/>
    <dgm:cxn modelId="{83978CA1-518F-4FB9-AD11-E3BFE0EE51B8}" type="presParOf" srcId="{92D50A7D-E893-4E9B-A912-EF5C9831F506}" destId="{C784C2BE-1F0A-49CE-A393-DF67D8819D9F}" srcOrd="1" destOrd="0" presId="urn:microsoft.com/office/officeart/2005/8/layout/hProcess9"/>
    <dgm:cxn modelId="{7A47FED3-47CE-4C61-AD39-E12A7CB96BA7}" type="presParOf" srcId="{C784C2BE-1F0A-49CE-A393-DF67D8819D9F}" destId="{ACABACBA-54E4-4B86-B3F3-44B0B299CFDF}" srcOrd="0" destOrd="0" presId="urn:microsoft.com/office/officeart/2005/8/layout/hProcess9"/>
    <dgm:cxn modelId="{F9B77BBE-10F6-4827-ACEB-245C756AE7BC}" type="presParOf" srcId="{C784C2BE-1F0A-49CE-A393-DF67D8819D9F}" destId="{AEB3143B-FB5E-41E2-8C96-D7210AF1A52B}" srcOrd="1" destOrd="0" presId="urn:microsoft.com/office/officeart/2005/8/layout/hProcess9"/>
    <dgm:cxn modelId="{8949E370-0627-4471-8266-12ABCDE07F04}" type="presParOf" srcId="{C784C2BE-1F0A-49CE-A393-DF67D8819D9F}" destId="{30D073C5-0369-489E-AAEF-E52514E726A6}" srcOrd="2" destOrd="0" presId="urn:microsoft.com/office/officeart/2005/8/layout/hProcess9"/>
    <dgm:cxn modelId="{BD6611AC-E360-4443-9D25-971C7DE6E145}" type="presParOf" srcId="{C784C2BE-1F0A-49CE-A393-DF67D8819D9F}" destId="{01B4DD3A-4629-431E-9779-4E5376F76756}" srcOrd="3" destOrd="0" presId="urn:microsoft.com/office/officeart/2005/8/layout/hProcess9"/>
    <dgm:cxn modelId="{FB90027E-7CE7-4402-92BC-82FBF8B58DF3}" type="presParOf" srcId="{C784C2BE-1F0A-49CE-A393-DF67D8819D9F}" destId="{F4A4B8DF-D5F4-4C9A-9FAA-F6A4B85D2B39}" srcOrd="4" destOrd="0" presId="urn:microsoft.com/office/officeart/2005/8/layout/hProcess9"/>
    <dgm:cxn modelId="{FB38DC0B-E3F2-4901-8698-AA2147C4B5DA}" type="presParOf" srcId="{C784C2BE-1F0A-49CE-A393-DF67D8819D9F}" destId="{467DD37D-90BC-4446-A1D5-A41E41983DE7}" srcOrd="5" destOrd="0" presId="urn:microsoft.com/office/officeart/2005/8/layout/hProcess9"/>
    <dgm:cxn modelId="{541F3D4E-8EE9-4C1A-811D-9D5E40AF4E2D}" type="presParOf" srcId="{C784C2BE-1F0A-49CE-A393-DF67D8819D9F}" destId="{613F702F-D487-4B6D-91A3-2FE8200C274B}" srcOrd="6" destOrd="0" presId="urn:microsoft.com/office/officeart/2005/8/layout/hProcess9"/>
    <dgm:cxn modelId="{6E24DCF4-EAC6-48D3-801A-285DEABB1E68}" type="presParOf" srcId="{C784C2BE-1F0A-49CE-A393-DF67D8819D9F}" destId="{9DD7C354-7366-466B-AC9A-884A8EA2B504}" srcOrd="7" destOrd="0" presId="urn:microsoft.com/office/officeart/2005/8/layout/hProcess9"/>
    <dgm:cxn modelId="{1B63DB90-D55D-4872-947F-47A55F08E7D3}" type="presParOf" srcId="{C784C2BE-1F0A-49CE-A393-DF67D8819D9F}" destId="{C8CA70A5-9E2E-4891-AF03-B5AA9069D059}" srcOrd="8" destOrd="0" presId="urn:microsoft.com/office/officeart/2005/8/layout/hProcess9"/>
    <dgm:cxn modelId="{2A6C56F1-5F1F-4287-96EE-4CDAC1C215FB}" type="presParOf" srcId="{C784C2BE-1F0A-49CE-A393-DF67D8819D9F}" destId="{C16AC4EE-EDC1-4564-A23E-933AFD8C2098}" srcOrd="9" destOrd="0" presId="urn:microsoft.com/office/officeart/2005/8/layout/hProcess9"/>
    <dgm:cxn modelId="{677997F4-D1C9-4C4D-B6B0-0AD7909C93AB}" type="presParOf" srcId="{C784C2BE-1F0A-49CE-A393-DF67D8819D9F}" destId="{EBBD086E-E88C-4BB1-8BA5-C31809C92BD1}" srcOrd="1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9A6688A-4B81-4432-9432-EB495E2F28E3}" type="doc">
      <dgm:prSet loTypeId="urn:microsoft.com/office/officeart/2005/8/layout/venn2" loCatId="relationship" qsTypeId="urn:microsoft.com/office/officeart/2005/8/quickstyle/simple1" qsCatId="simple" csTypeId="urn:microsoft.com/office/officeart/2005/8/colors/accent2_1" csCatId="accent2" phldr="1"/>
      <dgm:spPr/>
    </dgm:pt>
    <dgm:pt modelId="{3C7ADCA3-C88A-4AA9-BFDE-25E20CC5FDA5}">
      <dgm:prSet phldrT="[Text]" custT="1"/>
      <dgm:spPr/>
      <dgm:t>
        <a:bodyPr/>
        <a:lstStyle/>
        <a:p>
          <a:r>
            <a:rPr lang="en-US" sz="1400" b="0" dirty="0" smtClean="0"/>
            <a:t>Circle of Possibility</a:t>
          </a:r>
          <a:endParaRPr lang="en-US" sz="1400" b="0" dirty="0"/>
        </a:p>
      </dgm:t>
    </dgm:pt>
    <dgm:pt modelId="{86C3F44D-9F0E-4A64-9E6F-16485564A53F}" type="parTrans" cxnId="{7A85B7E1-CC7F-4680-9462-A02340302411}">
      <dgm:prSet/>
      <dgm:spPr/>
      <dgm:t>
        <a:bodyPr/>
        <a:lstStyle/>
        <a:p>
          <a:endParaRPr lang="en-US" sz="3200"/>
        </a:p>
      </dgm:t>
    </dgm:pt>
    <dgm:pt modelId="{94EED696-F146-41E2-AC6F-D136C558D50B}" type="sibTrans" cxnId="{7A85B7E1-CC7F-4680-9462-A02340302411}">
      <dgm:prSet/>
      <dgm:spPr/>
      <dgm:t>
        <a:bodyPr/>
        <a:lstStyle/>
        <a:p>
          <a:endParaRPr lang="en-US" sz="3200"/>
        </a:p>
      </dgm:t>
    </dgm:pt>
    <dgm:pt modelId="{934BB903-7E80-4AB4-800A-122447F8C94D}">
      <dgm:prSet phldrT="[Text]" custT="1"/>
      <dgm:spPr/>
      <dgm:t>
        <a:bodyPr/>
        <a:lstStyle/>
        <a:p>
          <a:r>
            <a:rPr lang="en-US" sz="1400" dirty="0" smtClean="0"/>
            <a:t>Circle of Information &amp; Awareness</a:t>
          </a:r>
          <a:endParaRPr lang="en-US" sz="1400" dirty="0"/>
        </a:p>
      </dgm:t>
    </dgm:pt>
    <dgm:pt modelId="{98943A81-7BE0-4287-B284-9B6B19450B0D}" type="parTrans" cxnId="{80C08652-42B1-4E3D-8555-20A5EA59F98D}">
      <dgm:prSet/>
      <dgm:spPr/>
      <dgm:t>
        <a:bodyPr/>
        <a:lstStyle/>
        <a:p>
          <a:endParaRPr lang="en-US" sz="3200"/>
        </a:p>
      </dgm:t>
    </dgm:pt>
    <dgm:pt modelId="{5D4F2371-BD09-4167-9236-A7BD83BBFBCC}" type="sibTrans" cxnId="{80C08652-42B1-4E3D-8555-20A5EA59F98D}">
      <dgm:prSet/>
      <dgm:spPr/>
      <dgm:t>
        <a:bodyPr/>
        <a:lstStyle/>
        <a:p>
          <a:endParaRPr lang="en-US" sz="3200"/>
        </a:p>
      </dgm:t>
    </dgm:pt>
    <dgm:pt modelId="{0187129B-C888-4069-8BE8-B1AA6670D136}">
      <dgm:prSet phldrT="[Text]" custT="1"/>
      <dgm:spPr/>
      <dgm:t>
        <a:bodyPr/>
        <a:lstStyle/>
        <a:p>
          <a:r>
            <a:rPr lang="en-US" sz="1400" dirty="0" smtClean="0"/>
            <a:t>Circle of Champions</a:t>
          </a:r>
          <a:endParaRPr lang="en-US" sz="1400" dirty="0"/>
        </a:p>
      </dgm:t>
    </dgm:pt>
    <dgm:pt modelId="{00B4F33D-4AE4-4B2D-ADF3-A2D96B70B627}" type="parTrans" cxnId="{A95BCE3F-DB57-4411-BDCF-848CEFF35677}">
      <dgm:prSet/>
      <dgm:spPr/>
      <dgm:t>
        <a:bodyPr/>
        <a:lstStyle/>
        <a:p>
          <a:endParaRPr lang="en-US" sz="3200"/>
        </a:p>
      </dgm:t>
    </dgm:pt>
    <dgm:pt modelId="{FB8BAA0F-CA48-48C5-A283-E52756CEDB60}" type="sibTrans" cxnId="{A95BCE3F-DB57-4411-BDCF-848CEFF35677}">
      <dgm:prSet/>
      <dgm:spPr/>
      <dgm:t>
        <a:bodyPr/>
        <a:lstStyle/>
        <a:p>
          <a:endParaRPr lang="en-US" sz="3200"/>
        </a:p>
      </dgm:t>
    </dgm:pt>
    <dgm:pt modelId="{CBB305AF-B8AA-4A6F-A7E6-327D8847D0D2}">
      <dgm:prSet phldrT="[Text]" custT="1"/>
      <dgm:spPr/>
      <dgm:t>
        <a:bodyPr/>
        <a:lstStyle/>
        <a:p>
          <a:r>
            <a:rPr lang="en-US" sz="1400" dirty="0" smtClean="0"/>
            <a:t>Circle of Engagement</a:t>
          </a:r>
          <a:endParaRPr lang="en-US" sz="1400" dirty="0"/>
        </a:p>
      </dgm:t>
    </dgm:pt>
    <dgm:pt modelId="{361D10CC-F5AB-478A-ACF0-29FCC94683BD}" type="parTrans" cxnId="{EBB227FD-D59A-4C8A-9FC3-123B2B330C4E}">
      <dgm:prSet/>
      <dgm:spPr/>
      <dgm:t>
        <a:bodyPr/>
        <a:lstStyle/>
        <a:p>
          <a:endParaRPr lang="en-US" sz="3200"/>
        </a:p>
      </dgm:t>
    </dgm:pt>
    <dgm:pt modelId="{52E595BE-2D7F-475C-A103-9CB18E0FE63D}" type="sibTrans" cxnId="{EBB227FD-D59A-4C8A-9FC3-123B2B330C4E}">
      <dgm:prSet/>
      <dgm:spPr/>
      <dgm:t>
        <a:bodyPr/>
        <a:lstStyle/>
        <a:p>
          <a:endParaRPr lang="en-US" sz="3200"/>
        </a:p>
      </dgm:t>
    </dgm:pt>
    <dgm:pt modelId="{4B578B7F-852A-4C8E-80D3-0F6D1E6F88E6}">
      <dgm:prSet phldrT="[Text]" custT="1"/>
      <dgm:spPr/>
      <dgm:t>
        <a:bodyPr/>
        <a:lstStyle/>
        <a:p>
          <a:r>
            <a:rPr lang="en-US" sz="2400" b="1" dirty="0" smtClean="0"/>
            <a:t>Core Group</a:t>
          </a:r>
          <a:endParaRPr lang="en-US" sz="2400" b="1" dirty="0"/>
        </a:p>
      </dgm:t>
    </dgm:pt>
    <dgm:pt modelId="{CEBE00AD-9A02-440A-82CF-44343C54282B}" type="parTrans" cxnId="{587117F6-860D-481D-AFE2-3C5EBECE5CDD}">
      <dgm:prSet/>
      <dgm:spPr/>
      <dgm:t>
        <a:bodyPr/>
        <a:lstStyle/>
        <a:p>
          <a:endParaRPr lang="en-US" sz="3200"/>
        </a:p>
      </dgm:t>
    </dgm:pt>
    <dgm:pt modelId="{552BA773-3F62-4F23-B3C3-275457BCEF02}" type="sibTrans" cxnId="{587117F6-860D-481D-AFE2-3C5EBECE5CDD}">
      <dgm:prSet/>
      <dgm:spPr/>
      <dgm:t>
        <a:bodyPr/>
        <a:lstStyle/>
        <a:p>
          <a:endParaRPr lang="en-US" sz="3200"/>
        </a:p>
      </dgm:t>
    </dgm:pt>
    <dgm:pt modelId="{F8C13176-8BF8-46AC-BA78-D8B43B928E76}" type="pres">
      <dgm:prSet presAssocID="{E9A6688A-4B81-4432-9432-EB495E2F28E3}" presName="Name0" presStyleCnt="0">
        <dgm:presLayoutVars>
          <dgm:chMax val="7"/>
          <dgm:resizeHandles val="exact"/>
        </dgm:presLayoutVars>
      </dgm:prSet>
      <dgm:spPr/>
    </dgm:pt>
    <dgm:pt modelId="{D43FE934-FFA8-4F64-9AA2-DD93BA1615EB}" type="pres">
      <dgm:prSet presAssocID="{E9A6688A-4B81-4432-9432-EB495E2F28E3}" presName="comp1" presStyleCnt="0"/>
      <dgm:spPr/>
    </dgm:pt>
    <dgm:pt modelId="{9D0E31A7-7203-432F-A12C-2B43C9D47A21}" type="pres">
      <dgm:prSet presAssocID="{E9A6688A-4B81-4432-9432-EB495E2F28E3}" presName="circle1" presStyleLbl="node1" presStyleIdx="0" presStyleCnt="5"/>
      <dgm:spPr/>
      <dgm:t>
        <a:bodyPr/>
        <a:lstStyle/>
        <a:p>
          <a:endParaRPr lang="en-US"/>
        </a:p>
      </dgm:t>
    </dgm:pt>
    <dgm:pt modelId="{DA5EAE76-7156-4664-AF7D-6A0F1F70B0C0}" type="pres">
      <dgm:prSet presAssocID="{E9A6688A-4B81-4432-9432-EB495E2F28E3}" presName="c1text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A895E2D-0995-40D5-8396-ABFAE6EF5F61}" type="pres">
      <dgm:prSet presAssocID="{E9A6688A-4B81-4432-9432-EB495E2F28E3}" presName="comp2" presStyleCnt="0"/>
      <dgm:spPr/>
    </dgm:pt>
    <dgm:pt modelId="{EB9CBCDD-A02D-466C-AA28-AE650E105903}" type="pres">
      <dgm:prSet presAssocID="{E9A6688A-4B81-4432-9432-EB495E2F28E3}" presName="circle2" presStyleLbl="node1" presStyleIdx="1" presStyleCnt="5"/>
      <dgm:spPr/>
      <dgm:t>
        <a:bodyPr/>
        <a:lstStyle/>
        <a:p>
          <a:endParaRPr lang="en-US"/>
        </a:p>
      </dgm:t>
    </dgm:pt>
    <dgm:pt modelId="{9F9B0A7F-A4BF-4992-9100-DB6192D80BFD}" type="pres">
      <dgm:prSet presAssocID="{E9A6688A-4B81-4432-9432-EB495E2F28E3}" presName="c2text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80DCB3-DD89-4F40-AB03-7179A6EF55A6}" type="pres">
      <dgm:prSet presAssocID="{E9A6688A-4B81-4432-9432-EB495E2F28E3}" presName="comp3" presStyleCnt="0"/>
      <dgm:spPr/>
    </dgm:pt>
    <dgm:pt modelId="{C62AB988-FEF4-40F8-B011-4C629C45F58F}" type="pres">
      <dgm:prSet presAssocID="{E9A6688A-4B81-4432-9432-EB495E2F28E3}" presName="circle3" presStyleLbl="node1" presStyleIdx="2" presStyleCnt="5"/>
      <dgm:spPr/>
    </dgm:pt>
    <dgm:pt modelId="{2A460F43-0572-4CD2-9E0A-D5F7887DCEE8}" type="pres">
      <dgm:prSet presAssocID="{E9A6688A-4B81-4432-9432-EB495E2F28E3}" presName="c3text" presStyleLbl="node1" presStyleIdx="2" presStyleCnt="5">
        <dgm:presLayoutVars>
          <dgm:bulletEnabled val="1"/>
        </dgm:presLayoutVars>
      </dgm:prSet>
      <dgm:spPr/>
    </dgm:pt>
    <dgm:pt modelId="{AA5AC3D0-8989-44B8-9F77-C473F520B34B}" type="pres">
      <dgm:prSet presAssocID="{E9A6688A-4B81-4432-9432-EB495E2F28E3}" presName="comp4" presStyleCnt="0"/>
      <dgm:spPr/>
    </dgm:pt>
    <dgm:pt modelId="{9943AEC3-2619-4B92-BF67-1D8A66325D16}" type="pres">
      <dgm:prSet presAssocID="{E9A6688A-4B81-4432-9432-EB495E2F28E3}" presName="circle4" presStyleLbl="node1" presStyleIdx="3" presStyleCnt="5"/>
      <dgm:spPr/>
      <dgm:t>
        <a:bodyPr/>
        <a:lstStyle/>
        <a:p>
          <a:endParaRPr lang="en-US"/>
        </a:p>
      </dgm:t>
    </dgm:pt>
    <dgm:pt modelId="{B7553604-5DCB-48FB-B18C-307F16D257D8}" type="pres">
      <dgm:prSet presAssocID="{E9A6688A-4B81-4432-9432-EB495E2F28E3}" presName="c4text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415610-939A-4D45-AE07-866E6174F89E}" type="pres">
      <dgm:prSet presAssocID="{E9A6688A-4B81-4432-9432-EB495E2F28E3}" presName="comp5" presStyleCnt="0"/>
      <dgm:spPr/>
    </dgm:pt>
    <dgm:pt modelId="{93BCC814-ACC6-42FE-B871-D3503F93B09C}" type="pres">
      <dgm:prSet presAssocID="{E9A6688A-4B81-4432-9432-EB495E2F28E3}" presName="circle5" presStyleLbl="node1" presStyleIdx="4" presStyleCnt="5"/>
      <dgm:spPr/>
      <dgm:t>
        <a:bodyPr/>
        <a:lstStyle/>
        <a:p>
          <a:endParaRPr lang="en-US"/>
        </a:p>
      </dgm:t>
    </dgm:pt>
    <dgm:pt modelId="{FD37D243-DF22-4991-9BE8-ECC5095B07F9}" type="pres">
      <dgm:prSet presAssocID="{E9A6688A-4B81-4432-9432-EB495E2F28E3}" presName="c5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C54B8C4-FD84-4F44-940E-3128D1D02426}" type="presOf" srcId="{CBB305AF-B8AA-4A6F-A7E6-327D8847D0D2}" destId="{9943AEC3-2619-4B92-BF67-1D8A66325D16}" srcOrd="0" destOrd="0" presId="urn:microsoft.com/office/officeart/2005/8/layout/venn2"/>
    <dgm:cxn modelId="{587117F6-860D-481D-AFE2-3C5EBECE5CDD}" srcId="{E9A6688A-4B81-4432-9432-EB495E2F28E3}" destId="{4B578B7F-852A-4C8E-80D3-0F6D1E6F88E6}" srcOrd="4" destOrd="0" parTransId="{CEBE00AD-9A02-440A-82CF-44343C54282B}" sibTransId="{552BA773-3F62-4F23-B3C3-275457BCEF02}"/>
    <dgm:cxn modelId="{D5C752DA-86CC-4670-8FD0-D667C18140F3}" type="presOf" srcId="{0187129B-C888-4069-8BE8-B1AA6670D136}" destId="{C62AB988-FEF4-40F8-B011-4C629C45F58F}" srcOrd="0" destOrd="0" presId="urn:microsoft.com/office/officeart/2005/8/layout/venn2"/>
    <dgm:cxn modelId="{37C21EAA-60D5-412E-9742-82BCAED19F30}" type="presOf" srcId="{4B578B7F-852A-4C8E-80D3-0F6D1E6F88E6}" destId="{FD37D243-DF22-4991-9BE8-ECC5095B07F9}" srcOrd="1" destOrd="0" presId="urn:microsoft.com/office/officeart/2005/8/layout/venn2"/>
    <dgm:cxn modelId="{752C5118-8873-4100-A611-588F35D6BEEF}" type="presOf" srcId="{4B578B7F-852A-4C8E-80D3-0F6D1E6F88E6}" destId="{93BCC814-ACC6-42FE-B871-D3503F93B09C}" srcOrd="0" destOrd="0" presId="urn:microsoft.com/office/officeart/2005/8/layout/venn2"/>
    <dgm:cxn modelId="{B91B0C1F-C434-4999-A62F-6B13598440B8}" type="presOf" srcId="{3C7ADCA3-C88A-4AA9-BFDE-25E20CC5FDA5}" destId="{DA5EAE76-7156-4664-AF7D-6A0F1F70B0C0}" srcOrd="1" destOrd="0" presId="urn:microsoft.com/office/officeart/2005/8/layout/venn2"/>
    <dgm:cxn modelId="{EBB227FD-D59A-4C8A-9FC3-123B2B330C4E}" srcId="{E9A6688A-4B81-4432-9432-EB495E2F28E3}" destId="{CBB305AF-B8AA-4A6F-A7E6-327D8847D0D2}" srcOrd="3" destOrd="0" parTransId="{361D10CC-F5AB-478A-ACF0-29FCC94683BD}" sibTransId="{52E595BE-2D7F-475C-A103-9CB18E0FE63D}"/>
    <dgm:cxn modelId="{7A85B7E1-CC7F-4680-9462-A02340302411}" srcId="{E9A6688A-4B81-4432-9432-EB495E2F28E3}" destId="{3C7ADCA3-C88A-4AA9-BFDE-25E20CC5FDA5}" srcOrd="0" destOrd="0" parTransId="{86C3F44D-9F0E-4A64-9E6F-16485564A53F}" sibTransId="{94EED696-F146-41E2-AC6F-D136C558D50B}"/>
    <dgm:cxn modelId="{64403295-1F93-44B2-BB6B-9AC0E818CB83}" type="presOf" srcId="{CBB305AF-B8AA-4A6F-A7E6-327D8847D0D2}" destId="{B7553604-5DCB-48FB-B18C-307F16D257D8}" srcOrd="1" destOrd="0" presId="urn:microsoft.com/office/officeart/2005/8/layout/venn2"/>
    <dgm:cxn modelId="{80C08652-42B1-4E3D-8555-20A5EA59F98D}" srcId="{E9A6688A-4B81-4432-9432-EB495E2F28E3}" destId="{934BB903-7E80-4AB4-800A-122447F8C94D}" srcOrd="1" destOrd="0" parTransId="{98943A81-7BE0-4287-B284-9B6B19450B0D}" sibTransId="{5D4F2371-BD09-4167-9236-A7BD83BBFBCC}"/>
    <dgm:cxn modelId="{D138E7EB-DCB6-45F1-ACD6-232519F6DCA8}" type="presOf" srcId="{E9A6688A-4B81-4432-9432-EB495E2F28E3}" destId="{F8C13176-8BF8-46AC-BA78-D8B43B928E76}" srcOrd="0" destOrd="0" presId="urn:microsoft.com/office/officeart/2005/8/layout/venn2"/>
    <dgm:cxn modelId="{75F104FD-C44F-4182-BD0B-F8DD58E87094}" type="presOf" srcId="{0187129B-C888-4069-8BE8-B1AA6670D136}" destId="{2A460F43-0572-4CD2-9E0A-D5F7887DCEE8}" srcOrd="1" destOrd="0" presId="urn:microsoft.com/office/officeart/2005/8/layout/venn2"/>
    <dgm:cxn modelId="{A95BCE3F-DB57-4411-BDCF-848CEFF35677}" srcId="{E9A6688A-4B81-4432-9432-EB495E2F28E3}" destId="{0187129B-C888-4069-8BE8-B1AA6670D136}" srcOrd="2" destOrd="0" parTransId="{00B4F33D-4AE4-4B2D-ADF3-A2D96B70B627}" sibTransId="{FB8BAA0F-CA48-48C5-A283-E52756CEDB60}"/>
    <dgm:cxn modelId="{7202D804-0998-4A5D-B76A-E79EB80897AF}" type="presOf" srcId="{934BB903-7E80-4AB4-800A-122447F8C94D}" destId="{EB9CBCDD-A02D-466C-AA28-AE650E105903}" srcOrd="0" destOrd="0" presId="urn:microsoft.com/office/officeart/2005/8/layout/venn2"/>
    <dgm:cxn modelId="{BBEBF01A-F563-4075-B1DF-5A6A66F8A3A7}" type="presOf" srcId="{3C7ADCA3-C88A-4AA9-BFDE-25E20CC5FDA5}" destId="{9D0E31A7-7203-432F-A12C-2B43C9D47A21}" srcOrd="0" destOrd="0" presId="urn:microsoft.com/office/officeart/2005/8/layout/venn2"/>
    <dgm:cxn modelId="{94B061DF-0E9D-4196-B8C8-FF1E2CF91273}" type="presOf" srcId="{934BB903-7E80-4AB4-800A-122447F8C94D}" destId="{9F9B0A7F-A4BF-4992-9100-DB6192D80BFD}" srcOrd="1" destOrd="0" presId="urn:microsoft.com/office/officeart/2005/8/layout/venn2"/>
    <dgm:cxn modelId="{2276B036-2BD3-4C57-9E83-F30906098D6D}" type="presParOf" srcId="{F8C13176-8BF8-46AC-BA78-D8B43B928E76}" destId="{D43FE934-FFA8-4F64-9AA2-DD93BA1615EB}" srcOrd="0" destOrd="0" presId="urn:microsoft.com/office/officeart/2005/8/layout/venn2"/>
    <dgm:cxn modelId="{8165962E-BC40-48D0-87AF-961434D7BD1F}" type="presParOf" srcId="{D43FE934-FFA8-4F64-9AA2-DD93BA1615EB}" destId="{9D0E31A7-7203-432F-A12C-2B43C9D47A21}" srcOrd="0" destOrd="0" presId="urn:microsoft.com/office/officeart/2005/8/layout/venn2"/>
    <dgm:cxn modelId="{ED6059BC-A55A-4051-BDC2-66CF79D30CC3}" type="presParOf" srcId="{D43FE934-FFA8-4F64-9AA2-DD93BA1615EB}" destId="{DA5EAE76-7156-4664-AF7D-6A0F1F70B0C0}" srcOrd="1" destOrd="0" presId="urn:microsoft.com/office/officeart/2005/8/layout/venn2"/>
    <dgm:cxn modelId="{EDD9E1D7-0369-4646-BD9F-16AD999B3318}" type="presParOf" srcId="{F8C13176-8BF8-46AC-BA78-D8B43B928E76}" destId="{8A895E2D-0995-40D5-8396-ABFAE6EF5F61}" srcOrd="1" destOrd="0" presId="urn:microsoft.com/office/officeart/2005/8/layout/venn2"/>
    <dgm:cxn modelId="{16FAE7BF-563F-4F7F-88B7-24BF0324CA7E}" type="presParOf" srcId="{8A895E2D-0995-40D5-8396-ABFAE6EF5F61}" destId="{EB9CBCDD-A02D-466C-AA28-AE650E105903}" srcOrd="0" destOrd="0" presId="urn:microsoft.com/office/officeart/2005/8/layout/venn2"/>
    <dgm:cxn modelId="{F35FD252-EDB2-4EAE-ABF8-1B7C65A90BF4}" type="presParOf" srcId="{8A895E2D-0995-40D5-8396-ABFAE6EF5F61}" destId="{9F9B0A7F-A4BF-4992-9100-DB6192D80BFD}" srcOrd="1" destOrd="0" presId="urn:microsoft.com/office/officeart/2005/8/layout/venn2"/>
    <dgm:cxn modelId="{1F4EBE33-BD11-43D9-A94A-A87B7747CB0C}" type="presParOf" srcId="{F8C13176-8BF8-46AC-BA78-D8B43B928E76}" destId="{2F80DCB3-DD89-4F40-AB03-7179A6EF55A6}" srcOrd="2" destOrd="0" presId="urn:microsoft.com/office/officeart/2005/8/layout/venn2"/>
    <dgm:cxn modelId="{1EC06B43-C731-490C-9387-8494D9E18D9F}" type="presParOf" srcId="{2F80DCB3-DD89-4F40-AB03-7179A6EF55A6}" destId="{C62AB988-FEF4-40F8-B011-4C629C45F58F}" srcOrd="0" destOrd="0" presId="urn:microsoft.com/office/officeart/2005/8/layout/venn2"/>
    <dgm:cxn modelId="{F0CCDA23-4004-4386-A94B-87FD5F139FBD}" type="presParOf" srcId="{2F80DCB3-DD89-4F40-AB03-7179A6EF55A6}" destId="{2A460F43-0572-4CD2-9E0A-D5F7887DCEE8}" srcOrd="1" destOrd="0" presId="urn:microsoft.com/office/officeart/2005/8/layout/venn2"/>
    <dgm:cxn modelId="{EDCEE87A-8B5E-4A03-A173-9E59BDF78D3B}" type="presParOf" srcId="{F8C13176-8BF8-46AC-BA78-D8B43B928E76}" destId="{AA5AC3D0-8989-44B8-9F77-C473F520B34B}" srcOrd="3" destOrd="0" presId="urn:microsoft.com/office/officeart/2005/8/layout/venn2"/>
    <dgm:cxn modelId="{A4632EE2-67FD-4AA1-975A-DB1562B97FF2}" type="presParOf" srcId="{AA5AC3D0-8989-44B8-9F77-C473F520B34B}" destId="{9943AEC3-2619-4B92-BF67-1D8A66325D16}" srcOrd="0" destOrd="0" presId="urn:microsoft.com/office/officeart/2005/8/layout/venn2"/>
    <dgm:cxn modelId="{44F3B734-4AB2-48D4-90B6-0A16C132D1CB}" type="presParOf" srcId="{AA5AC3D0-8989-44B8-9F77-C473F520B34B}" destId="{B7553604-5DCB-48FB-B18C-307F16D257D8}" srcOrd="1" destOrd="0" presId="urn:microsoft.com/office/officeart/2005/8/layout/venn2"/>
    <dgm:cxn modelId="{A3F9B501-0A71-4EB8-BFE6-D12F83F1AF46}" type="presParOf" srcId="{F8C13176-8BF8-46AC-BA78-D8B43B928E76}" destId="{EE415610-939A-4D45-AE07-866E6174F89E}" srcOrd="4" destOrd="0" presId="urn:microsoft.com/office/officeart/2005/8/layout/venn2"/>
    <dgm:cxn modelId="{84E4A265-E2BF-4C07-95F2-0CA72A5FF726}" type="presParOf" srcId="{EE415610-939A-4D45-AE07-866E6174F89E}" destId="{93BCC814-ACC6-42FE-B871-D3503F93B09C}" srcOrd="0" destOrd="0" presId="urn:microsoft.com/office/officeart/2005/8/layout/venn2"/>
    <dgm:cxn modelId="{E569F531-3C05-4CAF-8791-B67409780825}" type="presParOf" srcId="{EE415610-939A-4D45-AE07-866E6174F89E}" destId="{FD37D243-DF22-4991-9BE8-ECC5095B07F9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6F9144-9D3C-4F09-88D0-8D48307D803C}">
      <dsp:nvSpPr>
        <dsp:cNvPr id="0" name=""/>
        <dsp:cNvSpPr/>
      </dsp:nvSpPr>
      <dsp:spPr>
        <a:xfrm>
          <a:off x="4" y="0"/>
          <a:ext cx="8343895" cy="240030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CABACBA-54E4-4B86-B3F3-44B0B299CFDF}">
      <dsp:nvSpPr>
        <dsp:cNvPr id="0" name=""/>
        <dsp:cNvSpPr/>
      </dsp:nvSpPr>
      <dsp:spPr>
        <a:xfrm>
          <a:off x="2507" y="720089"/>
          <a:ext cx="1179472" cy="9601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Georgia" pitchFamily="18" charset="0"/>
            </a:rPr>
            <a:t>Strengthen Individual Knowledge &amp; Skills</a:t>
          </a:r>
          <a:endParaRPr lang="en-US" sz="1400" kern="1200" dirty="0">
            <a:latin typeface="Georgia" pitchFamily="18" charset="0"/>
          </a:endParaRPr>
        </a:p>
      </dsp:txBody>
      <dsp:txXfrm>
        <a:off x="49376" y="766958"/>
        <a:ext cx="1085734" cy="866382"/>
      </dsp:txXfrm>
    </dsp:sp>
    <dsp:sp modelId="{30D073C5-0369-489E-AAEF-E52514E726A6}">
      <dsp:nvSpPr>
        <dsp:cNvPr id="0" name=""/>
        <dsp:cNvSpPr/>
      </dsp:nvSpPr>
      <dsp:spPr>
        <a:xfrm>
          <a:off x="1378558" y="720089"/>
          <a:ext cx="1179472" cy="9601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Georgia" pitchFamily="18" charset="0"/>
            </a:rPr>
            <a:t>Promote Community Education</a:t>
          </a:r>
          <a:endParaRPr lang="en-US" sz="1400" kern="1200" dirty="0">
            <a:latin typeface="Georgia" pitchFamily="18" charset="0"/>
          </a:endParaRPr>
        </a:p>
      </dsp:txBody>
      <dsp:txXfrm>
        <a:off x="1425427" y="766958"/>
        <a:ext cx="1085734" cy="866382"/>
      </dsp:txXfrm>
    </dsp:sp>
    <dsp:sp modelId="{F4A4B8DF-D5F4-4C9A-9FAA-F6A4B85D2B39}">
      <dsp:nvSpPr>
        <dsp:cNvPr id="0" name=""/>
        <dsp:cNvSpPr/>
      </dsp:nvSpPr>
      <dsp:spPr>
        <a:xfrm>
          <a:off x="2754609" y="720089"/>
          <a:ext cx="1179472" cy="9601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Georgia" pitchFamily="18" charset="0"/>
            </a:rPr>
            <a:t>Educating Providers</a:t>
          </a:r>
          <a:endParaRPr lang="en-US" sz="1400" kern="1200" dirty="0">
            <a:latin typeface="Georgia" pitchFamily="18" charset="0"/>
          </a:endParaRPr>
        </a:p>
      </dsp:txBody>
      <dsp:txXfrm>
        <a:off x="2801478" y="766958"/>
        <a:ext cx="1085734" cy="866382"/>
      </dsp:txXfrm>
    </dsp:sp>
    <dsp:sp modelId="{613F702F-D487-4B6D-91A3-2FE8200C274B}">
      <dsp:nvSpPr>
        <dsp:cNvPr id="0" name=""/>
        <dsp:cNvSpPr/>
      </dsp:nvSpPr>
      <dsp:spPr>
        <a:xfrm>
          <a:off x="4130660" y="720089"/>
          <a:ext cx="1179472" cy="9601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Georgia" pitchFamily="18" charset="0"/>
            </a:rPr>
            <a:t>Foster Coalitions &amp; Networks</a:t>
          </a:r>
          <a:endParaRPr lang="en-US" sz="1400" kern="1200" dirty="0">
            <a:latin typeface="Georgia" pitchFamily="18" charset="0"/>
          </a:endParaRPr>
        </a:p>
      </dsp:txBody>
      <dsp:txXfrm>
        <a:off x="4177529" y="766958"/>
        <a:ext cx="1085734" cy="866382"/>
      </dsp:txXfrm>
    </dsp:sp>
    <dsp:sp modelId="{C8CA70A5-9E2E-4891-AF03-B5AA9069D059}">
      <dsp:nvSpPr>
        <dsp:cNvPr id="0" name=""/>
        <dsp:cNvSpPr/>
      </dsp:nvSpPr>
      <dsp:spPr>
        <a:xfrm>
          <a:off x="5506711" y="720089"/>
          <a:ext cx="1458629" cy="9601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Georgia" pitchFamily="18" charset="0"/>
            </a:rPr>
            <a:t>Change Organizational Practices</a:t>
          </a:r>
          <a:endParaRPr lang="en-US" sz="1400" kern="1200" dirty="0">
            <a:latin typeface="Georgia" pitchFamily="18" charset="0"/>
          </a:endParaRPr>
        </a:p>
      </dsp:txBody>
      <dsp:txXfrm>
        <a:off x="5553580" y="766958"/>
        <a:ext cx="1364891" cy="866382"/>
      </dsp:txXfrm>
    </dsp:sp>
    <dsp:sp modelId="{EBBD086E-E88C-4BB1-8BA5-C31809C92BD1}">
      <dsp:nvSpPr>
        <dsp:cNvPr id="0" name=""/>
        <dsp:cNvSpPr/>
      </dsp:nvSpPr>
      <dsp:spPr>
        <a:xfrm>
          <a:off x="7161919" y="720089"/>
          <a:ext cx="1179472" cy="9601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Georgia" pitchFamily="18" charset="0"/>
            </a:rPr>
            <a:t>Influence Policy</a:t>
          </a:r>
          <a:endParaRPr lang="en-US" sz="1400" kern="1200" dirty="0">
            <a:latin typeface="Georgia" pitchFamily="18" charset="0"/>
          </a:endParaRPr>
        </a:p>
      </dsp:txBody>
      <dsp:txXfrm>
        <a:off x="7208788" y="766958"/>
        <a:ext cx="1085734" cy="86638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0E31A7-7203-432F-A12C-2B43C9D47A21}">
      <dsp:nvSpPr>
        <dsp:cNvPr id="0" name=""/>
        <dsp:cNvSpPr/>
      </dsp:nvSpPr>
      <dsp:spPr>
        <a:xfrm>
          <a:off x="1035835" y="0"/>
          <a:ext cx="4633929" cy="463392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0" kern="1200" dirty="0" smtClean="0"/>
            <a:t>Circle of Possibility</a:t>
          </a:r>
          <a:endParaRPr lang="en-US" sz="1400" b="0" kern="1200" dirty="0"/>
        </a:p>
      </dsp:txBody>
      <dsp:txXfrm>
        <a:off x="2483938" y="231696"/>
        <a:ext cx="1737723" cy="463393"/>
      </dsp:txXfrm>
    </dsp:sp>
    <dsp:sp modelId="{EB9CBCDD-A02D-466C-AA28-AE650E105903}">
      <dsp:nvSpPr>
        <dsp:cNvPr id="0" name=""/>
        <dsp:cNvSpPr/>
      </dsp:nvSpPr>
      <dsp:spPr>
        <a:xfrm>
          <a:off x="1383379" y="695089"/>
          <a:ext cx="3938840" cy="393884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Circle of Information &amp; Awareness</a:t>
          </a:r>
          <a:endParaRPr lang="en-US" sz="1400" kern="1200" dirty="0"/>
        </a:p>
      </dsp:txBody>
      <dsp:txXfrm>
        <a:off x="2503487" y="921572"/>
        <a:ext cx="1698624" cy="452966"/>
      </dsp:txXfrm>
    </dsp:sp>
    <dsp:sp modelId="{C62AB988-FEF4-40F8-B011-4C629C45F58F}">
      <dsp:nvSpPr>
        <dsp:cNvPr id="0" name=""/>
        <dsp:cNvSpPr/>
      </dsp:nvSpPr>
      <dsp:spPr>
        <a:xfrm>
          <a:off x="1730924" y="1390178"/>
          <a:ext cx="3243751" cy="324375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Circle of Champions</a:t>
          </a:r>
          <a:endParaRPr lang="en-US" sz="1400" kern="1200" dirty="0"/>
        </a:p>
      </dsp:txBody>
      <dsp:txXfrm>
        <a:off x="2513479" y="1613997"/>
        <a:ext cx="1678641" cy="447637"/>
      </dsp:txXfrm>
    </dsp:sp>
    <dsp:sp modelId="{9943AEC3-2619-4B92-BF67-1D8A66325D16}">
      <dsp:nvSpPr>
        <dsp:cNvPr id="0" name=""/>
        <dsp:cNvSpPr/>
      </dsp:nvSpPr>
      <dsp:spPr>
        <a:xfrm>
          <a:off x="2078469" y="2085268"/>
          <a:ext cx="2548661" cy="254866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Circle of Engagement</a:t>
          </a:r>
          <a:endParaRPr lang="en-US" sz="1400" kern="1200" dirty="0"/>
        </a:p>
      </dsp:txBody>
      <dsp:txXfrm>
        <a:off x="2664661" y="2314648"/>
        <a:ext cx="1376277" cy="458759"/>
      </dsp:txXfrm>
    </dsp:sp>
    <dsp:sp modelId="{93BCC814-ACC6-42FE-B871-D3503F93B09C}">
      <dsp:nvSpPr>
        <dsp:cNvPr id="0" name=""/>
        <dsp:cNvSpPr/>
      </dsp:nvSpPr>
      <dsp:spPr>
        <a:xfrm>
          <a:off x="2426014" y="2780357"/>
          <a:ext cx="1853572" cy="185357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/>
            <a:t>Core Group</a:t>
          </a:r>
          <a:endParaRPr lang="en-US" sz="2400" b="1" kern="1200" dirty="0"/>
        </a:p>
      </dsp:txBody>
      <dsp:txXfrm>
        <a:off x="2697463" y="3243750"/>
        <a:ext cx="1310673" cy="9267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5A47FE96-D086-EB47-8AA5-2A902309226E}" type="datetimeFigureOut">
              <a:rPr lang="en-US" smtClean="0"/>
              <a:t>4/2/2018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E7A4370B-7129-7E40-A5DE-BBC2038EA1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3088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3CF839C-0D0A-CD44-9500-6C6418275E74}" type="datetimeFigureOut">
              <a:rPr lang="en-US" smtClean="0"/>
              <a:t>4/2/2018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CBD571DD-88CF-6E44-900F-0EB1704ECF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22068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D571DD-88CF-6E44-900F-0EB1704ECF16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0645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Date Placeholder 3"/>
          <p:cNvSpPr txBox="1">
            <a:spLocks/>
          </p:cNvSpPr>
          <p:nvPr userDrawn="1"/>
        </p:nvSpPr>
        <p:spPr>
          <a:xfrm>
            <a:off x="5014658" y="6048643"/>
            <a:ext cx="3305332" cy="36243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/>
              <a:t>March 24, 2016</a:t>
            </a:r>
          </a:p>
        </p:txBody>
      </p:sp>
      <p:sp>
        <p:nvSpPr>
          <p:cNvPr id="8" name="Slide Number Placeholder 4"/>
          <p:cNvSpPr txBox="1">
            <a:spLocks/>
          </p:cNvSpPr>
          <p:nvPr userDrawn="1"/>
        </p:nvSpPr>
        <p:spPr>
          <a:xfrm>
            <a:off x="8466869" y="6054593"/>
            <a:ext cx="479123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4572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FEEEAAD-DCCA-7C45-A30D-AA569732D9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193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Date Placeholder 3"/>
          <p:cNvSpPr txBox="1">
            <a:spLocks/>
          </p:cNvSpPr>
          <p:nvPr userDrawn="1"/>
        </p:nvSpPr>
        <p:spPr>
          <a:xfrm>
            <a:off x="5014658" y="6048643"/>
            <a:ext cx="3305332" cy="36243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/>
              <a:t>March 24, 2016</a:t>
            </a:r>
          </a:p>
        </p:txBody>
      </p:sp>
      <p:sp>
        <p:nvSpPr>
          <p:cNvPr id="10" name="Slide Number Placeholder 4"/>
          <p:cNvSpPr txBox="1">
            <a:spLocks/>
          </p:cNvSpPr>
          <p:nvPr userDrawn="1"/>
        </p:nvSpPr>
        <p:spPr>
          <a:xfrm>
            <a:off x="8466869" y="6054593"/>
            <a:ext cx="479123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4572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FEEEAAD-DCCA-7C45-A30D-AA569732D9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6288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Date Placeholder 3"/>
          <p:cNvSpPr txBox="1">
            <a:spLocks/>
          </p:cNvSpPr>
          <p:nvPr userDrawn="1"/>
        </p:nvSpPr>
        <p:spPr>
          <a:xfrm>
            <a:off x="5014658" y="6048643"/>
            <a:ext cx="3305332" cy="36243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/>
              <a:t>March 24, 2016</a:t>
            </a:r>
          </a:p>
        </p:txBody>
      </p:sp>
      <p:sp>
        <p:nvSpPr>
          <p:cNvPr id="10" name="Slide Number Placeholder 4"/>
          <p:cNvSpPr txBox="1">
            <a:spLocks/>
          </p:cNvSpPr>
          <p:nvPr userDrawn="1"/>
        </p:nvSpPr>
        <p:spPr>
          <a:xfrm>
            <a:off x="8466869" y="6054593"/>
            <a:ext cx="479123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4572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FEEEAAD-DCCA-7C45-A30D-AA569732D9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222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</a:t>
            </a:r>
            <a:r>
              <a:rPr lang="en-US" dirty="0" err="1"/>
              <a:t>leve</a:t>
            </a:r>
            <a:endParaRPr lang="en-US" dirty="0"/>
          </a:p>
        </p:txBody>
      </p:sp>
      <p:sp>
        <p:nvSpPr>
          <p:cNvPr id="7" name="Date Placeholder 3"/>
          <p:cNvSpPr txBox="1">
            <a:spLocks/>
          </p:cNvSpPr>
          <p:nvPr userDrawn="1"/>
        </p:nvSpPr>
        <p:spPr>
          <a:xfrm>
            <a:off x="5014658" y="6048643"/>
            <a:ext cx="3305332" cy="36243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en-US" dirty="0"/>
          </a:p>
        </p:txBody>
      </p:sp>
      <p:sp>
        <p:nvSpPr>
          <p:cNvPr id="8" name="Slide Number Placeholder 4"/>
          <p:cNvSpPr txBox="1">
            <a:spLocks/>
          </p:cNvSpPr>
          <p:nvPr userDrawn="1"/>
        </p:nvSpPr>
        <p:spPr>
          <a:xfrm>
            <a:off x="8466869" y="6054593"/>
            <a:ext cx="479123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4572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FEEEAAD-DCCA-7C45-A30D-AA569732D9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3616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3"/>
          <p:cNvSpPr txBox="1">
            <a:spLocks/>
          </p:cNvSpPr>
          <p:nvPr userDrawn="1"/>
        </p:nvSpPr>
        <p:spPr>
          <a:xfrm>
            <a:off x="5014658" y="6048643"/>
            <a:ext cx="3305332" cy="36243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en-US" dirty="0"/>
          </a:p>
        </p:txBody>
      </p:sp>
      <p:sp>
        <p:nvSpPr>
          <p:cNvPr id="8" name="Slide Number Placeholder 4"/>
          <p:cNvSpPr txBox="1">
            <a:spLocks/>
          </p:cNvSpPr>
          <p:nvPr userDrawn="1"/>
        </p:nvSpPr>
        <p:spPr>
          <a:xfrm>
            <a:off x="8466869" y="6054593"/>
            <a:ext cx="479123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4572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FEEEAAD-DCCA-7C45-A30D-AA569732D9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619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>
            <a:lvl1pPr>
              <a:defRPr b="1"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2400">
                <a:latin typeface="Segoe UI Light" panose="020B0502040204020203" pitchFamily="34" charset="0"/>
                <a:cs typeface="Segoe UI Light" panose="020B0502040204020203" pitchFamily="34" charset="0"/>
              </a:defRPr>
            </a:lvl2pPr>
            <a:lvl3pPr>
              <a:defRPr sz="2000">
                <a:latin typeface="Segoe UI Light" panose="020B0502040204020203" pitchFamily="34" charset="0"/>
                <a:cs typeface="Segoe UI Light" panose="020B0502040204020203" pitchFamily="34" charset="0"/>
              </a:defRPr>
            </a:lvl3pPr>
            <a:lvl4pPr>
              <a:defRPr sz="1800">
                <a:latin typeface="Segoe UI Light" panose="020B0502040204020203" pitchFamily="34" charset="0"/>
                <a:cs typeface="Segoe UI Light" panose="020B0502040204020203" pitchFamily="34" charset="0"/>
              </a:defRPr>
            </a:lvl4pPr>
            <a:lvl5pPr>
              <a:defRPr sz="1800">
                <a:latin typeface="Segoe UI Light" panose="020B0502040204020203" pitchFamily="34" charset="0"/>
                <a:cs typeface="Segoe UI Light" panose="020B0502040204020203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Date Placeholder 3"/>
          <p:cNvSpPr txBox="1">
            <a:spLocks/>
          </p:cNvSpPr>
          <p:nvPr userDrawn="1"/>
        </p:nvSpPr>
        <p:spPr>
          <a:xfrm>
            <a:off x="5014658" y="6048643"/>
            <a:ext cx="3305332" cy="36243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/>
              <a:t>March 24, 2016</a:t>
            </a:r>
          </a:p>
        </p:txBody>
      </p:sp>
      <p:sp>
        <p:nvSpPr>
          <p:cNvPr id="16" name="Slide Number Placeholder 4"/>
          <p:cNvSpPr txBox="1">
            <a:spLocks/>
          </p:cNvSpPr>
          <p:nvPr userDrawn="1"/>
        </p:nvSpPr>
        <p:spPr>
          <a:xfrm>
            <a:off x="8466869" y="6054593"/>
            <a:ext cx="479123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4572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FEEEAAD-DCCA-7C45-A30D-AA569732D9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4283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Date Placeholder 3"/>
          <p:cNvSpPr txBox="1">
            <a:spLocks/>
          </p:cNvSpPr>
          <p:nvPr userDrawn="1"/>
        </p:nvSpPr>
        <p:spPr>
          <a:xfrm>
            <a:off x="5014658" y="6048643"/>
            <a:ext cx="3305332" cy="36243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en-US" dirty="0"/>
          </a:p>
        </p:txBody>
      </p:sp>
      <p:sp>
        <p:nvSpPr>
          <p:cNvPr id="11" name="Slide Number Placeholder 4"/>
          <p:cNvSpPr txBox="1">
            <a:spLocks/>
          </p:cNvSpPr>
          <p:nvPr userDrawn="1"/>
        </p:nvSpPr>
        <p:spPr>
          <a:xfrm>
            <a:off x="8466869" y="6054593"/>
            <a:ext cx="479123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4572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FEEEAAD-DCCA-7C45-A30D-AA569732D9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6181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Slide Number Placeholder 4"/>
          <p:cNvSpPr txBox="1">
            <a:spLocks/>
          </p:cNvSpPr>
          <p:nvPr userDrawn="1"/>
        </p:nvSpPr>
        <p:spPr>
          <a:xfrm>
            <a:off x="8466869" y="6054593"/>
            <a:ext cx="479123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4572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FEEEAAD-DCCA-7C45-A30D-AA569732D9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0656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 txBox="1">
            <a:spLocks/>
          </p:cNvSpPr>
          <p:nvPr userDrawn="1"/>
        </p:nvSpPr>
        <p:spPr>
          <a:xfrm>
            <a:off x="5014658" y="6048643"/>
            <a:ext cx="3305332" cy="36243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en-US" dirty="0"/>
          </a:p>
        </p:txBody>
      </p:sp>
      <p:sp>
        <p:nvSpPr>
          <p:cNvPr id="6" name="Slide Number Placeholder 4"/>
          <p:cNvSpPr txBox="1">
            <a:spLocks/>
          </p:cNvSpPr>
          <p:nvPr userDrawn="1"/>
        </p:nvSpPr>
        <p:spPr>
          <a:xfrm>
            <a:off x="8466869" y="6054593"/>
            <a:ext cx="479123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4572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FEEEAAD-DCCA-7C45-A30D-AA569732D9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35669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Slide Number Placeholder 4"/>
          <p:cNvSpPr txBox="1">
            <a:spLocks/>
          </p:cNvSpPr>
          <p:nvPr userDrawn="1"/>
        </p:nvSpPr>
        <p:spPr>
          <a:xfrm>
            <a:off x="8466869" y="6054593"/>
            <a:ext cx="479123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4572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FEEEAAD-DCCA-7C45-A30D-AA569732D9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30288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Date Placeholder 3"/>
          <p:cNvSpPr txBox="1">
            <a:spLocks/>
          </p:cNvSpPr>
          <p:nvPr userDrawn="1"/>
        </p:nvSpPr>
        <p:spPr>
          <a:xfrm>
            <a:off x="5014658" y="6048643"/>
            <a:ext cx="3305332" cy="36243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/>
              <a:t>March 24, 2016</a:t>
            </a:r>
          </a:p>
        </p:txBody>
      </p:sp>
      <p:sp>
        <p:nvSpPr>
          <p:cNvPr id="11" name="Slide Number Placeholder 4"/>
          <p:cNvSpPr txBox="1">
            <a:spLocks/>
          </p:cNvSpPr>
          <p:nvPr userDrawn="1"/>
        </p:nvSpPr>
        <p:spPr>
          <a:xfrm>
            <a:off x="8466869" y="6054593"/>
            <a:ext cx="479123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4572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FEEEAAD-DCCA-7C45-A30D-AA569732D9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3769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 flipV="1">
            <a:off x="0" y="6034690"/>
            <a:ext cx="9144000" cy="823310"/>
          </a:xfrm>
          <a:prstGeom prst="rect">
            <a:avLst/>
          </a:prstGeom>
          <a:solidFill>
            <a:schemeClr val="bg1">
              <a:lumMod val="85000"/>
              <a:alpha val="5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8" name="Picture 7" descr="VitalystLogo-FNL-CMYK.pdf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32" t="35395" r="20279" b="35471"/>
          <a:stretch/>
        </p:blipFill>
        <p:spPr>
          <a:xfrm>
            <a:off x="282001" y="6143683"/>
            <a:ext cx="1616437" cy="612762"/>
          </a:xfrm>
          <a:prstGeom prst="rect">
            <a:avLst/>
          </a:prstGeom>
        </p:spPr>
      </p:pic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5014658" y="6048643"/>
            <a:ext cx="3305332" cy="362435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pPr algn="r"/>
            <a:r>
              <a:rPr lang="en-US" dirty="0"/>
              <a:t>March 24, 2016</a:t>
            </a:r>
          </a:p>
        </p:txBody>
      </p:sp>
      <p:sp>
        <p:nvSpPr>
          <p:cNvPr id="12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466869" y="6054593"/>
            <a:ext cx="479123" cy="365125"/>
          </a:xfrm>
          <a:prstGeom prst="rect">
            <a:avLst/>
          </a:prstGeom>
        </p:spPr>
        <p:txBody>
          <a:bodyPr/>
          <a:lstStyle>
            <a:lvl1pPr algn="r">
              <a:defRPr sz="1400"/>
            </a:lvl1pPr>
          </a:lstStyle>
          <a:p>
            <a:fld id="{2FEEEAAD-DCCA-7C45-A30D-AA569732D9C6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8473219" y="6160228"/>
            <a:ext cx="0" cy="115756"/>
          </a:xfrm>
          <a:prstGeom prst="line">
            <a:avLst/>
          </a:prstGeom>
          <a:ln>
            <a:solidFill>
              <a:srgbClr val="FF93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" name="Picture 1" descr="TagURL-OL.pdf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0211" y="6591487"/>
            <a:ext cx="3925618" cy="128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641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en.oxforddictionaries.com/definition/policy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mazon.com/s/ref=nb_ss_gw?url=search-alias%3Daps&amp;field-keywords=the+medici+effect&amp;x=0&amp;y=0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mazon.com/s/ref=nb_ss_gw?url=search-alias%3Daps&amp;field-keywords=the+medici+effect&amp;x=0&amp;y=0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host.madison.com/wsj/lifestyles/health-med-fit/by-examining-art-doctors-get-a-better-look-at-themselves/article_70420a9d-a60b-5b0f-a65c-f56039d8f88f.html" TargetMode="Externa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host.madison.com/wsj/lifestyles/health-med-fit/by-examining-art-doctors-get-a-better-look-at-themselves/article_70420a9d-a60b-5b0f-a65c-f56039d8f88f.html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valuationinnovation.org/sites/default/files/Adocacy%20Strategy%20Framework.pdf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valuationinnovation.org/sites/default/files/Adocacy%20Strategy%20Framework.pdf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valuationinnovation.org/sites/default/files/Adocacy%20Strategy%20Framework.pdf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valuationinnovation.org/sites/default/files/Adocacy%20Strategy%20Framework.pdf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valuationinnovation.org/sites/default/files/Adocacy%20Strategy%20Framework.pdf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://www.evaluationinnovation.org/sites/default/files/Adocacy%20Strategy%20Framework.pdf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hyperlink" Target="https://publichealth.gwu.edu/sites/default/files/downloads/Redstone-Center/BCR%20Policy%20and%20Advocacy%20Guide.pdf" TargetMode="Externa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reventioninstitute.org/publications/spectrum-prevention-developing-comprehensive-approach-injury-prevention" TargetMode="External"/><Relationship Id="rId3" Type="http://schemas.openxmlformats.org/officeDocument/2006/relationships/diagramLayout" Target="../diagrams/layout1.xml"/><Relationship Id="rId7" Type="http://schemas.openxmlformats.org/officeDocument/2006/relationships/image" Target="../media/image15.wm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VHF-TitleScreenAlt-0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964025"/>
            <a:ext cx="7772400" cy="2789369"/>
          </a:xfrm>
        </p:spPr>
        <p:txBody>
          <a:bodyPr/>
          <a:lstStyle/>
          <a:p>
            <a:pPr algn="r">
              <a:lnSpc>
                <a:spcPts val="3980"/>
              </a:lnSpc>
            </a:pPr>
            <a:r>
              <a:rPr lang="en-US" b="1" dirty="0" smtClean="0"/>
              <a:t>Moving PSE Work Toward </a:t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/>
              <a:t/>
            </a:r>
            <a:br>
              <a:rPr lang="en-US" b="1" dirty="0"/>
            </a:br>
            <a:r>
              <a:rPr lang="en-US" sz="16800" b="1" dirty="0" smtClean="0"/>
              <a:t>Action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/>
              <a:t/>
            </a:r>
            <a:br>
              <a:rPr lang="en-US" b="1" dirty="0"/>
            </a:b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84096"/>
            <a:ext cx="7965740" cy="1831680"/>
          </a:xfrm>
        </p:spPr>
        <p:txBody>
          <a:bodyPr/>
          <a:lstStyle/>
          <a:p>
            <a:pPr algn="r"/>
            <a:r>
              <a:rPr lang="en-US" dirty="0" smtClean="0">
                <a:solidFill>
                  <a:schemeClr val="tx1"/>
                </a:solidFill>
              </a:rPr>
              <a:t>AZ Health Zone Annual Conference</a:t>
            </a:r>
          </a:p>
          <a:p>
            <a:pPr algn="r"/>
            <a:r>
              <a:rPr lang="en-US" dirty="0" smtClean="0">
                <a:solidFill>
                  <a:schemeClr val="tx1"/>
                </a:solidFill>
              </a:rPr>
              <a:t>April 5, 2018</a:t>
            </a:r>
          </a:p>
          <a:p>
            <a:pPr algn="r"/>
            <a:r>
              <a:rPr lang="en-US" dirty="0" smtClean="0">
                <a:solidFill>
                  <a:schemeClr val="tx1"/>
                </a:solidFill>
              </a:rPr>
              <a:t>Marcus Johnson</a:t>
            </a:r>
          </a:p>
        </p:txBody>
      </p:sp>
      <p:pic>
        <p:nvPicPr>
          <p:cNvPr id="5" name="Picture 4" descr="VitalystLogo-GreyTag-FNL-CMYK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86" t="30992" r="19951" b="31591"/>
          <a:stretch/>
        </p:blipFill>
        <p:spPr>
          <a:xfrm>
            <a:off x="492460" y="5105288"/>
            <a:ext cx="2730133" cy="1314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660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5726768" y="4680911"/>
            <a:ext cx="221753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en-US" sz="1600" b="1" kern="0" dirty="0">
                <a:solidFill>
                  <a:srgbClr val="1F497D">
                    <a:lumMod val="60000"/>
                    <a:lumOff val="40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Verdana"/>
                <a:cs typeface="Verdana"/>
              </a:rPr>
              <a:t>Influence Policy</a:t>
            </a:r>
            <a:endParaRPr lang="en-US" sz="1600" kern="0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724709" y="3367254"/>
            <a:ext cx="28527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en-US" sz="1600" b="1" kern="0" dirty="0">
                <a:solidFill>
                  <a:srgbClr val="1F497D">
                    <a:lumMod val="60000"/>
                    <a:lumOff val="40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Verdana"/>
                <a:cs typeface="Verdana"/>
              </a:rPr>
              <a:t>Change Organizational Practices</a:t>
            </a:r>
            <a:endParaRPr lang="en-US" sz="1600" kern="0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724709" y="2598200"/>
            <a:ext cx="22216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en-US" sz="1600" b="1" kern="0" dirty="0">
                <a:solidFill>
                  <a:srgbClr val="1F497D">
                    <a:lumMod val="60000"/>
                    <a:lumOff val="40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Verdana"/>
                <a:cs typeface="Verdana"/>
              </a:rPr>
              <a:t>Foster Coalitions &amp; Networks</a:t>
            </a:r>
            <a:endParaRPr lang="en-US" sz="1600" kern="0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724709" y="2023267"/>
            <a:ext cx="26911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en-US" sz="1600" b="1" kern="0" dirty="0">
                <a:solidFill>
                  <a:srgbClr val="1F497D">
                    <a:lumMod val="60000"/>
                    <a:lumOff val="40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Verdana"/>
                <a:cs typeface="Verdana"/>
              </a:rPr>
              <a:t>Educate Providers</a:t>
            </a:r>
            <a:endParaRPr lang="en-US" sz="1600" kern="0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727777" y="1212327"/>
            <a:ext cx="31333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en-US" sz="1600" b="1" kern="0" dirty="0">
                <a:solidFill>
                  <a:srgbClr val="1F497D">
                    <a:lumMod val="60000"/>
                    <a:lumOff val="40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Verdana"/>
                <a:cs typeface="Verdana"/>
              </a:rPr>
              <a:t>Promote Community Education</a:t>
            </a:r>
            <a:endParaRPr lang="en-US" sz="1600" kern="0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727777" y="453301"/>
            <a:ext cx="28527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en-US" sz="1600" b="1" kern="0" dirty="0">
                <a:solidFill>
                  <a:srgbClr val="1F497D">
                    <a:lumMod val="60000"/>
                    <a:lumOff val="40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Verdana"/>
                <a:cs typeface="Verdana"/>
              </a:rPr>
              <a:t>Strengthen Individual Knowledge &amp; Skills</a:t>
            </a:r>
            <a:endParaRPr lang="en-US" sz="1600" kern="0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24" name="Picture 2" descr="http://www.inovautus.com.php53-6.ord1-1.websitetestlink.com/wp-content/uploads/2012/08/Tree-with-Root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6" t="4972" r="2539" b="4545"/>
          <a:stretch/>
        </p:blipFill>
        <p:spPr bwMode="auto">
          <a:xfrm>
            <a:off x="1509" y="198638"/>
            <a:ext cx="4698019" cy="5705521"/>
          </a:xfrm>
          <a:prstGeom prst="rect">
            <a:avLst/>
          </a:prstGeom>
          <a:solidFill>
            <a:sysClr val="window" lastClr="FFFFFF"/>
          </a:solidFill>
          <a:scene3d>
            <a:camera prst="orthographicFront">
              <a:rot lat="0" lon="0" rev="0"/>
            </a:camera>
            <a:lightRig rig="threePt" dir="t"/>
          </a:scene3d>
          <a:extLst/>
        </p:spPr>
      </p:pic>
      <p:cxnSp>
        <p:nvCxnSpPr>
          <p:cNvPr id="26" name="Straight Connector 25"/>
          <p:cNvCxnSpPr/>
          <p:nvPr/>
        </p:nvCxnSpPr>
        <p:spPr>
          <a:xfrm>
            <a:off x="3536306" y="522279"/>
            <a:ext cx="2045628" cy="0"/>
          </a:xfrm>
          <a:prstGeom prst="line">
            <a:avLst/>
          </a:prstGeom>
          <a:noFill/>
          <a:ln w="25400" cap="flat" cmpd="sng" algn="ctr">
            <a:solidFill>
              <a:srgbClr val="4BACC6"/>
            </a:solidFill>
            <a:prstDash val="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27" name="Straight Connector 26"/>
          <p:cNvCxnSpPr/>
          <p:nvPr/>
        </p:nvCxnSpPr>
        <p:spPr>
          <a:xfrm>
            <a:off x="3907984" y="1476207"/>
            <a:ext cx="1673950" cy="0"/>
          </a:xfrm>
          <a:prstGeom prst="line">
            <a:avLst/>
          </a:prstGeom>
          <a:noFill/>
          <a:ln w="25400" cap="flat" cmpd="sng" algn="ctr">
            <a:solidFill>
              <a:srgbClr val="4BACC6"/>
            </a:solidFill>
            <a:prstDash val="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28" name="Straight Connector 27"/>
          <p:cNvCxnSpPr>
            <a:endCxn id="21" idx="1"/>
          </p:cNvCxnSpPr>
          <p:nvPr/>
        </p:nvCxnSpPr>
        <p:spPr>
          <a:xfrm>
            <a:off x="3615572" y="2192544"/>
            <a:ext cx="2109137" cy="0"/>
          </a:xfrm>
          <a:prstGeom prst="line">
            <a:avLst/>
          </a:prstGeom>
          <a:noFill/>
          <a:ln w="25400" cap="flat" cmpd="sng" algn="ctr">
            <a:solidFill>
              <a:srgbClr val="4BACC6"/>
            </a:solidFill>
            <a:prstDash val="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29" name="Straight Connector 28"/>
          <p:cNvCxnSpPr/>
          <p:nvPr/>
        </p:nvCxnSpPr>
        <p:spPr>
          <a:xfrm>
            <a:off x="2754809" y="2835955"/>
            <a:ext cx="2827125" cy="0"/>
          </a:xfrm>
          <a:prstGeom prst="line">
            <a:avLst/>
          </a:prstGeom>
          <a:noFill/>
          <a:ln w="25400" cap="flat" cmpd="sng" algn="ctr">
            <a:solidFill>
              <a:srgbClr val="4BACC6"/>
            </a:solidFill>
            <a:prstDash val="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30" name="Straight Connector 29"/>
          <p:cNvCxnSpPr/>
          <p:nvPr/>
        </p:nvCxnSpPr>
        <p:spPr>
          <a:xfrm flipV="1">
            <a:off x="3615572" y="3609523"/>
            <a:ext cx="1966362" cy="7566"/>
          </a:xfrm>
          <a:prstGeom prst="line">
            <a:avLst/>
          </a:prstGeom>
          <a:noFill/>
          <a:ln w="25400" cap="flat" cmpd="sng" algn="ctr">
            <a:solidFill>
              <a:srgbClr val="4BACC6"/>
            </a:solidFill>
            <a:prstDash val="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31" name="Straight Connector 30"/>
          <p:cNvCxnSpPr/>
          <p:nvPr/>
        </p:nvCxnSpPr>
        <p:spPr>
          <a:xfrm>
            <a:off x="4154596" y="4874226"/>
            <a:ext cx="1427338" cy="0"/>
          </a:xfrm>
          <a:prstGeom prst="line">
            <a:avLst/>
          </a:prstGeom>
          <a:noFill/>
          <a:ln w="25400" cap="flat" cmpd="sng" algn="ctr">
            <a:solidFill>
              <a:srgbClr val="4BACC6"/>
            </a:solidFill>
            <a:prstDash val="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</p:spTree>
    <p:extLst>
      <p:ext uri="{BB962C8B-B14F-4D97-AF65-F5344CB8AC3E}">
        <p14:creationId xmlns:p14="http://schemas.microsoft.com/office/powerpoint/2010/main" val="2796495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actors that affect health figur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2" b="10756"/>
          <a:stretch/>
        </p:blipFill>
        <p:spPr bwMode="auto">
          <a:xfrm>
            <a:off x="1497076" y="988439"/>
            <a:ext cx="6475776" cy="4718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648864" y="131189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/>
              <a:t>Health Impact Pyramid</a:t>
            </a:r>
          </a:p>
        </p:txBody>
      </p:sp>
      <p:sp>
        <p:nvSpPr>
          <p:cNvPr id="9" name="Right Arrow 8"/>
          <p:cNvSpPr/>
          <p:nvPr/>
        </p:nvSpPr>
        <p:spPr>
          <a:xfrm rot="5400000">
            <a:off x="464988" y="2979588"/>
            <a:ext cx="3002678" cy="73488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Arrow 10"/>
          <p:cNvSpPr/>
          <p:nvPr/>
        </p:nvSpPr>
        <p:spPr>
          <a:xfrm rot="16200000">
            <a:off x="6206782" y="2779661"/>
            <a:ext cx="3002678" cy="73488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16200000">
            <a:off x="-730017" y="3016823"/>
            <a:ext cx="38071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smtClean="0"/>
              <a:t>Increasing Population </a:t>
            </a:r>
            <a:r>
              <a:rPr lang="en-US" sz="2400" dirty="0"/>
              <a:t>Impact</a:t>
            </a:r>
          </a:p>
        </p:txBody>
      </p:sp>
      <p:sp>
        <p:nvSpPr>
          <p:cNvPr id="13" name="Rectangle 12"/>
          <p:cNvSpPr/>
          <p:nvPr/>
        </p:nvSpPr>
        <p:spPr>
          <a:xfrm rot="5400000">
            <a:off x="6653910" y="2916268"/>
            <a:ext cx="35085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smtClean="0"/>
              <a:t>Increasing Individual Effort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12007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026331"/>
          </a:xfrm>
          <a:prstGeom prst="rect">
            <a:avLst/>
          </a:prstGeom>
          <a:gradFill flip="none" rotWithShape="1">
            <a:gsLst>
              <a:gs pos="0">
                <a:srgbClr val="D63C49"/>
              </a:gs>
              <a:gs pos="21000">
                <a:srgbClr val="FF9300"/>
              </a:gs>
            </a:gsLst>
            <a:lin ang="8100000" scaled="1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43845"/>
            <a:ext cx="9144000" cy="5225937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>
                <a:solidFill>
                  <a:schemeClr val="bg1"/>
                </a:solidFill>
              </a:rPr>
              <a:t>"There's no point in changing behavior if you're sending people back out into the same adverse environments</a:t>
            </a:r>
            <a:r>
              <a:rPr lang="en-US" dirty="0" smtClean="0">
                <a:solidFill>
                  <a:schemeClr val="bg1"/>
                </a:solidFill>
              </a:rPr>
              <a:t>.“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sz="2000" dirty="0" smtClean="0">
                <a:solidFill>
                  <a:schemeClr val="bg1"/>
                </a:solidFill>
              </a:rPr>
              <a:t>– Wendy Ellis, George Washington University School of Public Health</a:t>
            </a:r>
          </a:p>
          <a:p>
            <a:pPr marL="0" indent="0" algn="ctr">
              <a:buNone/>
            </a:pPr>
            <a:endParaRPr lang="en-US" sz="2800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US" dirty="0">
                <a:solidFill>
                  <a:schemeClr val="bg1"/>
                </a:solidFill>
              </a:rPr>
              <a:t>“It is unreasonable to expect people to change their behavior when the social, cultural, and physical environments around them fully conspire against them</a:t>
            </a:r>
            <a:r>
              <a:rPr lang="en-US" dirty="0" smtClean="0">
                <a:solidFill>
                  <a:schemeClr val="bg1"/>
                </a:solidFill>
              </a:rPr>
              <a:t>…”</a:t>
            </a:r>
          </a:p>
          <a:p>
            <a:pPr marL="0" indent="0" algn="ctr">
              <a:buNone/>
            </a:pP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000" dirty="0" smtClean="0">
                <a:solidFill>
                  <a:schemeClr val="bg1"/>
                </a:solidFill>
              </a:rPr>
              <a:t>– Sir Michael Marmot, Director, International Institute for Society &amp; Health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1455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00251" y="951006"/>
            <a:ext cx="8843749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800" dirty="0"/>
              <a:t>p</a:t>
            </a:r>
            <a:r>
              <a:rPr lang="en-US" sz="8800" dirty="0" smtClean="0"/>
              <a:t>olicy </a:t>
            </a:r>
            <a:r>
              <a:rPr lang="en-US" sz="6000" dirty="0"/>
              <a:t>[</a:t>
            </a:r>
            <a:r>
              <a:rPr lang="en-US" sz="6000" dirty="0" err="1" smtClean="0"/>
              <a:t>päləsē</a:t>
            </a:r>
            <a:r>
              <a:rPr lang="en-US" sz="6000" dirty="0" smtClean="0"/>
              <a:t>]</a:t>
            </a:r>
            <a:endParaRPr lang="en-US" sz="6000" dirty="0"/>
          </a:p>
          <a:p>
            <a:endParaRPr lang="en-US" dirty="0"/>
          </a:p>
          <a:p>
            <a:r>
              <a:rPr lang="en-US" sz="3200" dirty="0"/>
              <a:t>noun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sz="3200" dirty="0"/>
              <a:t>A course or principle of action adopted or proposed by an organization or individual</a:t>
            </a:r>
            <a:r>
              <a:rPr lang="en-US" sz="3200" dirty="0" smtClean="0"/>
              <a:t>.</a:t>
            </a:r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3391469" y="6057009"/>
            <a:ext cx="52475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Source: </a:t>
            </a:r>
            <a:r>
              <a:rPr lang="en-US" sz="1600" dirty="0" smtClean="0">
                <a:hlinkClick r:id="rId2"/>
              </a:rPr>
              <a:t>https</a:t>
            </a:r>
            <a:r>
              <a:rPr lang="en-US" sz="1600" dirty="0">
                <a:hlinkClick r:id="rId2"/>
              </a:rPr>
              <a:t>://</a:t>
            </a:r>
            <a:r>
              <a:rPr lang="en-US" sz="1600" dirty="0" smtClean="0">
                <a:hlinkClick r:id="rId2"/>
              </a:rPr>
              <a:t>en.oxforddictionaries.com/definition/policy</a:t>
            </a:r>
            <a:r>
              <a:rPr lang="en-US" sz="1600" dirty="0" smtClean="0"/>
              <a:t>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073956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 rot="20609243">
            <a:off x="221204" y="822259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u="sng" dirty="0"/>
              <a:t>Scale of Policy</a:t>
            </a:r>
          </a:p>
        </p:txBody>
      </p:sp>
      <p:sp>
        <p:nvSpPr>
          <p:cNvPr id="5" name="Rectangle 4"/>
          <p:cNvSpPr/>
          <p:nvPr/>
        </p:nvSpPr>
        <p:spPr>
          <a:xfrm>
            <a:off x="1718787" y="4365798"/>
            <a:ext cx="692944" cy="684803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sz="4000" b="1" dirty="0">
                <a:ln w="31550" cmpd="sng">
                  <a:solidFill>
                    <a:schemeClr val="accent5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P</a:t>
            </a:r>
          </a:p>
        </p:txBody>
      </p:sp>
      <p:sp>
        <p:nvSpPr>
          <p:cNvPr id="6" name="Rectangle 5"/>
          <p:cNvSpPr/>
          <p:nvPr/>
        </p:nvSpPr>
        <p:spPr>
          <a:xfrm>
            <a:off x="3701004" y="3229495"/>
            <a:ext cx="1060226" cy="214674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3500" b="1" dirty="0">
                <a:ln w="31550" cmpd="sng">
                  <a:solidFill>
                    <a:schemeClr val="accent5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P</a:t>
            </a:r>
          </a:p>
        </p:txBody>
      </p:sp>
      <p:sp>
        <p:nvSpPr>
          <p:cNvPr id="7" name="Rectangle 6"/>
          <p:cNvSpPr/>
          <p:nvPr/>
        </p:nvSpPr>
        <p:spPr>
          <a:xfrm>
            <a:off x="5669280" y="2155210"/>
            <a:ext cx="2457450" cy="353173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sz="22500" b="1" dirty="0">
                <a:ln w="31550" cmpd="sng">
                  <a:solidFill>
                    <a:schemeClr val="accent5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P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21705" y="1760561"/>
            <a:ext cx="20518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State budget changes education funding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11580" y="3746734"/>
            <a:ext cx="2198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Teacher creates lesson plans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307304" y="2659820"/>
            <a:ext cx="20518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School board changes district objectives</a:t>
            </a:r>
          </a:p>
        </p:txBody>
      </p:sp>
      <p:cxnSp>
        <p:nvCxnSpPr>
          <p:cNvPr id="12" name="Elbow Connector 11"/>
          <p:cNvCxnSpPr/>
          <p:nvPr/>
        </p:nvCxnSpPr>
        <p:spPr>
          <a:xfrm flipV="1">
            <a:off x="1457811" y="2538984"/>
            <a:ext cx="3112245" cy="984944"/>
          </a:xfrm>
          <a:prstGeom prst="bentConnector3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Elbow Connector 12"/>
          <p:cNvCxnSpPr/>
          <p:nvPr/>
        </p:nvCxnSpPr>
        <p:spPr>
          <a:xfrm flipV="1">
            <a:off x="4183380" y="1551731"/>
            <a:ext cx="3303796" cy="984946"/>
          </a:xfrm>
          <a:prstGeom prst="bentConnector3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4397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8645" y="363283"/>
            <a:ext cx="2773159" cy="1143000"/>
          </a:xfrm>
        </p:spPr>
        <p:txBody>
          <a:bodyPr/>
          <a:lstStyle/>
          <a:p>
            <a:r>
              <a:rPr lang="en-US" u="sng" dirty="0" smtClean="0"/>
              <a:t>Policy Solutions</a:t>
            </a:r>
            <a:endParaRPr lang="en-US" u="sng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254" y="2257214"/>
            <a:ext cx="3537999" cy="2275279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060" y="1696466"/>
            <a:ext cx="4208487" cy="2804562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5568287" y="615832"/>
            <a:ext cx="2417929" cy="1143000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u="sng" dirty="0" smtClean="0"/>
              <a:t>Advocacy</a:t>
            </a:r>
            <a:endParaRPr lang="en-US" u="sng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6953" y="4202415"/>
            <a:ext cx="1480598" cy="169453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443704" y="4715373"/>
            <a:ext cx="1463040" cy="1284833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281315" y="4715373"/>
            <a:ext cx="1463040" cy="1284833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291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026331"/>
          </a:xfrm>
          <a:prstGeom prst="rect">
            <a:avLst/>
          </a:prstGeom>
          <a:gradFill flip="none" rotWithShape="1">
            <a:gsLst>
              <a:gs pos="0">
                <a:srgbClr val="FF9300"/>
              </a:gs>
              <a:gs pos="21000">
                <a:srgbClr val="525256"/>
              </a:gs>
            </a:gsLst>
            <a:lin ang="8100000" scaled="1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6984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en-US" sz="4800" dirty="0" smtClean="0">
                <a:solidFill>
                  <a:schemeClr val="bg1"/>
                </a:solidFill>
              </a:rPr>
              <a:t>“…expertise</a:t>
            </a:r>
            <a:r>
              <a:rPr lang="en-US" sz="4800" dirty="0">
                <a:solidFill>
                  <a:schemeClr val="bg1"/>
                </a:solidFill>
              </a:rPr>
              <a:t>, for all its strengths, can make it more difficult to break out of established patterns of thought.”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012059" y="6051479"/>
            <a:ext cx="4674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/>
              <a:t>Frans</a:t>
            </a:r>
            <a:r>
              <a:rPr lang="en-US" sz="1200" dirty="0"/>
              <a:t> Johansson. </a:t>
            </a:r>
            <a:r>
              <a:rPr lang="en-US" sz="1200" i="1" u="sng" dirty="0">
                <a:hlinkClick r:id="rId2"/>
              </a:rPr>
              <a:t>The Medici Effect: What Elephants &amp; Epidemics Can Teach Us About Innovation</a:t>
            </a:r>
            <a:r>
              <a:rPr lang="en-US" sz="1200" dirty="0"/>
              <a:t>. Harvard Business School Press, 2006</a:t>
            </a:r>
          </a:p>
        </p:txBody>
      </p:sp>
    </p:spTree>
    <p:extLst>
      <p:ext uri="{BB962C8B-B14F-4D97-AF65-F5344CB8AC3E}">
        <p14:creationId xmlns:p14="http://schemas.microsoft.com/office/powerpoint/2010/main" val="1662105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Breaking Down Silos</a:t>
            </a:r>
            <a:br>
              <a:rPr lang="en-US" dirty="0"/>
            </a:b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42900" y="914400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000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6220" y="1600201"/>
            <a:ext cx="5842960" cy="3897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3264379" y="2114550"/>
            <a:ext cx="0" cy="2971800"/>
          </a:xfrm>
          <a:prstGeom prst="line">
            <a:avLst/>
          </a:prstGeom>
          <a:ln w="57150">
            <a:solidFill>
              <a:srgbClr val="C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6579079" y="2114550"/>
            <a:ext cx="0" cy="2971800"/>
          </a:xfrm>
          <a:prstGeom prst="line">
            <a:avLst/>
          </a:prstGeom>
          <a:ln w="57150">
            <a:solidFill>
              <a:srgbClr val="C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350229" y="2114550"/>
            <a:ext cx="0" cy="2971800"/>
          </a:xfrm>
          <a:prstGeom prst="line">
            <a:avLst/>
          </a:prstGeom>
          <a:ln w="57150">
            <a:solidFill>
              <a:srgbClr val="C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5436079" y="2114550"/>
            <a:ext cx="0" cy="2971800"/>
          </a:xfrm>
          <a:prstGeom prst="line">
            <a:avLst/>
          </a:prstGeom>
          <a:ln w="57150">
            <a:solidFill>
              <a:srgbClr val="C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121379" y="2114550"/>
            <a:ext cx="0" cy="2971800"/>
          </a:xfrm>
          <a:prstGeom prst="line">
            <a:avLst/>
          </a:prstGeom>
          <a:ln w="57150">
            <a:solidFill>
              <a:srgbClr val="C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1"/>
          <p:cNvSpPr txBox="1">
            <a:spLocks/>
          </p:cNvSpPr>
          <p:nvPr/>
        </p:nvSpPr>
        <p:spPr>
          <a:xfrm>
            <a:off x="3619403" y="1657350"/>
            <a:ext cx="1395848" cy="390525"/>
          </a:xfrm>
          <a:prstGeom prst="rect">
            <a:avLst/>
          </a:prstGeom>
          <a:solidFill>
            <a:schemeClr val="tx1"/>
          </a:solidFill>
          <a:ln w="38100">
            <a:solidFill>
              <a:schemeClr val="accent2">
                <a:lumMod val="75000"/>
              </a:schemeClr>
            </a:solidFill>
          </a:ln>
        </p:spPr>
        <p:txBody>
          <a:bodyPr vert="horz" lIns="68580" tIns="34290" rIns="68580" bIns="3429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100" dirty="0">
                <a:solidFill>
                  <a:schemeClr val="bg1">
                    <a:lumMod val="95000"/>
                  </a:schemeClr>
                </a:solidFill>
              </a:rPr>
              <a:t>Sectors</a:t>
            </a:r>
          </a:p>
        </p:txBody>
      </p:sp>
      <p:sp>
        <p:nvSpPr>
          <p:cNvPr id="12" name="TextBox 11"/>
          <p:cNvSpPr txBox="1"/>
          <p:nvPr/>
        </p:nvSpPr>
        <p:spPr>
          <a:xfrm rot="16200000">
            <a:off x="1876821" y="3601520"/>
            <a:ext cx="1628773" cy="369332"/>
          </a:xfrm>
          <a:prstGeom prst="rect">
            <a:avLst/>
          </a:prstGeom>
          <a:solidFill>
            <a:srgbClr val="1C3E95"/>
          </a:solidFill>
          <a:ln w="3810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u="sng" dirty="0">
                <a:solidFill>
                  <a:schemeClr val="bg1">
                    <a:lumMod val="95000"/>
                  </a:schemeClr>
                </a:solidFill>
              </a:rPr>
              <a:t>Healthcare</a:t>
            </a:r>
          </a:p>
        </p:txBody>
      </p:sp>
      <p:sp>
        <p:nvSpPr>
          <p:cNvPr id="13" name="TextBox 12"/>
          <p:cNvSpPr txBox="1"/>
          <p:nvPr/>
        </p:nvSpPr>
        <p:spPr>
          <a:xfrm rot="16200000">
            <a:off x="2978141" y="3572948"/>
            <a:ext cx="1628773" cy="369332"/>
          </a:xfrm>
          <a:prstGeom prst="rect">
            <a:avLst/>
          </a:prstGeom>
          <a:solidFill>
            <a:srgbClr val="1C3E95"/>
          </a:solidFill>
          <a:ln w="3810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u="sng" dirty="0">
                <a:solidFill>
                  <a:schemeClr val="bg1">
                    <a:lumMod val="95000"/>
                  </a:schemeClr>
                </a:solidFill>
              </a:rPr>
              <a:t>Education</a:t>
            </a:r>
          </a:p>
        </p:txBody>
      </p:sp>
      <p:sp>
        <p:nvSpPr>
          <p:cNvPr id="14" name="TextBox 13"/>
          <p:cNvSpPr txBox="1"/>
          <p:nvPr/>
        </p:nvSpPr>
        <p:spPr>
          <a:xfrm rot="16200000">
            <a:off x="4109017" y="3572948"/>
            <a:ext cx="1628773" cy="369332"/>
          </a:xfrm>
          <a:prstGeom prst="rect">
            <a:avLst/>
          </a:prstGeom>
          <a:solidFill>
            <a:srgbClr val="1C3E95"/>
          </a:solidFill>
          <a:ln w="3810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u="sng" dirty="0">
                <a:solidFill>
                  <a:schemeClr val="bg1">
                    <a:lumMod val="95000"/>
                  </a:schemeClr>
                </a:solidFill>
              </a:rPr>
              <a:t>Worksites</a:t>
            </a:r>
          </a:p>
        </p:txBody>
      </p:sp>
      <p:sp>
        <p:nvSpPr>
          <p:cNvPr id="15" name="TextBox 14"/>
          <p:cNvSpPr txBox="1"/>
          <p:nvPr/>
        </p:nvSpPr>
        <p:spPr>
          <a:xfrm rot="16200000">
            <a:off x="5194867" y="3572948"/>
            <a:ext cx="1628773" cy="369332"/>
          </a:xfrm>
          <a:prstGeom prst="rect">
            <a:avLst/>
          </a:prstGeom>
          <a:solidFill>
            <a:srgbClr val="1C3E95"/>
          </a:solidFill>
          <a:ln w="3810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u="sng" dirty="0">
                <a:solidFill>
                  <a:schemeClr val="bg1">
                    <a:lumMod val="95000"/>
                  </a:schemeClr>
                </a:solidFill>
              </a:rPr>
              <a:t>Community</a:t>
            </a:r>
          </a:p>
        </p:txBody>
      </p:sp>
    </p:spTree>
    <p:extLst>
      <p:ext uri="{BB962C8B-B14F-4D97-AF65-F5344CB8AC3E}">
        <p14:creationId xmlns:p14="http://schemas.microsoft.com/office/powerpoint/2010/main" val="711089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Breaking Down Silos</a:t>
            </a:r>
            <a:br>
              <a:rPr lang="en-US" dirty="0"/>
            </a:b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42900" y="914400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000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6220" y="1600201"/>
            <a:ext cx="5842960" cy="3897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3264379" y="2114550"/>
            <a:ext cx="0" cy="2971800"/>
          </a:xfrm>
          <a:prstGeom prst="line">
            <a:avLst/>
          </a:prstGeom>
          <a:ln w="57150">
            <a:solidFill>
              <a:srgbClr val="C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6579079" y="2114550"/>
            <a:ext cx="0" cy="2971800"/>
          </a:xfrm>
          <a:prstGeom prst="line">
            <a:avLst/>
          </a:prstGeom>
          <a:ln w="57150">
            <a:solidFill>
              <a:srgbClr val="C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350229" y="2114550"/>
            <a:ext cx="0" cy="2971800"/>
          </a:xfrm>
          <a:prstGeom prst="line">
            <a:avLst/>
          </a:prstGeom>
          <a:ln w="57150">
            <a:solidFill>
              <a:srgbClr val="C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5436079" y="2114550"/>
            <a:ext cx="0" cy="2971800"/>
          </a:xfrm>
          <a:prstGeom prst="line">
            <a:avLst/>
          </a:prstGeom>
          <a:ln w="57150">
            <a:solidFill>
              <a:srgbClr val="C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121379" y="2114550"/>
            <a:ext cx="0" cy="2971800"/>
          </a:xfrm>
          <a:prstGeom prst="line">
            <a:avLst/>
          </a:prstGeom>
          <a:ln w="57150">
            <a:solidFill>
              <a:srgbClr val="C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1"/>
          <p:cNvSpPr txBox="1">
            <a:spLocks/>
          </p:cNvSpPr>
          <p:nvPr/>
        </p:nvSpPr>
        <p:spPr>
          <a:xfrm>
            <a:off x="3447953" y="1657350"/>
            <a:ext cx="1816676" cy="390525"/>
          </a:xfrm>
          <a:prstGeom prst="rect">
            <a:avLst/>
          </a:prstGeom>
          <a:solidFill>
            <a:schemeClr val="tx1"/>
          </a:solidFill>
          <a:ln w="38100">
            <a:solidFill>
              <a:schemeClr val="accent2">
                <a:lumMod val="75000"/>
              </a:schemeClr>
            </a:solidFill>
          </a:ln>
        </p:spPr>
        <p:txBody>
          <a:bodyPr vert="horz" lIns="68580" tIns="34290" rIns="68580" bIns="3429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100" dirty="0">
                <a:solidFill>
                  <a:schemeClr val="bg1">
                    <a:lumMod val="95000"/>
                  </a:schemeClr>
                </a:solidFill>
              </a:rPr>
              <a:t>Disease States</a:t>
            </a:r>
          </a:p>
        </p:txBody>
      </p:sp>
      <p:sp>
        <p:nvSpPr>
          <p:cNvPr id="12" name="TextBox 11"/>
          <p:cNvSpPr txBox="1"/>
          <p:nvPr/>
        </p:nvSpPr>
        <p:spPr>
          <a:xfrm rot="16200000">
            <a:off x="1876821" y="3601520"/>
            <a:ext cx="1628773" cy="369332"/>
          </a:xfrm>
          <a:prstGeom prst="rect">
            <a:avLst/>
          </a:prstGeom>
          <a:solidFill>
            <a:srgbClr val="1C3E95"/>
          </a:solidFill>
          <a:ln w="3810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u="sng" dirty="0">
                <a:solidFill>
                  <a:schemeClr val="bg1">
                    <a:lumMod val="95000"/>
                  </a:schemeClr>
                </a:solidFill>
              </a:rPr>
              <a:t>Diabetes</a:t>
            </a:r>
          </a:p>
        </p:txBody>
      </p:sp>
      <p:sp>
        <p:nvSpPr>
          <p:cNvPr id="13" name="TextBox 12"/>
          <p:cNvSpPr txBox="1"/>
          <p:nvPr/>
        </p:nvSpPr>
        <p:spPr>
          <a:xfrm rot="16200000">
            <a:off x="2978141" y="3572948"/>
            <a:ext cx="1628773" cy="369332"/>
          </a:xfrm>
          <a:prstGeom prst="rect">
            <a:avLst/>
          </a:prstGeom>
          <a:solidFill>
            <a:srgbClr val="1C3E95"/>
          </a:solidFill>
          <a:ln w="3810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u="sng" dirty="0">
                <a:solidFill>
                  <a:schemeClr val="bg1">
                    <a:lumMod val="95000"/>
                  </a:schemeClr>
                </a:solidFill>
              </a:rPr>
              <a:t>Oral Health</a:t>
            </a:r>
          </a:p>
        </p:txBody>
      </p:sp>
      <p:sp>
        <p:nvSpPr>
          <p:cNvPr id="14" name="TextBox 13"/>
          <p:cNvSpPr txBox="1"/>
          <p:nvPr/>
        </p:nvSpPr>
        <p:spPr>
          <a:xfrm rot="16200000">
            <a:off x="4109017" y="3434448"/>
            <a:ext cx="1628773" cy="646331"/>
          </a:xfrm>
          <a:prstGeom prst="rect">
            <a:avLst/>
          </a:prstGeom>
          <a:solidFill>
            <a:srgbClr val="1C3E95"/>
          </a:solidFill>
          <a:ln w="3810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u="sng" dirty="0">
                <a:solidFill>
                  <a:schemeClr val="bg1">
                    <a:lumMod val="95000"/>
                  </a:schemeClr>
                </a:solidFill>
              </a:rPr>
              <a:t>Substance Abuse</a:t>
            </a:r>
          </a:p>
        </p:txBody>
      </p:sp>
      <p:sp>
        <p:nvSpPr>
          <p:cNvPr id="15" name="TextBox 14"/>
          <p:cNvSpPr txBox="1"/>
          <p:nvPr/>
        </p:nvSpPr>
        <p:spPr>
          <a:xfrm rot="16200000">
            <a:off x="5194867" y="3572948"/>
            <a:ext cx="1628773" cy="369332"/>
          </a:xfrm>
          <a:prstGeom prst="rect">
            <a:avLst/>
          </a:prstGeom>
          <a:solidFill>
            <a:srgbClr val="1C3E95"/>
          </a:solidFill>
          <a:ln w="3810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u="sng" dirty="0">
                <a:solidFill>
                  <a:schemeClr val="bg1">
                    <a:lumMod val="95000"/>
                  </a:schemeClr>
                </a:solidFill>
              </a:rPr>
              <a:t>Cancer</a:t>
            </a:r>
          </a:p>
        </p:txBody>
      </p:sp>
    </p:spTree>
    <p:extLst>
      <p:ext uri="{BB962C8B-B14F-4D97-AF65-F5344CB8AC3E}">
        <p14:creationId xmlns:p14="http://schemas.microsoft.com/office/powerpoint/2010/main" val="2431018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Breaking Down Silos</a:t>
            </a:r>
            <a:br>
              <a:rPr lang="en-US" dirty="0"/>
            </a:br>
            <a:endParaRPr lang="en-US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0849" y="1600201"/>
            <a:ext cx="5842960" cy="3897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1820258" y="2743200"/>
            <a:ext cx="5143500" cy="0"/>
          </a:xfrm>
          <a:prstGeom prst="line">
            <a:avLst/>
          </a:prstGeom>
          <a:ln w="57150">
            <a:solidFill>
              <a:srgbClr val="C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 txBox="1">
            <a:spLocks/>
          </p:cNvSpPr>
          <p:nvPr/>
        </p:nvSpPr>
        <p:spPr>
          <a:xfrm rot="16200000">
            <a:off x="129570" y="3462338"/>
            <a:ext cx="2286000" cy="390525"/>
          </a:xfrm>
          <a:prstGeom prst="rect">
            <a:avLst/>
          </a:prstGeom>
          <a:solidFill>
            <a:schemeClr val="tx1"/>
          </a:solidFill>
          <a:ln w="38100">
            <a:solidFill>
              <a:schemeClr val="accent2">
                <a:lumMod val="75000"/>
              </a:schemeClr>
            </a:solidFill>
          </a:ln>
        </p:spPr>
        <p:txBody>
          <a:bodyPr vert="horz" lIns="68580" tIns="34290" rIns="68580" bIns="3429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>
                <a:solidFill>
                  <a:schemeClr val="bg1">
                    <a:lumMod val="95000"/>
                  </a:schemeClr>
                </a:solidFill>
              </a:rPr>
              <a:t>Proximity to People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390801" y="2971800"/>
            <a:ext cx="1900237" cy="369332"/>
          </a:xfrm>
          <a:prstGeom prst="rect">
            <a:avLst/>
          </a:prstGeom>
          <a:solidFill>
            <a:srgbClr val="1C3E95"/>
          </a:solidFill>
          <a:ln w="3810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u="sng" dirty="0" smtClean="0">
                <a:solidFill>
                  <a:schemeClr val="bg1">
                    <a:lumMod val="95000"/>
                  </a:schemeClr>
                </a:solidFill>
              </a:rPr>
              <a:t>Influencers</a:t>
            </a:r>
            <a:endParaRPr lang="en-US" u="sng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9700" y="4454351"/>
            <a:ext cx="2202438" cy="369332"/>
          </a:xfrm>
          <a:prstGeom prst="rect">
            <a:avLst/>
          </a:prstGeom>
          <a:solidFill>
            <a:srgbClr val="1C3E95"/>
          </a:solidFill>
          <a:ln w="3810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u="sng" dirty="0">
                <a:solidFill>
                  <a:schemeClr val="bg1">
                    <a:lumMod val="95000"/>
                  </a:schemeClr>
                </a:solidFill>
              </a:rPr>
              <a:t>Front Line Workers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76500" y="3705596"/>
            <a:ext cx="2128837" cy="369332"/>
          </a:xfrm>
          <a:prstGeom prst="rect">
            <a:avLst/>
          </a:prstGeom>
          <a:solidFill>
            <a:srgbClr val="1C3E95"/>
          </a:solidFill>
          <a:ln w="3810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u="sng" dirty="0">
                <a:solidFill>
                  <a:schemeClr val="bg1">
                    <a:lumMod val="95000"/>
                  </a:schemeClr>
                </a:solidFill>
              </a:rPr>
              <a:t>Program Managers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1820258" y="3534147"/>
            <a:ext cx="5143500" cy="0"/>
          </a:xfrm>
          <a:prstGeom prst="line">
            <a:avLst/>
          </a:prstGeom>
          <a:ln w="57150">
            <a:solidFill>
              <a:srgbClr val="C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1769170" y="4258438"/>
            <a:ext cx="5143500" cy="0"/>
          </a:xfrm>
          <a:prstGeom prst="line">
            <a:avLst/>
          </a:prstGeom>
          <a:ln w="57150">
            <a:solidFill>
              <a:srgbClr val="C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526532" y="2225501"/>
            <a:ext cx="1764506" cy="369332"/>
          </a:xfrm>
          <a:prstGeom prst="rect">
            <a:avLst/>
          </a:prstGeom>
          <a:solidFill>
            <a:srgbClr val="1C3E95"/>
          </a:solidFill>
          <a:ln w="3810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u="sng" dirty="0" smtClean="0">
                <a:solidFill>
                  <a:schemeClr val="bg1">
                    <a:lumMod val="95000"/>
                  </a:schemeClr>
                </a:solidFill>
              </a:rPr>
              <a:t>Decision Makers</a:t>
            </a:r>
            <a:endParaRPr lang="en-US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213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Who’s in the Audience?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748" y="1165090"/>
            <a:ext cx="6898504" cy="4525963"/>
          </a:xfrm>
        </p:spPr>
      </p:pic>
    </p:spTree>
    <p:extLst>
      <p:ext uri="{BB962C8B-B14F-4D97-AF65-F5344CB8AC3E}">
        <p14:creationId xmlns:p14="http://schemas.microsoft.com/office/powerpoint/2010/main" val="3102445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can you do?</a:t>
            </a:r>
            <a:br>
              <a:rPr lang="en-US" dirty="0"/>
            </a:br>
            <a:endParaRPr lang="en-US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528" y="1699954"/>
            <a:ext cx="5842960" cy="3897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1991937" y="2842953"/>
            <a:ext cx="5143500" cy="0"/>
          </a:xfrm>
          <a:prstGeom prst="line">
            <a:avLst/>
          </a:prstGeom>
          <a:ln w="57150">
            <a:solidFill>
              <a:srgbClr val="C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 txBox="1">
            <a:spLocks/>
          </p:cNvSpPr>
          <p:nvPr/>
        </p:nvSpPr>
        <p:spPr>
          <a:xfrm rot="16200000">
            <a:off x="301250" y="3562091"/>
            <a:ext cx="2286000" cy="390525"/>
          </a:xfrm>
          <a:prstGeom prst="rect">
            <a:avLst/>
          </a:prstGeom>
          <a:solidFill>
            <a:schemeClr val="tx1"/>
          </a:solidFill>
          <a:ln w="38100">
            <a:solidFill>
              <a:schemeClr val="accent2">
                <a:lumMod val="75000"/>
              </a:schemeClr>
            </a:solidFill>
          </a:ln>
        </p:spPr>
        <p:txBody>
          <a:bodyPr vert="horz" lIns="68580" tIns="34290" rIns="68580" bIns="3429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>
                <a:solidFill>
                  <a:schemeClr val="bg1">
                    <a:lumMod val="95000"/>
                  </a:schemeClr>
                </a:solidFill>
              </a:rPr>
              <a:t>Proximity to People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62480" y="3071553"/>
            <a:ext cx="1900237" cy="369332"/>
          </a:xfrm>
          <a:prstGeom prst="rect">
            <a:avLst/>
          </a:prstGeom>
          <a:solidFill>
            <a:srgbClr val="1C3E95"/>
          </a:solidFill>
          <a:ln w="3810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u="sng" dirty="0" smtClean="0">
                <a:solidFill>
                  <a:schemeClr val="bg1">
                    <a:lumMod val="95000"/>
                  </a:schemeClr>
                </a:solidFill>
              </a:rPr>
              <a:t>Influencers</a:t>
            </a:r>
            <a:endParaRPr lang="en-US" u="sng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11379" y="4554104"/>
            <a:ext cx="2202438" cy="369332"/>
          </a:xfrm>
          <a:prstGeom prst="rect">
            <a:avLst/>
          </a:prstGeom>
          <a:solidFill>
            <a:srgbClr val="1C3E95"/>
          </a:solidFill>
          <a:ln w="3810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u="sng" dirty="0">
                <a:solidFill>
                  <a:schemeClr val="bg1">
                    <a:lumMod val="95000"/>
                  </a:schemeClr>
                </a:solidFill>
              </a:rPr>
              <a:t>Front Line Workers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448179" y="3805349"/>
            <a:ext cx="2128837" cy="369332"/>
          </a:xfrm>
          <a:prstGeom prst="rect">
            <a:avLst/>
          </a:prstGeom>
          <a:solidFill>
            <a:srgbClr val="1C3E95"/>
          </a:solidFill>
          <a:ln w="3810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u="sng" dirty="0">
                <a:solidFill>
                  <a:schemeClr val="bg1">
                    <a:lumMod val="95000"/>
                  </a:schemeClr>
                </a:solidFill>
              </a:rPr>
              <a:t>Program Managers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1991937" y="3633900"/>
            <a:ext cx="5143500" cy="0"/>
          </a:xfrm>
          <a:prstGeom prst="line">
            <a:avLst/>
          </a:prstGeom>
          <a:ln w="57150">
            <a:solidFill>
              <a:srgbClr val="C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1940849" y="4358191"/>
            <a:ext cx="5143500" cy="0"/>
          </a:xfrm>
          <a:prstGeom prst="line">
            <a:avLst/>
          </a:prstGeom>
          <a:ln w="57150">
            <a:solidFill>
              <a:srgbClr val="C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urved Right Arrow 13"/>
          <p:cNvSpPr/>
          <p:nvPr/>
        </p:nvSpPr>
        <p:spPr>
          <a:xfrm>
            <a:off x="2698086" y="3937398"/>
            <a:ext cx="713293" cy="974899"/>
          </a:xfrm>
          <a:prstGeom prst="curvedRightArrow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15" name="Curved Right Arrow 14"/>
          <p:cNvSpPr/>
          <p:nvPr/>
        </p:nvSpPr>
        <p:spPr>
          <a:xfrm>
            <a:off x="2769183" y="3204783"/>
            <a:ext cx="713293" cy="974899"/>
          </a:xfrm>
          <a:prstGeom prst="curvedRightArrow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16" name="Curved Right Arrow 15"/>
          <p:cNvSpPr/>
          <p:nvPr/>
        </p:nvSpPr>
        <p:spPr>
          <a:xfrm rot="10613335">
            <a:off x="5596115" y="2367981"/>
            <a:ext cx="713293" cy="974899"/>
          </a:xfrm>
          <a:prstGeom prst="curvedRightArrow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17" name="Curved Right Arrow 16"/>
          <p:cNvSpPr/>
          <p:nvPr/>
        </p:nvSpPr>
        <p:spPr>
          <a:xfrm rot="10613335">
            <a:off x="5655960" y="3079794"/>
            <a:ext cx="713293" cy="974899"/>
          </a:xfrm>
          <a:prstGeom prst="curvedRightArrow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18" name="Curved Right Arrow 17"/>
          <p:cNvSpPr/>
          <p:nvPr/>
        </p:nvSpPr>
        <p:spPr>
          <a:xfrm rot="10613335">
            <a:off x="5692762" y="3847376"/>
            <a:ext cx="713293" cy="974899"/>
          </a:xfrm>
          <a:prstGeom prst="curvedRightArrow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19" name="Curved Right Arrow 18"/>
          <p:cNvSpPr/>
          <p:nvPr/>
        </p:nvSpPr>
        <p:spPr>
          <a:xfrm>
            <a:off x="2849187" y="2442903"/>
            <a:ext cx="713293" cy="974899"/>
          </a:xfrm>
          <a:prstGeom prst="curvedRightArrow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642484" y="2353225"/>
            <a:ext cx="1764506" cy="369332"/>
          </a:xfrm>
          <a:prstGeom prst="rect">
            <a:avLst/>
          </a:prstGeom>
          <a:solidFill>
            <a:srgbClr val="1C3E95"/>
          </a:solidFill>
          <a:ln w="3810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u="sng" dirty="0" smtClean="0">
                <a:solidFill>
                  <a:schemeClr val="bg1">
                    <a:lumMod val="95000"/>
                  </a:schemeClr>
                </a:solidFill>
              </a:rPr>
              <a:t>Decision Makers</a:t>
            </a:r>
            <a:endParaRPr lang="en-US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574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026331"/>
          </a:xfrm>
          <a:prstGeom prst="rect">
            <a:avLst/>
          </a:prstGeom>
          <a:gradFill flip="none" rotWithShape="1">
            <a:gsLst>
              <a:gs pos="0">
                <a:srgbClr val="D63C49"/>
              </a:gs>
              <a:gs pos="21000">
                <a:srgbClr val="FF9300"/>
              </a:gs>
            </a:gsLst>
            <a:lin ang="8100000" scaled="1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501311"/>
            <a:ext cx="9030789" cy="5468982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dirty="0" smtClean="0">
                <a:solidFill>
                  <a:schemeClr val="bg1"/>
                </a:solidFill>
              </a:rPr>
              <a:t>“…there </a:t>
            </a:r>
            <a:r>
              <a:rPr lang="en-US" sz="4400" dirty="0">
                <a:solidFill>
                  <a:schemeClr val="bg1"/>
                </a:solidFill>
              </a:rPr>
              <a:t>is always another </a:t>
            </a:r>
            <a:r>
              <a:rPr lang="en-US" sz="4400" dirty="0" smtClean="0">
                <a:solidFill>
                  <a:schemeClr val="bg1"/>
                </a:solidFill>
              </a:rPr>
              <a:t>way            to </a:t>
            </a:r>
            <a:r>
              <a:rPr lang="en-US" sz="4400" dirty="0">
                <a:solidFill>
                  <a:schemeClr val="bg1"/>
                </a:solidFill>
              </a:rPr>
              <a:t>view </a:t>
            </a:r>
            <a:r>
              <a:rPr lang="en-US" sz="4400" dirty="0" smtClean="0">
                <a:solidFill>
                  <a:schemeClr val="bg1"/>
                </a:solidFill>
              </a:rPr>
              <a:t>things.”</a:t>
            </a:r>
          </a:p>
          <a:p>
            <a:pPr marL="0" indent="0" algn="ctr">
              <a:buNone/>
            </a:pPr>
            <a:endParaRPr lang="en-US" sz="2800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US" sz="4400" dirty="0" smtClean="0">
                <a:solidFill>
                  <a:schemeClr val="bg1"/>
                </a:solidFill>
              </a:rPr>
              <a:t>“</a:t>
            </a:r>
            <a:r>
              <a:rPr lang="en-US" sz="4400" dirty="0">
                <a:solidFill>
                  <a:schemeClr val="bg1"/>
                </a:solidFill>
              </a:rPr>
              <a:t>The purpose is not necessarily to come up with a specific idea, but to shake your mind free from preconceived notions.”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012059" y="6051479"/>
            <a:ext cx="4674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/>
              <a:t>Frans</a:t>
            </a:r>
            <a:r>
              <a:rPr lang="en-US" sz="1200" dirty="0"/>
              <a:t> Johansson. </a:t>
            </a:r>
            <a:r>
              <a:rPr lang="en-US" sz="1200" i="1" u="sng" dirty="0">
                <a:hlinkClick r:id="rId2"/>
              </a:rPr>
              <a:t>The Medici Effect: What Elephants &amp; Epidemics Can Teach Us About Innovation</a:t>
            </a:r>
            <a:r>
              <a:rPr lang="en-US" sz="1200" dirty="0"/>
              <a:t>. Harvard Business School Press, 2006</a:t>
            </a:r>
          </a:p>
        </p:txBody>
      </p:sp>
    </p:spTree>
    <p:extLst>
      <p:ext uri="{BB962C8B-B14F-4D97-AF65-F5344CB8AC3E}">
        <p14:creationId xmlns:p14="http://schemas.microsoft.com/office/powerpoint/2010/main" val="420635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8" name="Picture 4" descr="Chazen medical residents examine Tom Uttech's 'Nin Mamakadendam'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316" y="-20549"/>
            <a:ext cx="8517278" cy="6063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137081" y="6126779"/>
            <a:ext cx="33082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Credit: </a:t>
            </a:r>
            <a:r>
              <a:rPr lang="en-US" sz="1400" dirty="0" smtClean="0">
                <a:hlinkClick r:id="rId3"/>
              </a:rPr>
              <a:t>Wisconsin State Journal – John Hart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716980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137081" y="6126779"/>
            <a:ext cx="33082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Credit: </a:t>
            </a:r>
            <a:r>
              <a:rPr lang="en-US" sz="1400" dirty="0" smtClean="0">
                <a:hlinkClick r:id="rId2"/>
              </a:rPr>
              <a:t>Wisconsin State Journal – John Hart</a:t>
            </a:r>
            <a:endParaRPr lang="en-US" sz="1400" dirty="0"/>
          </a:p>
        </p:txBody>
      </p:sp>
      <p:pic>
        <p:nvPicPr>
          <p:cNvPr id="2050" name="Picture 2" descr="Medical residents meet at the Chaze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704" y="0"/>
            <a:ext cx="8139727" cy="6041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8551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www.oregonhousingalliance.org/wp-content/uploads/2015/11/www_evaluationinnovation_org_sites_default_files_Adocacy_Strategy_Framework_pd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3390" y="206398"/>
            <a:ext cx="6890940" cy="585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1941755" y="6071571"/>
            <a:ext cx="74173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Source: Evaluation Innovation </a:t>
            </a:r>
            <a:r>
              <a:rPr lang="en-US" sz="1400" dirty="0" smtClean="0">
                <a:hlinkClick r:id="rId3"/>
              </a:rPr>
              <a:t>http</a:t>
            </a:r>
            <a:r>
              <a:rPr lang="en-US" sz="1400" dirty="0">
                <a:hlinkClick r:id="rId3"/>
              </a:rPr>
              <a:t>://</a:t>
            </a:r>
            <a:r>
              <a:rPr lang="en-US" sz="1400" dirty="0" smtClean="0">
                <a:hlinkClick r:id="rId3"/>
              </a:rPr>
              <a:t>www.evaluationinnovation.org/sites/default/files/Adocacy%20Strategy%20Framework.pdf</a:t>
            </a:r>
            <a:r>
              <a:rPr lang="en-US" sz="1400" dirty="0" smtClean="0"/>
              <a:t> </a:t>
            </a:r>
            <a:endParaRPr lang="en-US" sz="1400" dirty="0"/>
          </a:p>
        </p:txBody>
      </p:sp>
      <p:sp>
        <p:nvSpPr>
          <p:cNvPr id="5" name="Rectangle 4"/>
          <p:cNvSpPr/>
          <p:nvPr/>
        </p:nvSpPr>
        <p:spPr>
          <a:xfrm>
            <a:off x="2282928" y="764275"/>
            <a:ext cx="5291579" cy="44082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925908" y="1837979"/>
            <a:ext cx="400561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A Framework for Taking Action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4283076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Know Your Audience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282178"/>
            <a:ext cx="7724775" cy="3419475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57199" y="4855736"/>
            <a:ext cx="8229600" cy="1143000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/>
              <a:t>Who needs to do something differently than what they’re doing right now?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6696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www.oregonhousingalliance.org/wp-content/uploads/2015/11/www_evaluationinnovation_org_sites_default_files_Adocacy_Strategy_Framework_pd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3390" y="206398"/>
            <a:ext cx="6890940" cy="585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1941755" y="6071571"/>
            <a:ext cx="74173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Source: Evaluation Innovation </a:t>
            </a:r>
            <a:r>
              <a:rPr lang="en-US" sz="1400" dirty="0" smtClean="0">
                <a:hlinkClick r:id="rId3"/>
              </a:rPr>
              <a:t>http</a:t>
            </a:r>
            <a:r>
              <a:rPr lang="en-US" sz="1400" dirty="0">
                <a:hlinkClick r:id="rId3"/>
              </a:rPr>
              <a:t>://</a:t>
            </a:r>
            <a:r>
              <a:rPr lang="en-US" sz="1400" dirty="0" smtClean="0">
                <a:hlinkClick r:id="rId3"/>
              </a:rPr>
              <a:t>www.evaluationinnovation.org/sites/default/files/Adocacy%20Strategy%20Framework.pdf</a:t>
            </a:r>
            <a:r>
              <a:rPr lang="en-US" sz="1400" dirty="0" smtClean="0"/>
              <a:t> </a:t>
            </a:r>
            <a:endParaRPr lang="en-US" sz="1400" dirty="0"/>
          </a:p>
        </p:txBody>
      </p:sp>
      <p:sp>
        <p:nvSpPr>
          <p:cNvPr id="8" name="Rectangle 7"/>
          <p:cNvSpPr/>
          <p:nvPr/>
        </p:nvSpPr>
        <p:spPr>
          <a:xfrm>
            <a:off x="2282928" y="764275"/>
            <a:ext cx="5291579" cy="44082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664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3060" y="5356"/>
            <a:ext cx="7038975" cy="621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15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2022"/>
            <a:ext cx="8229600" cy="1143000"/>
          </a:xfrm>
        </p:spPr>
        <p:txBody>
          <a:bodyPr/>
          <a:lstStyle/>
          <a:p>
            <a:r>
              <a:rPr lang="en-US" dirty="0" smtClean="0"/>
              <a:t>Where to Take Action?</a:t>
            </a:r>
            <a:endParaRPr lang="en-US" dirty="0"/>
          </a:p>
        </p:txBody>
      </p:sp>
      <p:pic>
        <p:nvPicPr>
          <p:cNvPr id="1030" name="Picture 6" descr="http://www.oregonhousingalliance.org/wp-content/uploads/2015/11/www_evaluationinnovation_org_sites_default_files_Adocacy_Strategy_Framework_pd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6725" y="1419024"/>
            <a:ext cx="5444350" cy="4623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4244" y="1252692"/>
            <a:ext cx="3846755" cy="45259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Where does the change need more advocacy, according to the two axes?</a:t>
            </a:r>
          </a:p>
        </p:txBody>
      </p:sp>
      <p:sp>
        <p:nvSpPr>
          <p:cNvPr id="5" name="Rectangle 4"/>
          <p:cNvSpPr/>
          <p:nvPr/>
        </p:nvSpPr>
        <p:spPr>
          <a:xfrm>
            <a:off x="4450080" y="1836060"/>
            <a:ext cx="4495800" cy="3482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941755" y="6071571"/>
            <a:ext cx="74173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Source: Evaluation Innovation </a:t>
            </a:r>
            <a:r>
              <a:rPr lang="en-US" sz="1400" dirty="0" smtClean="0">
                <a:hlinkClick r:id="rId3"/>
              </a:rPr>
              <a:t>http</a:t>
            </a:r>
            <a:r>
              <a:rPr lang="en-US" sz="1400" dirty="0">
                <a:hlinkClick r:id="rId3"/>
              </a:rPr>
              <a:t>://</a:t>
            </a:r>
            <a:r>
              <a:rPr lang="en-US" sz="1400" dirty="0" smtClean="0">
                <a:hlinkClick r:id="rId3"/>
              </a:rPr>
              <a:t>www.evaluationinnovation.org/sites/default/files/Adocacy%20Strategy%20Framework.pdf</a:t>
            </a:r>
            <a:r>
              <a:rPr lang="en-US" sz="1400" dirty="0" smtClean="0"/>
              <a:t>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600470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2022"/>
            <a:ext cx="8229600" cy="1143000"/>
          </a:xfrm>
        </p:spPr>
        <p:txBody>
          <a:bodyPr/>
          <a:lstStyle/>
          <a:p>
            <a:r>
              <a:rPr lang="en-US" dirty="0" smtClean="0"/>
              <a:t>Where to Take Action?</a:t>
            </a:r>
            <a:endParaRPr lang="en-US" dirty="0"/>
          </a:p>
        </p:txBody>
      </p:sp>
      <p:pic>
        <p:nvPicPr>
          <p:cNvPr id="1030" name="Picture 6" descr="http://www.oregonhousingalliance.org/wp-content/uploads/2015/11/www_evaluationinnovation_org_sites_default_files_Adocacy_Strategy_Framework_pd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6725" y="1419024"/>
            <a:ext cx="5444350" cy="4623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4244" y="1252692"/>
            <a:ext cx="3846755" cy="45259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Where does the change need more advocacy, according to the two axes?</a:t>
            </a:r>
          </a:p>
        </p:txBody>
      </p:sp>
      <p:sp>
        <p:nvSpPr>
          <p:cNvPr id="5" name="Rectangle 4"/>
          <p:cNvSpPr/>
          <p:nvPr/>
        </p:nvSpPr>
        <p:spPr>
          <a:xfrm>
            <a:off x="4450080" y="1836060"/>
            <a:ext cx="4495800" cy="3482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 rot="21294185">
            <a:off x="4689288" y="1980709"/>
            <a:ext cx="3325486" cy="1553361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941755" y="6071571"/>
            <a:ext cx="74173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Source: Evaluation Innovation </a:t>
            </a:r>
            <a:r>
              <a:rPr lang="en-US" sz="1400" dirty="0" smtClean="0">
                <a:hlinkClick r:id="rId3"/>
              </a:rPr>
              <a:t>http</a:t>
            </a:r>
            <a:r>
              <a:rPr lang="en-US" sz="1400" dirty="0">
                <a:hlinkClick r:id="rId3"/>
              </a:rPr>
              <a:t>://</a:t>
            </a:r>
            <a:r>
              <a:rPr lang="en-US" sz="1400" dirty="0" smtClean="0">
                <a:hlinkClick r:id="rId3"/>
              </a:rPr>
              <a:t>www.evaluationinnovation.org/sites/default/files/Adocacy%20Strategy%20Framework.pdf</a:t>
            </a:r>
            <a:r>
              <a:rPr lang="en-US" sz="1400" dirty="0" smtClean="0"/>
              <a:t>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592645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4280" y="191589"/>
            <a:ext cx="6350000" cy="4229100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6" y="2201636"/>
            <a:ext cx="5859195" cy="354747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 rot="20177405">
            <a:off x="1869135" y="3535332"/>
            <a:ext cx="10675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Policy</a:t>
            </a:r>
            <a:endParaRPr lang="en-US" sz="2800" b="1" dirty="0">
              <a:solidFill>
                <a:schemeClr val="bg1"/>
              </a:solidFill>
            </a:endParaRPr>
          </a:p>
        </p:txBody>
      </p:sp>
      <p:cxnSp>
        <p:nvCxnSpPr>
          <p:cNvPr id="10" name="Straight Arrow Connector 9"/>
          <p:cNvCxnSpPr>
            <a:stCxn id="8" idx="2"/>
          </p:cNvCxnSpPr>
          <p:nvPr/>
        </p:nvCxnSpPr>
        <p:spPr>
          <a:xfrm>
            <a:off x="2508125" y="4036470"/>
            <a:ext cx="278618" cy="47693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9579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2022"/>
            <a:ext cx="8229600" cy="1143000"/>
          </a:xfrm>
        </p:spPr>
        <p:txBody>
          <a:bodyPr/>
          <a:lstStyle/>
          <a:p>
            <a:r>
              <a:rPr lang="en-US" dirty="0" smtClean="0"/>
              <a:t>Where to Take Action?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7290" y="1170200"/>
            <a:ext cx="5466710" cy="482313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4244" y="1252692"/>
            <a:ext cx="3846755" cy="45259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Where does the change need more advocacy, according to the two axes?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Look at the tactics and assess their appropriateness</a:t>
            </a:r>
          </a:p>
        </p:txBody>
      </p:sp>
      <p:sp>
        <p:nvSpPr>
          <p:cNvPr id="8" name="Rectangle 7"/>
          <p:cNvSpPr/>
          <p:nvPr/>
        </p:nvSpPr>
        <p:spPr>
          <a:xfrm>
            <a:off x="1941755" y="6071571"/>
            <a:ext cx="74173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Source: Evaluation Innovation </a:t>
            </a:r>
            <a:r>
              <a:rPr lang="en-US" sz="1400" dirty="0" smtClean="0">
                <a:hlinkClick r:id="rId3"/>
              </a:rPr>
              <a:t>http</a:t>
            </a:r>
            <a:r>
              <a:rPr lang="en-US" sz="1400" dirty="0">
                <a:hlinkClick r:id="rId3"/>
              </a:rPr>
              <a:t>://</a:t>
            </a:r>
            <a:r>
              <a:rPr lang="en-US" sz="1400" dirty="0" smtClean="0">
                <a:hlinkClick r:id="rId3"/>
              </a:rPr>
              <a:t>www.evaluationinnovation.org/sites/default/files/Adocacy%20Strategy%20Framework.pdf</a:t>
            </a:r>
            <a:r>
              <a:rPr lang="en-US" sz="1400" dirty="0" smtClean="0"/>
              <a:t>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652687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2022"/>
            <a:ext cx="8229600" cy="1143000"/>
          </a:xfrm>
        </p:spPr>
        <p:txBody>
          <a:bodyPr/>
          <a:lstStyle/>
          <a:p>
            <a:r>
              <a:rPr lang="en-US" dirty="0" smtClean="0"/>
              <a:t>Where to Take Action?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941755" y="6071571"/>
            <a:ext cx="74173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Source: Evaluation Innovation </a:t>
            </a:r>
            <a:r>
              <a:rPr lang="en-US" sz="1400" dirty="0" smtClean="0">
                <a:hlinkClick r:id="rId2"/>
              </a:rPr>
              <a:t>http</a:t>
            </a:r>
            <a:r>
              <a:rPr lang="en-US" sz="1400" dirty="0">
                <a:hlinkClick r:id="rId2"/>
              </a:rPr>
              <a:t>://</a:t>
            </a:r>
            <a:r>
              <a:rPr lang="en-US" sz="1400" dirty="0" smtClean="0">
                <a:hlinkClick r:id="rId2"/>
              </a:rPr>
              <a:t>www.evaluationinnovation.org/sites/default/files/Adocacy%20Strategy%20Framework.pdf</a:t>
            </a:r>
            <a:r>
              <a:rPr lang="en-US" sz="1400" dirty="0" smtClean="0"/>
              <a:t> </a:t>
            </a:r>
            <a:endParaRPr lang="en-US" sz="1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7290" y="1170200"/>
            <a:ext cx="5466710" cy="482313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4244" y="1252692"/>
            <a:ext cx="3846755" cy="45259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Where does the change need more advocacy, according to the two axes?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Look at the tactics and assess their appropriateness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Look at the tactics outside of your scope and ask “why?”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59162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Are We Moving the Needle?</a:t>
            </a:r>
            <a:endParaRPr lang="en-US" sz="36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61374" y="120349"/>
            <a:ext cx="7221252" cy="658525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691116" y="873457"/>
            <a:ext cx="1992574" cy="4763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698542" y="873434"/>
            <a:ext cx="1992574" cy="4763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994846" y="873457"/>
            <a:ext cx="1703696" cy="4763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00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1808"/>
            <a:ext cx="8229600" cy="1143000"/>
          </a:xfrm>
        </p:spPr>
        <p:txBody>
          <a:bodyPr/>
          <a:lstStyle/>
          <a:p>
            <a:r>
              <a:rPr lang="en-US" sz="4000" b="1" dirty="0" smtClean="0"/>
              <a:t>Taking Action</a:t>
            </a:r>
            <a:r>
              <a:rPr lang="en-US" sz="4000" dirty="0" smtClean="0"/>
              <a:t>: Where Are We, </a:t>
            </a:r>
            <a:br>
              <a:rPr lang="en-US" sz="4000" dirty="0" smtClean="0"/>
            </a:br>
            <a:r>
              <a:rPr lang="en-US" sz="4000" dirty="0" smtClean="0"/>
              <a:t>Where Might We Go?</a:t>
            </a:r>
            <a:endParaRPr lang="en-US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2125388"/>
            <a:ext cx="404602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Use this form in your packet…</a:t>
            </a:r>
            <a:endParaRPr lang="en-US" sz="2800" b="1" u="sng" dirty="0"/>
          </a:p>
          <a:p>
            <a:endParaRPr lang="en-US" sz="2800" b="1" u="sng" dirty="0" smtClean="0"/>
          </a:p>
          <a:p>
            <a:r>
              <a:rPr lang="en-US" sz="2800" dirty="0" smtClean="0"/>
              <a:t>Think about one AZ </a:t>
            </a:r>
            <a:r>
              <a:rPr lang="en-US" sz="2800" dirty="0" err="1" smtClean="0"/>
              <a:t>HealthZone</a:t>
            </a:r>
            <a:r>
              <a:rPr lang="en-US" sz="2800" dirty="0" smtClean="0"/>
              <a:t> strategy </a:t>
            </a:r>
            <a:r>
              <a:rPr lang="en-US" sz="2800" dirty="0" smtClean="0"/>
              <a:t>close to your work. </a:t>
            </a:r>
            <a:endParaRPr lang="en-US" sz="2800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800" dirty="0"/>
          </a:p>
        </p:txBody>
      </p:sp>
      <p:pic>
        <p:nvPicPr>
          <p:cNvPr id="5" name="Picture 6" descr="http://www.oregonhousingalliance.org/wp-content/uploads/2015/11/www_evaluationinnovation_org_sites_default_files_Adocacy_Strategy_Framework_pd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3215" y="1582191"/>
            <a:ext cx="4720785" cy="40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9977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1808"/>
            <a:ext cx="8229600" cy="1143000"/>
          </a:xfrm>
        </p:spPr>
        <p:txBody>
          <a:bodyPr/>
          <a:lstStyle/>
          <a:p>
            <a:r>
              <a:rPr lang="en-US" sz="4000" b="1" dirty="0" smtClean="0"/>
              <a:t>Taking Action</a:t>
            </a:r>
            <a:r>
              <a:rPr lang="en-US" sz="4000" dirty="0" smtClean="0"/>
              <a:t>: Where Are We, </a:t>
            </a:r>
            <a:br>
              <a:rPr lang="en-US" sz="4000" dirty="0" smtClean="0"/>
            </a:br>
            <a:r>
              <a:rPr lang="en-US" sz="4000" dirty="0" smtClean="0"/>
              <a:t>Where Might We Go?</a:t>
            </a:r>
            <a:endParaRPr lang="en-US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377190" y="2404061"/>
            <a:ext cx="404602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9300"/>
                </a:solidFill>
              </a:rPr>
              <a:t>Underline the </a:t>
            </a:r>
            <a:r>
              <a:rPr lang="en-US" sz="3200" dirty="0">
                <a:solidFill>
                  <a:srgbClr val="FF9300"/>
                </a:solidFill>
              </a:rPr>
              <a:t>tactics your </a:t>
            </a:r>
            <a:r>
              <a:rPr lang="en-US" sz="3200" dirty="0" smtClean="0">
                <a:solidFill>
                  <a:srgbClr val="FF9300"/>
                </a:solidFill>
              </a:rPr>
              <a:t>team has attempted to support the strategy.</a:t>
            </a:r>
            <a:endParaRPr lang="en-US" sz="3200" dirty="0">
              <a:solidFill>
                <a:srgbClr val="FF9300"/>
              </a:solidFill>
            </a:endParaRPr>
          </a:p>
        </p:txBody>
      </p:sp>
      <p:pic>
        <p:nvPicPr>
          <p:cNvPr id="5" name="Picture 6" descr="http://www.oregonhousingalliance.org/wp-content/uploads/2015/11/www_evaluationinnovation_org_sites_default_files_Adocacy_Strategy_Framework_pd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3215" y="1582191"/>
            <a:ext cx="4720785" cy="40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Straight Connector 8"/>
          <p:cNvCxnSpPr/>
          <p:nvPr/>
        </p:nvCxnSpPr>
        <p:spPr>
          <a:xfrm>
            <a:off x="5526157" y="4365266"/>
            <a:ext cx="1065474" cy="7951"/>
          </a:xfrm>
          <a:prstGeom prst="line">
            <a:avLst/>
          </a:prstGeom>
          <a:ln>
            <a:solidFill>
              <a:srgbClr val="FF93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5145820" y="4867523"/>
            <a:ext cx="1065474" cy="7951"/>
          </a:xfrm>
          <a:prstGeom prst="line">
            <a:avLst/>
          </a:prstGeom>
          <a:ln>
            <a:solidFill>
              <a:srgbClr val="FF93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5622898" y="3746390"/>
            <a:ext cx="1065474" cy="7951"/>
          </a:xfrm>
          <a:prstGeom prst="line">
            <a:avLst/>
          </a:prstGeom>
          <a:ln>
            <a:solidFill>
              <a:srgbClr val="FF93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1414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1808"/>
            <a:ext cx="8229600" cy="1143000"/>
          </a:xfrm>
        </p:spPr>
        <p:txBody>
          <a:bodyPr/>
          <a:lstStyle/>
          <a:p>
            <a:r>
              <a:rPr lang="en-US" sz="4000" b="1" dirty="0" smtClean="0"/>
              <a:t>Taking Action</a:t>
            </a:r>
            <a:r>
              <a:rPr lang="en-US" sz="4000" dirty="0" smtClean="0"/>
              <a:t>: Where Are We, </a:t>
            </a:r>
            <a:br>
              <a:rPr lang="en-US" sz="4000" dirty="0" smtClean="0"/>
            </a:br>
            <a:r>
              <a:rPr lang="en-US" sz="4000" dirty="0" smtClean="0"/>
              <a:t>Where Might We Go?</a:t>
            </a:r>
            <a:endParaRPr lang="en-US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625186" y="2323504"/>
            <a:ext cx="404602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D63C49"/>
                </a:solidFill>
              </a:rPr>
              <a:t>Circle the changes/audiences that would most benefit your strategy.</a:t>
            </a:r>
            <a:endParaRPr lang="en-US" sz="3200" dirty="0">
              <a:solidFill>
                <a:srgbClr val="D63C49"/>
              </a:solidFill>
            </a:endParaRPr>
          </a:p>
        </p:txBody>
      </p:sp>
      <p:pic>
        <p:nvPicPr>
          <p:cNvPr id="12" name="Picture 6" descr="http://www.oregonhousingalliance.org/wp-content/uploads/2015/11/www_evaluationinnovation_org_sites_default_files_Adocacy_Strategy_Framework_pd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3215" y="1582191"/>
            <a:ext cx="4720785" cy="40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Straight Connector 12"/>
          <p:cNvCxnSpPr/>
          <p:nvPr/>
        </p:nvCxnSpPr>
        <p:spPr>
          <a:xfrm>
            <a:off x="5526157" y="4365266"/>
            <a:ext cx="1065474" cy="7951"/>
          </a:xfrm>
          <a:prstGeom prst="line">
            <a:avLst/>
          </a:prstGeom>
          <a:ln>
            <a:solidFill>
              <a:srgbClr val="FF93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145820" y="4867523"/>
            <a:ext cx="1065474" cy="7951"/>
          </a:xfrm>
          <a:prstGeom prst="line">
            <a:avLst/>
          </a:prstGeom>
          <a:ln>
            <a:solidFill>
              <a:srgbClr val="FF93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5622898" y="3746390"/>
            <a:ext cx="1065474" cy="7951"/>
          </a:xfrm>
          <a:prstGeom prst="line">
            <a:avLst/>
          </a:prstGeom>
          <a:ln>
            <a:solidFill>
              <a:srgbClr val="FF93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Oval 15"/>
          <p:cNvSpPr/>
          <p:nvPr/>
        </p:nvSpPr>
        <p:spPr>
          <a:xfrm rot="12561649">
            <a:off x="5962152" y="3075569"/>
            <a:ext cx="2539120" cy="1545723"/>
          </a:xfrm>
          <a:prstGeom prst="ellipse">
            <a:avLst/>
          </a:prstGeom>
          <a:noFill/>
          <a:ln w="19050">
            <a:solidFill>
              <a:srgbClr val="D63C4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066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1808"/>
            <a:ext cx="8229600" cy="1143000"/>
          </a:xfrm>
        </p:spPr>
        <p:txBody>
          <a:bodyPr/>
          <a:lstStyle/>
          <a:p>
            <a:r>
              <a:rPr lang="en-US" sz="4000" b="1" dirty="0" smtClean="0"/>
              <a:t>Taking Action</a:t>
            </a:r>
            <a:r>
              <a:rPr lang="en-US" sz="4000" dirty="0" smtClean="0"/>
              <a:t>: Where Are We, </a:t>
            </a:r>
            <a:br>
              <a:rPr lang="en-US" sz="4000" dirty="0" smtClean="0"/>
            </a:br>
            <a:r>
              <a:rPr lang="en-US" sz="4000" dirty="0" smtClean="0"/>
              <a:t>Where Might We Go?</a:t>
            </a:r>
            <a:endParaRPr lang="en-US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299183" y="1484232"/>
            <a:ext cx="406816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Discuss with a partner: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/>
              <a:t>What strategy are you pursuing?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/>
              <a:t>What did you underline? Circle?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/>
              <a:t>What stands out to you?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/>
              <a:t>What tactics</a:t>
            </a:r>
            <a:r>
              <a:rPr lang="en-US" sz="3200" dirty="0" smtClean="0"/>
              <a:t> might you stretch into?</a:t>
            </a:r>
            <a:endParaRPr lang="en-US" sz="3200" dirty="0"/>
          </a:p>
        </p:txBody>
      </p:sp>
      <p:pic>
        <p:nvPicPr>
          <p:cNvPr id="12" name="Picture 6" descr="http://www.oregonhousingalliance.org/wp-content/uploads/2015/11/www_evaluationinnovation_org_sites_default_files_Adocacy_Strategy_Framework_pd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3215" y="1582191"/>
            <a:ext cx="4720785" cy="40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Straight Connector 12"/>
          <p:cNvCxnSpPr/>
          <p:nvPr/>
        </p:nvCxnSpPr>
        <p:spPr>
          <a:xfrm>
            <a:off x="5526157" y="4365266"/>
            <a:ext cx="1065474" cy="7951"/>
          </a:xfrm>
          <a:prstGeom prst="line">
            <a:avLst/>
          </a:prstGeom>
          <a:ln>
            <a:solidFill>
              <a:srgbClr val="FF93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145820" y="4867523"/>
            <a:ext cx="1065474" cy="7951"/>
          </a:xfrm>
          <a:prstGeom prst="line">
            <a:avLst/>
          </a:prstGeom>
          <a:ln>
            <a:solidFill>
              <a:srgbClr val="FF93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5622898" y="3746390"/>
            <a:ext cx="1065474" cy="7951"/>
          </a:xfrm>
          <a:prstGeom prst="line">
            <a:avLst/>
          </a:prstGeom>
          <a:ln>
            <a:solidFill>
              <a:srgbClr val="FF93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Oval 15"/>
          <p:cNvSpPr/>
          <p:nvPr/>
        </p:nvSpPr>
        <p:spPr>
          <a:xfrm rot="12561649">
            <a:off x="5962152" y="3075569"/>
            <a:ext cx="2539120" cy="1545723"/>
          </a:xfrm>
          <a:prstGeom prst="ellipse">
            <a:avLst/>
          </a:prstGeom>
          <a:noFill/>
          <a:ln w="19050">
            <a:solidFill>
              <a:srgbClr val="D63C4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161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4000"/>
            <a:ext cx="8229600" cy="1143000"/>
          </a:xfrm>
        </p:spPr>
        <p:txBody>
          <a:bodyPr/>
          <a:lstStyle/>
          <a:p>
            <a:r>
              <a:rPr lang="en-US" dirty="0" smtClean="0"/>
              <a:t>Circles of Influence – Finding Allies</a:t>
            </a:r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483311800"/>
              </p:ext>
            </p:extLst>
          </p:nvPr>
        </p:nvGraphicFramePr>
        <p:xfrm>
          <a:off x="1219200" y="1201791"/>
          <a:ext cx="6705600" cy="46339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458986" y="6113124"/>
            <a:ext cx="43459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Credit: </a:t>
            </a:r>
            <a:r>
              <a:rPr lang="en-US" sz="1200" dirty="0" smtClean="0">
                <a:hlinkClick r:id="rId7"/>
              </a:rPr>
              <a:t>George Washington University School of Public Health, Building Community Resilience Project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594439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467" y="212994"/>
            <a:ext cx="8979614" cy="1143000"/>
          </a:xfrm>
        </p:spPr>
        <p:txBody>
          <a:bodyPr/>
          <a:lstStyle/>
          <a:p>
            <a:r>
              <a:rPr lang="en-US" dirty="0" smtClean="0"/>
              <a:t>9 Essential Questions to </a:t>
            </a:r>
            <a:br>
              <a:rPr lang="en-US" dirty="0" smtClean="0"/>
            </a:br>
            <a:r>
              <a:rPr lang="en-US" dirty="0" smtClean="0"/>
              <a:t>Develop PSE Strategy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700" dirty="0"/>
              <a:t>1) </a:t>
            </a:r>
            <a:r>
              <a:rPr lang="en-US" sz="1700" b="1" u="sng" dirty="0"/>
              <a:t>What do we want? </a:t>
            </a:r>
            <a:r>
              <a:rPr lang="en-US" sz="1700" dirty="0"/>
              <a:t>Determine your policy priorities based on the problem you are trying to solve. </a:t>
            </a:r>
            <a:endParaRPr lang="en-US" sz="1700" dirty="0" smtClean="0"/>
          </a:p>
          <a:p>
            <a:pPr marL="0" indent="0">
              <a:buNone/>
            </a:pPr>
            <a:r>
              <a:rPr lang="en-US" sz="1700" dirty="0" smtClean="0"/>
              <a:t>2</a:t>
            </a:r>
            <a:r>
              <a:rPr lang="en-US" sz="1700" dirty="0"/>
              <a:t>) </a:t>
            </a:r>
            <a:r>
              <a:rPr lang="en-US" sz="1700" b="1" u="sng" dirty="0"/>
              <a:t>Who can make it happen? </a:t>
            </a:r>
            <a:r>
              <a:rPr lang="en-US" sz="1700" dirty="0"/>
              <a:t>Identify stakeholders, allies and target specific policymakers. </a:t>
            </a:r>
            <a:endParaRPr lang="en-US" sz="1700" dirty="0" smtClean="0"/>
          </a:p>
          <a:p>
            <a:pPr marL="0" indent="0">
              <a:buNone/>
            </a:pPr>
            <a:r>
              <a:rPr lang="en-US" sz="1700" dirty="0" smtClean="0"/>
              <a:t>3</a:t>
            </a:r>
            <a:r>
              <a:rPr lang="en-US" sz="1700" dirty="0"/>
              <a:t>) </a:t>
            </a:r>
            <a:r>
              <a:rPr lang="en-US" sz="1700" b="1" u="sng" dirty="0"/>
              <a:t>What do they need to hear? </a:t>
            </a:r>
            <a:r>
              <a:rPr lang="en-US" sz="1700" dirty="0"/>
              <a:t>To be most effective, develop and tailor messages by audience. </a:t>
            </a:r>
            <a:endParaRPr lang="en-US" sz="1700" dirty="0" smtClean="0"/>
          </a:p>
          <a:p>
            <a:pPr marL="0" indent="0">
              <a:buNone/>
            </a:pPr>
            <a:r>
              <a:rPr lang="en-US" sz="1700" dirty="0" smtClean="0"/>
              <a:t>4</a:t>
            </a:r>
            <a:r>
              <a:rPr lang="en-US" sz="1700" dirty="0"/>
              <a:t>) </a:t>
            </a:r>
            <a:r>
              <a:rPr lang="en-US" sz="1700" b="1" u="sng" dirty="0"/>
              <a:t>Who do they need to hear it from? </a:t>
            </a:r>
            <a:r>
              <a:rPr lang="en-US" sz="1700" dirty="0"/>
              <a:t>Determine the right messenger(s) on your team. Depending on the situation, a community member might be most appropriate, </a:t>
            </a:r>
            <a:r>
              <a:rPr lang="en-US" sz="1700" dirty="0" err="1"/>
              <a:t>whereasin</a:t>
            </a:r>
            <a:r>
              <a:rPr lang="en-US" sz="1700" dirty="0"/>
              <a:t> other contexts a professional could be most effective. </a:t>
            </a:r>
            <a:endParaRPr lang="en-US" sz="1700" dirty="0" smtClean="0"/>
          </a:p>
          <a:p>
            <a:pPr marL="0" indent="0">
              <a:buNone/>
            </a:pPr>
            <a:r>
              <a:rPr lang="en-US" sz="1700" dirty="0" smtClean="0"/>
              <a:t>5</a:t>
            </a:r>
            <a:r>
              <a:rPr lang="en-US" sz="1700" dirty="0"/>
              <a:t>) </a:t>
            </a:r>
            <a:r>
              <a:rPr lang="en-US" sz="1700" b="1" u="sng" dirty="0"/>
              <a:t>How can we make sure they hear it? </a:t>
            </a:r>
            <a:r>
              <a:rPr lang="en-US" sz="1700" dirty="0"/>
              <a:t>Identify potential opportunities to advocate and channels by which to do so. </a:t>
            </a:r>
            <a:endParaRPr lang="en-US" sz="1700" dirty="0" smtClean="0"/>
          </a:p>
          <a:p>
            <a:pPr marL="0" indent="0">
              <a:buNone/>
            </a:pPr>
            <a:r>
              <a:rPr lang="en-US" sz="1700" dirty="0" smtClean="0"/>
              <a:t>6</a:t>
            </a:r>
            <a:r>
              <a:rPr lang="en-US" sz="1700" dirty="0"/>
              <a:t>) </a:t>
            </a:r>
            <a:r>
              <a:rPr lang="en-US" sz="1700" b="1" u="sng" dirty="0"/>
              <a:t>What do we have</a:t>
            </a:r>
            <a:r>
              <a:rPr lang="en-US" sz="1700" b="1" u="sng" dirty="0" smtClean="0"/>
              <a:t>? </a:t>
            </a:r>
            <a:r>
              <a:rPr lang="en-US" sz="1700" dirty="0" smtClean="0"/>
              <a:t>Determine </a:t>
            </a:r>
            <a:r>
              <a:rPr lang="en-US" sz="1700" dirty="0"/>
              <a:t>your current capacity and what gaps need to be filled. </a:t>
            </a:r>
            <a:endParaRPr lang="en-US" sz="1700" dirty="0" smtClean="0"/>
          </a:p>
          <a:p>
            <a:pPr marL="0" indent="0">
              <a:buNone/>
            </a:pPr>
            <a:r>
              <a:rPr lang="en-US" sz="1700" dirty="0" smtClean="0"/>
              <a:t>7</a:t>
            </a:r>
            <a:r>
              <a:rPr lang="en-US" sz="1700" dirty="0"/>
              <a:t>) </a:t>
            </a:r>
            <a:r>
              <a:rPr lang="en-US" sz="1700" b="1" u="sng" dirty="0"/>
              <a:t>What do we need? </a:t>
            </a:r>
            <a:r>
              <a:rPr lang="en-US" sz="1700" dirty="0"/>
              <a:t>Identify how to fill any gaps. </a:t>
            </a:r>
            <a:endParaRPr lang="en-US" sz="1700" dirty="0" smtClean="0"/>
          </a:p>
          <a:p>
            <a:pPr marL="0" indent="0">
              <a:buNone/>
            </a:pPr>
            <a:r>
              <a:rPr lang="en-US" sz="1700" dirty="0" smtClean="0"/>
              <a:t>8</a:t>
            </a:r>
            <a:r>
              <a:rPr lang="en-US" sz="1700" dirty="0"/>
              <a:t>) </a:t>
            </a:r>
            <a:r>
              <a:rPr lang="en-US" sz="1700" b="1" u="sng" dirty="0"/>
              <a:t>How do we take action? </a:t>
            </a:r>
            <a:r>
              <a:rPr lang="en-US" sz="1700" dirty="0"/>
              <a:t>Develop action steps and identify interim outcomes. </a:t>
            </a:r>
            <a:endParaRPr lang="en-US" sz="1700" dirty="0" smtClean="0"/>
          </a:p>
          <a:p>
            <a:pPr marL="0" indent="0">
              <a:buNone/>
            </a:pPr>
            <a:r>
              <a:rPr lang="en-US" sz="1700" dirty="0" smtClean="0"/>
              <a:t>9</a:t>
            </a:r>
            <a:r>
              <a:rPr lang="en-US" sz="1700" dirty="0"/>
              <a:t>) </a:t>
            </a:r>
            <a:r>
              <a:rPr lang="en-US" sz="1700" b="1" u="sng" dirty="0"/>
              <a:t>How do we know if it’s working</a:t>
            </a:r>
            <a:r>
              <a:rPr lang="en-US" sz="1700" b="1" u="sng" dirty="0" smtClean="0"/>
              <a:t>? </a:t>
            </a:r>
            <a:r>
              <a:rPr lang="en-US" sz="1700" dirty="0" smtClean="0"/>
              <a:t>Determine </a:t>
            </a:r>
            <a:r>
              <a:rPr lang="en-US" sz="1700" dirty="0"/>
              <a:t>how you will measure success and evaluate outcomes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204950" y="6126163"/>
            <a:ext cx="32608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Credit: Jim Schultz, The Democracy Center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569086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010"/>
            <a:ext cx="8229600" cy="1143000"/>
          </a:xfrm>
        </p:spPr>
        <p:txBody>
          <a:bodyPr/>
          <a:lstStyle/>
          <a:p>
            <a:r>
              <a:rPr lang="en-US" dirty="0" smtClean="0"/>
              <a:t>Final Things to </a:t>
            </a:r>
            <a:r>
              <a:rPr lang="en-US" dirty="0" smtClean="0"/>
              <a:t>Consider: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0712"/>
            <a:ext cx="8229600" cy="5379720"/>
          </a:xfrm>
        </p:spPr>
        <p:txBody>
          <a:bodyPr/>
          <a:lstStyle/>
          <a:p>
            <a:r>
              <a:rPr lang="en-US" sz="2800" dirty="0"/>
              <a:t>Who else is working on this issue</a:t>
            </a:r>
            <a:r>
              <a:rPr lang="en-US" sz="2800" dirty="0" smtClean="0"/>
              <a:t>?</a:t>
            </a:r>
          </a:p>
          <a:p>
            <a:pPr lvl="1"/>
            <a:r>
              <a:rPr lang="en-US" sz="2400" dirty="0" smtClean="0"/>
              <a:t>Support and Opposition</a:t>
            </a:r>
            <a:endParaRPr lang="en-US" sz="2400" dirty="0"/>
          </a:p>
          <a:p>
            <a:r>
              <a:rPr lang="en-US" sz="2800" dirty="0" smtClean="0"/>
              <a:t>Clarify assumptions about how change occurs</a:t>
            </a:r>
          </a:p>
          <a:p>
            <a:pPr lvl="1"/>
            <a:r>
              <a:rPr lang="en-US" sz="2400" dirty="0"/>
              <a:t>e</a:t>
            </a:r>
            <a:r>
              <a:rPr lang="en-US" sz="2400" dirty="0" smtClean="0"/>
              <a:t>.g., Grassroots vs Insider Advocacy, Community vs Industry-Lead</a:t>
            </a:r>
          </a:p>
          <a:p>
            <a:pPr lvl="2"/>
            <a:r>
              <a:rPr lang="en-US" sz="2000" dirty="0" smtClean="0"/>
              <a:t>Either/Or vs Both/And</a:t>
            </a:r>
          </a:p>
          <a:p>
            <a:r>
              <a:rPr lang="en-US" sz="2800" dirty="0" smtClean="0"/>
              <a:t>Consider the role of the public in creating and sustaining change</a:t>
            </a:r>
          </a:p>
          <a:p>
            <a:r>
              <a:rPr lang="en-US" sz="2800" dirty="0" smtClean="0"/>
              <a:t>Consider the role of PR/communications throughout </a:t>
            </a:r>
          </a:p>
          <a:p>
            <a:r>
              <a:rPr lang="en-US" sz="2800" dirty="0" smtClean="0"/>
              <a:t>What are the predominant values, interests and priorities of the decision-makers?</a:t>
            </a:r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19372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1473041" y="373108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latin typeface="Cambria" panose="02040503050406030204" pitchFamily="18" charset="0"/>
              </a:rPr>
              <a:t>Perception of </a:t>
            </a:r>
            <a:r>
              <a:rPr lang="en-US" b="1" dirty="0" smtClean="0">
                <a:latin typeface="Cambria" panose="02040503050406030204" pitchFamily="18" charset="0"/>
              </a:rPr>
              <a:t>Policy</a:t>
            </a:r>
            <a:endParaRPr lang="en-US" b="1" dirty="0">
              <a:latin typeface="Cambria" panose="02040503050406030204" pitchFamily="18" charset="0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908" y="1975112"/>
            <a:ext cx="7898499" cy="3550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0200" y="1487606"/>
            <a:ext cx="2779905" cy="1843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189" y="1497378"/>
            <a:ext cx="3136287" cy="1718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141" y="1492210"/>
            <a:ext cx="2406701" cy="3032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8386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Users\johnsonm016\AppData\Local\Microsoft\Windows\Temporary Internet Files\Content.IE5\K4G7LHI9\MC900240853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827" y="619333"/>
            <a:ext cx="3463787" cy="3174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827958" y="818835"/>
            <a:ext cx="32575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Georgia" pitchFamily="18" charset="0"/>
              </a:rPr>
              <a:t>Give a man a fish?</a:t>
            </a:r>
            <a:endParaRPr lang="en-US" sz="2400" b="1" dirty="0">
              <a:latin typeface="Georgia" pitchFamily="18" charset="0"/>
            </a:endParaRPr>
          </a:p>
          <a:p>
            <a:pPr algn="ctr"/>
            <a:endParaRPr lang="en-US" sz="2400" dirty="0">
              <a:latin typeface="Georgia" pitchFamily="18" charset="0"/>
            </a:endParaRPr>
          </a:p>
          <a:p>
            <a:pPr algn="ctr"/>
            <a:endParaRPr lang="en-US" sz="2400" dirty="0">
              <a:latin typeface="Georgia" pitchFamily="18" charset="0"/>
            </a:endParaRPr>
          </a:p>
          <a:p>
            <a:pPr algn="ctr"/>
            <a:r>
              <a:rPr lang="en-US" sz="2400" dirty="0">
                <a:latin typeface="Georgia" pitchFamily="18" charset="0"/>
              </a:rPr>
              <a:t>Teach a man to fish?</a:t>
            </a:r>
            <a:endParaRPr lang="en-US" sz="2400" b="1" dirty="0">
              <a:latin typeface="Georg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70858" y="3003974"/>
            <a:ext cx="28003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Georgia" pitchFamily="18" charset="0"/>
              </a:rPr>
              <a:t>Build a lake. </a:t>
            </a:r>
            <a:endParaRPr lang="en-US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1147708" y="4666750"/>
            <a:ext cx="2107012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Georgia" pitchFamily="18" charset="0"/>
              </a:rPr>
              <a:t>Awareness</a:t>
            </a:r>
            <a:endParaRPr lang="en-US" sz="2400" b="1" dirty="0"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54720" y="4205085"/>
            <a:ext cx="2142426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Georgia" pitchFamily="18" charset="0"/>
              </a:rPr>
              <a:t>Desire/Will</a:t>
            </a:r>
            <a:endParaRPr lang="en-US" sz="2400" b="1" dirty="0">
              <a:latin typeface="Georg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97146" y="3736550"/>
            <a:ext cx="2107012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Georgia" pitchFamily="18" charset="0"/>
              </a:rPr>
              <a:t>Action</a:t>
            </a:r>
            <a:endParaRPr lang="en-US" sz="2400" b="1" dirty="0"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39460" y="5216008"/>
            <a:ext cx="73906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u="sng" dirty="0" smtClean="0"/>
              <a:t>_                  A D V O C A C Y_________  </a:t>
            </a:r>
            <a:endParaRPr lang="en-US" sz="3600" u="sng" dirty="0"/>
          </a:p>
        </p:txBody>
      </p:sp>
    </p:spTree>
    <p:extLst>
      <p:ext uri="{BB962C8B-B14F-4D97-AF65-F5344CB8AC3E}">
        <p14:creationId xmlns:p14="http://schemas.microsoft.com/office/powerpoint/2010/main" val="3425646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 animBg="1"/>
      <p:bldP spid="1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</a:t>
            </a:r>
            <a:r>
              <a:rPr lang="en-US" dirty="0"/>
              <a:t>?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5050" y="1933575"/>
            <a:ext cx="4533900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359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VHF-ClosingScreen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817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6446" y="1744354"/>
            <a:ext cx="4326029" cy="4029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149" y="1892019"/>
            <a:ext cx="3176516" cy="3176516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296538" y="458479"/>
            <a:ext cx="6719816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latin typeface="Cambria" panose="02040503050406030204" pitchFamily="18" charset="0"/>
              </a:rPr>
              <a:t>Perception of </a:t>
            </a:r>
            <a:r>
              <a:rPr lang="en-US" b="1" dirty="0" smtClean="0">
                <a:latin typeface="Cambria" panose="02040503050406030204" pitchFamily="18" charset="0"/>
              </a:rPr>
              <a:t>Policy</a:t>
            </a:r>
            <a:endParaRPr lang="en-US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639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1473041" y="373108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latin typeface="Cambria" panose="02040503050406030204" pitchFamily="18" charset="0"/>
              </a:rPr>
              <a:t>Reality of Policy</a:t>
            </a:r>
            <a:endParaRPr lang="en-US" b="1" dirty="0">
              <a:latin typeface="Cambria" panose="02040503050406030204" pitchFamily="18" charset="0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908" y="1975112"/>
            <a:ext cx="7898499" cy="3550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0200" y="1487606"/>
            <a:ext cx="2779905" cy="1843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189" y="1497378"/>
            <a:ext cx="3136287" cy="1718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141" y="1492210"/>
            <a:ext cx="2406701" cy="3032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8440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1241" y="3314700"/>
            <a:ext cx="931617" cy="867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6482" y="1714500"/>
            <a:ext cx="3804509" cy="354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ight Arrow 1"/>
          <p:cNvSpPr/>
          <p:nvPr/>
        </p:nvSpPr>
        <p:spPr>
          <a:xfrm>
            <a:off x="5190609" y="2912433"/>
            <a:ext cx="1939689" cy="1508925"/>
          </a:xfrm>
          <a:custGeom>
            <a:avLst/>
            <a:gdLst>
              <a:gd name="connsiteX0" fmla="*/ 0 w 2514600"/>
              <a:gd name="connsiteY0" fmla="*/ 446400 h 1676400"/>
              <a:gd name="connsiteX1" fmla="*/ 1676400 w 2514600"/>
              <a:gd name="connsiteY1" fmla="*/ 446400 h 1676400"/>
              <a:gd name="connsiteX2" fmla="*/ 1676400 w 2514600"/>
              <a:gd name="connsiteY2" fmla="*/ 0 h 1676400"/>
              <a:gd name="connsiteX3" fmla="*/ 2514600 w 2514600"/>
              <a:gd name="connsiteY3" fmla="*/ 838200 h 1676400"/>
              <a:gd name="connsiteX4" fmla="*/ 1676400 w 2514600"/>
              <a:gd name="connsiteY4" fmla="*/ 1676400 h 1676400"/>
              <a:gd name="connsiteX5" fmla="*/ 1676400 w 2514600"/>
              <a:gd name="connsiteY5" fmla="*/ 1230000 h 1676400"/>
              <a:gd name="connsiteX6" fmla="*/ 0 w 2514600"/>
              <a:gd name="connsiteY6" fmla="*/ 1230000 h 1676400"/>
              <a:gd name="connsiteX7" fmla="*/ 0 w 2514600"/>
              <a:gd name="connsiteY7" fmla="*/ 446400 h 1676400"/>
              <a:gd name="connsiteX0" fmla="*/ 0 w 2814851"/>
              <a:gd name="connsiteY0" fmla="*/ 0 h 1898741"/>
              <a:gd name="connsiteX1" fmla="*/ 1976651 w 2814851"/>
              <a:gd name="connsiteY1" fmla="*/ 668741 h 1898741"/>
              <a:gd name="connsiteX2" fmla="*/ 1976651 w 2814851"/>
              <a:gd name="connsiteY2" fmla="*/ 222341 h 1898741"/>
              <a:gd name="connsiteX3" fmla="*/ 2814851 w 2814851"/>
              <a:gd name="connsiteY3" fmla="*/ 1060541 h 1898741"/>
              <a:gd name="connsiteX4" fmla="*/ 1976651 w 2814851"/>
              <a:gd name="connsiteY4" fmla="*/ 1898741 h 1898741"/>
              <a:gd name="connsiteX5" fmla="*/ 1976651 w 2814851"/>
              <a:gd name="connsiteY5" fmla="*/ 1452341 h 1898741"/>
              <a:gd name="connsiteX6" fmla="*/ 300251 w 2814851"/>
              <a:gd name="connsiteY6" fmla="*/ 1452341 h 1898741"/>
              <a:gd name="connsiteX7" fmla="*/ 0 w 2814851"/>
              <a:gd name="connsiteY7" fmla="*/ 0 h 1898741"/>
              <a:gd name="connsiteX0" fmla="*/ 0 w 2814851"/>
              <a:gd name="connsiteY0" fmla="*/ 0 h 2011900"/>
              <a:gd name="connsiteX1" fmla="*/ 1976651 w 2814851"/>
              <a:gd name="connsiteY1" fmla="*/ 668741 h 2011900"/>
              <a:gd name="connsiteX2" fmla="*/ 1976651 w 2814851"/>
              <a:gd name="connsiteY2" fmla="*/ 222341 h 2011900"/>
              <a:gd name="connsiteX3" fmla="*/ 2814851 w 2814851"/>
              <a:gd name="connsiteY3" fmla="*/ 1060541 h 2011900"/>
              <a:gd name="connsiteX4" fmla="*/ 1976651 w 2814851"/>
              <a:gd name="connsiteY4" fmla="*/ 1898741 h 2011900"/>
              <a:gd name="connsiteX5" fmla="*/ 1976651 w 2814851"/>
              <a:gd name="connsiteY5" fmla="*/ 1452341 h 2011900"/>
              <a:gd name="connsiteX6" fmla="*/ 27296 w 2814851"/>
              <a:gd name="connsiteY6" fmla="*/ 2011900 h 2011900"/>
              <a:gd name="connsiteX7" fmla="*/ 0 w 2814851"/>
              <a:gd name="connsiteY7" fmla="*/ 0 h 201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14851" h="2011900">
                <a:moveTo>
                  <a:pt x="0" y="0"/>
                </a:moveTo>
                <a:lnTo>
                  <a:pt x="1976651" y="668741"/>
                </a:lnTo>
                <a:lnTo>
                  <a:pt x="1976651" y="222341"/>
                </a:lnTo>
                <a:lnTo>
                  <a:pt x="2814851" y="1060541"/>
                </a:lnTo>
                <a:lnTo>
                  <a:pt x="1976651" y="1898741"/>
                </a:lnTo>
                <a:lnTo>
                  <a:pt x="1976651" y="1452341"/>
                </a:lnTo>
                <a:lnTo>
                  <a:pt x="27296" y="20119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464849" y="454274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latin typeface="Cambria" panose="02040503050406030204" pitchFamily="18" charset="0"/>
              </a:rPr>
              <a:t>Reality of </a:t>
            </a:r>
            <a:r>
              <a:rPr lang="en-US" b="1" dirty="0" smtClean="0">
                <a:latin typeface="Cambria" panose="02040503050406030204" pitchFamily="18" charset="0"/>
              </a:rPr>
              <a:t>Policy</a:t>
            </a:r>
            <a:endParaRPr lang="en-US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4477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09419"/>
            <a:ext cx="8229600" cy="3669565"/>
          </a:xfrm>
        </p:spPr>
        <p:txBody>
          <a:bodyPr/>
          <a:lstStyle/>
          <a:p>
            <a:r>
              <a:rPr lang="en-US" sz="7200" dirty="0" smtClean="0"/>
              <a:t>Why Policy?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602710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5"/>
          <p:cNvSpPr txBox="1">
            <a:spLocks/>
          </p:cNvSpPr>
          <p:nvPr/>
        </p:nvSpPr>
        <p:spPr>
          <a:xfrm>
            <a:off x="1836791" y="881987"/>
            <a:ext cx="5897853" cy="50752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400" b="1" dirty="0"/>
              <a:t>Spectrum of Prevention</a:t>
            </a:r>
          </a:p>
        </p:txBody>
      </p:sp>
      <p:graphicFrame>
        <p:nvGraphicFramePr>
          <p:cNvPr id="6" name="Content Placeholder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27107757"/>
              </p:ext>
            </p:extLst>
          </p:nvPr>
        </p:nvGraphicFramePr>
        <p:xfrm>
          <a:off x="507930" y="1865361"/>
          <a:ext cx="8343900" cy="2400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2" descr="C:\Users\johnsonm016\AppData\Local\Microsoft\Windows\Temporary Internet Files\Content.IE5\X0VJS8A1\MC900078717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828" y="4644280"/>
            <a:ext cx="200995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johnsonm016\AppData\Local\Microsoft\Windows\Temporary Internet Files\Content.IE5\X0VJS8A1\MC900078717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046" y="4379961"/>
            <a:ext cx="200995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johnsonm016\AppData\Local\Microsoft\Windows\Temporary Internet Files\Content.IE5\X0VJS8A1\MC900078717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3949" y="4629993"/>
            <a:ext cx="200995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johnsonm016\AppData\Local\Microsoft\Windows\Temporary Internet Files\Content.IE5\X0VJS8A1\MC900078717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365" y="5044330"/>
            <a:ext cx="200995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johnsonm016\AppData\Local\Microsoft\Windows\Temporary Internet Files\Content.IE5\X0VJS8A1\MC900078717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6129" y="4808586"/>
            <a:ext cx="200995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johnsonm016\AppData\Local\Microsoft\Windows\Temporary Internet Files\Content.IE5\X0VJS8A1\MC900078717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244758" y="4780011"/>
            <a:ext cx="200995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johnsonm016\AppData\Local\Microsoft\Windows\Temporary Internet Files\Content.IE5\X0VJS8A1\MC900078717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964699" y="4358530"/>
            <a:ext cx="200995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johnsonm016\AppData\Local\Microsoft\Windows\Temporary Internet Files\Content.IE5\X0VJS8A1\MC900078717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65593" y="4558555"/>
            <a:ext cx="200995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johnsonm016\AppData\Local\Microsoft\Windows\Temporary Internet Files\Content.IE5\X0VJS8A1\MC900078717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734644" y="4672855"/>
            <a:ext cx="200995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johnsonm016\AppData\Local\Microsoft\Windows\Temporary Internet Files\Content.IE5\X0VJS8A1\MC900078717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78004" y="4872880"/>
            <a:ext cx="200995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johnsonm016\AppData\Local\Microsoft\Windows\Temporary Internet Files\Content.IE5\X0VJS8A1\MC900078717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34146" y="4872880"/>
            <a:ext cx="200995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C:\Users\johnsonm016\AppData\Local\Microsoft\Windows\Temporary Internet Files\Content.IE5\X0VJS8A1\MC900078717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727014" y="5072905"/>
            <a:ext cx="200995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C:\Users\johnsonm016\AppData\Local\Microsoft\Windows\Temporary Internet Files\Content.IE5\X0VJS8A1\MC900078717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26019" y="4894311"/>
            <a:ext cx="200995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C:\Users\johnsonm016\AppData\Local\Microsoft\Windows\Temporary Internet Files\Content.IE5\X0VJS8A1\MC900078717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11743" y="4572843"/>
            <a:ext cx="200995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C:\Users\johnsonm016\AppData\Local\Microsoft\Windows\Temporary Internet Files\Content.IE5\X0VJS8A1\MC900078717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763704" y="4358530"/>
            <a:ext cx="200995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C:\Users\johnsonm016\AppData\Local\Microsoft\Windows\Temporary Internet Files\Content.IE5\X0VJS8A1\MC900078717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58934" y="4872880"/>
            <a:ext cx="200995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C:\Users\johnsonm016\AppData\Local\Microsoft\Windows\Temporary Internet Files\Content.IE5\X0VJS8A1\MC900078717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18389" y="5158630"/>
            <a:ext cx="200995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C:\Users\johnsonm016\AppData\Local\Microsoft\Windows\Temporary Internet Files\Content.IE5\X0VJS8A1\MC900078717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978501" y="5072905"/>
            <a:ext cx="200995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C:\Users\johnsonm016\AppData\Local\Microsoft\Windows\Temporary Internet Files\Content.IE5\X0VJS8A1\MC900078717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78003" y="4558555"/>
            <a:ext cx="200995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C:\Users\johnsonm016\AppData\Local\Microsoft\Windows\Temporary Internet Files\Content.IE5\X0VJS8A1\MC900078717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065196" y="4772868"/>
            <a:ext cx="200995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C:\Users\johnsonm016\AppData\Local\Microsoft\Windows\Temporary Internet Files\Content.IE5\X0VJS8A1\MC900078717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165693" y="5094336"/>
            <a:ext cx="200995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C:\Users\johnsonm016\AppData\Local\Microsoft\Windows\Temporary Internet Files\Content.IE5\X0VJS8A1\MC900078717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35141" y="5180061"/>
            <a:ext cx="200995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C:\Users\johnsonm016\AppData\Local\Microsoft\Windows\Temporary Internet Files\Content.IE5\X0VJS8A1\MC900078717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18389" y="4394249"/>
            <a:ext cx="200995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C:\Users\johnsonm016\AppData\Local\Microsoft\Windows\Temporary Internet Files\Content.IE5\X0VJS8A1\MC900078717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221748" y="4694286"/>
            <a:ext cx="200995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C:\Users\johnsonm016\AppData\Local\Microsoft\Windows\Temporary Internet Files\Content.IE5\X0VJS8A1\MC900078717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293670" y="5151486"/>
            <a:ext cx="200995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C:\Users\johnsonm016\AppData\Local\Microsoft\Windows\Temporary Internet Files\Content.IE5\X0VJS8A1\MC900078717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10263" y="5294361"/>
            <a:ext cx="200995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C:\Users\johnsonm016\AppData\Local\Microsoft\Windows\Temporary Internet Files\Content.IE5\X0VJS8A1\MC900078717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57939" y="4894311"/>
            <a:ext cx="200995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C:\Users\johnsonm016\AppData\Local\Microsoft\Windows\Temporary Internet Files\Content.IE5\X0VJS8A1\MC900078717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057442" y="4615705"/>
            <a:ext cx="200995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C:\Users\johnsonm016\AppData\Local\Microsoft\Windows\Temporary Internet Files\Content.IE5\X0VJS8A1\MC900078717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56945" y="5158630"/>
            <a:ext cx="200995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C:\Users\johnsonm016\AppData\Local\Microsoft\Windows\Temporary Internet Files\Content.IE5\X0VJS8A1\MC900078717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35537" y="5180061"/>
            <a:ext cx="200995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" descr="C:\Users\johnsonm016\AppData\Local\Microsoft\Windows\Temporary Internet Files\Content.IE5\X0VJS8A1\MC900078717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11743" y="4372818"/>
            <a:ext cx="200995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C:\Users\johnsonm016\AppData\Local\Microsoft\Windows\Temporary Internet Files\Content.IE5\X0VJS8A1\MC900078717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94665" y="4615705"/>
            <a:ext cx="200995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" descr="C:\Users\johnsonm016\AppData\Local\Microsoft\Windows\Temporary Internet Files\Content.IE5\X0VJS8A1\MC900078717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734644" y="4815730"/>
            <a:ext cx="200995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 descr="C:\Users\johnsonm016\AppData\Local\Microsoft\Windows\Temporary Internet Files\Content.IE5\X0VJS8A1\MC900078717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057442" y="4872880"/>
            <a:ext cx="200995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" descr="C:\Users\johnsonm016\AppData\Local\Microsoft\Windows\Temporary Internet Files\Content.IE5\X0VJS8A1\MC900078717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48433" y="5180061"/>
            <a:ext cx="200995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" descr="C:\Users\johnsonm016\AppData\Local\Microsoft\Windows\Temporary Internet Files\Content.IE5\X0VJS8A1\MC900078717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18886" y="5358655"/>
            <a:ext cx="200995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" descr="C:\Users\johnsonm016\AppData\Local\Microsoft\Windows\Temporary Internet Files\Content.IE5\X0VJS8A1\MC900078717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777506" y="5380086"/>
            <a:ext cx="200995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C:\Users\johnsonm016\AppData\Local\Microsoft\Windows\Temporary Internet Files\Content.IE5\X0VJS8A1\MC900078717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928009" y="5372943"/>
            <a:ext cx="200995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C:\Users\johnsonm016\AppData\Local\Microsoft\Windows\Temporary Internet Files\Content.IE5\X0VJS8A1\MC900078717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258436" y="5351511"/>
            <a:ext cx="200995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C:\Users\johnsonm016\AppData\Local\Microsoft\Windows\Temporary Internet Files\Content.IE5\X0VJS8A1\MC900078717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078999" y="4472830"/>
            <a:ext cx="200995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C:\Users\johnsonm016\AppData\Local\Microsoft\Windows\Temporary Internet Files\Content.IE5\X0VJS8A1\MC900078717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66090" y="5494386"/>
            <a:ext cx="200995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2" descr="C:\Users\johnsonm016\AppData\Local\Microsoft\Windows\Temporary Internet Files\Content.IE5\X0VJS8A1\MC900078717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56944" y="4872880"/>
            <a:ext cx="200995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C:\Users\johnsonm016\AppData\Local\Microsoft\Windows\Temporary Internet Files\Content.IE5\X0VJS8A1\MC900078717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56446" y="4722861"/>
            <a:ext cx="200995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C:\Users\johnsonm016\AppData\Local\Microsoft\Windows\Temporary Internet Files\Content.IE5\X0VJS8A1\MC900078717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55950" y="5015755"/>
            <a:ext cx="200995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C:\Users\johnsonm016\AppData\Local\Microsoft\Windows\Temporary Internet Files\Content.IE5\X0VJS8A1\MC900078717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55948" y="4794299"/>
            <a:ext cx="200995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C:\Users\johnsonm016\AppData\Local\Microsoft\Windows\Temporary Internet Files\Content.IE5\X0VJS8A1\MC900078717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193299" y="4587130"/>
            <a:ext cx="200995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2396439" y="6094461"/>
            <a:ext cx="64553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Source: The Prevention Institute - </a:t>
            </a:r>
            <a:r>
              <a:rPr lang="en-US" sz="1200" dirty="0" smtClean="0">
                <a:hlinkClick r:id="rId8"/>
              </a:rPr>
              <a:t>https</a:t>
            </a:r>
            <a:r>
              <a:rPr lang="en-US" sz="1200" dirty="0">
                <a:hlinkClick r:id="rId8"/>
              </a:rPr>
              <a:t>://</a:t>
            </a:r>
            <a:r>
              <a:rPr lang="en-US" sz="1200" dirty="0" smtClean="0">
                <a:hlinkClick r:id="rId8"/>
              </a:rPr>
              <a:t>www.preventioninstitute.org/publications/spectrum-prevention-developing-comprehensive-approach-injury-prevention</a:t>
            </a:r>
            <a:r>
              <a:rPr lang="en-US" sz="1200" dirty="0" smtClean="0"/>
              <a:t> 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193229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6810</TotalTime>
  <Words>954</Words>
  <Application>Microsoft Office PowerPoint</Application>
  <PresentationFormat>On-screen Show (4:3)</PresentationFormat>
  <Paragraphs>154</Paragraphs>
  <Slides>42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9" baseType="lpstr">
      <vt:lpstr>Arial</vt:lpstr>
      <vt:lpstr>Calibri</vt:lpstr>
      <vt:lpstr>Cambria</vt:lpstr>
      <vt:lpstr>Georgia</vt:lpstr>
      <vt:lpstr>Segoe UI Light</vt:lpstr>
      <vt:lpstr>Verdana</vt:lpstr>
      <vt:lpstr>Office Theme</vt:lpstr>
      <vt:lpstr>Moving PSE Work Toward    Action  </vt:lpstr>
      <vt:lpstr>Who’s in the Audience?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Why Policy?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Policy Solutions</vt:lpstr>
      <vt:lpstr>PowerPoint Presentation</vt:lpstr>
      <vt:lpstr>Breaking Down Silos </vt:lpstr>
      <vt:lpstr>Breaking Down Silos </vt:lpstr>
      <vt:lpstr>Breaking Down Silos </vt:lpstr>
      <vt:lpstr>What can you do? </vt:lpstr>
      <vt:lpstr>PowerPoint Presentation</vt:lpstr>
      <vt:lpstr>PowerPoint Presentation</vt:lpstr>
      <vt:lpstr>PowerPoint Presentation</vt:lpstr>
      <vt:lpstr>PowerPoint Presentation</vt:lpstr>
      <vt:lpstr>Know Your Audience</vt:lpstr>
      <vt:lpstr>PowerPoint Presentation</vt:lpstr>
      <vt:lpstr>PowerPoint Presentation</vt:lpstr>
      <vt:lpstr>Where to Take Action?</vt:lpstr>
      <vt:lpstr>Where to Take Action?</vt:lpstr>
      <vt:lpstr>Where to Take Action?</vt:lpstr>
      <vt:lpstr>Where to Take Action?</vt:lpstr>
      <vt:lpstr>Are We Moving the Needle?</vt:lpstr>
      <vt:lpstr>Taking Action: Where Are We,  Where Might We Go?</vt:lpstr>
      <vt:lpstr>Taking Action: Where Are We,  Where Might We Go?</vt:lpstr>
      <vt:lpstr>Taking Action: Where Are We,  Where Might We Go?</vt:lpstr>
      <vt:lpstr>Taking Action: Where Are We,  Where Might We Go?</vt:lpstr>
      <vt:lpstr>Circles of Influence – Finding Allies</vt:lpstr>
      <vt:lpstr>9 Essential Questions to  Develop PSE Strategy</vt:lpstr>
      <vt:lpstr>Final Things to Consider:</vt:lpstr>
      <vt:lpstr>PowerPoint Presentation</vt:lpstr>
      <vt:lpstr>Questions?</vt:lpstr>
      <vt:lpstr>PowerPoint Presentation</vt:lpstr>
    </vt:vector>
  </TitlesOfParts>
  <Company>Chalk Design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Karen Heard</dc:creator>
  <cp:lastModifiedBy>Marcus Johnson</cp:lastModifiedBy>
  <cp:revision>198</cp:revision>
  <cp:lastPrinted>2016-07-25T15:15:13Z</cp:lastPrinted>
  <dcterms:created xsi:type="dcterms:W3CDTF">2016-03-24T19:38:35Z</dcterms:created>
  <dcterms:modified xsi:type="dcterms:W3CDTF">2018-04-03T01:28:22Z</dcterms:modified>
</cp:coreProperties>
</file>