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70" r:id="rId2"/>
    <p:sldId id="258" r:id="rId3"/>
    <p:sldId id="259" r:id="rId4"/>
    <p:sldId id="272" r:id="rId5"/>
    <p:sldId id="257" r:id="rId6"/>
    <p:sldId id="278" r:id="rId7"/>
    <p:sldId id="260" r:id="rId8"/>
    <p:sldId id="279" r:id="rId9"/>
    <p:sldId id="261" r:id="rId10"/>
    <p:sldId id="275" r:id="rId11"/>
    <p:sldId id="273" r:id="rId12"/>
    <p:sldId id="262" r:id="rId13"/>
    <p:sldId id="263" r:id="rId14"/>
    <p:sldId id="264" r:id="rId15"/>
    <p:sldId id="268" r:id="rId16"/>
    <p:sldId id="266" r:id="rId17"/>
    <p:sldId id="274" r:id="rId18"/>
    <p:sldId id="267" r:id="rId19"/>
    <p:sldId id="277" r:id="rId20"/>
    <p:sldId id="280"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4" autoAdjust="0"/>
    <p:restoredTop sz="74483" autoAdjust="0"/>
  </p:normalViewPr>
  <p:slideViewPr>
    <p:cSldViewPr snapToGrid="0">
      <p:cViewPr varScale="1">
        <p:scale>
          <a:sx n="54" d="100"/>
          <a:sy n="54" d="100"/>
        </p:scale>
        <p:origin x="-1046"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E1DCD-A63F-4EF2-8AA2-A1BE4A7BD973}" type="doc">
      <dgm:prSet loTypeId="urn:microsoft.com/office/officeart/2005/8/layout/venn2" loCatId="relationship" qsTypeId="urn:microsoft.com/office/officeart/2005/8/quickstyle/simple1" qsCatId="simple" csTypeId="urn:microsoft.com/office/officeart/2005/8/colors/accent2_3" csCatId="accent2" phldr="1"/>
      <dgm:spPr/>
      <dgm:t>
        <a:bodyPr/>
        <a:lstStyle/>
        <a:p>
          <a:endParaRPr lang="en-US"/>
        </a:p>
      </dgm:t>
    </dgm:pt>
    <dgm:pt modelId="{C750546B-76D3-473A-8D49-BEBF1FD63EFD}">
      <dgm:prSet phldrT="[Text]"/>
      <dgm:spPr/>
      <dgm:t>
        <a:bodyPr/>
        <a:lstStyle/>
        <a:p>
          <a:r>
            <a:rPr lang="en-US" dirty="0"/>
            <a:t>Community Partners</a:t>
          </a:r>
        </a:p>
      </dgm:t>
    </dgm:pt>
    <dgm:pt modelId="{AAD239B8-9BF3-458D-815A-A378074DCEB2}" type="parTrans" cxnId="{BF953EE2-D872-4006-B9E1-8E5CCBAF581E}">
      <dgm:prSet/>
      <dgm:spPr/>
      <dgm:t>
        <a:bodyPr/>
        <a:lstStyle/>
        <a:p>
          <a:endParaRPr lang="en-US"/>
        </a:p>
      </dgm:t>
    </dgm:pt>
    <dgm:pt modelId="{BFE14EB5-01E5-4D1D-A5D1-2F99088E0443}" type="sibTrans" cxnId="{BF953EE2-D872-4006-B9E1-8E5CCBAF581E}">
      <dgm:prSet/>
      <dgm:spPr/>
      <dgm:t>
        <a:bodyPr/>
        <a:lstStyle/>
        <a:p>
          <a:endParaRPr lang="en-US"/>
        </a:p>
      </dgm:t>
    </dgm:pt>
    <dgm:pt modelId="{0AC9F752-D997-4552-A9B7-6677C13D33FB}">
      <dgm:prSet phldrT="[Text]"/>
      <dgm:spPr/>
      <dgm:t>
        <a:bodyPr/>
        <a:lstStyle/>
        <a:p>
          <a:r>
            <a:rPr lang="en-US" dirty="0"/>
            <a:t>Centers</a:t>
          </a:r>
        </a:p>
        <a:p>
          <a:r>
            <a:rPr lang="en-US" dirty="0"/>
            <a:t> Staff</a:t>
          </a:r>
        </a:p>
      </dgm:t>
    </dgm:pt>
    <dgm:pt modelId="{38C30F5C-CBF8-4464-B84C-52A4FA2CAD4A}" type="parTrans" cxnId="{4D4ECB7E-5396-406A-99F2-96A178EADAD1}">
      <dgm:prSet/>
      <dgm:spPr/>
      <dgm:t>
        <a:bodyPr/>
        <a:lstStyle/>
        <a:p>
          <a:endParaRPr lang="en-US"/>
        </a:p>
      </dgm:t>
    </dgm:pt>
    <dgm:pt modelId="{A4F6A70F-F7BD-49D1-87F2-67C5F2BED833}" type="sibTrans" cxnId="{4D4ECB7E-5396-406A-99F2-96A178EADAD1}">
      <dgm:prSet/>
      <dgm:spPr/>
      <dgm:t>
        <a:bodyPr/>
        <a:lstStyle/>
        <a:p>
          <a:endParaRPr lang="en-US"/>
        </a:p>
      </dgm:t>
    </dgm:pt>
    <dgm:pt modelId="{7EB80C0E-9D5B-467B-8A90-018B04E30EEE}">
      <dgm:prSet phldrT="[Text]"/>
      <dgm:spPr/>
      <dgm:t>
        <a:bodyPr/>
        <a:lstStyle/>
        <a:p>
          <a:r>
            <a:rPr lang="en-US" dirty="0"/>
            <a:t>Families</a:t>
          </a:r>
        </a:p>
      </dgm:t>
    </dgm:pt>
    <dgm:pt modelId="{04266EF3-7447-4AD9-9E3E-A4B4E84CDFF3}" type="parTrans" cxnId="{CA5EA772-D5F1-4CC0-8C74-CEFC7398828D}">
      <dgm:prSet/>
      <dgm:spPr/>
      <dgm:t>
        <a:bodyPr/>
        <a:lstStyle/>
        <a:p>
          <a:endParaRPr lang="en-US"/>
        </a:p>
      </dgm:t>
    </dgm:pt>
    <dgm:pt modelId="{00EDF178-6BF3-45E9-A1D1-6F5EDE346EB7}" type="sibTrans" cxnId="{CA5EA772-D5F1-4CC0-8C74-CEFC7398828D}">
      <dgm:prSet/>
      <dgm:spPr/>
      <dgm:t>
        <a:bodyPr/>
        <a:lstStyle/>
        <a:p>
          <a:endParaRPr lang="en-US"/>
        </a:p>
      </dgm:t>
    </dgm:pt>
    <dgm:pt modelId="{8CB12B9A-4615-4890-96E2-C39FCF49F037}">
      <dgm:prSet phldrT="[Text]"/>
      <dgm:spPr/>
      <dgm:t>
        <a:bodyPr/>
        <a:lstStyle/>
        <a:p>
          <a:r>
            <a:rPr lang="en-US" dirty="0"/>
            <a:t>Child</a:t>
          </a:r>
        </a:p>
      </dgm:t>
    </dgm:pt>
    <dgm:pt modelId="{5E2F9514-A96F-4E60-A6B3-FB3CE4617008}" type="parTrans" cxnId="{5BDE4FF3-723F-4431-AF19-EE06FCD34A38}">
      <dgm:prSet/>
      <dgm:spPr/>
      <dgm:t>
        <a:bodyPr/>
        <a:lstStyle/>
        <a:p>
          <a:endParaRPr lang="en-US"/>
        </a:p>
      </dgm:t>
    </dgm:pt>
    <dgm:pt modelId="{6B8CAB72-FD8B-4A25-B146-037C06419E9D}" type="sibTrans" cxnId="{5BDE4FF3-723F-4431-AF19-EE06FCD34A38}">
      <dgm:prSet/>
      <dgm:spPr/>
      <dgm:t>
        <a:bodyPr/>
        <a:lstStyle/>
        <a:p>
          <a:endParaRPr lang="en-US"/>
        </a:p>
      </dgm:t>
    </dgm:pt>
    <dgm:pt modelId="{168F7E02-4381-4373-BB07-ACD30880AC3B}" type="pres">
      <dgm:prSet presAssocID="{172E1DCD-A63F-4EF2-8AA2-A1BE4A7BD973}" presName="Name0" presStyleCnt="0">
        <dgm:presLayoutVars>
          <dgm:chMax val="7"/>
          <dgm:resizeHandles val="exact"/>
        </dgm:presLayoutVars>
      </dgm:prSet>
      <dgm:spPr/>
      <dgm:t>
        <a:bodyPr/>
        <a:lstStyle/>
        <a:p>
          <a:endParaRPr lang="en-US"/>
        </a:p>
      </dgm:t>
    </dgm:pt>
    <dgm:pt modelId="{FA34053E-13EE-4899-8435-DBB714F8246C}" type="pres">
      <dgm:prSet presAssocID="{172E1DCD-A63F-4EF2-8AA2-A1BE4A7BD973}" presName="comp1" presStyleCnt="0"/>
      <dgm:spPr/>
    </dgm:pt>
    <dgm:pt modelId="{FD586961-3DC1-4D08-9F95-095EFF4215E7}" type="pres">
      <dgm:prSet presAssocID="{172E1DCD-A63F-4EF2-8AA2-A1BE4A7BD973}" presName="circle1" presStyleLbl="node1" presStyleIdx="0" presStyleCnt="4"/>
      <dgm:spPr/>
      <dgm:t>
        <a:bodyPr/>
        <a:lstStyle/>
        <a:p>
          <a:endParaRPr lang="en-US"/>
        </a:p>
      </dgm:t>
    </dgm:pt>
    <dgm:pt modelId="{607E9945-A4F3-439A-8931-0F613E9F83BB}" type="pres">
      <dgm:prSet presAssocID="{172E1DCD-A63F-4EF2-8AA2-A1BE4A7BD973}" presName="c1text" presStyleLbl="node1" presStyleIdx="0" presStyleCnt="4">
        <dgm:presLayoutVars>
          <dgm:bulletEnabled val="1"/>
        </dgm:presLayoutVars>
      </dgm:prSet>
      <dgm:spPr/>
      <dgm:t>
        <a:bodyPr/>
        <a:lstStyle/>
        <a:p>
          <a:endParaRPr lang="en-US"/>
        </a:p>
      </dgm:t>
    </dgm:pt>
    <dgm:pt modelId="{7D35C61E-ABDF-4A47-AA69-F12921A17B90}" type="pres">
      <dgm:prSet presAssocID="{172E1DCD-A63F-4EF2-8AA2-A1BE4A7BD973}" presName="comp2" presStyleCnt="0"/>
      <dgm:spPr/>
    </dgm:pt>
    <dgm:pt modelId="{08C1C96D-054A-4F91-ACDD-5560D0C466AF}" type="pres">
      <dgm:prSet presAssocID="{172E1DCD-A63F-4EF2-8AA2-A1BE4A7BD973}" presName="circle2" presStyleLbl="node1" presStyleIdx="1" presStyleCnt="4" custLinFactNeighborY="1286"/>
      <dgm:spPr/>
      <dgm:t>
        <a:bodyPr/>
        <a:lstStyle/>
        <a:p>
          <a:endParaRPr lang="en-US"/>
        </a:p>
      </dgm:t>
    </dgm:pt>
    <dgm:pt modelId="{85B4903C-C9F5-4CCB-A373-8FA30159D14C}" type="pres">
      <dgm:prSet presAssocID="{172E1DCD-A63F-4EF2-8AA2-A1BE4A7BD973}" presName="c2text" presStyleLbl="node1" presStyleIdx="1" presStyleCnt="4">
        <dgm:presLayoutVars>
          <dgm:bulletEnabled val="1"/>
        </dgm:presLayoutVars>
      </dgm:prSet>
      <dgm:spPr/>
      <dgm:t>
        <a:bodyPr/>
        <a:lstStyle/>
        <a:p>
          <a:endParaRPr lang="en-US"/>
        </a:p>
      </dgm:t>
    </dgm:pt>
    <dgm:pt modelId="{625FD17E-904C-45E6-9133-A68559879C70}" type="pres">
      <dgm:prSet presAssocID="{172E1DCD-A63F-4EF2-8AA2-A1BE4A7BD973}" presName="comp3" presStyleCnt="0"/>
      <dgm:spPr/>
    </dgm:pt>
    <dgm:pt modelId="{C00D22BA-6F93-46B0-8425-F2611CF3950C}" type="pres">
      <dgm:prSet presAssocID="{172E1DCD-A63F-4EF2-8AA2-A1BE4A7BD973}" presName="circle3" presStyleLbl="node1" presStyleIdx="2" presStyleCnt="4"/>
      <dgm:spPr/>
      <dgm:t>
        <a:bodyPr/>
        <a:lstStyle/>
        <a:p>
          <a:endParaRPr lang="en-US"/>
        </a:p>
      </dgm:t>
    </dgm:pt>
    <dgm:pt modelId="{904A565F-415B-4776-9618-CB2209032A40}" type="pres">
      <dgm:prSet presAssocID="{172E1DCD-A63F-4EF2-8AA2-A1BE4A7BD973}" presName="c3text" presStyleLbl="node1" presStyleIdx="2" presStyleCnt="4">
        <dgm:presLayoutVars>
          <dgm:bulletEnabled val="1"/>
        </dgm:presLayoutVars>
      </dgm:prSet>
      <dgm:spPr/>
      <dgm:t>
        <a:bodyPr/>
        <a:lstStyle/>
        <a:p>
          <a:endParaRPr lang="en-US"/>
        </a:p>
      </dgm:t>
    </dgm:pt>
    <dgm:pt modelId="{240C1C7F-3178-4F8C-BD5B-4C332F52096C}" type="pres">
      <dgm:prSet presAssocID="{172E1DCD-A63F-4EF2-8AA2-A1BE4A7BD973}" presName="comp4" presStyleCnt="0"/>
      <dgm:spPr/>
    </dgm:pt>
    <dgm:pt modelId="{55B06B4C-D567-4917-A7AC-4282EA33F590}" type="pres">
      <dgm:prSet presAssocID="{172E1DCD-A63F-4EF2-8AA2-A1BE4A7BD973}" presName="circle4" presStyleLbl="node1" presStyleIdx="3" presStyleCnt="4"/>
      <dgm:spPr/>
      <dgm:t>
        <a:bodyPr/>
        <a:lstStyle/>
        <a:p>
          <a:endParaRPr lang="en-US"/>
        </a:p>
      </dgm:t>
    </dgm:pt>
    <dgm:pt modelId="{3DFE509E-B9B4-4753-A9AE-F4B9CD7CB27D}" type="pres">
      <dgm:prSet presAssocID="{172E1DCD-A63F-4EF2-8AA2-A1BE4A7BD973}" presName="c4text" presStyleLbl="node1" presStyleIdx="3" presStyleCnt="4">
        <dgm:presLayoutVars>
          <dgm:bulletEnabled val="1"/>
        </dgm:presLayoutVars>
      </dgm:prSet>
      <dgm:spPr/>
      <dgm:t>
        <a:bodyPr/>
        <a:lstStyle/>
        <a:p>
          <a:endParaRPr lang="en-US"/>
        </a:p>
      </dgm:t>
    </dgm:pt>
  </dgm:ptLst>
  <dgm:cxnLst>
    <dgm:cxn modelId="{CA5EA772-D5F1-4CC0-8C74-CEFC7398828D}" srcId="{172E1DCD-A63F-4EF2-8AA2-A1BE4A7BD973}" destId="{7EB80C0E-9D5B-467B-8A90-018B04E30EEE}" srcOrd="2" destOrd="0" parTransId="{04266EF3-7447-4AD9-9E3E-A4B4E84CDFF3}" sibTransId="{00EDF178-6BF3-45E9-A1D1-6F5EDE346EB7}"/>
    <dgm:cxn modelId="{2769EDF0-960B-4F9D-861A-E19EAE2965ED}" type="presOf" srcId="{172E1DCD-A63F-4EF2-8AA2-A1BE4A7BD973}" destId="{168F7E02-4381-4373-BB07-ACD30880AC3B}" srcOrd="0" destOrd="0" presId="urn:microsoft.com/office/officeart/2005/8/layout/venn2"/>
    <dgm:cxn modelId="{72919378-7D73-4D4F-B4E0-84893DFF619E}" type="presOf" srcId="{8CB12B9A-4615-4890-96E2-C39FCF49F037}" destId="{55B06B4C-D567-4917-A7AC-4282EA33F590}" srcOrd="0" destOrd="0" presId="urn:microsoft.com/office/officeart/2005/8/layout/venn2"/>
    <dgm:cxn modelId="{0E11D793-C4B3-4F2D-8CA1-FF9DC0181979}" type="presOf" srcId="{0AC9F752-D997-4552-A9B7-6677C13D33FB}" destId="{85B4903C-C9F5-4CCB-A373-8FA30159D14C}" srcOrd="1" destOrd="0" presId="urn:microsoft.com/office/officeart/2005/8/layout/venn2"/>
    <dgm:cxn modelId="{4D4ECB7E-5396-406A-99F2-96A178EADAD1}" srcId="{172E1DCD-A63F-4EF2-8AA2-A1BE4A7BD973}" destId="{0AC9F752-D997-4552-A9B7-6677C13D33FB}" srcOrd="1" destOrd="0" parTransId="{38C30F5C-CBF8-4464-B84C-52A4FA2CAD4A}" sibTransId="{A4F6A70F-F7BD-49D1-87F2-67C5F2BED833}"/>
    <dgm:cxn modelId="{B1585F45-F34E-4BEA-BF66-02D6C2032726}" type="presOf" srcId="{7EB80C0E-9D5B-467B-8A90-018B04E30EEE}" destId="{C00D22BA-6F93-46B0-8425-F2611CF3950C}" srcOrd="0" destOrd="0" presId="urn:microsoft.com/office/officeart/2005/8/layout/venn2"/>
    <dgm:cxn modelId="{A437C861-1A4D-491D-AF74-436F18F3A3C4}" type="presOf" srcId="{8CB12B9A-4615-4890-96E2-C39FCF49F037}" destId="{3DFE509E-B9B4-4753-A9AE-F4B9CD7CB27D}" srcOrd="1" destOrd="0" presId="urn:microsoft.com/office/officeart/2005/8/layout/venn2"/>
    <dgm:cxn modelId="{60DCB844-2DDF-40CF-A817-E49CB04927F8}" type="presOf" srcId="{7EB80C0E-9D5B-467B-8A90-018B04E30EEE}" destId="{904A565F-415B-4776-9618-CB2209032A40}" srcOrd="1" destOrd="0" presId="urn:microsoft.com/office/officeart/2005/8/layout/venn2"/>
    <dgm:cxn modelId="{D69C3DCD-40EF-4B4F-8248-74C8B0363A6F}" type="presOf" srcId="{C750546B-76D3-473A-8D49-BEBF1FD63EFD}" destId="{607E9945-A4F3-439A-8931-0F613E9F83BB}" srcOrd="1" destOrd="0" presId="urn:microsoft.com/office/officeart/2005/8/layout/venn2"/>
    <dgm:cxn modelId="{BF953EE2-D872-4006-B9E1-8E5CCBAF581E}" srcId="{172E1DCD-A63F-4EF2-8AA2-A1BE4A7BD973}" destId="{C750546B-76D3-473A-8D49-BEBF1FD63EFD}" srcOrd="0" destOrd="0" parTransId="{AAD239B8-9BF3-458D-815A-A378074DCEB2}" sibTransId="{BFE14EB5-01E5-4D1D-A5D1-2F99088E0443}"/>
    <dgm:cxn modelId="{5BDE4FF3-723F-4431-AF19-EE06FCD34A38}" srcId="{172E1DCD-A63F-4EF2-8AA2-A1BE4A7BD973}" destId="{8CB12B9A-4615-4890-96E2-C39FCF49F037}" srcOrd="3" destOrd="0" parTransId="{5E2F9514-A96F-4E60-A6B3-FB3CE4617008}" sibTransId="{6B8CAB72-FD8B-4A25-B146-037C06419E9D}"/>
    <dgm:cxn modelId="{0C0940E1-27E7-4EB8-80A9-15721C3BFCD7}" type="presOf" srcId="{0AC9F752-D997-4552-A9B7-6677C13D33FB}" destId="{08C1C96D-054A-4F91-ACDD-5560D0C466AF}" srcOrd="0" destOrd="0" presId="urn:microsoft.com/office/officeart/2005/8/layout/venn2"/>
    <dgm:cxn modelId="{1B1A8CDA-05EC-498F-969A-D3940D4EF317}" type="presOf" srcId="{C750546B-76D3-473A-8D49-BEBF1FD63EFD}" destId="{FD586961-3DC1-4D08-9F95-095EFF4215E7}" srcOrd="0" destOrd="0" presId="urn:microsoft.com/office/officeart/2005/8/layout/venn2"/>
    <dgm:cxn modelId="{E92EF254-E6B8-4419-A226-FD8CE58C9928}" type="presParOf" srcId="{168F7E02-4381-4373-BB07-ACD30880AC3B}" destId="{FA34053E-13EE-4899-8435-DBB714F8246C}" srcOrd="0" destOrd="0" presId="urn:microsoft.com/office/officeart/2005/8/layout/venn2"/>
    <dgm:cxn modelId="{EB2BA9EE-F572-4F2A-98C6-46A2D564272F}" type="presParOf" srcId="{FA34053E-13EE-4899-8435-DBB714F8246C}" destId="{FD586961-3DC1-4D08-9F95-095EFF4215E7}" srcOrd="0" destOrd="0" presId="urn:microsoft.com/office/officeart/2005/8/layout/venn2"/>
    <dgm:cxn modelId="{6D617729-C13E-4E2A-A573-59BD647410C3}" type="presParOf" srcId="{FA34053E-13EE-4899-8435-DBB714F8246C}" destId="{607E9945-A4F3-439A-8931-0F613E9F83BB}" srcOrd="1" destOrd="0" presId="urn:microsoft.com/office/officeart/2005/8/layout/venn2"/>
    <dgm:cxn modelId="{16B66E21-1FBB-4B0C-ACF0-5EC3211CB8C4}" type="presParOf" srcId="{168F7E02-4381-4373-BB07-ACD30880AC3B}" destId="{7D35C61E-ABDF-4A47-AA69-F12921A17B90}" srcOrd="1" destOrd="0" presId="urn:microsoft.com/office/officeart/2005/8/layout/venn2"/>
    <dgm:cxn modelId="{EBF5B25F-99A2-47CB-BEB9-B637EA867C2E}" type="presParOf" srcId="{7D35C61E-ABDF-4A47-AA69-F12921A17B90}" destId="{08C1C96D-054A-4F91-ACDD-5560D0C466AF}" srcOrd="0" destOrd="0" presId="urn:microsoft.com/office/officeart/2005/8/layout/venn2"/>
    <dgm:cxn modelId="{670CB438-6F31-4430-AD9A-004904F7036B}" type="presParOf" srcId="{7D35C61E-ABDF-4A47-AA69-F12921A17B90}" destId="{85B4903C-C9F5-4CCB-A373-8FA30159D14C}" srcOrd="1" destOrd="0" presId="urn:microsoft.com/office/officeart/2005/8/layout/venn2"/>
    <dgm:cxn modelId="{56EDB90F-B80E-41CF-833B-34D9A2C232EE}" type="presParOf" srcId="{168F7E02-4381-4373-BB07-ACD30880AC3B}" destId="{625FD17E-904C-45E6-9133-A68559879C70}" srcOrd="2" destOrd="0" presId="urn:microsoft.com/office/officeart/2005/8/layout/venn2"/>
    <dgm:cxn modelId="{42CF4887-D6CC-48F3-BC80-4682D64DDA59}" type="presParOf" srcId="{625FD17E-904C-45E6-9133-A68559879C70}" destId="{C00D22BA-6F93-46B0-8425-F2611CF3950C}" srcOrd="0" destOrd="0" presId="urn:microsoft.com/office/officeart/2005/8/layout/venn2"/>
    <dgm:cxn modelId="{C3E8408B-5EAB-4576-A42A-9998132E0908}" type="presParOf" srcId="{625FD17E-904C-45E6-9133-A68559879C70}" destId="{904A565F-415B-4776-9618-CB2209032A40}" srcOrd="1" destOrd="0" presId="urn:microsoft.com/office/officeart/2005/8/layout/venn2"/>
    <dgm:cxn modelId="{83132EB0-FAF9-4C2B-A949-B9BFF423B0A5}" type="presParOf" srcId="{168F7E02-4381-4373-BB07-ACD30880AC3B}" destId="{240C1C7F-3178-4F8C-BD5B-4C332F52096C}" srcOrd="3" destOrd="0" presId="urn:microsoft.com/office/officeart/2005/8/layout/venn2"/>
    <dgm:cxn modelId="{DDB47C71-C75D-423C-BE08-2DA805B4E8AD}" type="presParOf" srcId="{240C1C7F-3178-4F8C-BD5B-4C332F52096C}" destId="{55B06B4C-D567-4917-A7AC-4282EA33F590}" srcOrd="0" destOrd="0" presId="urn:microsoft.com/office/officeart/2005/8/layout/venn2"/>
    <dgm:cxn modelId="{8ACFACDD-7B8B-42AD-B7EC-BD9815043C32}" type="presParOf" srcId="{240C1C7F-3178-4F8C-BD5B-4C332F52096C}" destId="{3DFE509E-B9B4-4753-A9AE-F4B9CD7CB27D}"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A159B-4BC0-4527-B9D3-44BDC3590695}" type="datetimeFigureOut">
              <a:rPr lang="en-US" smtClean="0"/>
              <a:t>3/30/2018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FD6C37-3E94-45EA-806D-FF37687A9795}" type="slidenum">
              <a:rPr lang="en-US" smtClean="0"/>
              <a:t>‹#›</a:t>
            </a:fld>
            <a:endParaRPr lang="en-US"/>
          </a:p>
        </p:txBody>
      </p:sp>
    </p:spTree>
    <p:extLst>
      <p:ext uri="{BB962C8B-B14F-4D97-AF65-F5344CB8AC3E}">
        <p14:creationId xmlns:p14="http://schemas.microsoft.com/office/powerpoint/2010/main" val="3308480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us! You are all here today because</a:t>
            </a:r>
            <a:r>
              <a:rPr lang="en-US" baseline="0" dirty="0"/>
              <a:t> you’ve selected one of these three. We are all in the same boat. </a:t>
            </a:r>
          </a:p>
          <a:p>
            <a:r>
              <a:rPr lang="en-US" baseline="0" dirty="0"/>
              <a:t>*briefly talk about strategies</a:t>
            </a:r>
          </a:p>
          <a:p>
            <a:endParaRPr lang="en-US" baseline="0" dirty="0"/>
          </a:p>
          <a:p>
            <a:r>
              <a:rPr lang="en-US" baseline="0" dirty="0"/>
              <a:t>Empower supports all the strategies, but fits best with…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2</a:t>
            </a:fld>
            <a:endParaRPr lang="en-US"/>
          </a:p>
        </p:txBody>
      </p:sp>
    </p:spTree>
    <p:extLst>
      <p:ext uri="{BB962C8B-B14F-4D97-AF65-F5344CB8AC3E}">
        <p14:creationId xmlns:p14="http://schemas.microsoft.com/office/powerpoint/2010/main" val="2698890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 Engagement Events</a:t>
            </a:r>
            <a:r>
              <a:rPr lang="en-US" baseline="0" dirty="0"/>
              <a:t> and Meetings: Curriculum options:</a:t>
            </a:r>
            <a:r>
              <a:rPr lang="en-US" dirty="0"/>
              <a:t> you could use</a:t>
            </a:r>
            <a:r>
              <a:rPr lang="en-US" baseline="0" dirty="0"/>
              <a:t> MyPlate for Family, we use Eat Play Grow and We Can. </a:t>
            </a:r>
          </a:p>
          <a:p>
            <a:r>
              <a:rPr lang="en-US" baseline="0" dirty="0"/>
              <a:t>Can use EMPOWER trainings (counts as event not DE) </a:t>
            </a:r>
          </a:p>
          <a:p>
            <a:endParaRPr lang="en-US" baseline="0" dirty="0"/>
          </a:p>
          <a:p>
            <a:r>
              <a:rPr lang="en-US" baseline="0" dirty="0"/>
              <a:t>Newsletters and such: Brighten the Family Table, Two-Bite Club, Color Me Healthy, Mealtime is Family Time,  MyPlate for My Preschoolers (MyPlate.org)</a:t>
            </a:r>
          </a:p>
          <a:p>
            <a:endParaRPr lang="en-US" baseline="0" dirty="0"/>
          </a:p>
          <a:p>
            <a:r>
              <a:rPr lang="en-US" baseline="0" dirty="0"/>
              <a:t>Talk about how you have to be flexible and each site looks different (times, repetition, </a:t>
            </a:r>
            <a:r>
              <a:rPr lang="en-US" baseline="0" dirty="0" err="1"/>
              <a:t>etc</a:t>
            </a:r>
            <a:r>
              <a:rPr lang="en-US" baseline="0" dirty="0"/>
              <a:t>)</a:t>
            </a:r>
            <a:endParaRPr lang="en-US" dirty="0"/>
          </a:p>
          <a:p>
            <a:endParaRPr lang="en-US" dirty="0"/>
          </a:p>
          <a:p>
            <a:r>
              <a:rPr lang="en-US" dirty="0"/>
              <a:t>Events</a:t>
            </a:r>
            <a:r>
              <a:rPr lang="en-US" baseline="0" dirty="0"/>
              <a:t> with partners that support our mutual goals: National Breakfast Week “Breakfast with My Family” and Family Style Meals, handouts</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12</a:t>
            </a:fld>
            <a:endParaRPr lang="en-US"/>
          </a:p>
        </p:txBody>
      </p:sp>
    </p:spTree>
    <p:extLst>
      <p:ext uri="{BB962C8B-B14F-4D97-AF65-F5344CB8AC3E}">
        <p14:creationId xmlns:p14="http://schemas.microsoft.com/office/powerpoint/2010/main" val="3897189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Circle</a:t>
            </a:r>
            <a:r>
              <a:rPr lang="en-US" baseline="0" dirty="0"/>
              <a:t> time activities and modeling to teachers: nutrition education in the classroom</a:t>
            </a:r>
          </a:p>
          <a:p>
            <a:r>
              <a:rPr lang="en-US" baseline="0" dirty="0"/>
              <a:t>Food demonstrations and tastings</a:t>
            </a:r>
          </a:p>
          <a:p>
            <a:r>
              <a:rPr lang="en-US" baseline="0" dirty="0"/>
              <a:t>Special Events</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13</a:t>
            </a:fld>
            <a:endParaRPr lang="en-US"/>
          </a:p>
        </p:txBody>
      </p:sp>
    </p:spTree>
    <p:extLst>
      <p:ext uri="{BB962C8B-B14F-4D97-AF65-F5344CB8AC3E}">
        <p14:creationId xmlns:p14="http://schemas.microsoft.com/office/powerpoint/2010/main" val="3423110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SUCCESSES AND CHALLENGES</a:t>
            </a:r>
          </a:p>
          <a:p>
            <a:r>
              <a:rPr lang="en-US" dirty="0"/>
              <a:t>CPC:</a:t>
            </a:r>
            <a:r>
              <a:rPr lang="en-US" baseline="0" dirty="0"/>
              <a:t> tell the story, 7 years of direct </a:t>
            </a:r>
            <a:r>
              <a:rPr lang="en-US" baseline="0" dirty="0" err="1"/>
              <a:t>ed</a:t>
            </a:r>
            <a:r>
              <a:rPr lang="en-US" baseline="0" dirty="0"/>
              <a:t>, to parent meeting, now working on professional development (etc.). Go NAPP SACC, goals, etc. Health Advisory. Support lines up with what they’re required to do, annual staff </a:t>
            </a:r>
            <a:r>
              <a:rPr lang="en-US" baseline="0" dirty="0" err="1"/>
              <a:t>inservice</a:t>
            </a:r>
            <a:r>
              <a:rPr lang="en-US" baseline="0" dirty="0"/>
              <a:t>, etc. Overarching and then individual</a:t>
            </a:r>
          </a:p>
          <a:p>
            <a:endParaRPr lang="en-US" baseline="0" dirty="0"/>
          </a:p>
          <a:p>
            <a:r>
              <a:rPr lang="en-US" baseline="0" dirty="0"/>
              <a:t>Public school systems: Douglas success of group trainings, etc. </a:t>
            </a:r>
            <a:r>
              <a:rPr lang="en-US" baseline="0" dirty="0" err="1"/>
              <a:t>Mrs</a:t>
            </a:r>
            <a:r>
              <a:rPr lang="en-US" baseline="0" dirty="0"/>
              <a:t> Rios and the 2 Bite Club. SVUSD: CCHC does Empower, and we do Curriculum to supplement. Co-teaching (sun safety and juice-nutrition)</a:t>
            </a:r>
          </a:p>
          <a:p>
            <a:endParaRPr lang="en-US" baseline="0" dirty="0"/>
          </a:p>
          <a:p>
            <a:r>
              <a:rPr lang="en-US" baseline="0" dirty="0" err="1"/>
              <a:t>Palominas</a:t>
            </a:r>
            <a:r>
              <a:rPr lang="en-US" baseline="0" dirty="0"/>
              <a:t>: started with DE 6 years ago in conjunction with School Health efforts, inconsistent professional development, Breakfast week events lead to participation in EQUIP planning committee; GO NAPP SAC</a:t>
            </a:r>
          </a:p>
          <a:p>
            <a:endParaRPr lang="en-US" baseline="0" dirty="0"/>
          </a:p>
          <a:p>
            <a:r>
              <a:rPr lang="en-US" baseline="0" dirty="0"/>
              <a:t>CPLC: we’ve done all the things, but still building relationships</a:t>
            </a:r>
          </a:p>
          <a:p>
            <a:endParaRPr lang="en-US" baseline="0" dirty="0"/>
          </a:p>
          <a:p>
            <a:r>
              <a:rPr lang="en-US" baseline="0" dirty="0"/>
              <a:t>How are YOU putting it into practice in your communities? </a:t>
            </a:r>
          </a:p>
        </p:txBody>
      </p:sp>
      <p:sp>
        <p:nvSpPr>
          <p:cNvPr id="4" name="Slide Number Placeholder 3"/>
          <p:cNvSpPr>
            <a:spLocks noGrp="1"/>
          </p:cNvSpPr>
          <p:nvPr>
            <p:ph type="sldNum" sz="quarter" idx="10"/>
          </p:nvPr>
        </p:nvSpPr>
        <p:spPr/>
        <p:txBody>
          <a:bodyPr/>
          <a:lstStyle/>
          <a:p>
            <a:fld id="{06FD6C37-3E94-45EA-806D-FF37687A9795}" type="slidenum">
              <a:rPr lang="en-US" smtClean="0"/>
              <a:t>14</a:t>
            </a:fld>
            <a:endParaRPr lang="en-US"/>
          </a:p>
        </p:txBody>
      </p:sp>
    </p:spTree>
    <p:extLst>
      <p:ext uri="{BB962C8B-B14F-4D97-AF65-F5344CB8AC3E}">
        <p14:creationId xmlns:p14="http://schemas.microsoft.com/office/powerpoint/2010/main" val="961564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Ours</a:t>
            </a:r>
            <a:r>
              <a:rPr lang="en-US" baseline="0" dirty="0"/>
              <a:t> is Breastfeeding. Yours might be gardening. </a:t>
            </a:r>
          </a:p>
          <a:p>
            <a:endParaRPr lang="en-US" baseline="0" dirty="0"/>
          </a:p>
          <a:p>
            <a:r>
              <a:rPr lang="en-US" baseline="0" dirty="0"/>
              <a:t>Story: took forever, finally getting there. </a:t>
            </a:r>
          </a:p>
          <a:p>
            <a:endParaRPr lang="en-US" baseline="0" dirty="0"/>
          </a:p>
          <a:p>
            <a:r>
              <a:rPr lang="en-US" baseline="0" dirty="0"/>
              <a:t>Policy:  Box policy </a:t>
            </a:r>
            <a:r>
              <a:rPr lang="en-US" baseline="0" dirty="0" err="1"/>
              <a:t>snipit</a:t>
            </a:r>
            <a:r>
              <a:rPr lang="en-US" baseline="0" dirty="0"/>
              <a:t> </a:t>
            </a:r>
          </a:p>
          <a:p>
            <a:r>
              <a:rPr lang="en-US" baseline="0" dirty="0"/>
              <a:t>System:</a:t>
            </a:r>
          </a:p>
          <a:p>
            <a:r>
              <a:rPr lang="en-US" baseline="0" dirty="0"/>
              <a:t>Environment: </a:t>
            </a:r>
          </a:p>
          <a:p>
            <a:endParaRPr lang="en-US" baseline="0" dirty="0"/>
          </a:p>
          <a:p>
            <a:r>
              <a:rPr lang="en-US" baseline="0" dirty="0"/>
              <a:t>Empower to the nth degree </a:t>
            </a:r>
            <a:r>
              <a:rPr lang="en-US" baseline="0" dirty="0">
                <a:sym typeface="Wingdings" panose="05000000000000000000" pitchFamily="2" charset="2"/>
              </a:rPr>
              <a:t>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15</a:t>
            </a:fld>
            <a:endParaRPr lang="en-US"/>
          </a:p>
        </p:txBody>
      </p:sp>
    </p:spTree>
    <p:extLst>
      <p:ext uri="{BB962C8B-B14F-4D97-AF65-F5344CB8AC3E}">
        <p14:creationId xmlns:p14="http://schemas.microsoft.com/office/powerpoint/2010/main" val="122519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CCHC</a:t>
            </a:r>
          </a:p>
          <a:p>
            <a:r>
              <a:rPr lang="en-US" dirty="0"/>
              <a:t>WIC </a:t>
            </a:r>
          </a:p>
          <a:p>
            <a:r>
              <a:rPr lang="en-US" dirty="0"/>
              <a:t>Oral Health </a:t>
            </a:r>
          </a:p>
          <a:p>
            <a:r>
              <a:rPr lang="en-US" dirty="0"/>
              <a:t>CPC Health Advisory </a:t>
            </a:r>
          </a:p>
          <a:p>
            <a:r>
              <a:rPr lang="en-US" dirty="0"/>
              <a:t>DES</a:t>
            </a:r>
          </a:p>
          <a:p>
            <a:endParaRPr lang="en-US" dirty="0"/>
          </a:p>
          <a:p>
            <a:r>
              <a:rPr lang="en-US" dirty="0"/>
              <a:t>Systems in place to support EMPOWER beyond AZ Health Zone work plan </a:t>
            </a:r>
          </a:p>
        </p:txBody>
      </p:sp>
      <p:sp>
        <p:nvSpPr>
          <p:cNvPr id="4" name="Slide Number Placeholder 3"/>
          <p:cNvSpPr>
            <a:spLocks noGrp="1"/>
          </p:cNvSpPr>
          <p:nvPr>
            <p:ph type="sldNum" sz="quarter" idx="10"/>
          </p:nvPr>
        </p:nvSpPr>
        <p:spPr/>
        <p:txBody>
          <a:bodyPr/>
          <a:lstStyle/>
          <a:p>
            <a:fld id="{06FD6C37-3E94-45EA-806D-FF37687A9795}" type="slidenum">
              <a:rPr lang="en-US" smtClean="0"/>
              <a:t>16</a:t>
            </a:fld>
            <a:endParaRPr lang="en-US"/>
          </a:p>
        </p:txBody>
      </p:sp>
    </p:spTree>
    <p:extLst>
      <p:ext uri="{BB962C8B-B14F-4D97-AF65-F5344CB8AC3E}">
        <p14:creationId xmlns:p14="http://schemas.microsoft.com/office/powerpoint/2010/main" val="4243529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how what we’ve covered today fits into EMPOWER </a:t>
            </a:r>
          </a:p>
        </p:txBody>
      </p:sp>
      <p:sp>
        <p:nvSpPr>
          <p:cNvPr id="4" name="Slide Number Placeholder 3"/>
          <p:cNvSpPr>
            <a:spLocks noGrp="1"/>
          </p:cNvSpPr>
          <p:nvPr>
            <p:ph type="sldNum" sz="quarter" idx="10"/>
          </p:nvPr>
        </p:nvSpPr>
        <p:spPr/>
        <p:txBody>
          <a:bodyPr/>
          <a:lstStyle/>
          <a:p>
            <a:fld id="{4BC04514-724F-4A4C-A75C-3A0A6C72B7C8}" type="slidenum">
              <a:rPr lang="en-US" smtClean="0"/>
              <a:t>17</a:t>
            </a:fld>
            <a:endParaRPr lang="en-US" dirty="0"/>
          </a:p>
        </p:txBody>
      </p:sp>
    </p:spTree>
    <p:extLst>
      <p:ext uri="{BB962C8B-B14F-4D97-AF65-F5344CB8AC3E}">
        <p14:creationId xmlns:p14="http://schemas.microsoft.com/office/powerpoint/2010/main" val="1233490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“Farmer in the Dell Song”</a:t>
            </a:r>
          </a:p>
          <a:p>
            <a:endParaRPr lang="en-US" dirty="0"/>
          </a:p>
          <a:p>
            <a:r>
              <a:rPr lang="en-US" dirty="0"/>
              <a:t>Empowerment</a:t>
            </a:r>
            <a:r>
              <a:rPr lang="en-US" baseline="0" dirty="0"/>
              <a:t> works in a parallel process. We empower one, so they can empower the next.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18</a:t>
            </a:fld>
            <a:endParaRPr lang="en-US"/>
          </a:p>
        </p:txBody>
      </p:sp>
    </p:spTree>
    <p:extLst>
      <p:ext uri="{BB962C8B-B14F-4D97-AF65-F5344CB8AC3E}">
        <p14:creationId xmlns:p14="http://schemas.microsoft.com/office/powerpoint/2010/main" val="2210467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19</a:t>
            </a:fld>
            <a:endParaRPr lang="en-US"/>
          </a:p>
        </p:txBody>
      </p:sp>
    </p:spTree>
    <p:extLst>
      <p:ext uri="{BB962C8B-B14F-4D97-AF65-F5344CB8AC3E}">
        <p14:creationId xmlns:p14="http://schemas.microsoft.com/office/powerpoint/2010/main" val="2345428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Connect! Reach</a:t>
            </a:r>
            <a:r>
              <a:rPr lang="en-US" baseline="0" dirty="0"/>
              <a:t> out. Noelle is here </a:t>
            </a:r>
            <a:r>
              <a:rPr lang="en-US" baseline="0" dirty="0" err="1"/>
              <a:t>yo</a:t>
            </a:r>
            <a:r>
              <a:rPr lang="en-US" baseline="0" dirty="0"/>
              <a:t> support you, and make this work.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21</a:t>
            </a:fld>
            <a:endParaRPr lang="en-US"/>
          </a:p>
        </p:txBody>
      </p:sp>
    </p:spTree>
    <p:extLst>
      <p:ext uri="{BB962C8B-B14F-4D97-AF65-F5344CB8AC3E}">
        <p14:creationId xmlns:p14="http://schemas.microsoft.com/office/powerpoint/2010/main" val="159117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a:t>
            </a:r>
            <a:r>
              <a:rPr lang="en-US" baseline="0" dirty="0"/>
              <a:t> Empower. This can help you meet your goals in a variety of capacities. AZ Health Zone “Empower” Toolkits on the website. Explain screenshots of the website of AZ Health Zone and ADHS. Many center staff do not realize what Empower is or why we use it, so it is important to be familiar with resources and promote them. Half of licensing fee’s waived for participating. Simple, “health and wellness made easy” and most centers are already doing. Resources. We use it as a link between AZ Health Zone priorities, center goals, and Empower standards. Promoting best practices in a practical way.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3</a:t>
            </a:fld>
            <a:endParaRPr lang="en-US"/>
          </a:p>
        </p:txBody>
      </p:sp>
    </p:spTree>
    <p:extLst>
      <p:ext uri="{BB962C8B-B14F-4D97-AF65-F5344CB8AC3E}">
        <p14:creationId xmlns:p14="http://schemas.microsoft.com/office/powerpoint/2010/main" val="3093052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WHICH OF THESE WOULD</a:t>
            </a:r>
            <a:r>
              <a:rPr lang="en-US" baseline="0" dirty="0"/>
              <a:t> FIT!</a:t>
            </a:r>
          </a:p>
          <a:p>
            <a:r>
              <a:rPr lang="en-US" dirty="0"/>
              <a:t>Describe</a:t>
            </a:r>
            <a:r>
              <a:rPr lang="en-US" baseline="0" dirty="0"/>
              <a:t> Empower. This can help you meet your goals in a variety of capacities. AZ Health Zone “Empower” Toolkits on the website. Explain screenshots of the website of AZ Health Zone and ADHS. Many center staff do not realize what Empower is or why we use it, so it is important to be familiar with resources and promote them. Half of licensing fee’s waived for participating. Simple, “health and wellness made easy” and most centers are already doing. Resources. We use it as a link between AZ Health Zone priorities, center goals, and Empower standards. Promoting best practices in a practical way. </a:t>
            </a:r>
            <a:r>
              <a:rPr lang="en-US" dirty="0"/>
              <a:t>What is Empower? Resources and website</a:t>
            </a:r>
            <a:br>
              <a:rPr lang="en-US" dirty="0"/>
            </a:br>
            <a:r>
              <a:rPr lang="en-US" dirty="0"/>
              <a:t>Why would a partner want to use it?</a:t>
            </a:r>
            <a:br>
              <a:rPr lang="en-US" dirty="0"/>
            </a:br>
            <a:r>
              <a:rPr lang="en-US" dirty="0"/>
              <a:t>Why would we support it? </a:t>
            </a:r>
          </a:p>
          <a:p>
            <a:endParaRPr lang="en-US" b="1" baseline="0" dirty="0"/>
          </a:p>
          <a:p>
            <a:r>
              <a:rPr lang="en-US" b="1" baseline="0" dirty="0"/>
              <a:t>Sample Script:</a:t>
            </a:r>
          </a:p>
          <a:p>
            <a:r>
              <a:rPr lang="en-US" baseline="0" dirty="0"/>
              <a:t>There are 10 standards that make up the Empower Program. By adopting and implementing these standards, your facility is creating environments and policies that encourage your children and families to be:</a:t>
            </a:r>
          </a:p>
          <a:p>
            <a:pPr marL="171450" indent="-171450">
              <a:buFont typeface="Arial" panose="020B0604020202020204" pitchFamily="34" charset="0"/>
              <a:buChar char="•"/>
            </a:pPr>
            <a:r>
              <a:rPr lang="en-US" baseline="0" dirty="0"/>
              <a:t>active, </a:t>
            </a:r>
          </a:p>
          <a:p>
            <a:pPr marL="171450" indent="-171450">
              <a:buFont typeface="Arial" panose="020B0604020202020204" pitchFamily="34" charset="0"/>
              <a:buChar char="•"/>
            </a:pPr>
            <a:r>
              <a:rPr lang="en-US" baseline="0" dirty="0"/>
              <a:t>sun safe, </a:t>
            </a:r>
          </a:p>
          <a:p>
            <a:pPr marL="171450" indent="-171450">
              <a:buFont typeface="Arial" panose="020B0604020202020204" pitchFamily="34" charset="0"/>
              <a:buChar char="•"/>
            </a:pPr>
            <a:r>
              <a:rPr lang="en-US" baseline="0" dirty="0"/>
              <a:t>eat healthy, </a:t>
            </a:r>
          </a:p>
          <a:p>
            <a:pPr marL="171450" indent="-171450">
              <a:buFont typeface="Arial" panose="020B0604020202020204" pitchFamily="34" charset="0"/>
              <a:buChar char="•"/>
            </a:pPr>
            <a:r>
              <a:rPr lang="en-US" baseline="0" dirty="0"/>
              <a:t>practice good oral health and </a:t>
            </a:r>
          </a:p>
          <a:p>
            <a:pPr marL="171450" indent="-171450">
              <a:buFont typeface="Arial" panose="020B0604020202020204" pitchFamily="34" charset="0"/>
              <a:buChar char="•"/>
            </a:pPr>
            <a:r>
              <a:rPr lang="en-US" baseline="0" dirty="0"/>
              <a:t>be tobacco free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The 10 standards are: (option have the participants take turns reading each standard.)</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at least 60 minutes of daily physical activity, including adult-led and free-play. Limit screen time to three hours or less per week and no more than 60 minutes of sedentary activity at a time.”</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“Practice sun safety”</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a breastfeeding friendly environment”</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“Limit serving fruit juice to no more than two times a week”</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“Determine whether the facility is eligible for USDA’s Child and Adult Care Food Program and participate if eligible.”</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“Serve meals family-style and do not use food as a reward”</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“Provide monthly oral health education or implement a toothbrushing program” </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“Ensure staff members and child care providers receive three hours of training annually on Empower topics”</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“Make Arizona Smoker’s Helpline (ASHLine) education materials available at all times”</a:t>
            </a:r>
          </a:p>
          <a:p>
            <a:pPr marL="171450" indent="-171450">
              <a:buFont typeface="Arial" panose="020B0604020202020204" pitchFamily="34" charset="0"/>
              <a:buChar char="•"/>
            </a:pPr>
            <a:r>
              <a:rPr lang="en-US" baseline="0" dirty="0"/>
              <a:t>advance slide for oval to highlight standard</a:t>
            </a:r>
          </a:p>
          <a:p>
            <a:pPr marL="628650" lvl="1" indent="-171450">
              <a:buFont typeface="Arial" panose="020B0604020202020204" pitchFamily="34" charset="0"/>
              <a:buChar char="•"/>
            </a:pPr>
            <a:r>
              <a:rPr lang="en-US" baseline="0" dirty="0"/>
              <a:t>Read  or ask participants to volunteer to read: “Maintain a smoke-free environment”</a:t>
            </a:r>
          </a:p>
          <a:p>
            <a:pPr marL="628650" lvl="1" indent="-171450">
              <a:buFont typeface="Arial" panose="020B0604020202020204" pitchFamily="34" charset="0"/>
              <a:buChar char="•"/>
            </a:pPr>
            <a:endParaRPr lang="en-US" baseline="0" dirty="0"/>
          </a:p>
          <a:p>
            <a:pPr marL="171450" lvl="0" indent="-171450">
              <a:buFont typeface="Arial" panose="020B0604020202020204" pitchFamily="34" charset="0"/>
              <a:buChar char="•"/>
            </a:pP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Animation:</a:t>
            </a:r>
          </a:p>
          <a:p>
            <a:pPr marL="171450" indent="-171450">
              <a:buFont typeface="Arial" panose="020B0604020202020204" pitchFamily="34" charset="0"/>
              <a:buChar char="•"/>
            </a:pPr>
            <a:r>
              <a:rPr lang="en-US" b="0" baseline="0" dirty="0"/>
              <a:t>Animation is used to highlight each standard. Click to advance for a red oval to highlight each standard.</a:t>
            </a:r>
          </a:p>
          <a:p>
            <a:endParaRPr lang="en-US" b="1" baseline="0" dirty="0"/>
          </a:p>
          <a:p>
            <a:r>
              <a:rPr lang="en-US" b="1" baseline="0" dirty="0"/>
              <a:t>Guidebook Reference: </a:t>
            </a:r>
            <a:r>
              <a:rPr lang="en-US" b="0" baseline="0" dirty="0"/>
              <a:t>Page 7 lists the 10 standards</a:t>
            </a:r>
            <a:endParaRPr lang="en-US" b="1" baseline="0" dirty="0"/>
          </a:p>
          <a:p>
            <a:endParaRPr lang="en-US" dirty="0"/>
          </a:p>
        </p:txBody>
      </p:sp>
      <p:sp>
        <p:nvSpPr>
          <p:cNvPr id="4" name="Slide Number Placeholder 3"/>
          <p:cNvSpPr>
            <a:spLocks noGrp="1"/>
          </p:cNvSpPr>
          <p:nvPr>
            <p:ph type="sldNum" sz="quarter" idx="10"/>
          </p:nvPr>
        </p:nvSpPr>
        <p:spPr/>
        <p:txBody>
          <a:bodyPr/>
          <a:lstStyle/>
          <a:p>
            <a:fld id="{4BC04514-724F-4A4C-A75C-3A0A6C72B7C8}" type="slidenum">
              <a:rPr lang="en-US" smtClean="0"/>
              <a:t>4</a:t>
            </a:fld>
            <a:endParaRPr lang="en-US" dirty="0"/>
          </a:p>
        </p:txBody>
      </p:sp>
    </p:spTree>
    <p:extLst>
      <p:ext uri="{BB962C8B-B14F-4D97-AF65-F5344CB8AC3E}">
        <p14:creationId xmlns:p14="http://schemas.microsoft.com/office/powerpoint/2010/main" val="3744667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the handout and use screen grab. Here is what WE</a:t>
            </a:r>
            <a:r>
              <a:rPr lang="en-US" baseline="0" dirty="0"/>
              <a:t> are doing and how we are taking all the things we need to do, and making them work for our partners. Explore the service sheet and how we use it. Parent and child services supplement staff and center services, no “freebies” in order to ensure that change and best practice is happening across the board. General: how it works for us, and why other counties would need to be familiar with their own EC </a:t>
            </a:r>
            <a:r>
              <a:rPr lang="en-US" baseline="0" dirty="0" err="1"/>
              <a:t>workplan</a:t>
            </a:r>
            <a:r>
              <a:rPr lang="en-US" baseline="0" dirty="0"/>
              <a:t> and goals. Within these services, you can clearly identify PSE’s</a:t>
            </a:r>
          </a:p>
          <a:p>
            <a:endParaRPr lang="en-US" baseline="0" dirty="0"/>
          </a:p>
          <a:p>
            <a:r>
              <a:rPr lang="en-US" baseline="0" dirty="0"/>
              <a:t>DE compliments the PSE activities </a:t>
            </a:r>
          </a:p>
        </p:txBody>
      </p:sp>
      <p:sp>
        <p:nvSpPr>
          <p:cNvPr id="4" name="Slide Number Placeholder 3"/>
          <p:cNvSpPr>
            <a:spLocks noGrp="1"/>
          </p:cNvSpPr>
          <p:nvPr>
            <p:ph type="sldNum" sz="quarter" idx="10"/>
          </p:nvPr>
        </p:nvSpPr>
        <p:spPr/>
        <p:txBody>
          <a:bodyPr/>
          <a:lstStyle/>
          <a:p>
            <a:fld id="{06FD6C37-3E94-45EA-806D-FF37687A9795}" type="slidenum">
              <a:rPr lang="en-US" smtClean="0"/>
              <a:t>5</a:t>
            </a:fld>
            <a:endParaRPr lang="en-US"/>
          </a:p>
        </p:txBody>
      </p:sp>
    </p:spTree>
    <p:extLst>
      <p:ext uri="{BB962C8B-B14F-4D97-AF65-F5344CB8AC3E}">
        <p14:creationId xmlns:p14="http://schemas.microsoft.com/office/powerpoint/2010/main" val="2110960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do you connect Empower to selected strategies? What services do you provide?</a:t>
            </a:r>
            <a:endParaRPr lang="en-US" dirty="0"/>
          </a:p>
          <a:p>
            <a:endParaRPr lang="en-US" dirty="0"/>
          </a:p>
          <a:p>
            <a:r>
              <a:rPr lang="en-US" dirty="0"/>
              <a:t>What tools do you have to connect? What tools do you</a:t>
            </a:r>
            <a:r>
              <a:rPr lang="en-US" baseline="0" dirty="0"/>
              <a:t> need? Where do you get those tools? Who can help you?</a:t>
            </a:r>
          </a:p>
          <a:p>
            <a:endParaRPr lang="en-US" baseline="0" dirty="0"/>
          </a:p>
          <a:p>
            <a:r>
              <a:rPr lang="en-US" baseline="0" dirty="0"/>
              <a:t>What kind of personal tools do you bring to the table? What skills do you need to grow? </a:t>
            </a:r>
          </a:p>
        </p:txBody>
      </p:sp>
      <p:sp>
        <p:nvSpPr>
          <p:cNvPr id="4" name="Slide Number Placeholder 3"/>
          <p:cNvSpPr>
            <a:spLocks noGrp="1"/>
          </p:cNvSpPr>
          <p:nvPr>
            <p:ph type="sldNum" sz="quarter" idx="10"/>
          </p:nvPr>
        </p:nvSpPr>
        <p:spPr/>
        <p:txBody>
          <a:bodyPr/>
          <a:lstStyle/>
          <a:p>
            <a:fld id="{06FD6C37-3E94-45EA-806D-FF37687A9795}" type="slidenum">
              <a:rPr lang="en-US" smtClean="0"/>
              <a:t>6</a:t>
            </a:fld>
            <a:endParaRPr lang="en-US"/>
          </a:p>
        </p:txBody>
      </p:sp>
    </p:spTree>
    <p:extLst>
      <p:ext uri="{BB962C8B-B14F-4D97-AF65-F5344CB8AC3E}">
        <p14:creationId xmlns:p14="http://schemas.microsoft.com/office/powerpoint/2010/main" val="1811370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Up Tool fits with the services</a:t>
            </a:r>
            <a:r>
              <a:rPr lang="en-US" baseline="0" dirty="0"/>
              <a:t> sheet. Starting “up top,” show Empower policy support. </a:t>
            </a:r>
          </a:p>
          <a:p>
            <a:endParaRPr lang="en-US" baseline="0" dirty="0"/>
          </a:p>
          <a:p>
            <a:r>
              <a:rPr lang="en-US" baseline="0" dirty="0"/>
              <a:t>Follow up is important! </a:t>
            </a:r>
          </a:p>
          <a:p>
            <a:endParaRPr lang="en-US" baseline="0" dirty="0"/>
          </a:p>
          <a:p>
            <a:r>
              <a:rPr lang="en-US" baseline="0" dirty="0"/>
              <a:t>Where to find follow up tool : </a:t>
            </a:r>
            <a:r>
              <a:rPr lang="en-US" baseline="0" dirty="0" err="1"/>
              <a:t>eval</a:t>
            </a:r>
            <a:r>
              <a:rPr lang="en-US" baseline="0" dirty="0"/>
              <a:t> website has action planning document; created Cochise tool</a:t>
            </a:r>
          </a:p>
          <a:p>
            <a:endParaRPr lang="en-US" baseline="0" dirty="0"/>
          </a:p>
          <a:p>
            <a:r>
              <a:rPr lang="en-US" baseline="0" dirty="0"/>
              <a:t>Logos need to be approved</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7</a:t>
            </a:fld>
            <a:endParaRPr lang="en-US"/>
          </a:p>
        </p:txBody>
      </p:sp>
    </p:spTree>
    <p:extLst>
      <p:ext uri="{BB962C8B-B14F-4D97-AF65-F5344CB8AC3E}">
        <p14:creationId xmlns:p14="http://schemas.microsoft.com/office/powerpoint/2010/main" val="3361970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can</a:t>
            </a:r>
            <a:r>
              <a:rPr lang="en-US" baseline="0" dirty="0"/>
              <a:t> SNAP-Ed do? </a:t>
            </a:r>
            <a:r>
              <a:rPr lang="en-US" dirty="0"/>
              <a:t>Types and samples. Materials and resources (.</a:t>
            </a:r>
            <a:r>
              <a:rPr lang="en-US" baseline="0" dirty="0"/>
              <a:t> Color Me Healthy, CATCH EC. It is an Empower standard. For us, </a:t>
            </a:r>
            <a:r>
              <a:rPr lang="en-US" i="1" baseline="0" dirty="0"/>
              <a:t>Everything else after this, supplements this goal. </a:t>
            </a:r>
            <a:r>
              <a:rPr lang="en-US" i="0" baseline="0" dirty="0"/>
              <a:t>All Parent services and child services are implemented to support the staff development, and PSE’s. </a:t>
            </a:r>
          </a:p>
          <a:p>
            <a:endParaRPr lang="en-US" i="0" baseline="0" dirty="0"/>
          </a:p>
          <a:p>
            <a:r>
              <a:rPr lang="en-US" i="0" baseline="0" dirty="0"/>
              <a:t>*using the resources, show the video, etc. Make your support to EC’s meaningful. </a:t>
            </a:r>
          </a:p>
          <a:p>
            <a:endParaRPr lang="en-US" i="0" baseline="0" dirty="0"/>
          </a:p>
          <a:p>
            <a:r>
              <a:rPr lang="en-US" i="0" baseline="0" dirty="0"/>
              <a:t>Samples of Free Materials. </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9</a:t>
            </a:fld>
            <a:endParaRPr lang="en-US"/>
          </a:p>
        </p:txBody>
      </p:sp>
    </p:spTree>
    <p:extLst>
      <p:ext uri="{BB962C8B-B14F-4D97-AF65-F5344CB8AC3E}">
        <p14:creationId xmlns:p14="http://schemas.microsoft.com/office/powerpoint/2010/main" val="3432566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it Simple! </a:t>
            </a:r>
          </a:p>
        </p:txBody>
      </p:sp>
      <p:sp>
        <p:nvSpPr>
          <p:cNvPr id="4" name="Slide Number Placeholder 3"/>
          <p:cNvSpPr>
            <a:spLocks noGrp="1"/>
          </p:cNvSpPr>
          <p:nvPr>
            <p:ph type="sldNum" sz="quarter" idx="10"/>
          </p:nvPr>
        </p:nvSpPr>
        <p:spPr/>
        <p:txBody>
          <a:bodyPr/>
          <a:lstStyle/>
          <a:p>
            <a:fld id="{06FD6C37-3E94-45EA-806D-FF37687A9795}" type="slidenum">
              <a:rPr lang="en-US" smtClean="0"/>
              <a:t>10</a:t>
            </a:fld>
            <a:endParaRPr lang="en-US"/>
          </a:p>
        </p:txBody>
      </p:sp>
    </p:spTree>
    <p:extLst>
      <p:ext uri="{BB962C8B-B14F-4D97-AF65-F5344CB8AC3E}">
        <p14:creationId xmlns:p14="http://schemas.microsoft.com/office/powerpoint/2010/main" val="2882919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Empower</a:t>
            </a:r>
            <a:r>
              <a:rPr lang="en-US" baseline="0" dirty="0"/>
              <a:t> training for family style meals. Training, technical support, resources. </a:t>
            </a:r>
          </a:p>
          <a:p>
            <a:r>
              <a:rPr lang="en-US" baseline="0" dirty="0"/>
              <a:t>Use picture to discuss FSD options for school meals, home lunches, </a:t>
            </a:r>
            <a:r>
              <a:rPr lang="en-US" baseline="0" dirty="0" err="1"/>
              <a:t>etc</a:t>
            </a:r>
            <a:r>
              <a:rPr lang="en-US" baseline="0" dirty="0"/>
              <a:t>…</a:t>
            </a:r>
          </a:p>
          <a:p>
            <a:r>
              <a:rPr lang="en-US" baseline="0" dirty="0" err="1"/>
              <a:t>Palominas</a:t>
            </a:r>
            <a:r>
              <a:rPr lang="en-US" baseline="0" dirty="0"/>
              <a:t> Preschool updated breakfast program since the above visit</a:t>
            </a:r>
            <a:endParaRPr lang="en-US" dirty="0"/>
          </a:p>
        </p:txBody>
      </p:sp>
      <p:sp>
        <p:nvSpPr>
          <p:cNvPr id="4" name="Slide Number Placeholder 3"/>
          <p:cNvSpPr>
            <a:spLocks noGrp="1"/>
          </p:cNvSpPr>
          <p:nvPr>
            <p:ph type="sldNum" sz="quarter" idx="10"/>
          </p:nvPr>
        </p:nvSpPr>
        <p:spPr/>
        <p:txBody>
          <a:bodyPr/>
          <a:lstStyle/>
          <a:p>
            <a:fld id="{06FD6C37-3E94-45EA-806D-FF37687A9795}" type="slidenum">
              <a:rPr lang="en-US" smtClean="0"/>
              <a:t>11</a:t>
            </a:fld>
            <a:endParaRPr lang="en-US"/>
          </a:p>
        </p:txBody>
      </p:sp>
    </p:spTree>
    <p:extLst>
      <p:ext uri="{BB962C8B-B14F-4D97-AF65-F5344CB8AC3E}">
        <p14:creationId xmlns:p14="http://schemas.microsoft.com/office/powerpoint/2010/main" val="3421850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09359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92284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88907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24998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43539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56788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84310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13334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07974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8065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3242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46246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19200" y="1668130"/>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E0866E-2DA0-4B8B-A694-93F1B46F79B7}"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3/30/2018</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5F8E7D2-F9E5-43D9-BCCD-DE31114AF562}"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pic>
        <p:nvPicPr>
          <p:cNvPr id="1026"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430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79356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jpeg"/><Relationship Id="rId4" Type="http://schemas.openxmlformats.org/officeDocument/2006/relationships/image" Target="../media/image39.png"/><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www.azdhs.gov/prevention/nutrition-physical-activity/empower/index.ph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www.azdhs.gov/prevention/nutrition-physical-activity/empower/index.php#resources-policies-family-meal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60810" y="1305236"/>
            <a:ext cx="10363200" cy="1470025"/>
          </a:xfrm>
        </p:spPr>
        <p:txBody>
          <a:bodyPr>
            <a:noAutofit/>
          </a:bodyPr>
          <a:lstStyle/>
          <a:p>
            <a:r>
              <a:rPr lang="en-US" sz="5400" b="1" dirty="0"/>
              <a:t>Supporting Empower </a:t>
            </a:r>
            <a:br>
              <a:rPr lang="en-US" sz="5400" b="1" dirty="0"/>
            </a:br>
            <a:r>
              <a:rPr lang="en-US" sz="5400" b="1" dirty="0"/>
              <a:t>Early Childhood: </a:t>
            </a:r>
            <a:br>
              <a:rPr lang="en-US" sz="5400" b="1" dirty="0"/>
            </a:br>
            <a:r>
              <a:rPr lang="en-US" sz="4000" b="1" dirty="0"/>
              <a:t>From Boots on the Ground to Policies in Practice</a:t>
            </a:r>
            <a:endParaRPr lang="en-US" sz="4000" dirty="0"/>
          </a:p>
        </p:txBody>
      </p:sp>
      <p:sp>
        <p:nvSpPr>
          <p:cNvPr id="3" name="Subtitle 2"/>
          <p:cNvSpPr>
            <a:spLocks noGrp="1"/>
          </p:cNvSpPr>
          <p:nvPr>
            <p:ph type="subTitle" idx="1"/>
          </p:nvPr>
        </p:nvSpPr>
        <p:spPr>
          <a:xfrm>
            <a:off x="2196790" y="3451303"/>
            <a:ext cx="8534400" cy="1752600"/>
          </a:xfrm>
        </p:spPr>
        <p:txBody>
          <a:bodyPr>
            <a:normAutofit fontScale="85000" lnSpcReduction="20000"/>
          </a:bodyPr>
          <a:lstStyle/>
          <a:p>
            <a:r>
              <a:rPr lang="en-US" dirty="0"/>
              <a:t>Presented by Rhegan Derfus &amp; Heather Robinson</a:t>
            </a:r>
          </a:p>
          <a:p>
            <a:r>
              <a:rPr lang="en-US" dirty="0"/>
              <a:t>University of Arizona Cooperative Extension</a:t>
            </a:r>
          </a:p>
          <a:p>
            <a:r>
              <a:rPr lang="en-US" dirty="0"/>
              <a:t>Cochise County</a:t>
            </a:r>
          </a:p>
          <a:p>
            <a:r>
              <a:rPr lang="en-US" dirty="0"/>
              <a:t>Arizona Health Zone</a:t>
            </a:r>
          </a:p>
        </p:txBody>
      </p:sp>
      <p:pic>
        <p:nvPicPr>
          <p:cNvPr id="4" name="Picture 3" descr="tendermusings: Bring me bac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9742" y="6000633"/>
            <a:ext cx="3810000" cy="695325"/>
          </a:xfrm>
          <a:prstGeom prst="rect">
            <a:avLst/>
          </a:prstGeom>
        </p:spPr>
      </p:pic>
      <p:pic>
        <p:nvPicPr>
          <p:cNvPr id="5" name="Picture 4" descr="tendermusings: Bring me bac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8230" y="6000632"/>
            <a:ext cx="3810000" cy="695325"/>
          </a:xfrm>
          <a:prstGeom prst="rect">
            <a:avLst/>
          </a:prstGeom>
        </p:spPr>
      </p:pic>
      <p:pic>
        <p:nvPicPr>
          <p:cNvPr id="6" name="Picture 5" descr="tendermusings: Bring me back..."/>
          <p:cNvPicPr>
            <a:picLocks noChangeAspect="1"/>
          </p:cNvPicPr>
          <p:nvPr/>
        </p:nvPicPr>
        <p:blipFill rotWithShape="1">
          <a:blip r:embed="rId2">
            <a:extLst>
              <a:ext uri="{28A0092B-C50C-407E-A947-70E740481C1C}">
                <a14:useLocalDpi xmlns:a14="http://schemas.microsoft.com/office/drawing/2010/main" val="0"/>
              </a:ext>
            </a:extLst>
          </a:blip>
          <a:srcRect t="1" r="11073" b="-10008"/>
          <a:stretch/>
        </p:blipFill>
        <p:spPr>
          <a:xfrm>
            <a:off x="8766718" y="5970430"/>
            <a:ext cx="3388111" cy="764907"/>
          </a:xfrm>
          <a:prstGeom prst="rect">
            <a:avLst/>
          </a:prstGeom>
        </p:spPr>
      </p:pic>
    </p:spTree>
    <p:extLst>
      <p:ext uri="{BB962C8B-B14F-4D97-AF65-F5344CB8AC3E}">
        <p14:creationId xmlns:p14="http://schemas.microsoft.com/office/powerpoint/2010/main" val="1566210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065E09-8915-4AC5-82A8-ABD5445B0865}"/>
              </a:ext>
            </a:extLst>
          </p:cNvPr>
          <p:cNvSpPr>
            <a:spLocks noGrp="1"/>
          </p:cNvSpPr>
          <p:nvPr>
            <p:ph type="title"/>
          </p:nvPr>
        </p:nvSpPr>
        <p:spPr>
          <a:xfrm>
            <a:off x="1445941" y="285789"/>
            <a:ext cx="10972800" cy="1143000"/>
          </a:xfrm>
        </p:spPr>
        <p:txBody>
          <a:bodyPr/>
          <a:lstStyle/>
          <a:p>
            <a:pPr algn="l"/>
            <a:r>
              <a:rPr lang="en-US" dirty="0"/>
              <a:t>EMPOWER Toolkits</a:t>
            </a:r>
          </a:p>
        </p:txBody>
      </p:sp>
      <p:sp>
        <p:nvSpPr>
          <p:cNvPr id="3" name="Content Placeholder 2">
            <a:extLst>
              <a:ext uri="{FF2B5EF4-FFF2-40B4-BE49-F238E27FC236}">
                <a16:creationId xmlns:a16="http://schemas.microsoft.com/office/drawing/2014/main" xmlns="" id="{F91AD572-1882-4FC1-86FA-0CF29C081246}"/>
              </a:ext>
            </a:extLst>
          </p:cNvPr>
          <p:cNvSpPr>
            <a:spLocks noGrp="1"/>
          </p:cNvSpPr>
          <p:nvPr>
            <p:ph idx="1"/>
          </p:nvPr>
        </p:nvSpPr>
        <p:spPr>
          <a:xfrm>
            <a:off x="1219200" y="1668130"/>
            <a:ext cx="4338707" cy="4525963"/>
          </a:xfrm>
        </p:spPr>
        <p:txBody>
          <a:bodyPr/>
          <a:lstStyle/>
          <a:p>
            <a:r>
              <a:rPr lang="en-US" dirty="0"/>
              <a:t>Short, medium, and long presentations</a:t>
            </a:r>
          </a:p>
          <a:p>
            <a:r>
              <a:rPr lang="en-US" dirty="0"/>
              <a:t>Certificates</a:t>
            </a:r>
          </a:p>
          <a:p>
            <a:r>
              <a:rPr lang="en-US" dirty="0"/>
              <a:t>Sample policies</a:t>
            </a:r>
          </a:p>
          <a:p>
            <a:r>
              <a:rPr lang="en-US" dirty="0"/>
              <a:t>Action planning tools</a:t>
            </a:r>
          </a:p>
        </p:txBody>
      </p:sp>
      <p:pic>
        <p:nvPicPr>
          <p:cNvPr id="4" name="Picture 3"/>
          <p:cNvPicPr>
            <a:picLocks noChangeAspect="1"/>
          </p:cNvPicPr>
          <p:nvPr/>
        </p:nvPicPr>
        <p:blipFill>
          <a:blip r:embed="rId3"/>
          <a:stretch>
            <a:fillRect/>
          </a:stretch>
        </p:blipFill>
        <p:spPr>
          <a:xfrm>
            <a:off x="6041288" y="397301"/>
            <a:ext cx="5403418" cy="62292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Life of an Educator: What I've learned about chan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5000" y="4627756"/>
            <a:ext cx="3727105" cy="1805678"/>
          </a:xfrm>
          <a:prstGeom prst="rect">
            <a:avLst/>
          </a:prstGeom>
        </p:spPr>
      </p:pic>
    </p:spTree>
    <p:extLst>
      <p:ext uri="{BB962C8B-B14F-4D97-AF65-F5344CB8AC3E}">
        <p14:creationId xmlns:p14="http://schemas.microsoft.com/office/powerpoint/2010/main" val="810420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3786" y="375421"/>
            <a:ext cx="2673541" cy="769441"/>
          </a:xfrm>
          <a:prstGeom prst="rect">
            <a:avLst/>
          </a:prstGeom>
          <a:noFill/>
          <a:ln w="76200">
            <a:solidFill>
              <a:schemeClr val="tx1"/>
            </a:solidFill>
          </a:ln>
        </p:spPr>
        <p:txBody>
          <a:bodyPr wrap="square" rtlCol="0">
            <a:spAutoFit/>
          </a:bodyPr>
          <a:lstStyle/>
          <a:p>
            <a:r>
              <a:rPr lang="en-US" sz="4400" dirty="0"/>
              <a:t>EXAMPLE: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822" y="1512865"/>
            <a:ext cx="5030439" cy="37728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4"/>
          <a:stretch>
            <a:fillRect/>
          </a:stretch>
        </p:blipFill>
        <p:spPr>
          <a:xfrm>
            <a:off x="5806997" y="218510"/>
            <a:ext cx="5660807" cy="31807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5"/>
          <a:stretch>
            <a:fillRect/>
          </a:stretch>
        </p:blipFill>
        <p:spPr>
          <a:xfrm>
            <a:off x="5155000" y="3549612"/>
            <a:ext cx="3977248" cy="3096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353826">
            <a:off x="6186726" y="2129418"/>
            <a:ext cx="6378428" cy="4504766"/>
          </a:xfrm>
          <a:prstGeom prst="rect">
            <a:avLst/>
          </a:prstGeom>
        </p:spPr>
      </p:pic>
    </p:spTree>
    <p:extLst>
      <p:ext uri="{BB962C8B-B14F-4D97-AF65-F5344CB8AC3E}">
        <p14:creationId xmlns:p14="http://schemas.microsoft.com/office/powerpoint/2010/main" val="282128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000" fill="hold"/>
                                        <p:tgtEl>
                                          <p:spTgt spid="3"/>
                                        </p:tgtEl>
                                        <p:attrNameLst>
                                          <p:attrName>ppt_w</p:attrName>
                                        </p:attrNameLst>
                                      </p:cBhvr>
                                      <p:tavLst>
                                        <p:tav tm="0">
                                          <p:val>
                                            <p:fltVal val="0"/>
                                          </p:val>
                                        </p:tav>
                                        <p:tav tm="100000">
                                          <p:val>
                                            <p:strVal val="#ppt_w"/>
                                          </p:val>
                                        </p:tav>
                                      </p:tavLst>
                                    </p:anim>
                                    <p:anim calcmode="lin" valueType="num">
                                      <p:cBhvr>
                                        <p:cTn id="8" dur="12000" fill="hold"/>
                                        <p:tgtEl>
                                          <p:spTgt spid="3"/>
                                        </p:tgtEl>
                                        <p:attrNameLst>
                                          <p:attrName>ppt_h</p:attrName>
                                        </p:attrNameLst>
                                      </p:cBhvr>
                                      <p:tavLst>
                                        <p:tav tm="0">
                                          <p:val>
                                            <p:fltVal val="0"/>
                                          </p:val>
                                        </p:tav>
                                        <p:tav tm="100000">
                                          <p:val>
                                            <p:strVal val="#ppt_h"/>
                                          </p:val>
                                        </p:tav>
                                      </p:tavLst>
                                    </p:anim>
                                    <p:animEffect transition="in" filter="fade">
                                      <p:cBhvr>
                                        <p:cTn id="9" dur="1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761" y="136602"/>
            <a:ext cx="10972800" cy="1143000"/>
          </a:xfrm>
        </p:spPr>
        <p:txBody>
          <a:bodyPr/>
          <a:lstStyle/>
          <a:p>
            <a:r>
              <a:rPr lang="en-US" b="1" dirty="0"/>
              <a:t>					Parent Services</a:t>
            </a:r>
          </a:p>
        </p:txBody>
      </p:sp>
      <p:pic>
        <p:nvPicPr>
          <p:cNvPr id="5" name="Picture 4"/>
          <p:cNvPicPr>
            <a:picLocks noChangeAspect="1"/>
          </p:cNvPicPr>
          <p:nvPr/>
        </p:nvPicPr>
        <p:blipFill>
          <a:blip r:embed="rId3"/>
          <a:stretch>
            <a:fillRect/>
          </a:stretch>
        </p:blipFill>
        <p:spPr>
          <a:xfrm>
            <a:off x="1817027" y="4263225"/>
            <a:ext cx="5221422" cy="23758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a:stretch>
            <a:fillRect/>
          </a:stretch>
        </p:blipFill>
        <p:spPr>
          <a:xfrm>
            <a:off x="2243326" y="1088498"/>
            <a:ext cx="4368824" cy="30331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5"/>
          <a:stretch>
            <a:fillRect/>
          </a:stretch>
        </p:blipFill>
        <p:spPr>
          <a:xfrm>
            <a:off x="7245953" y="1404746"/>
            <a:ext cx="4415895" cy="40464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353826">
            <a:off x="6393824" y="2547348"/>
            <a:ext cx="6378428" cy="4504766"/>
          </a:xfrm>
          <a:prstGeom prst="rect">
            <a:avLst/>
          </a:prstGeom>
        </p:spPr>
      </p:pic>
    </p:spTree>
    <p:extLst>
      <p:ext uri="{BB962C8B-B14F-4D97-AF65-F5344CB8AC3E}">
        <p14:creationId xmlns:p14="http://schemas.microsoft.com/office/powerpoint/2010/main" val="347860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000" fill="hold"/>
                                        <p:tgtEl>
                                          <p:spTgt spid="3"/>
                                        </p:tgtEl>
                                        <p:attrNameLst>
                                          <p:attrName>ppt_w</p:attrName>
                                        </p:attrNameLst>
                                      </p:cBhvr>
                                      <p:tavLst>
                                        <p:tav tm="0">
                                          <p:val>
                                            <p:fltVal val="0"/>
                                          </p:val>
                                        </p:tav>
                                        <p:tav tm="100000">
                                          <p:val>
                                            <p:strVal val="#ppt_w"/>
                                          </p:val>
                                        </p:tav>
                                      </p:tavLst>
                                    </p:anim>
                                    <p:anim calcmode="lin" valueType="num">
                                      <p:cBhvr>
                                        <p:cTn id="8" dur="12000" fill="hold"/>
                                        <p:tgtEl>
                                          <p:spTgt spid="3"/>
                                        </p:tgtEl>
                                        <p:attrNameLst>
                                          <p:attrName>ppt_h</p:attrName>
                                        </p:attrNameLst>
                                      </p:cBhvr>
                                      <p:tavLst>
                                        <p:tav tm="0">
                                          <p:val>
                                            <p:fltVal val="0"/>
                                          </p:val>
                                        </p:tav>
                                        <p:tav tm="100000">
                                          <p:val>
                                            <p:strVal val="#ppt_h"/>
                                          </p:val>
                                        </p:tav>
                                      </p:tavLst>
                                    </p:anim>
                                    <p:animEffect transition="in" filter="fade">
                                      <p:cBhvr>
                                        <p:cTn id="9" dur="1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Child Services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906" y="1576619"/>
            <a:ext cx="6205129" cy="3487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0363" y="1258656"/>
            <a:ext cx="3856185" cy="4181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353826">
            <a:off x="4809582" y="1735212"/>
            <a:ext cx="6378428" cy="4504766"/>
          </a:xfrm>
          <a:prstGeom prst="rect">
            <a:avLst/>
          </a:prstGeom>
        </p:spPr>
      </p:pic>
    </p:spTree>
    <p:extLst>
      <p:ext uri="{BB962C8B-B14F-4D97-AF65-F5344CB8AC3E}">
        <p14:creationId xmlns:p14="http://schemas.microsoft.com/office/powerpoint/2010/main" val="65210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000" fill="hold"/>
                                        <p:tgtEl>
                                          <p:spTgt spid="3"/>
                                        </p:tgtEl>
                                        <p:attrNameLst>
                                          <p:attrName>ppt_w</p:attrName>
                                        </p:attrNameLst>
                                      </p:cBhvr>
                                      <p:tavLst>
                                        <p:tav tm="0">
                                          <p:val>
                                            <p:fltVal val="0"/>
                                          </p:val>
                                        </p:tav>
                                        <p:tav tm="100000">
                                          <p:val>
                                            <p:strVal val="#ppt_w"/>
                                          </p:val>
                                        </p:tav>
                                      </p:tavLst>
                                    </p:anim>
                                    <p:anim calcmode="lin" valueType="num">
                                      <p:cBhvr>
                                        <p:cTn id="8" dur="12000" fill="hold"/>
                                        <p:tgtEl>
                                          <p:spTgt spid="3"/>
                                        </p:tgtEl>
                                        <p:attrNameLst>
                                          <p:attrName>ppt_h</p:attrName>
                                        </p:attrNameLst>
                                      </p:cBhvr>
                                      <p:tavLst>
                                        <p:tav tm="0">
                                          <p:val>
                                            <p:fltVal val="0"/>
                                          </p:val>
                                        </p:tav>
                                        <p:tav tm="100000">
                                          <p:val>
                                            <p:strVal val="#ppt_h"/>
                                          </p:val>
                                        </p:tav>
                                      </p:tavLst>
                                    </p:anim>
                                    <p:animEffect transition="in" filter="fade">
                                      <p:cBhvr>
                                        <p:cTn id="9" dur="1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Putting It Into Practice</a:t>
            </a:r>
          </a:p>
        </p:txBody>
      </p:sp>
      <p:sp>
        <p:nvSpPr>
          <p:cNvPr id="3" name="Content Placeholder 2"/>
          <p:cNvSpPr>
            <a:spLocks noGrp="1"/>
          </p:cNvSpPr>
          <p:nvPr>
            <p:ph idx="1"/>
          </p:nvPr>
        </p:nvSpPr>
        <p:spPr>
          <a:xfrm>
            <a:off x="575441" y="1604908"/>
            <a:ext cx="10515600" cy="4351338"/>
          </a:xfrm>
        </p:spPr>
        <p:txBody>
          <a:bodyPr/>
          <a:lstStyle/>
          <a:p>
            <a:endParaRPr lang="en-US" dirty="0"/>
          </a:p>
          <a:p>
            <a:pPr marL="0" indent="0">
              <a:buNone/>
            </a:pPr>
            <a:endParaRPr lang="en-US" dirty="0"/>
          </a:p>
          <a:p>
            <a:pPr marL="0" indent="0">
              <a:buNone/>
            </a:pPr>
            <a:endParaRPr lang="en-US" dirty="0"/>
          </a:p>
        </p:txBody>
      </p:sp>
      <p:pic>
        <p:nvPicPr>
          <p:cNvPr id="5" name="Picture 4">
            <a:extLst>
              <a:ext uri="{FF2B5EF4-FFF2-40B4-BE49-F238E27FC236}">
                <a16:creationId xmlns:a16="http://schemas.microsoft.com/office/drawing/2014/main" xmlns="" id="{E00E00C8-74A6-43D9-9D1F-82243E1B47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0873" y="3953851"/>
            <a:ext cx="2586634" cy="2397760"/>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xmlns="" id="{CAD3BA15-4AB9-4EF1-92E2-F870F978E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3305" y="3680216"/>
            <a:ext cx="3952038" cy="2964029"/>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xmlns="" id="{48DD6BC7-6D92-43E6-A31C-958801CD5E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51191" y="1188804"/>
            <a:ext cx="4326791" cy="2433820"/>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xmlns="" id="{B44526E4-88FE-48FE-9C33-ED1A693CAF37}"/>
              </a:ext>
            </a:extLst>
          </p:cNvPr>
          <p:cNvPicPr>
            <a:picLocks noChangeAspect="1"/>
          </p:cNvPicPr>
          <p:nvPr/>
        </p:nvPicPr>
        <p:blipFill>
          <a:blip r:embed="rId6"/>
          <a:stretch>
            <a:fillRect/>
          </a:stretch>
        </p:blipFill>
        <p:spPr>
          <a:xfrm>
            <a:off x="7628457" y="1255869"/>
            <a:ext cx="2914980" cy="2364048"/>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xmlns="" id="{8164560F-5422-42AF-A8CA-B786DFC634C2}"/>
              </a:ext>
            </a:extLst>
          </p:cNvPr>
          <p:cNvPicPr>
            <a:picLocks noChangeAspect="1"/>
          </p:cNvPicPr>
          <p:nvPr/>
        </p:nvPicPr>
        <p:blipFill>
          <a:blip r:embed="rId7"/>
          <a:stretch>
            <a:fillRect/>
          </a:stretch>
        </p:blipFill>
        <p:spPr>
          <a:xfrm>
            <a:off x="9479728" y="4196103"/>
            <a:ext cx="1930724" cy="20539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81241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PSE Project</a:t>
            </a:r>
          </a:p>
        </p:txBody>
      </p:sp>
      <p:sp>
        <p:nvSpPr>
          <p:cNvPr id="3" name="Content Placeholder 2"/>
          <p:cNvSpPr>
            <a:spLocks noGrp="1"/>
          </p:cNvSpPr>
          <p:nvPr>
            <p:ph idx="1"/>
          </p:nvPr>
        </p:nvSpPr>
        <p:spPr>
          <a:xfrm>
            <a:off x="1442224" y="1552027"/>
            <a:ext cx="10972800" cy="4525963"/>
          </a:xfrm>
        </p:spPr>
        <p:txBody>
          <a:bodyPr/>
          <a:lstStyle/>
          <a:p>
            <a:pPr marL="0" indent="0">
              <a:buNone/>
            </a:pPr>
            <a:r>
              <a:rPr lang="en-US" dirty="0"/>
              <a:t>		Breastfeeding Friendly Childcare Initiative </a:t>
            </a:r>
          </a:p>
          <a:p>
            <a:r>
              <a:rPr lang="en-US" dirty="0"/>
              <a:t>Policy</a:t>
            </a:r>
          </a:p>
          <a:p>
            <a:r>
              <a:rPr lang="en-US" dirty="0"/>
              <a:t>Systems</a:t>
            </a:r>
          </a:p>
          <a:p>
            <a:r>
              <a:rPr lang="en-US" dirty="0"/>
              <a:t>Environment</a:t>
            </a:r>
          </a:p>
          <a:p>
            <a:endParaRPr lang="en-US" dirty="0"/>
          </a:p>
        </p:txBody>
      </p:sp>
      <p:pic>
        <p:nvPicPr>
          <p:cNvPr id="5" name="Picture 4">
            <a:extLst>
              <a:ext uri="{FF2B5EF4-FFF2-40B4-BE49-F238E27FC236}">
                <a16:creationId xmlns:a16="http://schemas.microsoft.com/office/drawing/2014/main" xmlns="" id="{CCD34428-5919-485C-8DE1-5C870DA37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4072" y="326433"/>
            <a:ext cx="1179497" cy="1173799"/>
          </a:xfrm>
          <a:prstGeom prst="rect">
            <a:avLst/>
          </a:prstGeom>
        </p:spPr>
      </p:pic>
      <p:pic>
        <p:nvPicPr>
          <p:cNvPr id="7" name="Picture 6">
            <a:extLst>
              <a:ext uri="{FF2B5EF4-FFF2-40B4-BE49-F238E27FC236}">
                <a16:creationId xmlns:a16="http://schemas.microsoft.com/office/drawing/2014/main" xmlns="" id="{0B958800-979C-4207-A2DD-11E4CF29659C}"/>
              </a:ext>
            </a:extLst>
          </p:cNvPr>
          <p:cNvPicPr>
            <a:picLocks noChangeAspect="1"/>
          </p:cNvPicPr>
          <p:nvPr/>
        </p:nvPicPr>
        <p:blipFill>
          <a:blip r:embed="rId4"/>
          <a:stretch>
            <a:fillRect/>
          </a:stretch>
        </p:blipFill>
        <p:spPr>
          <a:xfrm>
            <a:off x="9065192" y="2732459"/>
            <a:ext cx="2288872" cy="3493350"/>
          </a:xfrm>
          <a:prstGeom prst="rect">
            <a:avLst/>
          </a:prstGeom>
        </p:spPr>
      </p:pic>
      <p:pic>
        <p:nvPicPr>
          <p:cNvPr id="9" name="Picture 8">
            <a:extLst>
              <a:ext uri="{FF2B5EF4-FFF2-40B4-BE49-F238E27FC236}">
                <a16:creationId xmlns:a16="http://schemas.microsoft.com/office/drawing/2014/main" xmlns="" id="{F4E8591C-D897-4E4F-AC78-9F4106FD1A5F}"/>
              </a:ext>
            </a:extLst>
          </p:cNvPr>
          <p:cNvPicPr>
            <a:picLocks noChangeAspect="1"/>
          </p:cNvPicPr>
          <p:nvPr/>
        </p:nvPicPr>
        <p:blipFill>
          <a:blip r:embed="rId5"/>
          <a:stretch>
            <a:fillRect/>
          </a:stretch>
        </p:blipFill>
        <p:spPr>
          <a:xfrm>
            <a:off x="1704120" y="4116125"/>
            <a:ext cx="3260886" cy="24439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xmlns="" id="{03A83070-956E-4E59-9648-24EDC5A55189}"/>
              </a:ext>
            </a:extLst>
          </p:cNvPr>
          <p:cNvPicPr>
            <a:picLocks noChangeAspect="1"/>
          </p:cNvPicPr>
          <p:nvPr/>
        </p:nvPicPr>
        <p:blipFill>
          <a:blip r:embed="rId6"/>
          <a:stretch>
            <a:fillRect/>
          </a:stretch>
        </p:blipFill>
        <p:spPr>
          <a:xfrm>
            <a:off x="2151836" y="271339"/>
            <a:ext cx="1182727" cy="1176630"/>
          </a:xfrm>
          <a:prstGeom prst="rect">
            <a:avLst/>
          </a:prstGeom>
        </p:spPr>
      </p:pic>
      <p:pic>
        <p:nvPicPr>
          <p:cNvPr id="4" name="Picture 3"/>
          <p:cNvPicPr>
            <a:picLocks noChangeAspect="1"/>
          </p:cNvPicPr>
          <p:nvPr/>
        </p:nvPicPr>
        <p:blipFill>
          <a:blip r:embed="rId7"/>
          <a:stretch>
            <a:fillRect/>
          </a:stretch>
        </p:blipFill>
        <p:spPr>
          <a:xfrm>
            <a:off x="5449926" y="2580430"/>
            <a:ext cx="3130346" cy="39796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34216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t>
            </a:r>
            <a:r>
              <a:rPr lang="en-US" sz="6600" b="1" dirty="0"/>
              <a:t>It Takes a Village </a:t>
            </a:r>
          </a:p>
        </p:txBody>
      </p:sp>
      <p:pic>
        <p:nvPicPr>
          <p:cNvPr id="9" name="Content Placeholder 8">
            <a:extLst>
              <a:ext uri="{FF2B5EF4-FFF2-40B4-BE49-F238E27FC236}">
                <a16:creationId xmlns:a16="http://schemas.microsoft.com/office/drawing/2014/main" xmlns="" id="{1979BF33-C079-420A-A9AB-5CA0D753966F}"/>
              </a:ext>
            </a:extLst>
          </p:cNvPr>
          <p:cNvPicPr>
            <a:picLocks noGrp="1" noChangeAspect="1"/>
          </p:cNvPicPr>
          <p:nvPr>
            <p:ph idx="1"/>
          </p:nvPr>
        </p:nvPicPr>
        <p:blipFill>
          <a:blip r:embed="rId3"/>
          <a:stretch>
            <a:fillRect/>
          </a:stretch>
        </p:blipFill>
        <p:spPr>
          <a:xfrm>
            <a:off x="8472065" y="3520290"/>
            <a:ext cx="3246619" cy="1478371"/>
          </a:xfrm>
          <a:prstGeom prst="rect">
            <a:avLst/>
          </a:prstGeom>
        </p:spPr>
      </p:pic>
      <p:pic>
        <p:nvPicPr>
          <p:cNvPr id="4" name="Picture 3">
            <a:extLst>
              <a:ext uri="{FF2B5EF4-FFF2-40B4-BE49-F238E27FC236}">
                <a16:creationId xmlns:a16="http://schemas.microsoft.com/office/drawing/2014/main" xmlns="" id="{AC467321-1091-4036-83C8-C7925953D110}"/>
              </a:ext>
            </a:extLst>
          </p:cNvPr>
          <p:cNvPicPr>
            <a:picLocks noChangeAspect="1"/>
          </p:cNvPicPr>
          <p:nvPr/>
        </p:nvPicPr>
        <p:blipFill>
          <a:blip r:embed="rId4"/>
          <a:stretch>
            <a:fillRect/>
          </a:stretch>
        </p:blipFill>
        <p:spPr>
          <a:xfrm>
            <a:off x="6230528" y="1494087"/>
            <a:ext cx="3488043" cy="1304352"/>
          </a:xfrm>
          <a:prstGeom prst="rect">
            <a:avLst/>
          </a:prstGeom>
        </p:spPr>
      </p:pic>
      <p:pic>
        <p:nvPicPr>
          <p:cNvPr id="7" name="Picture 6">
            <a:extLst>
              <a:ext uri="{FF2B5EF4-FFF2-40B4-BE49-F238E27FC236}">
                <a16:creationId xmlns:a16="http://schemas.microsoft.com/office/drawing/2014/main" xmlns="" id="{BE03EE1E-0B9B-4ACF-8762-1F84896A46D2}"/>
              </a:ext>
            </a:extLst>
          </p:cNvPr>
          <p:cNvPicPr>
            <a:picLocks noChangeAspect="1"/>
          </p:cNvPicPr>
          <p:nvPr/>
        </p:nvPicPr>
        <p:blipFill>
          <a:blip r:embed="rId5"/>
          <a:stretch>
            <a:fillRect/>
          </a:stretch>
        </p:blipFill>
        <p:spPr>
          <a:xfrm>
            <a:off x="1471783" y="4873010"/>
            <a:ext cx="5075614" cy="1866035"/>
          </a:xfrm>
          <a:prstGeom prst="rect">
            <a:avLst/>
          </a:prstGeom>
        </p:spPr>
      </p:pic>
      <p:pic>
        <p:nvPicPr>
          <p:cNvPr id="8" name="Picture 7">
            <a:extLst>
              <a:ext uri="{FF2B5EF4-FFF2-40B4-BE49-F238E27FC236}">
                <a16:creationId xmlns:a16="http://schemas.microsoft.com/office/drawing/2014/main" xmlns="" id="{7537D387-34A5-4B97-8EAD-773B14AB8134}"/>
              </a:ext>
            </a:extLst>
          </p:cNvPr>
          <p:cNvPicPr>
            <a:picLocks noChangeAspect="1"/>
          </p:cNvPicPr>
          <p:nvPr/>
        </p:nvPicPr>
        <p:blipFill>
          <a:blip r:embed="rId6"/>
          <a:stretch>
            <a:fillRect/>
          </a:stretch>
        </p:blipFill>
        <p:spPr>
          <a:xfrm>
            <a:off x="5478188" y="3253630"/>
            <a:ext cx="3075764" cy="1537882"/>
          </a:xfrm>
          <a:prstGeom prst="rect">
            <a:avLst/>
          </a:prstGeom>
        </p:spPr>
      </p:pic>
      <p:pic>
        <p:nvPicPr>
          <p:cNvPr id="1026" name="Picture 2" descr="Home">
            <a:extLst>
              <a:ext uri="{FF2B5EF4-FFF2-40B4-BE49-F238E27FC236}">
                <a16:creationId xmlns:a16="http://schemas.microsoft.com/office/drawing/2014/main" xmlns="" id="{F52D61B8-11C1-45BE-84C9-B4A56994AA2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0" r="67592"/>
          <a:stretch/>
        </p:blipFill>
        <p:spPr bwMode="auto">
          <a:xfrm>
            <a:off x="3652739" y="2198144"/>
            <a:ext cx="1923689" cy="182442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rst Things First">
            <a:extLst>
              <a:ext uri="{FF2B5EF4-FFF2-40B4-BE49-F238E27FC236}">
                <a16:creationId xmlns:a16="http://schemas.microsoft.com/office/drawing/2014/main" xmlns="" id="{CCF2033E-16E0-4DE4-B2A9-FB7087245A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09544" y="4179241"/>
            <a:ext cx="4076029" cy="3804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me">
            <a:extLst>
              <a:ext uri="{FF2B5EF4-FFF2-40B4-BE49-F238E27FC236}">
                <a16:creationId xmlns:a16="http://schemas.microsoft.com/office/drawing/2014/main" xmlns="" id="{BA449B88-84E8-4117-B012-C623E4047A0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7396" y="5513363"/>
            <a:ext cx="5274131" cy="84880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A7451784-96C3-40C3-8C6E-58DF2FB444D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18571" y="1035325"/>
            <a:ext cx="2102956" cy="2085637"/>
          </a:xfrm>
          <a:prstGeom prst="rect">
            <a:avLst/>
          </a:prstGeom>
        </p:spPr>
      </p:pic>
      <p:pic>
        <p:nvPicPr>
          <p:cNvPr id="1032" name="Picture 8" descr="http://www.azcounties.org/images/pages/N122/CochiseCountySeal_CMYK_sm.png">
            <a:extLst>
              <a:ext uri="{FF2B5EF4-FFF2-40B4-BE49-F238E27FC236}">
                <a16:creationId xmlns:a16="http://schemas.microsoft.com/office/drawing/2014/main" xmlns="" id="{EB7179C9-D6CB-48C6-8CA0-614960E96A9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67031" y="1035325"/>
            <a:ext cx="1957876" cy="1952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47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Oval 4"/>
          <p:cNvSpPr/>
          <p:nvPr/>
        </p:nvSpPr>
        <p:spPr>
          <a:xfrm>
            <a:off x="0" y="1222744"/>
            <a:ext cx="3987208"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1584251" y="3870251"/>
            <a:ext cx="1871330" cy="86123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8467060" y="2041451"/>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411433" y="3691251"/>
            <a:ext cx="2254102"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2126512" y="2286000"/>
            <a:ext cx="1967023" cy="80094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8027581" y="1281168"/>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295552" y="1222744"/>
            <a:ext cx="3122429"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940595" y="2674909"/>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9526772" y="3689442"/>
            <a:ext cx="247738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5241851" y="5468679"/>
            <a:ext cx="2317898"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7121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39EB5C86-9487-4554-A45B-E3B5F82941C7}"/>
              </a:ext>
            </a:extLst>
          </p:cNvPr>
          <p:cNvGraphicFramePr/>
          <p:nvPr>
            <p:extLst>
              <p:ext uri="{D42A27DB-BD31-4B8C-83A1-F6EECF244321}">
                <p14:modId xmlns:p14="http://schemas.microsoft.com/office/powerpoint/2010/main" val="156728853"/>
              </p:ext>
            </p:extLst>
          </p:nvPr>
        </p:nvGraphicFramePr>
        <p:xfrm>
          <a:off x="1664836" y="403440"/>
          <a:ext cx="9988187" cy="58858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4160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Your Toolkit Revisited</a:t>
            </a:r>
          </a:p>
        </p:txBody>
      </p:sp>
      <p:sp>
        <p:nvSpPr>
          <p:cNvPr id="3" name="Content Placeholder 2">
            <a:extLst>
              <a:ext uri="{FF2B5EF4-FFF2-40B4-BE49-F238E27FC236}">
                <a16:creationId xmlns:a16="http://schemas.microsoft.com/office/drawing/2014/main" xmlns="" id="{63E4CC17-C300-444E-B334-C28B565DB949}"/>
              </a:ext>
            </a:extLst>
          </p:cNvPr>
          <p:cNvSpPr>
            <a:spLocks noGrp="1"/>
          </p:cNvSpPr>
          <p:nvPr>
            <p:ph idx="4294967295"/>
          </p:nvPr>
        </p:nvSpPr>
        <p:spPr>
          <a:xfrm>
            <a:off x="1628077" y="1237011"/>
            <a:ext cx="6899275" cy="5949950"/>
          </a:xfrm>
        </p:spPr>
        <p:txBody>
          <a:bodyPr>
            <a:normAutofit/>
          </a:bodyPr>
          <a:lstStyle/>
          <a:p>
            <a:r>
              <a:rPr lang="en-US" sz="4000" dirty="0"/>
              <a:t>What are you taking away from today?</a:t>
            </a:r>
          </a:p>
          <a:p>
            <a:r>
              <a:rPr lang="en-US" sz="4000" dirty="0"/>
              <a:t>What did you add to your toolkit?</a:t>
            </a:r>
          </a:p>
          <a:p>
            <a:r>
              <a:rPr lang="en-US" sz="4000" dirty="0"/>
              <a:t>What is your next step? Monday morning? This month? FY19?</a:t>
            </a:r>
          </a:p>
          <a:p>
            <a:r>
              <a:rPr lang="en-US" sz="4000" dirty="0"/>
              <a:t>What support do you need?</a:t>
            </a:r>
          </a:p>
        </p:txBody>
      </p:sp>
      <p:pic>
        <p:nvPicPr>
          <p:cNvPr id="5" name="Picture 4" descr="6è Primària - Escola del Sol: NOVES EIN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6493" y="2286000"/>
            <a:ext cx="3098180" cy="2792665"/>
          </a:xfrm>
          <a:prstGeom prst="rect">
            <a:avLst/>
          </a:prstGeom>
        </p:spPr>
      </p:pic>
    </p:spTree>
    <p:extLst>
      <p:ext uri="{BB962C8B-B14F-4D97-AF65-F5344CB8AC3E}">
        <p14:creationId xmlns:p14="http://schemas.microsoft.com/office/powerpoint/2010/main" val="4283632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AZ Health Zone EC Strategies</a:t>
            </a:r>
          </a:p>
        </p:txBody>
      </p:sp>
      <p:pic>
        <p:nvPicPr>
          <p:cNvPr id="4" name="Content Placeholder 3"/>
          <p:cNvPicPr>
            <a:picLocks noGrp="1" noChangeAspect="1"/>
          </p:cNvPicPr>
          <p:nvPr>
            <p:ph idx="1"/>
          </p:nvPr>
        </p:nvPicPr>
        <p:blipFill>
          <a:blip r:embed="rId3"/>
          <a:stretch>
            <a:fillRect/>
          </a:stretch>
        </p:blipFill>
        <p:spPr>
          <a:xfrm>
            <a:off x="1743823" y="1200112"/>
            <a:ext cx="9838577" cy="5455880"/>
          </a:xfrm>
          <a:prstGeom prst="rect">
            <a:avLst/>
          </a:prstGeom>
        </p:spPr>
      </p:pic>
    </p:spTree>
    <p:extLst>
      <p:ext uri="{BB962C8B-B14F-4D97-AF65-F5344CB8AC3E}">
        <p14:creationId xmlns:p14="http://schemas.microsoft.com/office/powerpoint/2010/main" val="11806462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Add to your toolkit…TOMORROW!</a:t>
            </a:r>
          </a:p>
        </p:txBody>
      </p:sp>
      <p:sp>
        <p:nvSpPr>
          <p:cNvPr id="3" name="Content Placeholder 2"/>
          <p:cNvSpPr>
            <a:spLocks noGrp="1"/>
          </p:cNvSpPr>
          <p:nvPr>
            <p:ph idx="1"/>
          </p:nvPr>
        </p:nvSpPr>
        <p:spPr>
          <a:xfrm>
            <a:off x="1375317" y="1690433"/>
            <a:ext cx="10567639" cy="4525963"/>
          </a:xfrm>
        </p:spPr>
        <p:txBody>
          <a:bodyPr>
            <a:normAutofit fontScale="92500" lnSpcReduction="20000"/>
          </a:bodyPr>
          <a:lstStyle/>
          <a:p>
            <a:r>
              <a:rPr lang="en-US" sz="3600" dirty="0"/>
              <a:t>Roundtables:</a:t>
            </a:r>
          </a:p>
          <a:p>
            <a:pPr lvl="1"/>
            <a:r>
              <a:rPr lang="en-US" sz="4800" dirty="0"/>
              <a:t>Navigating Early Care and Education Systems</a:t>
            </a:r>
          </a:p>
          <a:p>
            <a:pPr lvl="1"/>
            <a:r>
              <a:rPr lang="en-US" sz="4800" dirty="0"/>
              <a:t>Building Early Care and Education Relationships</a:t>
            </a:r>
          </a:p>
          <a:p>
            <a:pPr lvl="1"/>
            <a:r>
              <a:rPr lang="en-US" sz="4800" dirty="0"/>
              <a:t>Empower Training Toolkits—Feedback from LIA Staff</a:t>
            </a:r>
          </a:p>
          <a:p>
            <a:pPr lvl="1"/>
            <a:endParaRPr lang="en-US" dirty="0"/>
          </a:p>
        </p:txBody>
      </p:sp>
    </p:spTree>
    <p:extLst>
      <p:ext uri="{BB962C8B-B14F-4D97-AF65-F5344CB8AC3E}">
        <p14:creationId xmlns:p14="http://schemas.microsoft.com/office/powerpoint/2010/main" val="139220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9261A6-4547-4C0F-BBB6-B1343C6865CF}"/>
              </a:ext>
            </a:extLst>
          </p:cNvPr>
          <p:cNvSpPr>
            <a:spLocks noGrp="1"/>
          </p:cNvSpPr>
          <p:nvPr>
            <p:ph type="title"/>
          </p:nvPr>
        </p:nvSpPr>
        <p:spPr>
          <a:xfrm>
            <a:off x="1620850" y="352739"/>
            <a:ext cx="10972800" cy="1143000"/>
          </a:xfrm>
        </p:spPr>
        <p:txBody>
          <a:bodyPr/>
          <a:lstStyle/>
          <a:p>
            <a:r>
              <a:rPr lang="en-US" b="1" dirty="0"/>
              <a:t>Contacts </a:t>
            </a:r>
          </a:p>
        </p:txBody>
      </p:sp>
      <p:pic>
        <p:nvPicPr>
          <p:cNvPr id="5" name="Picture 4" descr="Noelle">
            <a:extLst>
              <a:ext uri="{FF2B5EF4-FFF2-40B4-BE49-F238E27FC236}">
                <a16:creationId xmlns:a16="http://schemas.microsoft.com/office/drawing/2014/main" xmlns="" id="{CF1E10AB-3F85-4581-8EF3-014F80E26F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0850" y="3907178"/>
            <a:ext cx="1524000" cy="1714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 person posing for the camera&#10;&#10;Description generated with very high confidence">
            <a:extLst>
              <a:ext uri="{FF2B5EF4-FFF2-40B4-BE49-F238E27FC236}">
                <a16:creationId xmlns:a16="http://schemas.microsoft.com/office/drawing/2014/main" xmlns="" id="{030251AB-4025-4347-BA08-0CEA925AC8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846138"/>
            <a:ext cx="1108101" cy="1953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3064279" y="1381914"/>
            <a:ext cx="8834072" cy="1077218"/>
          </a:xfrm>
          <a:prstGeom prst="rect">
            <a:avLst/>
          </a:prstGeom>
          <a:noFill/>
        </p:spPr>
        <p:txBody>
          <a:bodyPr wrap="square" rtlCol="0">
            <a:spAutoFit/>
          </a:bodyPr>
          <a:lstStyle/>
          <a:p>
            <a:r>
              <a:rPr lang="en-US" sz="3600" dirty="0"/>
              <a:t>Questions on how Cochise is implementing?</a:t>
            </a:r>
          </a:p>
          <a:p>
            <a:pPr algn="ctr"/>
            <a:r>
              <a:rPr lang="en-US" sz="2800" dirty="0">
                <a:solidFill>
                  <a:schemeClr val="tx2"/>
                </a:solidFill>
              </a:rPr>
              <a:t>Email: rheganz@email.arizona.edu</a:t>
            </a:r>
          </a:p>
        </p:txBody>
      </p:sp>
      <p:sp>
        <p:nvSpPr>
          <p:cNvPr id="7" name="TextBox 6"/>
          <p:cNvSpPr txBox="1"/>
          <p:nvPr/>
        </p:nvSpPr>
        <p:spPr>
          <a:xfrm>
            <a:off x="3144850" y="3700531"/>
            <a:ext cx="8834072" cy="2923877"/>
          </a:xfrm>
          <a:prstGeom prst="rect">
            <a:avLst/>
          </a:prstGeom>
          <a:noFill/>
        </p:spPr>
        <p:txBody>
          <a:bodyPr wrap="square" rtlCol="0">
            <a:spAutoFit/>
          </a:bodyPr>
          <a:lstStyle/>
          <a:p>
            <a:pPr algn="ctr"/>
            <a:r>
              <a:rPr lang="en-US" sz="3600" dirty="0"/>
              <a:t>Questions on Empower, strategies, or other Early Childhood issues?</a:t>
            </a:r>
          </a:p>
          <a:p>
            <a:pPr algn="ctr"/>
            <a:r>
              <a:rPr lang="en-US" sz="2800" dirty="0">
                <a:solidFill>
                  <a:schemeClr val="tx2"/>
                </a:solidFill>
              </a:rPr>
              <a:t>Phone: 602-364-3316</a:t>
            </a:r>
          </a:p>
          <a:p>
            <a:pPr algn="ctr"/>
            <a:r>
              <a:rPr lang="en-US" sz="2800" dirty="0">
                <a:solidFill>
                  <a:schemeClr val="tx2"/>
                </a:solidFill>
              </a:rPr>
              <a:t>Cell: 602-819-5294</a:t>
            </a:r>
          </a:p>
          <a:p>
            <a:pPr algn="ctr"/>
            <a:r>
              <a:rPr lang="en-US" sz="2800" dirty="0">
                <a:solidFill>
                  <a:schemeClr val="tx2"/>
                </a:solidFill>
              </a:rPr>
              <a:t>Email: noelle.veilleux@azdhs.gov </a:t>
            </a:r>
          </a:p>
          <a:p>
            <a:pPr algn="ctr"/>
            <a:endParaRPr lang="en-US" sz="2800" dirty="0">
              <a:solidFill>
                <a:schemeClr val="tx2"/>
              </a:solidFill>
            </a:endParaRPr>
          </a:p>
        </p:txBody>
      </p:sp>
    </p:spTree>
    <p:extLst>
      <p:ext uri="{BB962C8B-B14F-4D97-AF65-F5344CB8AC3E}">
        <p14:creationId xmlns:p14="http://schemas.microsoft.com/office/powerpoint/2010/main" val="1661594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356" y="-235532"/>
            <a:ext cx="10515600" cy="1325563"/>
          </a:xfrm>
        </p:spPr>
        <p:txBody>
          <a:bodyPr>
            <a:normAutofit/>
          </a:bodyPr>
          <a:lstStyle/>
          <a:p>
            <a:r>
              <a:rPr lang="en-US" sz="4800" b="1" dirty="0"/>
              <a:t>EMPOWER</a:t>
            </a:r>
            <a:endParaRPr lang="en-US" sz="6000" b="1" dirty="0"/>
          </a:p>
        </p:txBody>
      </p:sp>
      <p:pic>
        <p:nvPicPr>
          <p:cNvPr id="3" name="Picture 2"/>
          <p:cNvPicPr>
            <a:picLocks noChangeAspect="1"/>
          </p:cNvPicPr>
          <p:nvPr/>
        </p:nvPicPr>
        <p:blipFill>
          <a:blip r:embed="rId3"/>
          <a:stretch>
            <a:fillRect/>
          </a:stretch>
        </p:blipFill>
        <p:spPr>
          <a:xfrm>
            <a:off x="1861700" y="945065"/>
            <a:ext cx="6971743" cy="543343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3"/>
          <p:cNvSpPr/>
          <p:nvPr/>
        </p:nvSpPr>
        <p:spPr>
          <a:xfrm>
            <a:off x="9236188" y="2646118"/>
            <a:ext cx="1836234" cy="2031325"/>
          </a:xfrm>
          <a:prstGeom prst="rect">
            <a:avLst/>
          </a:prstGeom>
          <a:ln w="57150">
            <a:solidFill>
              <a:schemeClr val="tx1"/>
            </a:solidFill>
          </a:ln>
          <a:scene3d>
            <a:camera prst="perspectiveLeft"/>
            <a:lightRig rig="threePt" dir="t"/>
          </a:scene3d>
        </p:spPr>
        <p:txBody>
          <a:bodyPr wrap="square">
            <a:spAutoFit/>
          </a:bodyPr>
          <a:lstStyle/>
          <a:p>
            <a:r>
              <a:rPr lang="en-US" dirty="0">
                <a:hlinkClick r:id="rId4"/>
              </a:rPr>
              <a:t>http://www.azdhs.gov/prevention/nutrition-physical-activity/empower/index.php</a:t>
            </a:r>
            <a:endParaRPr lang="en-US" dirty="0"/>
          </a:p>
          <a:p>
            <a:endParaRPr lang="en-US" dirty="0"/>
          </a:p>
        </p:txBody>
      </p:sp>
    </p:spTree>
    <p:extLst>
      <p:ext uri="{BB962C8B-B14F-4D97-AF65-F5344CB8AC3E}">
        <p14:creationId xmlns:p14="http://schemas.microsoft.com/office/powerpoint/2010/main" val="3764129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xit" presetSubtype="0" fill="hold" grpId="0" nodeType="withEffect">
                                  <p:stCondLst>
                                    <p:cond delay="0"/>
                                  </p:stCondLst>
                                  <p:childTnLst>
                                    <p:animEffect transition="out" filter="fade">
                                      <p:cBhvr>
                                        <p:cTn id="6" dur="12000"/>
                                        <p:tgtEl>
                                          <p:spTgt spid="4"/>
                                        </p:tgtEl>
                                      </p:cBhvr>
                                    </p:animEffect>
                                    <p:anim calcmode="lin" valueType="num">
                                      <p:cBhvr>
                                        <p:cTn id="7" dur="1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12000"/>
                                        <p:tgtEl>
                                          <p:spTgt spid="4"/>
                                        </p:tgtEl>
                                        <p:attrNameLst>
                                          <p:attrName>ppt_h</p:attrName>
                                        </p:attrNameLst>
                                      </p:cBhvr>
                                      <p:tavLst>
                                        <p:tav tm="0">
                                          <p:val>
                                            <p:strVal val="ppt_h"/>
                                          </p:val>
                                        </p:tav>
                                        <p:tav tm="100000">
                                          <p:val>
                                            <p:strVal val="ppt_h"/>
                                          </p:val>
                                        </p:tav>
                                      </p:tavLst>
                                    </p:anim>
                                    <p:set>
                                      <p:cBhvr>
                                        <p:cTn id="9" dur="1" fill="hold">
                                          <p:stCondLst>
                                            <p:cond delay="1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Oval 4"/>
          <p:cNvSpPr/>
          <p:nvPr/>
        </p:nvSpPr>
        <p:spPr>
          <a:xfrm>
            <a:off x="0" y="1222744"/>
            <a:ext cx="3987208"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8467060" y="2041451"/>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411433" y="3691251"/>
            <a:ext cx="2254102"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295552" y="1222744"/>
            <a:ext cx="3122429" cy="150982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4940595" y="2674909"/>
            <a:ext cx="3611526"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5241851" y="5468679"/>
            <a:ext cx="2317898" cy="8931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4902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0652" y="130259"/>
            <a:ext cx="10972800" cy="1143000"/>
          </a:xfrm>
        </p:spPr>
        <p:txBody>
          <a:bodyPr>
            <a:normAutofit fontScale="90000"/>
          </a:bodyPr>
          <a:lstStyle/>
          <a:p>
            <a:r>
              <a:rPr lang="en-US" b="1" dirty="0"/>
              <a:t>Cochise AZ Health Zone Services</a:t>
            </a:r>
            <a:br>
              <a:rPr lang="en-US" b="1" dirty="0"/>
            </a:br>
            <a:endParaRPr lang="en-US" b="1" dirty="0"/>
          </a:p>
        </p:txBody>
      </p:sp>
      <p:pic>
        <p:nvPicPr>
          <p:cNvPr id="3" name="Picture 2"/>
          <p:cNvPicPr>
            <a:picLocks noChangeAspect="1"/>
          </p:cNvPicPr>
          <p:nvPr/>
        </p:nvPicPr>
        <p:blipFill>
          <a:blip r:embed="rId3"/>
          <a:stretch>
            <a:fillRect/>
          </a:stretch>
        </p:blipFill>
        <p:spPr>
          <a:xfrm>
            <a:off x="711053" y="878222"/>
            <a:ext cx="7724775" cy="40767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p:cNvPicPr>
            <a:picLocks noChangeAspect="1"/>
          </p:cNvPicPr>
          <p:nvPr/>
        </p:nvPicPr>
        <p:blipFill>
          <a:blip r:embed="rId4"/>
          <a:stretch>
            <a:fillRect/>
          </a:stretch>
        </p:blipFill>
        <p:spPr>
          <a:xfrm>
            <a:off x="5107454" y="3732181"/>
            <a:ext cx="6656749" cy="26021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a:extLst>
              <a:ext uri="{FF2B5EF4-FFF2-40B4-BE49-F238E27FC236}">
                <a16:creationId xmlns:a16="http://schemas.microsoft.com/office/drawing/2014/main" xmlns="" id="{71067492-B899-40F0-82B2-B9109A0E1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87827" y="1085266"/>
            <a:ext cx="2043626" cy="2216733"/>
          </a:xfrm>
          <a:prstGeom prst="rect">
            <a:avLst/>
          </a:prstGeom>
        </p:spPr>
      </p:pic>
    </p:spTree>
    <p:extLst>
      <p:ext uri="{BB962C8B-B14F-4D97-AF65-F5344CB8AC3E}">
        <p14:creationId xmlns:p14="http://schemas.microsoft.com/office/powerpoint/2010/main" val="1831189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32969" y="1644339"/>
            <a:ext cx="9931208" cy="32893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9132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Center Services</a:t>
            </a:r>
          </a:p>
        </p:txBody>
      </p:sp>
      <p:sp>
        <p:nvSpPr>
          <p:cNvPr id="3" name="Content Placeholder 2"/>
          <p:cNvSpPr>
            <a:spLocks noGrp="1"/>
          </p:cNvSpPr>
          <p:nvPr>
            <p:ph idx="1"/>
          </p:nvPr>
        </p:nvSpPr>
        <p:spPr>
          <a:xfrm>
            <a:off x="1633290" y="5489935"/>
            <a:ext cx="5759969" cy="1387304"/>
          </a:xfrm>
        </p:spPr>
        <p:txBody>
          <a:bodyPr>
            <a:normAutofit/>
          </a:bodyPr>
          <a:lstStyle/>
          <a:p>
            <a:pPr marL="0" indent="0">
              <a:buNone/>
            </a:pPr>
            <a:r>
              <a:rPr lang="en-US" sz="2000" dirty="0">
                <a:hlinkClick r:id="rId3"/>
              </a:rPr>
              <a:t>http://www.azdhs.gov/prevention/nutrition-physical-activity/empower/index.php#resources-policies-family-meals</a:t>
            </a:r>
            <a:endParaRPr lang="en-US" sz="2000" dirty="0"/>
          </a:p>
          <a:p>
            <a:pPr marL="0" indent="0">
              <a:buNone/>
            </a:pPr>
            <a:endParaRPr lang="en-US" sz="2400" dirty="0"/>
          </a:p>
          <a:p>
            <a:pPr marL="0" indent="0">
              <a:buNone/>
            </a:pPr>
            <a:endParaRPr lang="en-US" sz="2400" dirty="0"/>
          </a:p>
        </p:txBody>
      </p:sp>
      <p:pic>
        <p:nvPicPr>
          <p:cNvPr id="6" name="Picture 5"/>
          <p:cNvPicPr>
            <a:picLocks noChangeAspect="1"/>
          </p:cNvPicPr>
          <p:nvPr/>
        </p:nvPicPr>
        <p:blipFill>
          <a:blip r:embed="rId4"/>
          <a:stretch>
            <a:fillRect/>
          </a:stretch>
        </p:blipFill>
        <p:spPr>
          <a:xfrm>
            <a:off x="7393259" y="1461570"/>
            <a:ext cx="2935943" cy="38843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5"/>
          <a:stretch>
            <a:fillRect/>
          </a:stretch>
        </p:blipFill>
        <p:spPr>
          <a:xfrm>
            <a:off x="2182091" y="1417638"/>
            <a:ext cx="4478204" cy="378421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rot="20019841">
            <a:off x="1563922" y="1156027"/>
            <a:ext cx="1706859" cy="523220"/>
          </a:xfrm>
          <a:prstGeom prst="rect">
            <a:avLst/>
          </a:prstGeom>
          <a:noFill/>
          <a:ln w="76200">
            <a:solidFill>
              <a:schemeClr val="tx1"/>
            </a:solidFill>
          </a:ln>
        </p:spPr>
        <p:txBody>
          <a:bodyPr wrap="square" rtlCol="0">
            <a:spAutoFit/>
          </a:bodyPr>
          <a:lstStyle/>
          <a:p>
            <a:r>
              <a:rPr lang="en-US" sz="2800" dirty="0"/>
              <a:t>EXAMPLE:</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353826">
            <a:off x="6293524" y="2052944"/>
            <a:ext cx="6378428" cy="4504766"/>
          </a:xfrm>
          <a:prstGeom prst="rect">
            <a:avLst/>
          </a:prstGeom>
        </p:spPr>
      </p:pic>
    </p:spTree>
    <p:extLst>
      <p:ext uri="{BB962C8B-B14F-4D97-AF65-F5344CB8AC3E}">
        <p14:creationId xmlns:p14="http://schemas.microsoft.com/office/powerpoint/2010/main" val="244331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0" fill="hold"/>
                                        <p:tgtEl>
                                          <p:spTgt spid="4"/>
                                        </p:tgtEl>
                                        <p:attrNameLst>
                                          <p:attrName>ppt_w</p:attrName>
                                        </p:attrNameLst>
                                      </p:cBhvr>
                                      <p:tavLst>
                                        <p:tav tm="0">
                                          <p:val>
                                            <p:fltVal val="0"/>
                                          </p:val>
                                        </p:tav>
                                        <p:tav tm="100000">
                                          <p:val>
                                            <p:strVal val="#ppt_w"/>
                                          </p:val>
                                        </p:tav>
                                      </p:tavLst>
                                    </p:anim>
                                    <p:anim calcmode="lin" valueType="num">
                                      <p:cBhvr>
                                        <p:cTn id="8" dur="12000" fill="hold"/>
                                        <p:tgtEl>
                                          <p:spTgt spid="4"/>
                                        </p:tgtEl>
                                        <p:attrNameLst>
                                          <p:attrName>ppt_h</p:attrName>
                                        </p:attrNameLst>
                                      </p:cBhvr>
                                      <p:tavLst>
                                        <p:tav tm="0">
                                          <p:val>
                                            <p:fltVal val="0"/>
                                          </p:val>
                                        </p:tav>
                                        <p:tav tm="100000">
                                          <p:val>
                                            <p:strVal val="#ppt_h"/>
                                          </p:val>
                                        </p:tav>
                                      </p:tavLst>
                                    </p:anim>
                                    <p:animEffect transition="in" filter="fade">
                                      <p:cBhvr>
                                        <p:cTn id="9" dur="1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GO NAPP SACC</a:t>
            </a:r>
          </a:p>
        </p:txBody>
      </p:sp>
      <p:sp>
        <p:nvSpPr>
          <p:cNvPr id="3" name="Rectangle 2"/>
          <p:cNvSpPr/>
          <p:nvPr/>
        </p:nvSpPr>
        <p:spPr>
          <a:xfrm>
            <a:off x="1777335" y="5409452"/>
            <a:ext cx="9707849" cy="923330"/>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https://nutritioneval.arizona.edu/</a:t>
            </a:r>
            <a:endParaRPr lang="en-US" sz="5400" b="0" cap="none" spc="0" dirty="0">
              <a:ln w="0"/>
              <a:solidFill>
                <a:schemeClr val="tx1"/>
              </a:solidFill>
              <a:effectLst>
                <a:outerShdw blurRad="38100" dist="19050" dir="2700000" algn="tl" rotWithShape="0">
                  <a:schemeClr val="dk1">
                    <a:alpha val="40000"/>
                  </a:schemeClr>
                </a:outerShdw>
              </a:effectLst>
            </a:endParaRPr>
          </a:p>
        </p:txBody>
      </p:sp>
      <p:pic>
        <p:nvPicPr>
          <p:cNvPr id="5" name="Picture 4" descr="A screenshot of a social media post&#10;&#10;Description generated with very high confidence">
            <a:extLst>
              <a:ext uri="{FF2B5EF4-FFF2-40B4-BE49-F238E27FC236}">
                <a16:creationId xmlns:a16="http://schemas.microsoft.com/office/drawing/2014/main" xmlns="" id="{612D3E00-CA22-47CB-963A-AE35C92C49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1646" y="1128360"/>
            <a:ext cx="3930338" cy="4186565"/>
          </a:xfrm>
          <a:prstGeom prst="rect">
            <a:avLst/>
          </a:prstGeom>
          <a:ln>
            <a:noFill/>
          </a:ln>
          <a:effectLst>
            <a:outerShdw blurRad="292100" dist="139700" dir="2700000" algn="tl" rotWithShape="0">
              <a:srgbClr val="333333">
                <a:alpha val="65000"/>
              </a:srgbClr>
            </a:outerShdw>
          </a:effectLst>
        </p:spPr>
      </p:pic>
      <p:pic>
        <p:nvPicPr>
          <p:cNvPr id="7" name="Picture 6" descr="A screenshot of a cell phone&#10;&#10;Description generated with very high confidence">
            <a:extLst>
              <a:ext uri="{FF2B5EF4-FFF2-40B4-BE49-F238E27FC236}">
                <a16:creationId xmlns:a16="http://schemas.microsoft.com/office/drawing/2014/main" xmlns="" id="{D0BB53D2-9FA6-4559-BE12-AD0B2DF4C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7335" y="1128360"/>
            <a:ext cx="5325218" cy="42106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29444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Professional Development Support</a:t>
            </a:r>
          </a:p>
        </p:txBody>
      </p:sp>
      <p:pic>
        <p:nvPicPr>
          <p:cNvPr id="4" name="Picture 3"/>
          <p:cNvPicPr>
            <a:picLocks noChangeAspect="1"/>
          </p:cNvPicPr>
          <p:nvPr/>
        </p:nvPicPr>
        <p:blipFill>
          <a:blip r:embed="rId3"/>
          <a:stretch>
            <a:fillRect/>
          </a:stretch>
        </p:blipFill>
        <p:spPr>
          <a:xfrm>
            <a:off x="3431380" y="1417638"/>
            <a:ext cx="6488965" cy="197732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4"/>
          <a:stretch>
            <a:fillRect/>
          </a:stretch>
        </p:blipFill>
        <p:spPr>
          <a:xfrm>
            <a:off x="1907904" y="3737862"/>
            <a:ext cx="4604408" cy="237672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2">
            <a:extLst>
              <a:ext uri="{FF2B5EF4-FFF2-40B4-BE49-F238E27FC236}">
                <a16:creationId xmlns:a16="http://schemas.microsoft.com/office/drawing/2014/main" xmlns="" id="{8FF08064-D41C-4D95-9D7F-B0886C27F503}"/>
              </a:ext>
            </a:extLst>
          </p:cNvPr>
          <p:cNvPicPr>
            <a:picLocks noChangeAspect="1"/>
          </p:cNvPicPr>
          <p:nvPr/>
        </p:nvPicPr>
        <p:blipFill>
          <a:blip r:embed="rId5"/>
          <a:stretch>
            <a:fillRect/>
          </a:stretch>
        </p:blipFill>
        <p:spPr>
          <a:xfrm>
            <a:off x="7767814" y="3917073"/>
            <a:ext cx="3107114" cy="2163472"/>
          </a:xfrm>
          <a:prstGeom prst="rect">
            <a:avLst/>
          </a:prstGeom>
        </p:spPr>
      </p:pic>
    </p:spTree>
    <p:extLst>
      <p:ext uri="{BB962C8B-B14F-4D97-AF65-F5344CB8AC3E}">
        <p14:creationId xmlns:p14="http://schemas.microsoft.com/office/powerpoint/2010/main" val="2510235026"/>
      </p:ext>
    </p:extLst>
  </p:cSld>
  <p:clrMapOvr>
    <a:masterClrMapping/>
  </p:clrMapOvr>
</p:sld>
</file>

<file path=ppt/theme/theme1.xml><?xml version="1.0" encoding="utf-8"?>
<a:theme xmlns:a="http://schemas.openxmlformats.org/drawingml/2006/main" name="Empow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Empower" id="{18168422-6085-47CE-80E2-3380299593C3}" vid="{33165EAB-06E0-4435-AAB4-16A21A840E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654</TotalTime>
  <Words>1198</Words>
  <Application>Microsoft Office PowerPoint</Application>
  <PresentationFormat>Custom</PresentationFormat>
  <Paragraphs>187</Paragraphs>
  <Slides>21</Slides>
  <Notes>18</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Empower</vt:lpstr>
      <vt:lpstr>Supporting Empower  Early Childhood:  From Boots on the Ground to Policies in Practice</vt:lpstr>
      <vt:lpstr> AZ Health Zone EC Strategies</vt:lpstr>
      <vt:lpstr>EMPOWER</vt:lpstr>
      <vt:lpstr>PowerPoint Presentation</vt:lpstr>
      <vt:lpstr>Cochise AZ Health Zone Services </vt:lpstr>
      <vt:lpstr>PowerPoint Presentation</vt:lpstr>
      <vt:lpstr>Center Services</vt:lpstr>
      <vt:lpstr> GO NAPP SACC</vt:lpstr>
      <vt:lpstr> Professional Development Support</vt:lpstr>
      <vt:lpstr>EMPOWER Toolkits</vt:lpstr>
      <vt:lpstr>PowerPoint Presentation</vt:lpstr>
      <vt:lpstr>     Parent Services</vt:lpstr>
      <vt:lpstr>Child Services</vt:lpstr>
      <vt:lpstr> Putting It Into Practice</vt:lpstr>
      <vt:lpstr> PSE Project</vt:lpstr>
      <vt:lpstr> It Takes a Village </vt:lpstr>
      <vt:lpstr>PowerPoint Presentation</vt:lpstr>
      <vt:lpstr>PowerPoint Presentation</vt:lpstr>
      <vt:lpstr>Your Toolkit Revisited</vt:lpstr>
      <vt:lpstr>Add to your toolkit…TOMORROW!</vt:lpstr>
      <vt:lpstr>Contacts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Guest Account</dc:creator>
  <cp:lastModifiedBy>Noelle Veilleux</cp:lastModifiedBy>
  <cp:revision>81</cp:revision>
  <dcterms:created xsi:type="dcterms:W3CDTF">2018-03-05T17:07:49Z</dcterms:created>
  <dcterms:modified xsi:type="dcterms:W3CDTF">2018-03-30T14:28:55Z</dcterms:modified>
</cp:coreProperties>
</file>