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7" r:id="rId2"/>
    <p:sldId id="258" r:id="rId3"/>
    <p:sldId id="259" r:id="rId4"/>
    <p:sldId id="260" r:id="rId5"/>
    <p:sldId id="308" r:id="rId6"/>
    <p:sldId id="309" r:id="rId7"/>
    <p:sldId id="347" r:id="rId8"/>
    <p:sldId id="346" r:id="rId9"/>
    <p:sldId id="339" r:id="rId10"/>
    <p:sldId id="338" r:id="rId11"/>
    <p:sldId id="358" r:id="rId12"/>
    <p:sldId id="311" r:id="rId13"/>
    <p:sldId id="359" r:id="rId14"/>
    <p:sldId id="341" r:id="rId15"/>
    <p:sldId id="342" r:id="rId16"/>
    <p:sldId id="317" r:id="rId17"/>
    <p:sldId id="351" r:id="rId18"/>
    <p:sldId id="362" r:id="rId19"/>
    <p:sldId id="314" r:id="rId20"/>
    <p:sldId id="315" r:id="rId21"/>
    <p:sldId id="318" r:id="rId22"/>
    <p:sldId id="343" r:id="rId23"/>
    <p:sldId id="353" r:id="rId24"/>
    <p:sldId id="354" r:id="rId25"/>
    <p:sldId id="355" r:id="rId26"/>
    <p:sldId id="319" r:id="rId27"/>
    <p:sldId id="320" r:id="rId28"/>
    <p:sldId id="321" r:id="rId29"/>
    <p:sldId id="356" r:id="rId30"/>
    <p:sldId id="360" r:id="rId31"/>
    <p:sldId id="323" r:id="rId32"/>
    <p:sldId id="361" r:id="rId33"/>
    <p:sldId id="340" r:id="rId34"/>
    <p:sldId id="322" r:id="rId35"/>
    <p:sldId id="325" r:id="rId36"/>
    <p:sldId id="326" r:id="rId37"/>
    <p:sldId id="328" r:id="rId38"/>
    <p:sldId id="327" r:id="rId39"/>
    <p:sldId id="329" r:id="rId40"/>
    <p:sldId id="364" r:id="rId41"/>
    <p:sldId id="330" r:id="rId42"/>
    <p:sldId id="331" r:id="rId43"/>
    <p:sldId id="365" r:id="rId44"/>
    <p:sldId id="332" r:id="rId45"/>
    <p:sldId id="333" r:id="rId46"/>
    <p:sldId id="357" r:id="rId47"/>
    <p:sldId id="344" r:id="rId48"/>
    <p:sldId id="345" r:id="rId49"/>
    <p:sldId id="334" r:id="rId50"/>
    <p:sldId id="335" r:id="rId51"/>
    <p:sldId id="303" r:id="rId52"/>
    <p:sldId id="301" r:id="rId53"/>
    <p:sldId id="302" r:id="rId54"/>
    <p:sldId id="316" r:id="rId55"/>
    <p:sldId id="304"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13" autoAdjust="0"/>
  </p:normalViewPr>
  <p:slideViewPr>
    <p:cSldViewPr>
      <p:cViewPr>
        <p:scale>
          <a:sx n="80" d="100"/>
          <a:sy n="80" d="100"/>
        </p:scale>
        <p:origin x="-1050"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04F24C-FF26-43E3-BF75-F8F5D5822728}" type="datetimeFigureOut">
              <a:rPr lang="en-US" smtClean="0"/>
              <a:t>11/29/2017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90DE142-A951-4FF1-ABE9-E915D0105AB2}" type="slidenum">
              <a:rPr lang="en-US" smtClean="0"/>
              <a:t>‹#›</a:t>
            </a:fld>
            <a:endParaRPr lang="en-US"/>
          </a:p>
        </p:txBody>
      </p:sp>
    </p:spTree>
    <p:extLst>
      <p:ext uri="{BB962C8B-B14F-4D97-AF65-F5344CB8AC3E}">
        <p14:creationId xmlns:p14="http://schemas.microsoft.com/office/powerpoint/2010/main" val="3797230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B2E3853-C905-4EC5-B2E7-5990EB0BDF69}" type="datetimeFigureOut">
              <a:rPr lang="en-US" smtClean="0"/>
              <a:t>11/29/2017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09F63E-3217-49B0-9571-DD7FDE5E1EE2}" type="slidenum">
              <a:rPr lang="en-US" smtClean="0"/>
              <a:t>‹#›</a:t>
            </a:fld>
            <a:endParaRPr lang="en-US" dirty="0"/>
          </a:p>
        </p:txBody>
      </p:sp>
    </p:spTree>
    <p:extLst>
      <p:ext uri="{BB962C8B-B14F-4D97-AF65-F5344CB8AC3E}">
        <p14:creationId xmlns:p14="http://schemas.microsoft.com/office/powerpoint/2010/main" val="57918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1</a:t>
            </a:fld>
            <a:endParaRPr lang="en-US" dirty="0"/>
          </a:p>
        </p:txBody>
      </p:sp>
    </p:spTree>
    <p:extLst>
      <p:ext uri="{BB962C8B-B14F-4D97-AF65-F5344CB8AC3E}">
        <p14:creationId xmlns:p14="http://schemas.microsoft.com/office/powerpoint/2010/main" val="21890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date of 11/06/17 is in the past, you will not be able to change</a:t>
            </a:r>
            <a:r>
              <a:rPr lang="en-US" baseline="0" dirty="0" smtClean="0"/>
              <a:t> the date or cancel the action.</a:t>
            </a:r>
          </a:p>
          <a:p>
            <a:endParaRPr lang="en-US" baseline="0" dirty="0" smtClean="0"/>
          </a:p>
          <a:p>
            <a:pPr marL="171450" indent="-171450">
              <a:buFont typeface="Wingdings" panose="05000000000000000000" pitchFamily="2" charset="2"/>
              <a:buChar char="q"/>
            </a:pPr>
            <a:r>
              <a:rPr lang="en-US" baseline="0" dirty="0" smtClean="0"/>
              <a:t>QUESTIONS?</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10</a:t>
            </a:fld>
            <a:endParaRPr lang="en-US" dirty="0"/>
          </a:p>
        </p:txBody>
      </p:sp>
    </p:spTree>
    <p:extLst>
      <p:ext uri="{BB962C8B-B14F-4D97-AF65-F5344CB8AC3E}">
        <p14:creationId xmlns:p14="http://schemas.microsoft.com/office/powerpoint/2010/main" val="270028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11</a:t>
            </a:fld>
            <a:endParaRPr lang="en-US" dirty="0"/>
          </a:p>
        </p:txBody>
      </p:sp>
    </p:spTree>
    <p:extLst>
      <p:ext uri="{BB962C8B-B14F-4D97-AF65-F5344CB8AC3E}">
        <p14:creationId xmlns:p14="http://schemas.microsoft.com/office/powerpoint/2010/main" val="107310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12</a:t>
            </a:fld>
            <a:endParaRPr lang="en-US" dirty="0"/>
          </a:p>
        </p:txBody>
      </p:sp>
    </p:spTree>
    <p:extLst>
      <p:ext uri="{BB962C8B-B14F-4D97-AF65-F5344CB8AC3E}">
        <p14:creationId xmlns:p14="http://schemas.microsoft.com/office/powerpoint/2010/main" val="1922434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Popups will only be enabled when</a:t>
            </a:r>
            <a:r>
              <a:rPr lang="en-US" baseline="0" dirty="0" smtClean="0"/>
              <a:t> completing an action.</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13</a:t>
            </a:fld>
            <a:endParaRPr lang="en-US" dirty="0"/>
          </a:p>
        </p:txBody>
      </p:sp>
    </p:spTree>
    <p:extLst>
      <p:ext uri="{BB962C8B-B14F-4D97-AF65-F5344CB8AC3E}">
        <p14:creationId xmlns:p14="http://schemas.microsoft.com/office/powerpoint/2010/main" val="165404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14</a:t>
            </a:fld>
            <a:endParaRPr lang="en-US" dirty="0"/>
          </a:p>
        </p:txBody>
      </p:sp>
    </p:spTree>
    <p:extLst>
      <p:ext uri="{BB962C8B-B14F-4D97-AF65-F5344CB8AC3E}">
        <p14:creationId xmlns:p14="http://schemas.microsoft.com/office/powerpoint/2010/main" val="2085026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not be able to edit</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15</a:t>
            </a:fld>
            <a:endParaRPr lang="en-US" dirty="0"/>
          </a:p>
        </p:txBody>
      </p:sp>
    </p:spTree>
    <p:extLst>
      <p:ext uri="{BB962C8B-B14F-4D97-AF65-F5344CB8AC3E}">
        <p14:creationId xmlns:p14="http://schemas.microsoft.com/office/powerpoint/2010/main" val="3518946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matches the notion that each action will be logged individually and there will not be one report complied on a monthly basis.</a:t>
            </a:r>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16</a:t>
            </a:fld>
            <a:endParaRPr lang="en-US" dirty="0"/>
          </a:p>
        </p:txBody>
      </p:sp>
    </p:spTree>
    <p:extLst>
      <p:ext uri="{BB962C8B-B14F-4D97-AF65-F5344CB8AC3E}">
        <p14:creationId xmlns:p14="http://schemas.microsoft.com/office/powerpoint/2010/main" val="3853931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17</a:t>
            </a:fld>
            <a:endParaRPr lang="en-US" dirty="0"/>
          </a:p>
        </p:txBody>
      </p:sp>
    </p:spTree>
    <p:extLst>
      <p:ext uri="{BB962C8B-B14F-4D97-AF65-F5344CB8AC3E}">
        <p14:creationId xmlns:p14="http://schemas.microsoft.com/office/powerpoint/2010/main" val="78837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19</a:t>
            </a:fld>
            <a:endParaRPr lang="en-US" dirty="0"/>
          </a:p>
        </p:txBody>
      </p:sp>
    </p:spTree>
    <p:extLst>
      <p:ext uri="{BB962C8B-B14F-4D97-AF65-F5344CB8AC3E}">
        <p14:creationId xmlns:p14="http://schemas.microsoft.com/office/powerpoint/2010/main" val="3529069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Action Types were selected to align with the Arizona SNAP-Ed Evaluation Framework as well as USDA data collection requirements. Below are definitions/guidance for Action Types:</a:t>
            </a:r>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20</a:t>
            </a:fld>
            <a:endParaRPr lang="en-US" dirty="0"/>
          </a:p>
        </p:txBody>
      </p:sp>
    </p:spTree>
    <p:extLst>
      <p:ext uri="{BB962C8B-B14F-4D97-AF65-F5344CB8AC3E}">
        <p14:creationId xmlns:p14="http://schemas.microsoft.com/office/powerpoint/2010/main" val="74595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2</a:t>
            </a:fld>
            <a:endParaRPr lang="en-US" dirty="0"/>
          </a:p>
        </p:txBody>
      </p:sp>
    </p:spTree>
    <p:extLst>
      <p:ext uri="{BB962C8B-B14F-4D97-AF65-F5344CB8AC3E}">
        <p14:creationId xmlns:p14="http://schemas.microsoft.com/office/powerpoint/2010/main" val="3997605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a:r>
            <a:r>
              <a:rPr lang="en-US" i="1" dirty="0" smtClean="0"/>
              <a:t>curriculum* (if not DE)</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21</a:t>
            </a:fld>
            <a:endParaRPr lang="en-US" dirty="0"/>
          </a:p>
        </p:txBody>
      </p:sp>
    </p:spTree>
    <p:extLst>
      <p:ext uri="{BB962C8B-B14F-4D97-AF65-F5344CB8AC3E}">
        <p14:creationId xmlns:p14="http://schemas.microsoft.com/office/powerpoint/2010/main" val="3940654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22</a:t>
            </a:fld>
            <a:endParaRPr lang="en-US" dirty="0"/>
          </a:p>
        </p:txBody>
      </p:sp>
    </p:spTree>
    <p:extLst>
      <p:ext uri="{BB962C8B-B14F-4D97-AF65-F5344CB8AC3E}">
        <p14:creationId xmlns:p14="http://schemas.microsoft.com/office/powerpoint/2010/main" val="2085545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23</a:t>
            </a:fld>
            <a:endParaRPr lang="en-US" dirty="0"/>
          </a:p>
        </p:txBody>
      </p:sp>
    </p:spTree>
    <p:extLst>
      <p:ext uri="{BB962C8B-B14F-4D97-AF65-F5344CB8AC3E}">
        <p14:creationId xmlns:p14="http://schemas.microsoft.com/office/powerpoint/2010/main" val="3296549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24</a:t>
            </a:fld>
            <a:endParaRPr lang="en-US" dirty="0"/>
          </a:p>
        </p:txBody>
      </p:sp>
    </p:spTree>
    <p:extLst>
      <p:ext uri="{BB962C8B-B14F-4D97-AF65-F5344CB8AC3E}">
        <p14:creationId xmlns:p14="http://schemas.microsoft.com/office/powerpoint/2010/main" val="553420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25</a:t>
            </a:fld>
            <a:endParaRPr lang="en-US" dirty="0"/>
          </a:p>
        </p:txBody>
      </p:sp>
    </p:spTree>
    <p:extLst>
      <p:ext uri="{BB962C8B-B14F-4D97-AF65-F5344CB8AC3E}">
        <p14:creationId xmlns:p14="http://schemas.microsoft.com/office/powerpoint/2010/main" val="1306531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26</a:t>
            </a:fld>
            <a:endParaRPr lang="en-US" dirty="0"/>
          </a:p>
        </p:txBody>
      </p:sp>
    </p:spTree>
    <p:extLst>
      <p:ext uri="{BB962C8B-B14F-4D97-AF65-F5344CB8AC3E}">
        <p14:creationId xmlns:p14="http://schemas.microsoft.com/office/powerpoint/2010/main" val="1130614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27</a:t>
            </a:fld>
            <a:endParaRPr lang="en-US" dirty="0"/>
          </a:p>
        </p:txBody>
      </p:sp>
    </p:spTree>
    <p:extLst>
      <p:ext uri="{BB962C8B-B14F-4D97-AF65-F5344CB8AC3E}">
        <p14:creationId xmlns:p14="http://schemas.microsoft.com/office/powerpoint/2010/main" val="1752196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28</a:t>
            </a:fld>
            <a:endParaRPr lang="en-US" dirty="0"/>
          </a:p>
        </p:txBody>
      </p:sp>
    </p:spTree>
    <p:extLst>
      <p:ext uri="{BB962C8B-B14F-4D97-AF65-F5344CB8AC3E}">
        <p14:creationId xmlns:p14="http://schemas.microsoft.com/office/powerpoint/2010/main" val="3775373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29</a:t>
            </a:fld>
            <a:endParaRPr lang="en-US" dirty="0"/>
          </a:p>
        </p:txBody>
      </p:sp>
    </p:spTree>
    <p:extLst>
      <p:ext uri="{BB962C8B-B14F-4D97-AF65-F5344CB8AC3E}">
        <p14:creationId xmlns:p14="http://schemas.microsoft.com/office/powerpoint/2010/main" val="2715710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Login you will automatically land on the Dashboard, this is where you will always begin the “Tracking Data” piece for those Actions that have already been “Created.” Like your Strategies were in the different statuses on the dashboards, the Actions will also be categorized by their statuses.</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31</a:t>
            </a:fld>
            <a:endParaRPr lang="en-US" dirty="0"/>
          </a:p>
        </p:txBody>
      </p:sp>
    </p:spTree>
    <p:extLst>
      <p:ext uri="{BB962C8B-B14F-4D97-AF65-F5344CB8AC3E}">
        <p14:creationId xmlns:p14="http://schemas.microsoft.com/office/powerpoint/2010/main" val="96971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3</a:t>
            </a:fld>
            <a:endParaRPr lang="en-US" dirty="0"/>
          </a:p>
        </p:txBody>
      </p:sp>
    </p:spTree>
    <p:extLst>
      <p:ext uri="{BB962C8B-B14F-4D97-AF65-F5344CB8AC3E}">
        <p14:creationId xmlns:p14="http://schemas.microsoft.com/office/powerpoint/2010/main" val="1275136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32</a:t>
            </a:fld>
            <a:endParaRPr lang="en-US" dirty="0"/>
          </a:p>
        </p:txBody>
      </p:sp>
    </p:spTree>
    <p:extLst>
      <p:ext uri="{BB962C8B-B14F-4D97-AF65-F5344CB8AC3E}">
        <p14:creationId xmlns:p14="http://schemas.microsoft.com/office/powerpoint/2010/main" val="3518884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33</a:t>
            </a:fld>
            <a:endParaRPr lang="en-US" dirty="0"/>
          </a:p>
        </p:txBody>
      </p:sp>
    </p:spTree>
    <p:extLst>
      <p:ext uri="{BB962C8B-B14F-4D97-AF65-F5344CB8AC3E}">
        <p14:creationId xmlns:p14="http://schemas.microsoft.com/office/powerpoint/2010/main" val="844894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34</a:t>
            </a:fld>
            <a:endParaRPr lang="en-US" dirty="0"/>
          </a:p>
        </p:txBody>
      </p:sp>
    </p:spTree>
    <p:extLst>
      <p:ext uri="{BB962C8B-B14F-4D97-AF65-F5344CB8AC3E}">
        <p14:creationId xmlns:p14="http://schemas.microsoft.com/office/powerpoint/2010/main" val="1512017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35</a:t>
            </a:fld>
            <a:endParaRPr lang="en-US" dirty="0"/>
          </a:p>
        </p:txBody>
      </p:sp>
    </p:spTree>
    <p:extLst>
      <p:ext uri="{BB962C8B-B14F-4D97-AF65-F5344CB8AC3E}">
        <p14:creationId xmlns:p14="http://schemas.microsoft.com/office/powerpoint/2010/main" val="3743077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36</a:t>
            </a:fld>
            <a:endParaRPr lang="en-US" dirty="0"/>
          </a:p>
        </p:txBody>
      </p:sp>
    </p:spTree>
    <p:extLst>
      <p:ext uri="{BB962C8B-B14F-4D97-AF65-F5344CB8AC3E}">
        <p14:creationId xmlns:p14="http://schemas.microsoft.com/office/powerpoint/2010/main" val="3085585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37</a:t>
            </a:fld>
            <a:endParaRPr lang="en-US" dirty="0"/>
          </a:p>
        </p:txBody>
      </p:sp>
    </p:spTree>
    <p:extLst>
      <p:ext uri="{BB962C8B-B14F-4D97-AF65-F5344CB8AC3E}">
        <p14:creationId xmlns:p14="http://schemas.microsoft.com/office/powerpoint/2010/main" val="3103290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38</a:t>
            </a:fld>
            <a:endParaRPr lang="en-US" dirty="0"/>
          </a:p>
        </p:txBody>
      </p:sp>
    </p:spTree>
    <p:extLst>
      <p:ext uri="{BB962C8B-B14F-4D97-AF65-F5344CB8AC3E}">
        <p14:creationId xmlns:p14="http://schemas.microsoft.com/office/powerpoint/2010/main" val="2703937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39</a:t>
            </a:fld>
            <a:endParaRPr lang="en-US" dirty="0"/>
          </a:p>
        </p:txBody>
      </p:sp>
    </p:spTree>
    <p:extLst>
      <p:ext uri="{BB962C8B-B14F-4D97-AF65-F5344CB8AC3E}">
        <p14:creationId xmlns:p14="http://schemas.microsoft.com/office/powerpoint/2010/main" val="4111776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them?</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41</a:t>
            </a:fld>
            <a:endParaRPr lang="en-US" dirty="0"/>
          </a:p>
        </p:txBody>
      </p:sp>
    </p:spTree>
    <p:extLst>
      <p:ext uri="{BB962C8B-B14F-4D97-AF65-F5344CB8AC3E}">
        <p14:creationId xmlns:p14="http://schemas.microsoft.com/office/powerpoint/2010/main" val="4173886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42</a:t>
            </a:fld>
            <a:endParaRPr lang="en-US" dirty="0"/>
          </a:p>
        </p:txBody>
      </p:sp>
    </p:spTree>
    <p:extLst>
      <p:ext uri="{BB962C8B-B14F-4D97-AF65-F5344CB8AC3E}">
        <p14:creationId xmlns:p14="http://schemas.microsoft.com/office/powerpoint/2010/main" val="1648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4</a:t>
            </a:fld>
            <a:endParaRPr lang="en-US" dirty="0"/>
          </a:p>
        </p:txBody>
      </p:sp>
    </p:spTree>
    <p:extLst>
      <p:ext uri="{BB962C8B-B14F-4D97-AF65-F5344CB8AC3E}">
        <p14:creationId xmlns:p14="http://schemas.microsoft.com/office/powerpoint/2010/main" val="800083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44</a:t>
            </a:fld>
            <a:endParaRPr lang="en-US" dirty="0"/>
          </a:p>
        </p:txBody>
      </p:sp>
    </p:spTree>
    <p:extLst>
      <p:ext uri="{BB962C8B-B14F-4D97-AF65-F5344CB8AC3E}">
        <p14:creationId xmlns:p14="http://schemas.microsoft.com/office/powerpoint/2010/main" val="545601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45</a:t>
            </a:fld>
            <a:endParaRPr lang="en-US" dirty="0"/>
          </a:p>
        </p:txBody>
      </p:sp>
    </p:spTree>
    <p:extLst>
      <p:ext uri="{BB962C8B-B14F-4D97-AF65-F5344CB8AC3E}">
        <p14:creationId xmlns:p14="http://schemas.microsoft.com/office/powerpoint/2010/main" val="3072078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46</a:t>
            </a:fld>
            <a:endParaRPr lang="en-US" dirty="0"/>
          </a:p>
        </p:txBody>
      </p:sp>
    </p:spTree>
    <p:extLst>
      <p:ext uri="{BB962C8B-B14F-4D97-AF65-F5344CB8AC3E}">
        <p14:creationId xmlns:p14="http://schemas.microsoft.com/office/powerpoint/2010/main" val="1167039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47</a:t>
            </a:fld>
            <a:endParaRPr lang="en-US" dirty="0"/>
          </a:p>
        </p:txBody>
      </p:sp>
    </p:spTree>
    <p:extLst>
      <p:ext uri="{BB962C8B-B14F-4D97-AF65-F5344CB8AC3E}">
        <p14:creationId xmlns:p14="http://schemas.microsoft.com/office/powerpoint/2010/main" val="6030298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Specifics of when this will happen.</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48</a:t>
            </a:fld>
            <a:endParaRPr lang="en-US" dirty="0"/>
          </a:p>
        </p:txBody>
      </p:sp>
    </p:spTree>
    <p:extLst>
      <p:ext uri="{BB962C8B-B14F-4D97-AF65-F5344CB8AC3E}">
        <p14:creationId xmlns:p14="http://schemas.microsoft.com/office/powerpoint/2010/main" val="3048350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Exactly</a:t>
            </a:r>
            <a:r>
              <a:rPr lang="en-US" baseline="0" dirty="0" smtClean="0"/>
              <a:t> the same as Create Action, but allows for you to tie to multiple strategies.</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49</a:t>
            </a:fld>
            <a:endParaRPr lang="en-US" dirty="0"/>
          </a:p>
        </p:txBody>
      </p:sp>
    </p:spTree>
    <p:extLst>
      <p:ext uri="{BB962C8B-B14F-4D97-AF65-F5344CB8AC3E}">
        <p14:creationId xmlns:p14="http://schemas.microsoft.com/office/powerpoint/2010/main" val="13604025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50</a:t>
            </a:fld>
            <a:endParaRPr lang="en-US" dirty="0"/>
          </a:p>
        </p:txBody>
      </p:sp>
    </p:spTree>
    <p:extLst>
      <p:ext uri="{BB962C8B-B14F-4D97-AF65-F5344CB8AC3E}">
        <p14:creationId xmlns:p14="http://schemas.microsoft.com/office/powerpoint/2010/main" val="544206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51</a:t>
            </a:fld>
            <a:endParaRPr lang="en-US" dirty="0"/>
          </a:p>
        </p:txBody>
      </p:sp>
    </p:spTree>
    <p:extLst>
      <p:ext uri="{BB962C8B-B14F-4D97-AF65-F5344CB8AC3E}">
        <p14:creationId xmlns:p14="http://schemas.microsoft.com/office/powerpoint/2010/main" val="49408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52</a:t>
            </a:fld>
            <a:endParaRPr lang="en-US" dirty="0"/>
          </a:p>
        </p:txBody>
      </p:sp>
    </p:spTree>
    <p:extLst>
      <p:ext uri="{BB962C8B-B14F-4D97-AF65-F5344CB8AC3E}">
        <p14:creationId xmlns:p14="http://schemas.microsoft.com/office/powerpoint/2010/main" val="10669416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53</a:t>
            </a:fld>
            <a:endParaRPr lang="en-US" dirty="0"/>
          </a:p>
        </p:txBody>
      </p:sp>
    </p:spTree>
    <p:extLst>
      <p:ext uri="{BB962C8B-B14F-4D97-AF65-F5344CB8AC3E}">
        <p14:creationId xmlns:p14="http://schemas.microsoft.com/office/powerpoint/2010/main" val="9711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5</a:t>
            </a:fld>
            <a:endParaRPr lang="en-US" dirty="0"/>
          </a:p>
        </p:txBody>
      </p:sp>
    </p:spTree>
    <p:extLst>
      <p:ext uri="{BB962C8B-B14F-4D97-AF65-F5344CB8AC3E}">
        <p14:creationId xmlns:p14="http://schemas.microsoft.com/office/powerpoint/2010/main" val="1897850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54</a:t>
            </a:fld>
            <a:endParaRPr lang="en-US" dirty="0"/>
          </a:p>
        </p:txBody>
      </p:sp>
    </p:spTree>
    <p:extLst>
      <p:ext uri="{BB962C8B-B14F-4D97-AF65-F5344CB8AC3E}">
        <p14:creationId xmlns:p14="http://schemas.microsoft.com/office/powerpoint/2010/main" val="35178708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55</a:t>
            </a:fld>
            <a:endParaRPr lang="en-US" dirty="0"/>
          </a:p>
        </p:txBody>
      </p:sp>
    </p:spTree>
    <p:extLst>
      <p:ext uri="{BB962C8B-B14F-4D97-AF65-F5344CB8AC3E}">
        <p14:creationId xmlns:p14="http://schemas.microsoft.com/office/powerpoint/2010/main" val="122624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a:t>
            </a:r>
            <a:r>
              <a:rPr lang="en-US" baseline="0" dirty="0" smtClean="0"/>
              <a:t> actions that have an end date, the trigger date will be the end date, if not it will be the action date.</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6</a:t>
            </a:fld>
            <a:endParaRPr lang="en-US" dirty="0"/>
          </a:p>
        </p:txBody>
      </p:sp>
    </p:spTree>
    <p:extLst>
      <p:ext uri="{BB962C8B-B14F-4D97-AF65-F5344CB8AC3E}">
        <p14:creationId xmlns:p14="http://schemas.microsoft.com/office/powerpoint/2010/main" val="341374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7</a:t>
            </a:fld>
            <a:endParaRPr lang="en-US" dirty="0"/>
          </a:p>
        </p:txBody>
      </p:sp>
    </p:spTree>
    <p:extLst>
      <p:ext uri="{BB962C8B-B14F-4D97-AF65-F5344CB8AC3E}">
        <p14:creationId xmlns:p14="http://schemas.microsoft.com/office/powerpoint/2010/main" val="289619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8</a:t>
            </a:fld>
            <a:endParaRPr lang="en-US" dirty="0"/>
          </a:p>
        </p:txBody>
      </p:sp>
    </p:spTree>
    <p:extLst>
      <p:ext uri="{BB962C8B-B14F-4D97-AF65-F5344CB8AC3E}">
        <p14:creationId xmlns:p14="http://schemas.microsoft.com/office/powerpoint/2010/main" val="45050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9F63E-3217-49B0-9571-DD7FDE5E1EE2}" type="slidenum">
              <a:rPr lang="en-US" smtClean="0"/>
              <a:t>9</a:t>
            </a:fld>
            <a:endParaRPr lang="en-US" dirty="0"/>
          </a:p>
        </p:txBody>
      </p:sp>
    </p:spTree>
    <p:extLst>
      <p:ext uri="{BB962C8B-B14F-4D97-AF65-F5344CB8AC3E}">
        <p14:creationId xmlns:p14="http://schemas.microsoft.com/office/powerpoint/2010/main" val="381557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9016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854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211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457200" y="1219200"/>
            <a:ext cx="83058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53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79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942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860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46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98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749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967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12340-4_ADHS_CorpID_PPT temp 16.9_V4_1.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5469"/>
            <a:ext cx="9144000" cy="6858000"/>
          </a:xfrm>
          <a:prstGeom prst="rect">
            <a:avLst/>
          </a:prstGeom>
        </p:spPr>
      </p:pic>
      <p:pic>
        <p:nvPicPr>
          <p:cNvPr id="1026"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05600" y="6057900"/>
            <a:ext cx="2067002" cy="45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082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surveymonkey.com/r/SEEDSemail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edith.disanto@azdhs.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3733800"/>
            <a:ext cx="9144000" cy="685800"/>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12340-4_ADHS_CorpID_PPT temp 16.9_V4_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1923027" y="1624548"/>
            <a:ext cx="5544573" cy="3293209"/>
          </a:xfrm>
          <a:prstGeom prst="rect">
            <a:avLst/>
          </a:prstGeom>
          <a:noFill/>
        </p:spPr>
        <p:txBody>
          <a:bodyPr wrap="square" rtlCol="0">
            <a:spAutoFit/>
          </a:bodyPr>
          <a:lstStyle/>
          <a:p>
            <a:pPr algn="ctr" defTabSz="457200"/>
            <a:r>
              <a:rPr lang="en-US" sz="2800" b="1" dirty="0" smtClean="0"/>
              <a:t>SNAP-Ed </a:t>
            </a:r>
            <a:r>
              <a:rPr lang="en-US" sz="2800" b="1" dirty="0"/>
              <a:t>Electronic Data System </a:t>
            </a:r>
            <a:endParaRPr lang="en-US" sz="2800" b="1" dirty="0" smtClean="0"/>
          </a:p>
          <a:p>
            <a:pPr algn="ctr" defTabSz="457200"/>
            <a:endParaRPr lang="en-US" sz="2800" i="1" dirty="0"/>
          </a:p>
          <a:p>
            <a:pPr algn="ctr" defTabSz="457200"/>
            <a:endParaRPr lang="en-US" sz="2800" i="1" dirty="0" smtClean="0">
              <a:solidFill>
                <a:prstClr val="black"/>
              </a:solidFill>
              <a:latin typeface="Fira Sans"/>
              <a:cs typeface="Fira Sans"/>
            </a:endParaRPr>
          </a:p>
          <a:p>
            <a:pPr algn="ctr" defTabSz="457200"/>
            <a:endParaRPr lang="en-US" sz="2800" i="1" dirty="0">
              <a:solidFill>
                <a:prstClr val="black"/>
              </a:solidFill>
              <a:latin typeface="Fira Sans"/>
              <a:cs typeface="Fira Sans"/>
            </a:endParaRPr>
          </a:p>
          <a:p>
            <a:pPr algn="ctr" defTabSz="457200"/>
            <a:endParaRPr lang="en-US" sz="1600" dirty="0" smtClean="0">
              <a:solidFill>
                <a:prstClr val="black"/>
              </a:solidFill>
              <a:latin typeface="Fira Sans"/>
              <a:cs typeface="Fira Sans"/>
            </a:endParaRPr>
          </a:p>
          <a:p>
            <a:pPr algn="ctr" defTabSz="457200"/>
            <a:endParaRPr lang="en-US" sz="1600" dirty="0">
              <a:solidFill>
                <a:prstClr val="black"/>
              </a:solidFill>
              <a:latin typeface="Fira Sans"/>
              <a:cs typeface="Fira Sans"/>
            </a:endParaRPr>
          </a:p>
          <a:p>
            <a:pPr algn="ctr" defTabSz="457200"/>
            <a:r>
              <a:rPr lang="en-US" sz="1600" dirty="0" smtClean="0">
                <a:solidFill>
                  <a:prstClr val="black"/>
                </a:solidFill>
                <a:latin typeface="Fira Sans"/>
                <a:cs typeface="Fira Sans"/>
              </a:rPr>
              <a:t>Phase 2 Release 1</a:t>
            </a:r>
          </a:p>
          <a:p>
            <a:pPr algn="ctr" defTabSz="457200"/>
            <a:endParaRPr lang="en-US" sz="1600" dirty="0">
              <a:solidFill>
                <a:prstClr val="black"/>
              </a:solidFill>
              <a:latin typeface="Fira Sans"/>
              <a:cs typeface="Fira Sans"/>
            </a:endParaRPr>
          </a:p>
          <a:p>
            <a:pPr algn="ctr" defTabSz="457200"/>
            <a:endParaRPr lang="en-US" sz="1600" dirty="0" smtClean="0">
              <a:solidFill>
                <a:prstClr val="black"/>
              </a:solidFill>
              <a:latin typeface="Fira Sans Light"/>
              <a:cs typeface="Fira Sans Light"/>
            </a:endParaRPr>
          </a:p>
          <a:p>
            <a:pPr algn="ctr" defTabSz="457200"/>
            <a:endParaRPr lang="en-US" sz="1600" dirty="0" smtClean="0">
              <a:solidFill>
                <a:prstClr val="black"/>
              </a:solidFill>
              <a:latin typeface="Fira Sans"/>
              <a:cs typeface="Fira San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4612" y="2649854"/>
            <a:ext cx="3581400" cy="779146"/>
          </a:xfrm>
          <a:prstGeom prst="rect">
            <a:avLst/>
          </a:prstGeom>
        </p:spPr>
      </p:pic>
    </p:spTree>
    <p:extLst>
      <p:ext uri="{BB962C8B-B14F-4D97-AF65-F5344CB8AC3E}">
        <p14:creationId xmlns:p14="http://schemas.microsoft.com/office/powerpoint/2010/main" val="3799262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Locked Date Fields</a:t>
            </a:r>
            <a:endParaRPr lang="en-US" dirty="0"/>
          </a:p>
        </p:txBody>
      </p:sp>
      <p:pic>
        <p:nvPicPr>
          <p:cNvPr id="1024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8651" t="25127" r="4365" b="5266"/>
          <a:stretch/>
        </p:blipFill>
        <p:spPr bwMode="auto">
          <a:xfrm>
            <a:off x="1676400" y="1600200"/>
            <a:ext cx="5203371" cy="3774994"/>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49612"/>
            <a:ext cx="249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653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Status Table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0409523"/>
              </p:ext>
            </p:extLst>
          </p:nvPr>
        </p:nvGraphicFramePr>
        <p:xfrm>
          <a:off x="609600" y="1905002"/>
          <a:ext cx="8077200" cy="3480066"/>
        </p:xfrm>
        <a:graphic>
          <a:graphicData uri="http://schemas.openxmlformats.org/drawingml/2006/table">
            <a:tbl>
              <a:tblPr firstRow="1" firstCol="1" bandRow="1">
                <a:tableStyleId>{8799B23B-EC83-4686-B30A-512413B5E67A}</a:tableStyleId>
              </a:tblPr>
              <a:tblGrid>
                <a:gridCol w="1389909"/>
                <a:gridCol w="6687291"/>
              </a:tblGrid>
              <a:tr h="456551">
                <a:tc>
                  <a:txBody>
                    <a:bodyPr/>
                    <a:lstStyle/>
                    <a:p>
                      <a:pPr marL="0" marR="0">
                        <a:lnSpc>
                          <a:spcPct val="115000"/>
                        </a:lnSpc>
                        <a:spcBef>
                          <a:spcPts val="1000"/>
                        </a:spcBef>
                        <a:spcAft>
                          <a:spcPts val="0"/>
                        </a:spcAft>
                      </a:pPr>
                      <a:r>
                        <a:rPr lang="en-US" sz="1800" dirty="0">
                          <a:effectLst/>
                        </a:rPr>
                        <a:t>Created</a:t>
                      </a:r>
                      <a:endParaRPr lang="en-US" sz="1800" dirty="0">
                        <a:effectLst/>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800" b="0" dirty="0">
                          <a:effectLst/>
                        </a:rPr>
                        <a:t>The action has been created, but it is before the </a:t>
                      </a:r>
                      <a:r>
                        <a:rPr lang="en-US" sz="1800" b="0" dirty="0" smtClean="0">
                          <a:effectLst/>
                        </a:rPr>
                        <a:t>Trigger </a:t>
                      </a:r>
                      <a:r>
                        <a:rPr lang="en-US" sz="1800" b="0" dirty="0">
                          <a:effectLst/>
                        </a:rPr>
                        <a:t>Date or date field is blank.</a:t>
                      </a:r>
                      <a:endParaRPr lang="en-US" sz="1800" b="0" dirty="0">
                        <a:effectLst/>
                        <a:latin typeface="Calibri"/>
                        <a:ea typeface="Times New Roman"/>
                        <a:cs typeface="Times New Roman"/>
                      </a:endParaRPr>
                    </a:p>
                  </a:txBody>
                  <a:tcPr marL="68580" marR="68580" marT="0" marB="0"/>
                </a:tc>
              </a:tr>
              <a:tr h="615385">
                <a:tc>
                  <a:txBody>
                    <a:bodyPr/>
                    <a:lstStyle/>
                    <a:p>
                      <a:pPr marL="0" marR="0">
                        <a:lnSpc>
                          <a:spcPct val="115000"/>
                        </a:lnSpc>
                        <a:spcBef>
                          <a:spcPts val="1000"/>
                        </a:spcBef>
                        <a:spcAft>
                          <a:spcPts val="0"/>
                        </a:spcAft>
                      </a:pPr>
                      <a:r>
                        <a:rPr lang="en-US" sz="1800" dirty="0">
                          <a:effectLst/>
                        </a:rPr>
                        <a:t>Pending Data</a:t>
                      </a:r>
                      <a:endParaRPr lang="en-US" sz="1800" dirty="0">
                        <a:effectLst/>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800" dirty="0">
                          <a:effectLst/>
                        </a:rPr>
                        <a:t>The action has been created, and the </a:t>
                      </a:r>
                      <a:r>
                        <a:rPr lang="en-US" sz="1800" dirty="0" smtClean="0">
                          <a:effectLst/>
                        </a:rPr>
                        <a:t>Trigger </a:t>
                      </a:r>
                      <a:r>
                        <a:rPr lang="en-US" sz="1800" dirty="0">
                          <a:effectLst/>
                        </a:rPr>
                        <a:t>Date has passed. When the Trigger Date </a:t>
                      </a:r>
                      <a:r>
                        <a:rPr lang="en-US" sz="1800" dirty="0" smtClean="0">
                          <a:effectLst/>
                        </a:rPr>
                        <a:t>has passed, </a:t>
                      </a:r>
                      <a:r>
                        <a:rPr lang="en-US" sz="1800" dirty="0">
                          <a:effectLst/>
                        </a:rPr>
                        <a:t>the status will automatically change to “Pending Data.” </a:t>
                      </a:r>
                      <a:endParaRPr lang="en-US" sz="1800" dirty="0">
                        <a:effectLst/>
                        <a:latin typeface="Calibri"/>
                        <a:ea typeface="Times New Roman"/>
                        <a:cs typeface="Times New Roman"/>
                      </a:endParaRPr>
                    </a:p>
                  </a:txBody>
                  <a:tcPr marL="68580" marR="68580" marT="0" marB="0"/>
                </a:tc>
              </a:tr>
              <a:tr h="591404">
                <a:tc>
                  <a:txBody>
                    <a:bodyPr/>
                    <a:lstStyle/>
                    <a:p>
                      <a:pPr marL="0" marR="0">
                        <a:lnSpc>
                          <a:spcPct val="115000"/>
                        </a:lnSpc>
                        <a:spcBef>
                          <a:spcPts val="1000"/>
                        </a:spcBef>
                        <a:spcAft>
                          <a:spcPts val="0"/>
                        </a:spcAft>
                      </a:pPr>
                      <a:r>
                        <a:rPr lang="en-US" sz="1800">
                          <a:effectLst/>
                        </a:rPr>
                        <a:t>Saved</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800" dirty="0">
                          <a:effectLst/>
                        </a:rPr>
                        <a:t>When information has been entered </a:t>
                      </a:r>
                      <a:r>
                        <a:rPr lang="en-US" sz="1800" dirty="0" smtClean="0">
                          <a:effectLst/>
                        </a:rPr>
                        <a:t>and saved to </a:t>
                      </a:r>
                      <a:r>
                        <a:rPr lang="en-US" sz="1800" dirty="0">
                          <a:effectLst/>
                        </a:rPr>
                        <a:t>Tracking Data but not marked as complete.</a:t>
                      </a:r>
                      <a:endParaRPr lang="en-US" sz="1800" dirty="0">
                        <a:effectLst/>
                        <a:latin typeface="Calibri"/>
                        <a:ea typeface="Times New Roman"/>
                        <a:cs typeface="Times New Roman"/>
                      </a:endParaRPr>
                    </a:p>
                  </a:txBody>
                  <a:tcPr marL="68580" marR="68580" marT="0" marB="0"/>
                </a:tc>
              </a:tr>
              <a:tr h="591404">
                <a:tc>
                  <a:txBody>
                    <a:bodyPr/>
                    <a:lstStyle/>
                    <a:p>
                      <a:pPr marL="0" marR="0">
                        <a:lnSpc>
                          <a:spcPct val="115000"/>
                        </a:lnSpc>
                        <a:spcBef>
                          <a:spcPts val="1000"/>
                        </a:spcBef>
                        <a:spcAft>
                          <a:spcPts val="0"/>
                        </a:spcAft>
                      </a:pPr>
                      <a:r>
                        <a:rPr lang="en-US" sz="1800">
                          <a:effectLst/>
                        </a:rPr>
                        <a:t>Completed</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800" dirty="0">
                          <a:effectLst/>
                        </a:rPr>
                        <a:t>When all information has been entered and it is marked as complete</a:t>
                      </a:r>
                      <a:r>
                        <a:rPr lang="en-US" sz="1800" dirty="0" smtClean="0">
                          <a:effectLst/>
                        </a:rPr>
                        <a:t>. (no</a:t>
                      </a:r>
                      <a:r>
                        <a:rPr lang="en-US" sz="1800" baseline="0" dirty="0" smtClean="0">
                          <a:effectLst/>
                        </a:rPr>
                        <a:t> other changes can be made after marked as completed)</a:t>
                      </a:r>
                      <a:endParaRPr lang="en-US" sz="1800" dirty="0">
                        <a:effectLst/>
                        <a:latin typeface="Calibri"/>
                        <a:ea typeface="Times New Roman"/>
                        <a:cs typeface="Times New Roman"/>
                      </a:endParaRPr>
                    </a:p>
                  </a:txBody>
                  <a:tcPr marL="68580" marR="68580" marT="0" marB="0"/>
                </a:tc>
              </a:tr>
              <a:tr h="640854">
                <a:tc>
                  <a:txBody>
                    <a:bodyPr/>
                    <a:lstStyle/>
                    <a:p>
                      <a:pPr marL="0" marR="0">
                        <a:lnSpc>
                          <a:spcPct val="115000"/>
                        </a:lnSpc>
                        <a:spcBef>
                          <a:spcPts val="1000"/>
                        </a:spcBef>
                        <a:spcAft>
                          <a:spcPts val="0"/>
                        </a:spcAft>
                      </a:pPr>
                      <a:r>
                        <a:rPr lang="en-US" sz="1800" dirty="0">
                          <a:effectLst/>
                        </a:rPr>
                        <a:t>Canceled</a:t>
                      </a:r>
                      <a:endParaRPr lang="en-US" sz="1800" dirty="0">
                        <a:effectLst/>
                        <a:latin typeface="Calibri"/>
                        <a:ea typeface="Times New Roman"/>
                        <a:cs typeface="Times New Roman"/>
                      </a:endParaRPr>
                    </a:p>
                  </a:txBody>
                  <a:tcPr marL="68580" marR="68580" marT="0" marB="0"/>
                </a:tc>
                <a:tc>
                  <a:txBody>
                    <a:bodyPr/>
                    <a:lstStyle/>
                    <a:p>
                      <a:pPr marL="0" marR="0">
                        <a:lnSpc>
                          <a:spcPct val="115000"/>
                        </a:lnSpc>
                        <a:spcBef>
                          <a:spcPts val="1000"/>
                        </a:spcBef>
                        <a:spcAft>
                          <a:spcPts val="0"/>
                        </a:spcAft>
                      </a:pPr>
                      <a:r>
                        <a:rPr lang="en-US" sz="1800" dirty="0">
                          <a:effectLst/>
                        </a:rPr>
                        <a:t>When an action and all sub-actions have been inactivated.</a:t>
                      </a:r>
                      <a:endParaRPr lang="en-US" sz="18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26898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Flow</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436878"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188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Pops will provide guidance</a:t>
            </a:r>
            <a:endParaRPr lang="en-US" dirty="0"/>
          </a:p>
        </p:txBody>
      </p:sp>
      <p:sp>
        <p:nvSpPr>
          <p:cNvPr id="3" name="Content Placeholder 2"/>
          <p:cNvSpPr>
            <a:spLocks noGrp="1"/>
          </p:cNvSpPr>
          <p:nvPr>
            <p:ph idx="1"/>
          </p:nvPr>
        </p:nvSpPr>
        <p:spPr/>
        <p:txBody>
          <a:bodyPr/>
          <a:lstStyle/>
          <a:p>
            <a:r>
              <a:rPr lang="en-US" dirty="0" smtClean="0"/>
              <a:t>Please read the all the pop ups because they will provide details on:</a:t>
            </a:r>
          </a:p>
          <a:p>
            <a:pPr lvl="1"/>
            <a:r>
              <a:rPr lang="en-US" dirty="0" smtClean="0"/>
              <a:t> what will happen </a:t>
            </a:r>
          </a:p>
          <a:p>
            <a:pPr lvl="1"/>
            <a:r>
              <a:rPr lang="en-US" dirty="0" smtClean="0"/>
              <a:t>what is needed if you are not able to complete an action</a:t>
            </a:r>
            <a:r>
              <a:rPr lang="en-US" dirty="0"/>
              <a:t>.</a:t>
            </a:r>
            <a:endParaRPr lang="en-US" dirty="0" smtClean="0"/>
          </a:p>
          <a:p>
            <a:endParaRPr lang="en-US" dirty="0"/>
          </a:p>
          <a:p>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86200"/>
            <a:ext cx="23145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059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Status Notice</a:t>
            </a:r>
            <a:endParaRPr lang="en-US" dirty="0"/>
          </a:p>
        </p:txBody>
      </p:sp>
      <p:pic>
        <p:nvPicPr>
          <p:cNvPr id="1433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6564" t="29412" r="16976" b="21936"/>
          <a:stretch/>
        </p:blipFill>
        <p:spPr bwMode="auto">
          <a:xfrm>
            <a:off x="1905000" y="1371600"/>
            <a:ext cx="4927601" cy="4096062"/>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5037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Completed Status</a:t>
            </a:r>
          </a:p>
        </p:txBody>
      </p:sp>
      <p:pic>
        <p:nvPicPr>
          <p:cNvPr id="15363"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597" t="18073" r="205" b="5841"/>
          <a:stretch/>
        </p:blipFill>
        <p:spPr bwMode="auto">
          <a:xfrm>
            <a:off x="914400" y="1600200"/>
            <a:ext cx="7374467" cy="4025955"/>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892" r="18731"/>
          <a:stretch/>
        </p:blipFill>
        <p:spPr bwMode="auto">
          <a:xfrm>
            <a:off x="1981200" y="3429000"/>
            <a:ext cx="250372" cy="24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986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s there a due date?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dirty="0"/>
              <a:t>D</a:t>
            </a:r>
            <a:r>
              <a:rPr lang="en-US" dirty="0" smtClean="0"/>
              <a:t>eadlines will </a:t>
            </a:r>
            <a:r>
              <a:rPr lang="en-US" dirty="0"/>
              <a:t>be incorporated </a:t>
            </a:r>
            <a:r>
              <a:rPr lang="en-US" dirty="0" smtClean="0"/>
              <a:t>automatically into SEEDS- but </a:t>
            </a:r>
            <a:r>
              <a:rPr lang="en-US" dirty="0"/>
              <a:t>they </a:t>
            </a:r>
            <a:r>
              <a:rPr lang="en-US" dirty="0" smtClean="0"/>
              <a:t>will </a:t>
            </a:r>
            <a:r>
              <a:rPr lang="en-US" b="1" u="sng" dirty="0" smtClean="0">
                <a:solidFill>
                  <a:srgbClr val="FF0000"/>
                </a:solidFill>
              </a:rPr>
              <a:t>NOT</a:t>
            </a:r>
            <a:r>
              <a:rPr lang="en-US" dirty="0" smtClean="0"/>
              <a:t> be enforced during this launch</a:t>
            </a:r>
          </a:p>
          <a:p>
            <a:endParaRPr lang="en-US" dirty="0" smtClean="0"/>
          </a:p>
          <a:p>
            <a:r>
              <a:rPr lang="en-US" dirty="0" smtClean="0"/>
              <a:t>Will be enforced beginning April 1, 2018 </a:t>
            </a:r>
          </a:p>
        </p:txBody>
      </p:sp>
    </p:spTree>
    <p:extLst>
      <p:ext uri="{BB962C8B-B14F-4D97-AF65-F5344CB8AC3E}">
        <p14:creationId xmlns:p14="http://schemas.microsoft.com/office/powerpoint/2010/main" val="602458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Deadlines</a:t>
            </a:r>
            <a:endParaRPr lang="en-US" dirty="0"/>
          </a:p>
        </p:txBody>
      </p:sp>
      <p:sp>
        <p:nvSpPr>
          <p:cNvPr id="3" name="Content Placeholder 2"/>
          <p:cNvSpPr>
            <a:spLocks noGrp="1"/>
          </p:cNvSpPr>
          <p:nvPr>
            <p:ph idx="1"/>
          </p:nvPr>
        </p:nvSpPr>
        <p:spPr/>
        <p:txBody>
          <a:bodyPr/>
          <a:lstStyle/>
          <a:p>
            <a:r>
              <a:rPr lang="en-US" dirty="0"/>
              <a:t>You will have 30 days from trigger date to complete an action</a:t>
            </a:r>
          </a:p>
          <a:p>
            <a:r>
              <a:rPr lang="en-US" dirty="0" smtClean="0"/>
              <a:t>Deadlines </a:t>
            </a:r>
            <a:r>
              <a:rPr lang="en-US" dirty="0"/>
              <a:t>will not be a single date on the calendar</a:t>
            </a:r>
          </a:p>
          <a:p>
            <a:r>
              <a:rPr lang="en-US" dirty="0"/>
              <a:t>Due date will be ongoing in relation to trigger </a:t>
            </a:r>
            <a:r>
              <a:rPr lang="en-US" dirty="0" smtClean="0"/>
              <a:t>date of the Action</a:t>
            </a:r>
            <a:endParaRPr lang="en-US" dirty="0"/>
          </a:p>
          <a:p>
            <a:endParaRPr lang="en-US" dirty="0"/>
          </a:p>
        </p:txBody>
      </p:sp>
    </p:spTree>
    <p:extLst>
      <p:ext uri="{BB962C8B-B14F-4D97-AF65-F5344CB8AC3E}">
        <p14:creationId xmlns:p14="http://schemas.microsoft.com/office/powerpoint/2010/main" val="3568456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Timelines</a:t>
            </a:r>
            <a:endParaRPr lang="en-US" dirty="0"/>
          </a:p>
        </p:txBody>
      </p:sp>
      <p:sp>
        <p:nvSpPr>
          <p:cNvPr id="8" name="Right Arrow 7"/>
          <p:cNvSpPr/>
          <p:nvPr/>
        </p:nvSpPr>
        <p:spPr>
          <a:xfrm>
            <a:off x="685800" y="1524000"/>
            <a:ext cx="7696200" cy="762000"/>
          </a:xfrm>
          <a:prstGeom prst="rightArrow">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*Must be within  current Federal Fiscal Year Oct. 01 –Sept. 30</a:t>
            </a:r>
            <a:endParaRPr lang="en-US" dirty="0"/>
          </a:p>
        </p:txBody>
      </p:sp>
      <p:sp>
        <p:nvSpPr>
          <p:cNvPr id="9" name="TextBox 8"/>
          <p:cNvSpPr txBox="1"/>
          <p:nvPr/>
        </p:nvSpPr>
        <p:spPr>
          <a:xfrm>
            <a:off x="3886200" y="3429000"/>
            <a:ext cx="1295400" cy="646331"/>
          </a:xfrm>
          <a:prstGeom prst="rect">
            <a:avLst/>
          </a:prstGeom>
          <a:solidFill>
            <a:srgbClr val="92D050"/>
          </a:solidFill>
          <a:ln>
            <a:solidFill>
              <a:schemeClr val="tx1"/>
            </a:solidFill>
          </a:ln>
        </p:spPr>
        <p:txBody>
          <a:bodyPr wrap="square" rtlCol="0">
            <a:spAutoFit/>
          </a:bodyPr>
          <a:lstStyle/>
          <a:p>
            <a:pPr algn="ctr"/>
            <a:r>
              <a:rPr lang="en-US" dirty="0" smtClean="0">
                <a:solidFill>
                  <a:schemeClr val="bg1"/>
                </a:solidFill>
              </a:rPr>
              <a:t>Trigger Date</a:t>
            </a:r>
            <a:endParaRPr lang="en-US" dirty="0">
              <a:solidFill>
                <a:schemeClr val="bg1"/>
              </a:solidFill>
            </a:endParaRPr>
          </a:p>
        </p:txBody>
      </p:sp>
      <p:cxnSp>
        <p:nvCxnSpPr>
          <p:cNvPr id="11" name="Straight Arrow Connector 10"/>
          <p:cNvCxnSpPr/>
          <p:nvPr/>
        </p:nvCxnSpPr>
        <p:spPr>
          <a:xfrm>
            <a:off x="4533900" y="2133600"/>
            <a:ext cx="0" cy="1219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Left Brace 13"/>
          <p:cNvSpPr/>
          <p:nvPr/>
        </p:nvSpPr>
        <p:spPr>
          <a:xfrm rot="16200000">
            <a:off x="6018276" y="2665476"/>
            <a:ext cx="534924" cy="2058924"/>
          </a:xfrm>
          <a:prstGeom prst="lef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5256276" y="3087469"/>
            <a:ext cx="2058924" cy="646331"/>
          </a:xfrm>
          <a:prstGeom prst="rect">
            <a:avLst/>
          </a:prstGeom>
          <a:noFill/>
        </p:spPr>
        <p:txBody>
          <a:bodyPr wrap="square" rtlCol="0">
            <a:spAutoFit/>
          </a:bodyPr>
          <a:lstStyle/>
          <a:p>
            <a:pPr algn="ctr"/>
            <a:r>
              <a:rPr lang="en-US" dirty="0" smtClean="0"/>
              <a:t>30 days to enter tracking data</a:t>
            </a:r>
            <a:endParaRPr lang="en-US" dirty="0"/>
          </a:p>
        </p:txBody>
      </p:sp>
      <p:sp>
        <p:nvSpPr>
          <p:cNvPr id="16" name="TextBox 15"/>
          <p:cNvSpPr txBox="1"/>
          <p:nvPr/>
        </p:nvSpPr>
        <p:spPr>
          <a:xfrm>
            <a:off x="609600" y="2362200"/>
            <a:ext cx="2362200" cy="923330"/>
          </a:xfrm>
          <a:prstGeom prst="rect">
            <a:avLst/>
          </a:prstGeom>
          <a:solidFill>
            <a:schemeClr val="tx2">
              <a:lumMod val="75000"/>
            </a:schemeClr>
          </a:solidFill>
          <a:ln>
            <a:solidFill>
              <a:schemeClr val="tx1"/>
            </a:solidFill>
          </a:ln>
        </p:spPr>
        <p:txBody>
          <a:bodyPr wrap="square" rtlCol="0">
            <a:spAutoFit/>
          </a:bodyPr>
          <a:lstStyle/>
          <a:p>
            <a:pPr algn="ctr"/>
            <a:r>
              <a:rPr lang="en-US" dirty="0" smtClean="0">
                <a:solidFill>
                  <a:schemeClr val="bg1"/>
                </a:solidFill>
              </a:rPr>
              <a:t>Creating Actions in the </a:t>
            </a:r>
            <a:r>
              <a:rPr lang="en-US" i="1" dirty="0" smtClean="0">
                <a:solidFill>
                  <a:schemeClr val="bg1"/>
                </a:solidFill>
              </a:rPr>
              <a:t>future</a:t>
            </a:r>
            <a:r>
              <a:rPr lang="en-US" dirty="0" smtClean="0">
                <a:solidFill>
                  <a:schemeClr val="bg1"/>
                </a:solidFill>
              </a:rPr>
              <a:t> can be done without restriction *</a:t>
            </a:r>
            <a:endParaRPr lang="en-US" dirty="0">
              <a:solidFill>
                <a:schemeClr val="bg1"/>
              </a:solidFill>
            </a:endParaRPr>
          </a:p>
        </p:txBody>
      </p:sp>
      <p:sp>
        <p:nvSpPr>
          <p:cNvPr id="17" name="TextBox 16"/>
          <p:cNvSpPr txBox="1"/>
          <p:nvPr/>
        </p:nvSpPr>
        <p:spPr>
          <a:xfrm>
            <a:off x="533400" y="3932872"/>
            <a:ext cx="2362200" cy="1477328"/>
          </a:xfrm>
          <a:prstGeom prst="rect">
            <a:avLst/>
          </a:prstGeom>
          <a:solidFill>
            <a:schemeClr val="accent6"/>
          </a:solidFill>
          <a:ln>
            <a:solidFill>
              <a:schemeClr val="tx1"/>
            </a:solidFill>
          </a:ln>
        </p:spPr>
        <p:txBody>
          <a:bodyPr wrap="square" rtlCol="0">
            <a:spAutoFit/>
          </a:bodyPr>
          <a:lstStyle/>
          <a:p>
            <a:pPr algn="ctr"/>
            <a:r>
              <a:rPr lang="en-US" dirty="0" smtClean="0">
                <a:solidFill>
                  <a:schemeClr val="bg1"/>
                </a:solidFill>
              </a:rPr>
              <a:t>Creating Actions in the </a:t>
            </a:r>
            <a:r>
              <a:rPr lang="en-US" i="1" dirty="0" smtClean="0">
                <a:solidFill>
                  <a:schemeClr val="bg1"/>
                </a:solidFill>
              </a:rPr>
              <a:t>past</a:t>
            </a:r>
            <a:r>
              <a:rPr lang="en-US" dirty="0" smtClean="0">
                <a:solidFill>
                  <a:schemeClr val="bg1"/>
                </a:solidFill>
              </a:rPr>
              <a:t> MUST be done within 30 days  of today’s date and  the trigger date</a:t>
            </a:r>
            <a:endParaRPr lang="en-US" dirty="0">
              <a:solidFill>
                <a:schemeClr val="bg1"/>
              </a:solidFill>
            </a:endParaRPr>
          </a:p>
        </p:txBody>
      </p:sp>
    </p:spTree>
    <p:extLst>
      <p:ext uri="{BB962C8B-B14F-4D97-AF65-F5344CB8AC3E}">
        <p14:creationId xmlns:p14="http://schemas.microsoft.com/office/powerpoint/2010/main" val="182890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Phase 2 organized?</a:t>
            </a:r>
            <a:endParaRPr lang="en-US" b="1" dirty="0"/>
          </a:p>
        </p:txBody>
      </p:sp>
      <p:sp>
        <p:nvSpPr>
          <p:cNvPr id="3" name="Content Placeholder 2"/>
          <p:cNvSpPr>
            <a:spLocks noGrp="1"/>
          </p:cNvSpPr>
          <p:nvPr>
            <p:ph idx="1"/>
          </p:nvPr>
        </p:nvSpPr>
        <p:spPr/>
        <p:txBody>
          <a:bodyPr/>
          <a:lstStyle/>
          <a:p>
            <a:r>
              <a:rPr lang="en-US" dirty="0" smtClean="0"/>
              <a:t>For each Action, you will </a:t>
            </a:r>
            <a:r>
              <a:rPr lang="en-US" dirty="0"/>
              <a:t>need </a:t>
            </a:r>
            <a:r>
              <a:rPr lang="en-US" dirty="0" smtClean="0"/>
              <a:t>to enter tracking data and mark as complete.</a:t>
            </a:r>
          </a:p>
          <a:p>
            <a:r>
              <a:rPr lang="en-US" dirty="0" smtClean="0"/>
              <a:t>The </a:t>
            </a:r>
            <a:r>
              <a:rPr lang="en-US" dirty="0"/>
              <a:t>data fields required will be different based on the selected “Action Type</a:t>
            </a:r>
            <a:r>
              <a:rPr lang="en-US" dirty="0" smtClean="0"/>
              <a:t>.”</a:t>
            </a:r>
          </a:p>
          <a:p>
            <a:r>
              <a:rPr lang="en-US" dirty="0" smtClean="0"/>
              <a:t>We will provide guidance for the required fields.</a:t>
            </a:r>
            <a:endParaRPr lang="en-US" dirty="0"/>
          </a:p>
        </p:txBody>
      </p:sp>
    </p:spTree>
    <p:extLst>
      <p:ext uri="{BB962C8B-B14F-4D97-AF65-F5344CB8AC3E}">
        <p14:creationId xmlns:p14="http://schemas.microsoft.com/office/powerpoint/2010/main" val="3338223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Agenda-Objectives</a:t>
            </a:r>
            <a:endParaRPr lang="en-US" dirty="0"/>
          </a:p>
        </p:txBody>
      </p:sp>
      <p:sp>
        <p:nvSpPr>
          <p:cNvPr id="3" name="Content Placeholder 2"/>
          <p:cNvSpPr>
            <a:spLocks noGrp="1"/>
          </p:cNvSpPr>
          <p:nvPr>
            <p:ph idx="1"/>
          </p:nvPr>
        </p:nvSpPr>
        <p:spPr/>
        <p:txBody>
          <a:bodyPr/>
          <a:lstStyle/>
          <a:p>
            <a:r>
              <a:rPr lang="en-US" dirty="0" smtClean="0"/>
              <a:t>Provide Overview of Phase 2, Release 1</a:t>
            </a:r>
          </a:p>
          <a:p>
            <a:r>
              <a:rPr lang="en-US" dirty="0" smtClean="0"/>
              <a:t>Explain “Tracking Data”</a:t>
            </a:r>
          </a:p>
          <a:p>
            <a:r>
              <a:rPr lang="en-US" dirty="0" smtClean="0"/>
              <a:t>Review screens and capabilities</a:t>
            </a:r>
          </a:p>
          <a:p>
            <a:r>
              <a:rPr lang="en-US" dirty="0" smtClean="0"/>
              <a:t>Walk through Scenarios together</a:t>
            </a:r>
            <a:endParaRPr lang="en-US" dirty="0"/>
          </a:p>
        </p:txBody>
      </p:sp>
    </p:spTree>
    <p:extLst>
      <p:ext uri="{BB962C8B-B14F-4D97-AF65-F5344CB8AC3E}">
        <p14:creationId xmlns:p14="http://schemas.microsoft.com/office/powerpoint/2010/main" val="2711320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Definitions/Guidance </a:t>
            </a:r>
            <a:r>
              <a:rPr lang="en-US" dirty="0"/>
              <a:t>for Action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8547366"/>
              </p:ext>
            </p:extLst>
          </p:nvPr>
        </p:nvGraphicFramePr>
        <p:xfrm>
          <a:off x="2362201" y="1295399"/>
          <a:ext cx="5410200" cy="4859207"/>
        </p:xfrm>
        <a:graphic>
          <a:graphicData uri="http://schemas.openxmlformats.org/drawingml/2006/table">
            <a:tbl>
              <a:tblPr firstRow="1" firstCol="1" bandRow="1"/>
              <a:tblGrid>
                <a:gridCol w="812259"/>
                <a:gridCol w="4597941"/>
              </a:tblGrid>
              <a:tr h="302447">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Action Type</a:t>
                      </a:r>
                      <a:endParaRPr lang="en-US" sz="10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Definition</a:t>
                      </a:r>
                      <a:endParaRPr lang="en-US" sz="10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46012">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Meeting</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A gathering of 2 or more people called to discuss one or more SNAP-Ed strategies. A meeting may or may not include providing technical assistance.</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12">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Training</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An intentional organized activity designed to build knowledge, skills, or capacity of partner organizations.</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12">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Assessment</a:t>
                      </a:r>
                      <a:endParaRPr lang="en-US" sz="10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Calibri"/>
                          <a:ea typeface="Times New Roman"/>
                          <a:cs typeface="Times New Roman"/>
                        </a:rPr>
                        <a:t>An evaluation completed using an external instrument or review/report of additional information.</a:t>
                      </a:r>
                      <a:endParaRPr lang="en-US" sz="10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12">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Free Media</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Calibri"/>
                          <a:ea typeface="Times New Roman"/>
                          <a:cs typeface="Times New Roman"/>
                        </a:rPr>
                        <a:t>Free coverage of SNAP-Ed activities or messages. Media channels include: TV, Radio, Online, Print, or Other.</a:t>
                      </a:r>
                      <a:endParaRPr lang="en-US" sz="10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12">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Paid Media</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Calibri"/>
                          <a:ea typeface="Times New Roman"/>
                          <a:cs typeface="Times New Roman"/>
                        </a:rPr>
                        <a:t>Paid placement of messages intended to reach the SNAP-Ed target audience. Media channels include: TV, Radio, and Online Ads.</a:t>
                      </a:r>
                      <a:endParaRPr lang="en-US" sz="10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12">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Social Media</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Calibri"/>
                          <a:ea typeface="Times New Roman"/>
                          <a:cs typeface="Times New Roman"/>
                        </a:rPr>
                        <a:t>Utilization of social media platforms (e.g. Facebook, Twitter, Pinterest) to interact with the SNAP-Ed target audience.</a:t>
                      </a:r>
                      <a:endParaRPr lang="en-US" sz="10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01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Materials Distribution</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Materials shared with partner organizations for the sole purpose of distribution to the SNAP-Ed audience. Activities such as participating in a health fair should be categorized as an event, not material distribution.</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12">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Website</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Calibri"/>
                          <a:ea typeface="Times New Roman"/>
                          <a:cs typeface="Times New Roman"/>
                        </a:rPr>
                        <a:t>Development or maintenance of a website designed to share information with the SNAP-Ed target audience.</a:t>
                      </a:r>
                      <a:endParaRPr lang="en-US" sz="10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01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Point of Decision Prompts</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Motivational signs placed on or near places where decisions are made (e.g. checkout lanes, elevators/stairs, etc.).</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018">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Events</a:t>
                      </a:r>
                      <a:endParaRPr lang="en-US" sz="10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Interactions with the SNAP-Ed audience that do not meet the definition of Direct Education. This includes one-time education activities, holding or participating in community events, etc.</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01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Direct Education</a:t>
                      </a:r>
                      <a:endParaRPr lang="en-US" sz="10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Calibri"/>
                          <a:ea typeface="Times New Roman"/>
                          <a:cs typeface="Times New Roman"/>
                        </a:rPr>
                        <a:t>Direct Education takes place when a participant is actively engaged in the learning process with an educator and/or interactive media within an evidence-based intervention.</a:t>
                      </a:r>
                      <a:endParaRPr lang="en-US" sz="10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6583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All*</a:t>
            </a:r>
            <a:r>
              <a:rPr lang="en-US" dirty="0" smtClean="0"/>
              <a:t> fields become required</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a:t> In the “Create Action” screen, all fields were not required to save the action, but in order to mark an action as “Complete” you must enter </a:t>
            </a:r>
            <a:r>
              <a:rPr lang="en-US" dirty="0" smtClean="0"/>
              <a:t>all* </a:t>
            </a:r>
            <a:r>
              <a:rPr lang="en-US" dirty="0"/>
              <a:t>the fields on </a:t>
            </a:r>
            <a:r>
              <a:rPr lang="en-US" dirty="0" smtClean="0"/>
              <a:t>both the </a:t>
            </a:r>
            <a:r>
              <a:rPr lang="en-US" b="1" i="1" dirty="0"/>
              <a:t>Info</a:t>
            </a:r>
            <a:r>
              <a:rPr lang="en-US" b="1" i="1" dirty="0" smtClean="0"/>
              <a:t>.</a:t>
            </a:r>
            <a:r>
              <a:rPr lang="en-US" dirty="0" smtClean="0"/>
              <a:t> and </a:t>
            </a:r>
            <a:r>
              <a:rPr lang="en-US" b="1" i="1" dirty="0"/>
              <a:t>Tracking Data </a:t>
            </a:r>
            <a:r>
              <a:rPr lang="en-US" dirty="0"/>
              <a:t>tabs. </a:t>
            </a:r>
            <a:endParaRPr lang="en-US" dirty="0" smtClean="0"/>
          </a:p>
          <a:p>
            <a:r>
              <a:rPr lang="en-US" dirty="0" smtClean="0"/>
              <a:t>Essentially </a:t>
            </a:r>
            <a:r>
              <a:rPr lang="en-US" dirty="0"/>
              <a:t>all fields become required</a:t>
            </a:r>
            <a:r>
              <a:rPr lang="en-US" dirty="0" smtClean="0"/>
              <a:t>. (only the notes fields are optional)</a:t>
            </a:r>
          </a:p>
          <a:p>
            <a:pPr marL="0" indent="0">
              <a:buNone/>
            </a:pPr>
            <a:r>
              <a:rPr lang="en-US" dirty="0" smtClean="0"/>
              <a:t>	Please note: Some fields may not have the </a:t>
            </a:r>
            <a:r>
              <a:rPr lang="en-US" sz="4000" dirty="0" smtClean="0">
                <a:solidFill>
                  <a:srgbClr val="FF0000"/>
                </a:solidFill>
              </a:rPr>
              <a:t>*</a:t>
            </a:r>
            <a:endParaRPr lang="en-US" sz="4000"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257800"/>
            <a:ext cx="4000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475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Pop Up Missing Data</a:t>
            </a:r>
            <a:endParaRPr lang="en-US" dirty="0"/>
          </a:p>
        </p:txBody>
      </p:sp>
      <p:pic>
        <p:nvPicPr>
          <p:cNvPr id="7"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7188" t="33980" r="38750" b="24223"/>
          <a:stretch/>
        </p:blipFill>
        <p:spPr bwMode="auto">
          <a:xfrm>
            <a:off x="2667000" y="1676400"/>
            <a:ext cx="3520403" cy="3280479"/>
          </a:xfrm>
          <a:prstGeom prst="rect">
            <a:avLst/>
          </a:prstGeom>
          <a:noFill/>
          <a:ln w="1905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7272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Data Fields</a:t>
            </a:r>
            <a:endParaRPr lang="en-US" dirty="0"/>
          </a:p>
        </p:txBody>
      </p:sp>
      <p:sp>
        <p:nvSpPr>
          <p:cNvPr id="3" name="Content Placeholder 2"/>
          <p:cNvSpPr>
            <a:spLocks noGrp="1"/>
          </p:cNvSpPr>
          <p:nvPr>
            <p:ph idx="1"/>
          </p:nvPr>
        </p:nvSpPr>
        <p:spPr>
          <a:xfrm>
            <a:off x="457200" y="1265237"/>
            <a:ext cx="8229600" cy="4525963"/>
          </a:xfrm>
        </p:spPr>
        <p:txBody>
          <a:bodyPr>
            <a:normAutofit lnSpcReduction="10000"/>
          </a:bodyPr>
          <a:lstStyle/>
          <a:p>
            <a:r>
              <a:rPr lang="en-US" dirty="0" smtClean="0"/>
              <a:t>Specific to the Action Type</a:t>
            </a:r>
          </a:p>
          <a:p>
            <a:endParaRPr lang="en-US" dirty="0" smtClean="0"/>
          </a:p>
          <a:p>
            <a:r>
              <a:rPr lang="en-US" dirty="0" smtClean="0"/>
              <a:t>Some fields are required for all (or most) Action Types</a:t>
            </a:r>
          </a:p>
          <a:p>
            <a:pPr lvl="1"/>
            <a:r>
              <a:rPr lang="en-US" dirty="0" smtClean="0"/>
              <a:t>Intervention Setting</a:t>
            </a:r>
          </a:p>
          <a:p>
            <a:pPr lvl="1"/>
            <a:r>
              <a:rPr lang="en-US" dirty="0" smtClean="0"/>
              <a:t>Intervention Topic</a:t>
            </a:r>
          </a:p>
          <a:p>
            <a:pPr lvl="1"/>
            <a:r>
              <a:rPr lang="en-US" dirty="0" smtClean="0"/>
              <a:t>Audience Type</a:t>
            </a:r>
          </a:p>
          <a:p>
            <a:pPr marL="457200" lvl="1" indent="0">
              <a:buNone/>
            </a:pPr>
            <a:endParaRPr lang="en-US" dirty="0" smtClean="0"/>
          </a:p>
          <a:p>
            <a:r>
              <a:rPr lang="en-US" dirty="0" smtClean="0"/>
              <a:t>Options are based on the USDA EARS Form</a:t>
            </a:r>
          </a:p>
        </p:txBody>
      </p:sp>
    </p:spTree>
    <p:extLst>
      <p:ext uri="{BB962C8B-B14F-4D97-AF65-F5344CB8AC3E}">
        <p14:creationId xmlns:p14="http://schemas.microsoft.com/office/powerpoint/2010/main" val="3977899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Topic</a:t>
            </a:r>
            <a:endParaRPr lang="en-US" dirty="0"/>
          </a:p>
        </p:txBody>
      </p:sp>
      <p:sp>
        <p:nvSpPr>
          <p:cNvPr id="3" name="Content Placeholder 2"/>
          <p:cNvSpPr>
            <a:spLocks noGrp="1"/>
          </p:cNvSpPr>
          <p:nvPr>
            <p:ph idx="1"/>
          </p:nvPr>
        </p:nvSpPr>
        <p:spPr/>
        <p:txBody>
          <a:bodyPr/>
          <a:lstStyle/>
          <a:p>
            <a:r>
              <a:rPr lang="en-US" dirty="0" smtClean="0"/>
              <a:t>Select as many as appropriate</a:t>
            </a:r>
          </a:p>
          <a:p>
            <a:r>
              <a:rPr lang="en-US" dirty="0" smtClean="0"/>
              <a:t>Use your ctrl button and mouse to select multiple topics </a:t>
            </a:r>
          </a:p>
          <a:p>
            <a:pPr marL="0" indent="0">
              <a:buNone/>
            </a:pPr>
            <a:endParaRPr lang="en-US" dirty="0"/>
          </a:p>
        </p:txBody>
      </p:sp>
    </p:spTree>
    <p:extLst>
      <p:ext uri="{BB962C8B-B14F-4D97-AF65-F5344CB8AC3E}">
        <p14:creationId xmlns:p14="http://schemas.microsoft.com/office/powerpoint/2010/main" val="756914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Intervention Topics-Dropdown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825949"/>
              </p:ext>
            </p:extLst>
          </p:nvPr>
        </p:nvGraphicFramePr>
        <p:xfrm>
          <a:off x="2362200" y="1219200"/>
          <a:ext cx="4792980" cy="4907280"/>
        </p:xfrm>
        <a:graphic>
          <a:graphicData uri="http://schemas.openxmlformats.org/drawingml/2006/table">
            <a:tbl>
              <a:tblPr firstRow="1" firstCol="1" bandRow="1"/>
              <a:tblGrid>
                <a:gridCol w="4792980"/>
              </a:tblGrid>
              <a:tr h="200420">
                <a:tc>
                  <a:txBody>
                    <a:bodyPr/>
                    <a:lstStyle/>
                    <a:p>
                      <a:pPr marL="0" marR="0">
                        <a:lnSpc>
                          <a:spcPct val="115000"/>
                        </a:lnSpc>
                        <a:spcBef>
                          <a:spcPts val="0"/>
                        </a:spcBef>
                        <a:spcAft>
                          <a:spcPts val="0"/>
                        </a:spcAft>
                      </a:pPr>
                      <a:r>
                        <a:rPr lang="en-US" sz="1400" dirty="0" smtClean="0">
                          <a:effectLst/>
                          <a:latin typeface="Calibri"/>
                          <a:ea typeface="Times New Roman"/>
                          <a:cs typeface="Times New Roman"/>
                        </a:rPr>
                        <a:t>Active commuting</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Breastfeeding</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Dairy</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Family meals/family-style meal service</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Fiber-rich foods</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Food preparation/cooking and food safety</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Food shopping and resource management</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Fruits and vegetables</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Healthy fats and oils</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Limiting added sugars</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Limiting saturated fats</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Limiting sodium</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My Plate food groups and portions for a healthy eating pattern</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Participation in sports and recreational activities</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Prevention of obesity, diabetes, and other chronic diseases</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Promoting and maintaining a healthy weight</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Protein foods</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Reducing sedentary activities and screen time</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smtClean="0">
                          <a:effectLst/>
                          <a:latin typeface="Calibri"/>
                          <a:ea typeface="Times New Roman"/>
                          <a:cs typeface="Times New Roman"/>
                        </a:rPr>
                        <a:t>Water</a:t>
                      </a:r>
                      <a:endParaRPr lang="en-US"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420">
                <a:tc>
                  <a:txBody>
                    <a:bodyPr/>
                    <a:lstStyle/>
                    <a:p>
                      <a:pPr marL="0" marR="0">
                        <a:lnSpc>
                          <a:spcPct val="115000"/>
                        </a:lnSpc>
                        <a:spcBef>
                          <a:spcPts val="0"/>
                        </a:spcBef>
                        <a:spcAft>
                          <a:spcPts val="0"/>
                        </a:spcAft>
                      </a:pPr>
                      <a:r>
                        <a:rPr lang="en-US" sz="1400" dirty="0" smtClean="0">
                          <a:effectLst/>
                          <a:latin typeface="Calibri"/>
                          <a:ea typeface="Times New Roman"/>
                          <a:cs typeface="Times New Roman"/>
                        </a:rPr>
                        <a:t>Whole grains</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8942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Setting</a:t>
            </a:r>
            <a:endParaRPr lang="en-US" dirty="0"/>
          </a:p>
        </p:txBody>
      </p:sp>
      <p:sp>
        <p:nvSpPr>
          <p:cNvPr id="3" name="Content Placeholder 2"/>
          <p:cNvSpPr>
            <a:spLocks noGrp="1"/>
          </p:cNvSpPr>
          <p:nvPr>
            <p:ph idx="1"/>
          </p:nvPr>
        </p:nvSpPr>
        <p:spPr/>
        <p:txBody>
          <a:bodyPr>
            <a:normAutofit/>
          </a:bodyPr>
          <a:lstStyle/>
          <a:p>
            <a:r>
              <a:rPr lang="en-US" b="1" u="sng" dirty="0" smtClean="0"/>
              <a:t>ONLY </a:t>
            </a:r>
            <a:r>
              <a:rPr lang="en-US" b="1" u="sng" dirty="0"/>
              <a:t>ONE</a:t>
            </a:r>
            <a:r>
              <a:rPr lang="en-US" dirty="0"/>
              <a:t> </a:t>
            </a:r>
            <a:r>
              <a:rPr lang="en-US" dirty="0" smtClean="0"/>
              <a:t>is allowed </a:t>
            </a:r>
            <a:endParaRPr lang="en-US" dirty="0"/>
          </a:p>
          <a:p>
            <a:r>
              <a:rPr lang="en-US" dirty="0" smtClean="0"/>
              <a:t>Specific </a:t>
            </a:r>
            <a:r>
              <a:rPr lang="en-US" dirty="0"/>
              <a:t>to the strategy and activity of the intervention. </a:t>
            </a:r>
            <a:endParaRPr lang="en-US" dirty="0" smtClean="0"/>
          </a:p>
          <a:p>
            <a:pPr marL="0" indent="0">
              <a:buNone/>
            </a:pPr>
            <a:r>
              <a:rPr lang="en-US" dirty="0" smtClean="0"/>
              <a:t>	Although there may be more than one option that fits, you should select the one that is </a:t>
            </a:r>
            <a:r>
              <a:rPr lang="en-US" b="1" u="sng" dirty="0" smtClean="0"/>
              <a:t>most </a:t>
            </a:r>
            <a:r>
              <a:rPr lang="en-US" dirty="0" smtClean="0"/>
              <a:t>relevant or that is the </a:t>
            </a:r>
            <a:r>
              <a:rPr lang="en-US" b="1" u="sng" dirty="0" smtClean="0"/>
              <a:t>major</a:t>
            </a:r>
            <a:r>
              <a:rPr lang="en-US" dirty="0" smtClean="0"/>
              <a:t> intent of the </a:t>
            </a:r>
            <a:r>
              <a:rPr lang="en-US" b="1" i="1" u="sng" dirty="0" smtClean="0"/>
              <a:t>intervention</a:t>
            </a:r>
            <a:r>
              <a:rPr lang="en-US" dirty="0" smtClean="0"/>
              <a:t>.</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60964"/>
            <a:ext cx="4000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952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Setting (scenario)</a:t>
            </a:r>
            <a:endParaRPr lang="en-US" dirty="0"/>
          </a:p>
        </p:txBody>
      </p:sp>
      <p:sp>
        <p:nvSpPr>
          <p:cNvPr id="3" name="Content Placeholder 2"/>
          <p:cNvSpPr>
            <a:spLocks noGrp="1"/>
          </p:cNvSpPr>
          <p:nvPr>
            <p:ph idx="1"/>
          </p:nvPr>
        </p:nvSpPr>
        <p:spPr/>
        <p:txBody>
          <a:bodyPr>
            <a:normAutofit/>
          </a:bodyPr>
          <a:lstStyle/>
          <a:p>
            <a:r>
              <a:rPr lang="en-US" dirty="0"/>
              <a:t>In theory, a site could be “XYZ school,” but depending on the intervention you are reporting on, it will have a different </a:t>
            </a:r>
            <a:r>
              <a:rPr lang="en-US" i="1" dirty="0"/>
              <a:t>Intervention Setting </a:t>
            </a:r>
            <a:r>
              <a:rPr lang="en-US" dirty="0"/>
              <a:t>which will be matched and based on the strategy and activity.</a:t>
            </a:r>
          </a:p>
          <a:p>
            <a:endParaRPr lang="en-US" dirty="0"/>
          </a:p>
        </p:txBody>
      </p:sp>
    </p:spTree>
    <p:extLst>
      <p:ext uri="{BB962C8B-B14F-4D97-AF65-F5344CB8AC3E}">
        <p14:creationId xmlns:p14="http://schemas.microsoft.com/office/powerpoint/2010/main" val="2517731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Intervention Setting (scenario</a:t>
            </a:r>
            <a:r>
              <a:rPr lang="en-US" dirty="0" smtClean="0"/>
              <a:t>) cont.</a:t>
            </a:r>
            <a:endParaRPr lang="en-US" dirty="0"/>
          </a:p>
        </p:txBody>
      </p:sp>
      <p:sp>
        <p:nvSpPr>
          <p:cNvPr id="3" name="Content Placeholder 2"/>
          <p:cNvSpPr>
            <a:spLocks noGrp="1"/>
          </p:cNvSpPr>
          <p:nvPr>
            <p:ph idx="1"/>
          </p:nvPr>
        </p:nvSpPr>
        <p:spPr/>
        <p:txBody>
          <a:bodyPr/>
          <a:lstStyle/>
          <a:p>
            <a:r>
              <a:rPr lang="en-US" dirty="0"/>
              <a:t>For example: “XYZ school” could be the site for a new school garden in the Garden strategy, and the </a:t>
            </a:r>
            <a:r>
              <a:rPr lang="en-US" i="1" dirty="0"/>
              <a:t>Intervention Setting </a:t>
            </a:r>
            <a:r>
              <a:rPr lang="en-US" dirty="0"/>
              <a:t>would be Gardens (community/school/childcare).</a:t>
            </a:r>
          </a:p>
          <a:p>
            <a:r>
              <a:rPr lang="en-US" dirty="0"/>
              <a:t>In another instance, “XYZ school” could be the site for Summer Food Service Program, and the </a:t>
            </a:r>
            <a:r>
              <a:rPr lang="en-US" i="1" dirty="0"/>
              <a:t>Intervention Setting </a:t>
            </a:r>
            <a:r>
              <a:rPr lang="en-US" dirty="0"/>
              <a:t>would be USDA Summer Meals Sites.</a:t>
            </a:r>
          </a:p>
          <a:p>
            <a:endParaRPr lang="en-US" dirty="0"/>
          </a:p>
        </p:txBody>
      </p:sp>
    </p:spTree>
    <p:extLst>
      <p:ext uri="{BB962C8B-B14F-4D97-AF65-F5344CB8AC3E}">
        <p14:creationId xmlns:p14="http://schemas.microsoft.com/office/powerpoint/2010/main" val="4113701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Setting Dropdowns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536951"/>
              </p:ext>
            </p:extLst>
          </p:nvPr>
        </p:nvGraphicFramePr>
        <p:xfrm>
          <a:off x="2743200" y="1295400"/>
          <a:ext cx="3962400" cy="5362956"/>
        </p:xfrm>
        <a:graphic>
          <a:graphicData uri="http://schemas.openxmlformats.org/drawingml/2006/table">
            <a:tbl>
              <a:tblPr firstRow="1" firstCol="1" bandRow="1"/>
              <a:tblGrid>
                <a:gridCol w="3962400"/>
              </a:tblGrid>
              <a:tr h="147918">
                <a:tc>
                  <a:txBody>
                    <a:bodyPr/>
                    <a:lstStyle/>
                    <a:p>
                      <a:pPr marL="0" marR="0">
                        <a:lnSpc>
                          <a:spcPct val="115000"/>
                        </a:lnSpc>
                        <a:spcBef>
                          <a:spcPts val="0"/>
                        </a:spcBef>
                        <a:spcAft>
                          <a:spcPts val="0"/>
                        </a:spcAft>
                      </a:pPr>
                      <a:r>
                        <a:rPr lang="en-US" sz="900">
                          <a:effectLst/>
                          <a:latin typeface="Calibri"/>
                          <a:ea typeface="Times New Roman"/>
                          <a:cs typeface="Times New Roman"/>
                        </a:rPr>
                        <a:t>Adult education, job training, TANF, and veteran services sites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Before- and after-school programs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Bicycle and walking paths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Community and recreation centers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Congregate meal sites/senior nutrition centers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Early care and education facilities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Emergency shelters and temporary housing sites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Extension offices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Faith-based centers/places of worship</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Family resource centers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Farmers markets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FDPIR distribution sites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Food assistance sites, food banks, and food pantries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Gardens (community/school/childcare)</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Group living arrangements/residential treatment centers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Health care clinics and hospitals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Indian reservations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Individual homes or public housing sites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Large food stores and retailers (4+registers)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Libraries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Military bases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Mobile education sites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Mobile vending/food trucks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Parks and open spaces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Schools (colleges and universities)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Schools (K-12, elementary, middle, and high)</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Small food stores (≤3 registers)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SNAP offices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Soup kitchens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State/County fairgrounds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Transit</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USDA Summer Meals sites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a:effectLst/>
                          <a:latin typeface="Calibri"/>
                          <a:ea typeface="Times New Roman"/>
                          <a:cs typeface="Times New Roman"/>
                        </a:rPr>
                        <a:t>WIC clinics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18">
                <a:tc>
                  <a:txBody>
                    <a:bodyPr/>
                    <a:lstStyle/>
                    <a:p>
                      <a:pPr marL="0" marR="0">
                        <a:lnSpc>
                          <a:spcPct val="115000"/>
                        </a:lnSpc>
                        <a:spcBef>
                          <a:spcPts val="0"/>
                        </a:spcBef>
                        <a:spcAft>
                          <a:spcPts val="0"/>
                        </a:spcAft>
                      </a:pPr>
                      <a:r>
                        <a:rPr lang="en-US" sz="900" dirty="0">
                          <a:effectLst/>
                          <a:latin typeface="Calibri"/>
                          <a:ea typeface="Times New Roman"/>
                          <a:cs typeface="Times New Roman"/>
                        </a:rPr>
                        <a:t>Worksites with low-wage workers</a:t>
                      </a:r>
                    </a:p>
                  </a:txBody>
                  <a:tcPr marL="52089" marR="52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412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Phase 2, Release 1 </a:t>
            </a:r>
          </a:p>
          <a:p>
            <a:pPr lvl="1"/>
            <a:r>
              <a:rPr lang="en-US" dirty="0" smtClean="0"/>
              <a:t>Was launched Monday, Nov. 20</a:t>
            </a:r>
            <a:r>
              <a:rPr lang="en-US" baseline="30000" dirty="0" smtClean="0"/>
              <a:t>th</a:t>
            </a:r>
            <a:r>
              <a:rPr lang="en-US" dirty="0" smtClean="0"/>
              <a:t> </a:t>
            </a:r>
            <a:r>
              <a:rPr lang="en-US" dirty="0" smtClean="0">
                <a:sym typeface="Wingdings" panose="05000000000000000000" pitchFamily="2" charset="2"/>
              </a:rPr>
              <a:t></a:t>
            </a:r>
          </a:p>
          <a:p>
            <a:pPr marL="457200" lvl="1" indent="0">
              <a:buNone/>
            </a:pPr>
            <a:endParaRPr lang="en-US" dirty="0" smtClean="0"/>
          </a:p>
          <a:p>
            <a:r>
              <a:rPr lang="en-US" dirty="0" smtClean="0"/>
              <a:t>Data entered here will replace Monthly Reports for all actions beginning Oct. 1, 2017 </a:t>
            </a:r>
          </a:p>
        </p:txBody>
      </p:sp>
    </p:spTree>
    <p:extLst>
      <p:ext uri="{BB962C8B-B14F-4D97-AF65-F5344CB8AC3E}">
        <p14:creationId xmlns:p14="http://schemas.microsoft.com/office/powerpoint/2010/main" val="742694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Type</a:t>
            </a:r>
            <a:endParaRPr lang="en-US" dirty="0"/>
          </a:p>
        </p:txBody>
      </p:sp>
      <p:sp>
        <p:nvSpPr>
          <p:cNvPr id="3" name="Content Placeholder 2"/>
          <p:cNvSpPr>
            <a:spLocks noGrp="1"/>
          </p:cNvSpPr>
          <p:nvPr>
            <p:ph idx="1"/>
          </p:nvPr>
        </p:nvSpPr>
        <p:spPr>
          <a:xfrm>
            <a:off x="457200" y="1524001"/>
            <a:ext cx="8229600" cy="4267200"/>
          </a:xfrm>
        </p:spPr>
        <p:txBody>
          <a:bodyPr>
            <a:normAutofit fontScale="92500" lnSpcReduction="10000"/>
          </a:bodyPr>
          <a:lstStyle/>
          <a:p>
            <a:r>
              <a:rPr lang="en-US" dirty="0" smtClean="0"/>
              <a:t>Dropdowns will be adapted by strategy.</a:t>
            </a:r>
          </a:p>
          <a:p>
            <a:pPr marL="0" indent="0">
              <a:buNone/>
            </a:pPr>
            <a:endParaRPr lang="en-US" dirty="0" smtClean="0"/>
          </a:p>
          <a:p>
            <a:pPr lvl="0"/>
            <a:r>
              <a:rPr lang="en-US" dirty="0" smtClean="0"/>
              <a:t>Examples include:</a:t>
            </a:r>
          </a:p>
          <a:p>
            <a:pPr lvl="1"/>
            <a:r>
              <a:rPr lang="en-US" dirty="0" smtClean="0"/>
              <a:t>Site/Partner </a:t>
            </a:r>
            <a:r>
              <a:rPr lang="en-US" dirty="0"/>
              <a:t>Staff</a:t>
            </a:r>
          </a:p>
          <a:p>
            <a:pPr lvl="1"/>
            <a:r>
              <a:rPr lang="en-US" dirty="0"/>
              <a:t>Youth/Parents/Community Advocates</a:t>
            </a:r>
          </a:p>
          <a:p>
            <a:pPr lvl="1"/>
            <a:r>
              <a:rPr lang="en-US" dirty="0"/>
              <a:t>Food Service Staff</a:t>
            </a:r>
          </a:p>
          <a:p>
            <a:pPr lvl="1"/>
            <a:r>
              <a:rPr lang="en-US" dirty="0"/>
              <a:t>Growers/Producers</a:t>
            </a:r>
          </a:p>
          <a:p>
            <a:pPr lvl="1"/>
            <a:r>
              <a:rPr lang="en-US" dirty="0"/>
              <a:t>Board Members/Administrators</a:t>
            </a:r>
          </a:p>
          <a:p>
            <a:pPr lvl="1"/>
            <a:r>
              <a:rPr lang="en-US" dirty="0"/>
              <a:t>Local Government</a:t>
            </a:r>
          </a:p>
          <a:p>
            <a:endParaRPr lang="en-US" dirty="0"/>
          </a:p>
        </p:txBody>
      </p:sp>
    </p:spTree>
    <p:extLst>
      <p:ext uri="{BB962C8B-B14F-4D97-AF65-F5344CB8AC3E}">
        <p14:creationId xmlns:p14="http://schemas.microsoft.com/office/powerpoint/2010/main" val="1765967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pic>
        <p:nvPicPr>
          <p:cNvPr id="819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0132" t="23717" r="1059" b="9028"/>
          <a:stretch/>
        </p:blipFill>
        <p:spPr bwMode="auto">
          <a:xfrm>
            <a:off x="381000" y="1357638"/>
            <a:ext cx="8599713" cy="353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28800" y="3102428"/>
            <a:ext cx="7162800" cy="1698171"/>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258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Tips</a:t>
            </a:r>
            <a:endParaRPr lang="en-US" dirty="0"/>
          </a:p>
        </p:txBody>
      </p:sp>
      <p:sp>
        <p:nvSpPr>
          <p:cNvPr id="3" name="Content Placeholder 2"/>
          <p:cNvSpPr>
            <a:spLocks noGrp="1"/>
          </p:cNvSpPr>
          <p:nvPr>
            <p:ph idx="1"/>
          </p:nvPr>
        </p:nvSpPr>
        <p:spPr/>
        <p:txBody>
          <a:bodyPr/>
          <a:lstStyle/>
          <a:p>
            <a:r>
              <a:rPr lang="en-US" dirty="0"/>
              <a:t>If you are not sure the status of your Action, remember you can always select ALL ACTIONS on the dashboard and search by typing in the search bar.</a:t>
            </a:r>
          </a:p>
          <a:p>
            <a:r>
              <a:rPr lang="en-US" dirty="0"/>
              <a:t>Remember you can sort (alphabetically) by clicking the headers, if you click twice it will sort reverse alphabetically</a:t>
            </a:r>
          </a:p>
        </p:txBody>
      </p:sp>
    </p:spTree>
    <p:extLst>
      <p:ext uri="{BB962C8B-B14F-4D97-AF65-F5344CB8AC3E}">
        <p14:creationId xmlns:p14="http://schemas.microsoft.com/office/powerpoint/2010/main" val="1313539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Actions Search</a:t>
            </a:r>
            <a:endParaRPr lang="en-US" dirty="0"/>
          </a:p>
        </p:txBody>
      </p:sp>
      <p:pic>
        <p:nvPicPr>
          <p:cNvPr id="1331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8230" t="27218" b="5841"/>
          <a:stretch/>
        </p:blipFill>
        <p:spPr bwMode="auto">
          <a:xfrm>
            <a:off x="1219200" y="1828800"/>
            <a:ext cx="7162799" cy="3228552"/>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9414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Tracking Data- Meeting </a:t>
            </a:r>
          </a:p>
        </p:txBody>
      </p:sp>
      <p:pic>
        <p:nvPicPr>
          <p:cNvPr id="4100"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450" t="26538" r="5592" b="9499"/>
          <a:stretch/>
        </p:blipFill>
        <p:spPr bwMode="auto">
          <a:xfrm>
            <a:off x="1295400" y="1981200"/>
            <a:ext cx="6281057" cy="3327316"/>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0846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a:t>
            </a:r>
            <a:r>
              <a:rPr lang="en-US" dirty="0" smtClean="0"/>
              <a:t>Data-Training</a:t>
            </a:r>
            <a:endParaRPr lang="en-US" dirty="0"/>
          </a:p>
        </p:txBody>
      </p:sp>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450" t="11489" r="1058" b="5736"/>
          <a:stretch/>
        </p:blipFill>
        <p:spPr bwMode="auto">
          <a:xfrm>
            <a:off x="1066800" y="1524000"/>
            <a:ext cx="6946695" cy="4201436"/>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1349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a:t>
            </a:r>
            <a:r>
              <a:rPr lang="en-US" dirty="0" smtClean="0"/>
              <a:t>Data-Assessment</a:t>
            </a:r>
            <a:endParaRPr lang="en-US" dirty="0"/>
          </a:p>
        </p:txBody>
      </p:sp>
      <p:sp>
        <p:nvSpPr>
          <p:cNvPr id="3" name="Content Placeholder 2"/>
          <p:cNvSpPr>
            <a:spLocks noGrp="1"/>
          </p:cNvSpPr>
          <p:nvPr>
            <p:ph idx="1"/>
          </p:nvPr>
        </p:nvSpPr>
        <p:spPr/>
        <p:txBody>
          <a:bodyPr>
            <a:normAutofit/>
          </a:bodyPr>
          <a:lstStyle/>
          <a:p>
            <a:r>
              <a:rPr lang="en-US" dirty="0"/>
              <a:t>This screen is not enabled during initial deployment of Phase </a:t>
            </a:r>
            <a:r>
              <a:rPr lang="en-US" dirty="0" smtClean="0"/>
              <a:t>2 (</a:t>
            </a:r>
            <a:r>
              <a:rPr lang="en-US" dirty="0"/>
              <a:t>Release 1), it will be deployed in Release 2 of Phase 2. </a:t>
            </a:r>
            <a:endParaRPr lang="en-US" dirty="0" smtClean="0"/>
          </a:p>
          <a:p>
            <a:r>
              <a:rPr lang="en-US" dirty="0"/>
              <a:t>Please note: if there is a date </a:t>
            </a:r>
            <a:r>
              <a:rPr lang="en-US" dirty="0" smtClean="0"/>
              <a:t>entered, </a:t>
            </a:r>
            <a:r>
              <a:rPr lang="en-US" dirty="0"/>
              <a:t>then the system will </a:t>
            </a:r>
            <a:r>
              <a:rPr lang="en-US" dirty="0" smtClean="0"/>
              <a:t>change </a:t>
            </a:r>
            <a:r>
              <a:rPr lang="en-US" dirty="0"/>
              <a:t>the status of your action from “Created” to “Pending Data” although you are not able to enter data at this time. </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90900"/>
            <a:ext cx="4000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250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Data-Free Media </a:t>
            </a:r>
          </a:p>
        </p:txBody>
      </p:sp>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2699" t="10077" b="5887"/>
          <a:stretch/>
        </p:blipFill>
        <p:spPr bwMode="auto">
          <a:xfrm>
            <a:off x="1295400" y="1371600"/>
            <a:ext cx="6476999" cy="4103914"/>
          </a:xfrm>
          <a:prstGeom prst="rect">
            <a:avLst/>
          </a:prstGeom>
          <a:noFill/>
          <a:ln w="317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0299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a:t>
            </a:r>
            <a:r>
              <a:rPr lang="en-US" dirty="0" smtClean="0"/>
              <a:t>Data-Paid </a:t>
            </a:r>
            <a:r>
              <a:rPr lang="en-US" dirty="0"/>
              <a:t>Media </a:t>
            </a: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1508" t="19014" b="7901"/>
          <a:stretch/>
        </p:blipFill>
        <p:spPr bwMode="auto">
          <a:xfrm>
            <a:off x="533400" y="1371600"/>
            <a:ext cx="8229600" cy="4394697"/>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4108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a:t>
            </a:r>
            <a:r>
              <a:rPr lang="en-US" dirty="0" smtClean="0"/>
              <a:t>Data-Social </a:t>
            </a:r>
            <a:r>
              <a:rPr lang="en-US" dirty="0"/>
              <a:t>Media </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5788548" cy="4525963"/>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4362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change?</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Nothing will change for the work you already completed in SEEDS with your Strategies, Activities, and Communities</a:t>
            </a:r>
          </a:p>
          <a:p>
            <a:endParaRPr lang="en-US" dirty="0" smtClean="0"/>
          </a:p>
          <a:p>
            <a:r>
              <a:rPr lang="en-US" dirty="0" smtClean="0"/>
              <a:t>We will expand on your previous work in “Create Action” by entering “Tracking Data” for each Action</a:t>
            </a:r>
          </a:p>
          <a:p>
            <a:endParaRPr lang="en-US" dirty="0" smtClean="0"/>
          </a:p>
        </p:txBody>
      </p:sp>
    </p:spTree>
    <p:extLst>
      <p:ext uri="{BB962C8B-B14F-4D97-AF65-F5344CB8AC3E}">
        <p14:creationId xmlns:p14="http://schemas.microsoft.com/office/powerpoint/2010/main" val="2128898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Cont.</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549" t="10523" r="45501" b="4876"/>
          <a:stretch/>
        </p:blipFill>
        <p:spPr bwMode="auto">
          <a:xfrm>
            <a:off x="2895600" y="1302554"/>
            <a:ext cx="3400426" cy="5403046"/>
          </a:xfrm>
          <a:prstGeom prst="rect">
            <a:avLst/>
          </a:prstGeom>
          <a:noFill/>
          <a:ln w="2857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9480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Tracking </a:t>
            </a:r>
            <a:r>
              <a:rPr lang="en-US" dirty="0" smtClean="0"/>
              <a:t>Data-Materials Distribution</a:t>
            </a:r>
            <a:endParaRPr lang="en-US" dirty="0"/>
          </a:p>
        </p:txBody>
      </p:sp>
      <p:pic>
        <p:nvPicPr>
          <p:cNvPr id="3075"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2434" t="26538" r="5026" b="5737"/>
          <a:stretch/>
        </p:blipFill>
        <p:spPr bwMode="auto">
          <a:xfrm>
            <a:off x="1219200" y="1828800"/>
            <a:ext cx="6063343" cy="3549275"/>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28782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73161"/>
          </a:xfrm>
        </p:spPr>
        <p:txBody>
          <a:bodyPr>
            <a:normAutofit fontScale="90000"/>
          </a:bodyPr>
          <a:lstStyle/>
          <a:p>
            <a:r>
              <a:rPr lang="en-US" dirty="0"/>
              <a:t>Tracking </a:t>
            </a:r>
            <a:r>
              <a:rPr lang="en-US" dirty="0" smtClean="0"/>
              <a:t>Data-Point of Decision Prompts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510397" cy="4349446"/>
          </a:xfrm>
          <a:prstGeom prst="rect">
            <a:avLst/>
          </a:prstGeom>
          <a:noFill/>
          <a:ln w="28575">
            <a:solidFill>
              <a:srgbClr val="92D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7776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Permanent Point of Decision Prompts</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075" t="27569" r="24430" b="8032"/>
          <a:stretch/>
        </p:blipFill>
        <p:spPr bwMode="auto">
          <a:xfrm>
            <a:off x="1676400" y="1447800"/>
            <a:ext cx="5849472" cy="4114800"/>
          </a:xfrm>
          <a:prstGeom prst="rect">
            <a:avLst/>
          </a:prstGeom>
          <a:noFill/>
          <a:ln w="2857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5866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a:t>
            </a:r>
            <a:r>
              <a:rPr lang="en-US" dirty="0" smtClean="0"/>
              <a:t>Data-Event</a:t>
            </a:r>
            <a:endParaRPr lang="en-US" dirty="0"/>
          </a:p>
        </p:txBody>
      </p:sp>
      <p:pic>
        <p:nvPicPr>
          <p:cNvPr id="717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2302" t="26538" r="5688" b="6678"/>
          <a:stretch/>
        </p:blipFill>
        <p:spPr bwMode="auto">
          <a:xfrm>
            <a:off x="1143000" y="1394901"/>
            <a:ext cx="6770915" cy="3973013"/>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371600" y="4648200"/>
            <a:ext cx="990600" cy="3810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5560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a:t>
            </a:r>
            <a:r>
              <a:rPr lang="en-US" dirty="0" smtClean="0"/>
              <a:t>Data-Direct Education</a:t>
            </a:r>
            <a:endParaRPr lang="en-US" dirty="0"/>
          </a:p>
        </p:txBody>
      </p:sp>
      <p:pic>
        <p:nvPicPr>
          <p:cNvPr id="17413" name="Picture 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2449" t="14414" r="7099" b="4532"/>
          <a:stretch/>
        </p:blipFill>
        <p:spPr bwMode="auto">
          <a:xfrm>
            <a:off x="1447800" y="1447800"/>
            <a:ext cx="5191490" cy="3886200"/>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572000" y="5029200"/>
            <a:ext cx="419100" cy="3810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524000" y="2133600"/>
            <a:ext cx="1219200" cy="3810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505200" y="3810000"/>
            <a:ext cx="419100" cy="3810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681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Calculation Error-DE</a:t>
            </a:r>
            <a:endParaRPr lang="en-US"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9071" t="38601" r="19745" b="33977"/>
          <a:stretch/>
        </p:blipFill>
        <p:spPr bwMode="auto">
          <a:xfrm>
            <a:off x="1706561" y="1447800"/>
            <a:ext cx="4089401" cy="282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05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8535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Data-Direct Education</a:t>
            </a:r>
          </a:p>
        </p:txBody>
      </p:sp>
      <p:pic>
        <p:nvPicPr>
          <p:cNvPr id="18439" name="Picture 7"/>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2037" t="11489" r="5041" b="4755"/>
          <a:stretch/>
        </p:blipFill>
        <p:spPr bwMode="auto">
          <a:xfrm>
            <a:off x="1219200" y="1447800"/>
            <a:ext cx="5562600" cy="3980193"/>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447800" y="4495800"/>
            <a:ext cx="4953000" cy="12954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5865892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a:t>Tracking Data-Direct </a:t>
            </a:r>
            <a:r>
              <a:rPr lang="en-US" dirty="0" smtClean="0"/>
              <a:t>Education</a:t>
            </a:r>
            <a:br>
              <a:rPr lang="en-US" dirty="0" smtClean="0"/>
            </a:br>
            <a:r>
              <a:rPr lang="en-US" dirty="0" smtClean="0"/>
              <a:t>Calculated</a:t>
            </a:r>
            <a:endParaRPr lang="en-US" dirty="0"/>
          </a:p>
        </p:txBody>
      </p:sp>
      <p:pic>
        <p:nvPicPr>
          <p:cNvPr id="1945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1523" t="22097" r="5144" b="4379"/>
          <a:stretch/>
        </p:blipFill>
        <p:spPr bwMode="auto">
          <a:xfrm>
            <a:off x="1447800" y="1421696"/>
            <a:ext cx="6129867" cy="3802786"/>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1219200" y="2514600"/>
            <a:ext cx="4495800" cy="304800"/>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9307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Action/Website</a:t>
            </a:r>
            <a:endParaRPr lang="en-US" dirty="0"/>
          </a:p>
        </p:txBody>
      </p:sp>
      <p:pic>
        <p:nvPicPr>
          <p:cNvPr id="11268" name="Picture 4"/>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50000" t="23717" r="1323" b="5145"/>
          <a:stretch/>
        </p:blipFill>
        <p:spPr bwMode="auto">
          <a:xfrm>
            <a:off x="990600" y="1905000"/>
            <a:ext cx="6901543" cy="2836734"/>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5943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Will I need to submit a report?</a:t>
            </a:r>
            <a:endParaRPr lang="en-US" dirty="0"/>
          </a:p>
        </p:txBody>
      </p:sp>
      <p:sp>
        <p:nvSpPr>
          <p:cNvPr id="4" name="Content Placeholder 3"/>
          <p:cNvSpPr>
            <a:spLocks noGrp="1"/>
          </p:cNvSpPr>
          <p:nvPr>
            <p:ph idx="1"/>
          </p:nvPr>
        </p:nvSpPr>
        <p:spPr/>
        <p:txBody>
          <a:bodyPr/>
          <a:lstStyle/>
          <a:p>
            <a:r>
              <a:rPr lang="en-US" dirty="0" smtClean="0"/>
              <a:t> </a:t>
            </a:r>
            <a:r>
              <a:rPr lang="en-US" dirty="0"/>
              <a:t>No, there will no longer be an Excel spreadsheet that will need to be sent to the State Implementation Team each month. </a:t>
            </a:r>
            <a:r>
              <a:rPr lang="en-US" dirty="0" smtClean="0"/>
              <a:t>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581400"/>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4505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a:t>
            </a:r>
            <a:r>
              <a:rPr lang="en-US" dirty="0" smtClean="0"/>
              <a:t>Data-Website</a:t>
            </a:r>
            <a:endParaRPr lang="en-US" dirty="0"/>
          </a:p>
        </p:txBody>
      </p:sp>
      <p:pic>
        <p:nvPicPr>
          <p:cNvPr id="1229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1111" t="12431" r="1190" b="6676"/>
          <a:stretch/>
        </p:blipFill>
        <p:spPr bwMode="auto">
          <a:xfrm>
            <a:off x="1219200" y="1371600"/>
            <a:ext cx="6705600" cy="4046888"/>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3906" t="66389" r="26719" b="21142"/>
          <a:stretch/>
        </p:blipFill>
        <p:spPr bwMode="auto">
          <a:xfrm>
            <a:off x="3733800" y="4114800"/>
            <a:ext cx="2286000" cy="855133"/>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749167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1400" y="2438400"/>
            <a:ext cx="2103120"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037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Next Steps &amp; Timeline </a:t>
            </a:r>
            <a:endParaRPr lang="en-US" dirty="0"/>
          </a:p>
        </p:txBody>
      </p:sp>
      <p:sp>
        <p:nvSpPr>
          <p:cNvPr id="3" name="Content Placeholder 2"/>
          <p:cNvSpPr>
            <a:spLocks noGrp="1"/>
          </p:cNvSpPr>
          <p:nvPr>
            <p:ph idx="1"/>
          </p:nvPr>
        </p:nvSpPr>
        <p:spPr/>
        <p:txBody>
          <a:bodyPr>
            <a:normAutofit/>
          </a:bodyPr>
          <a:lstStyle/>
          <a:p>
            <a:r>
              <a:rPr lang="en-US" i="1" dirty="0"/>
              <a:t>Phase 2 </a:t>
            </a:r>
            <a:r>
              <a:rPr lang="en-US" i="1" dirty="0" smtClean="0"/>
              <a:t>Release 2 is expected February 2018. </a:t>
            </a:r>
          </a:p>
          <a:p>
            <a:endParaRPr lang="en-US" i="1" dirty="0"/>
          </a:p>
          <a:p>
            <a:r>
              <a:rPr lang="en-US" i="1" dirty="0" smtClean="0"/>
              <a:t>Phase </a:t>
            </a:r>
            <a:r>
              <a:rPr lang="en-US" i="1" dirty="0"/>
              <a:t>2 Release 2 will </a:t>
            </a:r>
            <a:r>
              <a:rPr lang="en-US" i="1" dirty="0" smtClean="0"/>
              <a:t>expand on Tracking Data and will begin the reporting functions.</a:t>
            </a:r>
          </a:p>
          <a:p>
            <a:pPr marL="0" indent="0">
              <a:buNone/>
            </a:pPr>
            <a:endParaRPr lang="en-US" dirty="0"/>
          </a:p>
        </p:txBody>
      </p:sp>
    </p:spTree>
    <p:extLst>
      <p:ext uri="{BB962C8B-B14F-4D97-AF65-F5344CB8AC3E}">
        <p14:creationId xmlns:p14="http://schemas.microsoft.com/office/powerpoint/2010/main" val="32336352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92161"/>
          </a:xfrm>
        </p:spPr>
        <p:txBody>
          <a:bodyPr>
            <a:normAutofit/>
          </a:bodyPr>
          <a:lstStyle/>
          <a:p>
            <a:r>
              <a:rPr lang="en-US" b="1" dirty="0" smtClean="0"/>
              <a:t>In-Person </a:t>
            </a:r>
            <a:r>
              <a:rPr lang="en-US" b="1" dirty="0"/>
              <a:t>Training</a:t>
            </a:r>
            <a:r>
              <a:rPr lang="en-US" b="1" dirty="0" smtClean="0"/>
              <a:t>:</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t>Same training two date offerings:</a:t>
            </a:r>
          </a:p>
          <a:p>
            <a:pPr marL="0" lvl="0" indent="0">
              <a:buNone/>
            </a:pPr>
            <a:r>
              <a:rPr lang="en-US" b="1" dirty="0" smtClean="0"/>
              <a:t> 1) </a:t>
            </a:r>
            <a:r>
              <a:rPr lang="en-US" dirty="0"/>
              <a:t>Tuesday, November 21, 2017 9am -12pm Tempe, </a:t>
            </a:r>
            <a:r>
              <a:rPr lang="en-US" dirty="0" smtClean="0"/>
              <a:t>Arizona</a:t>
            </a:r>
            <a:endParaRPr lang="en-US" dirty="0"/>
          </a:p>
          <a:p>
            <a:pPr marL="0" lvl="0" indent="0">
              <a:buNone/>
            </a:pPr>
            <a:r>
              <a:rPr lang="en-US" b="1" dirty="0" smtClean="0"/>
              <a:t>2) </a:t>
            </a:r>
            <a:r>
              <a:rPr lang="en-US" dirty="0" smtClean="0"/>
              <a:t>Wednesday</a:t>
            </a:r>
            <a:r>
              <a:rPr lang="en-US" dirty="0"/>
              <a:t>, November 29, 2017 11am-2pm Tempe, Arizona </a:t>
            </a:r>
            <a:endParaRPr lang="en-US" dirty="0" smtClean="0"/>
          </a:p>
          <a:p>
            <a:pPr marL="0" indent="0">
              <a:buNone/>
            </a:pPr>
            <a:endParaRPr lang="en-US" dirty="0"/>
          </a:p>
          <a:p>
            <a:pPr marL="0" indent="0">
              <a:buNone/>
            </a:pPr>
            <a:r>
              <a:rPr lang="en-US" b="1" dirty="0" smtClean="0"/>
              <a:t>Registration will close END of day Nov. 15</a:t>
            </a:r>
            <a:r>
              <a:rPr lang="en-US" b="1" baseline="30000" dirty="0" smtClean="0"/>
              <a:t>th</a:t>
            </a:r>
            <a:r>
              <a:rPr lang="en-US" b="1" dirty="0" smtClean="0"/>
              <a:t>!</a:t>
            </a:r>
          </a:p>
          <a:p>
            <a:pPr marL="0" indent="0">
              <a:buNone/>
            </a:pPr>
            <a:endParaRPr lang="en-US" dirty="0"/>
          </a:p>
          <a:p>
            <a:endParaRPr lang="en-US" dirty="0"/>
          </a:p>
        </p:txBody>
      </p:sp>
    </p:spTree>
    <p:extLst>
      <p:ext uri="{BB962C8B-B14F-4D97-AF65-F5344CB8AC3E}">
        <p14:creationId xmlns:p14="http://schemas.microsoft.com/office/powerpoint/2010/main" val="29315157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SEEDS Email List</a:t>
            </a:r>
            <a:endParaRPr lang="en-US" dirty="0"/>
          </a:p>
        </p:txBody>
      </p:sp>
      <p:sp>
        <p:nvSpPr>
          <p:cNvPr id="3" name="Content Placeholder 2"/>
          <p:cNvSpPr>
            <a:spLocks noGrp="1"/>
          </p:cNvSpPr>
          <p:nvPr>
            <p:ph idx="1"/>
          </p:nvPr>
        </p:nvSpPr>
        <p:spPr>
          <a:xfrm>
            <a:off x="457200" y="1600201"/>
            <a:ext cx="8534400" cy="4525963"/>
          </a:xfrm>
        </p:spPr>
        <p:txBody>
          <a:bodyPr/>
          <a:lstStyle/>
          <a:p>
            <a:r>
              <a:rPr lang="en-US" dirty="0" smtClean="0"/>
              <a:t>Sign up via: </a:t>
            </a:r>
            <a:r>
              <a:rPr lang="en-US" u="sng" dirty="0">
                <a:hlinkClick r:id="rId3"/>
              </a:rPr>
              <a:t>https://www.surveymonkey.com/r/SEEDSemails</a:t>
            </a:r>
            <a:r>
              <a:rPr lang="en-US" dirty="0"/>
              <a:t> </a:t>
            </a:r>
            <a:endParaRPr lang="en-US" dirty="0" smtClean="0"/>
          </a:p>
          <a:p>
            <a:endParaRPr lang="en-US" dirty="0"/>
          </a:p>
          <a:p>
            <a:r>
              <a:rPr lang="en-US" dirty="0" smtClean="0"/>
              <a:t>We will be sending updates, FAQs and tip sheets regularly</a:t>
            </a:r>
            <a:endParaRPr lang="en-US" dirty="0"/>
          </a:p>
        </p:txBody>
      </p:sp>
    </p:spTree>
    <p:extLst>
      <p:ext uri="{BB962C8B-B14F-4D97-AF65-F5344CB8AC3E}">
        <p14:creationId xmlns:p14="http://schemas.microsoft.com/office/powerpoint/2010/main" val="35761458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r>
              <a:rPr lang="en-US" dirty="0"/>
              <a:t>Please feel free to reach out to us with any questions.</a:t>
            </a:r>
          </a:p>
          <a:p>
            <a:r>
              <a:rPr lang="en-US" dirty="0"/>
              <a:t>For SEEDS specific information: contact Edith Di Santo:, </a:t>
            </a:r>
            <a:r>
              <a:rPr lang="en-US" u="sng" dirty="0">
                <a:hlinkClick r:id="rId3"/>
              </a:rPr>
              <a:t>edith.disanto@azdhs.gov</a:t>
            </a:r>
            <a:endParaRPr lang="en-US" dirty="0"/>
          </a:p>
        </p:txBody>
      </p:sp>
    </p:spTree>
    <p:extLst>
      <p:ext uri="{BB962C8B-B14F-4D97-AF65-F5344CB8AC3E}">
        <p14:creationId xmlns:p14="http://schemas.microsoft.com/office/powerpoint/2010/main" val="2168079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153400" cy="944561"/>
          </a:xfrm>
        </p:spPr>
        <p:txBody>
          <a:bodyPr>
            <a:normAutofit/>
          </a:bodyPr>
          <a:lstStyle/>
          <a:p>
            <a:r>
              <a:rPr lang="en-US" dirty="0"/>
              <a:t>When </a:t>
            </a:r>
            <a:r>
              <a:rPr lang="en-US" dirty="0" smtClean="0"/>
              <a:t>do I enter Tracking Data</a:t>
            </a:r>
            <a:r>
              <a:rPr lang="en-US" dirty="0"/>
              <a:t>?</a:t>
            </a:r>
          </a:p>
        </p:txBody>
      </p:sp>
      <p:sp>
        <p:nvSpPr>
          <p:cNvPr id="3" name="Content Placeholder 2"/>
          <p:cNvSpPr>
            <a:spLocks noGrp="1"/>
          </p:cNvSpPr>
          <p:nvPr>
            <p:ph idx="1"/>
          </p:nvPr>
        </p:nvSpPr>
        <p:spPr>
          <a:xfrm>
            <a:off x="457200" y="1447800"/>
            <a:ext cx="8229600" cy="4678365"/>
          </a:xfrm>
        </p:spPr>
        <p:txBody>
          <a:bodyPr>
            <a:normAutofit fontScale="92500"/>
          </a:bodyPr>
          <a:lstStyle/>
          <a:p>
            <a:r>
              <a:rPr lang="en-US" dirty="0" smtClean="0"/>
              <a:t>All Actions will have a “trigger” date</a:t>
            </a:r>
          </a:p>
          <a:p>
            <a:r>
              <a:rPr lang="en-US" dirty="0" smtClean="0"/>
              <a:t>“Trigger” date will be based on your Action Type.</a:t>
            </a:r>
          </a:p>
          <a:p>
            <a:pPr marL="0" indent="0">
              <a:buNone/>
            </a:pPr>
            <a:endParaRPr lang="en-US" dirty="0"/>
          </a:p>
          <a:p>
            <a:endParaRPr lang="en-US" dirty="0" smtClean="0"/>
          </a:p>
          <a:p>
            <a:endParaRPr lang="en-US" dirty="0" smtClean="0"/>
          </a:p>
          <a:p>
            <a:endParaRPr lang="en-US" dirty="0"/>
          </a:p>
          <a:p>
            <a:pPr marL="0" indent="0">
              <a:buNone/>
            </a:pPr>
            <a:r>
              <a:rPr lang="en-US" dirty="0" smtClean="0"/>
              <a:t>	</a:t>
            </a:r>
          </a:p>
          <a:p>
            <a:pPr marL="0"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38181278"/>
              </p:ext>
            </p:extLst>
          </p:nvPr>
        </p:nvGraphicFramePr>
        <p:xfrm>
          <a:off x="533400" y="2895600"/>
          <a:ext cx="7924800" cy="2514600"/>
        </p:xfrm>
        <a:graphic>
          <a:graphicData uri="http://schemas.openxmlformats.org/drawingml/2006/table">
            <a:tbl>
              <a:tblPr firstRow="1" firstCol="1" bandRow="1">
                <a:tableStyleId>{5C22544A-7EE6-4342-B048-85BDC9FD1C3A}</a:tableStyleId>
              </a:tblPr>
              <a:tblGrid>
                <a:gridCol w="2058894"/>
                <a:gridCol w="5865906"/>
              </a:tblGrid>
              <a:tr h="490708">
                <a:tc>
                  <a:txBody>
                    <a:bodyPr/>
                    <a:lstStyle/>
                    <a:p>
                      <a:pPr marL="0" marR="0">
                        <a:lnSpc>
                          <a:spcPct val="115000"/>
                        </a:lnSpc>
                        <a:spcBef>
                          <a:spcPts val="0"/>
                        </a:spcBef>
                        <a:spcAft>
                          <a:spcPts val="0"/>
                        </a:spcAft>
                      </a:pPr>
                      <a:r>
                        <a:rPr lang="en-US" sz="1800" dirty="0">
                          <a:effectLst/>
                        </a:rPr>
                        <a:t>Trigger Date</a:t>
                      </a:r>
                      <a:endParaRPr lang="en-US" sz="1200" dirty="0">
                        <a:effectLst/>
                        <a:latin typeface="Calibri"/>
                        <a:ea typeface="Times New Roman"/>
                        <a:cs typeface="Times New Roman"/>
                      </a:endParaRPr>
                    </a:p>
                  </a:txBody>
                  <a:tcPr marL="68580" marR="68580" marT="0" marB="0">
                    <a:solidFill>
                      <a:srgbClr val="92D050"/>
                    </a:solidFill>
                  </a:tcPr>
                </a:tc>
                <a:tc>
                  <a:txBody>
                    <a:bodyPr/>
                    <a:lstStyle/>
                    <a:p>
                      <a:pPr marL="0" marR="0">
                        <a:lnSpc>
                          <a:spcPct val="115000"/>
                        </a:lnSpc>
                        <a:spcBef>
                          <a:spcPts val="0"/>
                        </a:spcBef>
                        <a:spcAft>
                          <a:spcPts val="0"/>
                        </a:spcAft>
                      </a:pPr>
                      <a:r>
                        <a:rPr lang="en-US" sz="1800" dirty="0">
                          <a:effectLst/>
                        </a:rPr>
                        <a:t>Action </a:t>
                      </a:r>
                      <a:r>
                        <a:rPr lang="en-US" sz="1800" dirty="0" smtClean="0">
                          <a:effectLst/>
                        </a:rPr>
                        <a:t>Types</a:t>
                      </a:r>
                      <a:endParaRPr lang="en-US" sz="1200" dirty="0">
                        <a:effectLst/>
                        <a:latin typeface="Calibri"/>
                        <a:ea typeface="Times New Roman"/>
                        <a:cs typeface="Times New Roman"/>
                      </a:endParaRPr>
                    </a:p>
                  </a:txBody>
                  <a:tcPr marL="68580" marR="68580" marT="0" marB="0">
                    <a:solidFill>
                      <a:srgbClr val="92D050"/>
                    </a:solidFill>
                  </a:tcPr>
                </a:tc>
              </a:tr>
              <a:tr h="1011946">
                <a:tc>
                  <a:txBody>
                    <a:bodyPr/>
                    <a:lstStyle/>
                    <a:p>
                      <a:pPr marL="0" marR="0">
                        <a:lnSpc>
                          <a:spcPct val="115000"/>
                        </a:lnSpc>
                        <a:spcBef>
                          <a:spcPts val="0"/>
                        </a:spcBef>
                        <a:spcAft>
                          <a:spcPts val="0"/>
                        </a:spcAft>
                      </a:pPr>
                      <a:r>
                        <a:rPr lang="en-US" sz="1800">
                          <a:solidFill>
                            <a:schemeClr val="tx1"/>
                          </a:solidFill>
                          <a:effectLst/>
                        </a:rPr>
                        <a:t>Action Date</a:t>
                      </a:r>
                      <a:endParaRPr lang="en-US" sz="1200">
                        <a:solidFill>
                          <a:schemeClr val="tx1"/>
                        </a:solidFill>
                        <a:effectLst/>
                        <a:latin typeface="Calibri"/>
                        <a:ea typeface="Times New Roman"/>
                        <a:cs typeface="Times New Roman"/>
                      </a:endParaRPr>
                    </a:p>
                  </a:txBody>
                  <a:tcPr marL="68580" marR="68580" marT="0" marB="0">
                    <a:solidFill>
                      <a:schemeClr val="accent3">
                        <a:lumMod val="20000"/>
                        <a:lumOff val="80000"/>
                      </a:schemeClr>
                    </a:solidFill>
                  </a:tcPr>
                </a:tc>
                <a:tc>
                  <a:txBody>
                    <a:bodyPr/>
                    <a:lstStyle/>
                    <a:p>
                      <a:pPr marL="0" marR="0">
                        <a:lnSpc>
                          <a:spcPct val="115000"/>
                        </a:lnSpc>
                        <a:spcBef>
                          <a:spcPts val="0"/>
                        </a:spcBef>
                        <a:spcAft>
                          <a:spcPts val="0"/>
                        </a:spcAft>
                      </a:pPr>
                      <a:r>
                        <a:rPr lang="en-US" sz="1800" dirty="0">
                          <a:effectLst/>
                        </a:rPr>
                        <a:t>Meeting, Training, Assessment, Free Media, Materials Distribution, </a:t>
                      </a:r>
                      <a:r>
                        <a:rPr lang="en-US" sz="1800" dirty="0" smtClean="0">
                          <a:effectLst/>
                        </a:rPr>
                        <a:t>Event, </a:t>
                      </a:r>
                      <a:r>
                        <a:rPr lang="en-US" sz="1800" dirty="0">
                          <a:effectLst/>
                        </a:rPr>
                        <a:t>Direct Education</a:t>
                      </a:r>
                      <a:endParaRPr lang="en-US" sz="1200" dirty="0">
                        <a:effectLst/>
                        <a:latin typeface="Calibri"/>
                        <a:ea typeface="Times New Roman"/>
                        <a:cs typeface="Times New Roman"/>
                      </a:endParaRPr>
                    </a:p>
                  </a:txBody>
                  <a:tcPr marL="68580" marR="68580" marT="0" marB="0">
                    <a:solidFill>
                      <a:schemeClr val="accent3">
                        <a:lumMod val="20000"/>
                        <a:lumOff val="80000"/>
                      </a:schemeClr>
                    </a:solidFill>
                  </a:tcPr>
                </a:tc>
              </a:tr>
              <a:tr h="1011946">
                <a:tc>
                  <a:txBody>
                    <a:bodyPr/>
                    <a:lstStyle/>
                    <a:p>
                      <a:pPr marL="0" marR="0">
                        <a:lnSpc>
                          <a:spcPct val="115000"/>
                        </a:lnSpc>
                        <a:spcBef>
                          <a:spcPts val="0"/>
                        </a:spcBef>
                        <a:spcAft>
                          <a:spcPts val="0"/>
                        </a:spcAft>
                      </a:pPr>
                      <a:r>
                        <a:rPr lang="en-US" sz="1800" dirty="0">
                          <a:solidFill>
                            <a:schemeClr val="tx1"/>
                          </a:solidFill>
                          <a:effectLst/>
                        </a:rPr>
                        <a:t>End Date</a:t>
                      </a:r>
                      <a:endParaRPr lang="en-US" sz="1200" dirty="0">
                        <a:solidFill>
                          <a:schemeClr val="tx1"/>
                        </a:solidFill>
                        <a:effectLst/>
                        <a:latin typeface="Calibri"/>
                        <a:ea typeface="Times New Roman"/>
                        <a:cs typeface="Times New Roman"/>
                      </a:endParaRPr>
                    </a:p>
                  </a:txBody>
                  <a:tcPr marL="68580" marR="68580" marT="0" marB="0">
                    <a:solidFill>
                      <a:schemeClr val="accent3">
                        <a:lumMod val="40000"/>
                        <a:lumOff val="60000"/>
                      </a:schemeClr>
                    </a:solidFill>
                  </a:tcPr>
                </a:tc>
                <a:tc>
                  <a:txBody>
                    <a:bodyPr/>
                    <a:lstStyle/>
                    <a:p>
                      <a:pPr marL="0" marR="0">
                        <a:lnSpc>
                          <a:spcPct val="115000"/>
                        </a:lnSpc>
                        <a:spcBef>
                          <a:spcPts val="0"/>
                        </a:spcBef>
                        <a:spcAft>
                          <a:spcPts val="0"/>
                        </a:spcAft>
                      </a:pPr>
                      <a:r>
                        <a:rPr lang="en-US" sz="1800" dirty="0">
                          <a:effectLst/>
                        </a:rPr>
                        <a:t>Paid Media, Social Media, Point of Decision Prompts, Website</a:t>
                      </a:r>
                      <a:endParaRPr lang="en-US" sz="1200" dirty="0">
                        <a:effectLst/>
                        <a:latin typeface="Calibri"/>
                        <a:ea typeface="Times New Roman"/>
                        <a:cs typeface="Times New Roman"/>
                      </a:endParaRPr>
                    </a:p>
                  </a:txBody>
                  <a:tcPr marL="68580" marR="68580" marT="0" marB="0">
                    <a:solidFill>
                      <a:schemeClr val="accent3">
                        <a:lumMod val="40000"/>
                        <a:lumOff val="60000"/>
                      </a:schemeClr>
                    </a:solidFill>
                  </a:tcPr>
                </a:tc>
              </a:tr>
            </a:tbl>
          </a:graphicData>
        </a:graphic>
      </p:graphicFrame>
    </p:spTree>
    <p:extLst>
      <p:ext uri="{BB962C8B-B14F-4D97-AF65-F5344CB8AC3E}">
        <p14:creationId xmlns:p14="http://schemas.microsoft.com/office/powerpoint/2010/main" val="3864444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“trigger” date do? </a:t>
            </a:r>
            <a:endParaRPr lang="en-US" dirty="0"/>
          </a:p>
        </p:txBody>
      </p:sp>
      <p:sp>
        <p:nvSpPr>
          <p:cNvPr id="3" name="Content Placeholder 2"/>
          <p:cNvSpPr>
            <a:spLocks noGrp="1"/>
          </p:cNvSpPr>
          <p:nvPr>
            <p:ph idx="1"/>
          </p:nvPr>
        </p:nvSpPr>
        <p:spPr>
          <a:xfrm>
            <a:off x="457200" y="1600201"/>
            <a:ext cx="8229600" cy="3733799"/>
          </a:xfrm>
        </p:spPr>
        <p:txBody>
          <a:bodyPr>
            <a:normAutofit fontScale="85000" lnSpcReduction="10000"/>
          </a:bodyPr>
          <a:lstStyle/>
          <a:p>
            <a:pPr marL="514350" indent="-514350">
              <a:buAutoNum type="arabicParenR"/>
            </a:pPr>
            <a:r>
              <a:rPr lang="en-US" dirty="0" smtClean="0"/>
              <a:t>Enables Tracking Data tab</a:t>
            </a:r>
          </a:p>
          <a:p>
            <a:pPr marL="0" indent="0">
              <a:buNone/>
            </a:pPr>
            <a:endParaRPr lang="en-US" dirty="0" smtClean="0"/>
          </a:p>
          <a:p>
            <a:pPr marL="0" indent="0">
              <a:buNone/>
            </a:pPr>
            <a:r>
              <a:rPr lang="en-US" dirty="0" smtClean="0"/>
              <a:t>2) Locks the date fields (cannot be change after trigger date has passed and prevents canceling actions)</a:t>
            </a:r>
          </a:p>
          <a:p>
            <a:pPr marL="0" indent="0">
              <a:buNone/>
            </a:pPr>
            <a:endParaRPr lang="en-US" dirty="0" smtClean="0"/>
          </a:p>
          <a:p>
            <a:pPr marL="0" indent="0">
              <a:buNone/>
            </a:pPr>
            <a:r>
              <a:rPr lang="en-US" dirty="0" smtClean="0"/>
              <a:t>3) Changes status from </a:t>
            </a:r>
            <a:r>
              <a:rPr lang="en-US" i="1" dirty="0" smtClean="0"/>
              <a:t>Created</a:t>
            </a:r>
            <a:r>
              <a:rPr lang="en-US" dirty="0" smtClean="0"/>
              <a:t> to </a:t>
            </a:r>
            <a:r>
              <a:rPr lang="en-US" i="1" dirty="0" smtClean="0"/>
              <a:t>Pending Data</a:t>
            </a:r>
          </a:p>
          <a:p>
            <a:pPr marL="0" indent="0">
              <a:buNone/>
            </a:pPr>
            <a:endParaRPr lang="en-US" dirty="0"/>
          </a:p>
          <a:p>
            <a:pPr marL="0" indent="0">
              <a:buNone/>
            </a:pPr>
            <a:r>
              <a:rPr lang="en-US" sz="2000" dirty="0" smtClean="0"/>
              <a:t>	</a:t>
            </a:r>
            <a:endParaRPr lang="en-US" sz="2000" dirty="0"/>
          </a:p>
        </p:txBody>
      </p:sp>
    </p:spTree>
    <p:extLst>
      <p:ext uri="{BB962C8B-B14F-4D97-AF65-F5344CB8AC3E}">
        <p14:creationId xmlns:p14="http://schemas.microsoft.com/office/powerpoint/2010/main" val="3968754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Date</a:t>
            </a:r>
            <a:endParaRPr lang="en-US" dirty="0"/>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r>
              <a:rPr lang="en-US" dirty="0"/>
              <a:t>Primary purpose </a:t>
            </a:r>
            <a:r>
              <a:rPr lang="en-US" dirty="0" smtClean="0"/>
              <a:t>is to enable </a:t>
            </a:r>
            <a:r>
              <a:rPr lang="en-US" dirty="0"/>
              <a:t>the </a:t>
            </a:r>
            <a:r>
              <a:rPr lang="en-US" b="1" i="1" dirty="0"/>
              <a:t>Tracking Data </a:t>
            </a:r>
            <a:r>
              <a:rPr lang="en-US" dirty="0"/>
              <a:t>tab for your action</a:t>
            </a:r>
            <a:r>
              <a:rPr lang="en-US" dirty="0" smtClean="0"/>
              <a:t>.</a:t>
            </a:r>
          </a:p>
          <a:p>
            <a:pPr marL="0" indent="0">
              <a:buNone/>
            </a:pPr>
            <a:endParaRPr lang="en-US" dirty="0" smtClean="0"/>
          </a:p>
          <a:p>
            <a:r>
              <a:rPr lang="en-US" dirty="0" smtClean="0"/>
              <a:t>You will </a:t>
            </a:r>
            <a:r>
              <a:rPr lang="en-US" b="1" u="sng" dirty="0" smtClean="0">
                <a:solidFill>
                  <a:srgbClr val="0000FF"/>
                </a:solidFill>
              </a:rPr>
              <a:t>NOT</a:t>
            </a:r>
            <a:r>
              <a:rPr lang="en-US" dirty="0" smtClean="0"/>
              <a:t> be able to enter Tracking Data until the trigger date is in the </a:t>
            </a:r>
            <a:r>
              <a:rPr lang="en-US" b="1" u="sng" dirty="0" smtClean="0">
                <a:solidFill>
                  <a:srgbClr val="0000FF"/>
                </a:solidFill>
              </a:rPr>
              <a:t>PAST!</a:t>
            </a:r>
          </a:p>
          <a:p>
            <a:endParaRPr lang="en-US" dirty="0" smtClean="0"/>
          </a:p>
          <a:p>
            <a:r>
              <a:rPr lang="en-US" dirty="0"/>
              <a:t>If the </a:t>
            </a:r>
            <a:r>
              <a:rPr lang="en-US" b="1" i="1" dirty="0"/>
              <a:t>Tracking Data </a:t>
            </a:r>
            <a:r>
              <a:rPr lang="en-US" dirty="0" smtClean="0"/>
              <a:t>tab </a:t>
            </a:r>
            <a:r>
              <a:rPr lang="en-US" dirty="0"/>
              <a:t>is not enabled please check the </a:t>
            </a:r>
            <a:r>
              <a:rPr lang="en-US" b="1" i="1" dirty="0" smtClean="0"/>
              <a:t>Info. </a:t>
            </a:r>
            <a:r>
              <a:rPr lang="en-US" dirty="0"/>
              <a:t>tab to </a:t>
            </a:r>
            <a:r>
              <a:rPr lang="en-US" dirty="0" smtClean="0"/>
              <a:t>make sure </a:t>
            </a:r>
            <a:r>
              <a:rPr lang="en-US" dirty="0"/>
              <a:t>that the </a:t>
            </a:r>
            <a:r>
              <a:rPr lang="en-US" dirty="0" smtClean="0"/>
              <a:t>trigger date </a:t>
            </a:r>
            <a:r>
              <a:rPr lang="en-US" dirty="0"/>
              <a:t>has passed or </a:t>
            </a:r>
            <a:r>
              <a:rPr lang="en-US" dirty="0" smtClean="0"/>
              <a:t>the </a:t>
            </a:r>
            <a:r>
              <a:rPr lang="en-US" dirty="0"/>
              <a:t>date is not missing</a:t>
            </a:r>
            <a:r>
              <a:rPr lang="en-US" dirty="0" smtClean="0"/>
              <a:t>.</a:t>
            </a:r>
          </a:p>
          <a:p>
            <a:endParaRPr lang="en-US" dirty="0"/>
          </a:p>
          <a:p>
            <a:endParaRPr lang="en-US" dirty="0"/>
          </a:p>
        </p:txBody>
      </p:sp>
      <p:pic>
        <p:nvPicPr>
          <p:cNvPr id="4" name="Picture 3" descr="C:\Users\DISANTE\AppData\Local\Microsoft\Windows\INetCache\IE\QKZRRU0O\tooltip[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193540"/>
            <a:ext cx="433070" cy="307340"/>
          </a:xfrm>
          <a:prstGeom prst="rect">
            <a:avLst/>
          </a:prstGeom>
          <a:noFill/>
          <a:ln>
            <a:noFill/>
          </a:ln>
        </p:spPr>
      </p:pic>
    </p:spTree>
    <p:extLst>
      <p:ext uri="{BB962C8B-B14F-4D97-AF65-F5344CB8AC3E}">
        <p14:creationId xmlns:p14="http://schemas.microsoft.com/office/powerpoint/2010/main" val="3260652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Data not Enabled</a:t>
            </a:r>
            <a:endParaRPr lang="en-US" dirty="0"/>
          </a:p>
        </p:txBody>
      </p:sp>
      <p:pic>
        <p:nvPicPr>
          <p:cNvPr id="921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7593" t="27008" r="-265" b="2822"/>
          <a:stretch/>
        </p:blipFill>
        <p:spPr bwMode="auto">
          <a:xfrm>
            <a:off x="1752600" y="1447800"/>
            <a:ext cx="5889171" cy="3557297"/>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892" r="18731"/>
          <a:stretch/>
        </p:blipFill>
        <p:spPr bwMode="auto">
          <a:xfrm>
            <a:off x="3165930" y="1662376"/>
            <a:ext cx="250372" cy="24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28158" y="2743200"/>
            <a:ext cx="2035628" cy="3810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87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TotalTime>
  <Words>1978</Words>
  <Application>Microsoft Office PowerPoint</Application>
  <PresentationFormat>On-screen Show (4:3)</PresentationFormat>
  <Paragraphs>314</Paragraphs>
  <Slides>55</Slides>
  <Notes>51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1_Office Theme</vt:lpstr>
      <vt:lpstr>PowerPoint Presentation</vt:lpstr>
      <vt:lpstr>Agenda-Objectives</vt:lpstr>
      <vt:lpstr>Overview</vt:lpstr>
      <vt:lpstr>What will change?</vt:lpstr>
      <vt:lpstr>Will I need to submit a report?</vt:lpstr>
      <vt:lpstr>When do I enter Tracking Data?</vt:lpstr>
      <vt:lpstr>What does the “trigger” date do? </vt:lpstr>
      <vt:lpstr>Trigger Date</vt:lpstr>
      <vt:lpstr>Tracking Data not Enabled</vt:lpstr>
      <vt:lpstr>Locked Date Fields</vt:lpstr>
      <vt:lpstr>Action Status Table</vt:lpstr>
      <vt:lpstr>Action Flow</vt:lpstr>
      <vt:lpstr>Pops will provide guidance</vt:lpstr>
      <vt:lpstr>Completed Status Notice</vt:lpstr>
      <vt:lpstr>Completed Status</vt:lpstr>
      <vt:lpstr>Is there a due date?</vt:lpstr>
      <vt:lpstr>Future Deadlines</vt:lpstr>
      <vt:lpstr>Future Timelines</vt:lpstr>
      <vt:lpstr>How is Phase 2 organized?</vt:lpstr>
      <vt:lpstr>Definitions/Guidance for Action Types</vt:lpstr>
      <vt:lpstr>All* fields become required</vt:lpstr>
      <vt:lpstr>Example of Pop Up Missing Data</vt:lpstr>
      <vt:lpstr>Tracking Data Fields</vt:lpstr>
      <vt:lpstr>Intervention Topic</vt:lpstr>
      <vt:lpstr>Intervention Topics-Dropdown</vt:lpstr>
      <vt:lpstr>Intervention Setting</vt:lpstr>
      <vt:lpstr>Intervention Setting (scenario)</vt:lpstr>
      <vt:lpstr>Intervention Setting (scenario) cont.</vt:lpstr>
      <vt:lpstr>Intervention Setting Dropdowns</vt:lpstr>
      <vt:lpstr>Audience Type</vt:lpstr>
      <vt:lpstr>Navigation</vt:lpstr>
      <vt:lpstr>Navigation Tips</vt:lpstr>
      <vt:lpstr>All Actions Search</vt:lpstr>
      <vt:lpstr>Tracking Data- Meeting </vt:lpstr>
      <vt:lpstr>Tracking Data-Training</vt:lpstr>
      <vt:lpstr>Tracking Data-Assessment</vt:lpstr>
      <vt:lpstr>Tracking Data-Free Media </vt:lpstr>
      <vt:lpstr>Tracking Data-Paid Media </vt:lpstr>
      <vt:lpstr>Tracking Data-Social Media </vt:lpstr>
      <vt:lpstr>Social Media Cont.</vt:lpstr>
      <vt:lpstr>Tracking Data-Materials Distribution</vt:lpstr>
      <vt:lpstr>Tracking Data-Point of Decision Prompts</vt:lpstr>
      <vt:lpstr>Permanent Point of Decision Prompts</vt:lpstr>
      <vt:lpstr>Tracking Data-Event</vt:lpstr>
      <vt:lpstr>Tracking Data-Direct Education</vt:lpstr>
      <vt:lpstr>Example of Calculation Error-DE</vt:lpstr>
      <vt:lpstr>Tracking Data-Direct Education</vt:lpstr>
      <vt:lpstr>Tracking Data-Direct Education Calculated</vt:lpstr>
      <vt:lpstr>Create Action/Website</vt:lpstr>
      <vt:lpstr>Tracking Data-Website</vt:lpstr>
      <vt:lpstr>Questions???</vt:lpstr>
      <vt:lpstr>Next Steps &amp; Timeline </vt:lpstr>
      <vt:lpstr>In-Person Training:</vt:lpstr>
      <vt:lpstr>SEEDS Email List</vt:lpstr>
      <vt:lpstr>Questions </vt:lpstr>
    </vt:vector>
  </TitlesOfParts>
  <Company>AzDHS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Edith Di Santo</dc:creator>
  <cp:lastModifiedBy>wic</cp:lastModifiedBy>
  <cp:revision>112</cp:revision>
  <cp:lastPrinted>2017-11-15T16:52:12Z</cp:lastPrinted>
  <dcterms:created xsi:type="dcterms:W3CDTF">2016-09-02T00:01:40Z</dcterms:created>
  <dcterms:modified xsi:type="dcterms:W3CDTF">2017-11-29T21:18:56Z</dcterms:modified>
</cp:coreProperties>
</file>